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61" r:id="rId4"/>
    <p:sldId id="263" r:id="rId5"/>
    <p:sldId id="258" r:id="rId6"/>
    <p:sldId id="274" r:id="rId7"/>
    <p:sldId id="275" r:id="rId8"/>
    <p:sldId id="259" r:id="rId9"/>
    <p:sldId id="288" r:id="rId10"/>
    <p:sldId id="265" r:id="rId11"/>
    <p:sldId id="266" r:id="rId12"/>
    <p:sldId id="268" r:id="rId13"/>
    <p:sldId id="269" r:id="rId14"/>
    <p:sldId id="270" r:id="rId15"/>
    <p:sldId id="277" r:id="rId16"/>
    <p:sldId id="271" r:id="rId17"/>
    <p:sldId id="273" r:id="rId18"/>
    <p:sldId id="276" r:id="rId19"/>
    <p:sldId id="278" r:id="rId20"/>
    <p:sldId id="272" r:id="rId21"/>
    <p:sldId id="279" r:id="rId22"/>
    <p:sldId id="297" r:id="rId23"/>
    <p:sldId id="280" r:id="rId24"/>
    <p:sldId id="282" r:id="rId25"/>
    <p:sldId id="283" r:id="rId26"/>
    <p:sldId id="289" r:id="rId27"/>
    <p:sldId id="284" r:id="rId28"/>
    <p:sldId id="285" r:id="rId29"/>
    <p:sldId id="286" r:id="rId30"/>
    <p:sldId id="292" r:id="rId31"/>
    <p:sldId id="291" r:id="rId32"/>
    <p:sldId id="290" r:id="rId33"/>
    <p:sldId id="287" r:id="rId34"/>
    <p:sldId id="293" r:id="rId35"/>
    <p:sldId id="294" r:id="rId36"/>
    <p:sldId id="296" r:id="rId37"/>
    <p:sldId id="295" r:id="rId38"/>
    <p:sldId id="267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10" autoAdjust="0"/>
    <p:restoredTop sz="99208" autoAdjust="0"/>
  </p:normalViewPr>
  <p:slideViewPr>
    <p:cSldViewPr snapToGrid="0" snapToObjects="1">
      <p:cViewPr>
        <p:scale>
          <a:sx n="100" d="100"/>
          <a:sy n="100" d="100"/>
        </p:scale>
        <p:origin x="-80" y="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D2B16-CD80-B243-A44A-0F101E696824}" type="datetimeFigureOut">
              <a:rPr lang="en-US" smtClean="0"/>
              <a:t>21/05/14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7D6C7-20BD-EE4C-BDBA-A4872C71F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023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ECE2-81AB-3047-89C3-9DFB56AA0D0B}" type="datetimeFigureOut">
              <a:rPr lang="en-US" smtClean="0"/>
              <a:t>21/05/14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B616C-9AEA-6D45-9DF8-6CD93D81A9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6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9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505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8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41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24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6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6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4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2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7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53D7D-CBBE-DC4B-85D6-4EEFAB9EA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0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Experiment in 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Franchetti, GSI</a:t>
            </a:r>
          </a:p>
          <a:p>
            <a:r>
              <a:rPr lang="en-US" dirty="0" smtClean="0"/>
              <a:t>CERN, 20-21/5/2014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82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735" y="1513958"/>
            <a:ext cx="4663498" cy="4434896"/>
          </a:xfrm>
          <a:prstGeom prst="rect">
            <a:avLst/>
          </a:prstGeom>
        </p:spPr>
      </p:pic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8" y="1621191"/>
            <a:ext cx="4523587" cy="42804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99" y="274638"/>
            <a:ext cx="8773223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</a:t>
            </a:r>
            <a:r>
              <a:rPr lang="en-US" dirty="0" smtClean="0"/>
              <a:t>ith a stronger  current I=4A, to include artificially a pre-existing resonance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74999" y="2490563"/>
            <a:ext cx="859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</a:t>
            </a:r>
          </a:p>
          <a:p>
            <a:r>
              <a:rPr lang="en-US" dirty="0" smtClean="0"/>
              <a:t>growth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64954" y="2795372"/>
            <a:ext cx="638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thick  </a:t>
            </a:r>
          </a:p>
          <a:p>
            <a:r>
              <a:rPr lang="en-US" dirty="0" smtClean="0"/>
              <a:t>halo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212668" y="3390900"/>
            <a:ext cx="171676" cy="16086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218370" y="3153833"/>
            <a:ext cx="323041" cy="6307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8229601" y="1714839"/>
            <a:ext cx="708722" cy="670932"/>
            <a:chOff x="8229601" y="2032339"/>
            <a:chExt cx="708722" cy="670932"/>
          </a:xfrm>
        </p:grpSpPr>
        <p:sp>
          <p:nvSpPr>
            <p:cNvPr id="15" name="TextBox 14"/>
            <p:cNvSpPr txBox="1"/>
            <p:nvPr/>
          </p:nvSpPr>
          <p:spPr>
            <a:xfrm>
              <a:off x="8234284" y="2032339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initial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29601" y="2333939"/>
              <a:ext cx="59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final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697205" y="1748705"/>
            <a:ext cx="708722" cy="670932"/>
            <a:chOff x="8229601" y="2032339"/>
            <a:chExt cx="708722" cy="670932"/>
          </a:xfrm>
        </p:grpSpPr>
        <p:sp>
          <p:nvSpPr>
            <p:cNvPr id="20" name="TextBox 19"/>
            <p:cNvSpPr txBox="1"/>
            <p:nvPr/>
          </p:nvSpPr>
          <p:spPr>
            <a:xfrm>
              <a:off x="8234284" y="2032339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initial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229601" y="2333939"/>
              <a:ext cx="59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final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746875" y="5820318"/>
            <a:ext cx="859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[mm]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41723" y="5807119"/>
            <a:ext cx="86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[mm]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712897" y="1759213"/>
            <a:ext cx="1082185" cy="627539"/>
            <a:chOff x="7545625" y="3002518"/>
            <a:chExt cx="1082185" cy="627539"/>
          </a:xfrm>
        </p:grpSpPr>
        <p:sp>
          <p:nvSpPr>
            <p:cNvPr id="23" name="TextBox 22"/>
            <p:cNvSpPr txBox="1"/>
            <p:nvPr/>
          </p:nvSpPr>
          <p:spPr>
            <a:xfrm>
              <a:off x="7545625" y="3260725"/>
              <a:ext cx="1082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y0</a:t>
              </a:r>
              <a:r>
                <a:rPr lang="en-US" dirty="0" smtClean="0"/>
                <a:t> = 6.47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45625" y="3002518"/>
              <a:ext cx="1079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x0</a:t>
              </a:r>
              <a:r>
                <a:rPr lang="en-US" dirty="0" smtClean="0"/>
                <a:t> = 6.11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265309" y="1745267"/>
            <a:ext cx="1082185" cy="627539"/>
            <a:chOff x="7545625" y="3002518"/>
            <a:chExt cx="1082185" cy="627539"/>
          </a:xfrm>
        </p:grpSpPr>
        <p:sp>
          <p:nvSpPr>
            <p:cNvPr id="26" name="TextBox 25"/>
            <p:cNvSpPr txBox="1"/>
            <p:nvPr/>
          </p:nvSpPr>
          <p:spPr>
            <a:xfrm>
              <a:off x="7545625" y="3260725"/>
              <a:ext cx="1082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y0</a:t>
              </a:r>
              <a:r>
                <a:rPr lang="en-US" dirty="0" smtClean="0"/>
                <a:t> = 6.47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45625" y="3002518"/>
              <a:ext cx="1079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x0</a:t>
              </a:r>
              <a:r>
                <a:rPr lang="en-US" dirty="0" smtClean="0"/>
                <a:t> = 6.11</a:t>
              </a:r>
              <a:endParaRPr lang="en-US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367971" y="1348858"/>
            <a:ext cx="118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049623" y="1348858"/>
            <a:ext cx="118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92116" y="1714839"/>
            <a:ext cx="210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“inverted seed” 10%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32635" y="1682573"/>
            <a:ext cx="210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“inverted seed” 10%</a:t>
            </a:r>
          </a:p>
        </p:txBody>
      </p:sp>
    </p:spTree>
    <p:extLst>
      <p:ext uri="{BB962C8B-B14F-4D97-AF65-F5344CB8AC3E}">
        <p14:creationId xmlns:p14="http://schemas.microsoft.com/office/powerpoint/2010/main" val="421169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omparison_profiles_vertical_qh1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88" y="1332468"/>
            <a:ext cx="4695235" cy="4853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formation: experiment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11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231320" y="1743512"/>
            <a:ext cx="1082185" cy="627539"/>
            <a:chOff x="7545625" y="3002518"/>
            <a:chExt cx="1082185" cy="627539"/>
          </a:xfrm>
        </p:grpSpPr>
        <p:sp>
          <p:nvSpPr>
            <p:cNvPr id="8" name="TextBox 7"/>
            <p:cNvSpPr txBox="1"/>
            <p:nvPr/>
          </p:nvSpPr>
          <p:spPr>
            <a:xfrm>
              <a:off x="7545625" y="3260725"/>
              <a:ext cx="1082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y0</a:t>
              </a:r>
              <a:r>
                <a:rPr lang="en-US" dirty="0" smtClean="0"/>
                <a:t> = 6.47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45625" y="3002518"/>
              <a:ext cx="1079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x0</a:t>
              </a:r>
              <a:r>
                <a:rPr lang="en-US" dirty="0" smtClean="0"/>
                <a:t> = 6.11</a:t>
              </a:r>
              <a:endParaRPr lang="en-US" dirty="0"/>
            </a:p>
          </p:txBody>
        </p:sp>
      </p:grpSp>
      <p:pic>
        <p:nvPicPr>
          <p:cNvPr id="10" name="Picture 9" descr="Comparison_profiles_horizontal_qh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304943"/>
            <a:ext cx="4695712" cy="48809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211" y="1311875"/>
            <a:ext cx="151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easurement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39987" y="1332468"/>
            <a:ext cx="151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easurement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31000" y="6019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36800" y="6019800"/>
            <a:ext cx="30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736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75276" y="1849326"/>
            <a:ext cx="3431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main challenges are 2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60450" y="2846326"/>
            <a:ext cx="5652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1) Reliable modeling of the nonlinear lattice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760450" y="3531320"/>
            <a:ext cx="56259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2) Understanding the coupled dynamics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in the resonance crossing + space charge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3170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6"/>
          <a:stretch/>
        </p:blipFill>
        <p:spPr>
          <a:xfrm>
            <a:off x="4234720" y="2952012"/>
            <a:ext cx="3892550" cy="33746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1D dynamics well understood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6588" y="1499502"/>
            <a:ext cx="6688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asymmetric beam response is mainly attributed to the resonance </a:t>
            </a:r>
          </a:p>
          <a:p>
            <a:r>
              <a:rPr lang="en-US" dirty="0" smtClean="0"/>
              <a:t>crossing of a coupled resonance.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179" y="2388629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Third order resonance 1D</a:t>
            </a:r>
            <a:endParaRPr lang="en-US" dirty="0"/>
          </a:p>
        </p:txBody>
      </p:sp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44" y="2952012"/>
            <a:ext cx="3606800" cy="335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68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formation/core formation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20" y="1682545"/>
            <a:ext cx="4775200" cy="4432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03472" y="2222784"/>
            <a:ext cx="26392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the island of the frozen </a:t>
            </a:r>
          </a:p>
          <a:p>
            <a:r>
              <a:rPr lang="en-US" dirty="0" smtClean="0"/>
              <a:t>system go far out, than an </a:t>
            </a:r>
          </a:p>
          <a:p>
            <a:r>
              <a:rPr lang="en-US" dirty="0" smtClean="0"/>
              <a:t>halo is expected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03472" y="3951617"/>
            <a:ext cx="2699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the islands of the frozen </a:t>
            </a:r>
          </a:p>
          <a:p>
            <a:r>
              <a:rPr lang="en-US" dirty="0" smtClean="0"/>
              <a:t>system remain inside the </a:t>
            </a:r>
          </a:p>
          <a:p>
            <a:r>
              <a:rPr lang="en-US" dirty="0" smtClean="0"/>
              <a:t>beam edge </a:t>
            </a:r>
            <a:r>
              <a:rPr lang="en-US" dirty="0" smtClean="0">
                <a:sym typeface="Wingdings"/>
              </a:rPr>
              <a:t> core growth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350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6" t="9742" b="9713"/>
          <a:stretch/>
        </p:blipFill>
        <p:spPr>
          <a:xfrm>
            <a:off x="35255" y="1442205"/>
            <a:ext cx="5485959" cy="49467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Halo formation through </a:t>
            </a:r>
            <a:br>
              <a:rPr lang="en-US" dirty="0" smtClean="0"/>
            </a:br>
            <a:r>
              <a:rPr lang="en-US" dirty="0" smtClean="0"/>
              <a:t>non adiabatic resonance crossing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36417" y="1720392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Third order resonance 1D</a:t>
            </a: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1495252" y="2557968"/>
            <a:ext cx="2480513" cy="2440630"/>
          </a:xfrm>
          <a:custGeom>
            <a:avLst/>
            <a:gdLst>
              <a:gd name="connsiteX0" fmla="*/ 4102 w 2480513"/>
              <a:gd name="connsiteY0" fmla="*/ 934981 h 2440630"/>
              <a:gd name="connsiteX1" fmla="*/ 145220 w 2480513"/>
              <a:gd name="connsiteY1" fmla="*/ 652723 h 2440630"/>
              <a:gd name="connsiteX2" fmla="*/ 515654 w 2480513"/>
              <a:gd name="connsiteY2" fmla="*/ 529235 h 2440630"/>
              <a:gd name="connsiteX3" fmla="*/ 1062486 w 2480513"/>
              <a:gd name="connsiteY3" fmla="*/ 335182 h 2440630"/>
              <a:gd name="connsiteX4" fmla="*/ 1803355 w 2480513"/>
              <a:gd name="connsiteY4" fmla="*/ 35282 h 2440630"/>
              <a:gd name="connsiteX5" fmla="*/ 2085591 w 2480513"/>
              <a:gd name="connsiteY5" fmla="*/ 17641 h 2440630"/>
              <a:gd name="connsiteX6" fmla="*/ 2403106 w 2480513"/>
              <a:gd name="connsiteY6" fmla="*/ 141129 h 2440630"/>
              <a:gd name="connsiteX7" fmla="*/ 2473665 w 2480513"/>
              <a:gd name="connsiteY7" fmla="*/ 458670 h 2440630"/>
              <a:gd name="connsiteX8" fmla="*/ 2279628 w 2480513"/>
              <a:gd name="connsiteY8" fmla="*/ 1869963 h 2440630"/>
              <a:gd name="connsiteX9" fmla="*/ 2191429 w 2480513"/>
              <a:gd name="connsiteY9" fmla="*/ 2328633 h 2440630"/>
              <a:gd name="connsiteX10" fmla="*/ 1891554 w 2480513"/>
              <a:gd name="connsiteY10" fmla="*/ 2434480 h 2440630"/>
              <a:gd name="connsiteX11" fmla="*/ 1432921 w 2480513"/>
              <a:gd name="connsiteY11" fmla="*/ 2310991 h 2440630"/>
              <a:gd name="connsiteX12" fmla="*/ 251058 w 2480513"/>
              <a:gd name="connsiteY12" fmla="*/ 1376010 h 2440630"/>
              <a:gd name="connsiteX13" fmla="*/ 57021 w 2480513"/>
              <a:gd name="connsiteY13" fmla="*/ 1076110 h 2440630"/>
              <a:gd name="connsiteX14" fmla="*/ 4102 w 2480513"/>
              <a:gd name="connsiteY14" fmla="*/ 934981 h 2440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80513" h="2440630">
                <a:moveTo>
                  <a:pt x="4102" y="934981"/>
                </a:moveTo>
                <a:cubicBezTo>
                  <a:pt x="18802" y="864417"/>
                  <a:pt x="59961" y="720347"/>
                  <a:pt x="145220" y="652723"/>
                </a:cubicBezTo>
                <a:cubicBezTo>
                  <a:pt x="230479" y="585099"/>
                  <a:pt x="515654" y="529235"/>
                  <a:pt x="515654" y="529235"/>
                </a:cubicBezTo>
                <a:cubicBezTo>
                  <a:pt x="668532" y="476312"/>
                  <a:pt x="847869" y="417507"/>
                  <a:pt x="1062486" y="335182"/>
                </a:cubicBezTo>
                <a:cubicBezTo>
                  <a:pt x="1277103" y="252856"/>
                  <a:pt x="1632838" y="88205"/>
                  <a:pt x="1803355" y="35282"/>
                </a:cubicBezTo>
                <a:cubicBezTo>
                  <a:pt x="1973872" y="-17641"/>
                  <a:pt x="1985633" y="0"/>
                  <a:pt x="2085591" y="17641"/>
                </a:cubicBezTo>
                <a:cubicBezTo>
                  <a:pt x="2185549" y="35282"/>
                  <a:pt x="2338427" y="67624"/>
                  <a:pt x="2403106" y="141129"/>
                </a:cubicBezTo>
                <a:cubicBezTo>
                  <a:pt x="2467785" y="214634"/>
                  <a:pt x="2494245" y="170531"/>
                  <a:pt x="2473665" y="458670"/>
                </a:cubicBezTo>
                <a:cubicBezTo>
                  <a:pt x="2453085" y="746809"/>
                  <a:pt x="2326667" y="1558303"/>
                  <a:pt x="2279628" y="1869963"/>
                </a:cubicBezTo>
                <a:cubicBezTo>
                  <a:pt x="2232589" y="2181623"/>
                  <a:pt x="2256108" y="2234547"/>
                  <a:pt x="2191429" y="2328633"/>
                </a:cubicBezTo>
                <a:cubicBezTo>
                  <a:pt x="2126750" y="2422719"/>
                  <a:pt x="2017972" y="2437420"/>
                  <a:pt x="1891554" y="2434480"/>
                </a:cubicBezTo>
                <a:cubicBezTo>
                  <a:pt x="1765136" y="2431540"/>
                  <a:pt x="1706337" y="2487403"/>
                  <a:pt x="1432921" y="2310991"/>
                </a:cubicBezTo>
                <a:cubicBezTo>
                  <a:pt x="1159505" y="2134579"/>
                  <a:pt x="480375" y="1581823"/>
                  <a:pt x="251058" y="1376010"/>
                </a:cubicBezTo>
                <a:cubicBezTo>
                  <a:pt x="21741" y="1170197"/>
                  <a:pt x="98180" y="1149615"/>
                  <a:pt x="57021" y="1076110"/>
                </a:cubicBezTo>
                <a:cubicBezTo>
                  <a:pt x="15862" y="1002605"/>
                  <a:pt x="-10598" y="1005545"/>
                  <a:pt x="4102" y="9349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9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9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 rot="5400000">
            <a:off x="5041518" y="2488783"/>
            <a:ext cx="3007023" cy="2416839"/>
            <a:chOff x="5150804" y="2346282"/>
            <a:chExt cx="3624196" cy="2416839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150804" y="4304451"/>
              <a:ext cx="3624196" cy="1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6950057" y="2346282"/>
              <a:ext cx="1" cy="241683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5380121" y="3122491"/>
              <a:ext cx="2928196" cy="1181959"/>
            </a:xfrm>
            <a:custGeom>
              <a:avLst/>
              <a:gdLst>
                <a:gd name="connsiteX0" fmla="*/ 0 w 2928196"/>
                <a:gd name="connsiteY0" fmla="*/ 1182160 h 1182160"/>
                <a:gd name="connsiteX1" fmla="*/ 687949 w 2928196"/>
                <a:gd name="connsiteY1" fmla="*/ 1041031 h 1182160"/>
                <a:gd name="connsiteX2" fmla="*/ 846707 w 2928196"/>
                <a:gd name="connsiteY2" fmla="*/ 935184 h 1182160"/>
                <a:gd name="connsiteX3" fmla="*/ 1040744 w 2928196"/>
                <a:gd name="connsiteY3" fmla="*/ 458872 h 1182160"/>
                <a:gd name="connsiteX4" fmla="*/ 1234781 w 2928196"/>
                <a:gd name="connsiteY4" fmla="*/ 194255 h 1182160"/>
                <a:gd name="connsiteX5" fmla="*/ 1552297 w 2928196"/>
                <a:gd name="connsiteY5" fmla="*/ 202 h 1182160"/>
                <a:gd name="connsiteX6" fmla="*/ 1922731 w 2928196"/>
                <a:gd name="connsiteY6" fmla="*/ 229537 h 1182160"/>
                <a:gd name="connsiteX7" fmla="*/ 2099129 w 2928196"/>
                <a:gd name="connsiteY7" fmla="*/ 617643 h 1182160"/>
                <a:gd name="connsiteX8" fmla="*/ 2240246 w 2928196"/>
                <a:gd name="connsiteY8" fmla="*/ 1005748 h 1182160"/>
                <a:gd name="connsiteX9" fmla="*/ 2928196 w 2928196"/>
                <a:gd name="connsiteY9" fmla="*/ 1182160 h 1182160"/>
                <a:gd name="connsiteX0" fmla="*/ 0 w 2928196"/>
                <a:gd name="connsiteY0" fmla="*/ 1182041 h 1182041"/>
                <a:gd name="connsiteX1" fmla="*/ 687949 w 2928196"/>
                <a:gd name="connsiteY1" fmla="*/ 1040912 h 1182041"/>
                <a:gd name="connsiteX2" fmla="*/ 846707 w 2928196"/>
                <a:gd name="connsiteY2" fmla="*/ 935065 h 1182041"/>
                <a:gd name="connsiteX3" fmla="*/ 1040744 w 2928196"/>
                <a:gd name="connsiteY3" fmla="*/ 458753 h 1182041"/>
                <a:gd name="connsiteX4" fmla="*/ 1234781 w 2928196"/>
                <a:gd name="connsiteY4" fmla="*/ 194136 h 1182041"/>
                <a:gd name="connsiteX5" fmla="*/ 1552297 w 2928196"/>
                <a:gd name="connsiteY5" fmla="*/ 83 h 1182041"/>
                <a:gd name="connsiteX6" fmla="*/ 1869811 w 2928196"/>
                <a:gd name="connsiteY6" fmla="*/ 176494 h 1182041"/>
                <a:gd name="connsiteX7" fmla="*/ 2099129 w 2928196"/>
                <a:gd name="connsiteY7" fmla="*/ 617524 h 1182041"/>
                <a:gd name="connsiteX8" fmla="*/ 2240246 w 2928196"/>
                <a:gd name="connsiteY8" fmla="*/ 1005629 h 1182041"/>
                <a:gd name="connsiteX9" fmla="*/ 2928196 w 2928196"/>
                <a:gd name="connsiteY9" fmla="*/ 1182041 h 1182041"/>
                <a:gd name="connsiteX0" fmla="*/ 0 w 2928196"/>
                <a:gd name="connsiteY0" fmla="*/ 1182020 h 1182020"/>
                <a:gd name="connsiteX1" fmla="*/ 687949 w 2928196"/>
                <a:gd name="connsiteY1" fmla="*/ 1040891 h 1182020"/>
                <a:gd name="connsiteX2" fmla="*/ 846707 w 2928196"/>
                <a:gd name="connsiteY2" fmla="*/ 935044 h 1182020"/>
                <a:gd name="connsiteX3" fmla="*/ 1040744 w 2928196"/>
                <a:gd name="connsiteY3" fmla="*/ 458732 h 1182020"/>
                <a:gd name="connsiteX4" fmla="*/ 1234781 w 2928196"/>
                <a:gd name="connsiteY4" fmla="*/ 194115 h 1182020"/>
                <a:gd name="connsiteX5" fmla="*/ 1552297 w 2928196"/>
                <a:gd name="connsiteY5" fmla="*/ 62 h 1182020"/>
                <a:gd name="connsiteX6" fmla="*/ 1869811 w 2928196"/>
                <a:gd name="connsiteY6" fmla="*/ 176473 h 1182020"/>
                <a:gd name="connsiteX7" fmla="*/ 2046210 w 2928196"/>
                <a:gd name="connsiteY7" fmla="*/ 458733 h 1182020"/>
                <a:gd name="connsiteX8" fmla="*/ 2240246 w 2928196"/>
                <a:gd name="connsiteY8" fmla="*/ 1005608 h 1182020"/>
                <a:gd name="connsiteX9" fmla="*/ 2928196 w 2928196"/>
                <a:gd name="connsiteY9" fmla="*/ 1182020 h 1182020"/>
                <a:gd name="connsiteX0" fmla="*/ 0 w 2928196"/>
                <a:gd name="connsiteY0" fmla="*/ 1182020 h 1182020"/>
                <a:gd name="connsiteX1" fmla="*/ 687949 w 2928196"/>
                <a:gd name="connsiteY1" fmla="*/ 1040891 h 1182020"/>
                <a:gd name="connsiteX2" fmla="*/ 1040744 w 2928196"/>
                <a:gd name="connsiteY2" fmla="*/ 458732 h 1182020"/>
                <a:gd name="connsiteX3" fmla="*/ 1234781 w 2928196"/>
                <a:gd name="connsiteY3" fmla="*/ 194115 h 1182020"/>
                <a:gd name="connsiteX4" fmla="*/ 1552297 w 2928196"/>
                <a:gd name="connsiteY4" fmla="*/ 62 h 1182020"/>
                <a:gd name="connsiteX5" fmla="*/ 1869811 w 2928196"/>
                <a:gd name="connsiteY5" fmla="*/ 176473 h 1182020"/>
                <a:gd name="connsiteX6" fmla="*/ 2046210 w 2928196"/>
                <a:gd name="connsiteY6" fmla="*/ 458733 h 1182020"/>
                <a:gd name="connsiteX7" fmla="*/ 2240246 w 2928196"/>
                <a:gd name="connsiteY7" fmla="*/ 1005608 h 1182020"/>
                <a:gd name="connsiteX8" fmla="*/ 2928196 w 2928196"/>
                <a:gd name="connsiteY8" fmla="*/ 1182020 h 1182020"/>
                <a:gd name="connsiteX0" fmla="*/ 0 w 2928196"/>
                <a:gd name="connsiteY0" fmla="*/ 1182020 h 1182020"/>
                <a:gd name="connsiteX1" fmla="*/ 776148 w 2928196"/>
                <a:gd name="connsiteY1" fmla="*/ 1005609 h 1182020"/>
                <a:gd name="connsiteX2" fmla="*/ 1040744 w 2928196"/>
                <a:gd name="connsiteY2" fmla="*/ 458732 h 1182020"/>
                <a:gd name="connsiteX3" fmla="*/ 1234781 w 2928196"/>
                <a:gd name="connsiteY3" fmla="*/ 194115 h 1182020"/>
                <a:gd name="connsiteX4" fmla="*/ 1552297 w 2928196"/>
                <a:gd name="connsiteY4" fmla="*/ 62 h 1182020"/>
                <a:gd name="connsiteX5" fmla="*/ 1869811 w 2928196"/>
                <a:gd name="connsiteY5" fmla="*/ 176473 h 1182020"/>
                <a:gd name="connsiteX6" fmla="*/ 2046210 w 2928196"/>
                <a:gd name="connsiteY6" fmla="*/ 458733 h 1182020"/>
                <a:gd name="connsiteX7" fmla="*/ 2240246 w 2928196"/>
                <a:gd name="connsiteY7" fmla="*/ 1005608 h 1182020"/>
                <a:gd name="connsiteX8" fmla="*/ 2928196 w 2928196"/>
                <a:gd name="connsiteY8" fmla="*/ 1182020 h 1182020"/>
                <a:gd name="connsiteX0" fmla="*/ 0 w 2928196"/>
                <a:gd name="connsiteY0" fmla="*/ 1182023 h 1182023"/>
                <a:gd name="connsiteX1" fmla="*/ 776148 w 2928196"/>
                <a:gd name="connsiteY1" fmla="*/ 1005612 h 1182023"/>
                <a:gd name="connsiteX2" fmla="*/ 1040744 w 2928196"/>
                <a:gd name="connsiteY2" fmla="*/ 458735 h 1182023"/>
                <a:gd name="connsiteX3" fmla="*/ 1234781 w 2928196"/>
                <a:gd name="connsiteY3" fmla="*/ 194118 h 1182023"/>
                <a:gd name="connsiteX4" fmla="*/ 1552297 w 2928196"/>
                <a:gd name="connsiteY4" fmla="*/ 65 h 1182023"/>
                <a:gd name="connsiteX5" fmla="*/ 1869811 w 2928196"/>
                <a:gd name="connsiteY5" fmla="*/ 176476 h 1182023"/>
                <a:gd name="connsiteX6" fmla="*/ 1973638 w 2928196"/>
                <a:gd name="connsiteY6" fmla="*/ 495022 h 1182023"/>
                <a:gd name="connsiteX7" fmla="*/ 2240246 w 2928196"/>
                <a:gd name="connsiteY7" fmla="*/ 1005611 h 1182023"/>
                <a:gd name="connsiteX8" fmla="*/ 2928196 w 2928196"/>
                <a:gd name="connsiteY8" fmla="*/ 1182023 h 1182023"/>
                <a:gd name="connsiteX0" fmla="*/ 0 w 2928196"/>
                <a:gd name="connsiteY0" fmla="*/ 1182017 h 1182017"/>
                <a:gd name="connsiteX1" fmla="*/ 776148 w 2928196"/>
                <a:gd name="connsiteY1" fmla="*/ 1005606 h 1182017"/>
                <a:gd name="connsiteX2" fmla="*/ 1040744 w 2928196"/>
                <a:gd name="connsiteY2" fmla="*/ 458729 h 1182017"/>
                <a:gd name="connsiteX3" fmla="*/ 1234781 w 2928196"/>
                <a:gd name="connsiteY3" fmla="*/ 194112 h 1182017"/>
                <a:gd name="connsiteX4" fmla="*/ 1552297 w 2928196"/>
                <a:gd name="connsiteY4" fmla="*/ 59 h 1182017"/>
                <a:gd name="connsiteX5" fmla="*/ 1815382 w 2928196"/>
                <a:gd name="connsiteY5" fmla="*/ 212756 h 1182017"/>
                <a:gd name="connsiteX6" fmla="*/ 1973638 w 2928196"/>
                <a:gd name="connsiteY6" fmla="*/ 495016 h 1182017"/>
                <a:gd name="connsiteX7" fmla="*/ 2240246 w 2928196"/>
                <a:gd name="connsiteY7" fmla="*/ 1005605 h 1182017"/>
                <a:gd name="connsiteX8" fmla="*/ 2928196 w 2928196"/>
                <a:gd name="connsiteY8" fmla="*/ 1182017 h 1182017"/>
                <a:gd name="connsiteX0" fmla="*/ 0 w 2928196"/>
                <a:gd name="connsiteY0" fmla="*/ 1182018 h 1182018"/>
                <a:gd name="connsiteX1" fmla="*/ 776148 w 2928196"/>
                <a:gd name="connsiteY1" fmla="*/ 1005607 h 1182018"/>
                <a:gd name="connsiteX2" fmla="*/ 1058886 w 2928196"/>
                <a:gd name="connsiteY2" fmla="*/ 476873 h 1182018"/>
                <a:gd name="connsiteX3" fmla="*/ 1234781 w 2928196"/>
                <a:gd name="connsiteY3" fmla="*/ 194113 h 1182018"/>
                <a:gd name="connsiteX4" fmla="*/ 1552297 w 2928196"/>
                <a:gd name="connsiteY4" fmla="*/ 60 h 1182018"/>
                <a:gd name="connsiteX5" fmla="*/ 1815382 w 2928196"/>
                <a:gd name="connsiteY5" fmla="*/ 212757 h 1182018"/>
                <a:gd name="connsiteX6" fmla="*/ 1973638 w 2928196"/>
                <a:gd name="connsiteY6" fmla="*/ 495017 h 1182018"/>
                <a:gd name="connsiteX7" fmla="*/ 2240246 w 2928196"/>
                <a:gd name="connsiteY7" fmla="*/ 1005606 h 1182018"/>
                <a:gd name="connsiteX8" fmla="*/ 2928196 w 2928196"/>
                <a:gd name="connsiteY8" fmla="*/ 1182018 h 1182018"/>
                <a:gd name="connsiteX0" fmla="*/ 0 w 2928196"/>
                <a:gd name="connsiteY0" fmla="*/ 1182147 h 1182147"/>
                <a:gd name="connsiteX1" fmla="*/ 776148 w 2928196"/>
                <a:gd name="connsiteY1" fmla="*/ 1005736 h 1182147"/>
                <a:gd name="connsiteX2" fmla="*/ 1058886 w 2928196"/>
                <a:gd name="connsiteY2" fmla="*/ 477002 h 1182147"/>
                <a:gd name="connsiteX3" fmla="*/ 1271067 w 2928196"/>
                <a:gd name="connsiteY3" fmla="*/ 248671 h 1182147"/>
                <a:gd name="connsiteX4" fmla="*/ 1552297 w 2928196"/>
                <a:gd name="connsiteY4" fmla="*/ 189 h 1182147"/>
                <a:gd name="connsiteX5" fmla="*/ 1815382 w 2928196"/>
                <a:gd name="connsiteY5" fmla="*/ 212886 h 1182147"/>
                <a:gd name="connsiteX6" fmla="*/ 1973638 w 2928196"/>
                <a:gd name="connsiteY6" fmla="*/ 495146 h 1182147"/>
                <a:gd name="connsiteX7" fmla="*/ 2240246 w 2928196"/>
                <a:gd name="connsiteY7" fmla="*/ 1005735 h 1182147"/>
                <a:gd name="connsiteX8" fmla="*/ 2928196 w 2928196"/>
                <a:gd name="connsiteY8" fmla="*/ 1182147 h 1182147"/>
                <a:gd name="connsiteX0" fmla="*/ 0 w 2928196"/>
                <a:gd name="connsiteY0" fmla="*/ 1182147 h 1182147"/>
                <a:gd name="connsiteX1" fmla="*/ 776148 w 2928196"/>
                <a:gd name="connsiteY1" fmla="*/ 1005736 h 1182147"/>
                <a:gd name="connsiteX2" fmla="*/ 1058886 w 2928196"/>
                <a:gd name="connsiteY2" fmla="*/ 495145 h 1182147"/>
                <a:gd name="connsiteX3" fmla="*/ 1271067 w 2928196"/>
                <a:gd name="connsiteY3" fmla="*/ 248671 h 1182147"/>
                <a:gd name="connsiteX4" fmla="*/ 1552297 w 2928196"/>
                <a:gd name="connsiteY4" fmla="*/ 189 h 1182147"/>
                <a:gd name="connsiteX5" fmla="*/ 1815382 w 2928196"/>
                <a:gd name="connsiteY5" fmla="*/ 212886 h 1182147"/>
                <a:gd name="connsiteX6" fmla="*/ 1973638 w 2928196"/>
                <a:gd name="connsiteY6" fmla="*/ 495146 h 1182147"/>
                <a:gd name="connsiteX7" fmla="*/ 2240246 w 2928196"/>
                <a:gd name="connsiteY7" fmla="*/ 1005735 h 1182147"/>
                <a:gd name="connsiteX8" fmla="*/ 2928196 w 2928196"/>
                <a:gd name="connsiteY8" fmla="*/ 1182147 h 1182147"/>
                <a:gd name="connsiteX0" fmla="*/ 0 w 2928196"/>
                <a:gd name="connsiteY0" fmla="*/ 1182147 h 1182147"/>
                <a:gd name="connsiteX1" fmla="*/ 776148 w 2928196"/>
                <a:gd name="connsiteY1" fmla="*/ 1005736 h 1182147"/>
                <a:gd name="connsiteX2" fmla="*/ 1075819 w 2928196"/>
                <a:gd name="connsiteY2" fmla="*/ 537478 h 1182147"/>
                <a:gd name="connsiteX3" fmla="*/ 1271067 w 2928196"/>
                <a:gd name="connsiteY3" fmla="*/ 248671 h 1182147"/>
                <a:gd name="connsiteX4" fmla="*/ 1552297 w 2928196"/>
                <a:gd name="connsiteY4" fmla="*/ 189 h 1182147"/>
                <a:gd name="connsiteX5" fmla="*/ 1815382 w 2928196"/>
                <a:gd name="connsiteY5" fmla="*/ 212886 h 1182147"/>
                <a:gd name="connsiteX6" fmla="*/ 1973638 w 2928196"/>
                <a:gd name="connsiteY6" fmla="*/ 495146 h 1182147"/>
                <a:gd name="connsiteX7" fmla="*/ 2240246 w 2928196"/>
                <a:gd name="connsiteY7" fmla="*/ 1005735 h 1182147"/>
                <a:gd name="connsiteX8" fmla="*/ 2928196 w 2928196"/>
                <a:gd name="connsiteY8" fmla="*/ 1182147 h 1182147"/>
                <a:gd name="connsiteX0" fmla="*/ 0 w 2928196"/>
                <a:gd name="connsiteY0" fmla="*/ 1181959 h 1181959"/>
                <a:gd name="connsiteX1" fmla="*/ 776148 w 2928196"/>
                <a:gd name="connsiteY1" fmla="*/ 1005548 h 1181959"/>
                <a:gd name="connsiteX2" fmla="*/ 1075819 w 2928196"/>
                <a:gd name="connsiteY2" fmla="*/ 537290 h 1181959"/>
                <a:gd name="connsiteX3" fmla="*/ 1262600 w 2928196"/>
                <a:gd name="connsiteY3" fmla="*/ 214617 h 1181959"/>
                <a:gd name="connsiteX4" fmla="*/ 1552297 w 2928196"/>
                <a:gd name="connsiteY4" fmla="*/ 1 h 1181959"/>
                <a:gd name="connsiteX5" fmla="*/ 1815382 w 2928196"/>
                <a:gd name="connsiteY5" fmla="*/ 212698 h 1181959"/>
                <a:gd name="connsiteX6" fmla="*/ 1973638 w 2928196"/>
                <a:gd name="connsiteY6" fmla="*/ 494958 h 1181959"/>
                <a:gd name="connsiteX7" fmla="*/ 2240246 w 2928196"/>
                <a:gd name="connsiteY7" fmla="*/ 1005547 h 1181959"/>
                <a:gd name="connsiteX8" fmla="*/ 2928196 w 2928196"/>
                <a:gd name="connsiteY8" fmla="*/ 1181959 h 118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28196" h="1181959">
                  <a:moveTo>
                    <a:pt x="0" y="1181959"/>
                  </a:moveTo>
                  <a:cubicBezTo>
                    <a:pt x="273415" y="1131976"/>
                    <a:pt x="596845" y="1112993"/>
                    <a:pt x="776148" y="1005548"/>
                  </a:cubicBezTo>
                  <a:cubicBezTo>
                    <a:pt x="955451" y="898103"/>
                    <a:pt x="994744" y="669112"/>
                    <a:pt x="1075819" y="537290"/>
                  </a:cubicBezTo>
                  <a:cubicBezTo>
                    <a:pt x="1156894" y="405468"/>
                    <a:pt x="1183187" y="304165"/>
                    <a:pt x="1262600" y="214617"/>
                  </a:cubicBezTo>
                  <a:cubicBezTo>
                    <a:pt x="1342013" y="125069"/>
                    <a:pt x="1460167" y="321"/>
                    <a:pt x="1552297" y="1"/>
                  </a:cubicBezTo>
                  <a:cubicBezTo>
                    <a:pt x="1644427" y="-319"/>
                    <a:pt x="1745159" y="130205"/>
                    <a:pt x="1815382" y="212698"/>
                  </a:cubicBezTo>
                  <a:cubicBezTo>
                    <a:pt x="1885605" y="295191"/>
                    <a:pt x="1902827" y="362817"/>
                    <a:pt x="1973638" y="494958"/>
                  </a:cubicBezTo>
                  <a:cubicBezTo>
                    <a:pt x="2044449" y="627099"/>
                    <a:pt x="2093248" y="884999"/>
                    <a:pt x="2240246" y="1005547"/>
                  </a:cubicBezTo>
                  <a:cubicBezTo>
                    <a:pt x="2387244" y="1126095"/>
                    <a:pt x="2928196" y="1181959"/>
                    <a:pt x="2928196" y="1181959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449789" y="2312855"/>
            <a:ext cx="756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Halo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019800" y="2557968"/>
            <a:ext cx="141103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077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Coupled dynamics much more difficult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69317" y="3384104"/>
            <a:ext cx="33509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is it an island ?</a:t>
            </a:r>
          </a:p>
          <a:p>
            <a:r>
              <a:rPr lang="en-US" sz="2800" dirty="0" smtClean="0"/>
              <a:t>What is it a fix point ?</a:t>
            </a:r>
            <a:endParaRPr lang="en-US" sz="2800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37" y="2213053"/>
            <a:ext cx="2959100" cy="469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42892" y="2221288"/>
            <a:ext cx="1912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Resonance </a:t>
            </a:r>
            <a:r>
              <a:rPr lang="en-US" sz="2400" dirty="0" smtClean="0">
                <a:sym typeface="Wingdings"/>
              </a:rPr>
              <a:t>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51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Fix-lines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1604" y="2108514"/>
            <a:ext cx="78311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Fix points are points in phase space that after 3 turns go back </a:t>
            </a:r>
          </a:p>
          <a:p>
            <a:r>
              <a:rPr lang="en-US" sz="2400" dirty="0" smtClean="0"/>
              <a:t>to their initial position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39083" y="3720087"/>
            <a:ext cx="84100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4D this dos not happen, but in 4D  after 3 turns a point does </a:t>
            </a:r>
          </a:p>
          <a:p>
            <a:r>
              <a:rPr lang="en-US" sz="2400" dirty="0" smtClean="0"/>
              <a:t>not return back on the same point. However there are points that </a:t>
            </a:r>
          </a:p>
          <a:p>
            <a:r>
              <a:rPr lang="en-US" sz="2400" dirty="0" smtClean="0"/>
              <a:t>after each turn remains on a special curved line. This line is closed </a:t>
            </a:r>
          </a:p>
          <a:p>
            <a:r>
              <a:rPr lang="en-US" sz="2400" dirty="0" smtClean="0"/>
              <a:t>and it span in the 4D phase space.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39500" y="1629330"/>
            <a:ext cx="1241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 </a:t>
            </a:r>
            <a:r>
              <a:rPr lang="en-US" sz="2400" dirty="0" err="1" smtClean="0"/>
              <a:t>Qx</a:t>
            </a:r>
            <a:r>
              <a:rPr lang="en-US" sz="2400" dirty="0" smtClean="0"/>
              <a:t> = 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44628" y="3254648"/>
            <a:ext cx="1811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Qx</a:t>
            </a:r>
            <a:r>
              <a:rPr lang="en-US" sz="2400" dirty="0" smtClean="0"/>
              <a:t> + 2Qy = 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6763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ix-line projections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</a:t>
            </a:r>
            <a:endParaRPr lang="en-US" dirty="0"/>
          </a:p>
        </p:txBody>
      </p:sp>
      <p:pic>
        <p:nvPicPr>
          <p:cNvPr id="21" name="Picture 20" descr="ph-xpx-dr=0.0018_akr=0.06_akd1=4300_damp=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125058"/>
            <a:ext cx="5365115" cy="5365115"/>
          </a:xfrm>
          <a:prstGeom prst="rect">
            <a:avLst/>
          </a:prstGeom>
        </p:spPr>
      </p:pic>
      <p:pic>
        <p:nvPicPr>
          <p:cNvPr id="22" name="Picture 21" descr="ph-xy-dr=0.0018_akr=0.06_akd1=4300_damp=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125058"/>
            <a:ext cx="5365115" cy="5365115"/>
          </a:xfrm>
          <a:prstGeom prst="rect">
            <a:avLst/>
          </a:prstGeom>
        </p:spPr>
      </p:pic>
      <p:pic>
        <p:nvPicPr>
          <p:cNvPr id="23" name="Picture 22" descr="ph-xpy-dr=0.0018_akr=0.06_akd1=4300_damp=0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125058"/>
            <a:ext cx="5365115" cy="5365115"/>
          </a:xfrm>
          <a:prstGeom prst="rect">
            <a:avLst/>
          </a:prstGeom>
        </p:spPr>
      </p:pic>
      <p:pic>
        <p:nvPicPr>
          <p:cNvPr id="24" name="Picture 23" descr="ph-pxy-dr=0.0018_akr=0.06_akd1=4300_damp=0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125058"/>
            <a:ext cx="5365115" cy="5365115"/>
          </a:xfrm>
          <a:prstGeom prst="rect">
            <a:avLst/>
          </a:prstGeom>
        </p:spPr>
      </p:pic>
      <p:pic>
        <p:nvPicPr>
          <p:cNvPr id="25" name="Picture 24" descr="ph-pxpy-dr=0.0018_akr=0.06_akd1=4300_damp=0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125058"/>
            <a:ext cx="5365115" cy="5365115"/>
          </a:xfrm>
          <a:prstGeom prst="rect">
            <a:avLst/>
          </a:prstGeom>
        </p:spPr>
      </p:pic>
      <p:pic>
        <p:nvPicPr>
          <p:cNvPr id="26" name="Picture 25" descr="ph-ypy-dr=0.0018_akr=0.06_akd1=4300_damp=0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234" y="1125058"/>
            <a:ext cx="5365115" cy="536511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0378-9717-4942-A7F8-785FE36E493C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587098" y="3272304"/>
            <a:ext cx="9455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Frank </a:t>
            </a:r>
          </a:p>
          <a:p>
            <a:pPr algn="ctr"/>
            <a:r>
              <a:rPr lang="en-US" dirty="0" smtClean="0"/>
              <a:t>Schmidt</a:t>
            </a:r>
          </a:p>
          <a:p>
            <a:pPr algn="ctr"/>
            <a:r>
              <a:rPr lang="en-US" dirty="0" smtClean="0"/>
              <a:t>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22/5/2014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Franchetti</a:t>
            </a:r>
            <a:endParaRPr lang="en-US" dirty="0"/>
          </a:p>
        </p:txBody>
      </p:sp>
      <p:pic>
        <p:nvPicPr>
          <p:cNvPr id="22" name="Picture 21" descr="ph-xy-dr=0.0018_akr=0.06_akd1=4300_damp=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073" y="991235"/>
            <a:ext cx="5365115" cy="536511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0378-9717-4942-A7F8-785FE36E493C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3633" y="3201740"/>
            <a:ext cx="206716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What are the </a:t>
            </a:r>
          </a:p>
          <a:p>
            <a:r>
              <a:rPr lang="en-US" dirty="0" smtClean="0"/>
              <a:t>parameters</a:t>
            </a:r>
          </a:p>
          <a:p>
            <a:r>
              <a:rPr lang="en-US" dirty="0" smtClean="0"/>
              <a:t>that fix these sizes ?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590800" y="3087203"/>
            <a:ext cx="1536899" cy="4410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3"/>
          </p:cNvCxnSpPr>
          <p:nvPr/>
        </p:nvCxnSpPr>
        <p:spPr>
          <a:xfrm>
            <a:off x="2590800" y="3663405"/>
            <a:ext cx="2648203" cy="59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590800" y="3889877"/>
            <a:ext cx="1536899" cy="4322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3998" y="4717144"/>
            <a:ext cx="30048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Δ</a:t>
            </a:r>
            <a:r>
              <a:rPr lang="en-US" baseline="-25000" dirty="0" err="1" smtClean="0"/>
              <a:t>r</a:t>
            </a:r>
            <a:r>
              <a:rPr lang="en-US" dirty="0" smtClean="0"/>
              <a:t> </a:t>
            </a:r>
          </a:p>
          <a:p>
            <a:r>
              <a:rPr lang="en-US" dirty="0" smtClean="0"/>
              <a:t>K2 (driving term)</a:t>
            </a:r>
          </a:p>
          <a:p>
            <a:r>
              <a:rPr lang="en-US" dirty="0" smtClean="0"/>
              <a:t>Stabilizing detuning</a:t>
            </a:r>
          </a:p>
          <a:p>
            <a:r>
              <a:rPr lang="en-US" dirty="0" smtClean="0"/>
              <a:t>(space charge, </a:t>
            </a:r>
          </a:p>
          <a:p>
            <a:r>
              <a:rPr lang="en-US" dirty="0" smtClean="0"/>
              <a:t>octupole, sextupole-themself)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12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5" y="1938856"/>
            <a:ext cx="4594447" cy="3547544"/>
          </a:xfrm>
          <a:prstGeom prst="rect">
            <a:avLst/>
          </a:prstGeom>
        </p:spPr>
      </p:pic>
      <p:pic>
        <p:nvPicPr>
          <p:cNvPr id="7" name="Picture 6" descr="Variance_qv4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884" y="1652590"/>
            <a:ext cx="5334000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measurements 2012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2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93471" y="2298700"/>
            <a:ext cx="2926029" cy="149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2693" y="6084480"/>
            <a:ext cx="4633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R. </a:t>
            </a:r>
            <a:r>
              <a:rPr lang="en-US" sz="1400" dirty="0" err="1" smtClean="0"/>
              <a:t>Wasef</a:t>
            </a:r>
            <a:r>
              <a:rPr lang="en-US" sz="1400" dirty="0" smtClean="0"/>
              <a:t>, A. </a:t>
            </a:r>
            <a:r>
              <a:rPr lang="en-US" sz="1400" dirty="0" err="1" smtClean="0"/>
              <a:t>Huschauer</a:t>
            </a:r>
            <a:r>
              <a:rPr lang="en-US" sz="1400" dirty="0" smtClean="0"/>
              <a:t>, F. Schmidt, S. </a:t>
            </a:r>
            <a:r>
              <a:rPr lang="en-US" sz="1400" dirty="0" err="1" smtClean="0"/>
              <a:t>Gilardoni</a:t>
            </a:r>
            <a:r>
              <a:rPr lang="en-US" sz="1400" dirty="0" smtClean="0"/>
              <a:t>, </a:t>
            </a:r>
            <a:r>
              <a:rPr lang="en-US" sz="1400" dirty="0" err="1" smtClean="0"/>
              <a:t>G.Franchetti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744015" y="2411312"/>
            <a:ext cx="106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y0 </a:t>
            </a:r>
            <a:r>
              <a:rPr lang="en-US" dirty="0" smtClean="0"/>
              <a:t>= 6.47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39418" y="209971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31152" y="1727200"/>
            <a:ext cx="1264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Resonance: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70100" y="1727200"/>
            <a:ext cx="130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x</a:t>
            </a:r>
            <a:r>
              <a:rPr lang="en-US" dirty="0" smtClean="0"/>
              <a:t>+2 q</a:t>
            </a:r>
            <a:r>
              <a:rPr lang="en-US" baseline="-25000" dirty="0" smtClean="0"/>
              <a:t>y</a:t>
            </a:r>
            <a:r>
              <a:rPr lang="en-US" dirty="0" smtClean="0"/>
              <a:t> = 19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096087" y="2761400"/>
            <a:ext cx="712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= 2A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44617" y="3079544"/>
            <a:ext cx="1364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Dqx</a:t>
            </a:r>
            <a:r>
              <a:rPr lang="en-US" dirty="0" smtClean="0"/>
              <a:t> = -0.046</a:t>
            </a:r>
          </a:p>
          <a:p>
            <a:r>
              <a:rPr lang="en-US" dirty="0" err="1" smtClean="0"/>
              <a:t>Dqy</a:t>
            </a:r>
            <a:r>
              <a:rPr lang="en-US" dirty="0" smtClean="0"/>
              <a:t> = -0.068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21115" y="1569524"/>
            <a:ext cx="151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</a:t>
            </a:r>
            <a:endParaRPr lang="en-US" dirty="0"/>
          </a:p>
        </p:txBody>
      </p:sp>
      <p:pic>
        <p:nvPicPr>
          <p:cNvPr id="18" name="Picture 17" descr="plot_scan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22" b="9443"/>
          <a:stretch/>
        </p:blipFill>
        <p:spPr>
          <a:xfrm>
            <a:off x="3388620" y="5428786"/>
            <a:ext cx="6212341" cy="6172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21446" y="5678130"/>
            <a:ext cx="584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r>
              <a:rPr lang="en-US" sz="2400" baseline="-25000" dirty="0" smtClean="0"/>
              <a:t>x0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965705" y="6084480"/>
            <a:ext cx="213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SPACE CHARGE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254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344" y="711241"/>
            <a:ext cx="6019800" cy="58811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 to the islands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0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 to the islands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21</a:t>
            </a:fld>
            <a:endParaRPr lang="en-US"/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" y="1541126"/>
            <a:ext cx="4759220" cy="4427002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62" y="1581556"/>
            <a:ext cx="4672297" cy="44042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648628">
            <a:off x="2296107" y="2575611"/>
            <a:ext cx="87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fix- line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762019">
            <a:off x="6714593" y="2677041"/>
            <a:ext cx="923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“island”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9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sextupoles alone fix-lines set DA !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134" y="1759501"/>
            <a:ext cx="4483595" cy="3831826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9501"/>
            <a:ext cx="4498134" cy="3938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6816" y="1587710"/>
            <a:ext cx="148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tracking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8989" y="158771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theory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12238" y="5591327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45679" y="5690803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99471" y="1390169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6985" y="141763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ay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360" y="1479352"/>
            <a:ext cx="304800" cy="3429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550" y="1474737"/>
            <a:ext cx="3048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9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the stable fix-lines </a:t>
            </a:r>
            <a:br>
              <a:rPr lang="en-US" dirty="0" smtClean="0"/>
            </a:br>
            <a:r>
              <a:rPr lang="en-US" dirty="0" smtClean="0"/>
              <a:t>do to the beam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r="9949" b="16399"/>
          <a:stretch/>
        </p:blipFill>
        <p:spPr>
          <a:xfrm>
            <a:off x="-102513" y="1411290"/>
            <a:ext cx="4759399" cy="4569060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7" r="12531" b="16399"/>
          <a:stretch/>
        </p:blipFill>
        <p:spPr>
          <a:xfrm>
            <a:off x="4323628" y="1411290"/>
            <a:ext cx="4602087" cy="45690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7835" y="1868713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After 10000 turns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9274" y="5799240"/>
            <a:ext cx="7427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we change the distance of the resonance. Stabilization with an octupole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16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24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88199" y="1340725"/>
            <a:ext cx="9216000" cy="4516136"/>
            <a:chOff x="-246959" y="1252520"/>
            <a:chExt cx="9216000" cy="4516136"/>
          </a:xfrm>
        </p:grpSpPr>
        <p:pic>
          <p:nvPicPr>
            <p:cNvPr id="6" name="Picture 5" descr="Untitl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06" r="10053" b="18199"/>
            <a:stretch/>
          </p:blipFill>
          <p:spPr>
            <a:xfrm>
              <a:off x="-246959" y="1270161"/>
              <a:ext cx="4745090" cy="4498495"/>
            </a:xfrm>
            <a:prstGeom prst="rect">
              <a:avLst/>
            </a:prstGeom>
          </p:spPr>
        </p:pic>
        <p:pic>
          <p:nvPicPr>
            <p:cNvPr id="7" name="Picture 6" descr="Untitl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16" t="16206" r="8673" b="18200"/>
            <a:stretch/>
          </p:blipFill>
          <p:spPr>
            <a:xfrm>
              <a:off x="4392299" y="1252520"/>
              <a:ext cx="4576742" cy="44984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264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41117" y="1499496"/>
            <a:ext cx="8986683" cy="4322083"/>
            <a:chOff x="52917" y="1287804"/>
            <a:chExt cx="8986683" cy="4322083"/>
          </a:xfrm>
        </p:grpSpPr>
        <p:pic>
          <p:nvPicPr>
            <p:cNvPr id="6" name="Picture 5" descr="Untitl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3" t="18778" r="12275" b="18199"/>
            <a:stretch/>
          </p:blipFill>
          <p:spPr>
            <a:xfrm>
              <a:off x="52917" y="1287804"/>
              <a:ext cx="4392296" cy="4322083"/>
            </a:xfrm>
            <a:prstGeom prst="rect">
              <a:avLst/>
            </a:prstGeom>
          </p:spPr>
        </p:pic>
        <p:pic>
          <p:nvPicPr>
            <p:cNvPr id="7" name="Picture 6" descr="Untitl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78" r="8676" b="18199"/>
            <a:stretch/>
          </p:blipFill>
          <p:spPr>
            <a:xfrm>
              <a:off x="4227194" y="1287804"/>
              <a:ext cx="4812406" cy="43220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4653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78" r="8676" b="18199"/>
          <a:stretch/>
        </p:blipFill>
        <p:spPr>
          <a:xfrm>
            <a:off x="1955798" y="1826070"/>
            <a:ext cx="4812406" cy="4322083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4679044" y="3084286"/>
            <a:ext cx="208916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704443" y="4397838"/>
            <a:ext cx="208916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6440712" y="2068288"/>
            <a:ext cx="1937657" cy="3320143"/>
            <a:chOff x="6440712" y="2068288"/>
            <a:chExt cx="1937657" cy="3320143"/>
          </a:xfrm>
        </p:grpSpPr>
        <p:grpSp>
          <p:nvGrpSpPr>
            <p:cNvPr id="14" name="Group 13"/>
            <p:cNvGrpSpPr/>
            <p:nvPr/>
          </p:nvGrpSpPr>
          <p:grpSpPr>
            <a:xfrm>
              <a:off x="6440712" y="2068288"/>
              <a:ext cx="1937657" cy="3320143"/>
              <a:chOff x="6440712" y="2068288"/>
              <a:chExt cx="1937657" cy="3320143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V="1">
                <a:off x="6768204" y="2068288"/>
                <a:ext cx="0" cy="33201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6440712" y="3664860"/>
                <a:ext cx="1937657" cy="18143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 22"/>
            <p:cNvSpPr/>
            <p:nvPr/>
          </p:nvSpPr>
          <p:spPr>
            <a:xfrm>
              <a:off x="6803571" y="3066143"/>
              <a:ext cx="1125727" cy="1306286"/>
            </a:xfrm>
            <a:custGeom>
              <a:avLst/>
              <a:gdLst>
                <a:gd name="connsiteX0" fmla="*/ 0 w 1125727"/>
                <a:gd name="connsiteY0" fmla="*/ 0 h 1306286"/>
                <a:gd name="connsiteX1" fmla="*/ 834572 w 1125727"/>
                <a:gd name="connsiteY1" fmla="*/ 235857 h 1306286"/>
                <a:gd name="connsiteX2" fmla="*/ 1124858 w 1125727"/>
                <a:gd name="connsiteY2" fmla="*/ 616857 h 1306286"/>
                <a:gd name="connsiteX3" fmla="*/ 762000 w 1125727"/>
                <a:gd name="connsiteY3" fmla="*/ 997857 h 1306286"/>
                <a:gd name="connsiteX4" fmla="*/ 18143 w 1125727"/>
                <a:gd name="connsiteY4" fmla="*/ 1306286 h 130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5727" h="1306286">
                  <a:moveTo>
                    <a:pt x="0" y="0"/>
                  </a:moveTo>
                  <a:cubicBezTo>
                    <a:pt x="323548" y="66524"/>
                    <a:pt x="647096" y="133048"/>
                    <a:pt x="834572" y="235857"/>
                  </a:cubicBezTo>
                  <a:cubicBezTo>
                    <a:pt x="1022048" y="338667"/>
                    <a:pt x="1136953" y="489857"/>
                    <a:pt x="1124858" y="616857"/>
                  </a:cubicBezTo>
                  <a:cubicBezTo>
                    <a:pt x="1112763" y="743857"/>
                    <a:pt x="946453" y="882952"/>
                    <a:pt x="762000" y="997857"/>
                  </a:cubicBezTo>
                  <a:cubicBezTo>
                    <a:pt x="577548" y="1112762"/>
                    <a:pt x="18143" y="1306286"/>
                    <a:pt x="18143" y="1306286"/>
                  </a:cubicBezTo>
                </a:path>
              </a:pathLst>
            </a:cu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6775460" y="2685146"/>
              <a:ext cx="1234365" cy="2031999"/>
            </a:xfrm>
            <a:custGeom>
              <a:avLst/>
              <a:gdLst>
                <a:gd name="connsiteX0" fmla="*/ 0 w 1125727"/>
                <a:gd name="connsiteY0" fmla="*/ 0 h 1306286"/>
                <a:gd name="connsiteX1" fmla="*/ 834572 w 1125727"/>
                <a:gd name="connsiteY1" fmla="*/ 235857 h 1306286"/>
                <a:gd name="connsiteX2" fmla="*/ 1124858 w 1125727"/>
                <a:gd name="connsiteY2" fmla="*/ 616857 h 1306286"/>
                <a:gd name="connsiteX3" fmla="*/ 762000 w 1125727"/>
                <a:gd name="connsiteY3" fmla="*/ 997857 h 1306286"/>
                <a:gd name="connsiteX4" fmla="*/ 18143 w 1125727"/>
                <a:gd name="connsiteY4" fmla="*/ 1306286 h 1306286"/>
                <a:gd name="connsiteX0" fmla="*/ 0 w 1125508"/>
                <a:gd name="connsiteY0" fmla="*/ 0 h 1306286"/>
                <a:gd name="connsiteX1" fmla="*/ 263968 w 1125508"/>
                <a:gd name="connsiteY1" fmla="*/ 36283 h 1306286"/>
                <a:gd name="connsiteX2" fmla="*/ 834572 w 1125508"/>
                <a:gd name="connsiteY2" fmla="*/ 235857 h 1306286"/>
                <a:gd name="connsiteX3" fmla="*/ 1124858 w 1125508"/>
                <a:gd name="connsiteY3" fmla="*/ 616857 h 1306286"/>
                <a:gd name="connsiteX4" fmla="*/ 762000 w 1125508"/>
                <a:gd name="connsiteY4" fmla="*/ 997857 h 1306286"/>
                <a:gd name="connsiteX5" fmla="*/ 18143 w 1125508"/>
                <a:gd name="connsiteY5" fmla="*/ 1306286 h 1306286"/>
                <a:gd name="connsiteX0" fmla="*/ 0 w 1125508"/>
                <a:gd name="connsiteY0" fmla="*/ 0 h 1306286"/>
                <a:gd name="connsiteX1" fmla="*/ 263968 w 1125508"/>
                <a:gd name="connsiteY1" fmla="*/ 36283 h 1306286"/>
                <a:gd name="connsiteX2" fmla="*/ 834572 w 1125508"/>
                <a:gd name="connsiteY2" fmla="*/ 235857 h 1306286"/>
                <a:gd name="connsiteX3" fmla="*/ 1124858 w 1125508"/>
                <a:gd name="connsiteY3" fmla="*/ 616857 h 1306286"/>
                <a:gd name="connsiteX4" fmla="*/ 762000 w 1125508"/>
                <a:gd name="connsiteY4" fmla="*/ 997857 h 1306286"/>
                <a:gd name="connsiteX5" fmla="*/ 282110 w 1125508"/>
                <a:gd name="connsiteY5" fmla="*/ 1179283 h 1306286"/>
                <a:gd name="connsiteX6" fmla="*/ 18143 w 1125508"/>
                <a:gd name="connsiteY6" fmla="*/ 1306286 h 1306286"/>
                <a:gd name="connsiteX0" fmla="*/ 0 w 1198080"/>
                <a:gd name="connsiteY0" fmla="*/ 0 h 1614714"/>
                <a:gd name="connsiteX1" fmla="*/ 336540 w 1198080"/>
                <a:gd name="connsiteY1" fmla="*/ 344711 h 1614714"/>
                <a:gd name="connsiteX2" fmla="*/ 907144 w 1198080"/>
                <a:gd name="connsiteY2" fmla="*/ 544285 h 1614714"/>
                <a:gd name="connsiteX3" fmla="*/ 1197430 w 1198080"/>
                <a:gd name="connsiteY3" fmla="*/ 925285 h 1614714"/>
                <a:gd name="connsiteX4" fmla="*/ 834572 w 1198080"/>
                <a:gd name="connsiteY4" fmla="*/ 1306285 h 1614714"/>
                <a:gd name="connsiteX5" fmla="*/ 354682 w 1198080"/>
                <a:gd name="connsiteY5" fmla="*/ 1487711 h 1614714"/>
                <a:gd name="connsiteX6" fmla="*/ 90715 w 1198080"/>
                <a:gd name="connsiteY6" fmla="*/ 1614714 h 1614714"/>
                <a:gd name="connsiteX0" fmla="*/ 0 w 1198080"/>
                <a:gd name="connsiteY0" fmla="*/ 0 h 1868714"/>
                <a:gd name="connsiteX1" fmla="*/ 336540 w 1198080"/>
                <a:gd name="connsiteY1" fmla="*/ 344711 h 1868714"/>
                <a:gd name="connsiteX2" fmla="*/ 907144 w 1198080"/>
                <a:gd name="connsiteY2" fmla="*/ 544285 h 1868714"/>
                <a:gd name="connsiteX3" fmla="*/ 1197430 w 1198080"/>
                <a:gd name="connsiteY3" fmla="*/ 925285 h 1868714"/>
                <a:gd name="connsiteX4" fmla="*/ 834572 w 1198080"/>
                <a:gd name="connsiteY4" fmla="*/ 1306285 h 1868714"/>
                <a:gd name="connsiteX5" fmla="*/ 354682 w 1198080"/>
                <a:gd name="connsiteY5" fmla="*/ 1487711 h 1868714"/>
                <a:gd name="connsiteX6" fmla="*/ 0 w 1198080"/>
                <a:gd name="connsiteY6" fmla="*/ 1868714 h 1868714"/>
                <a:gd name="connsiteX0" fmla="*/ 0 w 1234365"/>
                <a:gd name="connsiteY0" fmla="*/ 0 h 1941285"/>
                <a:gd name="connsiteX1" fmla="*/ 372825 w 1234365"/>
                <a:gd name="connsiteY1" fmla="*/ 417282 h 1941285"/>
                <a:gd name="connsiteX2" fmla="*/ 943429 w 1234365"/>
                <a:gd name="connsiteY2" fmla="*/ 616856 h 1941285"/>
                <a:gd name="connsiteX3" fmla="*/ 1233715 w 1234365"/>
                <a:gd name="connsiteY3" fmla="*/ 997856 h 1941285"/>
                <a:gd name="connsiteX4" fmla="*/ 870857 w 1234365"/>
                <a:gd name="connsiteY4" fmla="*/ 1378856 h 1941285"/>
                <a:gd name="connsiteX5" fmla="*/ 390967 w 1234365"/>
                <a:gd name="connsiteY5" fmla="*/ 1560282 h 1941285"/>
                <a:gd name="connsiteX6" fmla="*/ 36285 w 1234365"/>
                <a:gd name="connsiteY6" fmla="*/ 1941285 h 1941285"/>
                <a:gd name="connsiteX0" fmla="*/ 0 w 1234365"/>
                <a:gd name="connsiteY0" fmla="*/ 0 h 2031999"/>
                <a:gd name="connsiteX1" fmla="*/ 372825 w 1234365"/>
                <a:gd name="connsiteY1" fmla="*/ 417282 h 2031999"/>
                <a:gd name="connsiteX2" fmla="*/ 943429 w 1234365"/>
                <a:gd name="connsiteY2" fmla="*/ 616856 h 2031999"/>
                <a:gd name="connsiteX3" fmla="*/ 1233715 w 1234365"/>
                <a:gd name="connsiteY3" fmla="*/ 997856 h 2031999"/>
                <a:gd name="connsiteX4" fmla="*/ 870857 w 1234365"/>
                <a:gd name="connsiteY4" fmla="*/ 1378856 h 2031999"/>
                <a:gd name="connsiteX5" fmla="*/ 390967 w 1234365"/>
                <a:gd name="connsiteY5" fmla="*/ 1560282 h 2031999"/>
                <a:gd name="connsiteX6" fmla="*/ 18142 w 1234365"/>
                <a:gd name="connsiteY6" fmla="*/ 2031999 h 2031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4365" h="2031999">
                  <a:moveTo>
                    <a:pt x="0" y="0"/>
                  </a:moveTo>
                  <a:cubicBezTo>
                    <a:pt x="43995" y="6047"/>
                    <a:pt x="233730" y="377972"/>
                    <a:pt x="372825" y="417282"/>
                  </a:cubicBezTo>
                  <a:cubicBezTo>
                    <a:pt x="511920" y="456592"/>
                    <a:pt x="799947" y="520094"/>
                    <a:pt x="943429" y="616856"/>
                  </a:cubicBezTo>
                  <a:cubicBezTo>
                    <a:pt x="1086911" y="713618"/>
                    <a:pt x="1245810" y="870856"/>
                    <a:pt x="1233715" y="997856"/>
                  </a:cubicBezTo>
                  <a:cubicBezTo>
                    <a:pt x="1221620" y="1124856"/>
                    <a:pt x="1011315" y="1285118"/>
                    <a:pt x="870857" y="1378856"/>
                  </a:cubicBezTo>
                  <a:cubicBezTo>
                    <a:pt x="730399" y="1472594"/>
                    <a:pt x="514943" y="1508877"/>
                    <a:pt x="390967" y="1560282"/>
                  </a:cubicBezTo>
                  <a:cubicBezTo>
                    <a:pt x="266991" y="1611687"/>
                    <a:pt x="62136" y="2010832"/>
                    <a:pt x="18142" y="2031999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 rot="16200000">
            <a:off x="3710216" y="-392747"/>
            <a:ext cx="1937657" cy="3320143"/>
            <a:chOff x="6440712" y="2068289"/>
            <a:chExt cx="1937657" cy="3320143"/>
          </a:xfrm>
        </p:grpSpPr>
        <p:cxnSp>
          <p:nvCxnSpPr>
            <p:cNvPr id="30" name="Straight Arrow Connector 29"/>
            <p:cNvCxnSpPr/>
            <p:nvPr/>
          </p:nvCxnSpPr>
          <p:spPr>
            <a:xfrm rot="10800000" flipH="1" flipV="1">
              <a:off x="6768204" y="2068289"/>
              <a:ext cx="0" cy="33201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6440712" y="3664860"/>
              <a:ext cx="1937657" cy="1814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reeform 27"/>
          <p:cNvSpPr/>
          <p:nvPr/>
        </p:nvSpPr>
        <p:spPr>
          <a:xfrm rot="16200000">
            <a:off x="4125250" y="657287"/>
            <a:ext cx="1125727" cy="1306286"/>
          </a:xfrm>
          <a:custGeom>
            <a:avLst/>
            <a:gdLst>
              <a:gd name="connsiteX0" fmla="*/ 0 w 1125727"/>
              <a:gd name="connsiteY0" fmla="*/ 0 h 1306286"/>
              <a:gd name="connsiteX1" fmla="*/ 834572 w 1125727"/>
              <a:gd name="connsiteY1" fmla="*/ 235857 h 1306286"/>
              <a:gd name="connsiteX2" fmla="*/ 1124858 w 1125727"/>
              <a:gd name="connsiteY2" fmla="*/ 616857 h 1306286"/>
              <a:gd name="connsiteX3" fmla="*/ 762000 w 1125727"/>
              <a:gd name="connsiteY3" fmla="*/ 997857 h 1306286"/>
              <a:gd name="connsiteX4" fmla="*/ 18143 w 1125727"/>
              <a:gd name="connsiteY4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5727" h="1306286">
                <a:moveTo>
                  <a:pt x="0" y="0"/>
                </a:moveTo>
                <a:cubicBezTo>
                  <a:pt x="323548" y="66524"/>
                  <a:pt x="647096" y="133048"/>
                  <a:pt x="834572" y="235857"/>
                </a:cubicBezTo>
                <a:cubicBezTo>
                  <a:pt x="1022048" y="338667"/>
                  <a:pt x="1136953" y="489857"/>
                  <a:pt x="1124858" y="616857"/>
                </a:cubicBezTo>
                <a:cubicBezTo>
                  <a:pt x="1112763" y="743857"/>
                  <a:pt x="946453" y="882952"/>
                  <a:pt x="762000" y="997857"/>
                </a:cubicBezTo>
                <a:cubicBezTo>
                  <a:pt x="577548" y="1112762"/>
                  <a:pt x="18143" y="1306286"/>
                  <a:pt x="18143" y="1306286"/>
                </a:cubicBezTo>
              </a:path>
            </a:pathLst>
          </a:cu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 rot="16200000">
            <a:off x="4130693" y="568383"/>
            <a:ext cx="1125727" cy="1462317"/>
          </a:xfrm>
          <a:custGeom>
            <a:avLst/>
            <a:gdLst>
              <a:gd name="connsiteX0" fmla="*/ 0 w 1125727"/>
              <a:gd name="connsiteY0" fmla="*/ 0 h 1306286"/>
              <a:gd name="connsiteX1" fmla="*/ 834572 w 1125727"/>
              <a:gd name="connsiteY1" fmla="*/ 235857 h 1306286"/>
              <a:gd name="connsiteX2" fmla="*/ 1124858 w 1125727"/>
              <a:gd name="connsiteY2" fmla="*/ 616857 h 1306286"/>
              <a:gd name="connsiteX3" fmla="*/ 762000 w 1125727"/>
              <a:gd name="connsiteY3" fmla="*/ 997857 h 1306286"/>
              <a:gd name="connsiteX4" fmla="*/ 18143 w 1125727"/>
              <a:gd name="connsiteY4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5727" h="1306286">
                <a:moveTo>
                  <a:pt x="0" y="0"/>
                </a:moveTo>
                <a:cubicBezTo>
                  <a:pt x="323548" y="66524"/>
                  <a:pt x="647096" y="133048"/>
                  <a:pt x="834572" y="235857"/>
                </a:cubicBezTo>
                <a:cubicBezTo>
                  <a:pt x="1022048" y="338667"/>
                  <a:pt x="1136953" y="489857"/>
                  <a:pt x="1124858" y="616857"/>
                </a:cubicBezTo>
                <a:cubicBezTo>
                  <a:pt x="1112763" y="743857"/>
                  <a:pt x="946453" y="882952"/>
                  <a:pt x="762000" y="997857"/>
                </a:cubicBezTo>
                <a:cubicBezTo>
                  <a:pt x="577548" y="1112762"/>
                  <a:pt x="18143" y="1306286"/>
                  <a:pt x="18143" y="1306286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438573" y="2449285"/>
            <a:ext cx="61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</a:t>
            </a:r>
            <a:endParaRPr lang="en-US" dirty="0"/>
          </a:p>
        </p:txBody>
      </p:sp>
      <p:cxnSp>
        <p:nvCxnSpPr>
          <p:cNvPr id="35" name="Straight Arrow Connector 34"/>
          <p:cNvCxnSpPr>
            <a:stCxn id="33" idx="1"/>
          </p:cNvCxnSpPr>
          <p:nvPr/>
        </p:nvCxnSpPr>
        <p:spPr>
          <a:xfrm flipH="1">
            <a:off x="7075715" y="2633951"/>
            <a:ext cx="362858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485571" y="598714"/>
            <a:ext cx="859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 </a:t>
            </a:r>
          </a:p>
          <a:p>
            <a:r>
              <a:rPr lang="en-US" dirty="0" smtClean="0"/>
              <a:t>growth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36" idx="3"/>
          </p:cNvCxnSpPr>
          <p:nvPr/>
        </p:nvCxnSpPr>
        <p:spPr>
          <a:xfrm>
            <a:off x="3344700" y="921880"/>
            <a:ext cx="483446" cy="323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082148" y="1927722"/>
            <a:ext cx="0" cy="171899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323114" y="1934503"/>
            <a:ext cx="0" cy="171899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flipH="1">
            <a:off x="6831145" y="1916834"/>
            <a:ext cx="298997" cy="37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132271" y="145142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67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58757" y="1393650"/>
            <a:ext cx="8969043" cy="4533777"/>
            <a:chOff x="17637" y="1164317"/>
            <a:chExt cx="8969043" cy="4533777"/>
          </a:xfrm>
        </p:grpSpPr>
        <p:pic>
          <p:nvPicPr>
            <p:cNvPr id="6" name="Picture 5" descr="Untitl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4" t="17234" r="13436" b="16914"/>
            <a:stretch/>
          </p:blipFill>
          <p:spPr>
            <a:xfrm>
              <a:off x="17637" y="1164317"/>
              <a:ext cx="4339376" cy="4516136"/>
            </a:xfrm>
            <a:prstGeom prst="rect">
              <a:avLst/>
            </a:prstGeom>
          </p:spPr>
        </p:pic>
        <p:pic>
          <p:nvPicPr>
            <p:cNvPr id="7" name="Picture 6" descr="Untitl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7" t="17235" r="8695" b="16913"/>
            <a:stretch/>
          </p:blipFill>
          <p:spPr>
            <a:xfrm>
              <a:off x="4409939" y="1181958"/>
              <a:ext cx="4576741" cy="45161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3720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52919" y="1629330"/>
            <a:ext cx="9180719" cy="4156968"/>
            <a:chOff x="-123479" y="1417638"/>
            <a:chExt cx="9180719" cy="4156968"/>
          </a:xfrm>
        </p:grpSpPr>
        <p:pic>
          <p:nvPicPr>
            <p:cNvPr id="6" name="Picture 5" descr="Untitl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3" t="20671" r="8621" b="18713"/>
            <a:stretch/>
          </p:blipFill>
          <p:spPr>
            <a:xfrm>
              <a:off x="4409940" y="1417638"/>
              <a:ext cx="4647300" cy="4156968"/>
            </a:xfrm>
            <a:prstGeom prst="rect">
              <a:avLst/>
            </a:prstGeom>
          </p:spPr>
        </p:pic>
        <p:pic>
          <p:nvPicPr>
            <p:cNvPr id="7" name="Picture 6" descr="Untitl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671" r="14734" b="18713"/>
            <a:stretch/>
          </p:blipFill>
          <p:spPr>
            <a:xfrm>
              <a:off x="-123479" y="1417638"/>
              <a:ext cx="4498134" cy="41569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9195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29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52919" y="1481854"/>
            <a:ext cx="8969221" cy="4322085"/>
            <a:chOff x="52921" y="1270162"/>
            <a:chExt cx="8969221" cy="4322085"/>
          </a:xfrm>
        </p:grpSpPr>
        <p:pic>
          <p:nvPicPr>
            <p:cNvPr id="6" name="Picture 5" descr="Untitl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22" r="14559" b="18456"/>
            <a:stretch/>
          </p:blipFill>
          <p:spPr>
            <a:xfrm>
              <a:off x="52921" y="1270162"/>
              <a:ext cx="4498134" cy="4322085"/>
            </a:xfrm>
            <a:prstGeom prst="rect">
              <a:avLst/>
            </a:prstGeom>
          </p:spPr>
        </p:pic>
        <p:pic>
          <p:nvPicPr>
            <p:cNvPr id="7" name="Picture 6" descr="Untitl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21" r="12549" b="18457"/>
            <a:stretch/>
          </p:blipFill>
          <p:spPr>
            <a:xfrm>
              <a:off x="4427575" y="1270162"/>
              <a:ext cx="4594567" cy="43220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0565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lot_scan_m_2_sc_i4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49" r="10874" b="1542"/>
          <a:stretch/>
        </p:blipFill>
        <p:spPr>
          <a:xfrm>
            <a:off x="4097844" y="1796143"/>
            <a:ext cx="4858138" cy="45574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3" y="62"/>
            <a:ext cx="9087801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Presence of natural resonance was not  included, then we tried by enhancing the resonance strength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 flipH="1">
            <a:off x="7630268" y="2029772"/>
            <a:ext cx="915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I=4A</a:t>
            </a:r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7402301" y="1998136"/>
            <a:ext cx="1236133" cy="592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55831" y="4201684"/>
            <a:ext cx="1000746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45408" y="1845106"/>
            <a:ext cx="118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29935" y="2602008"/>
            <a:ext cx="1358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r>
              <a:rPr lang="en-US" sz="2400" baseline="-25000" dirty="0" smtClean="0"/>
              <a:t>y0 </a:t>
            </a:r>
            <a:r>
              <a:rPr lang="en-US" sz="2400" dirty="0" smtClean="0"/>
              <a:t>= 6.47</a:t>
            </a:r>
            <a:endParaRPr lang="en-US" sz="2400" dirty="0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354" y="1666911"/>
            <a:ext cx="4780412" cy="475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105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>
            <a:off x="3829153" y="2559310"/>
            <a:ext cx="1402760" cy="1914742"/>
          </a:xfrm>
          <a:custGeom>
            <a:avLst/>
            <a:gdLst>
              <a:gd name="connsiteX0" fmla="*/ 1364847 w 1402760"/>
              <a:gd name="connsiteY0" fmla="*/ 0 h 1819953"/>
              <a:gd name="connsiteX1" fmla="*/ 170606 w 1402760"/>
              <a:gd name="connsiteY1" fmla="*/ 511861 h 1819953"/>
              <a:gd name="connsiteX2" fmla="*/ 0 w 1402760"/>
              <a:gd name="connsiteY2" fmla="*/ 1819953 h 1819953"/>
              <a:gd name="connsiteX3" fmla="*/ 1270066 w 1402760"/>
              <a:gd name="connsiteY3" fmla="*/ 1004765 h 1819953"/>
              <a:gd name="connsiteX4" fmla="*/ 1402760 w 1402760"/>
              <a:gd name="connsiteY4" fmla="*/ 132705 h 1819953"/>
              <a:gd name="connsiteX0" fmla="*/ 1364847 w 1402760"/>
              <a:gd name="connsiteY0" fmla="*/ 94789 h 1914742"/>
              <a:gd name="connsiteX1" fmla="*/ 170606 w 1402760"/>
              <a:gd name="connsiteY1" fmla="*/ 606650 h 1914742"/>
              <a:gd name="connsiteX2" fmla="*/ 0 w 1402760"/>
              <a:gd name="connsiteY2" fmla="*/ 1914742 h 1914742"/>
              <a:gd name="connsiteX3" fmla="*/ 1270066 w 1402760"/>
              <a:gd name="connsiteY3" fmla="*/ 1099554 h 1914742"/>
              <a:gd name="connsiteX4" fmla="*/ 1402760 w 1402760"/>
              <a:gd name="connsiteY4" fmla="*/ 0 h 1914742"/>
              <a:gd name="connsiteX0" fmla="*/ 1364847 w 1402760"/>
              <a:gd name="connsiteY0" fmla="*/ 94789 h 1914742"/>
              <a:gd name="connsiteX1" fmla="*/ 454950 w 1402760"/>
              <a:gd name="connsiteY1" fmla="*/ 549776 h 1914742"/>
              <a:gd name="connsiteX2" fmla="*/ 0 w 1402760"/>
              <a:gd name="connsiteY2" fmla="*/ 1914742 h 1914742"/>
              <a:gd name="connsiteX3" fmla="*/ 1270066 w 1402760"/>
              <a:gd name="connsiteY3" fmla="*/ 1099554 h 1914742"/>
              <a:gd name="connsiteX4" fmla="*/ 1402760 w 1402760"/>
              <a:gd name="connsiteY4" fmla="*/ 0 h 1914742"/>
              <a:gd name="connsiteX0" fmla="*/ 1364847 w 1402760"/>
              <a:gd name="connsiteY0" fmla="*/ 94789 h 1914742"/>
              <a:gd name="connsiteX1" fmla="*/ 454950 w 1402760"/>
              <a:gd name="connsiteY1" fmla="*/ 549776 h 1914742"/>
              <a:gd name="connsiteX2" fmla="*/ 0 w 1402760"/>
              <a:gd name="connsiteY2" fmla="*/ 1914742 h 1914742"/>
              <a:gd name="connsiteX3" fmla="*/ 1156329 w 1402760"/>
              <a:gd name="connsiteY3" fmla="*/ 1061638 h 1914742"/>
              <a:gd name="connsiteX4" fmla="*/ 1402760 w 1402760"/>
              <a:gd name="connsiteY4" fmla="*/ 0 h 19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2760" h="1914742">
                <a:moveTo>
                  <a:pt x="1364847" y="94789"/>
                </a:moveTo>
                <a:lnTo>
                  <a:pt x="454950" y="549776"/>
                </a:lnTo>
                <a:lnTo>
                  <a:pt x="0" y="1914742"/>
                </a:lnTo>
                <a:lnTo>
                  <a:pt x="1156329" y="1061638"/>
                </a:lnTo>
                <a:lnTo>
                  <a:pt x="1402760" y="0"/>
                </a:lnTo>
              </a:path>
            </a:pathLst>
          </a:cu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0" scaled="1"/>
            <a:tileRect/>
          </a:gra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space charge: </a:t>
            </a:r>
            <a:br>
              <a:rPr lang="en-US" dirty="0" smtClean="0"/>
            </a:br>
            <a:r>
              <a:rPr lang="en-US" dirty="0" smtClean="0"/>
              <a:t>Gaussian round beam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30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800840" y="2502434"/>
            <a:ext cx="5137131" cy="2255985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364547">
            <a:off x="5749070" y="4101455"/>
            <a:ext cx="1456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Qx</a:t>
            </a:r>
            <a:r>
              <a:rPr lang="en-US" dirty="0" smtClean="0"/>
              <a:t> + 2 </a:t>
            </a:r>
            <a:r>
              <a:rPr lang="en-US" dirty="0" err="1" smtClean="0"/>
              <a:t>Qy</a:t>
            </a:r>
            <a:r>
              <a:rPr lang="en-US" dirty="0" smtClean="0"/>
              <a:t> = N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118175" y="2483476"/>
            <a:ext cx="284343" cy="208538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85053" y="2737306"/>
            <a:ext cx="0" cy="12817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364607" y="3128043"/>
            <a:ext cx="58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DQy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601679" y="2559310"/>
            <a:ext cx="144067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37672" y="2085364"/>
            <a:ext cx="669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1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order fix-line controlled by the space charge of a Gaussian CB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139" y="1436596"/>
            <a:ext cx="4931170" cy="47057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7483" y="1794338"/>
            <a:ext cx="148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DQsc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-0.048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7235" y="2183431"/>
            <a:ext cx="121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0.08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799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082" y="1455554"/>
            <a:ext cx="4937649" cy="47626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7483" y="1794338"/>
            <a:ext cx="148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DQsc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-0.093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67235" y="2183431"/>
            <a:ext cx="121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0.08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045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" r="-128"/>
          <a:stretch/>
        </p:blipFill>
        <p:spPr>
          <a:xfrm>
            <a:off x="1887916" y="1417637"/>
            <a:ext cx="5024513" cy="47267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39058" y="1730485"/>
            <a:ext cx="1252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DQsc</a:t>
            </a:r>
            <a:r>
              <a:rPr lang="en-US" dirty="0" smtClean="0"/>
              <a:t> = -0.3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39854" y="2119578"/>
            <a:ext cx="121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0.08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55507" y="5987018"/>
            <a:ext cx="59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[1]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403303" y="1845766"/>
            <a:ext cx="59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963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" r="-128"/>
          <a:stretch/>
        </p:blipFill>
        <p:spPr>
          <a:xfrm>
            <a:off x="4634153" y="1857868"/>
            <a:ext cx="4556552" cy="42865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trapping/non trapping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7868"/>
            <a:ext cx="4568446" cy="4367016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46" y="1835426"/>
            <a:ext cx="4575553" cy="43738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6760" y="1673202"/>
            <a:ext cx="365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 crossing without trapping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99171" y="1673938"/>
            <a:ext cx="345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 crossing with trapping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09401" y="2199110"/>
            <a:ext cx="1962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 (10000 turns)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18429" y="2166844"/>
            <a:ext cx="2065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SLOW (10000 turns)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8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35</a:t>
            </a:fld>
            <a:endParaRPr lang="en-US"/>
          </a:p>
        </p:txBody>
      </p:sp>
      <p:pic>
        <p:nvPicPr>
          <p:cNvPr id="10" name="Picture 9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" r="-128"/>
          <a:stretch/>
        </p:blipFill>
        <p:spPr>
          <a:xfrm>
            <a:off x="1535151" y="514911"/>
            <a:ext cx="5905009" cy="5599622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>
            <a:alphaModFix amt="6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107" y="466636"/>
            <a:ext cx="5844481" cy="56289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64281" y="274638"/>
            <a:ext cx="478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 crossing with trapping + larger fix-line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68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evolution fast crossing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36</a:t>
            </a:fld>
            <a:endParaRPr lang="en-US"/>
          </a:p>
        </p:txBody>
      </p:sp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" y="2009531"/>
            <a:ext cx="4692194" cy="4344923"/>
          </a:xfrm>
          <a:prstGeom prst="rect">
            <a:avLst/>
          </a:prstGeom>
        </p:spPr>
      </p:pic>
      <p:pic>
        <p:nvPicPr>
          <p:cNvPr id="8" name="Picture 7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088" y="2009531"/>
            <a:ext cx="4699962" cy="440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0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evolution slow crossing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1" y="2009530"/>
            <a:ext cx="4842229" cy="4346819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302" y="2028489"/>
            <a:ext cx="4669610" cy="428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4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38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83489" y="1513679"/>
            <a:ext cx="6765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the lattice model is improved the simulation shows an emittance</a:t>
            </a:r>
          </a:p>
          <a:p>
            <a:r>
              <a:rPr lang="en-US" dirty="0" smtClean="0"/>
              <a:t>increase ratio of 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83489" y="3631466"/>
            <a:ext cx="7599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distribution from simulations have the same pattern as for the measured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83489" y="4950993"/>
            <a:ext cx="79598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Theory of the fix-lines with detuning (space charge or octupoles) is essential </a:t>
            </a:r>
          </a:p>
          <a:p>
            <a:r>
              <a:rPr lang="en-US" dirty="0" smtClean="0"/>
              <a:t>to understand the extension and population of the halo/core growth </a:t>
            </a:r>
            <a:r>
              <a:rPr lang="en-US" dirty="0" smtClean="0">
                <a:sym typeface="Wingdings"/>
              </a:rPr>
              <a:t> </a:t>
            </a:r>
          </a:p>
          <a:p>
            <a:r>
              <a:rPr lang="en-US" dirty="0" smtClean="0">
                <a:sym typeface="Wingdings"/>
              </a:rPr>
              <a:t>hence to control the negative effects: impact on effective resonance compensation </a:t>
            </a:r>
          </a:p>
          <a:p>
            <a:r>
              <a:rPr lang="en-US" dirty="0" smtClean="0">
                <a:sym typeface="Wingdings"/>
              </a:rPr>
              <a:t>in SIS100…. but it would be nice to measure it!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83489" y="2311941"/>
            <a:ext cx="7335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Random errors have a significant effect and may  bring the emittance growth</a:t>
            </a:r>
          </a:p>
          <a:p>
            <a:r>
              <a:rPr lang="en-US" dirty="0" smtClean="0"/>
              <a:t>ratio to 2.5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83489" y="3110203"/>
            <a:ext cx="4772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pre-existing resonance is not properly included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83489" y="4152729"/>
            <a:ext cx="6529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asymmetric beam response is explained in terms of the periodic </a:t>
            </a:r>
          </a:p>
          <a:p>
            <a:r>
              <a:rPr lang="en-US" dirty="0" smtClean="0"/>
              <a:t>crossing of fix-lines with the beam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774715" y="1653921"/>
            <a:ext cx="131106" cy="3595076"/>
            <a:chOff x="774715" y="1653921"/>
            <a:chExt cx="131106" cy="3595076"/>
          </a:xfrm>
          <a:solidFill>
            <a:schemeClr val="tx1"/>
          </a:solidFill>
          <a:effectLst/>
        </p:grpSpPr>
        <p:sp>
          <p:nvSpPr>
            <p:cNvPr id="12" name="Oval 11"/>
            <p:cNvSpPr/>
            <p:nvPr/>
          </p:nvSpPr>
          <p:spPr>
            <a:xfrm>
              <a:off x="774715" y="1653921"/>
              <a:ext cx="131106" cy="16160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74715" y="2439422"/>
              <a:ext cx="131106" cy="16160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774715" y="3253956"/>
              <a:ext cx="131106" cy="16160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774715" y="3781248"/>
              <a:ext cx="131106" cy="16160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74715" y="4277691"/>
              <a:ext cx="131106" cy="16160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774715" y="5087389"/>
              <a:ext cx="131106" cy="16160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04189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"/>
          <a:stretch/>
        </p:blipFill>
        <p:spPr>
          <a:xfrm>
            <a:off x="2227941" y="1547171"/>
            <a:ext cx="4796251" cy="49907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a stronger resonance excitation</a:t>
            </a:r>
            <a:br>
              <a:rPr lang="en-US" dirty="0" smtClean="0"/>
            </a:br>
            <a:r>
              <a:rPr lang="en-US" dirty="0" smtClean="0"/>
              <a:t>but this is an artificial enhancement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5773639" y="1764887"/>
            <a:ext cx="915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I=6A</a:t>
            </a:r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5545672" y="1733251"/>
            <a:ext cx="1236133" cy="5926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38859" y="4134303"/>
            <a:ext cx="1069541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056743" y="1543935"/>
            <a:ext cx="118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imulation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50236" y="2342501"/>
            <a:ext cx="1358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q</a:t>
            </a:r>
            <a:r>
              <a:rPr lang="en-US" sz="2400" baseline="-25000" dirty="0" smtClean="0"/>
              <a:t>y0 </a:t>
            </a:r>
            <a:r>
              <a:rPr lang="en-US" sz="2400" dirty="0" smtClean="0"/>
              <a:t>= 6.47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500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was still incomplete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5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331878" y="1458762"/>
            <a:ext cx="5155312" cy="4993585"/>
            <a:chOff x="1844152" y="1458762"/>
            <a:chExt cx="5155312" cy="4993585"/>
          </a:xfrm>
        </p:grpSpPr>
        <p:pic>
          <p:nvPicPr>
            <p:cNvPr id="11" name="Picture 10" descr="plot_scan_m_2_sc_i2a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05" r="10601"/>
            <a:stretch/>
          </p:blipFill>
          <p:spPr>
            <a:xfrm>
              <a:off x="1844152" y="1458762"/>
              <a:ext cx="5155312" cy="499358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019800" y="1736209"/>
              <a:ext cx="6083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I=2A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603875" y="3721099"/>
              <a:ext cx="914400" cy="422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68135" y="2105541"/>
              <a:ext cx="977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y0</a:t>
              </a:r>
              <a:r>
                <a:rPr lang="en-US" dirty="0" smtClean="0"/>
                <a:t>=6.47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13647" y="1551543"/>
              <a:ext cx="1184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Simulation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35022" y="2232096"/>
            <a:ext cx="2286654" cy="267765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new simulations</a:t>
            </a:r>
          </a:p>
          <a:p>
            <a:r>
              <a:rPr lang="en-US" sz="2400" dirty="0" smtClean="0"/>
              <a:t>performed after </a:t>
            </a:r>
          </a:p>
          <a:p>
            <a:r>
              <a:rPr lang="en-US" sz="2400" dirty="0" smtClean="0"/>
              <a:t>the visit of </a:t>
            </a:r>
          </a:p>
          <a:p>
            <a:r>
              <a:rPr lang="en-US" sz="2400" dirty="0" smtClean="0"/>
              <a:t>Frank Schmidt at </a:t>
            </a:r>
          </a:p>
          <a:p>
            <a:r>
              <a:rPr lang="en-US" sz="2400" dirty="0" smtClean="0"/>
              <a:t>GSI. Correcting </a:t>
            </a:r>
            <a:endParaRPr lang="en-US" sz="2400" dirty="0"/>
          </a:p>
          <a:p>
            <a:r>
              <a:rPr lang="en-US" sz="2400" dirty="0" smtClean="0"/>
              <a:t>the PS model in </a:t>
            </a:r>
          </a:p>
          <a:p>
            <a:r>
              <a:rPr lang="en-US" sz="2400" dirty="0" smtClean="0"/>
              <a:t>computer code. </a:t>
            </a:r>
            <a:endParaRPr lang="en-US" sz="2400" dirty="0"/>
          </a:p>
        </p:txBody>
      </p:sp>
      <p:sp>
        <p:nvSpPr>
          <p:cNvPr id="13" name="Right Arrow 12"/>
          <p:cNvSpPr/>
          <p:nvPr/>
        </p:nvSpPr>
        <p:spPr>
          <a:xfrm>
            <a:off x="2842674" y="3129643"/>
            <a:ext cx="978408" cy="8527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091601" y="4134303"/>
            <a:ext cx="1069541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1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random errors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plot_scan_m_2_sc_i2a_r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7"/>
            <a:ext cx="4953000" cy="4953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14974" y="165738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sigma = 10%</a:t>
            </a:r>
            <a:endParaRPr lang="en-US" dirty="0"/>
          </a:p>
        </p:txBody>
      </p:sp>
      <p:pic>
        <p:nvPicPr>
          <p:cNvPr id="8" name="Picture 7" descr="plot_scan_m_2_sc_i2a_rnd_inv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4640" y="1417637"/>
            <a:ext cx="4987290" cy="49872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51175" y="1271875"/>
            <a:ext cx="3728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sigma = 10% but distribution of errors</a:t>
            </a:r>
          </a:p>
          <a:p>
            <a:r>
              <a:rPr lang="en-US" dirty="0" smtClean="0"/>
              <a:t>with inverted sign, same seed </a:t>
            </a:r>
          </a:p>
          <a:p>
            <a:r>
              <a:rPr lang="en-US" dirty="0" smtClean="0"/>
              <a:t>(“inverted seed”)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24200" y="4345440"/>
            <a:ext cx="1069541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7288" y="4345440"/>
            <a:ext cx="1069541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6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</a:t>
            </a:r>
            <a:r>
              <a:rPr lang="en-US" dirty="0" smtClean="0"/>
              <a:t>or larger random errors </a:t>
            </a:r>
            <a:br>
              <a:rPr lang="en-US" dirty="0" smtClean="0"/>
            </a:br>
            <a:r>
              <a:rPr lang="en-US" dirty="0" smtClean="0"/>
              <a:t>of the same seed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plot_scan_m_2_sc_i2a_rnd_inv_0.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5" y="1345065"/>
            <a:ext cx="4987290" cy="49872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0983" y="1687285"/>
            <a:ext cx="2682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sigma = 20% inverted seed</a:t>
            </a:r>
            <a:endParaRPr lang="en-US" dirty="0"/>
          </a:p>
        </p:txBody>
      </p:sp>
      <p:pic>
        <p:nvPicPr>
          <p:cNvPr id="8" name="Picture 7" descr="plot_scan_m_2_sc_i2a_1_rnd_inv_0.4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711" y="1363209"/>
            <a:ext cx="4987290" cy="49872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9855" y="1687285"/>
            <a:ext cx="2734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sigma = 40 % inverted seed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262860" y="3905022"/>
            <a:ext cx="1069541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78629" y="3896176"/>
            <a:ext cx="1069541" cy="422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74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19" y="1526958"/>
            <a:ext cx="4564581" cy="4467903"/>
          </a:xfrm>
          <a:prstGeom prst="rect">
            <a:avLst/>
          </a:prstGeom>
        </p:spPr>
      </p:pic>
      <p:pic>
        <p:nvPicPr>
          <p:cNvPr id="17" name="Picture 16" descr="Time_evolution_qv47_qh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00" y="1982232"/>
            <a:ext cx="50546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evolution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ED627-E98B-E943-8B72-3B7A4DDB37AB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624" y="2778484"/>
            <a:ext cx="962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x0</a:t>
            </a:r>
            <a:r>
              <a:rPr lang="en-US" dirty="0" smtClean="0"/>
              <a:t> = 6.1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80624" y="2274874"/>
            <a:ext cx="962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x0</a:t>
            </a:r>
            <a:r>
              <a:rPr lang="en-US" dirty="0" smtClean="0"/>
              <a:t> = 6.1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6384" y="3128572"/>
            <a:ext cx="831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 sec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83661" y="2551441"/>
            <a:ext cx="1082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y0</a:t>
            </a:r>
            <a:r>
              <a:rPr lang="en-US" dirty="0" smtClean="0"/>
              <a:t> = 6.47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08598" y="1808916"/>
            <a:ext cx="151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easurement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36231" y="1797566"/>
            <a:ext cx="316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“inverted seed” 10%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48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Final/Initial distribution for the “inverted seed” 10%, I=2A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21/05/14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Franchetti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53D7D-CBBE-DC4B-85D6-4EEFAB9EA460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2"/>
          <a:stretch/>
        </p:blipFill>
        <p:spPr>
          <a:xfrm>
            <a:off x="4381005" y="1389609"/>
            <a:ext cx="5035138" cy="4631649"/>
          </a:xfrm>
          <a:prstGeom prst="rect">
            <a:avLst/>
          </a:prstGeom>
        </p:spPr>
      </p:pic>
      <p:pic>
        <p:nvPicPr>
          <p:cNvPr id="7" name="Picture 6" descr="Untitle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6"/>
          <a:stretch/>
        </p:blipFill>
        <p:spPr>
          <a:xfrm>
            <a:off x="-36288" y="1463858"/>
            <a:ext cx="4753429" cy="452354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229601" y="1714839"/>
            <a:ext cx="708722" cy="670932"/>
            <a:chOff x="8229601" y="2032339"/>
            <a:chExt cx="708722" cy="670932"/>
          </a:xfrm>
        </p:grpSpPr>
        <p:sp>
          <p:nvSpPr>
            <p:cNvPr id="9" name="TextBox 8"/>
            <p:cNvSpPr txBox="1"/>
            <p:nvPr/>
          </p:nvSpPr>
          <p:spPr>
            <a:xfrm>
              <a:off x="8234284" y="2032339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initial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29601" y="2333939"/>
              <a:ext cx="59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final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97205" y="1748705"/>
            <a:ext cx="708722" cy="670932"/>
            <a:chOff x="8229601" y="2032339"/>
            <a:chExt cx="708722" cy="670932"/>
          </a:xfrm>
        </p:grpSpPr>
        <p:sp>
          <p:nvSpPr>
            <p:cNvPr id="12" name="TextBox 11"/>
            <p:cNvSpPr txBox="1"/>
            <p:nvPr/>
          </p:nvSpPr>
          <p:spPr>
            <a:xfrm>
              <a:off x="8234284" y="2032339"/>
              <a:ext cx="70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initial</a:t>
              </a:r>
              <a:endParaRPr lang="en-US" dirty="0">
                <a:solidFill>
                  <a:srgbClr val="3366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29601" y="2333939"/>
              <a:ext cx="59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final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12897" y="1759213"/>
            <a:ext cx="1082185" cy="627539"/>
            <a:chOff x="7545625" y="3002518"/>
            <a:chExt cx="1082185" cy="627539"/>
          </a:xfrm>
        </p:grpSpPr>
        <p:sp>
          <p:nvSpPr>
            <p:cNvPr id="15" name="TextBox 14"/>
            <p:cNvSpPr txBox="1"/>
            <p:nvPr/>
          </p:nvSpPr>
          <p:spPr>
            <a:xfrm>
              <a:off x="7545625" y="3260725"/>
              <a:ext cx="1082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y0</a:t>
              </a:r>
              <a:r>
                <a:rPr lang="en-US" dirty="0" smtClean="0"/>
                <a:t> = 6.47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545625" y="3002518"/>
              <a:ext cx="1079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x0</a:t>
              </a:r>
              <a:r>
                <a:rPr lang="en-US" dirty="0" smtClean="0"/>
                <a:t> = 6.11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65309" y="1745267"/>
            <a:ext cx="1082185" cy="627539"/>
            <a:chOff x="7545625" y="3002518"/>
            <a:chExt cx="1082185" cy="627539"/>
          </a:xfrm>
        </p:grpSpPr>
        <p:sp>
          <p:nvSpPr>
            <p:cNvPr id="18" name="TextBox 17"/>
            <p:cNvSpPr txBox="1"/>
            <p:nvPr/>
          </p:nvSpPr>
          <p:spPr>
            <a:xfrm>
              <a:off x="7545625" y="3260725"/>
              <a:ext cx="1082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y0</a:t>
              </a:r>
              <a:r>
                <a:rPr lang="en-US" dirty="0" smtClean="0"/>
                <a:t> = 6.47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45625" y="3002518"/>
              <a:ext cx="1079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r>
                <a:rPr lang="en-US" baseline="-25000" dirty="0" smtClean="0"/>
                <a:t>x0</a:t>
              </a:r>
              <a:r>
                <a:rPr lang="en-US" dirty="0" smtClean="0"/>
                <a:t> = 6.11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8140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1156</Words>
  <Application>Microsoft Macintosh PowerPoint</Application>
  <PresentationFormat>On-screen Show (4:3)</PresentationFormat>
  <Paragraphs>296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Experiment in PS</vt:lpstr>
      <vt:lpstr>PS measurements 2012</vt:lpstr>
      <vt:lpstr>Presence of natural resonance was not  included, then we tried by enhancing the resonance strength</vt:lpstr>
      <vt:lpstr>For a stronger resonance excitation but this is an artificial enhancement</vt:lpstr>
      <vt:lpstr>Modeling was still incomplete</vt:lpstr>
      <vt:lpstr>Adding random errors</vt:lpstr>
      <vt:lpstr>For larger random errors  of the same seed</vt:lpstr>
      <vt:lpstr>Emittance evolution</vt:lpstr>
      <vt:lpstr>Final/Initial distribution for the “inverted seed” 10%, I=2A</vt:lpstr>
      <vt:lpstr>With a stronger  current I=4A, to include artificially a pre-existing resonance</vt:lpstr>
      <vt:lpstr>Halo formation: experiment</vt:lpstr>
      <vt:lpstr>Challenges</vt:lpstr>
      <vt:lpstr>1D dynamics well understood</vt:lpstr>
      <vt:lpstr>Halo formation/core formation</vt:lpstr>
      <vt:lpstr>Halo formation through  non adiabatic resonance crossing</vt:lpstr>
      <vt:lpstr>Coupled dynamics much more difficult</vt:lpstr>
      <vt:lpstr>Fix-lines</vt:lpstr>
      <vt:lpstr>Fix-line projections</vt:lpstr>
      <vt:lpstr>Properties</vt:lpstr>
      <vt:lpstr>What happen to the islands ?</vt:lpstr>
      <vt:lpstr>What happen to the islands ?</vt:lpstr>
      <vt:lpstr>For sextupoles alone fix-lines set DA !</vt:lpstr>
      <vt:lpstr>What do the stable fix-lines  do to the beam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Effect of space charge:  Gaussian round beam</vt:lpstr>
      <vt:lpstr>3rd order fix-line controlled by the space charge of a Gaussian CB</vt:lpstr>
      <vt:lpstr>PowerPoint Presentation</vt:lpstr>
      <vt:lpstr>PowerPoint Presentation</vt:lpstr>
      <vt:lpstr>trapping/non trapping</vt:lpstr>
      <vt:lpstr>PowerPoint Presentation</vt:lpstr>
      <vt:lpstr>time evolution fast crossing</vt:lpstr>
      <vt:lpstr>time evolution slow crossing</vt:lpstr>
      <vt:lpstr>Summary</vt:lpstr>
    </vt:vector>
  </TitlesOfParts>
  <Company>GSI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in PS</dc:title>
  <dc:creator>Giuliano Franchetti</dc:creator>
  <cp:lastModifiedBy>Giuliano Franchetti</cp:lastModifiedBy>
  <cp:revision>42</cp:revision>
  <dcterms:created xsi:type="dcterms:W3CDTF">2014-05-19T07:01:32Z</dcterms:created>
  <dcterms:modified xsi:type="dcterms:W3CDTF">2014-05-21T12:04:46Z</dcterms:modified>
</cp:coreProperties>
</file>