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9" r:id="rId1"/>
  </p:sldMasterIdLst>
  <p:notesMasterIdLst>
    <p:notesMasterId r:id="rId9"/>
  </p:notesMasterIdLst>
  <p:handoutMasterIdLst>
    <p:handoutMasterId r:id="rId10"/>
  </p:handoutMasterIdLst>
  <p:sldIdLst>
    <p:sldId id="256" r:id="rId2"/>
    <p:sldId id="357" r:id="rId3"/>
    <p:sldId id="452" r:id="rId4"/>
    <p:sldId id="453" r:id="rId5"/>
    <p:sldId id="454" r:id="rId6"/>
    <p:sldId id="455" r:id="rId7"/>
    <p:sldId id="428" r:id="rId8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FF00"/>
    <a:srgbClr val="DEE5EC"/>
    <a:srgbClr val="339933"/>
    <a:srgbClr val="91A4C1"/>
    <a:srgbClr val="D1DCE5"/>
    <a:srgbClr val="D5FFFF"/>
    <a:srgbClr val="FFE7FF"/>
    <a:srgbClr val="800080"/>
    <a:srgbClr val="FFFF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01" autoAdjust="0"/>
    <p:restoredTop sz="92457" autoAdjust="0"/>
  </p:normalViewPr>
  <p:slideViewPr>
    <p:cSldViewPr snapToGrid="0">
      <p:cViewPr>
        <p:scale>
          <a:sx n="100" d="100"/>
          <a:sy n="100" d="100"/>
        </p:scale>
        <p:origin x="-64" y="-768"/>
      </p:cViewPr>
      <p:guideLst>
        <p:guide orient="horz" pos="144"/>
        <p:guide orient="horz" pos="16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-1416" y="-114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4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027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4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29675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4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027" y="8829675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7CC419E3-1A6F-48ED-A123-70212E4E85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4271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027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04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6421" y="4416426"/>
            <a:ext cx="5485158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904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29675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04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027" y="8829675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6574A87F-1668-4038-870E-617C1A474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8870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45"/>
          <p:cNvSpPr>
            <a:spLocks noChangeArrowheads="1"/>
          </p:cNvSpPr>
          <p:nvPr userDrawn="1"/>
        </p:nvSpPr>
        <p:spPr bwMode="auto">
          <a:xfrm>
            <a:off x="127000" y="6496050"/>
            <a:ext cx="32781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sz="900" b="1">
                <a:solidFill>
                  <a:schemeClr val="tx2"/>
                </a:solidFill>
                <a:latin typeface="Times New Roman" charset="0"/>
                <a:ea typeface="ＭＳ Ｐゴシック" charset="-128"/>
                <a:cs typeface="Times New Roman" charset="0"/>
              </a:rPr>
              <a:t>Managed by UT-Battelle</a:t>
            </a:r>
            <a:br>
              <a:rPr lang="en-US" sz="900" b="1">
                <a:solidFill>
                  <a:schemeClr val="tx2"/>
                </a:solidFill>
                <a:latin typeface="Times New Roman" charset="0"/>
                <a:ea typeface="ＭＳ Ｐゴシック" charset="-128"/>
                <a:cs typeface="Times New Roman" charset="0"/>
              </a:rPr>
            </a:br>
            <a:r>
              <a:rPr lang="en-US" sz="900" b="1">
                <a:solidFill>
                  <a:schemeClr val="tx2"/>
                </a:solidFill>
                <a:latin typeface="Times New Roman" charset="0"/>
                <a:ea typeface="ＭＳ Ｐゴシック" charset="-128"/>
                <a:cs typeface="Times New Roman" charset="0"/>
              </a:rPr>
              <a:t>for the Department of Energy</a:t>
            </a:r>
          </a:p>
        </p:txBody>
      </p:sp>
      <p:sp>
        <p:nvSpPr>
          <p:cNvPr id="5" name="Freeform 257"/>
          <p:cNvSpPr>
            <a:spLocks/>
          </p:cNvSpPr>
          <p:nvPr userDrawn="1"/>
        </p:nvSpPr>
        <p:spPr bwMode="auto">
          <a:xfrm>
            <a:off x="7075488" y="3624263"/>
            <a:ext cx="2073275" cy="3251200"/>
          </a:xfrm>
          <a:custGeom>
            <a:avLst/>
            <a:gdLst/>
            <a:ahLst/>
            <a:cxnLst>
              <a:cxn ang="0">
                <a:pos x="0" y="2336"/>
              </a:cxn>
              <a:cxn ang="0">
                <a:pos x="1486" y="2336"/>
              </a:cxn>
              <a:cxn ang="0">
                <a:pos x="1488" y="0"/>
              </a:cxn>
              <a:cxn ang="0">
                <a:pos x="0" y="2336"/>
              </a:cxn>
            </a:cxnLst>
            <a:rect l="0" t="0" r="r" b="b"/>
            <a:pathLst>
              <a:path w="1488" h="2336">
                <a:moveTo>
                  <a:pt x="0" y="2336"/>
                </a:moveTo>
                <a:lnTo>
                  <a:pt x="1486" y="2336"/>
                </a:lnTo>
                <a:lnTo>
                  <a:pt x="1488" y="0"/>
                </a:lnTo>
                <a:cubicBezTo>
                  <a:pt x="1485" y="1230"/>
                  <a:pt x="879" y="2128"/>
                  <a:pt x="0" y="2336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chemeClr val="tx2">
                  <a:alpha val="84000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ＭＳ Ｐゴシック" charset="-128"/>
            </a:endParaRPr>
          </a:p>
        </p:txBody>
      </p:sp>
      <p:pic>
        <p:nvPicPr>
          <p:cNvPr id="6" name="Picture 258" descr="ORNL_leaf white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037513" y="6264275"/>
            <a:ext cx="1074737" cy="557213"/>
          </a:xfrm>
          <a:prstGeom prst="rect">
            <a:avLst/>
          </a:prstGeom>
          <a:noFill/>
          <a:effectLst>
            <a:outerShdw blurRad="63500" algn="ctr" rotWithShape="0">
              <a:schemeClr val="bg2">
                <a:alpha val="74998"/>
              </a:schemeClr>
            </a:outerShdw>
          </a:effectLst>
        </p:spPr>
      </p:pic>
      <p:pic>
        <p:nvPicPr>
          <p:cNvPr id="7" name="Picture 262" descr="ORNL cover graphic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1147763"/>
            <a:ext cx="4591050" cy="456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0991" name="Rectangle 223"/>
          <p:cNvSpPr>
            <a:spLocks noGrp="1" noChangeArrowheads="1"/>
          </p:cNvSpPr>
          <p:nvPr>
            <p:ph type="subTitle" idx="1"/>
          </p:nvPr>
        </p:nvSpPr>
        <p:spPr>
          <a:xfrm>
            <a:off x="5257800" y="2247900"/>
            <a:ext cx="3733800" cy="1485900"/>
          </a:xfrm>
        </p:spPr>
        <p:txBody>
          <a:bodyPr/>
          <a:lstStyle>
            <a:lvl1pPr marL="0" indent="0" algn="r">
              <a:buFont typeface="Symbol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60992" name="Rectangle 224"/>
          <p:cNvSpPr>
            <a:spLocks noGrp="1" noChangeArrowheads="1"/>
          </p:cNvSpPr>
          <p:nvPr>
            <p:ph type="ctrTitle"/>
          </p:nvPr>
        </p:nvSpPr>
        <p:spPr>
          <a:xfrm>
            <a:off x="800100" y="157163"/>
            <a:ext cx="8229600" cy="461962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5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Presentation_name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2425" y="153988"/>
            <a:ext cx="2193925" cy="57340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0650" y="153988"/>
            <a:ext cx="6429375" cy="57340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5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Presentation_name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5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Presentation_name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5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Presentation_name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650" y="1354138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11650" y="1354138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5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Presentation_name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5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Presentation_name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5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Presentation_name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5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Presentation_name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5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Presentation_name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5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Presentation_name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0650" y="1354138"/>
            <a:ext cx="82296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5" name="Rectangle 225"/>
          <p:cNvSpPr>
            <a:spLocks noGrp="1" noChangeArrowheads="1"/>
          </p:cNvSpPr>
          <p:nvPr>
            <p:ph type="title"/>
          </p:nvPr>
        </p:nvSpPr>
        <p:spPr bwMode="auto">
          <a:xfrm>
            <a:off x="120650" y="153988"/>
            <a:ext cx="87757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9979" name="Rectangle 235"/>
          <p:cNvSpPr>
            <a:spLocks noChangeArrowheads="1"/>
          </p:cNvSpPr>
          <p:nvPr/>
        </p:nvSpPr>
        <p:spPr bwMode="auto">
          <a:xfrm>
            <a:off x="95250" y="6492875"/>
            <a:ext cx="17541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171450" indent="-171450">
              <a:lnSpc>
                <a:spcPct val="90000"/>
              </a:lnSpc>
              <a:defRPr/>
            </a:pPr>
            <a:fld id="{183C35F4-D4AF-4C96-8CA6-32C13ABBBE82}" type="slidenum">
              <a:rPr lang="en-US" sz="900">
                <a:solidFill>
                  <a:schemeClr val="tx2"/>
                </a:solidFill>
                <a:latin typeface="Times New Roman" charset="0"/>
                <a:ea typeface="ＭＳ Ｐゴシック" charset="-128"/>
                <a:cs typeface="Times New Roman" charset="0"/>
              </a:rPr>
              <a:pPr marL="171450" indent="-171450">
                <a:lnSpc>
                  <a:spcPct val="90000"/>
                </a:lnSpc>
                <a:defRPr/>
              </a:pPr>
              <a:t>‹#›</a:t>
            </a:fld>
            <a:r>
              <a:rPr lang="en-US" sz="900">
                <a:solidFill>
                  <a:schemeClr val="tx2"/>
                </a:solidFill>
                <a:latin typeface="Times New Roman" charset="0"/>
                <a:ea typeface="ＭＳ Ｐゴシック" charset="-128"/>
                <a:cs typeface="Times New Roman" charset="0"/>
              </a:rPr>
              <a:t>	Managed by UT-Battelle</a:t>
            </a:r>
            <a:br>
              <a:rPr lang="en-US" sz="900">
                <a:solidFill>
                  <a:schemeClr val="tx2"/>
                </a:solidFill>
                <a:latin typeface="Times New Roman" charset="0"/>
                <a:ea typeface="ＭＳ Ｐゴシック" charset="-128"/>
                <a:cs typeface="Times New Roman" charset="0"/>
              </a:rPr>
            </a:br>
            <a:r>
              <a:rPr lang="en-US" sz="900">
                <a:solidFill>
                  <a:schemeClr val="tx2"/>
                </a:solidFill>
                <a:latin typeface="Times New Roman" charset="0"/>
                <a:ea typeface="ＭＳ Ｐゴシック" charset="-128"/>
                <a:cs typeface="Times New Roman" charset="0"/>
              </a:rPr>
              <a:t>for the Department of Energy</a:t>
            </a:r>
          </a:p>
        </p:txBody>
      </p:sp>
      <p:sp>
        <p:nvSpPr>
          <p:cNvPr id="160000" name="Rectangle 25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62738"/>
            <a:ext cx="28956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0000"/>
              </a:lnSpc>
              <a:defRPr sz="500">
                <a:solidFill>
                  <a:schemeClr val="tx2"/>
                </a:solidFill>
                <a:latin typeface="Times New Roman" charset="0"/>
                <a:ea typeface="ＭＳ Ｐゴシック" charset="-128"/>
                <a:cs typeface="Times New Roman" charset="0"/>
              </a:defRPr>
            </a:lvl1pPr>
          </a:lstStyle>
          <a:p>
            <a:pPr>
              <a:defRPr/>
            </a:pPr>
            <a:r>
              <a:rPr lang="en-US"/>
              <a:t>Presentation_name</a:t>
            </a:r>
          </a:p>
        </p:txBody>
      </p:sp>
      <p:sp>
        <p:nvSpPr>
          <p:cNvPr id="160005" name="Freeform 261"/>
          <p:cNvSpPr>
            <a:spLocks/>
          </p:cNvSpPr>
          <p:nvPr userDrawn="1"/>
        </p:nvSpPr>
        <p:spPr bwMode="auto">
          <a:xfrm>
            <a:off x="7075488" y="3624263"/>
            <a:ext cx="2073275" cy="3251200"/>
          </a:xfrm>
          <a:custGeom>
            <a:avLst/>
            <a:gdLst/>
            <a:ahLst/>
            <a:cxnLst>
              <a:cxn ang="0">
                <a:pos x="0" y="2336"/>
              </a:cxn>
              <a:cxn ang="0">
                <a:pos x="1486" y="2336"/>
              </a:cxn>
              <a:cxn ang="0">
                <a:pos x="1488" y="0"/>
              </a:cxn>
              <a:cxn ang="0">
                <a:pos x="0" y="2336"/>
              </a:cxn>
            </a:cxnLst>
            <a:rect l="0" t="0" r="r" b="b"/>
            <a:pathLst>
              <a:path w="1488" h="2336">
                <a:moveTo>
                  <a:pt x="0" y="2336"/>
                </a:moveTo>
                <a:lnTo>
                  <a:pt x="1486" y="2336"/>
                </a:lnTo>
                <a:lnTo>
                  <a:pt x="1488" y="0"/>
                </a:lnTo>
                <a:cubicBezTo>
                  <a:pt x="1485" y="1230"/>
                  <a:pt x="879" y="2128"/>
                  <a:pt x="0" y="2336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chemeClr val="tx2">
                  <a:alpha val="84000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ＭＳ Ｐゴシック" charset="-128"/>
            </a:endParaRPr>
          </a:p>
        </p:txBody>
      </p:sp>
      <p:pic>
        <p:nvPicPr>
          <p:cNvPr id="160006" name="Picture 262" descr="ORNL_leaf white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037513" y="6264275"/>
            <a:ext cx="1074737" cy="557213"/>
          </a:xfrm>
          <a:prstGeom prst="rect">
            <a:avLst/>
          </a:prstGeom>
          <a:noFill/>
          <a:effectLst>
            <a:outerShdw blurRad="63500" algn="ctr" rotWithShape="0">
              <a:schemeClr val="bg2">
                <a:alpha val="74998"/>
              </a:scheme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16" r:id="rId8"/>
    <p:sldLayoutId id="2147483917" r:id="rId9"/>
    <p:sldLayoutId id="2147483918" r:id="rId10"/>
    <p:sldLayoutId id="2147483919" r:id="rId11"/>
  </p:sldLayoutIdLst>
  <p:hf sldNum="0" hd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73E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73E"/>
          </a:solidFill>
          <a:latin typeface="Arial Black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73E"/>
          </a:solidFill>
          <a:latin typeface="Arial Black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73E"/>
          </a:solidFill>
          <a:latin typeface="Arial Black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73E"/>
          </a:solidFill>
          <a:latin typeface="Arial Black" charset="0"/>
          <a:ea typeface="ＭＳ Ｐゴシック" pitchFamily="-65" charset="-128"/>
          <a:cs typeface="ＭＳ Ｐゴシック" pitchFamily="-65" charset="-128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73E"/>
          </a:solidFill>
          <a:latin typeface="Arial Black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73E"/>
          </a:solidFill>
          <a:latin typeface="Arial Black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73E"/>
          </a:solidFill>
          <a:latin typeface="Arial Black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73E"/>
          </a:solidFill>
          <a:latin typeface="Arial Black" charset="0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ct val="60000"/>
        </a:spcBef>
        <a:spcAft>
          <a:spcPct val="0"/>
        </a:spcAft>
        <a:buClr>
          <a:srgbClr val="01673E"/>
        </a:buClr>
        <a:buFont typeface="Symbol" pitchFamily="18" charset="2"/>
        <a:buChar char="·"/>
        <a:defRPr sz="2800" b="1">
          <a:solidFill>
            <a:srgbClr val="000000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lnSpc>
          <a:spcPct val="90000"/>
        </a:lnSpc>
        <a:spcBef>
          <a:spcPct val="35000"/>
        </a:spcBef>
        <a:spcAft>
          <a:spcPct val="0"/>
        </a:spcAft>
        <a:buClr>
          <a:srgbClr val="01673E"/>
        </a:buClr>
        <a:buFont typeface="Arial" charset="0"/>
        <a:buChar char="–"/>
        <a:defRPr sz="2400" b="1">
          <a:solidFill>
            <a:srgbClr val="0000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lnSpc>
          <a:spcPct val="90000"/>
        </a:lnSpc>
        <a:spcBef>
          <a:spcPct val="25000"/>
        </a:spcBef>
        <a:spcAft>
          <a:spcPct val="0"/>
        </a:spcAft>
        <a:buClr>
          <a:srgbClr val="01673E"/>
        </a:buClr>
        <a:buFont typeface="Symbol" pitchFamily="18" charset="2"/>
        <a:buChar char="·"/>
        <a:defRPr sz="20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rgbClr val="01673E"/>
        </a:buClr>
        <a:buFont typeface="Arial" charset="0"/>
        <a:buChar char="–"/>
        <a:defRPr b="1">
          <a:solidFill>
            <a:srgbClr val="00000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rgbClr val="01673E"/>
        </a:buClr>
        <a:buFont typeface="Symbol" pitchFamily="18" charset="2"/>
        <a:buChar char="·"/>
        <a:defRPr b="1">
          <a:solidFill>
            <a:srgbClr val="000000"/>
          </a:solidFill>
          <a:latin typeface="+mn-lt"/>
          <a:ea typeface="ＭＳ Ｐゴシック" charset="-128"/>
        </a:defRPr>
      </a:lvl5pPr>
      <a:lvl6pPr marL="2514600" indent="-228600" algn="l" rtl="0" fontAlgn="base">
        <a:lnSpc>
          <a:spcPct val="90000"/>
        </a:lnSpc>
        <a:spcBef>
          <a:spcPct val="20000"/>
        </a:spcBef>
        <a:spcAft>
          <a:spcPct val="0"/>
        </a:spcAft>
        <a:buClr>
          <a:srgbClr val="01673E"/>
        </a:buClr>
        <a:buFont typeface="Symbol" charset="2"/>
        <a:buChar char="·"/>
        <a:defRPr b="1">
          <a:solidFill>
            <a:srgbClr val="000000"/>
          </a:solidFill>
          <a:latin typeface="+mn-lt"/>
          <a:ea typeface="ＭＳ Ｐゴシック" charset="-128"/>
        </a:defRPr>
      </a:lvl6pPr>
      <a:lvl7pPr marL="2971800" indent="-228600" algn="l" rtl="0" fontAlgn="base">
        <a:lnSpc>
          <a:spcPct val="90000"/>
        </a:lnSpc>
        <a:spcBef>
          <a:spcPct val="20000"/>
        </a:spcBef>
        <a:spcAft>
          <a:spcPct val="0"/>
        </a:spcAft>
        <a:buClr>
          <a:srgbClr val="01673E"/>
        </a:buClr>
        <a:buFont typeface="Symbol" charset="2"/>
        <a:buChar char="·"/>
        <a:defRPr b="1">
          <a:solidFill>
            <a:srgbClr val="000000"/>
          </a:solidFill>
          <a:latin typeface="+mn-lt"/>
          <a:ea typeface="ＭＳ Ｐゴシック" charset="-128"/>
        </a:defRPr>
      </a:lvl7pPr>
      <a:lvl8pPr marL="3429000" indent="-228600" algn="l" rtl="0" fontAlgn="base">
        <a:lnSpc>
          <a:spcPct val="90000"/>
        </a:lnSpc>
        <a:spcBef>
          <a:spcPct val="20000"/>
        </a:spcBef>
        <a:spcAft>
          <a:spcPct val="0"/>
        </a:spcAft>
        <a:buClr>
          <a:srgbClr val="01673E"/>
        </a:buClr>
        <a:buFont typeface="Symbol" charset="2"/>
        <a:buChar char="·"/>
        <a:defRPr b="1">
          <a:solidFill>
            <a:srgbClr val="000000"/>
          </a:solidFill>
          <a:latin typeface="+mn-lt"/>
          <a:ea typeface="ＭＳ Ｐゴシック" charset="-128"/>
        </a:defRPr>
      </a:lvl8pPr>
      <a:lvl9pPr marL="3886200" indent="-228600" algn="l" rtl="0" fontAlgn="base">
        <a:lnSpc>
          <a:spcPct val="90000"/>
        </a:lnSpc>
        <a:spcBef>
          <a:spcPct val="20000"/>
        </a:spcBef>
        <a:spcAft>
          <a:spcPct val="0"/>
        </a:spcAft>
        <a:buClr>
          <a:srgbClr val="01673E"/>
        </a:buClr>
        <a:buFont typeface="Symbol" charset="2"/>
        <a:buChar char="·"/>
        <a:defRPr b="1">
          <a:solidFill>
            <a:srgbClr val="000000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py-orbit.googlecode.com/svn/trunk" TargetMode="External"/><Relationship Id="rId3" Type="http://schemas.openxmlformats.org/officeDocument/2006/relationships/hyperlink" Target="mailto:youraccount@gmail.com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99160" y="0"/>
            <a:ext cx="8244840" cy="1493838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4000" dirty="0" smtClean="0">
                <a:ea typeface="ＭＳ Ｐゴシック" pitchFamily="34" charset="-128"/>
              </a:rPr>
              <a:t>Python ORBIT in a Nutshell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606800" y="2082428"/>
            <a:ext cx="402919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Jeff Holmes</a:t>
            </a:r>
          </a:p>
          <a:p>
            <a:r>
              <a:rPr lang="en-US" dirty="0"/>
              <a:t>Oak Ridge National Laboratory</a:t>
            </a:r>
          </a:p>
          <a:p>
            <a:r>
              <a:rPr lang="en-US" dirty="0" smtClean="0"/>
              <a:t>Spallation Neutron Source</a:t>
            </a:r>
          </a:p>
          <a:p>
            <a:endParaRPr lang="en-US" dirty="0" smtClean="0"/>
          </a:p>
          <a:p>
            <a:r>
              <a:rPr lang="en-US" dirty="0" smtClean="0"/>
              <a:t>Space Charge </a:t>
            </a:r>
            <a:r>
              <a:rPr lang="en-US" dirty="0" err="1" smtClean="0"/>
              <a:t>MiniWorkshp</a:t>
            </a:r>
            <a:endParaRPr lang="en-US" dirty="0" smtClean="0"/>
          </a:p>
          <a:p>
            <a:r>
              <a:rPr lang="en-US" dirty="0" smtClean="0"/>
              <a:t>CERN</a:t>
            </a:r>
          </a:p>
          <a:p>
            <a:r>
              <a:rPr lang="en-US" dirty="0" smtClean="0"/>
              <a:t>May 20, 2014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Python ORBIT (</a:t>
            </a:r>
            <a:r>
              <a:rPr lang="en-US" sz="3600" dirty="0" err="1" smtClean="0"/>
              <a:t>py</a:t>
            </a:r>
            <a:r>
              <a:rPr lang="en-US" sz="3600" dirty="0" smtClean="0"/>
              <a:t>-orbit)</a:t>
            </a:r>
            <a:endParaRPr lang="en-US" sz="36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88685" y="847952"/>
            <a:ext cx="8955315" cy="5705248"/>
          </a:xfrm>
        </p:spPr>
        <p:txBody>
          <a:bodyPr/>
          <a:lstStyle/>
          <a:p>
            <a:r>
              <a:rPr lang="en-US" sz="2000" dirty="0" err="1"/>
              <a:t>p</a:t>
            </a:r>
            <a:r>
              <a:rPr lang="en-US" sz="2000" dirty="0" err="1" smtClean="0"/>
              <a:t>y</a:t>
            </a:r>
            <a:r>
              <a:rPr lang="en-US" sz="2000" dirty="0" smtClean="0"/>
              <a:t>-orbit is a collection of computational beam dynamics models for accelerators, designed to work together in a common framework.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It was started as a “friendly” version of the ORBIT Code, written using publically available supported software.</a:t>
            </a:r>
          </a:p>
          <a:p>
            <a:pPr lvl="1"/>
            <a:r>
              <a:rPr lang="en-US" sz="1600" dirty="0" smtClean="0">
                <a:solidFill>
                  <a:schemeClr val="tx1"/>
                </a:solidFill>
              </a:rPr>
              <a:t>Users </a:t>
            </a:r>
            <a:r>
              <a:rPr lang="en-US" sz="1600" dirty="0" smtClean="0">
                <a:solidFill>
                  <a:schemeClr val="tx1"/>
                </a:solidFill>
              </a:rPr>
              <a:t>interface with code via Python scripts.</a:t>
            </a:r>
          </a:p>
          <a:p>
            <a:pPr lvl="1"/>
            <a:r>
              <a:rPr lang="en-US" sz="1600" dirty="0" smtClean="0">
                <a:solidFill>
                  <a:schemeClr val="tx1"/>
                </a:solidFill>
              </a:rPr>
              <a:t>Computationally intensive code in C++ (mostly, PTC is in Fortran).</a:t>
            </a:r>
          </a:p>
          <a:p>
            <a:pPr lvl="1"/>
            <a:r>
              <a:rPr lang="en-US" sz="1600" dirty="0" smtClean="0">
                <a:solidFill>
                  <a:schemeClr val="tx1"/>
                </a:solidFill>
              </a:rPr>
              <a:t>Wrappers make C++ routines available to users at Python level.</a:t>
            </a:r>
          </a:p>
          <a:p>
            <a:pPr lvl="1"/>
            <a:r>
              <a:rPr lang="en-US" sz="1600" dirty="0" smtClean="0">
                <a:solidFill>
                  <a:schemeClr val="tx1"/>
                </a:solidFill>
              </a:rPr>
              <a:t>Uses MPI for multiprocessing.</a:t>
            </a:r>
          </a:p>
          <a:p>
            <a:r>
              <a:rPr lang="en-US" sz="2000" dirty="0" err="1"/>
              <a:t>p</a:t>
            </a:r>
            <a:r>
              <a:rPr lang="en-US" sz="2000" dirty="0" err="1" smtClean="0"/>
              <a:t>y</a:t>
            </a:r>
            <a:r>
              <a:rPr lang="en-US" sz="2000" dirty="0" smtClean="0"/>
              <a:t>-orbit source code is publically available via Google Codes:</a:t>
            </a:r>
          </a:p>
          <a:p>
            <a:pPr lvl="1"/>
            <a:r>
              <a:rPr lang="en-US" sz="1600" dirty="0" err="1"/>
              <a:t>s</a:t>
            </a:r>
            <a:r>
              <a:rPr lang="en-US" sz="1600" dirty="0" err="1" smtClean="0"/>
              <a:t>vn</a:t>
            </a:r>
            <a:r>
              <a:rPr lang="en-US" sz="1600" dirty="0" smtClean="0"/>
              <a:t> checkout </a:t>
            </a:r>
            <a:r>
              <a:rPr lang="en-US" sz="1600" dirty="0" smtClean="0">
                <a:hlinkClick r:id="rId2"/>
              </a:rPr>
              <a:t>https://py-orbit.googlecode.com/svn/trunk</a:t>
            </a:r>
            <a:r>
              <a:rPr lang="en-US" sz="1600" dirty="0" smtClean="0"/>
              <a:t> </a:t>
            </a:r>
            <a:r>
              <a:rPr lang="en-US" sz="1600" dirty="0" err="1" smtClean="0"/>
              <a:t>py</a:t>
            </a:r>
            <a:r>
              <a:rPr lang="en-US" sz="1600" dirty="0" smtClean="0"/>
              <a:t>-orbit --username </a:t>
            </a:r>
            <a:r>
              <a:rPr lang="en-US" sz="1600" dirty="0" err="1" smtClean="0">
                <a:hlinkClick r:id="rId3"/>
              </a:rPr>
              <a:t>youraccount@gmail.com</a:t>
            </a:r>
            <a:endParaRPr lang="en-US" sz="1600" dirty="0"/>
          </a:p>
          <a:p>
            <a:pPr lvl="1"/>
            <a:r>
              <a:rPr lang="en-US" sz="1600" dirty="0" smtClean="0">
                <a:solidFill>
                  <a:schemeClr val="tx1"/>
                </a:solidFill>
              </a:rPr>
              <a:t>It is not difficult to develop your own extensions to </a:t>
            </a:r>
            <a:r>
              <a:rPr lang="en-US" sz="1600" dirty="0" err="1" smtClean="0">
                <a:solidFill>
                  <a:schemeClr val="tx1"/>
                </a:solidFill>
              </a:rPr>
              <a:t>py</a:t>
            </a:r>
            <a:r>
              <a:rPr lang="en-US" sz="1600" dirty="0" smtClean="0">
                <a:solidFill>
                  <a:schemeClr val="tx1"/>
                </a:solidFill>
              </a:rPr>
              <a:t>-orbit. We welcome responsible participation in developing </a:t>
            </a:r>
            <a:r>
              <a:rPr lang="en-US" sz="1600" dirty="0" err="1" smtClean="0">
                <a:solidFill>
                  <a:schemeClr val="tx1"/>
                </a:solidFill>
              </a:rPr>
              <a:t>py</a:t>
            </a:r>
            <a:r>
              <a:rPr lang="en-US" sz="1600" dirty="0" smtClean="0">
                <a:solidFill>
                  <a:schemeClr val="tx1"/>
                </a:solidFill>
              </a:rPr>
              <a:t>-orbit models.</a:t>
            </a:r>
          </a:p>
          <a:p>
            <a:r>
              <a:rPr lang="en-US" sz="2000" dirty="0" err="1">
                <a:solidFill>
                  <a:schemeClr val="tx1"/>
                </a:solidFill>
              </a:rPr>
              <a:t>p</a:t>
            </a:r>
            <a:r>
              <a:rPr lang="en-US" sz="2000" dirty="0" err="1" smtClean="0">
                <a:solidFill>
                  <a:schemeClr val="tx1"/>
                </a:solidFill>
              </a:rPr>
              <a:t>y</a:t>
            </a:r>
            <a:r>
              <a:rPr lang="en-US" sz="2000" dirty="0" smtClean="0">
                <a:solidFill>
                  <a:schemeClr val="tx1"/>
                </a:solidFill>
              </a:rPr>
              <a:t>-orbit people at present:</a:t>
            </a:r>
          </a:p>
          <a:p>
            <a:pPr lvl="1"/>
            <a:r>
              <a:rPr lang="en-US" sz="1600" dirty="0" smtClean="0">
                <a:solidFill>
                  <a:schemeClr val="tx1"/>
                </a:solidFill>
              </a:rPr>
              <a:t>Owners: Andrei </a:t>
            </a:r>
            <a:r>
              <a:rPr lang="en-US" sz="1600" dirty="0" err="1" smtClean="0">
                <a:solidFill>
                  <a:schemeClr val="tx1"/>
                </a:solidFill>
              </a:rPr>
              <a:t>Shishlo</a:t>
            </a:r>
            <a:r>
              <a:rPr lang="en-US" sz="1600" dirty="0" smtClean="0">
                <a:solidFill>
                  <a:schemeClr val="tx1"/>
                </a:solidFill>
              </a:rPr>
              <a:t> (ORNL), Sarah </a:t>
            </a:r>
            <a:r>
              <a:rPr lang="en-US" sz="1600" dirty="0" err="1" smtClean="0">
                <a:solidFill>
                  <a:schemeClr val="tx1"/>
                </a:solidFill>
              </a:rPr>
              <a:t>Cousineau</a:t>
            </a:r>
            <a:r>
              <a:rPr lang="en-US" sz="1600" dirty="0" smtClean="0">
                <a:solidFill>
                  <a:schemeClr val="tx1"/>
                </a:solidFill>
              </a:rPr>
              <a:t> (ORNL), Jeff Holmes (ORNL)</a:t>
            </a:r>
          </a:p>
          <a:p>
            <a:pPr lvl="1"/>
            <a:r>
              <a:rPr lang="en-US" sz="1600" dirty="0" smtClean="0">
                <a:solidFill>
                  <a:schemeClr val="tx1"/>
                </a:solidFill>
              </a:rPr>
              <a:t>Committers: Sabrina </a:t>
            </a:r>
            <a:r>
              <a:rPr lang="en-US" sz="1600" dirty="0" err="1" smtClean="0">
                <a:solidFill>
                  <a:schemeClr val="tx1"/>
                </a:solidFill>
              </a:rPr>
              <a:t>Appel</a:t>
            </a:r>
            <a:r>
              <a:rPr lang="en-US" sz="1600" dirty="0" smtClean="0">
                <a:solidFill>
                  <a:schemeClr val="tx1"/>
                </a:solidFill>
              </a:rPr>
              <a:t> (GSI), Oliver </a:t>
            </a:r>
            <a:r>
              <a:rPr lang="en-US" sz="1600" dirty="0" err="1" smtClean="0">
                <a:solidFill>
                  <a:schemeClr val="tx1"/>
                </a:solidFill>
              </a:rPr>
              <a:t>Boine-Frankenheim</a:t>
            </a:r>
            <a:r>
              <a:rPr lang="en-US" sz="1600" dirty="0" smtClean="0">
                <a:solidFill>
                  <a:schemeClr val="tx1"/>
                </a:solidFill>
              </a:rPr>
              <a:t> (GSI), </a:t>
            </a:r>
            <a:r>
              <a:rPr lang="en-US" sz="1600" dirty="0" err="1" smtClean="0">
                <a:solidFill>
                  <a:schemeClr val="tx1"/>
                </a:solidFill>
              </a:rPr>
              <a:t>Hannes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Bartosik</a:t>
            </a:r>
            <a:r>
              <a:rPr lang="en-US" sz="1600" dirty="0" smtClean="0">
                <a:solidFill>
                  <a:schemeClr val="tx1"/>
                </a:solidFill>
              </a:rPr>
              <a:t> (CERN), </a:t>
            </a:r>
            <a:r>
              <a:rPr lang="en-US" sz="1600" dirty="0" err="1" smtClean="0">
                <a:solidFill>
                  <a:schemeClr val="tx1"/>
                </a:solidFill>
              </a:rPr>
              <a:t>Timofey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Gorlov</a:t>
            </a:r>
            <a:r>
              <a:rPr lang="en-US" sz="1600" dirty="0" smtClean="0">
                <a:solidFill>
                  <a:schemeClr val="tx1"/>
                </a:solidFill>
              </a:rPr>
              <a:t> (ORNL)</a:t>
            </a:r>
          </a:p>
          <a:p>
            <a:pPr lvl="1"/>
            <a:r>
              <a:rPr lang="en-US" sz="1600" dirty="0" smtClean="0">
                <a:solidFill>
                  <a:schemeClr val="tx1"/>
                </a:solidFill>
              </a:rPr>
              <a:t>Additional user: Sasha </a:t>
            </a:r>
            <a:r>
              <a:rPr lang="en-US" sz="1600" dirty="0" err="1" smtClean="0">
                <a:solidFill>
                  <a:schemeClr val="tx1"/>
                </a:solidFill>
              </a:rPr>
              <a:t>Molodozhentsev</a:t>
            </a:r>
            <a:r>
              <a:rPr lang="en-US" sz="1600" dirty="0" smtClean="0">
                <a:solidFill>
                  <a:schemeClr val="tx1"/>
                </a:solidFill>
              </a:rPr>
              <a:t> (KEK)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Presentation_name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3892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What Does </a:t>
            </a:r>
            <a:r>
              <a:rPr lang="en-US" sz="3600" dirty="0" err="1" smtClean="0"/>
              <a:t>py</a:t>
            </a:r>
            <a:r>
              <a:rPr lang="en-US" sz="3600" dirty="0" smtClean="0"/>
              <a:t>-orbit Do?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909638"/>
            <a:ext cx="8229600" cy="5376862"/>
          </a:xfrm>
        </p:spPr>
        <p:txBody>
          <a:bodyPr/>
          <a:lstStyle/>
          <a:p>
            <a:r>
              <a:rPr lang="en-US" sz="1800" dirty="0" smtClean="0"/>
              <a:t>Most things that ORBIT does for rings and transfer lines</a:t>
            </a:r>
          </a:p>
          <a:p>
            <a:pPr lvl="1"/>
            <a:r>
              <a:rPr lang="en-US" sz="1600" dirty="0" smtClean="0"/>
              <a:t>Single particle tracking</a:t>
            </a:r>
          </a:p>
          <a:p>
            <a:pPr lvl="2"/>
            <a:r>
              <a:rPr lang="en-US" sz="1200" dirty="0" smtClean="0"/>
              <a:t>Native </a:t>
            </a:r>
            <a:r>
              <a:rPr lang="en-US" sz="1200" dirty="0" err="1" smtClean="0"/>
              <a:t>symplectic</a:t>
            </a:r>
            <a:r>
              <a:rPr lang="en-US" sz="1200" dirty="0" smtClean="0"/>
              <a:t> tracker</a:t>
            </a:r>
          </a:p>
          <a:p>
            <a:pPr lvl="2"/>
            <a:r>
              <a:rPr lang="en-US" sz="1200" dirty="0" smtClean="0"/>
              <a:t>PTC tracking</a:t>
            </a:r>
          </a:p>
          <a:p>
            <a:pPr lvl="2"/>
            <a:r>
              <a:rPr lang="en-US" sz="1200" dirty="0" smtClean="0"/>
              <a:t>3D field tracker</a:t>
            </a:r>
          </a:p>
          <a:p>
            <a:pPr lvl="2"/>
            <a:r>
              <a:rPr lang="en-US" sz="1200" dirty="0" smtClean="0">
                <a:solidFill>
                  <a:srgbClr val="FF0000"/>
                </a:solidFill>
              </a:rPr>
              <a:t>Linear tracking with matrices (</a:t>
            </a:r>
            <a:r>
              <a:rPr lang="en-US" sz="1200" dirty="0">
                <a:solidFill>
                  <a:srgbClr val="FF0000"/>
                </a:solidFill>
              </a:rPr>
              <a:t>this summer</a:t>
            </a:r>
            <a:r>
              <a:rPr lang="en-US" sz="1200" dirty="0" smtClean="0">
                <a:solidFill>
                  <a:srgbClr val="FF0000"/>
                </a:solidFill>
              </a:rPr>
              <a:t>)</a:t>
            </a:r>
            <a:endParaRPr lang="en-US" sz="1200" dirty="0">
              <a:solidFill>
                <a:srgbClr val="FF0000"/>
              </a:solidFill>
            </a:endParaRPr>
          </a:p>
          <a:p>
            <a:pPr lvl="1"/>
            <a:r>
              <a:rPr lang="en-US" sz="1600" dirty="0" smtClean="0"/>
              <a:t>Space charge</a:t>
            </a:r>
          </a:p>
          <a:p>
            <a:pPr lvl="2"/>
            <a:r>
              <a:rPr lang="en-US" sz="1200" dirty="0" smtClean="0"/>
              <a:t>Longitudinal</a:t>
            </a:r>
          </a:p>
          <a:p>
            <a:pPr lvl="2"/>
            <a:r>
              <a:rPr lang="en-US" sz="1200" dirty="0" smtClean="0"/>
              <a:t>2D potential and direct force</a:t>
            </a:r>
          </a:p>
          <a:p>
            <a:pPr lvl="2"/>
            <a:r>
              <a:rPr lang="en-US" sz="1200" dirty="0" smtClean="0"/>
              <a:t>Full 3D (not parallel) and 3D ellipses</a:t>
            </a:r>
          </a:p>
          <a:p>
            <a:pPr lvl="2"/>
            <a:r>
              <a:rPr lang="en-US" sz="1200" dirty="0" smtClean="0">
                <a:solidFill>
                  <a:srgbClr val="FF0000"/>
                </a:solidFill>
              </a:rPr>
              <a:t>2.5D (this summer)</a:t>
            </a:r>
            <a:endParaRPr lang="en-US" sz="1200" dirty="0">
              <a:solidFill>
                <a:srgbClr val="FF0000"/>
              </a:solidFill>
            </a:endParaRPr>
          </a:p>
          <a:p>
            <a:pPr lvl="1"/>
            <a:r>
              <a:rPr lang="en-US" sz="1600" dirty="0" smtClean="0"/>
              <a:t>Impedances</a:t>
            </a:r>
          </a:p>
          <a:p>
            <a:pPr lvl="2"/>
            <a:r>
              <a:rPr lang="en-US" sz="1200" dirty="0" smtClean="0"/>
              <a:t>Longitudinal</a:t>
            </a:r>
          </a:p>
          <a:p>
            <a:pPr lvl="2"/>
            <a:r>
              <a:rPr lang="en-US" sz="1200" dirty="0" smtClean="0">
                <a:solidFill>
                  <a:srgbClr val="FF0000"/>
                </a:solidFill>
              </a:rPr>
              <a:t>Transverse dipole (this summer)</a:t>
            </a:r>
          </a:p>
          <a:p>
            <a:pPr lvl="1"/>
            <a:r>
              <a:rPr lang="en-US" sz="1600" dirty="0" smtClean="0"/>
              <a:t>Injection, painting, RF cavities, </a:t>
            </a:r>
            <a:r>
              <a:rPr lang="en-US" sz="1600" dirty="0" smtClean="0">
                <a:solidFill>
                  <a:schemeClr val="tx1"/>
                </a:solidFill>
              </a:rPr>
              <a:t>collimation, apertures</a:t>
            </a:r>
          </a:p>
          <a:p>
            <a:r>
              <a:rPr lang="en-US" sz="1800" dirty="0" err="1" smtClean="0"/>
              <a:t>Linac</a:t>
            </a:r>
            <a:r>
              <a:rPr lang="en-US" sz="1800" dirty="0" smtClean="0"/>
              <a:t> Modeling</a:t>
            </a:r>
          </a:p>
          <a:p>
            <a:pPr lvl="1"/>
            <a:r>
              <a:rPr lang="en-US" sz="1600" dirty="0"/>
              <a:t>RF cavities</a:t>
            </a:r>
          </a:p>
          <a:p>
            <a:pPr lvl="1"/>
            <a:r>
              <a:rPr lang="en-US" sz="1600" dirty="0"/>
              <a:t>Magnets</a:t>
            </a:r>
          </a:p>
          <a:p>
            <a:pPr lvl="1"/>
            <a:r>
              <a:rPr lang="en-US" sz="1600" dirty="0"/>
              <a:t>Full 3D space charge (not parallel) and 3D ellipses</a:t>
            </a:r>
          </a:p>
          <a:p>
            <a:r>
              <a:rPr lang="en-US" sz="1800" dirty="0" smtClean="0"/>
              <a:t>Laser Stripping, Nonlinear Optics, </a:t>
            </a:r>
            <a:r>
              <a:rPr lang="en-US" sz="1800" dirty="0" smtClean="0">
                <a:solidFill>
                  <a:srgbClr val="FF0000"/>
                </a:solidFill>
              </a:rPr>
              <a:t>Electron Cloud</a:t>
            </a:r>
          </a:p>
          <a:p>
            <a:endParaRPr lang="en-US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Presentation_name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401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What’s Good About </a:t>
            </a:r>
            <a:r>
              <a:rPr lang="en-US" sz="3600" dirty="0" err="1" smtClean="0"/>
              <a:t>py</a:t>
            </a:r>
            <a:r>
              <a:rPr lang="en-US" sz="3600" dirty="0" smtClean="0"/>
              <a:t>-orbit?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650" y="833438"/>
            <a:ext cx="8229600" cy="5808662"/>
          </a:xfrm>
        </p:spPr>
        <p:txBody>
          <a:bodyPr/>
          <a:lstStyle/>
          <a:p>
            <a:r>
              <a:rPr lang="en-US" sz="2400" dirty="0" smtClean="0"/>
              <a:t>Entire source code is available. Uses standard Python, C++, and Fortran (PTC). Extra libraries only for FFTs and PTC.</a:t>
            </a:r>
          </a:p>
          <a:p>
            <a:r>
              <a:rPr lang="en-US" sz="2400" dirty="0" smtClean="0"/>
              <a:t>User is free to develop specialized or extended models to suit his/her own needs.</a:t>
            </a:r>
          </a:p>
          <a:p>
            <a:r>
              <a:rPr lang="en-US" sz="2400" dirty="0" smtClean="0"/>
              <a:t>With permission of owners, users’ models can be incorporated into public version.</a:t>
            </a:r>
          </a:p>
          <a:p>
            <a:r>
              <a:rPr lang="en-US" sz="2400" dirty="0" smtClean="0"/>
              <a:t>Many examples demonstrate use of models in scripts. Some documentation in </a:t>
            </a:r>
            <a:r>
              <a:rPr lang="en-US" sz="2400" dirty="0" err="1" smtClean="0"/>
              <a:t>Googlecode</a:t>
            </a:r>
            <a:r>
              <a:rPr lang="en-US" sz="2400" dirty="0" smtClean="0"/>
              <a:t> wikis.</a:t>
            </a:r>
          </a:p>
          <a:p>
            <a:r>
              <a:rPr lang="en-US" sz="2400" dirty="0" smtClean="0"/>
              <a:t>Bunch class is extendable:</a:t>
            </a:r>
          </a:p>
          <a:p>
            <a:pPr lvl="1"/>
            <a:r>
              <a:rPr lang="en-US" sz="1800" dirty="0" smtClean="0"/>
              <a:t>Basic bunch has </a:t>
            </a:r>
            <a:r>
              <a:rPr lang="en-US" sz="1800" dirty="0" err="1" smtClean="0"/>
              <a:t>macroparticle</a:t>
            </a:r>
            <a:r>
              <a:rPr lang="en-US" sz="1800" dirty="0" smtClean="0"/>
              <a:t> coordinates in 6D.</a:t>
            </a:r>
          </a:p>
          <a:p>
            <a:pPr lvl="1"/>
            <a:r>
              <a:rPr lang="en-US" sz="1800" dirty="0" smtClean="0"/>
              <a:t>User can add various properties:</a:t>
            </a:r>
          </a:p>
          <a:p>
            <a:pPr lvl="2"/>
            <a:r>
              <a:rPr lang="en-US" sz="1600" dirty="0" smtClean="0"/>
              <a:t>Particle ID tag</a:t>
            </a:r>
          </a:p>
          <a:p>
            <a:pPr lvl="2"/>
            <a:r>
              <a:rPr lang="en-US" sz="1600" dirty="0" smtClean="0"/>
              <a:t>Spin</a:t>
            </a:r>
          </a:p>
          <a:p>
            <a:pPr lvl="2"/>
            <a:r>
              <a:rPr lang="en-US" sz="1600" dirty="0" smtClean="0"/>
              <a:t>Species, ionization number, excited state, etc.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Presentation_name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456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What’s Bad About </a:t>
            </a:r>
            <a:r>
              <a:rPr lang="en-US" sz="3600" dirty="0" err="1" smtClean="0"/>
              <a:t>py</a:t>
            </a:r>
            <a:r>
              <a:rPr lang="en-US" sz="3600" dirty="0" smtClean="0"/>
              <a:t>-orbit?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650" y="833438"/>
            <a:ext cx="8229600" cy="5808662"/>
          </a:xfrm>
        </p:spPr>
        <p:txBody>
          <a:bodyPr/>
          <a:lstStyle/>
          <a:p>
            <a:r>
              <a:rPr lang="en-US" sz="2400" dirty="0" smtClean="0"/>
              <a:t>Code is not yet complete. Missing:</a:t>
            </a:r>
          </a:p>
          <a:p>
            <a:pPr lvl="1"/>
            <a:r>
              <a:rPr lang="en-US" sz="1800" dirty="0">
                <a:solidFill>
                  <a:srgbClr val="FF0000"/>
                </a:solidFill>
              </a:rPr>
              <a:t>Linear tracking with </a:t>
            </a:r>
            <a:r>
              <a:rPr lang="en-US" sz="1800" dirty="0" smtClean="0">
                <a:solidFill>
                  <a:srgbClr val="FF0000"/>
                </a:solidFill>
              </a:rPr>
              <a:t>matrices (</a:t>
            </a:r>
            <a:r>
              <a:rPr lang="en-US" sz="1800" dirty="0">
                <a:solidFill>
                  <a:srgbClr val="FF0000"/>
                </a:solidFill>
              </a:rPr>
              <a:t>this summer</a:t>
            </a:r>
            <a:r>
              <a:rPr lang="en-US" sz="1800" dirty="0" smtClean="0">
                <a:solidFill>
                  <a:srgbClr val="FF0000"/>
                </a:solidFill>
              </a:rPr>
              <a:t>)</a:t>
            </a:r>
            <a:endParaRPr lang="en-US" sz="1800" dirty="0">
              <a:solidFill>
                <a:srgbClr val="FF0000"/>
              </a:solidFill>
            </a:endParaRPr>
          </a:p>
          <a:p>
            <a:pPr lvl="1"/>
            <a:r>
              <a:rPr lang="en-US" sz="1800" dirty="0">
                <a:solidFill>
                  <a:srgbClr val="FF0000"/>
                </a:solidFill>
              </a:rPr>
              <a:t>2.5D </a:t>
            </a:r>
            <a:r>
              <a:rPr lang="en-US" sz="1800" dirty="0" smtClean="0">
                <a:solidFill>
                  <a:srgbClr val="FF0000"/>
                </a:solidFill>
              </a:rPr>
              <a:t>space charge (</a:t>
            </a:r>
            <a:r>
              <a:rPr lang="en-US" sz="1800" dirty="0">
                <a:solidFill>
                  <a:srgbClr val="FF0000"/>
                </a:solidFill>
              </a:rPr>
              <a:t>this summer)</a:t>
            </a:r>
          </a:p>
          <a:p>
            <a:pPr lvl="1"/>
            <a:r>
              <a:rPr lang="en-US" sz="1800" dirty="0">
                <a:solidFill>
                  <a:srgbClr val="FF0000"/>
                </a:solidFill>
              </a:rPr>
              <a:t>Transverse dipole </a:t>
            </a:r>
            <a:r>
              <a:rPr lang="en-US" sz="1800" dirty="0" smtClean="0">
                <a:solidFill>
                  <a:srgbClr val="FF0000"/>
                </a:solidFill>
              </a:rPr>
              <a:t>impedance (</a:t>
            </a:r>
            <a:r>
              <a:rPr lang="en-US" sz="1800" dirty="0">
                <a:solidFill>
                  <a:srgbClr val="FF0000"/>
                </a:solidFill>
              </a:rPr>
              <a:t>this summer)</a:t>
            </a:r>
          </a:p>
          <a:p>
            <a:pPr lvl="1"/>
            <a:r>
              <a:rPr lang="en-US" sz="1800" dirty="0">
                <a:solidFill>
                  <a:srgbClr val="FF0000"/>
                </a:solidFill>
              </a:rPr>
              <a:t>Electron </a:t>
            </a:r>
            <a:r>
              <a:rPr lang="en-US" sz="1800" dirty="0" smtClean="0">
                <a:solidFill>
                  <a:srgbClr val="FF0000"/>
                </a:solidFill>
              </a:rPr>
              <a:t>Cloud</a:t>
            </a:r>
            <a:endParaRPr lang="en-US" sz="1800" dirty="0" smtClean="0"/>
          </a:p>
          <a:p>
            <a:r>
              <a:rPr lang="en-US" sz="2400" dirty="0" smtClean="0"/>
              <a:t>Documentation is incomplete:</a:t>
            </a:r>
          </a:p>
          <a:p>
            <a:pPr lvl="1"/>
            <a:r>
              <a:rPr lang="en-US" sz="1800" dirty="0" smtClean="0"/>
              <a:t>Although lots of examples illustrate use of modules and making of scripts,</a:t>
            </a:r>
          </a:p>
          <a:p>
            <a:pPr lvl="1"/>
            <a:r>
              <a:rPr lang="en-US" sz="1800" dirty="0" smtClean="0"/>
              <a:t>Some of models are documented in </a:t>
            </a:r>
            <a:r>
              <a:rPr lang="en-US" sz="1800" dirty="0" err="1" smtClean="0"/>
              <a:t>Googlecode</a:t>
            </a:r>
            <a:r>
              <a:rPr lang="en-US" sz="1800" dirty="0" smtClean="0"/>
              <a:t> wikis, but the rest needs to be done.</a:t>
            </a:r>
          </a:p>
          <a:p>
            <a:r>
              <a:rPr lang="en-US" sz="2400" dirty="0" smtClean="0"/>
              <a:t>No “professional” full-time support:</a:t>
            </a:r>
            <a:endParaRPr lang="en-US" sz="2400" dirty="0"/>
          </a:p>
          <a:p>
            <a:pPr lvl="1"/>
            <a:r>
              <a:rPr lang="en-US" sz="1800" dirty="0" err="1"/>
              <a:t>p</a:t>
            </a:r>
            <a:r>
              <a:rPr lang="en-US" sz="1800" dirty="0" err="1" smtClean="0"/>
              <a:t>y</a:t>
            </a:r>
            <a:r>
              <a:rPr lang="en-US" sz="1800" dirty="0" smtClean="0"/>
              <a:t>-orbit development has been carried out by working accelerator physicists (owners) trying to model and solve problems.</a:t>
            </a:r>
          </a:p>
          <a:p>
            <a:pPr lvl="1"/>
            <a:r>
              <a:rPr lang="en-US" sz="1800" dirty="0" smtClean="0"/>
              <a:t>Only one of us (</a:t>
            </a:r>
            <a:r>
              <a:rPr lang="en-US" sz="1800" dirty="0" err="1" smtClean="0"/>
              <a:t>Shishlo</a:t>
            </a:r>
            <a:r>
              <a:rPr lang="en-US" sz="1800" dirty="0" smtClean="0"/>
              <a:t>) is a true master of computer science.</a:t>
            </a:r>
          </a:p>
          <a:p>
            <a:pPr lvl="1"/>
            <a:r>
              <a:rPr lang="en-US" sz="1800" dirty="0" smtClean="0"/>
              <a:t>We all have to work at our “day jobs”.</a:t>
            </a:r>
            <a:endParaRPr lang="en-US" sz="1800" dirty="0"/>
          </a:p>
          <a:p>
            <a:pPr lvl="1"/>
            <a:endParaRPr lang="en-US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Presentation_name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852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Why Consider Using </a:t>
            </a:r>
            <a:r>
              <a:rPr lang="en-US" sz="3600" dirty="0" err="1" smtClean="0"/>
              <a:t>py</a:t>
            </a:r>
            <a:r>
              <a:rPr lang="en-US" sz="3600" dirty="0" smtClean="0"/>
              <a:t>-orbit?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650" y="833438"/>
            <a:ext cx="8229600" cy="5808662"/>
          </a:xfrm>
        </p:spPr>
        <p:txBody>
          <a:bodyPr/>
          <a:lstStyle/>
          <a:p>
            <a:r>
              <a:rPr lang="en-US" sz="2400" dirty="0" smtClean="0"/>
              <a:t>Standard current software.</a:t>
            </a:r>
          </a:p>
          <a:p>
            <a:r>
              <a:rPr lang="en-US" sz="2400" dirty="0" smtClean="0"/>
              <a:t>Wide range of accelerator modeling capabilities.</a:t>
            </a:r>
          </a:p>
          <a:p>
            <a:r>
              <a:rPr lang="en-US" sz="2400" dirty="0" smtClean="0"/>
              <a:t>Everything is benchmarked.</a:t>
            </a:r>
          </a:p>
          <a:p>
            <a:r>
              <a:rPr lang="en-US" sz="2400" dirty="0" smtClean="0"/>
              <a:t>ORBIT approach developed over more than a decade to solve practical, as well as idealized, </a:t>
            </a:r>
            <a:r>
              <a:rPr lang="en-US" sz="2400" dirty="0"/>
              <a:t>accelerator </a:t>
            </a:r>
            <a:r>
              <a:rPr lang="en-US" sz="2400" dirty="0" smtClean="0"/>
              <a:t>problems. It’s (almost) all now in </a:t>
            </a:r>
            <a:r>
              <a:rPr lang="en-US" sz="2400" dirty="0" err="1" smtClean="0"/>
              <a:t>py</a:t>
            </a:r>
            <a:r>
              <a:rPr lang="en-US" sz="2400" dirty="0" smtClean="0"/>
              <a:t>-orbit.</a:t>
            </a:r>
          </a:p>
          <a:p>
            <a:r>
              <a:rPr lang="en-US" sz="2400" dirty="0" smtClean="0"/>
              <a:t>You can extend it for your own needs.</a:t>
            </a:r>
          </a:p>
          <a:p>
            <a:r>
              <a:rPr lang="en-US" sz="2400" dirty="0" smtClean="0"/>
              <a:t>We’ll try to help with your questions.</a:t>
            </a:r>
          </a:p>
          <a:p>
            <a:r>
              <a:rPr lang="en-US" sz="2400" dirty="0" smtClean="0"/>
              <a:t>There is interest at a number of facilities.</a:t>
            </a:r>
          </a:p>
          <a:p>
            <a:r>
              <a:rPr lang="en-US" sz="2400" dirty="0" smtClean="0"/>
              <a:t>We at SNS are migrating to it as our number one beam dynamics code. We will support it in the future.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Presentation_name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8245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7350" y="2887663"/>
            <a:ext cx="3298825" cy="504825"/>
          </a:xfrm>
        </p:spPr>
        <p:txBody>
          <a:bodyPr/>
          <a:lstStyle/>
          <a:p>
            <a:r>
              <a:rPr lang="en-US" sz="3600" dirty="0" smtClean="0"/>
              <a:t>Thank you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Presentation_name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RNL template_0704">
  <a:themeElements>
    <a:clrScheme name="ORNL template_0704 11">
      <a:dk1>
        <a:srgbClr val="000000"/>
      </a:dk1>
      <a:lt1>
        <a:srgbClr val="FFFFFF"/>
      </a:lt1>
      <a:dk2>
        <a:srgbClr val="01673E"/>
      </a:dk2>
      <a:lt2>
        <a:srgbClr val="333333"/>
      </a:lt2>
      <a:accent1>
        <a:srgbClr val="003D6C"/>
      </a:accent1>
      <a:accent2>
        <a:srgbClr val="267186"/>
      </a:accent2>
      <a:accent3>
        <a:srgbClr val="FFFFFF"/>
      </a:accent3>
      <a:accent4>
        <a:srgbClr val="000000"/>
      </a:accent4>
      <a:accent5>
        <a:srgbClr val="AAAFBA"/>
      </a:accent5>
      <a:accent6>
        <a:srgbClr val="216679"/>
      </a:accent6>
      <a:hlink>
        <a:srgbClr val="8D1357"/>
      </a:hlink>
      <a:folHlink>
        <a:srgbClr val="FFCC66"/>
      </a:folHlink>
    </a:clrScheme>
    <a:fontScheme name="ORNL template_0704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RNL template_0704 1">
        <a:dk1>
          <a:srgbClr val="00008A"/>
        </a:dk1>
        <a:lt1>
          <a:srgbClr val="FFFFFF"/>
        </a:lt1>
        <a:dk2>
          <a:srgbClr val="000099"/>
        </a:dk2>
        <a:lt2>
          <a:srgbClr val="FFFFFF"/>
        </a:lt2>
        <a:accent1>
          <a:srgbClr val="0099FF"/>
        </a:accent1>
        <a:accent2>
          <a:srgbClr val="00007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6E"/>
        </a:accent6>
        <a:hlink>
          <a:srgbClr val="EAEAEA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NL template_0704 2">
        <a:dk1>
          <a:srgbClr val="5B5B89"/>
        </a:dk1>
        <a:lt1>
          <a:srgbClr val="FFFFFF"/>
        </a:lt1>
        <a:dk2>
          <a:srgbClr val="666699"/>
        </a:dk2>
        <a:lt2>
          <a:srgbClr val="DFDEF6"/>
        </a:lt2>
        <a:accent1>
          <a:srgbClr val="6666FF"/>
        </a:accent1>
        <a:accent2>
          <a:srgbClr val="52527C"/>
        </a:accent2>
        <a:accent3>
          <a:srgbClr val="B8B8CA"/>
        </a:accent3>
        <a:accent4>
          <a:srgbClr val="DADADA"/>
        </a:accent4>
        <a:accent5>
          <a:srgbClr val="B8B8FF"/>
        </a:accent5>
        <a:accent6>
          <a:srgbClr val="494970"/>
        </a:accent6>
        <a:hlink>
          <a:srgbClr val="9999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NL template_0704 3">
        <a:dk1>
          <a:srgbClr val="70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6000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56000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NL template_0704 4">
        <a:dk1>
          <a:srgbClr val="000000"/>
        </a:dk1>
        <a:lt1>
          <a:srgbClr val="FDEB9D"/>
        </a:lt1>
        <a:dk2>
          <a:srgbClr val="000000"/>
        </a:dk2>
        <a:lt2>
          <a:srgbClr val="E0CE82"/>
        </a:lt2>
        <a:accent1>
          <a:srgbClr val="EAEAEA"/>
        </a:accent1>
        <a:accent2>
          <a:srgbClr val="C2B476"/>
        </a:accent2>
        <a:accent3>
          <a:srgbClr val="FEF3CC"/>
        </a:accent3>
        <a:accent4>
          <a:srgbClr val="000000"/>
        </a:accent4>
        <a:accent5>
          <a:srgbClr val="F3F3F3"/>
        </a:accent5>
        <a:accent6>
          <a:srgbClr val="B0A36A"/>
        </a:accent6>
        <a:hlink>
          <a:srgbClr val="A47900"/>
        </a:hlink>
        <a:folHlink>
          <a:srgbClr val="8C8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NL template_0704 5">
        <a:dk1>
          <a:srgbClr val="5B5E52"/>
        </a:dk1>
        <a:lt1>
          <a:srgbClr val="FFFFFF"/>
        </a:lt1>
        <a:dk2>
          <a:srgbClr val="686B5D"/>
        </a:dk2>
        <a:lt2>
          <a:srgbClr val="CCD5C7"/>
        </a:lt2>
        <a:accent1>
          <a:srgbClr val="809EA8"/>
        </a:accent1>
        <a:accent2>
          <a:srgbClr val="4F5147"/>
        </a:accent2>
        <a:accent3>
          <a:srgbClr val="B9BAB6"/>
        </a:accent3>
        <a:accent4>
          <a:srgbClr val="DADADA"/>
        </a:accent4>
        <a:accent5>
          <a:srgbClr val="C0CCD1"/>
        </a:accent5>
        <a:accent6>
          <a:srgbClr val="47493F"/>
        </a:accent6>
        <a:hlink>
          <a:srgbClr val="AAA854"/>
        </a:hlink>
        <a:folHlink>
          <a:srgbClr val="E1D0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NL template_0704 6">
        <a:dk1>
          <a:srgbClr val="46532B"/>
        </a:dk1>
        <a:lt1>
          <a:srgbClr val="FFFFFF"/>
        </a:lt1>
        <a:dk2>
          <a:srgbClr val="4E5D31"/>
        </a:dk2>
        <a:lt2>
          <a:srgbClr val="FFFFCC"/>
        </a:lt2>
        <a:accent1>
          <a:srgbClr val="8F8C00"/>
        </a:accent1>
        <a:accent2>
          <a:srgbClr val="424F29"/>
        </a:accent2>
        <a:accent3>
          <a:srgbClr val="B2B6AD"/>
        </a:accent3>
        <a:accent4>
          <a:srgbClr val="DADADA"/>
        </a:accent4>
        <a:accent5>
          <a:srgbClr val="C6C5AA"/>
        </a:accent5>
        <a:accent6>
          <a:srgbClr val="3B4724"/>
        </a:accent6>
        <a:hlink>
          <a:srgbClr val="33CC33"/>
        </a:hlink>
        <a:folHlink>
          <a:srgbClr val="00A1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NL template_0704 7">
        <a:dk1>
          <a:srgbClr val="007673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5A58"/>
        </a:accent6>
        <a:hlink>
          <a:srgbClr val="FFCC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NL template_0704 8">
        <a:dk1>
          <a:srgbClr val="000000"/>
        </a:dk1>
        <a:lt1>
          <a:srgbClr val="E6F8F4"/>
        </a:lt1>
        <a:dk2>
          <a:srgbClr val="000000"/>
        </a:dk2>
        <a:lt2>
          <a:srgbClr val="C5DBD6"/>
        </a:lt2>
        <a:accent1>
          <a:srgbClr val="CCFF99"/>
        </a:accent1>
        <a:accent2>
          <a:srgbClr val="ACBAB7"/>
        </a:accent2>
        <a:accent3>
          <a:srgbClr val="F0FBF8"/>
        </a:accent3>
        <a:accent4>
          <a:srgbClr val="000000"/>
        </a:accent4>
        <a:accent5>
          <a:srgbClr val="E2FFCA"/>
        </a:accent5>
        <a:accent6>
          <a:srgbClr val="9BA8A6"/>
        </a:accent6>
        <a:hlink>
          <a:srgbClr val="008080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NL template_0704 9">
        <a:dk1>
          <a:srgbClr val="000000"/>
        </a:dk1>
        <a:lt1>
          <a:srgbClr val="EAEAEA"/>
        </a:lt1>
        <a:dk2>
          <a:srgbClr val="000000"/>
        </a:dk2>
        <a:lt2>
          <a:srgbClr val="D1D1D1"/>
        </a:lt2>
        <a:accent1>
          <a:srgbClr val="CCECFF"/>
        </a:accent1>
        <a:accent2>
          <a:srgbClr val="B2B2B2"/>
        </a:accent2>
        <a:accent3>
          <a:srgbClr val="F3F3F3"/>
        </a:accent3>
        <a:accent4>
          <a:srgbClr val="000000"/>
        </a:accent4>
        <a:accent5>
          <a:srgbClr val="E2F4FF"/>
        </a:accent5>
        <a:accent6>
          <a:srgbClr val="A1A1A1"/>
        </a:accent6>
        <a:hlink>
          <a:srgbClr val="7200E4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NL template_0704 10">
        <a:dk1>
          <a:srgbClr val="000000"/>
        </a:dk1>
        <a:lt1>
          <a:srgbClr val="FFFFFF"/>
        </a:lt1>
        <a:dk2>
          <a:srgbClr val="01673E"/>
        </a:dk2>
        <a:lt2>
          <a:srgbClr val="333333"/>
        </a:lt2>
        <a:accent1>
          <a:srgbClr val="8D0A56"/>
        </a:accent1>
        <a:accent2>
          <a:srgbClr val="267186"/>
        </a:accent2>
        <a:accent3>
          <a:srgbClr val="FFFFFF"/>
        </a:accent3>
        <a:accent4>
          <a:srgbClr val="000000"/>
        </a:accent4>
        <a:accent5>
          <a:srgbClr val="C5AAB4"/>
        </a:accent5>
        <a:accent6>
          <a:srgbClr val="216679"/>
        </a:accent6>
        <a:hlink>
          <a:srgbClr val="FFCC66"/>
        </a:hlink>
        <a:folHlink>
          <a:srgbClr val="76A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NL template_0704 11">
        <a:dk1>
          <a:srgbClr val="000000"/>
        </a:dk1>
        <a:lt1>
          <a:srgbClr val="FFFFFF"/>
        </a:lt1>
        <a:dk2>
          <a:srgbClr val="01673E"/>
        </a:dk2>
        <a:lt2>
          <a:srgbClr val="333333"/>
        </a:lt2>
        <a:accent1>
          <a:srgbClr val="003D6C"/>
        </a:accent1>
        <a:accent2>
          <a:srgbClr val="267186"/>
        </a:accent2>
        <a:accent3>
          <a:srgbClr val="FFFFFF"/>
        </a:accent3>
        <a:accent4>
          <a:srgbClr val="000000"/>
        </a:accent4>
        <a:accent5>
          <a:srgbClr val="AAAFBA"/>
        </a:accent5>
        <a:accent6>
          <a:srgbClr val="216679"/>
        </a:accent6>
        <a:hlink>
          <a:srgbClr val="8D1357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ORNL template_0704</Template>
  <TotalTime>18120</TotalTime>
  <Words>691</Words>
  <Application>Microsoft Macintosh PowerPoint</Application>
  <PresentationFormat>On-screen Show (4:3)</PresentationFormat>
  <Paragraphs>83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ORNL template_0704</vt:lpstr>
      <vt:lpstr>Python ORBIT in a Nutshell</vt:lpstr>
      <vt:lpstr>Python ORBIT (py-orbit)</vt:lpstr>
      <vt:lpstr>What Does py-orbit Do?</vt:lpstr>
      <vt:lpstr>What’s Good About py-orbit?</vt:lpstr>
      <vt:lpstr>What’s Bad About py-orbit?</vt:lpstr>
      <vt:lpstr>Why Consider Using py-orbit?</vt:lpstr>
      <vt:lpstr>Thank you</vt:lpstr>
    </vt:vector>
  </TitlesOfParts>
  <Company>ORNL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xnv</dc:creator>
  <cp:lastModifiedBy>Jeffrey Holmes</cp:lastModifiedBy>
  <cp:revision>1070</cp:revision>
  <cp:lastPrinted>1601-01-01T00:00:00Z</cp:lastPrinted>
  <dcterms:created xsi:type="dcterms:W3CDTF">2008-11-26T14:38:24Z</dcterms:created>
  <dcterms:modified xsi:type="dcterms:W3CDTF">2014-05-08T19:02:24Z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8</vt:i4>
  </property>
  <property fmtid="{D5CDD505-2E9C-101B-9397-08002B2CF9AE}" pid="3" name="ContentType">
    <vt:lpwstr>Document</vt:lpwstr>
  </property>
</Properties>
</file>