
<file path=[Content_Types].xml><?xml version="1.0" encoding="utf-8"?>
<Types xmlns="http://schemas.openxmlformats.org/package/2006/content-types">
  <Default Extension="jpg" ContentType="image/jpeg"/>
  <Default Extension="emf" ContentType="image/x-emf"/>
  <Default Extension="jpeg" ContentType="image/jpeg"/>
  <Default Extension="xml" ContentType="application/xml"/>
  <Default Extension="mpeg" ContentType="video/unknown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Default Extension="wmf" ContentType="image/x-wmf"/>
  <Default Extension="docx" ContentType="application/vnd.openxmlformats-officedocument.wordprocessingml.document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4"/>
  </p:notesMasterIdLst>
  <p:sldIdLst>
    <p:sldId id="393" r:id="rId2"/>
    <p:sldId id="394" r:id="rId3"/>
    <p:sldId id="267" r:id="rId4"/>
    <p:sldId id="364" r:id="rId5"/>
    <p:sldId id="339" r:id="rId6"/>
    <p:sldId id="318" r:id="rId7"/>
    <p:sldId id="368" r:id="rId8"/>
    <p:sldId id="369" r:id="rId9"/>
    <p:sldId id="370" r:id="rId10"/>
    <p:sldId id="371" r:id="rId11"/>
    <p:sldId id="379" r:id="rId12"/>
    <p:sldId id="366" r:id="rId13"/>
    <p:sldId id="367" r:id="rId14"/>
    <p:sldId id="365" r:id="rId15"/>
    <p:sldId id="380" r:id="rId16"/>
    <p:sldId id="381" r:id="rId17"/>
    <p:sldId id="391" r:id="rId18"/>
    <p:sldId id="382" r:id="rId19"/>
    <p:sldId id="392" r:id="rId20"/>
    <p:sldId id="372" r:id="rId21"/>
    <p:sldId id="373" r:id="rId22"/>
    <p:sldId id="374" r:id="rId23"/>
    <p:sldId id="375" r:id="rId24"/>
    <p:sldId id="355" r:id="rId25"/>
    <p:sldId id="359" r:id="rId26"/>
    <p:sldId id="317" r:id="rId27"/>
    <p:sldId id="299" r:id="rId28"/>
    <p:sldId id="344" r:id="rId29"/>
    <p:sldId id="349" r:id="rId30"/>
    <p:sldId id="321" r:id="rId31"/>
    <p:sldId id="350" r:id="rId32"/>
    <p:sldId id="351" r:id="rId33"/>
    <p:sldId id="340" r:id="rId34"/>
    <p:sldId id="345" r:id="rId35"/>
    <p:sldId id="325" r:id="rId36"/>
    <p:sldId id="327" r:id="rId37"/>
    <p:sldId id="328" r:id="rId38"/>
    <p:sldId id="329" r:id="rId39"/>
    <p:sldId id="330" r:id="rId40"/>
    <p:sldId id="331" r:id="rId41"/>
    <p:sldId id="332" r:id="rId42"/>
    <p:sldId id="336" r:id="rId4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5B58"/>
    <a:srgbClr val="57E8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928" y="-1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7A442-461C-2842-976D-A91F60F72754}" type="datetimeFigureOut">
              <a:rPr lang="en-US" smtClean="0"/>
              <a:t>5/19/14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0519D-E318-D940-A733-C63048189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061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0519D-E318-D940-A733-C63048189D0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059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0F765-1415-8C42-8686-FC42F47897B5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42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0F765-1415-8C42-8686-FC42F47897B5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42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0F765-1415-8C42-8686-FC42F47897B5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421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0F765-1415-8C42-8686-FC42F47897B5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42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C18E8-ABFA-5B42-9C42-F50D576CF336}" type="datetimeFigureOut">
              <a:rPr lang="en-US" smtClean="0"/>
              <a:t>5/19/14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F1C29-0A05-4940-A78C-FDF29034A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570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C18E8-ABFA-5B42-9C42-F50D576CF336}" type="datetimeFigureOut">
              <a:rPr lang="en-US" smtClean="0"/>
              <a:t>5/19/14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F1C29-0A05-4940-A78C-FDF29034A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765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C18E8-ABFA-5B42-9C42-F50D576CF336}" type="datetimeFigureOut">
              <a:rPr lang="en-US" smtClean="0"/>
              <a:t>5/19/14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F1C29-0A05-4940-A78C-FDF29034A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531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233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066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960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7426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84480" y="274638"/>
            <a:ext cx="8628940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56" y="274638"/>
            <a:ext cx="670690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8743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52423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964" y="2029633"/>
            <a:ext cx="944372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556" y="2398059"/>
            <a:ext cx="9426594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56" y="4474882"/>
            <a:ext cx="9426594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857" y="326212"/>
            <a:ext cx="2480903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656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C18E8-ABFA-5B42-9C42-F50D576CF336}" type="datetimeFigureOut">
              <a:rPr lang="en-US" smtClean="0"/>
              <a:t>5/19/14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F1C29-0A05-4940-A78C-FDF29034A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630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C18E8-ABFA-5B42-9C42-F50D576CF336}" type="datetimeFigureOut">
              <a:rPr lang="en-US" smtClean="0"/>
              <a:t>5/19/14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F1C29-0A05-4940-A78C-FDF29034A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711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C18E8-ABFA-5B42-9C42-F50D576CF336}" type="datetimeFigureOut">
              <a:rPr lang="en-US" smtClean="0"/>
              <a:t>5/19/14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F1C29-0A05-4940-A78C-FDF29034A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105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C18E8-ABFA-5B42-9C42-F50D576CF336}" type="datetimeFigureOut">
              <a:rPr lang="en-US" smtClean="0"/>
              <a:t>5/19/14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F1C29-0A05-4940-A78C-FDF29034A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57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C18E8-ABFA-5B42-9C42-F50D576CF336}" type="datetimeFigureOut">
              <a:rPr lang="en-US" smtClean="0"/>
              <a:t>5/19/14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F1C29-0A05-4940-A78C-FDF29034A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423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C18E8-ABFA-5B42-9C42-F50D576CF336}" type="datetimeFigureOut">
              <a:rPr lang="en-US" smtClean="0"/>
              <a:t>5/19/14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F1C29-0A05-4940-A78C-FDF29034A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661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C18E8-ABFA-5B42-9C42-F50D576CF336}" type="datetimeFigureOut">
              <a:rPr lang="en-US" smtClean="0"/>
              <a:t>5/19/14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F1C29-0A05-4940-A78C-FDF29034A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849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C18E8-ABFA-5B42-9C42-F50D576CF336}" type="datetimeFigureOut">
              <a:rPr lang="en-US" smtClean="0"/>
              <a:t>5/19/14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F1C29-0A05-4940-A78C-FDF29034A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213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C18E8-ABFA-5B42-9C42-F50D576CF336}" type="datetimeFigureOut">
              <a:rPr lang="en-US" smtClean="0"/>
              <a:t>5/19/14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F1C29-0A05-4940-A78C-FDF29034A3A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-233891" y="6366934"/>
            <a:ext cx="949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F03FF238-5E41-E648-AA2A-5A4D9CC86E06}" type="slidenum">
              <a:rPr lang="en-US" sz="2400" smtClean="0">
                <a:solidFill>
                  <a:schemeClr val="tx1"/>
                </a:solidFill>
              </a:rPr>
              <a:pPr algn="ctr"/>
              <a:t>‹#›</a:t>
            </a:fld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198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4" r:id="rId15"/>
    <p:sldLayoutId id="2147483666" r:id="rId16"/>
    <p:sldLayoutId id="2147483667" r:id="rId17"/>
    <p:sldLayoutId id="2147483668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1" Type="http://schemas.microsoft.com/office/2007/relationships/media" Target="../media/media1.mpeg"/><Relationship Id="rId2" Type="http://schemas.openxmlformats.org/officeDocument/2006/relationships/video" Target="../media/media1.m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7.png"/><Relationship Id="rId5" Type="http://schemas.openxmlformats.org/officeDocument/2006/relationships/image" Target="../media/image15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4" Type="http://schemas.openxmlformats.org/officeDocument/2006/relationships/image" Target="../media/image29.wmf"/><Relationship Id="rId5" Type="http://schemas.openxmlformats.org/officeDocument/2006/relationships/image" Target="../media/image30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32.png"/><Relationship Id="rId1" Type="http://schemas.microsoft.com/office/2007/relationships/media" Target="../media/media2.mpeg"/><Relationship Id="rId2" Type="http://schemas.openxmlformats.org/officeDocument/2006/relationships/video" Target="../media/media2.m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3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9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gif"/><Relationship Id="rId3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Rectangle 1"/>
          <p:cNvSpPr/>
          <p:nvPr/>
        </p:nvSpPr>
        <p:spPr>
          <a:xfrm>
            <a:off x="-414116" y="6005496"/>
            <a:ext cx="1007682" cy="1049236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575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7"/>
          <p:cNvSpPr txBox="1">
            <a:spLocks/>
          </p:cNvSpPr>
          <p:nvPr/>
        </p:nvSpPr>
        <p:spPr>
          <a:xfrm>
            <a:off x="0" y="0"/>
            <a:ext cx="9258659" cy="8207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000" b="1" dirty="0"/>
              <a:t>2. LEIR Instability at RF capture and </a:t>
            </a:r>
            <a:r>
              <a:rPr lang="en-GB" sz="3000" b="1" dirty="0" smtClean="0"/>
              <a:t>magnetic ramp</a:t>
            </a:r>
            <a:endParaRPr lang="en-GB" sz="3000" b="1" dirty="0"/>
          </a:p>
        </p:txBody>
      </p:sp>
      <p:sp>
        <p:nvSpPr>
          <p:cNvPr id="3" name="Rectangle 2"/>
          <p:cNvSpPr/>
          <p:nvPr/>
        </p:nvSpPr>
        <p:spPr>
          <a:xfrm>
            <a:off x="8796161" y="5852061"/>
            <a:ext cx="1109839" cy="10144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50" r="1311"/>
          <a:stretch/>
        </p:blipFill>
        <p:spPr>
          <a:xfrm>
            <a:off x="6770679" y="1552456"/>
            <a:ext cx="3014421" cy="4923839"/>
          </a:xfrm>
          <a:prstGeom prst="rect">
            <a:avLst/>
          </a:prstGeom>
          <a:ln w="38100">
            <a:solidFill>
              <a:srgbClr val="0000FF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66" r="1298"/>
          <a:stretch/>
        </p:blipFill>
        <p:spPr>
          <a:xfrm>
            <a:off x="3479079" y="1552456"/>
            <a:ext cx="3014421" cy="492383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6" name="Picture 5" descr="MD_LEIR_tune_resonance_intensity_growth_osc_stills_MD_note00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19" r="1349"/>
          <a:stretch/>
        </p:blipFill>
        <p:spPr>
          <a:xfrm>
            <a:off x="195279" y="1552456"/>
            <a:ext cx="3014421" cy="4923839"/>
          </a:xfrm>
          <a:prstGeom prst="rect">
            <a:avLst/>
          </a:prstGeom>
          <a:ln w="38100">
            <a:solidFill>
              <a:srgbClr val="008000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114981" y="1022292"/>
            <a:ext cx="31366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Before: -20ms</a:t>
            </a:r>
            <a:endParaRPr lang="en-US" sz="2400"/>
          </a:p>
        </p:txBody>
      </p:sp>
      <p:sp>
        <p:nvSpPr>
          <p:cNvPr id="8" name="Rectangle 7"/>
          <p:cNvSpPr/>
          <p:nvPr/>
        </p:nvSpPr>
        <p:spPr>
          <a:xfrm>
            <a:off x="6689498" y="844917"/>
            <a:ext cx="3136611" cy="69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2400" dirty="0"/>
              <a:t>After: +20ms</a:t>
            </a:r>
          </a:p>
          <a:p>
            <a:pPr algn="ctr">
              <a:lnSpc>
                <a:spcPct val="80000"/>
              </a:lnSpc>
            </a:pPr>
            <a:r>
              <a:rPr lang="en-GB" sz="2400" dirty="0"/>
              <a:t>Beam loss </a:t>
            </a:r>
            <a:r>
              <a:rPr lang="en-GB" sz="2400" b="1" dirty="0"/>
              <a:t>continues</a:t>
            </a:r>
            <a:endParaRPr lang="en-US" sz="2400" b="1"/>
          </a:p>
        </p:txBody>
      </p:sp>
      <p:sp>
        <p:nvSpPr>
          <p:cNvPr id="9" name="Rectangle 8"/>
          <p:cNvSpPr/>
          <p:nvPr/>
        </p:nvSpPr>
        <p:spPr>
          <a:xfrm>
            <a:off x="3416692" y="852952"/>
            <a:ext cx="3136611" cy="69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2400" dirty="0"/>
              <a:t>1815ms </a:t>
            </a:r>
          </a:p>
          <a:p>
            <a:pPr algn="ctr">
              <a:lnSpc>
                <a:spcPct val="80000"/>
              </a:lnSpc>
            </a:pPr>
            <a:r>
              <a:rPr lang="en-GB" sz="2400" dirty="0"/>
              <a:t>Beam loss </a:t>
            </a:r>
            <a:r>
              <a:rPr lang="en-GB" sz="2400" b="1" dirty="0"/>
              <a:t>starts</a:t>
            </a:r>
            <a:r>
              <a:rPr lang="en-GB" sz="2400" dirty="0"/>
              <a:t> here</a:t>
            </a:r>
            <a:endParaRPr lang="en-US" sz="240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84479" y="108480"/>
            <a:ext cx="8821521" cy="741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1084480" y="569319"/>
            <a:ext cx="21336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Pickups output: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061155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7"/>
          <p:cNvSpPr txBox="1">
            <a:spLocks/>
          </p:cNvSpPr>
          <p:nvPr/>
        </p:nvSpPr>
        <p:spPr>
          <a:xfrm>
            <a:off x="0" y="0"/>
            <a:ext cx="9258659" cy="8207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000" b="1" dirty="0"/>
              <a:t>3</a:t>
            </a:r>
            <a:r>
              <a:rPr lang="en-GB" sz="3000" b="1" dirty="0" smtClean="0"/>
              <a:t>. </a:t>
            </a:r>
            <a:r>
              <a:rPr lang="en-GB" sz="3000" b="1" dirty="0"/>
              <a:t>LEIR </a:t>
            </a:r>
            <a:r>
              <a:rPr lang="en-GB" sz="3000" b="1" dirty="0" smtClean="0"/>
              <a:t>chromaticity</a:t>
            </a:r>
            <a:endParaRPr lang="en-GB" sz="3000" b="1" dirty="0"/>
          </a:p>
        </p:txBody>
      </p:sp>
      <p:pic>
        <p:nvPicPr>
          <p:cNvPr id="4" name="movie_LEIR_Chroma_6fig.mpe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685800"/>
            <a:ext cx="9906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246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59" y="557427"/>
            <a:ext cx="8015341" cy="5919021"/>
          </a:xfrm>
          <a:prstGeom prst="rect">
            <a:avLst/>
          </a:prstGeom>
        </p:spPr>
      </p:pic>
      <p:sp>
        <p:nvSpPr>
          <p:cNvPr id="6" name="Title 7"/>
          <p:cNvSpPr>
            <a:spLocks noGrp="1"/>
          </p:cNvSpPr>
          <p:nvPr>
            <p:ph type="ctrTitle"/>
          </p:nvPr>
        </p:nvSpPr>
        <p:spPr>
          <a:xfrm>
            <a:off x="0" y="0"/>
            <a:ext cx="9981619" cy="820774"/>
          </a:xfrm>
        </p:spPr>
        <p:txBody>
          <a:bodyPr anchor="t">
            <a:normAutofit/>
          </a:bodyPr>
          <a:lstStyle/>
          <a:p>
            <a:pPr algn="l"/>
            <a:r>
              <a:rPr lang="en-US" sz="3000" b="1" dirty="0" smtClean="0"/>
              <a:t>Elliminated working hypothesis “B-ramp”:</a:t>
            </a:r>
            <a:endParaRPr lang="en-US" sz="3000" b="1" dirty="0"/>
          </a:p>
        </p:txBody>
      </p:sp>
      <p:sp>
        <p:nvSpPr>
          <p:cNvPr id="45" name="Rectangle 44"/>
          <p:cNvSpPr/>
          <p:nvPr/>
        </p:nvSpPr>
        <p:spPr>
          <a:xfrm>
            <a:off x="4817533" y="4410692"/>
            <a:ext cx="20359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dirty="0"/>
              <a:t>Start mag. ramp</a:t>
            </a:r>
            <a:endParaRPr lang="en-US" sz="2200" dirty="0"/>
          </a:p>
        </p:txBody>
      </p:sp>
      <p:cxnSp>
        <p:nvCxnSpPr>
          <p:cNvPr id="46" name="Straight Arrow Connector 45"/>
          <p:cNvCxnSpPr/>
          <p:nvPr/>
        </p:nvCxnSpPr>
        <p:spPr>
          <a:xfrm flipH="1" flipV="1">
            <a:off x="7006694" y="4746627"/>
            <a:ext cx="628033" cy="647290"/>
          </a:xfrm>
          <a:prstGeom prst="straightConnector1">
            <a:avLst/>
          </a:prstGeom>
          <a:ln w="28575" cmpd="sng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2242646" y="615460"/>
            <a:ext cx="6390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Arial"/>
                <a:cs typeface="Arial"/>
              </a:rPr>
              <a:t>Beam loss with advanced RF-capture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645146" y="3638722"/>
            <a:ext cx="157285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dirty="0"/>
              <a:t>Beam dump</a:t>
            </a:r>
            <a:endParaRPr lang="en-US" sz="2200" dirty="0"/>
          </a:p>
        </p:txBody>
      </p:sp>
      <p:cxnSp>
        <p:nvCxnSpPr>
          <p:cNvPr id="49" name="Straight Arrow Connector 48"/>
          <p:cNvCxnSpPr/>
          <p:nvPr/>
        </p:nvCxnSpPr>
        <p:spPr>
          <a:xfrm flipH="1">
            <a:off x="7213100" y="3095627"/>
            <a:ext cx="288925" cy="647700"/>
          </a:xfrm>
          <a:prstGeom prst="straightConnector1">
            <a:avLst/>
          </a:prstGeom>
          <a:ln w="28575" cmpd="sng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/>
        </p:nvSpPr>
        <p:spPr>
          <a:xfrm>
            <a:off x="6323607" y="1856453"/>
            <a:ext cx="321027" cy="279400"/>
          </a:xfrm>
          <a:prstGeom prst="ellipse">
            <a:avLst/>
          </a:prstGeom>
          <a:solidFill>
            <a:srgbClr val="FF0000">
              <a:alpha val="2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5855611" y="2135854"/>
            <a:ext cx="495513" cy="550369"/>
          </a:xfrm>
          <a:prstGeom prst="straightConnector1">
            <a:avLst/>
          </a:prstGeom>
          <a:ln w="28575" cmpd="sng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5196204" y="2594605"/>
            <a:ext cx="1337012" cy="7073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GB" sz="2200" dirty="0"/>
              <a:t>Start of</a:t>
            </a:r>
          </a:p>
          <a:p>
            <a:pPr>
              <a:lnSpc>
                <a:spcPct val="90000"/>
              </a:lnSpc>
            </a:pPr>
            <a:r>
              <a:rPr lang="en-GB" sz="2200" dirty="0"/>
              <a:t>Beam loss</a:t>
            </a:r>
            <a:endParaRPr lang="en-US" sz="2200" dirty="0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6497109" y="1717792"/>
            <a:ext cx="1119273" cy="0"/>
          </a:xfrm>
          <a:prstGeom prst="straightConnector1">
            <a:avLst/>
          </a:prstGeom>
          <a:ln w="28575" cmpd="sng">
            <a:solidFill>
              <a:srgbClr val="FF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6703958" y="1691810"/>
            <a:ext cx="1554776" cy="707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GB" sz="2200" dirty="0" smtClean="0">
                <a:solidFill>
                  <a:srgbClr val="FF0000"/>
                </a:solidFill>
              </a:rPr>
              <a:t>Advanced by 300ms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 rot="16200000">
            <a:off x="251555" y="1913222"/>
            <a:ext cx="2436184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200">
                <a:solidFill>
                  <a:srgbClr val="FF0000"/>
                </a:solidFill>
              </a:rPr>
              <a:t>BHN current [100A]</a:t>
            </a:r>
          </a:p>
        </p:txBody>
      </p:sp>
    </p:spTree>
    <p:extLst>
      <p:ext uri="{BB962C8B-B14F-4D97-AF65-F5344CB8AC3E}">
        <p14:creationId xmlns:p14="http://schemas.microsoft.com/office/powerpoint/2010/main" val="2260181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201126" y="1511061"/>
            <a:ext cx="8454697" cy="2733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What can we do with this?</a:t>
            </a:r>
          </a:p>
          <a:p>
            <a:endParaRPr lang="en-US" sz="2400" dirty="0"/>
          </a:p>
          <a:p>
            <a:pPr>
              <a:lnSpc>
                <a:spcPct val="130000"/>
              </a:lnSpc>
            </a:pPr>
            <a:r>
              <a:rPr lang="en-US" sz="2400" dirty="0"/>
              <a:t>We can study the </a:t>
            </a:r>
            <a:r>
              <a:rPr lang="en-US" sz="2400" dirty="0" smtClean="0"/>
              <a:t>phenomenon </a:t>
            </a:r>
            <a:r>
              <a:rPr lang="en-US" sz="2400" b="1" dirty="0"/>
              <a:t>without</a:t>
            </a:r>
            <a:r>
              <a:rPr lang="en-US" sz="2400" dirty="0"/>
              <a:t> a magnetic ramp: </a:t>
            </a:r>
          </a:p>
          <a:p>
            <a:pPr marL="342900" indent="-342900">
              <a:lnSpc>
                <a:spcPct val="130000"/>
              </a:lnSpc>
              <a:buFont typeface="Wingdings" charset="2"/>
              <a:buChar char="Ø"/>
            </a:pPr>
            <a:r>
              <a:rPr lang="en-US" sz="2400" dirty="0"/>
              <a:t>Flat bottom cycle</a:t>
            </a:r>
          </a:p>
          <a:p>
            <a:pPr marL="342900" indent="-342900">
              <a:lnSpc>
                <a:spcPct val="130000"/>
              </a:lnSpc>
              <a:buFont typeface="Wingdings" charset="2"/>
              <a:buChar char="Ø"/>
            </a:pPr>
            <a:r>
              <a:rPr lang="en-US" sz="2400" dirty="0" smtClean="0"/>
              <a:t>RF-capture </a:t>
            </a:r>
            <a:r>
              <a:rPr lang="en-US" sz="2400" dirty="0"/>
              <a:t>with different beam parameters (emitt.)</a:t>
            </a:r>
          </a:p>
          <a:p>
            <a:pPr marL="342900" indent="-342900">
              <a:lnSpc>
                <a:spcPct val="130000"/>
              </a:lnSpc>
              <a:buFont typeface="Wingdings" charset="2"/>
              <a:buChar char="Ø"/>
            </a:pPr>
            <a:r>
              <a:rPr lang="en-US" sz="2400" dirty="0"/>
              <a:t>Use of ionization pressure gages during beam loss</a:t>
            </a:r>
          </a:p>
        </p:txBody>
      </p:sp>
      <p:sp>
        <p:nvSpPr>
          <p:cNvPr id="5" name="Title 7"/>
          <p:cNvSpPr txBox="1">
            <a:spLocks/>
          </p:cNvSpPr>
          <p:nvPr/>
        </p:nvSpPr>
        <p:spPr>
          <a:xfrm>
            <a:off x="0" y="0"/>
            <a:ext cx="9981619" cy="8207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000" b="1" dirty="0" smtClean="0"/>
              <a:t>Elliminated working hypothesis “B-ramp”: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3524173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ounded Rectangle 37"/>
          <p:cNvSpPr/>
          <p:nvPr/>
        </p:nvSpPr>
        <p:spPr>
          <a:xfrm>
            <a:off x="8020173" y="2579681"/>
            <a:ext cx="1736716" cy="74518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7" name="Rounded Rectangle 36"/>
          <p:cNvSpPr/>
          <p:nvPr/>
        </p:nvSpPr>
        <p:spPr>
          <a:xfrm>
            <a:off x="6093123" y="2576297"/>
            <a:ext cx="1736716" cy="74518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6" name="Rounded Rectangle 35"/>
          <p:cNvSpPr/>
          <p:nvPr/>
        </p:nvSpPr>
        <p:spPr>
          <a:xfrm>
            <a:off x="4143320" y="2579681"/>
            <a:ext cx="1736716" cy="74518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5" name="Rounded Rectangle 34"/>
          <p:cNvSpPr/>
          <p:nvPr/>
        </p:nvSpPr>
        <p:spPr>
          <a:xfrm>
            <a:off x="2147774" y="2579681"/>
            <a:ext cx="1736716" cy="74518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202439" y="2579681"/>
            <a:ext cx="1736716" cy="74518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178177" y="1314749"/>
            <a:ext cx="3706320" cy="74518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2956" y="183009"/>
            <a:ext cx="974304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Remaining working </a:t>
            </a:r>
            <a:r>
              <a:rPr lang="en-US" sz="2800" dirty="0" smtClean="0"/>
              <a:t>hypotheses </a:t>
            </a:r>
            <a:r>
              <a:rPr lang="en-US" sz="2800" dirty="0"/>
              <a:t>for the LEIR low energy beam loss</a:t>
            </a:r>
          </a:p>
          <a:p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78176" y="1316862"/>
            <a:ext cx="37063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Space charge</a:t>
            </a:r>
          </a:p>
          <a:p>
            <a:pPr algn="ctr"/>
            <a:r>
              <a:rPr lang="en-US" sz="2000" dirty="0"/>
              <a:t>Direct / indirect</a:t>
            </a:r>
          </a:p>
          <a:p>
            <a:endParaRPr lang="en-US" sz="2000" dirty="0"/>
          </a:p>
        </p:txBody>
      </p:sp>
      <p:sp>
        <p:nvSpPr>
          <p:cNvPr id="22" name="Rounded Rectangle 21"/>
          <p:cNvSpPr/>
          <p:nvPr/>
        </p:nvSpPr>
        <p:spPr>
          <a:xfrm>
            <a:off x="4143320" y="1312636"/>
            <a:ext cx="1571426" cy="74518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143319" y="1314749"/>
            <a:ext cx="15714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Tr. damper            		RF-capt.</a:t>
            </a:r>
          </a:p>
          <a:p>
            <a:endParaRPr lang="en-US" sz="2000"/>
          </a:p>
        </p:txBody>
      </p:sp>
      <p:sp>
        <p:nvSpPr>
          <p:cNvPr id="24" name="Rounded Rectangle 23"/>
          <p:cNvSpPr/>
          <p:nvPr/>
        </p:nvSpPr>
        <p:spPr>
          <a:xfrm>
            <a:off x="6305621" y="1310523"/>
            <a:ext cx="1524215" cy="74518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305622" y="1312636"/>
            <a:ext cx="1524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Vert. </a:t>
            </a:r>
          </a:p>
          <a:p>
            <a:pPr algn="ctr"/>
            <a:r>
              <a:rPr lang="en-US" sz="2000"/>
              <a:t>chromat. &gt; 0</a:t>
            </a:r>
          </a:p>
          <a:p>
            <a:endParaRPr lang="en-US" sz="2000"/>
          </a:p>
        </p:txBody>
      </p:sp>
      <p:sp>
        <p:nvSpPr>
          <p:cNvPr id="26" name="Rounded Rectangle 25"/>
          <p:cNvSpPr/>
          <p:nvPr/>
        </p:nvSpPr>
        <p:spPr>
          <a:xfrm>
            <a:off x="8020172" y="1303229"/>
            <a:ext cx="1736716" cy="74518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8020172" y="1305341"/>
            <a:ext cx="1736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Electron cloud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78177" y="2614895"/>
            <a:ext cx="17367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Incoherent tune shift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147777" y="2614895"/>
            <a:ext cx="17367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Coherent </a:t>
            </a:r>
          </a:p>
          <a:p>
            <a:pPr algn="ctr"/>
            <a:r>
              <a:rPr lang="en-US" sz="2000" dirty="0"/>
              <a:t>tune shift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143320" y="2628825"/>
            <a:ext cx="17367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/>
              <a:t>Transverse instability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093123" y="2628825"/>
            <a:ext cx="17367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/>
              <a:t>Head-Tail instability</a:t>
            </a:r>
          </a:p>
        </p:txBody>
      </p:sp>
      <p:sp>
        <p:nvSpPr>
          <p:cNvPr id="32" name="Rectangle 31"/>
          <p:cNvSpPr/>
          <p:nvPr/>
        </p:nvSpPr>
        <p:spPr>
          <a:xfrm>
            <a:off x="8020173" y="2628825"/>
            <a:ext cx="17367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/>
              <a:t>Instability, outgassing</a:t>
            </a:r>
          </a:p>
        </p:txBody>
      </p:sp>
      <p:pic>
        <p:nvPicPr>
          <p:cNvPr id="33" name="Picture 32" descr="Kinbqbziq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2776" y="1683578"/>
            <a:ext cx="328943" cy="332002"/>
          </a:xfrm>
          <a:prstGeom prst="rect">
            <a:avLst/>
          </a:prstGeom>
        </p:spPr>
      </p:pic>
      <p:sp>
        <p:nvSpPr>
          <p:cNvPr id="39" name="Down Arrow 38"/>
          <p:cNvSpPr/>
          <p:nvPr/>
        </p:nvSpPr>
        <p:spPr>
          <a:xfrm>
            <a:off x="910669" y="2183597"/>
            <a:ext cx="346451" cy="292364"/>
          </a:xfrm>
          <a:prstGeom prst="downArrow">
            <a:avLst/>
          </a:prstGeom>
          <a:solidFill>
            <a:schemeClr val="tx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Down Arrow 39"/>
          <p:cNvSpPr/>
          <p:nvPr/>
        </p:nvSpPr>
        <p:spPr>
          <a:xfrm>
            <a:off x="2867411" y="2182116"/>
            <a:ext cx="346451" cy="292364"/>
          </a:xfrm>
          <a:prstGeom prst="downArrow">
            <a:avLst/>
          </a:prstGeom>
          <a:solidFill>
            <a:schemeClr val="tx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4843951" y="2182116"/>
            <a:ext cx="346451" cy="292364"/>
          </a:xfrm>
          <a:prstGeom prst="downArrow">
            <a:avLst/>
          </a:prstGeom>
          <a:solidFill>
            <a:schemeClr val="tx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Down Arrow 41"/>
          <p:cNvSpPr/>
          <p:nvPr/>
        </p:nvSpPr>
        <p:spPr>
          <a:xfrm>
            <a:off x="6790795" y="2182116"/>
            <a:ext cx="346451" cy="292364"/>
          </a:xfrm>
          <a:prstGeom prst="downArrow">
            <a:avLst/>
          </a:prstGeom>
          <a:solidFill>
            <a:schemeClr val="tx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>
            <a:off x="8717842" y="2182116"/>
            <a:ext cx="346451" cy="292364"/>
          </a:xfrm>
          <a:prstGeom prst="downArrow">
            <a:avLst/>
          </a:prstGeom>
          <a:solidFill>
            <a:schemeClr val="tx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Left Brace 43"/>
          <p:cNvSpPr/>
          <p:nvPr/>
        </p:nvSpPr>
        <p:spPr>
          <a:xfrm rot="5400000">
            <a:off x="4749746" y="-3890975"/>
            <a:ext cx="415773" cy="9558915"/>
          </a:xfrm>
          <a:prstGeom prst="leftBrac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ed Rectangle 44"/>
          <p:cNvSpPr/>
          <p:nvPr/>
        </p:nvSpPr>
        <p:spPr>
          <a:xfrm>
            <a:off x="8001066" y="3945003"/>
            <a:ext cx="1736716" cy="74518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46" name="Rounded Rectangle 45"/>
          <p:cNvSpPr/>
          <p:nvPr/>
        </p:nvSpPr>
        <p:spPr>
          <a:xfrm>
            <a:off x="6093126" y="3941619"/>
            <a:ext cx="1736716" cy="74518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47" name="Rounded Rectangle 46"/>
          <p:cNvSpPr/>
          <p:nvPr/>
        </p:nvSpPr>
        <p:spPr>
          <a:xfrm>
            <a:off x="4143323" y="3945003"/>
            <a:ext cx="1736716" cy="74518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49" name="Rounded Rectangle 48"/>
          <p:cNvSpPr/>
          <p:nvPr/>
        </p:nvSpPr>
        <p:spPr>
          <a:xfrm>
            <a:off x="202442" y="3945003"/>
            <a:ext cx="3682047" cy="74518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50" name="TextBox 49"/>
          <p:cNvSpPr txBox="1"/>
          <p:nvPr/>
        </p:nvSpPr>
        <p:spPr>
          <a:xfrm>
            <a:off x="178180" y="3980216"/>
            <a:ext cx="37063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Cooling time sensitive? </a:t>
            </a:r>
          </a:p>
          <a:p>
            <a:pPr algn="ctr"/>
            <a:r>
              <a:rPr lang="en-US" sz="2000"/>
              <a:t>H3/H6, H4/H8 -&gt; beam loss?</a:t>
            </a:r>
          </a:p>
          <a:p>
            <a:pPr algn="ctr"/>
            <a:endParaRPr lang="en-US" sz="2000"/>
          </a:p>
        </p:txBody>
      </p:sp>
      <p:sp>
        <p:nvSpPr>
          <p:cNvPr id="52" name="Rectangle 51"/>
          <p:cNvSpPr/>
          <p:nvPr/>
        </p:nvSpPr>
        <p:spPr>
          <a:xfrm>
            <a:off x="4143323" y="3994147"/>
            <a:ext cx="17367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/>
              <a:t>Damper off: </a:t>
            </a:r>
          </a:p>
          <a:p>
            <a:pPr algn="ctr"/>
            <a:r>
              <a:rPr lang="en-US" sz="2000"/>
              <a:t>Still loss?</a:t>
            </a:r>
          </a:p>
        </p:txBody>
      </p:sp>
      <p:sp>
        <p:nvSpPr>
          <p:cNvPr id="53" name="Rectangle 52"/>
          <p:cNvSpPr/>
          <p:nvPr/>
        </p:nvSpPr>
        <p:spPr>
          <a:xfrm>
            <a:off x="6093126" y="3994147"/>
            <a:ext cx="17367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/>
              <a:t>Neg chrom. Still loss?</a:t>
            </a:r>
          </a:p>
        </p:txBody>
      </p:sp>
      <p:sp>
        <p:nvSpPr>
          <p:cNvPr id="54" name="Rectangle 53"/>
          <p:cNvSpPr/>
          <p:nvPr/>
        </p:nvSpPr>
        <p:spPr>
          <a:xfrm>
            <a:off x="8020176" y="3994146"/>
            <a:ext cx="17367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/>
              <a:t>Pressure rise?</a:t>
            </a:r>
          </a:p>
        </p:txBody>
      </p:sp>
      <p:sp>
        <p:nvSpPr>
          <p:cNvPr id="55" name="Down Arrow 54"/>
          <p:cNvSpPr/>
          <p:nvPr/>
        </p:nvSpPr>
        <p:spPr>
          <a:xfrm>
            <a:off x="910672" y="3469548"/>
            <a:ext cx="346451" cy="292364"/>
          </a:xfrm>
          <a:prstGeom prst="downArrow">
            <a:avLst/>
          </a:prstGeom>
          <a:solidFill>
            <a:schemeClr val="tx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Down Arrow 55"/>
          <p:cNvSpPr/>
          <p:nvPr/>
        </p:nvSpPr>
        <p:spPr>
          <a:xfrm>
            <a:off x="2867414" y="3468067"/>
            <a:ext cx="346451" cy="292364"/>
          </a:xfrm>
          <a:prstGeom prst="downArrow">
            <a:avLst/>
          </a:prstGeom>
          <a:solidFill>
            <a:schemeClr val="tx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Down Arrow 56"/>
          <p:cNvSpPr/>
          <p:nvPr/>
        </p:nvSpPr>
        <p:spPr>
          <a:xfrm>
            <a:off x="4843954" y="3468067"/>
            <a:ext cx="346451" cy="292364"/>
          </a:xfrm>
          <a:prstGeom prst="downArrow">
            <a:avLst/>
          </a:prstGeom>
          <a:solidFill>
            <a:schemeClr val="tx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Down Arrow 57"/>
          <p:cNvSpPr/>
          <p:nvPr/>
        </p:nvSpPr>
        <p:spPr>
          <a:xfrm>
            <a:off x="6790799" y="3468067"/>
            <a:ext cx="346451" cy="292364"/>
          </a:xfrm>
          <a:prstGeom prst="downArrow">
            <a:avLst/>
          </a:prstGeom>
          <a:solidFill>
            <a:schemeClr val="tx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Down Arrow 58"/>
          <p:cNvSpPr/>
          <p:nvPr/>
        </p:nvSpPr>
        <p:spPr>
          <a:xfrm>
            <a:off x="8717845" y="3468067"/>
            <a:ext cx="346451" cy="292364"/>
          </a:xfrm>
          <a:prstGeom prst="downArrow">
            <a:avLst/>
          </a:prstGeom>
          <a:solidFill>
            <a:schemeClr val="tx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1552378" y="5588579"/>
            <a:ext cx="7086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Can we </a:t>
            </a:r>
            <a:r>
              <a:rPr lang="en-US" sz="2800" dirty="0" smtClean="0"/>
              <a:t>eliminate </a:t>
            </a:r>
            <a:r>
              <a:rPr lang="en-US" sz="2800" dirty="0"/>
              <a:t>further working hypotheses?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737583" y="4817900"/>
            <a:ext cx="4558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We are interested in refuting tests.</a:t>
            </a:r>
            <a:endParaRPr lang="en-US" sz="2400" dirty="0"/>
          </a:p>
        </p:txBody>
      </p:sp>
      <p:sp>
        <p:nvSpPr>
          <p:cNvPr id="2" name="Rounded Rectangle 1"/>
          <p:cNvSpPr/>
          <p:nvPr/>
        </p:nvSpPr>
        <p:spPr>
          <a:xfrm>
            <a:off x="95548" y="3841284"/>
            <a:ext cx="9736401" cy="1573681"/>
          </a:xfrm>
          <a:prstGeom prst="roundRect">
            <a:avLst/>
          </a:prstGeom>
          <a:noFill/>
          <a:ln w="34925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Left-Right Arrow 3"/>
          <p:cNvSpPr/>
          <p:nvPr/>
        </p:nvSpPr>
        <p:spPr>
          <a:xfrm>
            <a:off x="5745612" y="1708182"/>
            <a:ext cx="515914" cy="24967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2" name="Picture 61" descr="Kinbqbziq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579" y="1399082"/>
            <a:ext cx="328943" cy="33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394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7"/>
          <p:cNvSpPr txBox="1">
            <a:spLocks/>
          </p:cNvSpPr>
          <p:nvPr/>
        </p:nvSpPr>
        <p:spPr>
          <a:xfrm>
            <a:off x="0" y="0"/>
            <a:ext cx="9981619" cy="8207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000" b="1" dirty="0" smtClean="0"/>
              <a:t>Space charge limitation in LEIR?</a:t>
            </a:r>
            <a:endParaRPr lang="en-US" sz="3000" b="1" dirty="0"/>
          </a:p>
        </p:txBody>
      </p:sp>
      <p:pic>
        <p:nvPicPr>
          <p:cNvPr id="51" name="Picture 50" descr="intensity_only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" t="9101" r="7936" b="4499"/>
          <a:stretch/>
        </p:blipFill>
        <p:spPr>
          <a:xfrm>
            <a:off x="1084480" y="797948"/>
            <a:ext cx="7862876" cy="5666619"/>
          </a:xfrm>
          <a:prstGeom prst="rect">
            <a:avLst/>
          </a:prstGeom>
        </p:spPr>
      </p:pic>
      <p:sp>
        <p:nvSpPr>
          <p:cNvPr id="70" name="Oval 69"/>
          <p:cNvSpPr/>
          <p:nvPr/>
        </p:nvSpPr>
        <p:spPr>
          <a:xfrm>
            <a:off x="4661781" y="1595082"/>
            <a:ext cx="321027" cy="279400"/>
          </a:xfrm>
          <a:prstGeom prst="ellipse">
            <a:avLst/>
          </a:prstGeom>
          <a:solidFill>
            <a:srgbClr val="FF0000">
              <a:alpha val="2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5222106" y="1734782"/>
            <a:ext cx="321027" cy="279400"/>
          </a:xfrm>
          <a:prstGeom prst="ellipse">
            <a:avLst/>
          </a:prstGeom>
          <a:solidFill>
            <a:srgbClr val="FF0000">
              <a:alpha val="2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4438693" y="3477182"/>
            <a:ext cx="18099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During cooling?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 flipV="1">
            <a:off x="4820098" y="1921250"/>
            <a:ext cx="1" cy="155593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6078501" y="1976639"/>
            <a:ext cx="1736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At RF</a:t>
            </a:r>
            <a:r>
              <a:rPr lang="en-US" sz="2000" smtClean="0">
                <a:solidFill>
                  <a:srgbClr val="FF0000"/>
                </a:solidFill>
              </a:rPr>
              <a:t>-capture?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77" name="Straight Arrow Connector 76"/>
          <p:cNvCxnSpPr>
            <a:stCxn id="76" idx="1"/>
          </p:cNvCxnSpPr>
          <p:nvPr/>
        </p:nvCxnSpPr>
        <p:spPr>
          <a:xfrm flipH="1" flipV="1">
            <a:off x="5543134" y="1921249"/>
            <a:ext cx="535367" cy="25544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2229273" y="1181739"/>
            <a:ext cx="1726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Coasting beam</a:t>
            </a:r>
            <a:endParaRPr lang="en-US" sz="2000" dirty="0"/>
          </a:p>
        </p:txBody>
      </p:sp>
      <p:cxnSp>
        <p:nvCxnSpPr>
          <p:cNvPr id="79" name="Straight Arrow Connector 78"/>
          <p:cNvCxnSpPr/>
          <p:nvPr/>
        </p:nvCxnSpPr>
        <p:spPr bwMode="auto">
          <a:xfrm>
            <a:off x="3890956" y="1421976"/>
            <a:ext cx="1452718" cy="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80" name="Straight Arrow Connector 79"/>
          <p:cNvCxnSpPr/>
          <p:nvPr/>
        </p:nvCxnSpPr>
        <p:spPr bwMode="auto">
          <a:xfrm flipV="1">
            <a:off x="5343674" y="968471"/>
            <a:ext cx="0" cy="703223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sm" len="sm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3562299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7"/>
          <p:cNvSpPr txBox="1">
            <a:spLocks/>
          </p:cNvSpPr>
          <p:nvPr/>
        </p:nvSpPr>
        <p:spPr>
          <a:xfrm>
            <a:off x="0" y="0"/>
            <a:ext cx="9981619" cy="8207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000" b="1" dirty="0" smtClean="0"/>
              <a:t>Findings:</a:t>
            </a:r>
            <a:endParaRPr lang="en-US" sz="3000" b="1" dirty="0"/>
          </a:p>
        </p:txBody>
      </p:sp>
      <p:sp>
        <p:nvSpPr>
          <p:cNvPr id="22" name="Rectangle 21"/>
          <p:cNvSpPr/>
          <p:nvPr/>
        </p:nvSpPr>
        <p:spPr>
          <a:xfrm>
            <a:off x="1205840" y="560905"/>
            <a:ext cx="7814960" cy="1797415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r>
              <a:rPr lang="en-GB" sz="2400" b="1" dirty="0"/>
              <a:t>Clues from measurements:</a:t>
            </a:r>
          </a:p>
          <a:p>
            <a:pPr marL="302400" lvl="1" indent="-313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Working point on 4</a:t>
            </a:r>
            <a:r>
              <a:rPr lang="en-US" sz="2400" baseline="30000" dirty="0"/>
              <a:t>th</a:t>
            </a:r>
            <a:r>
              <a:rPr lang="en-US" sz="2400" dirty="0"/>
              <a:t> order </a:t>
            </a:r>
            <a:r>
              <a:rPr lang="en-US" sz="2400" dirty="0" smtClean="0"/>
              <a:t>resonance</a:t>
            </a:r>
            <a:endParaRPr lang="en-US" sz="2400" dirty="0"/>
          </a:p>
          <a:p>
            <a:pPr marL="302400" lvl="1" indent="-313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Transverse instability at RF capture</a:t>
            </a:r>
          </a:p>
          <a:p>
            <a:pPr marL="302400" lvl="1" indent="-313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Positive </a:t>
            </a:r>
            <a:r>
              <a:rPr lang="en-US" sz="2400" dirty="0" smtClean="0"/>
              <a:t>chromaticity </a:t>
            </a:r>
            <a:r>
              <a:rPr lang="en-US" sz="2400" dirty="0"/>
              <a:t>in the vertical plane</a:t>
            </a:r>
          </a:p>
          <a:p>
            <a:pPr marL="302400" lvl="1" indent="-313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/>
              <a:t>Beam loss associated to </a:t>
            </a:r>
            <a:r>
              <a:rPr lang="en-US" sz="2400" dirty="0" smtClean="0"/>
              <a:t>RF-capture </a:t>
            </a:r>
            <a:r>
              <a:rPr lang="en-US" sz="2400" dirty="0"/>
              <a:t>rather than mag. ramp</a:t>
            </a:r>
          </a:p>
        </p:txBody>
      </p:sp>
      <p:pic>
        <p:nvPicPr>
          <p:cNvPr id="23" name="Picture 22" descr="intensity_only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" t="9101" r="7936" b="4499"/>
          <a:stretch/>
        </p:blipFill>
        <p:spPr>
          <a:xfrm>
            <a:off x="231463" y="2480148"/>
            <a:ext cx="5528693" cy="398441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66" r="1298"/>
          <a:stretch/>
        </p:blipFill>
        <p:spPr>
          <a:xfrm>
            <a:off x="8013181" y="2636056"/>
            <a:ext cx="1821599" cy="297545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902"/>
          <a:stretch/>
        </p:blipFill>
        <p:spPr>
          <a:xfrm>
            <a:off x="5760155" y="3995514"/>
            <a:ext cx="2103787" cy="2745509"/>
          </a:xfrm>
          <a:prstGeom prst="rect">
            <a:avLst/>
          </a:prstGeom>
          <a:ln w="34925">
            <a:solidFill>
              <a:srgbClr val="008000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373" y="2480148"/>
            <a:ext cx="1482570" cy="986953"/>
          </a:xfrm>
          <a:prstGeom prst="rect">
            <a:avLst/>
          </a:prstGeom>
          <a:ln w="34925">
            <a:solidFill>
              <a:srgbClr val="0000FF"/>
            </a:solidFill>
          </a:ln>
        </p:spPr>
      </p:pic>
      <p:cxnSp>
        <p:nvCxnSpPr>
          <p:cNvPr id="27" name="Straight Arrow Connector 26"/>
          <p:cNvCxnSpPr>
            <a:endCxn id="26" idx="1"/>
          </p:cNvCxnSpPr>
          <p:nvPr/>
        </p:nvCxnSpPr>
        <p:spPr>
          <a:xfrm flipV="1">
            <a:off x="3283656" y="2973625"/>
            <a:ext cx="3097717" cy="209843"/>
          </a:xfrm>
          <a:prstGeom prst="straightConnector1">
            <a:avLst/>
          </a:prstGeom>
          <a:ln w="28575" cmpd="sng">
            <a:solidFill>
              <a:srgbClr val="0000FF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366206" y="3276600"/>
            <a:ext cx="4646975" cy="520700"/>
          </a:xfrm>
          <a:prstGeom prst="straightConnector1">
            <a:avLst/>
          </a:prstGeom>
          <a:ln w="28575" cmpd="sng">
            <a:solidFill>
              <a:srgbClr val="FF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402666" y="4174066"/>
            <a:ext cx="1357490" cy="550335"/>
          </a:xfrm>
          <a:prstGeom prst="straightConnector1">
            <a:avLst/>
          </a:prstGeom>
          <a:ln w="28575" cmpd="sng">
            <a:solidFill>
              <a:srgbClr val="008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rot="16200000">
            <a:off x="-372880" y="3162668"/>
            <a:ext cx="182213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BHN current [100A]</a:t>
            </a:r>
          </a:p>
        </p:txBody>
      </p:sp>
      <p:pic>
        <p:nvPicPr>
          <p:cNvPr id="31" name="Picture 3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859" y="4156640"/>
            <a:ext cx="1600236" cy="1454867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3137155" y="2720378"/>
            <a:ext cx="4228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</a:rPr>
              <a:t>4.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981486" y="3168532"/>
            <a:ext cx="4228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2.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173615" y="3749710"/>
            <a:ext cx="4228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8000"/>
                </a:solidFill>
              </a:rPr>
              <a:t>3.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724001" y="4577674"/>
            <a:ext cx="4228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/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1170677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7"/>
          <p:cNvSpPr txBox="1">
            <a:spLocks/>
          </p:cNvSpPr>
          <p:nvPr/>
        </p:nvSpPr>
        <p:spPr>
          <a:xfrm>
            <a:off x="0" y="0"/>
            <a:ext cx="9981619" cy="8207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000" b="1" dirty="0" smtClean="0"/>
              <a:t>MD roadmap excerpt:</a:t>
            </a:r>
            <a:endParaRPr lang="en-US" sz="3000" b="1" dirty="0"/>
          </a:p>
        </p:txBody>
      </p:sp>
      <p:sp>
        <p:nvSpPr>
          <p:cNvPr id="3" name="Rectangle 2"/>
          <p:cNvSpPr/>
          <p:nvPr/>
        </p:nvSpPr>
        <p:spPr>
          <a:xfrm>
            <a:off x="1205841" y="1389249"/>
            <a:ext cx="7518203" cy="3651768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algn="just"/>
            <a:r>
              <a:rPr lang="en-GB" sz="2400" b="1" dirty="0" smtClean="0"/>
              <a:t>MD series with flat bottom cycle:</a:t>
            </a:r>
            <a:endParaRPr lang="en-GB" sz="2400" b="1" dirty="0"/>
          </a:p>
          <a:p>
            <a:pPr marL="332100" lvl="1" indent="-342900" algn="just">
              <a:lnSpc>
                <a:spcPct val="90000"/>
              </a:lnSpc>
              <a:buFont typeface="Arial"/>
              <a:buChar char="•"/>
            </a:pPr>
            <a:r>
              <a:rPr lang="en-US" sz="2400" dirty="0" smtClean="0"/>
              <a:t>Beam </a:t>
            </a:r>
            <a:r>
              <a:rPr lang="en-US" sz="2400" dirty="0" smtClean="0"/>
              <a:t>loss associated to RF-capture rather than magnetic ramp</a:t>
            </a:r>
            <a:endParaRPr lang="en-US" sz="2400" dirty="0"/>
          </a:p>
          <a:p>
            <a:pPr marL="759600" lvl="2" indent="-313200" algn="just">
              <a:lnSpc>
                <a:spcPct val="9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US" sz="2400" dirty="0" smtClean="0"/>
              <a:t>Try RF-capture with different beam parameters (bunch length and transverse </a:t>
            </a:r>
            <a:r>
              <a:rPr lang="en-US" sz="2400" dirty="0" err="1" smtClean="0"/>
              <a:t>emittances</a:t>
            </a:r>
            <a:r>
              <a:rPr lang="en-US" sz="2400" dirty="0" smtClean="0"/>
              <a:t>) to check the impact of </a:t>
            </a:r>
            <a:r>
              <a:rPr lang="en-US" sz="2400" b="1" dirty="0" smtClean="0"/>
              <a:t>space</a:t>
            </a:r>
            <a:r>
              <a:rPr lang="en-US" sz="2400" b="1" dirty="0"/>
              <a:t>-charge</a:t>
            </a:r>
            <a:r>
              <a:rPr lang="en-US" sz="2400" dirty="0" smtClean="0"/>
              <a:t>.</a:t>
            </a:r>
          </a:p>
          <a:p>
            <a:pPr marL="759600" lvl="2" indent="-313200" algn="just">
              <a:lnSpc>
                <a:spcPct val="9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US" sz="2400" dirty="0" smtClean="0"/>
              <a:t>Capture at different harmonics than H2/H4</a:t>
            </a:r>
            <a:endParaRPr lang="en-US" sz="2400" dirty="0"/>
          </a:p>
          <a:p>
            <a:pPr marL="759600" lvl="2" indent="-313200" algn="just">
              <a:lnSpc>
                <a:spcPct val="9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US" sz="2400" dirty="0" smtClean="0"/>
              <a:t>Study the </a:t>
            </a:r>
            <a:r>
              <a:rPr lang="en-US" sz="2400" dirty="0" smtClean="0"/>
              <a:t>interaction of electron cooling </a:t>
            </a:r>
            <a:r>
              <a:rPr lang="en-US" sz="2400" dirty="0" smtClean="0"/>
              <a:t>and </a:t>
            </a:r>
            <a:r>
              <a:rPr lang="en-US" sz="2400" dirty="0" smtClean="0"/>
              <a:t>RF-capture.</a:t>
            </a:r>
            <a:endParaRPr lang="en-US" sz="2400" dirty="0"/>
          </a:p>
          <a:p>
            <a:pPr marL="302400" lvl="1" indent="-313200" algn="just">
              <a:lnSpc>
                <a:spcPct val="90000"/>
              </a:lnSpc>
              <a:spcBef>
                <a:spcPts val="600"/>
              </a:spcBef>
              <a:buFont typeface="+mj-lt"/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70236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7"/>
          <p:cNvSpPr txBox="1">
            <a:spLocks/>
          </p:cNvSpPr>
          <p:nvPr/>
        </p:nvSpPr>
        <p:spPr>
          <a:xfrm>
            <a:off x="0" y="0"/>
            <a:ext cx="9981619" cy="8207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000" b="1" dirty="0"/>
              <a:t> </a:t>
            </a:r>
            <a:r>
              <a:rPr lang="en-US" sz="3000" b="1" dirty="0" smtClean="0"/>
              <a:t>  </a:t>
            </a:r>
            <a:r>
              <a:rPr lang="en-US" sz="3000" b="1" dirty="0" smtClean="0"/>
              <a:t>Summary and outlook</a:t>
            </a:r>
            <a:endParaRPr lang="en-US" sz="3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201126" y="1276363"/>
            <a:ext cx="845469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400" dirty="0" smtClean="0"/>
              <a:t>List of working hypotheses established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400" dirty="0" smtClean="0"/>
              <a:t>Working hypothesis of B-ramp eliminated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400" dirty="0" smtClean="0"/>
              <a:t>Flat bottom analysis ahead on MD roadmap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400" dirty="0" smtClean="0"/>
              <a:t>LEIR optical model with and without electron-cooler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400" dirty="0" smtClean="0"/>
              <a:t>PTC-Orbit simulatio</a:t>
            </a:r>
            <a:r>
              <a:rPr lang="en-US" sz="2400" dirty="0" smtClean="0"/>
              <a:t>n of: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2400" dirty="0" smtClean="0"/>
              <a:t>Flat bottom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2400" dirty="0" err="1" smtClean="0"/>
              <a:t>Multiturn</a:t>
            </a:r>
            <a:r>
              <a:rPr lang="en-US" sz="2400" dirty="0" smtClean="0"/>
              <a:t> injection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2400" dirty="0" smtClean="0"/>
              <a:t>RF-capture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30093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EIR_photo_2013_06_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19" y="0"/>
            <a:ext cx="10005208" cy="6088555"/>
          </a:xfrm>
          <a:prstGeom prst="rect">
            <a:avLst/>
          </a:prstGeom>
        </p:spPr>
      </p:pic>
      <p:sp>
        <p:nvSpPr>
          <p:cNvPr id="48" name="Title 7"/>
          <p:cNvSpPr txBox="1">
            <a:spLocks/>
          </p:cNvSpPr>
          <p:nvPr/>
        </p:nvSpPr>
        <p:spPr>
          <a:xfrm>
            <a:off x="-75619" y="6015850"/>
            <a:ext cx="9981619" cy="8207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/>
              <a:t>Thank you for your attention!</a:t>
            </a:r>
            <a:endParaRPr lang="en-US" sz="3600" b="1" dirty="0"/>
          </a:p>
        </p:txBody>
      </p:sp>
      <p:sp>
        <p:nvSpPr>
          <p:cNvPr id="4" name="Rectangle 3"/>
          <p:cNvSpPr/>
          <p:nvPr/>
        </p:nvSpPr>
        <p:spPr>
          <a:xfrm>
            <a:off x="23589" y="6226628"/>
            <a:ext cx="57785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951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742950" y="1914183"/>
            <a:ext cx="84201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600" b="1" kern="1200">
                <a:solidFill>
                  <a:srgbClr val="FFFFFF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 smtClean="0"/>
              <a:t>Is Pb</a:t>
            </a:r>
            <a:r>
              <a:rPr lang="en-US" baseline="30000" dirty="0" smtClean="0"/>
              <a:t>54+</a:t>
            </a:r>
            <a:r>
              <a:rPr lang="en-US" dirty="0" smtClean="0"/>
              <a:t> in LEIR </a:t>
            </a:r>
            <a:r>
              <a:rPr lang="en-US" dirty="0" err="1" smtClean="0"/>
              <a:t>limitted</a:t>
            </a:r>
            <a:r>
              <a:rPr lang="en-US" dirty="0" smtClean="0"/>
              <a:t> by space charge?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40825" y="3308964"/>
            <a:ext cx="24032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FFFF"/>
                </a:solidFill>
              </a:rPr>
              <a:t>Michael Bodendorfer</a:t>
            </a:r>
          </a:p>
          <a:p>
            <a:pPr algn="ctr"/>
            <a:r>
              <a:rPr lang="en-US" sz="2000" dirty="0" smtClean="0">
                <a:solidFill>
                  <a:srgbClr val="FFFFFF"/>
                </a:solidFill>
              </a:rPr>
              <a:t>May </a:t>
            </a:r>
            <a:r>
              <a:rPr lang="en-US" sz="2000" dirty="0" smtClean="0">
                <a:solidFill>
                  <a:srgbClr val="FFFFFF"/>
                </a:solidFill>
              </a:rPr>
              <a:t>20</a:t>
            </a:r>
            <a:r>
              <a:rPr lang="en-US" sz="2000" baseline="30000" dirty="0" smtClean="0">
                <a:solidFill>
                  <a:srgbClr val="FFFFFF"/>
                </a:solidFill>
              </a:rPr>
              <a:t>h</a:t>
            </a:r>
            <a:r>
              <a:rPr lang="en-US" sz="2000" dirty="0" smtClean="0">
                <a:solidFill>
                  <a:srgbClr val="FFFFFF"/>
                </a:solidFill>
              </a:rPr>
              <a:t>, 2014 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33140" y="4305500"/>
            <a:ext cx="72154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FFFF"/>
                </a:solidFill>
              </a:rPr>
              <a:t>With the help of Django Manglunki, Maria-Elena </a:t>
            </a:r>
            <a:r>
              <a:rPr lang="en-US" sz="2000" dirty="0" err="1" smtClean="0">
                <a:solidFill>
                  <a:srgbClr val="FFFFFF"/>
                </a:solidFill>
              </a:rPr>
              <a:t>Angoletta</a:t>
            </a:r>
            <a:r>
              <a:rPr lang="en-US" sz="2000" dirty="0" smtClean="0">
                <a:solidFill>
                  <a:srgbClr val="FFFFFF"/>
                </a:solidFill>
              </a:rPr>
              <a:t>, Alan Findlay</a:t>
            </a:r>
            <a:r>
              <a:rPr lang="en-US" sz="2000" dirty="0" smtClean="0">
                <a:solidFill>
                  <a:srgbClr val="FFFFFF"/>
                </a:solidFill>
              </a:rPr>
              <a:t>, Giovanni </a:t>
            </a:r>
            <a:r>
              <a:rPr lang="en-US" sz="2000" dirty="0" err="1" smtClean="0">
                <a:solidFill>
                  <a:srgbClr val="FFFFFF"/>
                </a:solidFill>
              </a:rPr>
              <a:t>Rumolo</a:t>
            </a:r>
            <a:r>
              <a:rPr lang="en-US" sz="2000" dirty="0" smtClean="0">
                <a:solidFill>
                  <a:srgbClr val="FFFFFF"/>
                </a:solidFill>
              </a:rPr>
              <a:t>, Simone Gilardoni, Elias </a:t>
            </a:r>
            <a:r>
              <a:rPr lang="en-US" sz="2000" dirty="0" err="1" smtClean="0">
                <a:solidFill>
                  <a:srgbClr val="FFFFFF"/>
                </a:solidFill>
              </a:rPr>
              <a:t>Metral</a:t>
            </a:r>
            <a:r>
              <a:rPr lang="en-US" sz="2000" dirty="0" smtClean="0">
                <a:solidFill>
                  <a:srgbClr val="FFFFFF"/>
                </a:solidFill>
              </a:rPr>
              <a:t>, Christian </a:t>
            </a:r>
            <a:r>
              <a:rPr lang="en-US" sz="2000" dirty="0" err="1" smtClean="0">
                <a:solidFill>
                  <a:srgbClr val="FFFFFF"/>
                </a:solidFill>
              </a:rPr>
              <a:t>Carli</a:t>
            </a:r>
            <a:r>
              <a:rPr lang="en-US" sz="2000" dirty="0" smtClean="0">
                <a:solidFill>
                  <a:srgbClr val="FFFFFF"/>
                </a:solidFill>
              </a:rPr>
              <a:t>, Sergio Pasinelli, Gerard </a:t>
            </a:r>
            <a:r>
              <a:rPr lang="en-US" sz="2000" dirty="0" err="1" smtClean="0">
                <a:solidFill>
                  <a:srgbClr val="FFFFFF"/>
                </a:solidFill>
              </a:rPr>
              <a:t>Tranquille</a:t>
            </a:r>
            <a:r>
              <a:rPr lang="en-US" sz="2000" dirty="0" smtClean="0">
                <a:solidFill>
                  <a:srgbClr val="FFFFFF"/>
                </a:solidFill>
              </a:rPr>
              <a:t>, Jerome </a:t>
            </a:r>
            <a:r>
              <a:rPr lang="en-US" sz="2000" dirty="0" err="1" smtClean="0">
                <a:solidFill>
                  <a:srgbClr val="FFFFFF"/>
                </a:solidFill>
              </a:rPr>
              <a:t>Axensalva</a:t>
            </a:r>
            <a:endParaRPr lang="en-US" sz="20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7637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58800"/>
            <a:ext cx="9905999" cy="6299200"/>
          </a:xfrm>
          <a:prstGeom prst="rect">
            <a:avLst/>
          </a:prstGeom>
        </p:spPr>
      </p:pic>
      <p:sp>
        <p:nvSpPr>
          <p:cNvPr id="29" name="Title 7"/>
          <p:cNvSpPr txBox="1">
            <a:spLocks/>
          </p:cNvSpPr>
          <p:nvPr/>
        </p:nvSpPr>
        <p:spPr>
          <a:xfrm>
            <a:off x="1" y="0"/>
            <a:ext cx="9905999" cy="8207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000" b="1" dirty="0">
                <a:cs typeface="Arial"/>
              </a:rPr>
              <a:t>3. Tune and chromaticity measurement after RF-capture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1134364" y="4414804"/>
            <a:ext cx="428322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✗</a:t>
            </a:r>
            <a:endParaRPr lang="en-US" sz="320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65746" y="1709473"/>
            <a:ext cx="793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Bad fit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8819" y="4814914"/>
            <a:ext cx="793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Bad fit</a:t>
            </a:r>
          </a:p>
        </p:txBody>
      </p:sp>
      <p:sp>
        <p:nvSpPr>
          <p:cNvPr id="7" name="Rectangle 6"/>
          <p:cNvSpPr/>
          <p:nvPr/>
        </p:nvSpPr>
        <p:spPr>
          <a:xfrm>
            <a:off x="4949613" y="1923215"/>
            <a:ext cx="1191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RF capture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172943" y="1751809"/>
            <a:ext cx="476918" cy="425805"/>
          </a:xfrm>
          <a:prstGeom prst="line">
            <a:avLst/>
          </a:prstGeom>
          <a:ln w="19050">
            <a:solidFill>
              <a:schemeClr val="tx1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949613" y="4939994"/>
            <a:ext cx="1191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RF capture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6172943" y="4840316"/>
            <a:ext cx="476918" cy="337143"/>
          </a:xfrm>
          <a:prstGeom prst="line">
            <a:avLst/>
          </a:prstGeom>
          <a:ln w="19050">
            <a:solidFill>
              <a:schemeClr val="tx1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967951" y="1058333"/>
            <a:ext cx="1095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Displayed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6066270" y="1273599"/>
            <a:ext cx="348544" cy="338667"/>
          </a:xfrm>
          <a:prstGeom prst="line">
            <a:avLst/>
          </a:prstGeom>
          <a:ln w="19050">
            <a:solidFill>
              <a:schemeClr val="tx1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986290" y="4131736"/>
            <a:ext cx="1095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Displayed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6084608" y="4347002"/>
            <a:ext cx="348544" cy="338667"/>
          </a:xfrm>
          <a:prstGeom prst="line">
            <a:avLst/>
          </a:prstGeom>
          <a:ln w="19050">
            <a:solidFill>
              <a:schemeClr val="tx1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029945" y="1282065"/>
            <a:ext cx="428322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✗</a:t>
            </a:r>
            <a:endParaRPr lang="en-US" sz="320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flipH="1">
            <a:off x="8555178" y="2028003"/>
            <a:ext cx="10639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Coasting beam &amp; Ecooling</a:t>
            </a:r>
          </a:p>
        </p:txBody>
      </p:sp>
      <p:sp>
        <p:nvSpPr>
          <p:cNvPr id="17" name="Left Brace 16"/>
          <p:cNvSpPr/>
          <p:nvPr/>
        </p:nvSpPr>
        <p:spPr>
          <a:xfrm flipH="1">
            <a:off x="8374235" y="1755978"/>
            <a:ext cx="217633" cy="1499393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 flipH="1">
            <a:off x="8555178" y="5112341"/>
            <a:ext cx="10639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Coasting beam &amp; Ecooling</a:t>
            </a:r>
          </a:p>
        </p:txBody>
      </p:sp>
      <p:sp>
        <p:nvSpPr>
          <p:cNvPr id="19" name="Left Brace 18"/>
          <p:cNvSpPr/>
          <p:nvPr/>
        </p:nvSpPr>
        <p:spPr>
          <a:xfrm flipH="1">
            <a:off x="8374235" y="4840316"/>
            <a:ext cx="217633" cy="1499393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 rot="16200000">
            <a:off x="8421337" y="1009682"/>
            <a:ext cx="731991" cy="5447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Beam</a:t>
            </a:r>
          </a:p>
          <a:p>
            <a:pPr>
              <a:lnSpc>
                <a:spcPct val="80000"/>
              </a:lnSpc>
            </a:pPr>
            <a:r>
              <a:rPr lang="en-US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loss</a:t>
            </a:r>
          </a:p>
        </p:txBody>
      </p:sp>
      <p:sp>
        <p:nvSpPr>
          <p:cNvPr id="21" name="Up Arrow 20"/>
          <p:cNvSpPr/>
          <p:nvPr/>
        </p:nvSpPr>
        <p:spPr>
          <a:xfrm>
            <a:off x="8321282" y="956733"/>
            <a:ext cx="265995" cy="752740"/>
          </a:xfrm>
          <a:prstGeom prst="up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lin ang="162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 rot="16200000">
            <a:off x="8421337" y="4087954"/>
            <a:ext cx="731991" cy="5447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Beam</a:t>
            </a:r>
          </a:p>
          <a:p>
            <a:pPr>
              <a:lnSpc>
                <a:spcPct val="80000"/>
              </a:lnSpc>
            </a:pPr>
            <a:r>
              <a:rPr lang="en-US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loss</a:t>
            </a:r>
          </a:p>
        </p:txBody>
      </p:sp>
      <p:sp>
        <p:nvSpPr>
          <p:cNvPr id="23" name="Up Arrow 22"/>
          <p:cNvSpPr/>
          <p:nvPr/>
        </p:nvSpPr>
        <p:spPr>
          <a:xfrm>
            <a:off x="8321282" y="4035005"/>
            <a:ext cx="265995" cy="752740"/>
          </a:xfrm>
          <a:prstGeom prst="up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lin ang="162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827062" y="1"/>
            <a:ext cx="9078938" cy="74173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55A0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latin typeface="+mn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1155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7"/>
          <p:cNvSpPr txBox="1">
            <a:spLocks/>
          </p:cNvSpPr>
          <p:nvPr/>
        </p:nvSpPr>
        <p:spPr>
          <a:xfrm>
            <a:off x="1" y="0"/>
            <a:ext cx="7135558" cy="8207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000" b="1" dirty="0">
                <a:cs typeface="Arial"/>
              </a:rPr>
              <a:t>3. Tune and chromaticity measurement after RF-capture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58800"/>
            <a:ext cx="9905999" cy="629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66508" y="1709473"/>
            <a:ext cx="946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Good fit</a:t>
            </a:r>
          </a:p>
        </p:txBody>
      </p:sp>
      <p:sp>
        <p:nvSpPr>
          <p:cNvPr id="5" name="Rectangle 4"/>
          <p:cNvSpPr/>
          <p:nvPr/>
        </p:nvSpPr>
        <p:spPr>
          <a:xfrm>
            <a:off x="4949613" y="1923215"/>
            <a:ext cx="1191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RF capture</a:t>
            </a: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6172943" y="1751809"/>
            <a:ext cx="476918" cy="425805"/>
          </a:xfrm>
          <a:prstGeom prst="line">
            <a:avLst/>
          </a:prstGeom>
          <a:ln w="19050">
            <a:solidFill>
              <a:schemeClr val="tx1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4949613" y="4939994"/>
            <a:ext cx="1191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RF capture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172943" y="4840316"/>
            <a:ext cx="476918" cy="337143"/>
          </a:xfrm>
          <a:prstGeom prst="line">
            <a:avLst/>
          </a:prstGeom>
          <a:ln w="19050">
            <a:solidFill>
              <a:schemeClr val="tx1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967951" y="1175283"/>
            <a:ext cx="1095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Displayed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6084608" y="1041401"/>
            <a:ext cx="348544" cy="318549"/>
          </a:xfrm>
          <a:prstGeom prst="line">
            <a:avLst/>
          </a:prstGeom>
          <a:ln w="19050">
            <a:solidFill>
              <a:schemeClr val="tx1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079200" y="1317614"/>
            <a:ext cx="58623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>
                <a:solidFill>
                  <a:srgbClr val="57E838"/>
                </a:solidFill>
                <a:latin typeface="Zapf Dingbats"/>
                <a:ea typeface="Zapf Dingbats"/>
                <a:cs typeface="Zapf Dingbats"/>
              </a:rPr>
              <a:t>✓</a:t>
            </a:r>
            <a:endParaRPr lang="en-US" sz="3200">
              <a:solidFill>
                <a:srgbClr val="57E838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49612" y="4264006"/>
            <a:ext cx="1095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Displayed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066270" y="4130124"/>
            <a:ext cx="348544" cy="318549"/>
          </a:xfrm>
          <a:prstGeom prst="line">
            <a:avLst/>
          </a:prstGeom>
          <a:ln w="19050">
            <a:solidFill>
              <a:schemeClr val="tx1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27062" y="4840316"/>
            <a:ext cx="1752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Good fit</a:t>
            </a:r>
          </a:p>
          <a:p>
            <a:r>
              <a:rPr lang="en-US"/>
              <a:t>(LSQR quadratic)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187952" y="4414804"/>
            <a:ext cx="58623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>
                <a:solidFill>
                  <a:srgbClr val="57E838"/>
                </a:solidFill>
                <a:latin typeface="Zapf Dingbats"/>
                <a:ea typeface="Zapf Dingbats"/>
                <a:cs typeface="Zapf Dingbats"/>
              </a:rPr>
              <a:t>✓</a:t>
            </a:r>
            <a:endParaRPr lang="en-US" sz="3200">
              <a:solidFill>
                <a:srgbClr val="57E838"/>
              </a:solidFill>
            </a:endParaRPr>
          </a:p>
        </p:txBody>
      </p:sp>
      <p:sp>
        <p:nvSpPr>
          <p:cNvPr id="16" name="Left Brace 15"/>
          <p:cNvSpPr/>
          <p:nvPr/>
        </p:nvSpPr>
        <p:spPr>
          <a:xfrm flipH="1">
            <a:off x="8374235" y="1755978"/>
            <a:ext cx="217633" cy="1499393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 Brace 16"/>
          <p:cNvSpPr/>
          <p:nvPr/>
        </p:nvSpPr>
        <p:spPr>
          <a:xfrm flipH="1">
            <a:off x="8374235" y="4840316"/>
            <a:ext cx="217633" cy="1499393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 rot="16200000">
            <a:off x="8421337" y="1009682"/>
            <a:ext cx="731991" cy="5447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Beam</a:t>
            </a:r>
          </a:p>
          <a:p>
            <a:pPr>
              <a:lnSpc>
                <a:spcPct val="80000"/>
              </a:lnSpc>
            </a:pPr>
            <a:r>
              <a:rPr lang="en-US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loss</a:t>
            </a:r>
          </a:p>
        </p:txBody>
      </p:sp>
      <p:sp>
        <p:nvSpPr>
          <p:cNvPr id="19" name="Up Arrow 18"/>
          <p:cNvSpPr/>
          <p:nvPr/>
        </p:nvSpPr>
        <p:spPr>
          <a:xfrm>
            <a:off x="8321282" y="956733"/>
            <a:ext cx="265995" cy="752740"/>
          </a:xfrm>
          <a:prstGeom prst="up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lin ang="162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 rot="16200000">
            <a:off x="8421337" y="4087954"/>
            <a:ext cx="731991" cy="5447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Beam</a:t>
            </a:r>
          </a:p>
          <a:p>
            <a:pPr>
              <a:lnSpc>
                <a:spcPct val="80000"/>
              </a:lnSpc>
            </a:pPr>
            <a:r>
              <a:rPr lang="en-US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loss</a:t>
            </a:r>
          </a:p>
        </p:txBody>
      </p:sp>
      <p:sp>
        <p:nvSpPr>
          <p:cNvPr id="21" name="Up Arrow 20"/>
          <p:cNvSpPr/>
          <p:nvPr/>
        </p:nvSpPr>
        <p:spPr>
          <a:xfrm>
            <a:off x="8321282" y="4035005"/>
            <a:ext cx="265995" cy="752740"/>
          </a:xfrm>
          <a:prstGeom prst="up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lin ang="162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827062" y="1"/>
            <a:ext cx="9078938" cy="74173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55A0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latin typeface="+mn-lt"/>
              <a:cs typeface="Arial"/>
            </a:endParaRPr>
          </a:p>
        </p:txBody>
      </p:sp>
      <p:sp>
        <p:nvSpPr>
          <p:cNvPr id="23" name="Rectangle 22"/>
          <p:cNvSpPr/>
          <p:nvPr/>
        </p:nvSpPr>
        <p:spPr>
          <a:xfrm flipH="1">
            <a:off x="8555178" y="2028003"/>
            <a:ext cx="10639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Coasting beam &amp; Ecooling</a:t>
            </a:r>
          </a:p>
        </p:txBody>
      </p:sp>
      <p:sp>
        <p:nvSpPr>
          <p:cNvPr id="24" name="Rectangle 23"/>
          <p:cNvSpPr/>
          <p:nvPr/>
        </p:nvSpPr>
        <p:spPr>
          <a:xfrm flipH="1">
            <a:off x="8555178" y="5112341"/>
            <a:ext cx="10639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Coasting beam &amp; Ecooling</a:t>
            </a:r>
          </a:p>
        </p:txBody>
      </p:sp>
    </p:spTree>
    <p:extLst>
      <p:ext uri="{BB962C8B-B14F-4D97-AF65-F5344CB8AC3E}">
        <p14:creationId xmlns:p14="http://schemas.microsoft.com/office/powerpoint/2010/main" val="1061155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70" y="915775"/>
            <a:ext cx="8535233" cy="5515074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084479" y="108480"/>
            <a:ext cx="8821521" cy="741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797757" y="1075267"/>
            <a:ext cx="1238251" cy="4792133"/>
          </a:xfrm>
          <a:prstGeom prst="rect">
            <a:avLst/>
          </a:prstGeom>
          <a:solidFill>
            <a:srgbClr val="FF0000">
              <a:alpha val="1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3036008" y="1075267"/>
            <a:ext cx="0" cy="4792133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3036007" y="5731254"/>
            <a:ext cx="4567766" cy="7784"/>
          </a:xfrm>
          <a:prstGeom prst="line">
            <a:avLst/>
          </a:prstGeom>
          <a:ln w="19050">
            <a:solidFill>
              <a:srgbClr val="008000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169520" y="5378640"/>
            <a:ext cx="946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8000"/>
                </a:solidFill>
              </a:rPr>
              <a:t>Good fit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82069" y="4164968"/>
            <a:ext cx="2779878" cy="763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/>
              <a:t>Fit slop</a:t>
            </a:r>
          </a:p>
          <a:p>
            <a:pPr>
              <a:lnSpc>
                <a:spcPct val="90000"/>
              </a:lnSpc>
            </a:pPr>
            <a:r>
              <a:rPr lang="en-US" sz="2400"/>
              <a:t>(Linear chromaticity)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491016" y="4928255"/>
            <a:ext cx="0" cy="524278"/>
          </a:xfrm>
          <a:prstGeom prst="straightConnector1">
            <a:avLst/>
          </a:prstGeom>
          <a:ln w="28575" cmpd="sng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171160" y="2286263"/>
            <a:ext cx="1898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Residual of fit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5136444" y="2667001"/>
            <a:ext cx="220133" cy="237067"/>
          </a:xfrm>
          <a:prstGeom prst="straightConnector1">
            <a:avLst/>
          </a:prstGeom>
          <a:ln w="28575" cmpd="sng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499202" y="3545341"/>
            <a:ext cx="1275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Intensity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4805297" y="3191935"/>
            <a:ext cx="422871" cy="534545"/>
          </a:xfrm>
          <a:prstGeom prst="straightConnector1">
            <a:avLst/>
          </a:prstGeom>
          <a:ln w="28575" cmpd="sng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itle 7"/>
          <p:cNvSpPr txBox="1">
            <a:spLocks/>
          </p:cNvSpPr>
          <p:nvPr/>
        </p:nvSpPr>
        <p:spPr>
          <a:xfrm>
            <a:off x="0" y="0"/>
            <a:ext cx="9906000" cy="8207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000" b="1" dirty="0"/>
              <a:t>3. Horizontal chromaticity &lt; 0 (after RF capt.)</a:t>
            </a:r>
            <a:br>
              <a:rPr lang="en-GB" sz="3000" b="1" dirty="0"/>
            </a:br>
            <a:r>
              <a:rPr lang="en-GB" sz="3000" b="1" dirty="0"/>
              <a:t>(Horizontal design chromaticy = -1)</a:t>
            </a:r>
          </a:p>
        </p:txBody>
      </p:sp>
    </p:spTree>
    <p:extLst>
      <p:ext uri="{BB962C8B-B14F-4D97-AF65-F5344CB8AC3E}">
        <p14:creationId xmlns:p14="http://schemas.microsoft.com/office/powerpoint/2010/main" val="1061155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69" y="915776"/>
            <a:ext cx="8535235" cy="551507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084479" y="108480"/>
            <a:ext cx="8821521" cy="741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797757" y="1075267"/>
            <a:ext cx="2228850" cy="4792133"/>
          </a:xfrm>
          <a:prstGeom prst="rect">
            <a:avLst/>
          </a:prstGeom>
          <a:solidFill>
            <a:srgbClr val="FF0000">
              <a:alpha val="1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4026606" y="1075267"/>
            <a:ext cx="0" cy="4792133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169520" y="5378640"/>
            <a:ext cx="946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8000"/>
                </a:solidFill>
              </a:rPr>
              <a:t>Good fit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37781" y="3598550"/>
            <a:ext cx="2779878" cy="763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/>
              <a:t>Fit slope</a:t>
            </a:r>
          </a:p>
          <a:p>
            <a:pPr>
              <a:lnSpc>
                <a:spcPct val="90000"/>
              </a:lnSpc>
            </a:pPr>
            <a:r>
              <a:rPr lang="en-US" sz="2400"/>
              <a:t>(Linear chromaticity)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512506" y="3691467"/>
            <a:ext cx="816329" cy="135466"/>
          </a:xfrm>
          <a:prstGeom prst="straightConnector1">
            <a:avLst/>
          </a:prstGeom>
          <a:ln w="28575" cmpd="sng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788348" y="4832234"/>
            <a:ext cx="2019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Residual of fits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365975" y="4728637"/>
            <a:ext cx="513647" cy="241297"/>
          </a:xfrm>
          <a:prstGeom prst="straightConnector1">
            <a:avLst/>
          </a:prstGeom>
          <a:ln w="28575" cmpd="sng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743549" y="2324409"/>
            <a:ext cx="1275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Intensity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975764" y="2743200"/>
            <a:ext cx="219354" cy="406400"/>
          </a:xfrm>
          <a:prstGeom prst="straightConnector1">
            <a:avLst/>
          </a:prstGeom>
          <a:ln w="28575" cmpd="sng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026606" y="5731254"/>
            <a:ext cx="3577167" cy="0"/>
          </a:xfrm>
          <a:prstGeom prst="line">
            <a:avLst/>
          </a:prstGeom>
          <a:ln w="19050">
            <a:solidFill>
              <a:srgbClr val="008000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itle 7"/>
          <p:cNvSpPr txBox="1">
            <a:spLocks/>
          </p:cNvSpPr>
          <p:nvPr/>
        </p:nvSpPr>
        <p:spPr>
          <a:xfrm>
            <a:off x="0" y="0"/>
            <a:ext cx="9906000" cy="8207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000" b="1" dirty="0"/>
              <a:t>3. Vertical chromaticity &gt; 0 (after RF capt.)</a:t>
            </a:r>
            <a:br>
              <a:rPr lang="en-GB" sz="3000" b="1" dirty="0"/>
            </a:br>
            <a:r>
              <a:rPr lang="en-GB" sz="3000" b="1" dirty="0"/>
              <a:t>(Vertical design chromaticy = -1)</a:t>
            </a:r>
          </a:p>
        </p:txBody>
      </p:sp>
    </p:spTree>
    <p:extLst>
      <p:ext uri="{BB962C8B-B14F-4D97-AF65-F5344CB8AC3E}">
        <p14:creationId xmlns:p14="http://schemas.microsoft.com/office/powerpoint/2010/main" val="1061155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RN_acc_overview_cu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24" y="502052"/>
            <a:ext cx="9164514" cy="5441549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3810581" y="5154950"/>
            <a:ext cx="3263746" cy="977434"/>
          </a:xfrm>
          <a:prstGeom prst="ellipse">
            <a:avLst/>
          </a:prstGeom>
          <a:noFill/>
          <a:ln w="38100" cmpd="sng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808967" y="5907648"/>
            <a:ext cx="86502" cy="23253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808967" y="5887289"/>
            <a:ext cx="21153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LINAC3 &amp; LEIR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6" name="Title 7"/>
          <p:cNvSpPr>
            <a:spLocks noGrp="1"/>
          </p:cNvSpPr>
          <p:nvPr>
            <p:ph type="ctrTitle"/>
          </p:nvPr>
        </p:nvSpPr>
        <p:spPr>
          <a:xfrm>
            <a:off x="174272" y="-404074"/>
            <a:ext cx="8420100" cy="1470025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/>
              <a:t>Overview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915197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  <a:cs typeface="Arial" panose="020B0604020202020204" pitchFamily="34" charset="0"/>
              </a:rPr>
              <a:t>Current scheme</a:t>
            </a:r>
            <a:br>
              <a:rPr lang="en-US" dirty="0" smtClean="0">
                <a:latin typeface="+mn-lt"/>
                <a:cs typeface="Arial" panose="020B0604020202020204" pitchFamily="34" charset="0"/>
              </a:rPr>
            </a:br>
            <a:r>
              <a:rPr lang="en-US" dirty="0" smtClean="0">
                <a:latin typeface="+mn-lt"/>
                <a:cs typeface="Arial" panose="020B0604020202020204" pitchFamily="34" charset="0"/>
              </a:rPr>
              <a:t>(“intermediate” in 2011, with 2013 performance)</a:t>
            </a:r>
            <a:endParaRPr lang="en-GB" dirty="0">
              <a:latin typeface="+mn-lt"/>
              <a:cs typeface="Arial" panose="020B0604020202020204" pitchFamily="34" charset="0"/>
            </a:endParaRPr>
          </a:p>
        </p:txBody>
      </p:sp>
      <p:grpSp>
        <p:nvGrpSpPr>
          <p:cNvPr id="6" name="Group 188"/>
          <p:cNvGrpSpPr>
            <a:grpSpLocks/>
          </p:cNvGrpSpPr>
          <p:nvPr/>
        </p:nvGrpSpPr>
        <p:grpSpPr bwMode="auto">
          <a:xfrm>
            <a:off x="4114801" y="2438400"/>
            <a:ext cx="1828800" cy="304800"/>
            <a:chOff x="1920" y="1920"/>
            <a:chExt cx="1056" cy="192"/>
          </a:xfrm>
          <a:noFill/>
        </p:grpSpPr>
        <p:grpSp>
          <p:nvGrpSpPr>
            <p:cNvPr id="7" name="Group 189"/>
            <p:cNvGrpSpPr>
              <a:grpSpLocks/>
            </p:cNvGrpSpPr>
            <p:nvPr/>
          </p:nvGrpSpPr>
          <p:grpSpPr bwMode="auto">
            <a:xfrm>
              <a:off x="1920" y="1920"/>
              <a:ext cx="1056" cy="192"/>
              <a:chOff x="1920" y="1920"/>
              <a:chExt cx="1056" cy="192"/>
            </a:xfrm>
            <a:grpFill/>
          </p:grpSpPr>
          <p:grpSp>
            <p:nvGrpSpPr>
              <p:cNvPr id="13" name="Group 190"/>
              <p:cNvGrpSpPr>
                <a:grpSpLocks/>
              </p:cNvGrpSpPr>
              <p:nvPr/>
            </p:nvGrpSpPr>
            <p:grpSpPr bwMode="auto">
              <a:xfrm>
                <a:off x="1920" y="1920"/>
                <a:ext cx="528" cy="192"/>
                <a:chOff x="2976" y="2736"/>
                <a:chExt cx="768" cy="192"/>
              </a:xfrm>
              <a:grpFill/>
            </p:grpSpPr>
            <p:sp>
              <p:nvSpPr>
                <p:cNvPr id="19" name="Arc 191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  <p:sp>
              <p:nvSpPr>
                <p:cNvPr id="20" name="Arc 192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  <p:sp>
              <p:nvSpPr>
                <p:cNvPr id="21" name="Line 193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  <p:sp>
              <p:nvSpPr>
                <p:cNvPr id="22" name="Line 194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4" name="Group 195"/>
              <p:cNvGrpSpPr>
                <a:grpSpLocks/>
              </p:cNvGrpSpPr>
              <p:nvPr/>
            </p:nvGrpSpPr>
            <p:grpSpPr bwMode="auto">
              <a:xfrm>
                <a:off x="2448" y="1920"/>
                <a:ext cx="528" cy="192"/>
                <a:chOff x="2976" y="2736"/>
                <a:chExt cx="768" cy="192"/>
              </a:xfrm>
              <a:grpFill/>
            </p:grpSpPr>
            <p:sp>
              <p:nvSpPr>
                <p:cNvPr id="15" name="Arc 196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  <p:sp>
              <p:nvSpPr>
                <p:cNvPr id="16" name="Arc 197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  <p:sp>
              <p:nvSpPr>
                <p:cNvPr id="17" name="Line 198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  <p:sp>
              <p:nvSpPr>
                <p:cNvPr id="18" name="Line 199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8" name="Group 200"/>
            <p:cNvGrpSpPr>
              <a:grpSpLocks/>
            </p:cNvGrpSpPr>
            <p:nvPr/>
          </p:nvGrpSpPr>
          <p:grpSpPr bwMode="auto">
            <a:xfrm>
              <a:off x="1920" y="1920"/>
              <a:ext cx="528" cy="192"/>
              <a:chOff x="2976" y="2736"/>
              <a:chExt cx="768" cy="192"/>
            </a:xfrm>
            <a:grpFill/>
          </p:grpSpPr>
          <p:sp>
            <p:nvSpPr>
              <p:cNvPr id="9" name="Arc 201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cs typeface="Times New Roman" pitchFamily="18" charset="0"/>
                </a:endParaRPr>
              </a:p>
            </p:txBody>
          </p:sp>
          <p:sp>
            <p:nvSpPr>
              <p:cNvPr id="10" name="Arc 202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cs typeface="Times New Roman" pitchFamily="18" charset="0"/>
                </a:endParaRPr>
              </a:p>
            </p:txBody>
          </p:sp>
          <p:sp>
            <p:nvSpPr>
              <p:cNvPr id="11" name="Line 203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>
                  <a:cs typeface="Times New Roman" pitchFamily="18" charset="0"/>
                </a:endParaRPr>
              </a:p>
            </p:txBody>
          </p:sp>
          <p:sp>
            <p:nvSpPr>
              <p:cNvPr id="12" name="Line 204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>
                  <a:cs typeface="Times New Roman" pitchFamily="18" charset="0"/>
                </a:endParaRPr>
              </a:p>
            </p:txBody>
          </p:sp>
        </p:grpSp>
      </p:grpSp>
      <p:grpSp>
        <p:nvGrpSpPr>
          <p:cNvPr id="23" name="Group 223"/>
          <p:cNvGrpSpPr>
            <a:grpSpLocks/>
          </p:cNvGrpSpPr>
          <p:nvPr/>
        </p:nvGrpSpPr>
        <p:grpSpPr bwMode="auto">
          <a:xfrm>
            <a:off x="5084764" y="3124200"/>
            <a:ext cx="935037" cy="304800"/>
            <a:chOff x="1920" y="1920"/>
            <a:chExt cx="1056" cy="192"/>
          </a:xfrm>
          <a:noFill/>
        </p:grpSpPr>
        <p:grpSp>
          <p:nvGrpSpPr>
            <p:cNvPr id="24" name="Group 224"/>
            <p:cNvGrpSpPr>
              <a:grpSpLocks/>
            </p:cNvGrpSpPr>
            <p:nvPr/>
          </p:nvGrpSpPr>
          <p:grpSpPr bwMode="auto">
            <a:xfrm>
              <a:off x="1920" y="1920"/>
              <a:ext cx="1056" cy="192"/>
              <a:chOff x="1920" y="1920"/>
              <a:chExt cx="1056" cy="192"/>
            </a:xfrm>
            <a:grpFill/>
          </p:grpSpPr>
          <p:grpSp>
            <p:nvGrpSpPr>
              <p:cNvPr id="30" name="Group 225"/>
              <p:cNvGrpSpPr>
                <a:grpSpLocks/>
              </p:cNvGrpSpPr>
              <p:nvPr/>
            </p:nvGrpSpPr>
            <p:grpSpPr bwMode="auto">
              <a:xfrm>
                <a:off x="1920" y="1920"/>
                <a:ext cx="528" cy="192"/>
                <a:chOff x="2976" y="2736"/>
                <a:chExt cx="768" cy="192"/>
              </a:xfrm>
              <a:grpFill/>
            </p:grpSpPr>
            <p:sp>
              <p:nvSpPr>
                <p:cNvPr id="36" name="Arc 226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  <p:sp>
              <p:nvSpPr>
                <p:cNvPr id="37" name="Arc 227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  <p:sp>
              <p:nvSpPr>
                <p:cNvPr id="38" name="Line 228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  <p:sp>
              <p:nvSpPr>
                <p:cNvPr id="39" name="Line 229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1" name="Group 230"/>
              <p:cNvGrpSpPr>
                <a:grpSpLocks/>
              </p:cNvGrpSpPr>
              <p:nvPr/>
            </p:nvGrpSpPr>
            <p:grpSpPr bwMode="auto">
              <a:xfrm>
                <a:off x="2448" y="1920"/>
                <a:ext cx="528" cy="192"/>
                <a:chOff x="2976" y="2736"/>
                <a:chExt cx="768" cy="192"/>
              </a:xfrm>
              <a:grpFill/>
            </p:grpSpPr>
            <p:sp>
              <p:nvSpPr>
                <p:cNvPr id="32" name="Arc 231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  <p:sp>
              <p:nvSpPr>
                <p:cNvPr id="33" name="Arc 232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  <p:sp>
              <p:nvSpPr>
                <p:cNvPr id="34" name="Line 233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  <p:sp>
              <p:nvSpPr>
                <p:cNvPr id="35" name="Line 234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25" name="Group 235"/>
            <p:cNvGrpSpPr>
              <a:grpSpLocks/>
            </p:cNvGrpSpPr>
            <p:nvPr/>
          </p:nvGrpSpPr>
          <p:grpSpPr bwMode="auto">
            <a:xfrm>
              <a:off x="1920" y="1920"/>
              <a:ext cx="528" cy="192"/>
              <a:chOff x="2976" y="2736"/>
              <a:chExt cx="768" cy="192"/>
            </a:xfrm>
            <a:grpFill/>
          </p:grpSpPr>
          <p:sp>
            <p:nvSpPr>
              <p:cNvPr id="26" name="Arc 23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cs typeface="Times New Roman" pitchFamily="18" charset="0"/>
                </a:endParaRPr>
              </a:p>
            </p:txBody>
          </p:sp>
          <p:sp>
            <p:nvSpPr>
              <p:cNvPr id="27" name="Arc 23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cs typeface="Times New Roman" pitchFamily="18" charset="0"/>
                </a:endParaRPr>
              </a:p>
            </p:txBody>
          </p:sp>
          <p:sp>
            <p:nvSpPr>
              <p:cNvPr id="28" name="Line 23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>
                  <a:cs typeface="Times New Roman" pitchFamily="18" charset="0"/>
                </a:endParaRPr>
              </a:p>
            </p:txBody>
          </p:sp>
          <p:sp>
            <p:nvSpPr>
              <p:cNvPr id="29" name="Line 23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>
                  <a:cs typeface="Times New Roman" pitchFamily="18" charset="0"/>
                </a:endParaRPr>
              </a:p>
            </p:txBody>
          </p:sp>
        </p:grpSp>
      </p:grpSp>
      <p:sp>
        <p:nvSpPr>
          <p:cNvPr id="41" name="Rectangle 315"/>
          <p:cNvSpPr>
            <a:spLocks noChangeArrowheads="1"/>
          </p:cNvSpPr>
          <p:nvPr/>
        </p:nvSpPr>
        <p:spPr bwMode="auto">
          <a:xfrm>
            <a:off x="247565" y="3048882"/>
            <a:ext cx="2819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PS (NO splitting) </a:t>
            </a:r>
            <a:b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bunch spacing = 200ns</a:t>
            </a:r>
            <a:endParaRPr lang="en-US" dirty="0">
              <a:solidFill>
                <a:schemeClr val="tx2"/>
              </a:solidFill>
              <a:cs typeface="Times New Roman" pitchFamily="18" charset="0"/>
            </a:endParaRPr>
          </a:p>
        </p:txBody>
      </p:sp>
      <p:sp>
        <p:nvSpPr>
          <p:cNvPr id="42" name="Rectangle 469"/>
          <p:cNvSpPr>
            <a:spLocks noChangeArrowheads="1"/>
          </p:cNvSpPr>
          <p:nvPr/>
        </p:nvSpPr>
        <p:spPr bwMode="auto">
          <a:xfrm>
            <a:off x="229218" y="3692194"/>
            <a:ext cx="3486236" cy="981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tx2"/>
                </a:solidFill>
                <a:cs typeface="Times New Roman" pitchFamily="18" charset="0"/>
              </a:rPr>
              <a:t>SPS at  extraction,</a:t>
            </a:r>
            <a:br>
              <a:rPr lang="en-US" dirty="0">
                <a:solidFill>
                  <a:schemeClr val="tx2"/>
                </a:solidFill>
                <a:cs typeface="Times New Roman" pitchFamily="18" charset="0"/>
              </a:rPr>
            </a:br>
            <a:r>
              <a:rPr lang="en-US" dirty="0">
                <a:solidFill>
                  <a:schemeClr val="tx2"/>
                </a:solidFill>
                <a:cs typeface="Times New Roman" pitchFamily="18" charset="0"/>
              </a:rPr>
              <a:t>after 12 transfers from </a:t>
            </a: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PS,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Batch spacing = 200 ns as well</a:t>
            </a:r>
            <a:endParaRPr lang="en-US" dirty="0">
              <a:solidFill>
                <a:schemeClr val="tx2"/>
              </a:solidFill>
              <a:cs typeface="Times New Roman" pitchFamily="18" charset="0"/>
            </a:endParaRPr>
          </a:p>
        </p:txBody>
      </p:sp>
      <p:sp>
        <p:nvSpPr>
          <p:cNvPr id="43" name="Rectangle 470"/>
          <p:cNvSpPr>
            <a:spLocks noChangeArrowheads="1"/>
          </p:cNvSpPr>
          <p:nvPr/>
        </p:nvSpPr>
        <p:spPr bwMode="auto">
          <a:xfrm>
            <a:off x="219427" y="4520637"/>
            <a:ext cx="4172493" cy="78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tx2"/>
                </a:solidFill>
                <a:cs typeface="Times New Roman" pitchFamily="18" charset="0"/>
              </a:rPr>
              <a:t>LHC at injection,</a:t>
            </a:r>
            <a:br>
              <a:rPr lang="en-US" dirty="0">
                <a:solidFill>
                  <a:schemeClr val="tx2"/>
                </a:solidFill>
                <a:cs typeface="Times New Roman" pitchFamily="18" charset="0"/>
              </a:rPr>
            </a:br>
            <a:r>
              <a:rPr lang="en-US" dirty="0">
                <a:solidFill>
                  <a:schemeClr val="tx2"/>
                </a:solidFill>
                <a:cs typeface="Times New Roman" pitchFamily="18" charset="0"/>
              </a:rPr>
              <a:t>after  15 transfers from SPS</a:t>
            </a:r>
          </a:p>
        </p:txBody>
      </p:sp>
      <p:grpSp>
        <p:nvGrpSpPr>
          <p:cNvPr id="44" name="Group 471"/>
          <p:cNvGrpSpPr>
            <a:grpSpLocks/>
          </p:cNvGrpSpPr>
          <p:nvPr/>
        </p:nvGrpSpPr>
        <p:grpSpPr bwMode="auto">
          <a:xfrm>
            <a:off x="4191000" y="3810000"/>
            <a:ext cx="3657600" cy="304800"/>
            <a:chOff x="2496" y="2688"/>
            <a:chExt cx="2304" cy="192"/>
          </a:xfrm>
          <a:noFill/>
        </p:grpSpPr>
        <p:grpSp>
          <p:nvGrpSpPr>
            <p:cNvPr id="45" name="Group 472"/>
            <p:cNvGrpSpPr>
              <a:grpSpLocks/>
            </p:cNvGrpSpPr>
            <p:nvPr/>
          </p:nvGrpSpPr>
          <p:grpSpPr bwMode="auto">
            <a:xfrm>
              <a:off x="2496" y="2688"/>
              <a:ext cx="1056" cy="192"/>
              <a:chOff x="1968" y="3504"/>
              <a:chExt cx="1056" cy="192"/>
            </a:xfrm>
            <a:grpFill/>
          </p:grpSpPr>
          <p:grpSp>
            <p:nvGrpSpPr>
              <p:cNvPr id="73" name="Group 473"/>
              <p:cNvGrpSpPr>
                <a:grpSpLocks/>
              </p:cNvGrpSpPr>
              <p:nvPr/>
            </p:nvGrpSpPr>
            <p:grpSpPr bwMode="auto">
              <a:xfrm>
                <a:off x="1968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87" name="Group 474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94" name="Arc 475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95" name="Arc 476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96" name="Line 477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97" name="Line 478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88" name="Group 479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90" name="Arc 480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91" name="Arc 481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92" name="Line 482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93" name="Line 483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89" name="Line 484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74" name="Group 485"/>
              <p:cNvGrpSpPr>
                <a:grpSpLocks/>
              </p:cNvGrpSpPr>
              <p:nvPr/>
            </p:nvGrpSpPr>
            <p:grpSpPr bwMode="auto">
              <a:xfrm>
                <a:off x="2544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76" name="Group 486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83" name="Arc 487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84" name="Arc 488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85" name="Line 489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86" name="Line 490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77" name="Group 491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79" name="Arc 492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80" name="Arc 493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81" name="Line 494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82" name="Line 495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78" name="Line 496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</p:grpSp>
          <p:sp>
            <p:nvSpPr>
              <p:cNvPr id="75" name="Line 497"/>
              <p:cNvSpPr>
                <a:spLocks noChangeShapeType="1"/>
              </p:cNvSpPr>
              <p:nvPr/>
            </p:nvSpPr>
            <p:spPr bwMode="auto">
              <a:xfrm>
                <a:off x="2448" y="3696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>
                  <a:cs typeface="Times New Roman" pitchFamily="18" charset="0"/>
                </a:endParaRPr>
              </a:p>
            </p:txBody>
          </p:sp>
        </p:grpSp>
        <p:grpSp>
          <p:nvGrpSpPr>
            <p:cNvPr id="46" name="Group 498"/>
            <p:cNvGrpSpPr>
              <a:grpSpLocks/>
            </p:cNvGrpSpPr>
            <p:nvPr/>
          </p:nvGrpSpPr>
          <p:grpSpPr bwMode="auto">
            <a:xfrm>
              <a:off x="3744" y="2688"/>
              <a:ext cx="1056" cy="192"/>
              <a:chOff x="1968" y="3504"/>
              <a:chExt cx="1056" cy="192"/>
            </a:xfrm>
            <a:grpFill/>
          </p:grpSpPr>
          <p:grpSp>
            <p:nvGrpSpPr>
              <p:cNvPr id="48" name="Group 499"/>
              <p:cNvGrpSpPr>
                <a:grpSpLocks/>
              </p:cNvGrpSpPr>
              <p:nvPr/>
            </p:nvGrpSpPr>
            <p:grpSpPr bwMode="auto">
              <a:xfrm>
                <a:off x="1968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62" name="Group 500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69" name="Arc 501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70" name="Arc 502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71" name="Line 503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72" name="Line 504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63" name="Group 505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65" name="Arc 506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66" name="Arc 507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67" name="Line 508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68" name="Line 509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64" name="Line 510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9" name="Group 511"/>
              <p:cNvGrpSpPr>
                <a:grpSpLocks/>
              </p:cNvGrpSpPr>
              <p:nvPr/>
            </p:nvGrpSpPr>
            <p:grpSpPr bwMode="auto">
              <a:xfrm>
                <a:off x="2544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51" name="Group 512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58" name="Arc 513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59" name="Arc 514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60" name="Line 515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61" name="Line 516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52" name="Group 517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54" name="Arc 518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55" name="Arc 519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56" name="Line 520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57" name="Line 521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53" name="Line 522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</p:grpSp>
          <p:sp>
            <p:nvSpPr>
              <p:cNvPr id="50" name="Line 523"/>
              <p:cNvSpPr>
                <a:spLocks noChangeShapeType="1"/>
              </p:cNvSpPr>
              <p:nvPr/>
            </p:nvSpPr>
            <p:spPr bwMode="auto">
              <a:xfrm>
                <a:off x="2448" y="3696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>
                  <a:cs typeface="Times New Roman" pitchFamily="18" charset="0"/>
                </a:endParaRPr>
              </a:p>
            </p:txBody>
          </p:sp>
        </p:grpSp>
        <p:sp>
          <p:nvSpPr>
            <p:cNvPr id="47" name="Line 524"/>
            <p:cNvSpPr>
              <a:spLocks noChangeShapeType="1"/>
            </p:cNvSpPr>
            <p:nvPr/>
          </p:nvSpPr>
          <p:spPr bwMode="auto">
            <a:xfrm>
              <a:off x="3552" y="2880"/>
              <a:ext cx="19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GB">
                <a:cs typeface="Times New Roman" pitchFamily="18" charset="0"/>
              </a:endParaRPr>
            </a:p>
          </p:txBody>
        </p:sp>
      </p:grpSp>
      <p:grpSp>
        <p:nvGrpSpPr>
          <p:cNvPr id="98" name="Group 525"/>
          <p:cNvGrpSpPr>
            <a:grpSpLocks/>
          </p:cNvGrpSpPr>
          <p:nvPr/>
        </p:nvGrpSpPr>
        <p:grpSpPr bwMode="auto">
          <a:xfrm>
            <a:off x="4191000" y="4521200"/>
            <a:ext cx="4114800" cy="304800"/>
            <a:chOff x="2496" y="3072"/>
            <a:chExt cx="2592" cy="192"/>
          </a:xfrm>
          <a:noFill/>
        </p:grpSpPr>
        <p:grpSp>
          <p:nvGrpSpPr>
            <p:cNvPr id="99" name="Group 526"/>
            <p:cNvGrpSpPr>
              <a:grpSpLocks/>
            </p:cNvGrpSpPr>
            <p:nvPr/>
          </p:nvGrpSpPr>
          <p:grpSpPr bwMode="auto">
            <a:xfrm>
              <a:off x="2496" y="3072"/>
              <a:ext cx="1008" cy="192"/>
              <a:chOff x="1968" y="3888"/>
              <a:chExt cx="1008" cy="192"/>
            </a:xfrm>
            <a:grpFill/>
          </p:grpSpPr>
          <p:grpSp>
            <p:nvGrpSpPr>
              <p:cNvPr id="127" name="Group 527"/>
              <p:cNvGrpSpPr>
                <a:grpSpLocks/>
              </p:cNvGrpSpPr>
              <p:nvPr/>
            </p:nvGrpSpPr>
            <p:grpSpPr bwMode="auto">
              <a:xfrm>
                <a:off x="1968" y="3888"/>
                <a:ext cx="432" cy="192"/>
                <a:chOff x="5232" y="3696"/>
                <a:chExt cx="432" cy="192"/>
              </a:xfrm>
              <a:grpFill/>
            </p:grpSpPr>
            <p:grpSp>
              <p:nvGrpSpPr>
                <p:cNvPr id="141" name="Group 528"/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148" name="Arc 529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49" name="Arc 530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50" name="Line 531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51" name="Line 532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42" name="Group 533"/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144" name="Arc 534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45" name="Arc 535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46" name="Line 536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47" name="Line 537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43" name="Line 538"/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28" name="Group 539"/>
              <p:cNvGrpSpPr>
                <a:grpSpLocks/>
              </p:cNvGrpSpPr>
              <p:nvPr/>
            </p:nvGrpSpPr>
            <p:grpSpPr bwMode="auto">
              <a:xfrm>
                <a:off x="2544" y="3888"/>
                <a:ext cx="432" cy="192"/>
                <a:chOff x="5232" y="3696"/>
                <a:chExt cx="432" cy="192"/>
              </a:xfrm>
              <a:grpFill/>
            </p:grpSpPr>
            <p:grpSp>
              <p:nvGrpSpPr>
                <p:cNvPr id="130" name="Group 540"/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137" name="Arc 541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38" name="Arc 542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39" name="Line 543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40" name="Line 544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31" name="Group 545"/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133" name="Arc 546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34" name="Arc 547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35" name="Line 548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36" name="Line 549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32" name="Line 550"/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</p:grpSp>
          <p:sp>
            <p:nvSpPr>
              <p:cNvPr id="129" name="Line 551"/>
              <p:cNvSpPr>
                <a:spLocks noChangeShapeType="1"/>
              </p:cNvSpPr>
              <p:nvPr/>
            </p:nvSpPr>
            <p:spPr bwMode="auto">
              <a:xfrm>
                <a:off x="2400" y="4080"/>
                <a:ext cx="144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>
                  <a:cs typeface="Times New Roman" pitchFamily="18" charset="0"/>
                </a:endParaRPr>
              </a:p>
            </p:txBody>
          </p:sp>
        </p:grpSp>
        <p:grpSp>
          <p:nvGrpSpPr>
            <p:cNvPr id="100" name="Group 552"/>
            <p:cNvGrpSpPr>
              <a:grpSpLocks/>
            </p:cNvGrpSpPr>
            <p:nvPr/>
          </p:nvGrpSpPr>
          <p:grpSpPr bwMode="auto">
            <a:xfrm>
              <a:off x="4080" y="3072"/>
              <a:ext cx="1008" cy="192"/>
              <a:chOff x="1968" y="3888"/>
              <a:chExt cx="1008" cy="192"/>
            </a:xfrm>
            <a:grpFill/>
          </p:grpSpPr>
          <p:grpSp>
            <p:nvGrpSpPr>
              <p:cNvPr id="102" name="Group 553"/>
              <p:cNvGrpSpPr>
                <a:grpSpLocks/>
              </p:cNvGrpSpPr>
              <p:nvPr/>
            </p:nvGrpSpPr>
            <p:grpSpPr bwMode="auto">
              <a:xfrm>
                <a:off x="1968" y="3888"/>
                <a:ext cx="432" cy="192"/>
                <a:chOff x="5232" y="3696"/>
                <a:chExt cx="432" cy="192"/>
              </a:xfrm>
              <a:grpFill/>
            </p:grpSpPr>
            <p:grpSp>
              <p:nvGrpSpPr>
                <p:cNvPr id="116" name="Group 554"/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123" name="Arc 555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24" name="Arc 556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25" name="Line 557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26" name="Line 558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17" name="Group 559"/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119" name="Arc 560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20" name="Arc 561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21" name="Line 562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22" name="Line 563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18" name="Line 564"/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03" name="Group 565"/>
              <p:cNvGrpSpPr>
                <a:grpSpLocks/>
              </p:cNvGrpSpPr>
              <p:nvPr/>
            </p:nvGrpSpPr>
            <p:grpSpPr bwMode="auto">
              <a:xfrm>
                <a:off x="2544" y="3888"/>
                <a:ext cx="432" cy="192"/>
                <a:chOff x="5232" y="3696"/>
                <a:chExt cx="432" cy="192"/>
              </a:xfrm>
              <a:grpFill/>
            </p:grpSpPr>
            <p:grpSp>
              <p:nvGrpSpPr>
                <p:cNvPr id="105" name="Group 566"/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112" name="Arc 567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13" name="Arc 568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14" name="Line 569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15" name="Line 570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06" name="Group 571"/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108" name="Arc 572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09" name="Arc 573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10" name="Line 574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11" name="Line 575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07" name="Line 576"/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</p:grpSp>
          <p:sp>
            <p:nvSpPr>
              <p:cNvPr id="104" name="Line 577"/>
              <p:cNvSpPr>
                <a:spLocks noChangeShapeType="1"/>
              </p:cNvSpPr>
              <p:nvPr/>
            </p:nvSpPr>
            <p:spPr bwMode="auto">
              <a:xfrm>
                <a:off x="2400" y="4080"/>
                <a:ext cx="144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>
                  <a:cs typeface="Times New Roman" pitchFamily="18" charset="0"/>
                </a:endParaRPr>
              </a:p>
            </p:txBody>
          </p:sp>
        </p:grpSp>
        <p:sp>
          <p:nvSpPr>
            <p:cNvPr id="101" name="Line 578"/>
            <p:cNvSpPr>
              <a:spLocks noChangeShapeType="1"/>
            </p:cNvSpPr>
            <p:nvPr/>
          </p:nvSpPr>
          <p:spPr bwMode="auto">
            <a:xfrm>
              <a:off x="3504" y="3264"/>
              <a:ext cx="57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GB">
                <a:cs typeface="Times New Roman" pitchFamily="18" charset="0"/>
              </a:endParaRPr>
            </a:p>
          </p:txBody>
        </p:sp>
      </p:grpSp>
      <p:sp>
        <p:nvSpPr>
          <p:cNvPr id="152" name="Rectangle 579"/>
          <p:cNvSpPr>
            <a:spLocks noChangeArrowheads="1"/>
          </p:cNvSpPr>
          <p:nvPr/>
        </p:nvSpPr>
        <p:spPr bwMode="auto">
          <a:xfrm>
            <a:off x="1066799" y="25908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solidFill>
                <a:schemeClr val="tx2"/>
              </a:solidFill>
              <a:cs typeface="Times New Roman" pitchFamily="18" charset="0"/>
            </a:endParaRPr>
          </a:p>
        </p:txBody>
      </p:sp>
      <p:sp>
        <p:nvSpPr>
          <p:cNvPr id="153" name="Rectangle 582"/>
          <p:cNvSpPr>
            <a:spLocks noChangeArrowheads="1"/>
          </p:cNvSpPr>
          <p:nvPr/>
        </p:nvSpPr>
        <p:spPr bwMode="auto">
          <a:xfrm>
            <a:off x="5021792" y="1571625"/>
            <a:ext cx="2438400" cy="622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dirty="0" err="1">
                <a:solidFill>
                  <a:schemeClr val="accent2"/>
                </a:solidFill>
                <a:cs typeface="Times New Roman" pitchFamily="18" charset="0"/>
              </a:rPr>
              <a:t>Pb</a:t>
            </a:r>
            <a:r>
              <a:rPr lang="en-US" dirty="0">
                <a:solidFill>
                  <a:schemeClr val="accent2"/>
                </a:solidFill>
                <a:cs typeface="Times New Roman" pitchFamily="18" charset="0"/>
              </a:rPr>
              <a:t> ions /</a:t>
            </a:r>
            <a:br>
              <a:rPr lang="en-US" dirty="0">
                <a:solidFill>
                  <a:schemeClr val="accent2"/>
                </a:solidFill>
                <a:cs typeface="Times New Roman" pitchFamily="18" charset="0"/>
              </a:rPr>
            </a:br>
            <a:r>
              <a:rPr lang="en-US" dirty="0">
                <a:solidFill>
                  <a:schemeClr val="accent2"/>
                </a:solidFill>
                <a:cs typeface="Times New Roman" pitchFamily="18" charset="0"/>
              </a:rPr>
              <a:t> (future) LHC bunch</a:t>
            </a:r>
          </a:p>
        </p:txBody>
      </p:sp>
      <p:sp>
        <p:nvSpPr>
          <p:cNvPr id="154" name="Rectangle 587"/>
          <p:cNvSpPr>
            <a:spLocks noChangeArrowheads="1"/>
          </p:cNvSpPr>
          <p:nvPr/>
        </p:nvSpPr>
        <p:spPr bwMode="auto">
          <a:xfrm>
            <a:off x="5791200" y="3505200"/>
            <a:ext cx="1504949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  <a:cs typeface="Times New Roman" pitchFamily="18" charset="0"/>
              </a:rPr>
              <a:t>2.2 </a:t>
            </a:r>
            <a:r>
              <a:rPr lang="en-US" dirty="0">
                <a:solidFill>
                  <a:schemeClr val="accent2"/>
                </a:solidFill>
                <a:cs typeface="Times New Roman" pitchFamily="18" charset="0"/>
              </a:rPr>
              <a:t>10</a:t>
            </a:r>
            <a:r>
              <a:rPr lang="en-US" baseline="30000" dirty="0">
                <a:solidFill>
                  <a:schemeClr val="accent2"/>
                </a:solidFill>
                <a:cs typeface="Times New Roman" pitchFamily="18" charset="0"/>
              </a:rPr>
              <a:t>8</a:t>
            </a:r>
          </a:p>
        </p:txBody>
      </p:sp>
      <p:sp>
        <p:nvSpPr>
          <p:cNvPr id="155" name="Rectangle 588"/>
          <p:cNvSpPr>
            <a:spLocks noChangeArrowheads="1"/>
          </p:cNvSpPr>
          <p:nvPr/>
        </p:nvSpPr>
        <p:spPr bwMode="auto">
          <a:xfrm>
            <a:off x="5791200" y="4254500"/>
            <a:ext cx="1447799" cy="304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  <a:cs typeface="Times New Roman" pitchFamily="18" charset="0"/>
              </a:rPr>
              <a:t>1.6 </a:t>
            </a:r>
            <a:r>
              <a:rPr lang="en-US" dirty="0">
                <a:solidFill>
                  <a:schemeClr val="accent2"/>
                </a:solidFill>
                <a:cs typeface="Times New Roman" pitchFamily="18" charset="0"/>
              </a:rPr>
              <a:t>10</a:t>
            </a:r>
            <a:r>
              <a:rPr lang="en-US" baseline="30000" dirty="0">
                <a:solidFill>
                  <a:schemeClr val="accent2"/>
                </a:solidFill>
                <a:cs typeface="Times New Roman" pitchFamily="18" charset="0"/>
              </a:rPr>
              <a:t>8</a:t>
            </a:r>
          </a:p>
        </p:txBody>
      </p:sp>
      <p:sp>
        <p:nvSpPr>
          <p:cNvPr id="156" name="Line 589"/>
          <p:cNvSpPr>
            <a:spLocks noChangeShapeType="1"/>
          </p:cNvSpPr>
          <p:nvPr/>
        </p:nvSpPr>
        <p:spPr bwMode="auto">
          <a:xfrm flipV="1">
            <a:off x="5715001" y="3810000"/>
            <a:ext cx="152400" cy="152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>
              <a:cs typeface="Times New Roman" pitchFamily="18" charset="0"/>
            </a:endParaRPr>
          </a:p>
        </p:txBody>
      </p:sp>
      <p:sp>
        <p:nvSpPr>
          <p:cNvPr id="157" name="Line 590"/>
          <p:cNvSpPr>
            <a:spLocks noChangeShapeType="1"/>
          </p:cNvSpPr>
          <p:nvPr/>
        </p:nvSpPr>
        <p:spPr bwMode="auto">
          <a:xfrm flipV="1">
            <a:off x="5715001" y="4521200"/>
            <a:ext cx="152400" cy="152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>
              <a:cs typeface="Times New Roman" pitchFamily="18" charset="0"/>
            </a:endParaRPr>
          </a:p>
        </p:txBody>
      </p:sp>
      <p:sp>
        <p:nvSpPr>
          <p:cNvPr id="158" name="Rectangle 599"/>
          <p:cNvSpPr>
            <a:spLocks noChangeArrowheads="1"/>
          </p:cNvSpPr>
          <p:nvPr/>
        </p:nvSpPr>
        <p:spPr bwMode="auto">
          <a:xfrm>
            <a:off x="5100801" y="5529641"/>
            <a:ext cx="3971594" cy="55444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1" dirty="0">
                <a:cs typeface="Times New Roman" pitchFamily="18" charset="0"/>
              </a:rPr>
              <a:t>b* =</a:t>
            </a:r>
            <a:r>
              <a:rPr lang="en-US" sz="2000" b="1" dirty="0">
                <a:solidFill>
                  <a:srgbClr val="FF3300"/>
                </a:solidFill>
                <a:cs typeface="Times New Roman" pitchFamily="18" charset="0"/>
              </a:rPr>
              <a:t> 1 m  </a:t>
            </a:r>
            <a:r>
              <a:rPr lang="en-US" sz="2000" b="1" dirty="0">
                <a:cs typeface="Times New Roman" pitchFamily="18" charset="0"/>
              </a:rPr>
              <a:t>-&gt; L =</a:t>
            </a:r>
            <a:r>
              <a:rPr lang="en-US" sz="2000" b="1" dirty="0">
                <a:solidFill>
                  <a:srgbClr val="FF3300"/>
                </a:solidFill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FF3300"/>
                </a:solidFill>
                <a:cs typeface="Times New Roman" pitchFamily="18" charset="0"/>
              </a:rPr>
              <a:t>5.10</a:t>
            </a:r>
            <a:r>
              <a:rPr lang="en-US" sz="2000" b="1" baseline="30000" dirty="0" smtClean="0">
                <a:solidFill>
                  <a:srgbClr val="FF3300"/>
                </a:solidFill>
                <a:cs typeface="Times New Roman" pitchFamily="18" charset="0"/>
              </a:rPr>
              <a:t>26 </a:t>
            </a:r>
            <a:r>
              <a:rPr lang="en-US" sz="2000" b="1" dirty="0">
                <a:cs typeface="Times New Roman" pitchFamily="18" charset="0"/>
              </a:rPr>
              <a:t>cm</a:t>
            </a:r>
            <a:r>
              <a:rPr lang="en-US" sz="2000" b="1" baseline="30000" dirty="0">
                <a:cs typeface="Times New Roman" pitchFamily="18" charset="0"/>
              </a:rPr>
              <a:t>-2</a:t>
            </a:r>
            <a:r>
              <a:rPr lang="en-US" sz="2000" b="1" dirty="0">
                <a:cs typeface="Times New Roman" pitchFamily="18" charset="0"/>
              </a:rPr>
              <a:t> s</a:t>
            </a:r>
            <a:r>
              <a:rPr lang="en-US" sz="2000" b="1" baseline="30000" dirty="0">
                <a:cs typeface="Times New Roman" pitchFamily="18" charset="0"/>
              </a:rPr>
              <a:t>-1</a:t>
            </a:r>
            <a:br>
              <a:rPr lang="en-US" sz="2000" b="1" baseline="30000" dirty="0">
                <a:cs typeface="Times New Roman" pitchFamily="18" charset="0"/>
              </a:rPr>
            </a:br>
            <a:r>
              <a:rPr lang="en-US" sz="2000" b="1" dirty="0">
                <a:cs typeface="Times New Roman" pitchFamily="18" charset="0"/>
              </a:rPr>
              <a:t/>
            </a:r>
            <a:br>
              <a:rPr lang="en-US" sz="2000" b="1" dirty="0">
                <a:cs typeface="Times New Roman" pitchFamily="18" charset="0"/>
              </a:rPr>
            </a:br>
            <a:endParaRPr lang="en-US" sz="2000" dirty="0">
              <a:solidFill>
                <a:schemeClr val="tx2"/>
              </a:solidFill>
              <a:cs typeface="Times New Roman" pitchFamily="18" charset="0"/>
            </a:endParaRPr>
          </a:p>
        </p:txBody>
      </p:sp>
      <p:sp>
        <p:nvSpPr>
          <p:cNvPr id="160" name="Rectangle 601"/>
          <p:cNvSpPr>
            <a:spLocks noChangeArrowheads="1"/>
          </p:cNvSpPr>
          <p:nvPr/>
        </p:nvSpPr>
        <p:spPr bwMode="auto">
          <a:xfrm>
            <a:off x="8257727" y="1399292"/>
            <a:ext cx="1900367" cy="491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  <a:cs typeface="Times New Roman" pitchFamily="18" charset="0"/>
              </a:rPr>
              <a:t>Harmonic number / Frequency</a:t>
            </a:r>
          </a:p>
        </p:txBody>
      </p:sp>
      <p:sp>
        <p:nvSpPr>
          <p:cNvPr id="161" name="Rectangle 602"/>
          <p:cNvSpPr>
            <a:spLocks noChangeArrowheads="1"/>
          </p:cNvSpPr>
          <p:nvPr/>
        </p:nvSpPr>
        <p:spPr bwMode="auto">
          <a:xfrm>
            <a:off x="8991600" y="2435421"/>
            <a:ext cx="45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  <a:cs typeface="Times New Roman" pitchFamily="18" charset="0"/>
              </a:rPr>
              <a:t>2</a:t>
            </a:r>
          </a:p>
        </p:txBody>
      </p:sp>
      <p:sp>
        <p:nvSpPr>
          <p:cNvPr id="162" name="Rectangle 603"/>
          <p:cNvSpPr>
            <a:spLocks noChangeArrowheads="1"/>
          </p:cNvSpPr>
          <p:nvPr/>
        </p:nvSpPr>
        <p:spPr bwMode="auto">
          <a:xfrm>
            <a:off x="8420100" y="3295650"/>
            <a:ext cx="1737994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b="1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163" name="Rectangle 604"/>
          <p:cNvSpPr>
            <a:spLocks noChangeArrowheads="1"/>
          </p:cNvSpPr>
          <p:nvPr/>
        </p:nvSpPr>
        <p:spPr bwMode="auto">
          <a:xfrm>
            <a:off x="6522020" y="3088349"/>
            <a:ext cx="3796161" cy="431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  <a:cs typeface="Times New Roman" pitchFamily="18" charset="0"/>
              </a:rPr>
              <a:t>16–14-12-24 </a:t>
            </a:r>
            <a:r>
              <a:rPr lang="en-US" b="1" dirty="0" smtClean="0">
                <a:solidFill>
                  <a:schemeClr val="accent1"/>
                </a:solidFill>
                <a:cs typeface="Times New Roman" pitchFamily="18" charset="0"/>
              </a:rPr>
              <a:t>/ 24</a:t>
            </a:r>
            <a:r>
              <a:rPr lang="en-US" b="1" dirty="0">
                <a:solidFill>
                  <a:schemeClr val="accent1"/>
                </a:solidFill>
                <a:cs typeface="Times New Roman" pitchFamily="18" charset="0"/>
              </a:rPr>
              <a:t>-</a:t>
            </a:r>
            <a:r>
              <a:rPr lang="en-US" b="1" dirty="0" smtClean="0">
                <a:solidFill>
                  <a:schemeClr val="accent1"/>
                </a:solidFill>
                <a:cs typeface="Times New Roman" pitchFamily="18" charset="0"/>
              </a:rPr>
              <a:t>21-</a:t>
            </a:r>
            <a:r>
              <a:rPr lang="en-US" b="1" dirty="0">
                <a:solidFill>
                  <a:schemeClr val="accent1"/>
                </a:solidFill>
                <a:cs typeface="Times New Roman" pitchFamily="18" charset="0"/>
              </a:rPr>
              <a:t>169</a:t>
            </a:r>
          </a:p>
          <a:p>
            <a:pPr algn="ctr"/>
            <a:endParaRPr lang="en-US" b="1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164" name="Rectangle 606"/>
          <p:cNvSpPr>
            <a:spLocks noChangeArrowheads="1"/>
          </p:cNvSpPr>
          <p:nvPr/>
        </p:nvSpPr>
        <p:spPr bwMode="auto">
          <a:xfrm>
            <a:off x="8740871" y="3644900"/>
            <a:ext cx="990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  <a:cs typeface="Times New Roman" pitchFamily="18" charset="0"/>
              </a:rPr>
              <a:t>200 MHz</a:t>
            </a:r>
          </a:p>
        </p:txBody>
      </p:sp>
      <p:sp>
        <p:nvSpPr>
          <p:cNvPr id="165" name="Rectangle 607"/>
          <p:cNvSpPr>
            <a:spLocks noChangeArrowheads="1"/>
          </p:cNvSpPr>
          <p:nvPr/>
        </p:nvSpPr>
        <p:spPr bwMode="auto">
          <a:xfrm>
            <a:off x="8715375" y="4368800"/>
            <a:ext cx="1066801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  <a:cs typeface="Times New Roman" pitchFamily="18" charset="0"/>
              </a:rPr>
              <a:t>400 MHz</a:t>
            </a:r>
          </a:p>
        </p:txBody>
      </p:sp>
      <p:grpSp>
        <p:nvGrpSpPr>
          <p:cNvPr id="167" name="Group 613"/>
          <p:cNvGrpSpPr>
            <a:grpSpLocks/>
          </p:cNvGrpSpPr>
          <p:nvPr/>
        </p:nvGrpSpPr>
        <p:grpSpPr bwMode="auto">
          <a:xfrm>
            <a:off x="228600" y="1268322"/>
            <a:ext cx="1600200" cy="838200"/>
            <a:chOff x="96" y="720"/>
            <a:chExt cx="1008" cy="528"/>
          </a:xfrm>
          <a:noFill/>
        </p:grpSpPr>
        <p:grpSp>
          <p:nvGrpSpPr>
            <p:cNvPr id="169" name="Group 614"/>
            <p:cNvGrpSpPr>
              <a:grpSpLocks/>
            </p:cNvGrpSpPr>
            <p:nvPr/>
          </p:nvGrpSpPr>
          <p:grpSpPr bwMode="auto">
            <a:xfrm>
              <a:off x="96" y="720"/>
              <a:ext cx="1008" cy="528"/>
              <a:chOff x="96" y="720"/>
              <a:chExt cx="1008" cy="528"/>
            </a:xfrm>
            <a:grpFill/>
          </p:grpSpPr>
          <p:grpSp>
            <p:nvGrpSpPr>
              <p:cNvPr id="171" name="Group 615"/>
              <p:cNvGrpSpPr>
                <a:grpSpLocks/>
              </p:cNvGrpSpPr>
              <p:nvPr/>
            </p:nvGrpSpPr>
            <p:grpSpPr bwMode="auto">
              <a:xfrm>
                <a:off x="96" y="720"/>
                <a:ext cx="480" cy="240"/>
                <a:chOff x="96" y="432"/>
                <a:chExt cx="768" cy="384"/>
              </a:xfrm>
              <a:grpFill/>
            </p:grpSpPr>
            <p:grpSp>
              <p:nvGrpSpPr>
                <p:cNvPr id="185" name="Group 616"/>
                <p:cNvGrpSpPr>
                  <a:grpSpLocks/>
                </p:cNvGrpSpPr>
                <p:nvPr/>
              </p:nvGrpSpPr>
              <p:grpSpPr bwMode="auto">
                <a:xfrm>
                  <a:off x="192" y="480"/>
                  <a:ext cx="480" cy="192"/>
                  <a:chOff x="240" y="1104"/>
                  <a:chExt cx="5760" cy="1536"/>
                </a:xfrm>
                <a:grpFill/>
              </p:grpSpPr>
              <p:grpSp>
                <p:nvGrpSpPr>
                  <p:cNvPr id="187" name="Group 617"/>
                  <p:cNvGrpSpPr>
                    <a:grpSpLocks/>
                  </p:cNvGrpSpPr>
                  <p:nvPr/>
                </p:nvGrpSpPr>
                <p:grpSpPr bwMode="auto">
                  <a:xfrm>
                    <a:off x="240" y="1440"/>
                    <a:ext cx="2448" cy="1200"/>
                    <a:chOff x="816" y="1344"/>
                    <a:chExt cx="2448" cy="1200"/>
                  </a:xfrm>
                  <a:grpFill/>
                </p:grpSpPr>
                <p:grpSp>
                  <p:nvGrpSpPr>
                    <p:cNvPr id="191" name="Group 6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16" y="2016"/>
                      <a:ext cx="816" cy="528"/>
                      <a:chOff x="816" y="2016"/>
                      <a:chExt cx="816" cy="528"/>
                    </a:xfrm>
                    <a:grpFill/>
                  </p:grpSpPr>
                  <p:sp>
                    <p:nvSpPr>
                      <p:cNvPr id="198" name="Arc 619"/>
                      <p:cNvSpPr>
                        <a:spLocks/>
                      </p:cNvSpPr>
                      <p:nvPr/>
                    </p:nvSpPr>
                    <p:spPr bwMode="auto">
                      <a:xfrm flipH="1" flipV="1">
                        <a:off x="1200" y="2016"/>
                        <a:ext cx="432" cy="192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60000 65536"/>
                          <a:gd name="T7" fmla="*/ 0 60000 65536"/>
                          <a:gd name="T8" fmla="*/ 0 60000 65536"/>
                          <a:gd name="T9" fmla="*/ 0 w 21600"/>
                          <a:gd name="T10" fmla="*/ 0 h 21600"/>
                          <a:gd name="T11" fmla="*/ 21600 w 21600"/>
                          <a:gd name="T12" fmla="*/ 21600 h 21600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GB"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199" name="Arc 620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816" y="2016"/>
                        <a:ext cx="384" cy="528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60000 65536"/>
                          <a:gd name="T7" fmla="*/ 0 60000 65536"/>
                          <a:gd name="T8" fmla="*/ 0 60000 65536"/>
                          <a:gd name="T9" fmla="*/ 0 w 21600"/>
                          <a:gd name="T10" fmla="*/ 0 h 21600"/>
                          <a:gd name="T11" fmla="*/ 21600 w 21600"/>
                          <a:gd name="T12" fmla="*/ 21600 h 21600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GB">
                          <a:cs typeface="Times New Roman" pitchFamily="18" charset="0"/>
                        </a:endParaRPr>
                      </a:p>
                    </p:txBody>
                  </p:sp>
                </p:grpSp>
                <p:grpSp>
                  <p:nvGrpSpPr>
                    <p:cNvPr id="192" name="Group 62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680"/>
                      <a:ext cx="816" cy="528"/>
                      <a:chOff x="816" y="2016"/>
                      <a:chExt cx="816" cy="528"/>
                    </a:xfrm>
                    <a:grpFill/>
                  </p:grpSpPr>
                  <p:sp>
                    <p:nvSpPr>
                      <p:cNvPr id="196" name="Arc 622"/>
                      <p:cNvSpPr>
                        <a:spLocks/>
                      </p:cNvSpPr>
                      <p:nvPr/>
                    </p:nvSpPr>
                    <p:spPr bwMode="auto">
                      <a:xfrm flipH="1" flipV="1">
                        <a:off x="1200" y="2016"/>
                        <a:ext cx="432" cy="192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60000 65536"/>
                          <a:gd name="T7" fmla="*/ 0 60000 65536"/>
                          <a:gd name="T8" fmla="*/ 0 60000 65536"/>
                          <a:gd name="T9" fmla="*/ 0 w 21600"/>
                          <a:gd name="T10" fmla="*/ 0 h 21600"/>
                          <a:gd name="T11" fmla="*/ 21600 w 21600"/>
                          <a:gd name="T12" fmla="*/ 21600 h 21600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GB"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197" name="Arc 623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816" y="2016"/>
                        <a:ext cx="384" cy="528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60000 65536"/>
                          <a:gd name="T7" fmla="*/ 0 60000 65536"/>
                          <a:gd name="T8" fmla="*/ 0 60000 65536"/>
                          <a:gd name="T9" fmla="*/ 0 w 21600"/>
                          <a:gd name="T10" fmla="*/ 0 h 21600"/>
                          <a:gd name="T11" fmla="*/ 21600 w 21600"/>
                          <a:gd name="T12" fmla="*/ 21600 h 21600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GB">
                          <a:cs typeface="Times New Roman" pitchFamily="18" charset="0"/>
                        </a:endParaRPr>
                      </a:p>
                    </p:txBody>
                  </p:sp>
                </p:grpSp>
                <p:grpSp>
                  <p:nvGrpSpPr>
                    <p:cNvPr id="193" name="Group 62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48" y="1344"/>
                      <a:ext cx="816" cy="528"/>
                      <a:chOff x="816" y="2016"/>
                      <a:chExt cx="816" cy="528"/>
                    </a:xfrm>
                    <a:grpFill/>
                  </p:grpSpPr>
                  <p:sp>
                    <p:nvSpPr>
                      <p:cNvPr id="194" name="Arc 625"/>
                      <p:cNvSpPr>
                        <a:spLocks/>
                      </p:cNvSpPr>
                      <p:nvPr/>
                    </p:nvSpPr>
                    <p:spPr bwMode="auto">
                      <a:xfrm flipH="1" flipV="1">
                        <a:off x="1200" y="2016"/>
                        <a:ext cx="432" cy="192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60000 65536"/>
                          <a:gd name="T7" fmla="*/ 0 60000 65536"/>
                          <a:gd name="T8" fmla="*/ 0 60000 65536"/>
                          <a:gd name="T9" fmla="*/ 0 w 21600"/>
                          <a:gd name="T10" fmla="*/ 0 h 21600"/>
                          <a:gd name="T11" fmla="*/ 21600 w 21600"/>
                          <a:gd name="T12" fmla="*/ 21600 h 21600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GB"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195" name="Arc 626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816" y="2016"/>
                        <a:ext cx="384" cy="528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60000 65536"/>
                          <a:gd name="T7" fmla="*/ 0 60000 65536"/>
                          <a:gd name="T8" fmla="*/ 0 60000 65536"/>
                          <a:gd name="T9" fmla="*/ 0 w 21600"/>
                          <a:gd name="T10" fmla="*/ 0 h 21600"/>
                          <a:gd name="T11" fmla="*/ 21600 w 21600"/>
                          <a:gd name="T12" fmla="*/ 21600 h 21600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GB">
                          <a:cs typeface="Times New Roman" pitchFamily="18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188" name="Group 627"/>
                  <p:cNvGrpSpPr>
                    <a:grpSpLocks/>
                  </p:cNvGrpSpPr>
                  <p:nvPr/>
                </p:nvGrpSpPr>
                <p:grpSpPr bwMode="auto">
                  <a:xfrm>
                    <a:off x="2688" y="1104"/>
                    <a:ext cx="3312" cy="528"/>
                    <a:chOff x="2688" y="1104"/>
                    <a:chExt cx="3312" cy="528"/>
                  </a:xfrm>
                  <a:grpFill/>
                </p:grpSpPr>
                <p:sp>
                  <p:nvSpPr>
                    <p:cNvPr id="189" name="Arc 628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3072" y="1104"/>
                      <a:ext cx="2928" cy="384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GB"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190" name="Arc 629"/>
                    <p:cNvSpPr>
                      <a:spLocks/>
                    </p:cNvSpPr>
                    <p:nvPr/>
                  </p:nvSpPr>
                  <p:spPr bwMode="auto">
                    <a:xfrm flipH="1">
                      <a:off x="2688" y="1104"/>
                      <a:ext cx="384" cy="528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GB">
                        <a:cs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186" name="Oval 630"/>
                <p:cNvSpPr>
                  <a:spLocks noChangeArrowheads="1"/>
                </p:cNvSpPr>
                <p:nvPr/>
              </p:nvSpPr>
              <p:spPr bwMode="auto">
                <a:xfrm>
                  <a:off x="96" y="432"/>
                  <a:ext cx="768" cy="38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72" name="Group 631"/>
              <p:cNvGrpSpPr>
                <a:grpSpLocks/>
              </p:cNvGrpSpPr>
              <p:nvPr/>
            </p:nvGrpSpPr>
            <p:grpSpPr bwMode="auto">
              <a:xfrm>
                <a:off x="384" y="960"/>
                <a:ext cx="720" cy="288"/>
                <a:chOff x="576" y="2880"/>
                <a:chExt cx="960" cy="288"/>
              </a:xfrm>
              <a:grpFill/>
            </p:grpSpPr>
            <p:grpSp>
              <p:nvGrpSpPr>
                <p:cNvPr id="173" name="Group 632"/>
                <p:cNvGrpSpPr>
                  <a:grpSpLocks/>
                </p:cNvGrpSpPr>
                <p:nvPr/>
              </p:nvGrpSpPr>
              <p:grpSpPr bwMode="auto">
                <a:xfrm>
                  <a:off x="576" y="2880"/>
                  <a:ext cx="960" cy="288"/>
                  <a:chOff x="912" y="2496"/>
                  <a:chExt cx="2832" cy="1008"/>
                </a:xfrm>
                <a:grpFill/>
              </p:grpSpPr>
              <p:sp>
                <p:nvSpPr>
                  <p:cNvPr id="178" name="Line 63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92" y="3312"/>
                    <a:ext cx="96" cy="192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79" name="Line 634"/>
                  <p:cNvSpPr>
                    <a:spLocks noChangeShapeType="1"/>
                  </p:cNvSpPr>
                  <p:nvPr/>
                </p:nvSpPr>
                <p:spPr bwMode="auto">
                  <a:xfrm>
                    <a:off x="1488" y="3312"/>
                    <a:ext cx="48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80" name="Line 6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68" y="2496"/>
                    <a:ext cx="384" cy="816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81" name="Line 636"/>
                  <p:cNvSpPr>
                    <a:spLocks noChangeShapeType="1"/>
                  </p:cNvSpPr>
                  <p:nvPr/>
                </p:nvSpPr>
                <p:spPr bwMode="auto">
                  <a:xfrm>
                    <a:off x="2352" y="2496"/>
                    <a:ext cx="288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82" name="Line 637"/>
                  <p:cNvSpPr>
                    <a:spLocks noChangeShapeType="1"/>
                  </p:cNvSpPr>
                  <p:nvPr/>
                </p:nvSpPr>
                <p:spPr bwMode="auto">
                  <a:xfrm>
                    <a:off x="2640" y="2496"/>
                    <a:ext cx="528" cy="1008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83" name="Line 638"/>
                  <p:cNvSpPr>
                    <a:spLocks noChangeShapeType="1"/>
                  </p:cNvSpPr>
                  <p:nvPr/>
                </p:nvSpPr>
                <p:spPr bwMode="auto">
                  <a:xfrm>
                    <a:off x="912" y="3504"/>
                    <a:ext cx="48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84" name="Line 639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3504"/>
                    <a:ext cx="576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74" name="Line 640"/>
                <p:cNvSpPr>
                  <a:spLocks noChangeShapeType="1"/>
                </p:cNvSpPr>
                <p:nvPr/>
              </p:nvSpPr>
              <p:spPr bwMode="auto">
                <a:xfrm flipH="1" flipV="1">
                  <a:off x="768" y="3072"/>
                  <a:ext cx="0" cy="48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  <p:sp>
              <p:nvSpPr>
                <p:cNvPr id="175" name="Line 641"/>
                <p:cNvSpPr>
                  <a:spLocks noChangeShapeType="1"/>
                </p:cNvSpPr>
                <p:nvPr/>
              </p:nvSpPr>
              <p:spPr bwMode="auto">
                <a:xfrm flipH="1" flipV="1">
                  <a:off x="816" y="3072"/>
                  <a:ext cx="0" cy="48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  <p:sp>
              <p:nvSpPr>
                <p:cNvPr id="176" name="Line 642"/>
                <p:cNvSpPr>
                  <a:spLocks noChangeShapeType="1"/>
                </p:cNvSpPr>
                <p:nvPr/>
              </p:nvSpPr>
              <p:spPr bwMode="auto">
                <a:xfrm flipH="1" flipV="1">
                  <a:off x="864" y="3072"/>
                  <a:ext cx="0" cy="48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  <p:sp>
              <p:nvSpPr>
                <p:cNvPr id="177" name="Line 643"/>
                <p:cNvSpPr>
                  <a:spLocks noChangeShapeType="1"/>
                </p:cNvSpPr>
                <p:nvPr/>
              </p:nvSpPr>
              <p:spPr bwMode="auto">
                <a:xfrm flipH="1" flipV="1">
                  <a:off x="912" y="3072"/>
                  <a:ext cx="0" cy="48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170" name="Arc 644"/>
            <p:cNvSpPr>
              <a:spLocks/>
            </p:cNvSpPr>
            <p:nvPr/>
          </p:nvSpPr>
          <p:spPr bwMode="auto">
            <a:xfrm flipH="1" flipV="1">
              <a:off x="432" y="960"/>
              <a:ext cx="96" cy="1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GB">
                <a:cs typeface="Times New Roman" pitchFamily="18" charset="0"/>
              </a:endParaRPr>
            </a:p>
          </p:txBody>
        </p:sp>
      </p:grpSp>
      <p:sp>
        <p:nvSpPr>
          <p:cNvPr id="168" name="Rectangle 645"/>
          <p:cNvSpPr>
            <a:spLocks noChangeArrowheads="1"/>
          </p:cNvSpPr>
          <p:nvPr/>
        </p:nvSpPr>
        <p:spPr bwMode="auto">
          <a:xfrm>
            <a:off x="685800" y="2108480"/>
            <a:ext cx="187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dirty="0">
                <a:solidFill>
                  <a:schemeClr val="tx2"/>
                </a:solidFill>
                <a:cs typeface="Times New Roman" pitchFamily="18" charset="0"/>
              </a:rPr>
              <a:t>7 injections</a:t>
            </a:r>
          </a:p>
        </p:txBody>
      </p:sp>
      <p:sp>
        <p:nvSpPr>
          <p:cNvPr id="201" name="Rectangle 83"/>
          <p:cNvSpPr>
            <a:spLocks noChangeArrowheads="1"/>
          </p:cNvSpPr>
          <p:nvPr/>
        </p:nvSpPr>
        <p:spPr bwMode="auto">
          <a:xfrm>
            <a:off x="3428999" y="2514601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dirty="0">
                <a:solidFill>
                  <a:schemeClr val="accent2"/>
                </a:solidFill>
                <a:cs typeface="Times New Roman" pitchFamily="18" charset="0"/>
              </a:rPr>
              <a:t>2</a:t>
            </a:r>
          </a:p>
        </p:txBody>
      </p:sp>
      <p:sp>
        <p:nvSpPr>
          <p:cNvPr id="202" name="Rectangle 84"/>
          <p:cNvSpPr>
            <a:spLocks noChangeArrowheads="1"/>
          </p:cNvSpPr>
          <p:nvPr/>
        </p:nvSpPr>
        <p:spPr bwMode="auto">
          <a:xfrm>
            <a:off x="3276599" y="2971802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203" name="Rectangle 85"/>
          <p:cNvSpPr>
            <a:spLocks noChangeArrowheads="1"/>
          </p:cNvSpPr>
          <p:nvPr/>
        </p:nvSpPr>
        <p:spPr bwMode="auto">
          <a:xfrm>
            <a:off x="2995254" y="1905000"/>
            <a:ext cx="123022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dirty="0" err="1">
                <a:solidFill>
                  <a:schemeClr val="accent2"/>
                </a:solidFill>
                <a:cs typeface="Times New Roman" pitchFamily="18" charset="0"/>
              </a:rPr>
              <a:t>Nb</a:t>
            </a:r>
            <a:r>
              <a:rPr lang="en-US" dirty="0">
                <a:solidFill>
                  <a:schemeClr val="accent2"/>
                </a:solidFill>
                <a:cs typeface="Times New Roman" pitchFamily="18" charset="0"/>
              </a:rPr>
              <a:t> of bunches</a:t>
            </a:r>
            <a:endParaRPr lang="en-US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204" name="Rectangle 86"/>
          <p:cNvSpPr>
            <a:spLocks noChangeArrowheads="1"/>
          </p:cNvSpPr>
          <p:nvPr/>
        </p:nvSpPr>
        <p:spPr bwMode="auto">
          <a:xfrm>
            <a:off x="3276599" y="3162302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>
                <a:solidFill>
                  <a:schemeClr val="accent2"/>
                </a:solidFill>
                <a:cs typeface="Times New Roman" pitchFamily="18" charset="0"/>
              </a:rPr>
              <a:t>2</a:t>
            </a:r>
          </a:p>
        </p:txBody>
      </p:sp>
      <p:sp>
        <p:nvSpPr>
          <p:cNvPr id="205" name="Rectangle 88"/>
          <p:cNvSpPr>
            <a:spLocks noChangeArrowheads="1"/>
          </p:cNvSpPr>
          <p:nvPr/>
        </p:nvSpPr>
        <p:spPr bwMode="auto">
          <a:xfrm>
            <a:off x="3200400" y="3822703"/>
            <a:ext cx="762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dirty="0">
                <a:solidFill>
                  <a:schemeClr val="accent2"/>
                </a:solidFill>
                <a:cs typeface="Times New Roman" pitchFamily="18" charset="0"/>
              </a:rPr>
              <a:t>24</a:t>
            </a:r>
          </a:p>
        </p:txBody>
      </p:sp>
      <p:sp>
        <p:nvSpPr>
          <p:cNvPr id="206" name="Rectangle 89"/>
          <p:cNvSpPr>
            <a:spLocks noChangeArrowheads="1"/>
          </p:cNvSpPr>
          <p:nvPr/>
        </p:nvSpPr>
        <p:spPr bwMode="auto">
          <a:xfrm>
            <a:off x="3200400" y="4548192"/>
            <a:ext cx="838200" cy="342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2"/>
                </a:solidFill>
                <a:cs typeface="Times New Roman" pitchFamily="18" charset="0"/>
              </a:rPr>
              <a:t>358</a:t>
            </a: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endParaRPr lang="en-US" dirty="0">
              <a:solidFill>
                <a:schemeClr val="tx2"/>
              </a:solidFill>
              <a:cs typeface="Times New Roman" pitchFamily="18" charset="0"/>
            </a:endParaRPr>
          </a:p>
        </p:txBody>
      </p:sp>
      <p:sp>
        <p:nvSpPr>
          <p:cNvPr id="207" name="Rectangle 588"/>
          <p:cNvSpPr>
            <a:spLocks noChangeArrowheads="1"/>
          </p:cNvSpPr>
          <p:nvPr/>
        </p:nvSpPr>
        <p:spPr bwMode="auto">
          <a:xfrm>
            <a:off x="5956300" y="2859748"/>
            <a:ext cx="838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  <a:cs typeface="Times New Roman" pitchFamily="18" charset="0"/>
              </a:rPr>
              <a:t>3 </a:t>
            </a:r>
            <a:r>
              <a:rPr lang="en-US" dirty="0">
                <a:solidFill>
                  <a:schemeClr val="accent2"/>
                </a:solidFill>
                <a:cs typeface="Times New Roman" pitchFamily="18" charset="0"/>
              </a:rPr>
              <a:t>10</a:t>
            </a:r>
            <a:r>
              <a:rPr lang="en-US" baseline="30000" dirty="0">
                <a:solidFill>
                  <a:schemeClr val="accent2"/>
                </a:solidFill>
                <a:cs typeface="Times New Roman" pitchFamily="18" charset="0"/>
              </a:rPr>
              <a:t>8</a:t>
            </a:r>
          </a:p>
        </p:txBody>
      </p:sp>
      <p:sp>
        <p:nvSpPr>
          <p:cNvPr id="208" name="Line 590"/>
          <p:cNvSpPr>
            <a:spLocks noChangeShapeType="1"/>
          </p:cNvSpPr>
          <p:nvPr/>
        </p:nvSpPr>
        <p:spPr bwMode="auto">
          <a:xfrm flipV="1">
            <a:off x="5880101" y="3012148"/>
            <a:ext cx="152400" cy="152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>
              <a:cs typeface="Times New Roman" pitchFamily="18" charset="0"/>
            </a:endParaRPr>
          </a:p>
        </p:txBody>
      </p:sp>
      <p:sp>
        <p:nvSpPr>
          <p:cNvPr id="209" name="Rectangle 588"/>
          <p:cNvSpPr>
            <a:spLocks noChangeArrowheads="1"/>
          </p:cNvSpPr>
          <p:nvPr/>
        </p:nvSpPr>
        <p:spPr bwMode="auto">
          <a:xfrm>
            <a:off x="5737787" y="2308422"/>
            <a:ext cx="1605540" cy="184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  <a:cs typeface="Times New Roman" pitchFamily="18" charset="0"/>
              </a:rPr>
              <a:t>5.5 </a:t>
            </a:r>
            <a:r>
              <a:rPr lang="en-US" dirty="0">
                <a:solidFill>
                  <a:schemeClr val="accent2"/>
                </a:solidFill>
                <a:cs typeface="Times New Roman" pitchFamily="18" charset="0"/>
              </a:rPr>
              <a:t>10</a:t>
            </a:r>
            <a:r>
              <a:rPr lang="en-US" baseline="30000" dirty="0">
                <a:solidFill>
                  <a:schemeClr val="accent2"/>
                </a:solidFill>
                <a:cs typeface="Times New Roman" pitchFamily="18" charset="0"/>
              </a:rPr>
              <a:t>8</a:t>
            </a:r>
          </a:p>
        </p:txBody>
      </p:sp>
      <p:sp>
        <p:nvSpPr>
          <p:cNvPr id="210" name="Line 590"/>
          <p:cNvSpPr>
            <a:spLocks noChangeShapeType="1"/>
          </p:cNvSpPr>
          <p:nvPr/>
        </p:nvSpPr>
        <p:spPr bwMode="auto">
          <a:xfrm flipV="1">
            <a:off x="5661587" y="2460821"/>
            <a:ext cx="152400" cy="152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>
              <a:cs typeface="Times New Roman" pitchFamily="18" charset="0"/>
            </a:endParaRPr>
          </a:p>
        </p:txBody>
      </p:sp>
      <p:sp>
        <p:nvSpPr>
          <p:cNvPr id="211" name="Rectangle 470"/>
          <p:cNvSpPr>
            <a:spLocks noChangeArrowheads="1"/>
          </p:cNvSpPr>
          <p:nvPr/>
        </p:nvSpPr>
        <p:spPr bwMode="auto">
          <a:xfrm>
            <a:off x="245704" y="5231182"/>
            <a:ext cx="2667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  <a:cs typeface="Times New Roman" pitchFamily="18" charset="0"/>
              </a:rPr>
              <a:t>LHC </a:t>
            </a: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in collision</a:t>
            </a:r>
            <a:endParaRPr lang="en-US" dirty="0">
              <a:solidFill>
                <a:schemeClr val="tx2"/>
              </a:solidFill>
              <a:cs typeface="Times New Roman" pitchFamily="18" charset="0"/>
            </a:endParaRPr>
          </a:p>
        </p:txBody>
      </p:sp>
      <p:grpSp>
        <p:nvGrpSpPr>
          <p:cNvPr id="212" name="Group 525"/>
          <p:cNvGrpSpPr>
            <a:grpSpLocks/>
          </p:cNvGrpSpPr>
          <p:nvPr/>
        </p:nvGrpSpPr>
        <p:grpSpPr bwMode="auto">
          <a:xfrm>
            <a:off x="4142927" y="5226950"/>
            <a:ext cx="4114800" cy="304800"/>
            <a:chOff x="2496" y="3072"/>
            <a:chExt cx="2592" cy="192"/>
          </a:xfrm>
          <a:noFill/>
        </p:grpSpPr>
        <p:grpSp>
          <p:nvGrpSpPr>
            <p:cNvPr id="213" name="Group 526"/>
            <p:cNvGrpSpPr>
              <a:grpSpLocks/>
            </p:cNvGrpSpPr>
            <p:nvPr/>
          </p:nvGrpSpPr>
          <p:grpSpPr bwMode="auto">
            <a:xfrm>
              <a:off x="2496" y="3072"/>
              <a:ext cx="1008" cy="192"/>
              <a:chOff x="1968" y="3888"/>
              <a:chExt cx="1008" cy="192"/>
            </a:xfrm>
            <a:grpFill/>
          </p:grpSpPr>
          <p:grpSp>
            <p:nvGrpSpPr>
              <p:cNvPr id="241" name="Group 527"/>
              <p:cNvGrpSpPr>
                <a:grpSpLocks/>
              </p:cNvGrpSpPr>
              <p:nvPr/>
            </p:nvGrpSpPr>
            <p:grpSpPr bwMode="auto">
              <a:xfrm>
                <a:off x="1968" y="3888"/>
                <a:ext cx="432" cy="192"/>
                <a:chOff x="5232" y="3696"/>
                <a:chExt cx="432" cy="192"/>
              </a:xfrm>
              <a:grpFill/>
            </p:grpSpPr>
            <p:grpSp>
              <p:nvGrpSpPr>
                <p:cNvPr id="255" name="Group 528"/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262" name="Arc 529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63" name="Arc 530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64" name="Line 531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65" name="Line 532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256" name="Group 533"/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258" name="Arc 534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59" name="Arc 535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60" name="Line 536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61" name="Line 537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257" name="Line 538"/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42" name="Group 539"/>
              <p:cNvGrpSpPr>
                <a:grpSpLocks/>
              </p:cNvGrpSpPr>
              <p:nvPr/>
            </p:nvGrpSpPr>
            <p:grpSpPr bwMode="auto">
              <a:xfrm>
                <a:off x="2544" y="3888"/>
                <a:ext cx="432" cy="192"/>
                <a:chOff x="5232" y="3696"/>
                <a:chExt cx="432" cy="192"/>
              </a:xfrm>
              <a:grpFill/>
            </p:grpSpPr>
            <p:grpSp>
              <p:nvGrpSpPr>
                <p:cNvPr id="244" name="Group 540"/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251" name="Arc 541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52" name="Arc 542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53" name="Line 543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54" name="Line 544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245" name="Group 545"/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247" name="Arc 546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48" name="Arc 547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49" name="Line 548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50" name="Line 549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246" name="Line 550"/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</p:grpSp>
          <p:sp>
            <p:nvSpPr>
              <p:cNvPr id="243" name="Line 551"/>
              <p:cNvSpPr>
                <a:spLocks noChangeShapeType="1"/>
              </p:cNvSpPr>
              <p:nvPr/>
            </p:nvSpPr>
            <p:spPr bwMode="auto">
              <a:xfrm>
                <a:off x="2400" y="4080"/>
                <a:ext cx="144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>
                  <a:cs typeface="Times New Roman" pitchFamily="18" charset="0"/>
                </a:endParaRPr>
              </a:p>
            </p:txBody>
          </p:sp>
        </p:grpSp>
        <p:grpSp>
          <p:nvGrpSpPr>
            <p:cNvPr id="214" name="Group 552"/>
            <p:cNvGrpSpPr>
              <a:grpSpLocks/>
            </p:cNvGrpSpPr>
            <p:nvPr/>
          </p:nvGrpSpPr>
          <p:grpSpPr bwMode="auto">
            <a:xfrm>
              <a:off x="4080" y="3072"/>
              <a:ext cx="1008" cy="192"/>
              <a:chOff x="1968" y="3888"/>
              <a:chExt cx="1008" cy="192"/>
            </a:xfrm>
            <a:grpFill/>
          </p:grpSpPr>
          <p:grpSp>
            <p:nvGrpSpPr>
              <p:cNvPr id="216" name="Group 553"/>
              <p:cNvGrpSpPr>
                <a:grpSpLocks/>
              </p:cNvGrpSpPr>
              <p:nvPr/>
            </p:nvGrpSpPr>
            <p:grpSpPr bwMode="auto">
              <a:xfrm>
                <a:off x="1968" y="3888"/>
                <a:ext cx="432" cy="192"/>
                <a:chOff x="5232" y="3696"/>
                <a:chExt cx="432" cy="192"/>
              </a:xfrm>
              <a:grpFill/>
            </p:grpSpPr>
            <p:grpSp>
              <p:nvGrpSpPr>
                <p:cNvPr id="230" name="Group 554"/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237" name="Arc 555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38" name="Arc 556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39" name="Line 557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40" name="Line 558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231" name="Group 559"/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233" name="Arc 560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34" name="Arc 561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35" name="Line 562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36" name="Line 563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232" name="Line 564"/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17" name="Group 565"/>
              <p:cNvGrpSpPr>
                <a:grpSpLocks/>
              </p:cNvGrpSpPr>
              <p:nvPr/>
            </p:nvGrpSpPr>
            <p:grpSpPr bwMode="auto">
              <a:xfrm>
                <a:off x="2544" y="3888"/>
                <a:ext cx="432" cy="192"/>
                <a:chOff x="5232" y="3696"/>
                <a:chExt cx="432" cy="192"/>
              </a:xfrm>
              <a:grpFill/>
            </p:grpSpPr>
            <p:grpSp>
              <p:nvGrpSpPr>
                <p:cNvPr id="219" name="Group 566"/>
                <p:cNvGrpSpPr>
                  <a:grpSpLocks/>
                </p:cNvGrpSpPr>
                <p:nvPr/>
              </p:nvGrpSpPr>
              <p:grpSpPr bwMode="auto">
                <a:xfrm>
                  <a:off x="5232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226" name="Arc 567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27" name="Arc 568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28" name="Line 569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29" name="Line 570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220" name="Group 571"/>
                <p:cNvGrpSpPr>
                  <a:grpSpLocks/>
                </p:cNvGrpSpPr>
                <p:nvPr/>
              </p:nvGrpSpPr>
              <p:grpSpPr bwMode="auto">
                <a:xfrm>
                  <a:off x="5520" y="3696"/>
                  <a:ext cx="144" cy="192"/>
                  <a:chOff x="2976" y="2736"/>
                  <a:chExt cx="768" cy="192"/>
                </a:xfrm>
                <a:grpFill/>
              </p:grpSpPr>
              <p:sp>
                <p:nvSpPr>
                  <p:cNvPr id="222" name="Arc 572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23" name="Arc 573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24" name="Line 574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25" name="Line 575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221" name="Line 576"/>
                <p:cNvSpPr>
                  <a:spLocks noChangeShapeType="1"/>
                </p:cNvSpPr>
                <p:nvPr/>
              </p:nvSpPr>
              <p:spPr bwMode="auto">
                <a:xfrm>
                  <a:off x="5376" y="3888"/>
                  <a:ext cx="144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>
                    <a:cs typeface="Times New Roman" pitchFamily="18" charset="0"/>
                  </a:endParaRPr>
                </a:p>
              </p:txBody>
            </p:sp>
          </p:grpSp>
          <p:sp>
            <p:nvSpPr>
              <p:cNvPr id="218" name="Line 577"/>
              <p:cNvSpPr>
                <a:spLocks noChangeShapeType="1"/>
              </p:cNvSpPr>
              <p:nvPr/>
            </p:nvSpPr>
            <p:spPr bwMode="auto">
              <a:xfrm>
                <a:off x="2400" y="4080"/>
                <a:ext cx="144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>
                  <a:cs typeface="Times New Roman" pitchFamily="18" charset="0"/>
                </a:endParaRPr>
              </a:p>
            </p:txBody>
          </p:sp>
        </p:grpSp>
        <p:sp>
          <p:nvSpPr>
            <p:cNvPr id="215" name="Line 578"/>
            <p:cNvSpPr>
              <a:spLocks noChangeShapeType="1"/>
            </p:cNvSpPr>
            <p:nvPr/>
          </p:nvSpPr>
          <p:spPr bwMode="auto">
            <a:xfrm>
              <a:off x="3504" y="3264"/>
              <a:ext cx="57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GB">
                <a:cs typeface="Times New Roman" pitchFamily="18" charset="0"/>
              </a:endParaRPr>
            </a:p>
          </p:txBody>
        </p:sp>
      </p:grpSp>
      <p:sp>
        <p:nvSpPr>
          <p:cNvPr id="266" name="Rectangle 588"/>
          <p:cNvSpPr>
            <a:spLocks noChangeArrowheads="1"/>
          </p:cNvSpPr>
          <p:nvPr/>
        </p:nvSpPr>
        <p:spPr bwMode="auto">
          <a:xfrm>
            <a:off x="5756886" y="4960250"/>
            <a:ext cx="155302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  <a:cs typeface="Times New Roman" pitchFamily="18" charset="0"/>
              </a:rPr>
              <a:t>1.4 </a:t>
            </a:r>
            <a:r>
              <a:rPr lang="en-US" dirty="0">
                <a:solidFill>
                  <a:schemeClr val="accent2"/>
                </a:solidFill>
                <a:cs typeface="Times New Roman" pitchFamily="18" charset="0"/>
              </a:rPr>
              <a:t>10</a:t>
            </a:r>
            <a:r>
              <a:rPr lang="en-US" baseline="30000" dirty="0">
                <a:solidFill>
                  <a:schemeClr val="accent2"/>
                </a:solidFill>
                <a:cs typeface="Times New Roman" pitchFamily="18" charset="0"/>
              </a:rPr>
              <a:t>8</a:t>
            </a:r>
          </a:p>
        </p:txBody>
      </p:sp>
      <p:sp>
        <p:nvSpPr>
          <p:cNvPr id="267" name="Line 590"/>
          <p:cNvSpPr>
            <a:spLocks noChangeShapeType="1"/>
          </p:cNvSpPr>
          <p:nvPr/>
        </p:nvSpPr>
        <p:spPr bwMode="auto">
          <a:xfrm flipV="1">
            <a:off x="5666928" y="5226950"/>
            <a:ext cx="152400" cy="152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>
              <a:cs typeface="Times New Roman" pitchFamily="18" charset="0"/>
            </a:endParaRPr>
          </a:p>
        </p:txBody>
      </p:sp>
      <p:sp>
        <p:nvSpPr>
          <p:cNvPr id="268" name="Rectangle 89"/>
          <p:cNvSpPr>
            <a:spLocks noChangeArrowheads="1"/>
          </p:cNvSpPr>
          <p:nvPr/>
        </p:nvSpPr>
        <p:spPr bwMode="auto">
          <a:xfrm>
            <a:off x="3201522" y="5233042"/>
            <a:ext cx="838200" cy="342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2"/>
                </a:solidFill>
                <a:cs typeface="Times New Roman" pitchFamily="18" charset="0"/>
              </a:rPr>
              <a:t>360</a:t>
            </a: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endParaRPr lang="en-US" dirty="0">
              <a:solidFill>
                <a:schemeClr val="tx2"/>
              </a:solidFill>
              <a:cs typeface="Times New Roman" pitchFamily="18" charset="0"/>
            </a:endParaRPr>
          </a:p>
        </p:txBody>
      </p:sp>
      <p:sp>
        <p:nvSpPr>
          <p:cNvPr id="269" name="Oval 268"/>
          <p:cNvSpPr/>
          <p:nvPr/>
        </p:nvSpPr>
        <p:spPr>
          <a:xfrm>
            <a:off x="8957829" y="58829"/>
            <a:ext cx="914401" cy="772444"/>
          </a:xfrm>
          <a:prstGeom prst="ellipse">
            <a:avLst/>
          </a:prstGeom>
          <a:noFill/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14"/>
          <p:cNvSpPr>
            <a:spLocks noChangeArrowheads="1"/>
          </p:cNvSpPr>
          <p:nvPr/>
        </p:nvSpPr>
        <p:spPr bwMode="auto">
          <a:xfrm>
            <a:off x="247564" y="2492462"/>
            <a:ext cx="4057736" cy="556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  <a:cs typeface="Times New Roman" pitchFamily="18" charset="0"/>
              </a:rPr>
              <a:t>LEIR:(1.1 10</a:t>
            </a:r>
            <a:r>
              <a:rPr lang="en-US" baseline="30000" dirty="0">
                <a:solidFill>
                  <a:schemeClr val="tx2"/>
                </a:solidFill>
                <a:cs typeface="Times New Roman" pitchFamily="18" charset="0"/>
              </a:rPr>
              <a:t>9  </a:t>
            </a:r>
            <a:r>
              <a:rPr lang="en-US" dirty="0">
                <a:solidFill>
                  <a:schemeClr val="tx2"/>
                </a:solidFill>
                <a:cs typeface="Times New Roman" pitchFamily="18" charset="0"/>
              </a:rPr>
              <a:t>Pb ions / 3.6 s)</a:t>
            </a:r>
          </a:p>
          <a:p>
            <a:endParaRPr lang="en-US" dirty="0">
              <a:solidFill>
                <a:schemeClr val="tx2"/>
              </a:solidFill>
              <a:cs typeface="Times New Roman" pitchFamily="18" charset="0"/>
            </a:endParaRPr>
          </a:p>
        </p:txBody>
      </p:sp>
      <p:cxnSp>
        <p:nvCxnSpPr>
          <p:cNvPr id="270" name="Straight Arrow Connector 269"/>
          <p:cNvCxnSpPr/>
          <p:nvPr/>
        </p:nvCxnSpPr>
        <p:spPr bwMode="auto">
          <a:xfrm>
            <a:off x="4286250" y="3200402"/>
            <a:ext cx="0" cy="1917698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dash"/>
            <a:round/>
            <a:headEnd type="none" w="sm" len="sm"/>
            <a:tailEnd type="arrow"/>
          </a:ln>
          <a:effectLst/>
        </p:spPr>
      </p:cxnSp>
      <p:cxnSp>
        <p:nvCxnSpPr>
          <p:cNvPr id="271" name="Straight Arrow Connector 270"/>
          <p:cNvCxnSpPr/>
          <p:nvPr/>
        </p:nvCxnSpPr>
        <p:spPr bwMode="auto">
          <a:xfrm flipH="1">
            <a:off x="4286250" y="2194122"/>
            <a:ext cx="361949" cy="1006281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dash"/>
            <a:round/>
            <a:headEnd type="none" w="sm" len="sm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27412777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568" y="103528"/>
            <a:ext cx="464742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TWISS parameters (MADX)</a:t>
            </a:r>
            <a:endParaRPr lang="en-US" sz="3200" dirty="0"/>
          </a:p>
        </p:txBody>
      </p:sp>
      <p:pic>
        <p:nvPicPr>
          <p:cNvPr id="35" name="Picture 34" descr="lattice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" t="13366" r="7" b="19190"/>
          <a:stretch/>
        </p:blipFill>
        <p:spPr>
          <a:xfrm>
            <a:off x="114568" y="1305860"/>
            <a:ext cx="9690906" cy="370467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321386" y="6519446"/>
            <a:ext cx="558461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/>
              <a:t>From: </a:t>
            </a:r>
            <a:r>
              <a:rPr lang="en-US" sz="1600" b="1" dirty="0"/>
              <a:t>Low Energy Ion Ring LEIR</a:t>
            </a:r>
            <a:r>
              <a:rPr lang="en-US" sz="1600" dirty="0"/>
              <a:t>, C. </a:t>
            </a:r>
            <a:r>
              <a:rPr lang="en-US" sz="1600" dirty="0" err="1"/>
              <a:t>Carli</a:t>
            </a:r>
            <a:r>
              <a:rPr lang="en-US" sz="1600" dirty="0"/>
              <a:t>, 14th March 2012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512717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2108" y="17606"/>
            <a:ext cx="974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Electron cooling: </a:t>
            </a:r>
            <a:r>
              <a:rPr lang="en-US" sz="2400" dirty="0" smtClean="0"/>
              <a:t>Cooling rate</a:t>
            </a:r>
            <a:endParaRPr lang="en-US" sz="3600" baseline="-25000" dirty="0"/>
          </a:p>
        </p:txBody>
      </p:sp>
      <p:sp>
        <p:nvSpPr>
          <p:cNvPr id="3" name="Right Arrow 2"/>
          <p:cNvSpPr/>
          <p:nvPr/>
        </p:nvSpPr>
        <p:spPr>
          <a:xfrm>
            <a:off x="1627771" y="3857282"/>
            <a:ext cx="6874437" cy="457200"/>
          </a:xfrm>
          <a:prstGeom prst="rightArrow">
            <a:avLst/>
          </a:prstGeom>
          <a:solidFill>
            <a:srgbClr val="FF0000">
              <a:alpha val="22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971800" y="3857282"/>
            <a:ext cx="3893608" cy="457200"/>
          </a:xfrm>
          <a:prstGeom prst="rect">
            <a:avLst/>
          </a:prstGeom>
          <a:solidFill>
            <a:schemeClr val="accent1">
              <a:alpha val="3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Block Arc 6"/>
          <p:cNvSpPr/>
          <p:nvPr/>
        </p:nvSpPr>
        <p:spPr>
          <a:xfrm rot="16200000">
            <a:off x="2127250" y="2630674"/>
            <a:ext cx="1689100" cy="1678517"/>
          </a:xfrm>
          <a:prstGeom prst="blockArc">
            <a:avLst>
              <a:gd name="adj1" fmla="val 10800000"/>
              <a:gd name="adj2" fmla="val 16201073"/>
              <a:gd name="adj3" fmla="val 29521"/>
            </a:avLst>
          </a:prstGeom>
          <a:solidFill>
            <a:schemeClr val="accent1">
              <a:alpha val="3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rot="16200000">
            <a:off x="1966508" y="2810464"/>
            <a:ext cx="827368" cy="495300"/>
          </a:xfrm>
          <a:prstGeom prst="rect">
            <a:avLst/>
          </a:prstGeom>
          <a:solidFill>
            <a:schemeClr val="accent1">
              <a:alpha val="3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F81BD"/>
              </a:solidFill>
            </a:endParaRPr>
          </a:p>
        </p:txBody>
      </p:sp>
      <p:sp>
        <p:nvSpPr>
          <p:cNvPr id="24" name="Block Arc 23"/>
          <p:cNvSpPr/>
          <p:nvPr/>
        </p:nvSpPr>
        <p:spPr>
          <a:xfrm rot="10800000">
            <a:off x="5950479" y="2765082"/>
            <a:ext cx="1829858" cy="1549400"/>
          </a:xfrm>
          <a:prstGeom prst="blockArc">
            <a:avLst>
              <a:gd name="adj1" fmla="val 10800000"/>
              <a:gd name="adj2" fmla="val 16201073"/>
              <a:gd name="adj3" fmla="val 29521"/>
            </a:avLst>
          </a:prstGeom>
          <a:solidFill>
            <a:schemeClr val="accent1">
              <a:alpha val="3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ight Arrow 24"/>
          <p:cNvSpPr/>
          <p:nvPr/>
        </p:nvSpPr>
        <p:spPr>
          <a:xfrm rot="16200000">
            <a:off x="7083153" y="2846316"/>
            <a:ext cx="899070" cy="495300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accent1">
              <a:alpha val="3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02209" y="3689356"/>
            <a:ext cx="1403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Less hot ions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72877" y="2189116"/>
            <a:ext cx="1873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Hot electrons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92892" y="2101983"/>
            <a:ext cx="19748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Cold electrons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9154" y="3796978"/>
            <a:ext cx="1226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Hot ions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1990373" y="2650780"/>
            <a:ext cx="807155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627771" y="2411129"/>
            <a:ext cx="468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4F81BD"/>
                </a:solidFill>
              </a:rPr>
              <a:t>U</a:t>
            </a:r>
            <a:r>
              <a:rPr lang="en-US" sz="2400" baseline="-25000" dirty="0" smtClean="0">
                <a:solidFill>
                  <a:srgbClr val="4F81BD"/>
                </a:solidFill>
              </a:rPr>
              <a:t>c</a:t>
            </a:r>
            <a:endParaRPr lang="en-US" sz="2400" baseline="-25000" dirty="0">
              <a:solidFill>
                <a:srgbClr val="4F81BD"/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1990373" y="2971341"/>
            <a:ext cx="807155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747379" y="2765083"/>
            <a:ext cx="981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U</a:t>
            </a:r>
            <a:r>
              <a:rPr lang="en-US" sz="2400" baseline="-25000" dirty="0" smtClean="0">
                <a:solidFill>
                  <a:schemeClr val="accent1"/>
                </a:solidFill>
              </a:rPr>
              <a:t>ground</a:t>
            </a:r>
            <a:endParaRPr lang="en-US" sz="2400" baseline="-25000" dirty="0">
              <a:solidFill>
                <a:schemeClr val="accent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738368" y="3796978"/>
            <a:ext cx="2531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Electron cooling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180317" y="3050587"/>
            <a:ext cx="484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4F81BD"/>
                </a:solidFill>
              </a:rPr>
              <a:t>U</a:t>
            </a:r>
            <a:r>
              <a:rPr lang="en-US" sz="2400" baseline="-25000" dirty="0" smtClean="0">
                <a:solidFill>
                  <a:srgbClr val="4F81BD"/>
                </a:solidFill>
              </a:rPr>
              <a:t>e</a:t>
            </a:r>
            <a:endParaRPr lang="en-US" sz="2400" baseline="-25000" dirty="0">
              <a:solidFill>
                <a:srgbClr val="4F81BD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31642" y="3892601"/>
            <a:ext cx="368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U</a:t>
            </a:r>
            <a:r>
              <a:rPr lang="en-US" baseline="-25000" dirty="0">
                <a:solidFill>
                  <a:srgbClr val="FF0000"/>
                </a:solidFill>
              </a:rPr>
              <a:t>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39459" y="879065"/>
            <a:ext cx="5817067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4F81BD"/>
                </a:solidFill>
              </a:rPr>
              <a:t>U</a:t>
            </a:r>
            <a:r>
              <a:rPr lang="en-US" sz="2400" baseline="-25000" dirty="0" smtClean="0">
                <a:solidFill>
                  <a:srgbClr val="4F81BD"/>
                </a:solidFill>
              </a:rPr>
              <a:t>c </a:t>
            </a:r>
            <a:r>
              <a:rPr lang="en-US" sz="2400" dirty="0" smtClean="0">
                <a:solidFill>
                  <a:srgbClr val="4F81BD"/>
                </a:solidFill>
              </a:rPr>
              <a:t>= Cathode potential</a:t>
            </a:r>
            <a:endParaRPr lang="en-US" sz="2400" baseline="-25000" dirty="0" smtClean="0">
              <a:solidFill>
                <a:srgbClr val="4F81BD"/>
              </a:solidFill>
            </a:endParaRPr>
          </a:p>
          <a:p>
            <a:r>
              <a:rPr lang="en-US" sz="2400" dirty="0" smtClean="0">
                <a:solidFill>
                  <a:srgbClr val="4F81BD"/>
                </a:solidFill>
              </a:rPr>
              <a:t>U</a:t>
            </a:r>
            <a:r>
              <a:rPr lang="en-US" sz="2400" baseline="-25000" dirty="0" smtClean="0">
                <a:solidFill>
                  <a:srgbClr val="4F81BD"/>
                </a:solidFill>
              </a:rPr>
              <a:t>e </a:t>
            </a:r>
            <a:r>
              <a:rPr lang="en-US" sz="2400" dirty="0" smtClean="0">
                <a:solidFill>
                  <a:srgbClr val="4F81BD"/>
                </a:solidFill>
              </a:rPr>
              <a:t>= Space charge potential of electron beam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U</a:t>
            </a:r>
            <a:r>
              <a:rPr lang="en-US" sz="2400" baseline="-25000" dirty="0" smtClean="0">
                <a:solidFill>
                  <a:srgbClr val="FF0000"/>
                </a:solidFill>
              </a:rPr>
              <a:t>i  </a:t>
            </a:r>
            <a:r>
              <a:rPr lang="en-US" sz="2400" dirty="0" smtClean="0">
                <a:solidFill>
                  <a:srgbClr val="FF0000"/>
                </a:solidFill>
              </a:rPr>
              <a:t>= Space charge potential of ion beam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700552" y="3874920"/>
            <a:ext cx="62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Δvel</a:t>
            </a:r>
            <a:r>
              <a:rPr lang="en-US" baseline="-25000" dirty="0" smtClean="0">
                <a:solidFill>
                  <a:srgbClr val="FF0000"/>
                </a:solidFill>
              </a:rPr>
              <a:t>i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16" name="Block Arc 15"/>
          <p:cNvSpPr/>
          <p:nvPr/>
        </p:nvSpPr>
        <p:spPr>
          <a:xfrm rot="16200000">
            <a:off x="2234652" y="2649795"/>
            <a:ext cx="1615330" cy="1845906"/>
          </a:xfrm>
          <a:prstGeom prst="blockArc">
            <a:avLst>
              <a:gd name="adj1" fmla="val 10800000"/>
              <a:gd name="adj2" fmla="val 16176472"/>
              <a:gd name="adj3" fmla="val 32925"/>
            </a:avLst>
          </a:prstGeom>
          <a:solidFill>
            <a:schemeClr val="accent1">
              <a:alpha val="50000"/>
            </a:schemeClr>
          </a:solidFill>
          <a:ln w="9842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Block Arc 53"/>
          <p:cNvSpPr/>
          <p:nvPr/>
        </p:nvSpPr>
        <p:spPr>
          <a:xfrm rot="10800000">
            <a:off x="6079227" y="2659599"/>
            <a:ext cx="1749941" cy="1703913"/>
          </a:xfrm>
          <a:prstGeom prst="blockArc">
            <a:avLst>
              <a:gd name="adj1" fmla="val 10800000"/>
              <a:gd name="adj2" fmla="val 16176472"/>
              <a:gd name="adj3" fmla="val 32925"/>
            </a:avLst>
          </a:prstGeom>
          <a:solidFill>
            <a:schemeClr val="accent1">
              <a:alpha val="50000"/>
            </a:schemeClr>
          </a:solidFill>
          <a:ln w="9842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67662" y="3225678"/>
            <a:ext cx="1728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Toroidal magnet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495151" y="3050587"/>
            <a:ext cx="9114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mtClean="0">
                <a:solidFill>
                  <a:schemeClr val="accent1"/>
                </a:solidFill>
              </a:rPr>
              <a:t>I</a:t>
            </a:r>
            <a:r>
              <a:rPr lang="en-US" sz="2400" baseline="-25000" smtClean="0">
                <a:solidFill>
                  <a:schemeClr val="accent1"/>
                </a:solidFill>
              </a:rPr>
              <a:t>e </a:t>
            </a:r>
            <a:r>
              <a:rPr lang="en-US" sz="2400" smtClean="0">
                <a:solidFill>
                  <a:schemeClr val="accent1"/>
                </a:solidFill>
              </a:rPr>
              <a:t>&gt;&gt; </a:t>
            </a:r>
            <a:r>
              <a:rPr lang="en-US" sz="2400" smtClean="0">
                <a:solidFill>
                  <a:srgbClr val="FF0000"/>
                </a:solidFill>
              </a:rPr>
              <a:t>I</a:t>
            </a:r>
            <a:r>
              <a:rPr lang="en-US" sz="2400" baseline="-25000" smtClean="0">
                <a:solidFill>
                  <a:srgbClr val="FF0000"/>
                </a:solidFill>
              </a:rPr>
              <a:t>i</a:t>
            </a:r>
            <a:endParaRPr lang="en-US" sz="2400" baseline="-25000">
              <a:solidFill>
                <a:srgbClr val="FF0000"/>
              </a:solidFill>
            </a:endParaRPr>
          </a:p>
        </p:txBody>
      </p:sp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6378435"/>
              </p:ext>
            </p:extLst>
          </p:nvPr>
        </p:nvGraphicFramePr>
        <p:xfrm>
          <a:off x="3516371" y="5013325"/>
          <a:ext cx="2746508" cy="123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" name="Equation" r:id="rId3" imgW="914400" imgH="444500" progId="Equation.3">
                  <p:embed/>
                </p:oleObj>
              </mc:Choice>
              <mc:Fallback>
                <p:oleObj name="Equation" r:id="rId3" imgW="9144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16371" y="5013325"/>
                        <a:ext cx="2746508" cy="1233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1392892" y="5328548"/>
            <a:ext cx="2123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/>
              <a:t>Cooling rate:</a:t>
            </a:r>
            <a:endParaRPr lang="en-US" sz="2400"/>
          </a:p>
        </p:txBody>
      </p:sp>
      <p:sp>
        <p:nvSpPr>
          <p:cNvPr id="55" name="TextBox 54"/>
          <p:cNvSpPr txBox="1"/>
          <p:nvPr/>
        </p:nvSpPr>
        <p:spPr>
          <a:xfrm>
            <a:off x="299153" y="4705509"/>
            <a:ext cx="2123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mtClean="0"/>
              <a:t>How quick?</a:t>
            </a:r>
            <a:endParaRPr lang="en-US" sz="2800"/>
          </a:p>
        </p:txBody>
      </p:sp>
      <p:sp>
        <p:nvSpPr>
          <p:cNvPr id="56" name="Right Arrow 55"/>
          <p:cNvSpPr/>
          <p:nvPr/>
        </p:nvSpPr>
        <p:spPr>
          <a:xfrm>
            <a:off x="664720" y="5455090"/>
            <a:ext cx="635194" cy="264571"/>
          </a:xfrm>
          <a:prstGeom prst="rightArrow">
            <a:avLst>
              <a:gd name="adj1" fmla="val 30198"/>
              <a:gd name="adj2" fmla="val 74755"/>
            </a:avLst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7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1627771" y="3857282"/>
            <a:ext cx="6874437" cy="457200"/>
          </a:xfrm>
          <a:prstGeom prst="rightArrow">
            <a:avLst/>
          </a:prstGeom>
          <a:solidFill>
            <a:srgbClr val="FF0000">
              <a:alpha val="22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971800" y="3857282"/>
            <a:ext cx="3893608" cy="457200"/>
          </a:xfrm>
          <a:prstGeom prst="rect">
            <a:avLst/>
          </a:prstGeom>
          <a:solidFill>
            <a:schemeClr val="accent1">
              <a:alpha val="3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Block Arc 6"/>
          <p:cNvSpPr/>
          <p:nvPr/>
        </p:nvSpPr>
        <p:spPr>
          <a:xfrm rot="16200000">
            <a:off x="2127250" y="2630674"/>
            <a:ext cx="1689100" cy="1678517"/>
          </a:xfrm>
          <a:prstGeom prst="blockArc">
            <a:avLst>
              <a:gd name="adj1" fmla="val 10800000"/>
              <a:gd name="adj2" fmla="val 16201073"/>
              <a:gd name="adj3" fmla="val 29521"/>
            </a:avLst>
          </a:prstGeom>
          <a:solidFill>
            <a:schemeClr val="accent1">
              <a:alpha val="3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rot="16200000">
            <a:off x="1966508" y="2810464"/>
            <a:ext cx="827368" cy="495300"/>
          </a:xfrm>
          <a:prstGeom prst="rect">
            <a:avLst/>
          </a:prstGeom>
          <a:solidFill>
            <a:schemeClr val="accent1">
              <a:alpha val="3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F81BD"/>
              </a:solidFill>
            </a:endParaRPr>
          </a:p>
        </p:txBody>
      </p:sp>
      <p:sp>
        <p:nvSpPr>
          <p:cNvPr id="24" name="Block Arc 23"/>
          <p:cNvSpPr/>
          <p:nvPr/>
        </p:nvSpPr>
        <p:spPr>
          <a:xfrm rot="10800000">
            <a:off x="5950479" y="2765082"/>
            <a:ext cx="1829858" cy="1549400"/>
          </a:xfrm>
          <a:prstGeom prst="blockArc">
            <a:avLst>
              <a:gd name="adj1" fmla="val 10800000"/>
              <a:gd name="adj2" fmla="val 16201073"/>
              <a:gd name="adj3" fmla="val 29521"/>
            </a:avLst>
          </a:prstGeom>
          <a:solidFill>
            <a:schemeClr val="accent1">
              <a:alpha val="3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ight Arrow 24"/>
          <p:cNvSpPr/>
          <p:nvPr/>
        </p:nvSpPr>
        <p:spPr>
          <a:xfrm rot="16200000">
            <a:off x="7083153" y="2846316"/>
            <a:ext cx="899070" cy="495300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accent1">
              <a:alpha val="3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02209" y="3689356"/>
            <a:ext cx="1403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Less hot ions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72877" y="2189116"/>
            <a:ext cx="1873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Hot electrons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92892" y="2101983"/>
            <a:ext cx="19748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Cold electrons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9154" y="3796978"/>
            <a:ext cx="1226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Hot ions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108" y="5100500"/>
            <a:ext cx="29895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chemeClr val="accent1"/>
                </a:solidFill>
              </a:rPr>
              <a:t>E</a:t>
            </a:r>
            <a:r>
              <a:rPr lang="en-US" sz="2800" baseline="-25000" dirty="0" err="1" smtClean="0">
                <a:solidFill>
                  <a:schemeClr val="accent1"/>
                </a:solidFill>
              </a:rPr>
              <a:t>kin_e</a:t>
            </a:r>
            <a:r>
              <a:rPr lang="en-US" sz="2800" dirty="0" smtClean="0">
                <a:solidFill>
                  <a:schemeClr val="accent1"/>
                </a:solidFill>
              </a:rPr>
              <a:t>=q</a:t>
            </a:r>
            <a:r>
              <a:rPr lang="en-US" sz="2800" baseline="-25000" dirty="0" smtClean="0">
                <a:solidFill>
                  <a:schemeClr val="accent1"/>
                </a:solidFill>
              </a:rPr>
              <a:t>e-</a:t>
            </a:r>
            <a:r>
              <a:rPr lang="en-US" sz="2800" dirty="0" smtClean="0">
                <a:solidFill>
                  <a:schemeClr val="accent1"/>
                </a:solidFill>
              </a:rPr>
              <a:t>(U</a:t>
            </a:r>
            <a:r>
              <a:rPr lang="en-US" sz="2800" baseline="-25000" dirty="0" smtClean="0">
                <a:solidFill>
                  <a:schemeClr val="accent1"/>
                </a:solidFill>
              </a:rPr>
              <a:t>c</a:t>
            </a:r>
            <a:r>
              <a:rPr lang="en-US" sz="2800" dirty="0" smtClean="0">
                <a:solidFill>
                  <a:schemeClr val="accent1"/>
                </a:solidFill>
              </a:rPr>
              <a:t>+U</a:t>
            </a:r>
            <a:r>
              <a:rPr lang="en-US" sz="2800" baseline="-25000" dirty="0" smtClean="0">
                <a:solidFill>
                  <a:schemeClr val="accent1"/>
                </a:solidFill>
              </a:rPr>
              <a:t>e</a:t>
            </a:r>
            <a:r>
              <a:rPr lang="en-US" sz="2800" dirty="0" smtClean="0">
                <a:solidFill>
                  <a:srgbClr val="FF0000"/>
                </a:solidFill>
              </a:rPr>
              <a:t>+U</a:t>
            </a:r>
            <a:r>
              <a:rPr lang="en-US" sz="2800" baseline="-25000" dirty="0" smtClean="0">
                <a:solidFill>
                  <a:srgbClr val="FF0000"/>
                </a:solidFill>
              </a:rPr>
              <a:t>i</a:t>
            </a:r>
            <a:r>
              <a:rPr lang="en-US" sz="2800" dirty="0" smtClean="0">
                <a:solidFill>
                  <a:srgbClr val="4F81BD"/>
                </a:solidFill>
              </a:rPr>
              <a:t>)</a:t>
            </a:r>
            <a:endParaRPr lang="en-US" sz="2800" dirty="0">
              <a:solidFill>
                <a:srgbClr val="4F81BD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3236129" y="5392833"/>
            <a:ext cx="328259" cy="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605004" y="5096886"/>
            <a:ext cx="727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4F81BD"/>
                </a:solidFill>
              </a:rPr>
              <a:t>vel</a:t>
            </a:r>
            <a:r>
              <a:rPr lang="en-US" sz="2800" baseline="-25000" dirty="0" smtClean="0">
                <a:solidFill>
                  <a:srgbClr val="4F81BD"/>
                </a:solidFill>
              </a:rPr>
              <a:t>e</a:t>
            </a:r>
            <a:endParaRPr lang="en-US" sz="2800" baseline="-25000" dirty="0">
              <a:solidFill>
                <a:srgbClr val="4F81BD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6162172" y="5375901"/>
            <a:ext cx="328259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566101" y="5083568"/>
            <a:ext cx="8655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Δvel</a:t>
            </a:r>
            <a:r>
              <a:rPr lang="en-US" sz="2800" baseline="-25000" dirty="0" smtClean="0">
                <a:solidFill>
                  <a:srgbClr val="FF0000"/>
                </a:solidFill>
              </a:rPr>
              <a:t>i</a:t>
            </a:r>
            <a:endParaRPr lang="en-US" sz="2800" baseline="-25000" dirty="0">
              <a:solidFill>
                <a:srgbClr val="FF0000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7510464" y="5358496"/>
            <a:ext cx="32825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990373" y="2650780"/>
            <a:ext cx="807155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627771" y="2411129"/>
            <a:ext cx="468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4F81BD"/>
                </a:solidFill>
              </a:rPr>
              <a:t>U</a:t>
            </a:r>
            <a:r>
              <a:rPr lang="en-US" sz="2400" baseline="-25000" dirty="0" smtClean="0">
                <a:solidFill>
                  <a:srgbClr val="4F81BD"/>
                </a:solidFill>
              </a:rPr>
              <a:t>c</a:t>
            </a:r>
            <a:endParaRPr lang="en-US" sz="2400" baseline="-25000" dirty="0">
              <a:solidFill>
                <a:srgbClr val="4F81BD"/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1990373" y="2971341"/>
            <a:ext cx="807155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747379" y="2765083"/>
            <a:ext cx="981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U</a:t>
            </a:r>
            <a:r>
              <a:rPr lang="en-US" sz="2400" baseline="-25000" dirty="0" smtClean="0">
                <a:solidFill>
                  <a:schemeClr val="accent1"/>
                </a:solidFill>
              </a:rPr>
              <a:t>ground</a:t>
            </a:r>
            <a:endParaRPr lang="en-US" sz="2400" baseline="-25000" dirty="0">
              <a:solidFill>
                <a:schemeClr val="accent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738368" y="3796978"/>
            <a:ext cx="2531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Electron cooling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7" name="Cloud 46"/>
          <p:cNvSpPr/>
          <p:nvPr/>
        </p:nvSpPr>
        <p:spPr>
          <a:xfrm>
            <a:off x="4724468" y="4979264"/>
            <a:ext cx="1320800" cy="894812"/>
          </a:xfrm>
          <a:prstGeom prst="cloud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  <a:gs pos="21000">
                <a:schemeClr val="accent1">
                  <a:tint val="100000"/>
                  <a:shade val="100000"/>
                  <a:satMod val="13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801948" y="5143856"/>
            <a:ext cx="1121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Cooling</a:t>
            </a:r>
            <a:endParaRPr lang="en-US" sz="2400" dirty="0">
              <a:solidFill>
                <a:schemeClr val="bg1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4327624" y="5392833"/>
            <a:ext cx="328259" cy="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7997520" y="5113153"/>
            <a:ext cx="1623061" cy="13658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dirty="0" smtClean="0"/>
              <a:t>RF adjust</a:t>
            </a:r>
          </a:p>
          <a:p>
            <a:pPr algn="ctr">
              <a:lnSpc>
                <a:spcPct val="80000"/>
              </a:lnSpc>
            </a:pPr>
            <a:r>
              <a:rPr lang="en-US" sz="2800" dirty="0" smtClean="0"/>
              <a:t>F</a:t>
            </a:r>
            <a:r>
              <a:rPr lang="en-US" sz="2800" baseline="-25000" dirty="0" smtClean="0"/>
              <a:t>revcorr</a:t>
            </a:r>
          </a:p>
          <a:p>
            <a:pPr algn="ctr">
              <a:lnSpc>
                <a:spcPct val="80000"/>
              </a:lnSpc>
            </a:pPr>
            <a:r>
              <a:rPr lang="en-US" sz="2800" dirty="0" smtClean="0"/>
              <a:t>necessary</a:t>
            </a:r>
            <a:endParaRPr lang="en-US" sz="2800" dirty="0"/>
          </a:p>
          <a:p>
            <a:pPr algn="ctr">
              <a:lnSpc>
                <a:spcPct val="80000"/>
              </a:lnSpc>
            </a:pPr>
            <a:endParaRPr lang="en-US" sz="2800" baseline="-25000" dirty="0"/>
          </a:p>
        </p:txBody>
      </p:sp>
      <p:sp>
        <p:nvSpPr>
          <p:cNvPr id="52" name="Rounded Rectangle 51"/>
          <p:cNvSpPr/>
          <p:nvPr/>
        </p:nvSpPr>
        <p:spPr>
          <a:xfrm>
            <a:off x="7951669" y="5083569"/>
            <a:ext cx="1788136" cy="1150013"/>
          </a:xfrm>
          <a:prstGeom prst="roundRect">
            <a:avLst/>
          </a:prstGeom>
          <a:solidFill>
            <a:schemeClr val="accent1">
              <a:alpha val="9000"/>
            </a:schemeClr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2180317" y="3050587"/>
            <a:ext cx="484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4F81BD"/>
                </a:solidFill>
              </a:rPr>
              <a:t>U</a:t>
            </a:r>
            <a:r>
              <a:rPr lang="en-US" sz="2400" baseline="-25000" dirty="0" smtClean="0">
                <a:solidFill>
                  <a:srgbClr val="4F81BD"/>
                </a:solidFill>
              </a:rPr>
              <a:t>e</a:t>
            </a:r>
            <a:endParaRPr lang="en-US" sz="2400" baseline="-25000" dirty="0">
              <a:solidFill>
                <a:srgbClr val="4F81BD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31642" y="3892601"/>
            <a:ext cx="368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U</a:t>
            </a:r>
            <a:r>
              <a:rPr lang="en-US" baseline="-25000" dirty="0">
                <a:solidFill>
                  <a:srgbClr val="FF0000"/>
                </a:solidFill>
              </a:rPr>
              <a:t>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39459" y="879065"/>
            <a:ext cx="5817067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4F81BD"/>
                </a:solidFill>
              </a:rPr>
              <a:t>U</a:t>
            </a:r>
            <a:r>
              <a:rPr lang="en-US" sz="2400" baseline="-25000" dirty="0" smtClean="0">
                <a:solidFill>
                  <a:srgbClr val="4F81BD"/>
                </a:solidFill>
              </a:rPr>
              <a:t>c </a:t>
            </a:r>
            <a:r>
              <a:rPr lang="en-US" sz="2400" dirty="0" smtClean="0">
                <a:solidFill>
                  <a:srgbClr val="4F81BD"/>
                </a:solidFill>
              </a:rPr>
              <a:t>= Cathode potential</a:t>
            </a:r>
            <a:endParaRPr lang="en-US" sz="2400" baseline="-25000" dirty="0" smtClean="0">
              <a:solidFill>
                <a:srgbClr val="4F81BD"/>
              </a:solidFill>
            </a:endParaRPr>
          </a:p>
          <a:p>
            <a:r>
              <a:rPr lang="en-US" sz="2400" dirty="0" smtClean="0">
                <a:solidFill>
                  <a:srgbClr val="4F81BD"/>
                </a:solidFill>
              </a:rPr>
              <a:t>U</a:t>
            </a:r>
            <a:r>
              <a:rPr lang="en-US" sz="2400" baseline="-25000" dirty="0" smtClean="0">
                <a:solidFill>
                  <a:srgbClr val="4F81BD"/>
                </a:solidFill>
              </a:rPr>
              <a:t>e </a:t>
            </a:r>
            <a:r>
              <a:rPr lang="en-US" sz="2400" dirty="0" smtClean="0">
                <a:solidFill>
                  <a:srgbClr val="4F81BD"/>
                </a:solidFill>
              </a:rPr>
              <a:t>= Space charge potential of electron beam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U</a:t>
            </a:r>
            <a:r>
              <a:rPr lang="en-US" sz="2400" baseline="-25000" dirty="0" smtClean="0">
                <a:solidFill>
                  <a:srgbClr val="FF0000"/>
                </a:solidFill>
              </a:rPr>
              <a:t>i  </a:t>
            </a:r>
            <a:r>
              <a:rPr lang="en-US" sz="2400" dirty="0" smtClean="0">
                <a:solidFill>
                  <a:srgbClr val="FF0000"/>
                </a:solidFill>
              </a:rPr>
              <a:t>= Space charge potential of ion beam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700552" y="3874920"/>
            <a:ext cx="62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Δvel</a:t>
            </a:r>
            <a:r>
              <a:rPr lang="en-US" baseline="-25000" dirty="0" smtClean="0">
                <a:solidFill>
                  <a:srgbClr val="FF0000"/>
                </a:solidFill>
              </a:rPr>
              <a:t>i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16" name="Block Arc 15"/>
          <p:cNvSpPr/>
          <p:nvPr/>
        </p:nvSpPr>
        <p:spPr>
          <a:xfrm rot="16200000">
            <a:off x="2234652" y="2649795"/>
            <a:ext cx="1615330" cy="1845906"/>
          </a:xfrm>
          <a:prstGeom prst="blockArc">
            <a:avLst>
              <a:gd name="adj1" fmla="val 10800000"/>
              <a:gd name="adj2" fmla="val 16176472"/>
              <a:gd name="adj3" fmla="val 32925"/>
            </a:avLst>
          </a:prstGeom>
          <a:solidFill>
            <a:schemeClr val="accent1">
              <a:alpha val="50000"/>
            </a:schemeClr>
          </a:solidFill>
          <a:ln w="9842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Block Arc 53"/>
          <p:cNvSpPr/>
          <p:nvPr/>
        </p:nvSpPr>
        <p:spPr>
          <a:xfrm rot="10800000">
            <a:off x="6079227" y="2659599"/>
            <a:ext cx="1749941" cy="1703913"/>
          </a:xfrm>
          <a:prstGeom prst="blockArc">
            <a:avLst>
              <a:gd name="adj1" fmla="val 10800000"/>
              <a:gd name="adj2" fmla="val 16176472"/>
              <a:gd name="adj3" fmla="val 32925"/>
            </a:avLst>
          </a:prstGeom>
          <a:solidFill>
            <a:schemeClr val="accent1">
              <a:alpha val="50000"/>
            </a:schemeClr>
          </a:solidFill>
          <a:ln w="9842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67662" y="3225678"/>
            <a:ext cx="1728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Toroidal magnet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495151" y="3050587"/>
            <a:ext cx="9114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mtClean="0">
                <a:solidFill>
                  <a:schemeClr val="accent1"/>
                </a:solidFill>
              </a:rPr>
              <a:t>I</a:t>
            </a:r>
            <a:r>
              <a:rPr lang="en-US" sz="2400" baseline="-25000" smtClean="0">
                <a:solidFill>
                  <a:schemeClr val="accent1"/>
                </a:solidFill>
              </a:rPr>
              <a:t>e </a:t>
            </a:r>
            <a:r>
              <a:rPr lang="en-US" sz="2400" smtClean="0">
                <a:solidFill>
                  <a:schemeClr val="accent1"/>
                </a:solidFill>
              </a:rPr>
              <a:t>&gt;&gt; </a:t>
            </a:r>
            <a:r>
              <a:rPr lang="en-US" sz="2400" smtClean="0">
                <a:solidFill>
                  <a:srgbClr val="FF0000"/>
                </a:solidFill>
              </a:rPr>
              <a:t>I</a:t>
            </a:r>
            <a:r>
              <a:rPr lang="en-US" sz="2400" baseline="-25000" smtClean="0">
                <a:solidFill>
                  <a:srgbClr val="FF0000"/>
                </a:solidFill>
              </a:rPr>
              <a:t>i</a:t>
            </a:r>
            <a:endParaRPr lang="en-US" sz="2400" baseline="-2500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2108" y="17606"/>
            <a:ext cx="974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Electron cooling: </a:t>
            </a:r>
            <a:r>
              <a:rPr lang="en-US" sz="2400" dirty="0" smtClean="0"/>
              <a:t>beam potential</a:t>
            </a:r>
            <a:endParaRPr lang="en-US" sz="2400" baseline="-25000" dirty="0"/>
          </a:p>
        </p:txBody>
      </p:sp>
    </p:spTree>
    <p:extLst>
      <p:ext uri="{BB962C8B-B14F-4D97-AF65-F5344CB8AC3E}">
        <p14:creationId xmlns:p14="http://schemas.microsoft.com/office/powerpoint/2010/main" val="532016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moscope_It's all gone!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6" t="15592" r="24900" b="19935"/>
          <a:stretch/>
        </p:blipFill>
        <p:spPr>
          <a:xfrm>
            <a:off x="441668" y="2665129"/>
            <a:ext cx="4128073" cy="3625599"/>
          </a:xfrm>
          <a:prstGeom prst="rect">
            <a:avLst/>
          </a:prstGeom>
        </p:spPr>
      </p:pic>
      <p:pic>
        <p:nvPicPr>
          <p:cNvPr id="3" name="Picture 2" descr="Tomoscope_Normal(back in the good old days)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2" t="15597" r="24913" b="19926"/>
          <a:stretch/>
        </p:blipFill>
        <p:spPr>
          <a:xfrm>
            <a:off x="5542968" y="2665129"/>
            <a:ext cx="4128073" cy="36255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1668" y="1834132"/>
            <a:ext cx="41280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Tomoscope @ RF capture </a:t>
            </a:r>
          </a:p>
          <a:p>
            <a:pPr algn="ctr"/>
            <a:r>
              <a:rPr lang="en-US" sz="2400" b="1" dirty="0" smtClean="0"/>
              <a:t>before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542967" y="1863035"/>
            <a:ext cx="4128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Tomoscope @ RF capture </a:t>
            </a:r>
            <a:r>
              <a:rPr lang="en-US" sz="2400" b="1" dirty="0" smtClean="0"/>
              <a:t>after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6439" y="95276"/>
            <a:ext cx="97418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mtClean="0"/>
              <a:t>Higher accumulated intensity (before RF-capture) 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800" smtClean="0"/>
              <a:t>beam is lost at RF-capture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800" smtClean="0"/>
              <a:t>Adjusting F</a:t>
            </a:r>
            <a:r>
              <a:rPr lang="en-US" sz="2800" baseline="-25000" smtClean="0"/>
              <a:t>revcorr</a:t>
            </a:r>
            <a:r>
              <a:rPr lang="en-US" sz="2800" smtClean="0"/>
              <a:t>  -&gt; RF-capture successful</a:t>
            </a:r>
            <a:endParaRPr lang="en-US" sz="2800" baseline="-250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8452784" y="2665128"/>
            <a:ext cx="0" cy="2886586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5542968" y="5228249"/>
            <a:ext cx="2909817" cy="0"/>
          </a:xfrm>
          <a:prstGeom prst="line">
            <a:avLst/>
          </a:prstGeom>
          <a:ln>
            <a:solidFill>
              <a:schemeClr val="tx1"/>
            </a:solidFill>
            <a:prstDash val="solid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542967" y="4675874"/>
            <a:ext cx="2909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T</a:t>
            </a:r>
            <a:r>
              <a:rPr lang="en-US" sz="2800" baseline="-25000" dirty="0" err="1" smtClean="0"/>
              <a:t>rev</a:t>
            </a:r>
            <a:r>
              <a:rPr lang="en-US" sz="2800" baseline="-25000" dirty="0" smtClean="0"/>
              <a:t>.</a:t>
            </a:r>
            <a:endParaRPr lang="en-US" sz="2800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6013081" y="6484440"/>
            <a:ext cx="3593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Measurements from Nov. 29</a:t>
            </a:r>
            <a:r>
              <a:rPr lang="en-US" baseline="30000" dirty="0" smtClean="0"/>
              <a:t>th</a:t>
            </a:r>
            <a:r>
              <a:rPr lang="en-US" dirty="0" smtClean="0"/>
              <a:t>, 2012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5305170" y="2665129"/>
            <a:ext cx="1" cy="3625599"/>
          </a:xfrm>
          <a:prstGeom prst="line">
            <a:avLst/>
          </a:prstGeom>
          <a:ln>
            <a:solidFill>
              <a:schemeClr val="tx1"/>
            </a:solidFill>
            <a:prstDash val="solid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6200000">
            <a:off x="3144795" y="4230768"/>
            <a:ext cx="35966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55ms</a:t>
            </a:r>
            <a:endParaRPr lang="en-US" sz="2800" baseline="-25000" dirty="0"/>
          </a:p>
        </p:txBody>
      </p:sp>
    </p:spTree>
    <p:extLst>
      <p:ext uri="{BB962C8B-B14F-4D97-AF65-F5344CB8AC3E}">
        <p14:creationId xmlns:p14="http://schemas.microsoft.com/office/powerpoint/2010/main" val="3753769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3636" y="112890"/>
            <a:ext cx="5293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LEIR – Low Energy Ion Ring</a:t>
            </a:r>
            <a:endParaRPr lang="en-US" sz="3600" b="1" dirty="0"/>
          </a:p>
        </p:txBody>
      </p:sp>
      <p:pic>
        <p:nvPicPr>
          <p:cNvPr id="4" name="Picture 3" descr="LEIR_photo_2013_06_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8966"/>
            <a:ext cx="9906000" cy="60885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70791" y="1513532"/>
            <a:ext cx="2799414" cy="461665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From LINAC3 &amp; to PS</a:t>
            </a:r>
            <a:endParaRPr lang="en-US" sz="2400" dirty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>
            <a:stCxn id="5" idx="2"/>
          </p:cNvCxnSpPr>
          <p:nvPr/>
        </p:nvCxnSpPr>
        <p:spPr>
          <a:xfrm>
            <a:off x="4770498" y="1975197"/>
            <a:ext cx="113712" cy="336203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38093" y="4244032"/>
            <a:ext cx="1120820" cy="461665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Ecooler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Circular Arrow 9"/>
          <p:cNvSpPr/>
          <p:nvPr/>
        </p:nvSpPr>
        <p:spPr>
          <a:xfrm flipV="1">
            <a:off x="2688151" y="2838796"/>
            <a:ext cx="4811470" cy="1866900"/>
          </a:xfrm>
          <a:prstGeom prst="circularArrow">
            <a:avLst>
              <a:gd name="adj1" fmla="val 7731"/>
              <a:gd name="adj2" fmla="val 931436"/>
              <a:gd name="adj3" fmla="val 2583487"/>
              <a:gd name="adj4" fmla="val 7938247"/>
              <a:gd name="adj5" fmla="val 125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34713" y="3919832"/>
            <a:ext cx="1017476" cy="523220"/>
          </a:xfrm>
          <a:prstGeom prst="rect">
            <a:avLst/>
          </a:prstGeom>
          <a:noFill/>
          <a:ln w="44450"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Beam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56571" y="2212032"/>
            <a:ext cx="1276311" cy="461665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Injection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27701" y="2073532"/>
            <a:ext cx="1151577" cy="830997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chemeClr val="bg1"/>
                </a:solidFill>
              </a:rPr>
              <a:t>Extr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Septum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91778" y="3494032"/>
            <a:ext cx="945692" cy="830997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Extr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Kicker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36925" y="2442864"/>
            <a:ext cx="493194" cy="461665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RF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379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54788"/>
            <a:ext cx="9906000" cy="290512"/>
          </a:xfrm>
        </p:spPr>
        <p:txBody>
          <a:bodyPr/>
          <a:lstStyle/>
          <a:p>
            <a:pPr algn="r"/>
            <a:r>
              <a:rPr lang="en-US" sz="1400" dirty="0" smtClean="0">
                <a:solidFill>
                  <a:schemeClr val="tx1"/>
                </a:solidFill>
                <a:latin typeface="+mn-lt"/>
              </a:rPr>
              <a:t>Pictures from</a:t>
            </a:r>
            <a:r>
              <a:rPr lang="en-US" sz="1400" dirty="0">
                <a:solidFill>
                  <a:schemeClr val="tx1"/>
                </a:solidFill>
              </a:rPr>
              <a:t>: Low Energy Ion Ring </a:t>
            </a:r>
            <a:r>
              <a:rPr lang="en-US" sz="1400" dirty="0" smtClean="0">
                <a:solidFill>
                  <a:schemeClr val="tx1"/>
                </a:solidFill>
              </a:rPr>
              <a:t>LEIR, C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  <a:r>
              <a:rPr lang="en-US" sz="1400" dirty="0" err="1" smtClean="0">
                <a:solidFill>
                  <a:schemeClr val="tx1"/>
                </a:solidFill>
              </a:rPr>
              <a:t>Carli</a:t>
            </a:r>
            <a:r>
              <a:rPr lang="en-US" sz="1400" dirty="0" smtClean="0">
                <a:solidFill>
                  <a:schemeClr val="tx1"/>
                </a:solidFill>
              </a:rPr>
              <a:t>, 14th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March 2012</a:t>
            </a:r>
            <a:endParaRPr lang="en-US" sz="1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7427" y="26458"/>
            <a:ext cx="8915400" cy="1524523"/>
          </a:xfrm>
        </p:spPr>
        <p:txBody>
          <a:bodyPr anchor="t">
            <a:normAutofit/>
          </a:bodyPr>
          <a:lstStyle/>
          <a:p>
            <a:pPr algn="l"/>
            <a:r>
              <a:rPr lang="en-US" sz="3200" dirty="0" smtClean="0"/>
              <a:t>LEIR </a:t>
            </a:r>
            <a:r>
              <a:rPr lang="en-US" sz="3200" dirty="0"/>
              <a:t>m</a:t>
            </a:r>
            <a:r>
              <a:rPr lang="en-US" sz="3200" dirty="0" smtClean="0"/>
              <a:t>ulti-turn injection (proposed </a:t>
            </a:r>
            <a:r>
              <a:rPr lang="en-US" sz="3200" dirty="0"/>
              <a:t>by </a:t>
            </a:r>
            <a:r>
              <a:rPr lang="en-US" sz="3200" dirty="0" err="1"/>
              <a:t>D.Möhl</a:t>
            </a:r>
            <a:r>
              <a:rPr lang="en-US" sz="3200" dirty="0"/>
              <a:t> and </a:t>
            </a:r>
            <a:r>
              <a:rPr lang="en-US" sz="3200" dirty="0" smtClean="0"/>
              <a:t>S.Maury)</a:t>
            </a:r>
            <a:endParaRPr lang="en-US" sz="3200" dirty="0"/>
          </a:p>
        </p:txBody>
      </p:sp>
      <p:pic>
        <p:nvPicPr>
          <p:cNvPr id="2119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624" y="1714500"/>
            <a:ext cx="2971800" cy="111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19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368" y="2908302"/>
            <a:ext cx="2895601" cy="108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19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879" y="4051300"/>
            <a:ext cx="2819400" cy="105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197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360" y="5194302"/>
            <a:ext cx="2895601" cy="108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1978" name="Text Box 10"/>
          <p:cNvSpPr txBox="1">
            <a:spLocks noChangeArrowheads="1"/>
          </p:cNvSpPr>
          <p:nvPr/>
        </p:nvSpPr>
        <p:spPr bwMode="auto">
          <a:xfrm>
            <a:off x="8266646" y="1807032"/>
            <a:ext cx="1721907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en-US" sz="2000" b="1" dirty="0" smtClean="0"/>
              <a:t>1</a:t>
            </a:r>
            <a:r>
              <a:rPr lang="en-US" sz="2000" b="1" baseline="30000" dirty="0" smtClean="0"/>
              <a:t>st</a:t>
            </a:r>
            <a:r>
              <a:rPr lang="en-US" sz="2000" b="1" dirty="0" smtClean="0"/>
              <a:t> </a:t>
            </a:r>
            <a:r>
              <a:rPr lang="en-US" sz="2000" b="1" dirty="0"/>
              <a:t>turn of incoming beam</a:t>
            </a:r>
          </a:p>
          <a:p>
            <a:pPr algn="l" eaLnBrk="1" hangingPunct="1">
              <a:spcBef>
                <a:spcPct val="50000"/>
              </a:spcBef>
              <a:buFontTx/>
              <a:buNone/>
            </a:pPr>
            <a:endParaRPr lang="en-US" sz="2000" dirty="0"/>
          </a:p>
        </p:txBody>
      </p:sp>
      <p:sp>
        <p:nvSpPr>
          <p:cNvPr id="211979" name="Rectangle 11"/>
          <p:cNvSpPr>
            <a:spLocks noChangeArrowheads="1"/>
          </p:cNvSpPr>
          <p:nvPr/>
        </p:nvSpPr>
        <p:spPr bwMode="auto">
          <a:xfrm>
            <a:off x="70668" y="4288173"/>
            <a:ext cx="5105401" cy="1530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FontTx/>
              <a:buNone/>
            </a:pPr>
            <a:r>
              <a:rPr lang="en-US" sz="1800" dirty="0" smtClean="0">
                <a:solidFill>
                  <a:srgbClr val="000000"/>
                </a:solidFill>
              </a:rPr>
              <a:t>Mechanism:</a:t>
            </a:r>
            <a:endParaRPr lang="en-US" sz="1800" dirty="0">
              <a:solidFill>
                <a:srgbClr val="000000"/>
              </a:solidFill>
            </a:endParaRPr>
          </a:p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rgbClr val="000000"/>
                </a:solidFill>
              </a:rPr>
              <a:t>B</a:t>
            </a:r>
            <a:r>
              <a:rPr lang="en-US" dirty="0" smtClean="0">
                <a:solidFill>
                  <a:srgbClr val="000000"/>
                </a:solidFill>
              </a:rPr>
              <a:t>umper </a:t>
            </a:r>
            <a:r>
              <a:rPr lang="en-US" dirty="0">
                <a:solidFill>
                  <a:srgbClr val="000000"/>
                </a:solidFill>
              </a:rPr>
              <a:t>moves orbit </a:t>
            </a:r>
            <a:r>
              <a:rPr lang="en-US" b="1" dirty="0" smtClean="0">
                <a:solidFill>
                  <a:srgbClr val="000000"/>
                </a:solidFill>
              </a:rPr>
              <a:t>inwards</a:t>
            </a:r>
            <a:endParaRPr lang="en-US" dirty="0">
              <a:solidFill>
                <a:srgbClr val="000000"/>
              </a:solidFill>
            </a:endParaRPr>
          </a:p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Momentum ramping </a:t>
            </a:r>
            <a:r>
              <a:rPr lang="en-US" dirty="0">
                <a:solidFill>
                  <a:srgbClr val="000000"/>
                </a:solidFill>
              </a:rPr>
              <a:t>moves orbit </a:t>
            </a:r>
            <a:r>
              <a:rPr lang="en-US" b="1" dirty="0" smtClean="0">
                <a:solidFill>
                  <a:srgbClr val="000000"/>
                </a:solidFill>
              </a:rPr>
              <a:t>outwards</a:t>
            </a:r>
            <a:endParaRPr lang="en-US" dirty="0">
              <a:solidFill>
                <a:srgbClr val="000000"/>
              </a:solidFill>
            </a:endParaRPr>
          </a:p>
          <a:p>
            <a:pPr marL="285750" indent="-285750" algn="l" eaLnBrk="1" hangingPunct="1">
              <a:lnSpc>
                <a:spcPct val="80000"/>
              </a:lnSpc>
              <a:spcBef>
                <a:spcPct val="20000"/>
              </a:spcBef>
              <a:buFont typeface="Wingdings" charset="2"/>
              <a:buChar char="Ø"/>
            </a:pPr>
            <a:r>
              <a:rPr lang="en-US" dirty="0">
                <a:solidFill>
                  <a:srgbClr val="000000"/>
                </a:solidFill>
              </a:rPr>
              <a:t>B</a:t>
            </a:r>
            <a:r>
              <a:rPr lang="en-US" dirty="0" smtClean="0">
                <a:solidFill>
                  <a:srgbClr val="000000"/>
                </a:solidFill>
              </a:rPr>
              <a:t>etatron </a:t>
            </a:r>
            <a:r>
              <a:rPr lang="en-US" dirty="0">
                <a:solidFill>
                  <a:srgbClr val="000000"/>
                </a:solidFill>
              </a:rPr>
              <a:t>amplitude for </a:t>
            </a:r>
            <a:r>
              <a:rPr lang="en-US" dirty="0" smtClean="0">
                <a:solidFill>
                  <a:srgbClr val="000000"/>
                </a:solidFill>
              </a:rPr>
              <a:t>incoming beam remains </a:t>
            </a:r>
            <a:r>
              <a:rPr lang="en-US" b="1" dirty="0" smtClean="0">
                <a:solidFill>
                  <a:srgbClr val="000000"/>
                </a:solidFill>
              </a:rPr>
              <a:t>constant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4780122" y="4638867"/>
            <a:ext cx="961868" cy="131422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4961780" y="5860383"/>
            <a:ext cx="737710" cy="2518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" name="Rectangle 2"/>
          <p:cNvSpPr/>
          <p:nvPr/>
        </p:nvSpPr>
        <p:spPr>
          <a:xfrm>
            <a:off x="693303" y="5953094"/>
            <a:ext cx="4268477" cy="54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solidFill>
                  <a:srgbClr val="000000"/>
                </a:solidFill>
              </a:rPr>
              <a:t>Stack “parked” with negative momentum offset</a:t>
            </a:r>
          </a:p>
        </p:txBody>
      </p:sp>
      <p:sp>
        <p:nvSpPr>
          <p:cNvPr id="7" name="Oval 6"/>
          <p:cNvSpPr/>
          <p:nvPr/>
        </p:nvSpPr>
        <p:spPr>
          <a:xfrm>
            <a:off x="7579347" y="2225298"/>
            <a:ext cx="92472" cy="81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7575533" y="3406398"/>
            <a:ext cx="92472" cy="81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580118" y="4533030"/>
            <a:ext cx="92472" cy="81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576677" y="5691905"/>
            <a:ext cx="92472" cy="81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847177" y="832660"/>
            <a:ext cx="1556810" cy="595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/>
              <a:t>CO remains fixed</a:t>
            </a:r>
            <a:endParaRPr lang="en-US" sz="2000" dirty="0"/>
          </a:p>
        </p:txBody>
      </p:sp>
      <p:cxnSp>
        <p:nvCxnSpPr>
          <p:cNvPr id="36" name="Straight Arrow Connector 35"/>
          <p:cNvCxnSpPr>
            <a:endCxn id="7" idx="7"/>
          </p:cNvCxnSpPr>
          <p:nvPr/>
        </p:nvCxnSpPr>
        <p:spPr>
          <a:xfrm flipH="1">
            <a:off x="7658277" y="1655204"/>
            <a:ext cx="706638" cy="581973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8364914" y="891386"/>
            <a:ext cx="1721910" cy="595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dirty="0" smtClean="0"/>
              <a:t>Closed orbit of injected beam</a:t>
            </a:r>
            <a:endParaRPr lang="en-US" sz="2000" dirty="0"/>
          </a:p>
        </p:txBody>
      </p:sp>
      <p:sp>
        <p:nvSpPr>
          <p:cNvPr id="49" name="TextBox 48"/>
          <p:cNvSpPr txBox="1"/>
          <p:nvPr/>
        </p:nvSpPr>
        <p:spPr>
          <a:xfrm>
            <a:off x="1942930" y="1130413"/>
            <a:ext cx="1371462" cy="494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dirty="0" smtClean="0"/>
              <a:t>Range:</a:t>
            </a:r>
          </a:p>
          <a:p>
            <a:pPr algn="ctr">
              <a:lnSpc>
                <a:spcPct val="80000"/>
              </a:lnSpc>
            </a:pPr>
            <a:r>
              <a:rPr lang="en-US" sz="1600" dirty="0" smtClean="0"/>
              <a:t>Δp/p=4x10</a:t>
            </a:r>
            <a:r>
              <a:rPr lang="en-US" sz="1600" baseline="30000" dirty="0" smtClean="0"/>
              <a:t>-3</a:t>
            </a:r>
            <a:endParaRPr lang="en-US" sz="1600" baseline="30000" dirty="0"/>
          </a:p>
        </p:txBody>
      </p:sp>
      <p:cxnSp>
        <p:nvCxnSpPr>
          <p:cNvPr id="50" name="Straight Connector 49"/>
          <p:cNvCxnSpPr/>
          <p:nvPr/>
        </p:nvCxnSpPr>
        <p:spPr>
          <a:xfrm>
            <a:off x="326706" y="2054025"/>
            <a:ext cx="4655218" cy="0"/>
          </a:xfrm>
          <a:prstGeom prst="line">
            <a:avLst/>
          </a:prstGeom>
          <a:ln w="476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1195794" y="1732178"/>
            <a:ext cx="0" cy="1886129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920441" y="1557212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50790" y="3473912"/>
            <a:ext cx="2107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Towards machine centre(</a:t>
            </a:r>
            <a:r>
              <a:rPr lang="en-US" sz="1200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326706" y="3265342"/>
            <a:ext cx="4371259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157614" y="3226040"/>
            <a:ext cx="612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2130208" y="2967554"/>
            <a:ext cx="860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D=10m</a:t>
            </a:r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1212385" y="1829412"/>
            <a:ext cx="2848820" cy="165972"/>
          </a:xfrm>
          <a:prstGeom prst="rect">
            <a:avLst/>
          </a:prstGeom>
          <a:gradFill>
            <a:gsLst>
              <a:gs pos="1000">
                <a:srgbClr val="FF0000"/>
              </a:gs>
              <a:gs pos="100000">
                <a:srgbClr val="3366FF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4429688" y="1709630"/>
            <a:ext cx="1364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Linac3</a:t>
            </a:r>
            <a:r>
              <a:rPr lang="en-US" dirty="0" smtClean="0"/>
              <a:t> beam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22373" y="1990827"/>
            <a:ext cx="909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Septum</a:t>
            </a:r>
            <a:endParaRPr lang="en-US" dirty="0"/>
          </a:p>
        </p:txBody>
      </p:sp>
      <p:sp>
        <p:nvSpPr>
          <p:cNvPr id="60" name="Rectangle 59"/>
          <p:cNvSpPr/>
          <p:nvPr/>
        </p:nvSpPr>
        <p:spPr>
          <a:xfrm rot="20343278">
            <a:off x="1124990" y="2613075"/>
            <a:ext cx="2987502" cy="123465"/>
          </a:xfrm>
          <a:prstGeom prst="rect">
            <a:avLst/>
          </a:prstGeom>
          <a:gradFill>
            <a:gsLst>
              <a:gs pos="1000">
                <a:srgbClr val="FF0000"/>
              </a:gs>
              <a:gs pos="100000">
                <a:srgbClr val="3366FF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3708393" y="2216974"/>
            <a:ext cx="848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r>
              <a:rPr lang="en-US" sz="1400" baseline="30000" dirty="0">
                <a:latin typeface="ＭＳ ゴシック"/>
                <a:ea typeface="ＭＳ ゴシック"/>
                <a:cs typeface="ＭＳ ゴシック"/>
              </a:rPr>
              <a:t>x</a:t>
            </a:r>
            <a:r>
              <a:rPr lang="en-US" dirty="0" smtClean="0"/>
              <a:t>Δp</a:t>
            </a:r>
            <a:r>
              <a:rPr lang="en-US" dirty="0"/>
              <a:t>/p</a:t>
            </a:r>
          </a:p>
        </p:txBody>
      </p:sp>
      <p:cxnSp>
        <p:nvCxnSpPr>
          <p:cNvPr id="62" name="Straight Connector 61"/>
          <p:cNvCxnSpPr/>
          <p:nvPr/>
        </p:nvCxnSpPr>
        <p:spPr>
          <a:xfrm>
            <a:off x="1239773" y="2206442"/>
            <a:ext cx="2860985" cy="1023826"/>
          </a:xfrm>
          <a:prstGeom prst="line">
            <a:avLst/>
          </a:prstGeom>
          <a:ln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751255" y="2837765"/>
            <a:ext cx="73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Bump</a:t>
            </a:r>
            <a:endParaRPr lang="en-US" dirty="0"/>
          </a:p>
        </p:txBody>
      </p:sp>
      <p:cxnSp>
        <p:nvCxnSpPr>
          <p:cNvPr id="64" name="Straight Connector 63"/>
          <p:cNvCxnSpPr/>
          <p:nvPr/>
        </p:nvCxnSpPr>
        <p:spPr>
          <a:xfrm>
            <a:off x="1239772" y="2158312"/>
            <a:ext cx="2787013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195781" y="1396704"/>
            <a:ext cx="1371462" cy="494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600" dirty="0" smtClean="0"/>
              <a:t>Low momentum</a:t>
            </a:r>
            <a:endParaRPr lang="en-US" sz="1600" dirty="0"/>
          </a:p>
        </p:txBody>
      </p:sp>
      <p:sp>
        <p:nvSpPr>
          <p:cNvPr id="66" name="TextBox 65"/>
          <p:cNvSpPr txBox="1"/>
          <p:nvPr/>
        </p:nvSpPr>
        <p:spPr>
          <a:xfrm>
            <a:off x="2717098" y="1401854"/>
            <a:ext cx="1371462" cy="494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1600" dirty="0" smtClean="0"/>
              <a:t>High momentum</a:t>
            </a:r>
            <a:endParaRPr lang="en-US" sz="1600" dirty="0"/>
          </a:p>
        </p:txBody>
      </p:sp>
      <p:sp>
        <p:nvSpPr>
          <p:cNvPr id="67" name="TextBox 66"/>
          <p:cNvSpPr txBox="1"/>
          <p:nvPr/>
        </p:nvSpPr>
        <p:spPr>
          <a:xfrm>
            <a:off x="1826182" y="2079233"/>
            <a:ext cx="1366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Bump+D</a:t>
            </a:r>
            <a:r>
              <a:rPr lang="en-US" sz="1200" baseline="30000" dirty="0" smtClean="0">
                <a:latin typeface="ＭＳ ゴシック"/>
                <a:ea typeface="ＭＳ ゴシック"/>
                <a:cs typeface="ＭＳ ゴシック"/>
              </a:rPr>
              <a:t>x</a:t>
            </a:r>
            <a:r>
              <a:rPr lang="en-US" sz="1600" dirty="0" smtClean="0"/>
              <a:t>Δp</a:t>
            </a:r>
            <a:r>
              <a:rPr lang="en-US" sz="1600" dirty="0"/>
              <a:t>/p</a:t>
            </a:r>
          </a:p>
        </p:txBody>
      </p:sp>
      <p:sp>
        <p:nvSpPr>
          <p:cNvPr id="42" name="Right Brace 41"/>
          <p:cNvSpPr/>
          <p:nvPr/>
        </p:nvSpPr>
        <p:spPr>
          <a:xfrm rot="5400000">
            <a:off x="2592047" y="1965208"/>
            <a:ext cx="156429" cy="2860983"/>
          </a:xfrm>
          <a:prstGeom prst="rightBrac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2281924" y="3387493"/>
            <a:ext cx="1669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200μs (71turns)</a:t>
            </a:r>
            <a:endParaRPr lang="en-US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7625582" y="1342278"/>
            <a:ext cx="0" cy="4936286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8266645" y="3210917"/>
            <a:ext cx="4953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After 3 turns</a:t>
            </a:r>
          </a:p>
          <a:p>
            <a:pPr>
              <a:spcBef>
                <a:spcPct val="50000"/>
              </a:spcBef>
            </a:pPr>
            <a:endParaRPr lang="en-US" dirty="0"/>
          </a:p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266645" y="4074605"/>
            <a:ext cx="157056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End of injection (71 turns)</a:t>
            </a:r>
          </a:p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266645" y="5465929"/>
            <a:ext cx="16393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After bump collapse </a:t>
            </a:r>
          </a:p>
        </p:txBody>
      </p:sp>
      <p:cxnSp>
        <p:nvCxnSpPr>
          <p:cNvPr id="68" name="Straight Arrow Connector 67"/>
          <p:cNvCxnSpPr/>
          <p:nvPr/>
        </p:nvCxnSpPr>
        <p:spPr>
          <a:xfrm flipH="1">
            <a:off x="4100759" y="1923138"/>
            <a:ext cx="328929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 rot="20356267">
            <a:off x="847202" y="2693403"/>
            <a:ext cx="1161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LEIR beam</a:t>
            </a:r>
          </a:p>
        </p:txBody>
      </p:sp>
    </p:spTree>
    <p:extLst>
      <p:ext uri="{BB962C8B-B14F-4D97-AF65-F5344CB8AC3E}">
        <p14:creationId xmlns:p14="http://schemas.microsoft.com/office/powerpoint/2010/main" val="441414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114569" y="103528"/>
            <a:ext cx="357621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BIPM measurement</a:t>
            </a:r>
            <a:endParaRPr lang="en-US" b="1" dirty="0"/>
          </a:p>
        </p:txBody>
      </p:sp>
      <p:pic>
        <p:nvPicPr>
          <p:cNvPr id="11" name="Picture 10" descr="BIM_new_0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9906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14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114569" y="103528"/>
            <a:ext cx="357621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BIPM measurement</a:t>
            </a:r>
            <a:endParaRPr lang="en-US" b="1" dirty="0"/>
          </a:p>
        </p:txBody>
      </p:sp>
      <p:pic>
        <p:nvPicPr>
          <p:cNvPr id="10" name="BIPM_highres.mpe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571500"/>
            <a:ext cx="9906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132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omogram_sta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19" y="1265328"/>
            <a:ext cx="4613088" cy="4247029"/>
          </a:xfrm>
          <a:prstGeom prst="rect">
            <a:avLst/>
          </a:prstGeom>
        </p:spPr>
      </p:pic>
      <p:pic>
        <p:nvPicPr>
          <p:cNvPr id="6" name="Picture 5" descr="tomogram_fina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389" y="1265326"/>
            <a:ext cx="4690710" cy="446345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2523" y="4442913"/>
            <a:ext cx="2699778" cy="1200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ε</a:t>
            </a:r>
            <a:r>
              <a:rPr lang="en-US" sz="2400" baseline="-25000" dirty="0" smtClean="0"/>
              <a:t>long </a:t>
            </a:r>
            <a:r>
              <a:rPr lang="en-US" sz="2400" dirty="0" smtClean="0"/>
              <a:t>= 10.8eVs</a:t>
            </a:r>
          </a:p>
          <a:p>
            <a:r>
              <a:rPr lang="en-US" sz="2400" dirty="0"/>
              <a:t>Pb</a:t>
            </a:r>
            <a:r>
              <a:rPr lang="en-US" sz="2400" baseline="30000" dirty="0"/>
              <a:t>54+</a:t>
            </a:r>
            <a:r>
              <a:rPr lang="en-US" sz="2400" dirty="0"/>
              <a:t>/</a:t>
            </a:r>
            <a:r>
              <a:rPr lang="en-US" sz="2400" dirty="0" smtClean="0"/>
              <a:t>bunch = 5.1E8 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16" name="Rectangle 15"/>
          <p:cNvSpPr/>
          <p:nvPr/>
        </p:nvSpPr>
        <p:spPr>
          <a:xfrm>
            <a:off x="5529440" y="4402491"/>
            <a:ext cx="26997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ε</a:t>
            </a:r>
            <a:r>
              <a:rPr lang="en-US" sz="2400" baseline="-25000" dirty="0" smtClean="0"/>
              <a:t>long </a:t>
            </a:r>
            <a:r>
              <a:rPr lang="en-US" sz="2400" dirty="0" smtClean="0"/>
              <a:t>= 8.1eVs</a:t>
            </a:r>
          </a:p>
          <a:p>
            <a:r>
              <a:rPr lang="en-US" sz="2400" dirty="0"/>
              <a:t>Pb</a:t>
            </a:r>
            <a:r>
              <a:rPr lang="en-US" sz="2400" baseline="30000" dirty="0"/>
              <a:t>54+</a:t>
            </a:r>
            <a:r>
              <a:rPr lang="en-US" sz="2400" dirty="0"/>
              <a:t>/</a:t>
            </a:r>
            <a:r>
              <a:rPr lang="en-US" sz="2400" dirty="0" smtClean="0"/>
              <a:t>bunch = 5.0E8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178319" y="161957"/>
            <a:ext cx="8199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S. Hancock, 21.2.2013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17614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82108" y="17606"/>
            <a:ext cx="974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Electron cooling: </a:t>
            </a:r>
            <a:r>
              <a:rPr lang="en-US" sz="2400" dirty="0" smtClean="0"/>
              <a:t>beam loss rate</a:t>
            </a:r>
            <a:endParaRPr lang="en-US" sz="2400" baseline="-25000" dirty="0"/>
          </a:p>
        </p:txBody>
      </p:sp>
      <p:pic>
        <p:nvPicPr>
          <p:cNvPr id="6" name="Picture 5" descr="Untitled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6" t="14163" r="25286" b="63523"/>
          <a:stretch/>
        </p:blipFill>
        <p:spPr>
          <a:xfrm>
            <a:off x="632360" y="567296"/>
            <a:ext cx="8430537" cy="545769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933818" y="6014365"/>
            <a:ext cx="59721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/>
              <a:t>From: </a:t>
            </a:r>
            <a:r>
              <a:rPr lang="en-US" sz="1600" b="1"/>
              <a:t>Experimental Investigation of Electron Cooling and Stacking of Lead Ions in a Low Energy Accumulation Ring</a:t>
            </a:r>
            <a:r>
              <a:rPr lang="en-US" sz="1600"/>
              <a:t>, </a:t>
            </a:r>
          </a:p>
          <a:p>
            <a:pPr algn="r"/>
            <a:r>
              <a:rPr lang="en-US" sz="1600"/>
              <a:t>J. Bosser, C. Carli, M. Chanel et. al., CERN, 1999, p.22</a:t>
            </a:r>
          </a:p>
          <a:p>
            <a:pPr algn="r"/>
            <a:endParaRPr lang="en-US" sz="1600"/>
          </a:p>
          <a:p>
            <a:pPr algn="r"/>
            <a:endParaRPr lang="en-US" sz="1600"/>
          </a:p>
        </p:txBody>
      </p:sp>
      <p:sp>
        <p:nvSpPr>
          <p:cNvPr id="12" name="Rectangle 11"/>
          <p:cNvSpPr/>
          <p:nvPr/>
        </p:nvSpPr>
        <p:spPr>
          <a:xfrm>
            <a:off x="8140882" y="2582897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314637" y="2032418"/>
            <a:ext cx="3325257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US"/>
              <a:t> Similar phenoma observed at TSR-Heidelberg with Au</a:t>
            </a:r>
            <a:r>
              <a:rPr lang="en-US" baseline="30000"/>
              <a:t>50+ </a:t>
            </a:r>
            <a:r>
              <a:rPr lang="en-US"/>
              <a:t>(iso-electric to Pb</a:t>
            </a:r>
            <a:r>
              <a:rPr lang="en-US" baseline="30000"/>
              <a:t>53+</a:t>
            </a:r>
            <a:r>
              <a:rPr lang="en-US"/>
              <a:t>) in 1997.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H="1" flipV="1">
            <a:off x="5742826" y="1711911"/>
            <a:ext cx="671425" cy="5509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755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2108" y="37022"/>
            <a:ext cx="97418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Electron cooler loss rates for different Pb charge states</a:t>
            </a:r>
            <a:endParaRPr lang="en-US" sz="3200" baseline="-25000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3848965"/>
              </p:ext>
            </p:extLst>
          </p:nvPr>
        </p:nvGraphicFramePr>
        <p:xfrm>
          <a:off x="82108" y="2289951"/>
          <a:ext cx="9403623" cy="3580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" name="Document" r:id="rId3" imgW="5435600" imgH="2336800" progId="Word.Document.12">
                  <p:embed/>
                </p:oleObj>
              </mc:Choice>
              <mc:Fallback>
                <p:oleObj name="Document" r:id="rId3" imgW="5435600" imgH="2336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2108" y="2289951"/>
                        <a:ext cx="9403623" cy="35807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773125" y="1499257"/>
            <a:ext cx="6307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Loss-rate  coefficients measured  for lead ions of different charge  states and different machine  </a:t>
            </a:r>
            <a:r>
              <a:rPr lang="en-US" dirty="0" smtClean="0"/>
              <a:t>settings.</a:t>
            </a:r>
            <a:endParaRPr lang="en-US" dirty="0"/>
          </a:p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735901" y="5870698"/>
            <a:ext cx="4953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200" dirty="0"/>
              <a:t>Experimental Investigation of Electron </a:t>
            </a:r>
            <a:r>
              <a:rPr lang="en-US" sz="1200" dirty="0" smtClean="0"/>
              <a:t>Cooling and </a:t>
            </a:r>
            <a:r>
              <a:rPr lang="en-US" sz="1200" dirty="0"/>
              <a:t>Stacking of </a:t>
            </a:r>
            <a:r>
              <a:rPr lang="en-US" sz="1200" dirty="0" smtClean="0"/>
              <a:t>Lead Ions </a:t>
            </a:r>
            <a:r>
              <a:rPr lang="en-US" sz="1200" dirty="0"/>
              <a:t>in a Low </a:t>
            </a:r>
            <a:r>
              <a:rPr lang="en-US" sz="1200" dirty="0" smtClean="0"/>
              <a:t>Energy Accumulation </a:t>
            </a:r>
            <a:r>
              <a:rPr lang="en-US" sz="1200" dirty="0"/>
              <a:t>Ring</a:t>
            </a:r>
          </a:p>
          <a:p>
            <a:pPr algn="r"/>
            <a:r>
              <a:rPr lang="en-US" sz="1200" dirty="0"/>
              <a:t>J. </a:t>
            </a:r>
            <a:r>
              <a:rPr lang="en-US" sz="1200" dirty="0" err="1"/>
              <a:t>Bosser</a:t>
            </a:r>
            <a:r>
              <a:rPr lang="en-US" sz="1200" dirty="0"/>
              <a:t>, C. </a:t>
            </a:r>
            <a:r>
              <a:rPr lang="en-US" sz="1200" dirty="0" err="1"/>
              <a:t>Carli</a:t>
            </a:r>
            <a:r>
              <a:rPr lang="en-US" sz="1200" dirty="0"/>
              <a:t>, M. </a:t>
            </a:r>
            <a:r>
              <a:rPr lang="en-US" sz="1200" dirty="0" smtClean="0"/>
              <a:t>Chanel, CERN</a:t>
            </a:r>
            <a:r>
              <a:rPr lang="en-US" sz="1200" dirty="0"/>
              <a:t>, CH{1211 Geneva 23, Switzerland</a:t>
            </a:r>
          </a:p>
          <a:p>
            <a:pPr algn="r"/>
            <a:r>
              <a:rPr lang="en-US" sz="1200" dirty="0"/>
              <a:t>April 27, 1999</a:t>
            </a:r>
          </a:p>
        </p:txBody>
      </p:sp>
    </p:spTree>
    <p:extLst>
      <p:ext uri="{BB962C8B-B14F-4D97-AF65-F5344CB8AC3E}">
        <p14:creationId xmlns:p14="http://schemas.microsoft.com/office/powerpoint/2010/main" val="223010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omogram_star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934" y="0"/>
            <a:ext cx="68061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596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mogram_final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934" y="0"/>
            <a:ext cx="68061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582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7"/>
          <p:cNvSpPr>
            <a:spLocks noGrp="1"/>
          </p:cNvSpPr>
          <p:nvPr>
            <p:ph type="ctrTitle"/>
          </p:nvPr>
        </p:nvSpPr>
        <p:spPr>
          <a:xfrm>
            <a:off x="220133" y="1"/>
            <a:ext cx="8323792" cy="1066800"/>
          </a:xfrm>
        </p:spPr>
        <p:txBody>
          <a:bodyPr/>
          <a:lstStyle/>
          <a:p>
            <a:pPr algn="l"/>
            <a:r>
              <a:rPr lang="en-US" sz="3200" dirty="0" smtClean="0"/>
              <a:t>Restricted maxima search</a:t>
            </a:r>
            <a:endParaRPr lang="en-US" sz="32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61" y="1214146"/>
            <a:ext cx="9135533" cy="494112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265767" y="1117766"/>
            <a:ext cx="809907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LEIR horizontal tune NOMINAL (6 injections)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3311172" y="5924434"/>
            <a:ext cx="411832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Fractional tune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-1460500" y="3345659"/>
            <a:ext cx="380153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Cycle time [</a:t>
            </a:r>
            <a:r>
              <a:rPr lang="en-US" sz="2400" dirty="0" err="1" smtClean="0"/>
              <a:t>ms</a:t>
            </a:r>
            <a:r>
              <a:rPr lang="en-US" sz="2400" dirty="0" smtClean="0"/>
              <a:t>]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3140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7"/>
          <p:cNvSpPr txBox="1">
            <a:spLocks/>
          </p:cNvSpPr>
          <p:nvPr/>
        </p:nvSpPr>
        <p:spPr>
          <a:xfrm>
            <a:off x="227746" y="36928"/>
            <a:ext cx="8420100" cy="147002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/>
              <a:t>ΔQ for </a:t>
            </a:r>
            <a:r>
              <a:rPr lang="en-US" sz="3200" b="1" dirty="0" smtClean="0"/>
              <a:t>programmed</a:t>
            </a:r>
            <a:r>
              <a:rPr lang="en-US" sz="3200" dirty="0" smtClean="0"/>
              <a:t> radial offset from</a:t>
            </a:r>
            <a:br>
              <a:rPr lang="en-US" sz="3200" dirty="0" smtClean="0"/>
            </a:br>
            <a:r>
              <a:rPr lang="en-US" sz="3200" dirty="0" smtClean="0"/>
              <a:t>-20mm to +20mm</a:t>
            </a:r>
            <a:endParaRPr lang="en-US" sz="3200" dirty="0"/>
          </a:p>
        </p:txBody>
      </p:sp>
      <p:grpSp>
        <p:nvGrpSpPr>
          <p:cNvPr id="8" name="Group 7"/>
          <p:cNvGrpSpPr/>
          <p:nvPr/>
        </p:nvGrpSpPr>
        <p:grpSpPr>
          <a:xfrm>
            <a:off x="385234" y="990600"/>
            <a:ext cx="9027084" cy="4690842"/>
            <a:chOff x="1088660" y="1455068"/>
            <a:chExt cx="7960159" cy="4386932"/>
          </a:xfrm>
        </p:grpSpPr>
        <p:pic>
          <p:nvPicPr>
            <p:cNvPr id="9" name="Picture 8" descr="Normalized_tune_010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8660" y="1455068"/>
              <a:ext cx="7960159" cy="4386932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136900" y="4029710"/>
              <a:ext cx="850900" cy="345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-20mm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803650" y="3681730"/>
              <a:ext cx="850900" cy="345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-15mm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330700" y="4028440"/>
              <a:ext cx="850900" cy="345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-10mm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756150" y="3660378"/>
              <a:ext cx="850900" cy="345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-5mm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607050" y="4027964"/>
              <a:ext cx="850900" cy="345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5mm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886450" y="3658632"/>
              <a:ext cx="850900" cy="345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10mm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457950" y="4027964"/>
              <a:ext cx="850900" cy="345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15mm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883400" y="3673356"/>
              <a:ext cx="850900" cy="345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20mm</a:t>
              </a:r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339216" y="2164868"/>
            <a:ext cx="2256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 time step: 20ms</a:t>
            </a:r>
            <a:endParaRPr lang="en-US" sz="2000" dirty="0"/>
          </a:p>
        </p:txBody>
      </p:sp>
      <p:sp>
        <p:nvSpPr>
          <p:cNvPr id="22" name="Rectangle 21"/>
          <p:cNvSpPr/>
          <p:nvPr/>
        </p:nvSpPr>
        <p:spPr>
          <a:xfrm>
            <a:off x="2708006" y="990600"/>
            <a:ext cx="5247858" cy="5163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915435" y="5373875"/>
            <a:ext cx="680578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Difference of Horizontal tune to reference tune (@ 0mm beam offset)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-1405464" y="3345658"/>
            <a:ext cx="380153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Cycle time [</a:t>
            </a:r>
            <a:r>
              <a:rPr lang="en-US" sz="2400" dirty="0" err="1" smtClean="0"/>
              <a:t>ms</a:t>
            </a:r>
            <a:r>
              <a:rPr lang="en-US" sz="2400" dirty="0" smtClean="0"/>
              <a:t>]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72247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7"/>
          <p:cNvSpPr txBox="1">
            <a:spLocks/>
          </p:cNvSpPr>
          <p:nvPr/>
        </p:nvSpPr>
        <p:spPr>
          <a:xfrm>
            <a:off x="1" y="0"/>
            <a:ext cx="7135558" cy="8207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b="1" dirty="0"/>
              <a:t>Why upgrade LEIR Pb</a:t>
            </a:r>
            <a:r>
              <a:rPr lang="en-US" sz="3000" b="1" baseline="30000" dirty="0"/>
              <a:t>54+</a:t>
            </a:r>
            <a:r>
              <a:rPr lang="en-US" sz="3200" b="1" dirty="0"/>
              <a:t> performance?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796161" y="5852061"/>
            <a:ext cx="1109839" cy="10144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495636"/>
              </p:ext>
            </p:extLst>
          </p:nvPr>
        </p:nvGraphicFramePr>
        <p:xfrm>
          <a:off x="92612" y="2171570"/>
          <a:ext cx="9697628" cy="33483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0083"/>
                <a:gridCol w="1256360"/>
                <a:gridCol w="2166921"/>
                <a:gridCol w="1382092"/>
                <a:gridCol w="1912172"/>
              </a:tblGrid>
              <a:tr h="6227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Parameter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Unit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LEIR</a:t>
                      </a:r>
                      <a:endParaRPr lang="en-US" sz="2200" baseline="300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2013 run</a:t>
                      </a:r>
                      <a:endParaRPr lang="en-US" sz="2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LEIR  </a:t>
                      </a:r>
                      <a:endParaRPr lang="en-US" sz="2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GB" sz="2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aseline upgrade</a:t>
                      </a:r>
                      <a:endParaRPr lang="en-US" sz="2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LEIR  </a:t>
                      </a:r>
                      <a:endParaRPr lang="en-US" sz="2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Full </a:t>
                      </a: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GB" sz="2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upgrade</a:t>
                      </a:r>
                      <a:endParaRPr lang="en-US" sz="2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324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2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Pb</a:t>
                      </a: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charge </a:t>
                      </a: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state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[-]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54+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4034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Output Energy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GB" sz="22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GeV</a:t>
                      </a: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/u]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0.0722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282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In/Out </a:t>
                      </a:r>
                      <a:r>
                        <a:rPr lang="en-GB" sz="22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Bρ</a:t>
                      </a: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Tm</a:t>
                      </a: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1.138 / 4.8</a:t>
                      </a:r>
                      <a:endParaRPr lang="en-US" sz="22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5699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Inject. </a:t>
                      </a: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to next </a:t>
                      </a: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machine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[-]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13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Bunches/ring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[-]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99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Charge at flat bottom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Charges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~6.0</a:t>
                      </a: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x10</a:t>
                      </a:r>
                      <a:r>
                        <a:rPr lang="en-GB" sz="220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6.0x10</a:t>
                      </a:r>
                      <a:r>
                        <a:rPr lang="en-GB" sz="220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1.1x10</a:t>
                      </a:r>
                      <a:r>
                        <a:rPr lang="en-GB" sz="220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99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Total extracted charge 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Charges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~5.4</a:t>
                      </a: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x10</a:t>
                      </a:r>
                      <a:r>
                        <a:rPr lang="en-GB" sz="220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5.4</a:t>
                      </a:r>
                      <a:r>
                        <a:rPr lang="en-GB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x10</a:t>
                      </a:r>
                      <a:r>
                        <a:rPr lang="en-GB" sz="220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en-US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200">
                          <a:effectLst/>
                          <a:latin typeface="+mn-lt"/>
                          <a:ea typeface="Calibri"/>
                          <a:cs typeface="Times New Roman"/>
                        </a:rPr>
                        <a:t>8.6x10</a:t>
                      </a:r>
                      <a:r>
                        <a:rPr lang="en-GB" sz="2200" baseline="3000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en-US" sz="22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4295" marR="74295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3940977" y="6275373"/>
            <a:ext cx="5974713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/>
              <a:t>From: </a:t>
            </a:r>
            <a:r>
              <a:rPr lang="en-GB" sz="1600" b="1" cap="all" dirty="0"/>
              <a:t>Performance of the injectors with ions after LS1</a:t>
            </a:r>
            <a:endParaRPr lang="en-US" sz="1600" b="1" cap="all" dirty="0"/>
          </a:p>
          <a:p>
            <a:pPr algn="r"/>
            <a:r>
              <a:rPr lang="en-GB" sz="1600" dirty="0"/>
              <a:t>D. </a:t>
            </a:r>
            <a:r>
              <a:rPr lang="en-GB" sz="1600" dirty="0" err="1"/>
              <a:t>Manglunki</a:t>
            </a:r>
            <a:r>
              <a:rPr lang="en-GB" sz="1600" dirty="0"/>
              <a:t> for the LIU-Ions </a:t>
            </a:r>
            <a:r>
              <a:rPr lang="en-GB" sz="1600" dirty="0" smtClean="0"/>
              <a:t>team, CERN</a:t>
            </a:r>
            <a:r>
              <a:rPr lang="en-GB" sz="1600" dirty="0"/>
              <a:t>, Geneva, </a:t>
            </a:r>
            <a:r>
              <a:rPr lang="en-GB" sz="1600" dirty="0" smtClean="0"/>
              <a:t>Switzerland, 2013</a:t>
            </a:r>
            <a:endParaRPr lang="en-US" sz="1600" dirty="0"/>
          </a:p>
        </p:txBody>
      </p:sp>
      <p:sp>
        <p:nvSpPr>
          <p:cNvPr id="3" name="Rectangle 2"/>
          <p:cNvSpPr/>
          <p:nvPr/>
        </p:nvSpPr>
        <p:spPr>
          <a:xfrm>
            <a:off x="1427802" y="833075"/>
            <a:ext cx="68015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All HI LHC experiments want by 2035: 10nb</a:t>
            </a:r>
            <a:r>
              <a:rPr lang="en-US" sz="2800" b="1" baseline="30000" dirty="0"/>
              <a:t>-1</a:t>
            </a:r>
            <a:endParaRPr lang="en-US" sz="2800" b="1"/>
          </a:p>
        </p:txBody>
      </p:sp>
    </p:spTree>
    <p:extLst>
      <p:ext uri="{BB962C8B-B14F-4D97-AF65-F5344CB8AC3E}">
        <p14:creationId xmlns:p14="http://schemas.microsoft.com/office/powerpoint/2010/main" val="3825293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7"/>
          <p:cNvSpPr>
            <a:spLocks noGrp="1"/>
          </p:cNvSpPr>
          <p:nvPr>
            <p:ph type="ctrTitle"/>
          </p:nvPr>
        </p:nvSpPr>
        <p:spPr>
          <a:xfrm>
            <a:off x="220133" y="1"/>
            <a:ext cx="8420100" cy="1470025"/>
          </a:xfrm>
        </p:spPr>
        <p:txBody>
          <a:bodyPr/>
          <a:lstStyle/>
          <a:p>
            <a:pPr algn="l"/>
            <a:r>
              <a:rPr lang="en-US" sz="3200" dirty="0" smtClean="0"/>
              <a:t>YASP output</a:t>
            </a:r>
            <a:endParaRPr lang="en-US" sz="3200" dirty="0"/>
          </a:p>
        </p:txBody>
      </p:sp>
      <p:pic>
        <p:nvPicPr>
          <p:cNvPr id="23" name="Picture 22" descr="YASP_+10m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33" y="1141658"/>
            <a:ext cx="9528885" cy="488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892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xtrapolated_p_0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56" y="855555"/>
            <a:ext cx="9458634" cy="493564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3824817" y="3175422"/>
            <a:ext cx="3201106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245379" y="2452147"/>
            <a:ext cx="26606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Linear extrapolation:</a:t>
            </a:r>
          </a:p>
          <a:p>
            <a:r>
              <a:rPr lang="en-US" sz="2200" dirty="0" smtClean="0"/>
              <a:t>-20mm to +20mm</a:t>
            </a:r>
          </a:p>
          <a:p>
            <a:r>
              <a:rPr lang="en-US" sz="2200" dirty="0" smtClean="0"/>
              <a:t> radial offset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1278847" y="1490132"/>
            <a:ext cx="254596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Measurement from +10mm programmed radial offset</a:t>
            </a:r>
            <a:endParaRPr lang="en-US" sz="2200" dirty="0"/>
          </a:p>
        </p:txBody>
      </p:sp>
      <p:sp>
        <p:nvSpPr>
          <p:cNvPr id="9" name="Right Brace 8"/>
          <p:cNvSpPr/>
          <p:nvPr/>
        </p:nvSpPr>
        <p:spPr>
          <a:xfrm>
            <a:off x="3170619" y="1617133"/>
            <a:ext cx="261408" cy="1200329"/>
          </a:xfrm>
          <a:prstGeom prst="righ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9" idx="1"/>
          </p:cNvCxnSpPr>
          <p:nvPr/>
        </p:nvCxnSpPr>
        <p:spPr>
          <a:xfrm>
            <a:off x="3432027" y="2217297"/>
            <a:ext cx="286929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ight Brace 10"/>
          <p:cNvSpPr/>
          <p:nvPr/>
        </p:nvSpPr>
        <p:spPr>
          <a:xfrm flipH="1">
            <a:off x="7104356" y="2452147"/>
            <a:ext cx="282046" cy="1446550"/>
          </a:xfrm>
          <a:prstGeom prst="righ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278169" y="3462522"/>
            <a:ext cx="202247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Measurement from -10mm programmed radial offset</a:t>
            </a:r>
            <a:endParaRPr lang="en-US" sz="2200" dirty="0"/>
          </a:p>
        </p:txBody>
      </p:sp>
      <p:sp>
        <p:nvSpPr>
          <p:cNvPr id="13" name="Right Brace 12"/>
          <p:cNvSpPr/>
          <p:nvPr/>
        </p:nvSpPr>
        <p:spPr>
          <a:xfrm>
            <a:off x="3163063" y="3585633"/>
            <a:ext cx="261408" cy="1200329"/>
          </a:xfrm>
          <a:prstGeom prst="righ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stCxn id="13" idx="1"/>
          </p:cNvCxnSpPr>
          <p:nvPr/>
        </p:nvCxnSpPr>
        <p:spPr>
          <a:xfrm>
            <a:off x="3424471" y="4185797"/>
            <a:ext cx="1198329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572131" y="606757"/>
            <a:ext cx="5695950" cy="673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7"/>
          <p:cNvSpPr>
            <a:spLocks noGrp="1"/>
          </p:cNvSpPr>
          <p:nvPr>
            <p:ph type="ctrTitle"/>
          </p:nvPr>
        </p:nvSpPr>
        <p:spPr>
          <a:xfrm>
            <a:off x="164423" y="20108"/>
            <a:ext cx="8420100" cy="1470025"/>
          </a:xfrm>
        </p:spPr>
        <p:txBody>
          <a:bodyPr/>
          <a:lstStyle/>
          <a:p>
            <a:pPr algn="l"/>
            <a:r>
              <a:rPr lang="en-US" sz="3200" dirty="0" smtClean="0"/>
              <a:t>Linear extrapolation of </a:t>
            </a:r>
            <a:r>
              <a:rPr lang="en-US" sz="3200" dirty="0"/>
              <a:t>Δp/</a:t>
            </a:r>
            <a:r>
              <a:rPr lang="en-US" sz="3200" dirty="0" smtClean="0"/>
              <a:t>p</a:t>
            </a:r>
            <a:endParaRPr lang="en-US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1339274" y="5424900"/>
            <a:ext cx="819983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Δp/p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-1500459" y="3092333"/>
            <a:ext cx="380153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Cycle time [</a:t>
            </a:r>
            <a:r>
              <a:rPr lang="en-US" sz="2400" dirty="0" err="1" smtClean="0"/>
              <a:t>ms</a:t>
            </a:r>
            <a:r>
              <a:rPr lang="en-US" sz="2400" dirty="0" smtClean="0"/>
              <a:t>]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86500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_correla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550" y="0"/>
            <a:ext cx="64334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707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7"/>
          <p:cNvSpPr>
            <a:spLocks noGrp="1"/>
          </p:cNvSpPr>
          <p:nvPr>
            <p:ph type="ctrTitle"/>
          </p:nvPr>
        </p:nvSpPr>
        <p:spPr>
          <a:xfrm>
            <a:off x="174272" y="-404074"/>
            <a:ext cx="8420100" cy="1470025"/>
          </a:xfrm>
        </p:spPr>
        <p:txBody>
          <a:bodyPr/>
          <a:lstStyle/>
          <a:p>
            <a:pPr algn="l"/>
            <a:r>
              <a:rPr lang="en-US" sz="3600" b="1" dirty="0" smtClean="0"/>
              <a:t>Machine specifications</a:t>
            </a:r>
            <a:endParaRPr lang="en-US" sz="32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145659"/>
              </p:ext>
            </p:extLst>
          </p:nvPr>
        </p:nvGraphicFramePr>
        <p:xfrm>
          <a:off x="376060" y="717647"/>
          <a:ext cx="5815188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8396"/>
                <a:gridCol w="1938396"/>
                <a:gridCol w="193839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Machine</a:t>
                      </a:r>
                      <a:endParaRPr lang="en-US" sz="20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Output Energy</a:t>
                      </a:r>
                      <a:endParaRPr lang="en-US" sz="20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Charge state</a:t>
                      </a:r>
                      <a:endParaRPr lang="en-US" sz="2000" dirty="0"/>
                    </a:p>
                  </a:txBody>
                  <a:tcPr marL="99060" marR="990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ECR ion source</a:t>
                      </a:r>
                      <a:endParaRPr lang="en-US" sz="20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2.5 </a:t>
                      </a:r>
                      <a:r>
                        <a:rPr lang="en-US" sz="2000" dirty="0" err="1" smtClean="0"/>
                        <a:t>keV</a:t>
                      </a:r>
                      <a:r>
                        <a:rPr lang="en-US" sz="2000" dirty="0" smtClean="0"/>
                        <a:t>/n</a:t>
                      </a:r>
                      <a:endParaRPr lang="en-US" sz="20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…,29+,…</a:t>
                      </a:r>
                      <a:endParaRPr lang="en-US" sz="2000" dirty="0"/>
                    </a:p>
                  </a:txBody>
                  <a:tcPr marL="99060" marR="990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LINAC3</a:t>
                      </a:r>
                      <a:endParaRPr lang="en-US" sz="20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4.2 MeV/n</a:t>
                      </a: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29+/54+</a:t>
                      </a:r>
                      <a:endParaRPr lang="en-US" sz="2000" dirty="0"/>
                    </a:p>
                  </a:txBody>
                  <a:tcPr marL="99060" marR="990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LEIR</a:t>
                      </a:r>
                      <a:endParaRPr lang="en-US" sz="2000" b="1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b="1" smtClean="0"/>
                        <a:t>72.2 </a:t>
                      </a:r>
                      <a:r>
                        <a:rPr lang="en-US" sz="2000" b="1" dirty="0" smtClean="0"/>
                        <a:t>MeV/n</a:t>
                      </a: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54+</a:t>
                      </a:r>
                      <a:endParaRPr lang="en-US" sz="2000" b="1" dirty="0"/>
                    </a:p>
                  </a:txBody>
                  <a:tcPr marL="99060" marR="990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PS</a:t>
                      </a: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5.9 </a:t>
                      </a:r>
                      <a:r>
                        <a:rPr lang="en-US" sz="2000" dirty="0" err="1" smtClean="0"/>
                        <a:t>GeV</a:t>
                      </a:r>
                      <a:r>
                        <a:rPr lang="en-US" sz="2000" dirty="0" smtClean="0"/>
                        <a:t>/n</a:t>
                      </a: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54+/82+</a:t>
                      </a:r>
                    </a:p>
                  </a:txBody>
                  <a:tcPr marL="99060" marR="990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SPS</a:t>
                      </a:r>
                      <a:endParaRPr lang="en-US" sz="20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176.5 </a:t>
                      </a:r>
                      <a:r>
                        <a:rPr lang="en-US" sz="2000" dirty="0" err="1" smtClean="0"/>
                        <a:t>GeV</a:t>
                      </a:r>
                      <a:r>
                        <a:rPr lang="en-US" sz="2000" dirty="0" smtClean="0"/>
                        <a:t>/n</a:t>
                      </a: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82+</a:t>
                      </a:r>
                      <a:endParaRPr lang="en-US" sz="2000" dirty="0"/>
                    </a:p>
                  </a:txBody>
                  <a:tcPr marL="99060" marR="99060"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841123"/>
              </p:ext>
            </p:extLst>
          </p:nvPr>
        </p:nvGraphicFramePr>
        <p:xfrm>
          <a:off x="4078513" y="3188687"/>
          <a:ext cx="5666974" cy="35373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5414"/>
                <a:gridCol w="1512366"/>
                <a:gridCol w="155919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LEIR Design Parameter</a:t>
                      </a:r>
                      <a:endParaRPr lang="en-US" sz="2000" dirty="0"/>
                    </a:p>
                  </a:txBody>
                  <a:tcPr marL="99060" marR="99060"/>
                </a:tc>
                <a:tc gridSpan="2">
                  <a:txBody>
                    <a:bodyPr/>
                    <a:lstStyle/>
                    <a:p>
                      <a:r>
                        <a:rPr lang="en-US" sz="2000" dirty="0" smtClean="0"/>
                        <a:t>Value</a:t>
                      </a:r>
                      <a:endParaRPr lang="en-US" sz="2000" dirty="0"/>
                    </a:p>
                    <a:p>
                      <a:r>
                        <a:rPr lang="en-US" sz="2000" dirty="0" smtClean="0"/>
                        <a:t>Injection           Extraction</a:t>
                      </a:r>
                      <a:endParaRPr lang="en-US" sz="20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Length</a:t>
                      </a:r>
                      <a:endParaRPr lang="en-US" sz="20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78m</a:t>
                      </a:r>
                      <a:endParaRPr lang="en-US" sz="20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 marL="99060" marR="990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Symbol" pitchFamily="18" charset="2"/>
                        </a:rPr>
                        <a:t>b</a:t>
                      </a:r>
                      <a:r>
                        <a:rPr lang="en-US" sz="2000" baseline="-25000" dirty="0" smtClean="0"/>
                        <a:t>rel.</a:t>
                      </a:r>
                      <a:r>
                        <a:rPr lang="en-US" sz="2000" baseline="0" dirty="0" smtClean="0"/>
                        <a:t>(Inj. | </a:t>
                      </a:r>
                      <a:r>
                        <a:rPr lang="en-US" sz="2000" baseline="0" dirty="0" err="1" smtClean="0"/>
                        <a:t>Ej</a:t>
                      </a:r>
                      <a:r>
                        <a:rPr lang="en-US" sz="2000" baseline="0" dirty="0" smtClean="0"/>
                        <a:t>.)</a:t>
                      </a:r>
                      <a:endParaRPr lang="en-US" sz="2000" baseline="-25000" dirty="0">
                        <a:latin typeface="Symbol" charset="2"/>
                        <a:cs typeface="Symbol" charset="2"/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0.095</a:t>
                      </a:r>
                      <a:endParaRPr lang="en-US" sz="20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0.392</a:t>
                      </a:r>
                      <a:endParaRPr lang="en-US" sz="2000" dirty="0"/>
                    </a:p>
                  </a:txBody>
                  <a:tcPr marL="99060" marR="990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Symbol" pitchFamily="18" charset="2"/>
                        </a:rPr>
                        <a:t>g</a:t>
                      </a:r>
                      <a:r>
                        <a:rPr lang="en-US" sz="2000" baseline="-25000" dirty="0" err="1" smtClean="0"/>
                        <a:t>rel</a:t>
                      </a:r>
                      <a:r>
                        <a:rPr lang="en-US" sz="2000" baseline="-25000" dirty="0" smtClean="0"/>
                        <a:t>.</a:t>
                      </a:r>
                      <a:r>
                        <a:rPr lang="en-US" sz="2000" baseline="0" dirty="0" smtClean="0"/>
                        <a:t> (Inj. | </a:t>
                      </a:r>
                      <a:r>
                        <a:rPr lang="en-US" sz="2000" baseline="0" dirty="0" err="1" smtClean="0"/>
                        <a:t>Ej</a:t>
                      </a:r>
                      <a:r>
                        <a:rPr lang="en-US" sz="2000" baseline="0" dirty="0" smtClean="0"/>
                        <a:t>.)</a:t>
                      </a:r>
                      <a:endParaRPr lang="en-US" sz="2000" baseline="-250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1.0045</a:t>
                      </a: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1.087</a:t>
                      </a:r>
                      <a:endParaRPr lang="en-US" sz="2000" dirty="0"/>
                    </a:p>
                  </a:txBody>
                  <a:tcPr marL="99060" marR="9906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Symbol" pitchFamily="18" charset="2"/>
                        </a:rPr>
                        <a:t>g</a:t>
                      </a:r>
                      <a:r>
                        <a:rPr lang="en-US" sz="2000" baseline="-25000" dirty="0" smtClean="0"/>
                        <a:t>transition</a:t>
                      </a: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2.84</a:t>
                      </a: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 marL="99060" marR="99060"/>
                </a:tc>
              </a:tr>
              <a:tr h="458892">
                <a:tc>
                  <a:txBody>
                    <a:bodyPr/>
                    <a:lstStyle/>
                    <a:p>
                      <a:r>
                        <a:rPr lang="el-GR" sz="2000" dirty="0" smtClean="0">
                          <a:latin typeface="Symbol" charset="2"/>
                          <a:cs typeface="Symbol" charset="2"/>
                        </a:rPr>
                        <a:t>ε</a:t>
                      </a:r>
                      <a:r>
                        <a:rPr lang="en-US" sz="2000" baseline="30000" dirty="0" smtClean="0"/>
                        <a:t>*</a:t>
                      </a:r>
                      <a:r>
                        <a:rPr lang="en-US" sz="2000" baseline="-25000" dirty="0" smtClean="0"/>
                        <a:t>transv.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smtClean="0"/>
                        <a:t>(</a:t>
                      </a:r>
                      <a:r>
                        <a:rPr lang="en-US" sz="2000" baseline="0" dirty="0" err="1" smtClean="0"/>
                        <a:t>Hor</a:t>
                      </a:r>
                      <a:r>
                        <a:rPr lang="en-US" sz="2000" baseline="0" dirty="0" smtClean="0"/>
                        <a:t>.|Vert.)</a:t>
                      </a:r>
                      <a:endParaRPr lang="en-US" sz="20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6</a:t>
                      </a:r>
                      <a:r>
                        <a:rPr lang="en-US" sz="2000" smtClean="0"/>
                        <a:t>μm</a:t>
                      </a:r>
                      <a:r>
                        <a:rPr lang="en-US" sz="2000" dirty="0" smtClean="0"/>
                        <a:t>|4</a:t>
                      </a:r>
                      <a:r>
                        <a:rPr lang="en-US" sz="2000" smtClean="0"/>
                        <a:t>μm</a:t>
                      </a:r>
                      <a:endParaRPr lang="en-US" sz="2000" dirty="0" smtClean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/>
                        <a:t>0.65|0.7μm</a:t>
                      </a:r>
                      <a:endParaRPr lang="en-US" sz="2000" dirty="0"/>
                    </a:p>
                  </a:txBody>
                  <a:tcPr marL="99060" marR="9906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Symbol" charset="2"/>
                          <a:cs typeface="Symbol" charset="2"/>
                        </a:rPr>
                        <a:t>ε</a:t>
                      </a:r>
                      <a:r>
                        <a:rPr lang="en-US" sz="2000" baseline="-25000" dirty="0" smtClean="0"/>
                        <a:t>long.</a:t>
                      </a:r>
                      <a:r>
                        <a:rPr lang="en-US" sz="2000" baseline="0" dirty="0" smtClean="0"/>
                        <a:t> (Inj. | </a:t>
                      </a:r>
                      <a:r>
                        <a:rPr lang="en-US" sz="2000" baseline="0" dirty="0" err="1" smtClean="0"/>
                        <a:t>Extr</a:t>
                      </a:r>
                      <a:r>
                        <a:rPr lang="en-US" sz="2000" baseline="0" dirty="0" smtClean="0"/>
                        <a:t>.</a:t>
                      </a:r>
                      <a:r>
                        <a:rPr lang="en-US" sz="2000" baseline="0" dirty="0" smtClean="0"/>
                        <a:t>)</a:t>
                      </a:r>
                      <a:endParaRPr lang="en-US" sz="2000" dirty="0" smtClean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0.015eVs/u</a:t>
                      </a: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0.1eVs/u</a:t>
                      </a:r>
                      <a:endParaRPr lang="en-US" sz="2000" dirty="0"/>
                    </a:p>
                  </a:txBody>
                  <a:tcPr marL="99060" marR="990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Tune (Hor.</a:t>
                      </a:r>
                      <a:r>
                        <a:rPr lang="en-US" sz="2000" baseline="0" dirty="0" smtClean="0"/>
                        <a:t> | </a:t>
                      </a:r>
                      <a:r>
                        <a:rPr lang="en-US" sz="2000" dirty="0" smtClean="0"/>
                        <a:t>Vert.)</a:t>
                      </a: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1.82|2.72</a:t>
                      </a:r>
                      <a:endParaRPr lang="en-US" sz="2000" dirty="0" smtClean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1.82|2.72</a:t>
                      </a:r>
                    </a:p>
                  </a:txBody>
                  <a:tcPr marL="99060" marR="99060"/>
                </a:tc>
              </a:tr>
            </a:tbl>
          </a:graphicData>
        </a:graphic>
      </p:graphicFrame>
      <p:pic>
        <p:nvPicPr>
          <p:cNvPr id="15" name="Picture 14" descr="LEIR_Layout_04_03_0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24" y="3188687"/>
            <a:ext cx="3284873" cy="353737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712663" y="4663962"/>
            <a:ext cx="16722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LEIR</a:t>
            </a:r>
            <a:endParaRPr lang="en-US" sz="4800" dirty="0"/>
          </a:p>
        </p:txBody>
      </p:sp>
      <p:pic>
        <p:nvPicPr>
          <p:cNvPr id="17" name="Picture 16" descr="LEIR_photo_2013_06_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428" y="793848"/>
            <a:ext cx="3328059" cy="204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347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287" y="37195"/>
            <a:ext cx="7295729" cy="6734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000296" y="5074547"/>
            <a:ext cx="1597686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b="1" dirty="0">
                <a:solidFill>
                  <a:srgbClr val="009900"/>
                </a:solidFill>
                <a:latin typeface="Times New Roman" charset="0"/>
              </a:rPr>
              <a:t>E-Cooling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162699" y="96554"/>
            <a:ext cx="14763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b="1" dirty="0" smtClean="0">
                <a:solidFill>
                  <a:schemeClr val="tx1"/>
                </a:solidFill>
              </a:rPr>
              <a:t>Extraction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2600326" y="277557"/>
            <a:ext cx="793862" cy="44077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400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814456" y="3359322"/>
            <a:ext cx="126569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b="1" dirty="0" smtClean="0">
                <a:solidFill>
                  <a:srgbClr val="0000FF"/>
                </a:solidFill>
              </a:rPr>
              <a:t>D=10m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5505133" y="903868"/>
            <a:ext cx="7016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rgbClr val="0000FF"/>
                </a:solidFill>
              </a:rPr>
              <a:t>D</a:t>
            </a:r>
            <a:r>
              <a:rPr lang="en-US" b="1" dirty="0">
                <a:solidFill>
                  <a:srgbClr val="0000FF"/>
                </a:solidFill>
                <a:latin typeface="ＭＳ ゴシック"/>
                <a:ea typeface="ＭＳ ゴシック"/>
                <a:cs typeface="ＭＳ ゴシック"/>
              </a:rPr>
              <a:t>≅</a:t>
            </a:r>
            <a:r>
              <a:rPr lang="en-US" b="1" dirty="0">
                <a:solidFill>
                  <a:srgbClr val="0000FF"/>
                </a:solidFill>
              </a:rPr>
              <a:t>0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8512688" y="3979465"/>
            <a:ext cx="1110985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sz="1600" b="1" dirty="0">
                <a:solidFill>
                  <a:srgbClr val="FF0066"/>
                </a:solidFill>
                <a:latin typeface="Times New Roman" charset="0"/>
              </a:rPr>
              <a:t>Ejection</a:t>
            </a:r>
          </a:p>
          <a:p>
            <a:pPr algn="ctr" eaLnBrk="1" hangingPunct="1">
              <a:buFontTx/>
              <a:buNone/>
            </a:pPr>
            <a:r>
              <a:rPr lang="en-US" sz="1600" b="1" dirty="0" smtClean="0">
                <a:solidFill>
                  <a:srgbClr val="FF0066"/>
                </a:solidFill>
                <a:latin typeface="Times New Roman" charset="0"/>
              </a:rPr>
              <a:t>Kicker 1</a:t>
            </a:r>
            <a:endParaRPr lang="en-US" sz="1600" b="1" dirty="0">
              <a:solidFill>
                <a:srgbClr val="FF0066"/>
              </a:solidFill>
              <a:latin typeface="Times New Roman" charset="0"/>
            </a:endParaRPr>
          </a:p>
        </p:txBody>
      </p:sp>
      <p:sp>
        <p:nvSpPr>
          <p:cNvPr id="23" name="Line 15"/>
          <p:cNvSpPr>
            <a:spLocks noChangeShapeType="1"/>
          </p:cNvSpPr>
          <p:nvPr/>
        </p:nvSpPr>
        <p:spPr bwMode="auto">
          <a:xfrm flipH="1">
            <a:off x="4708953" y="532681"/>
            <a:ext cx="582844" cy="61218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400"/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1642107" y="4291533"/>
            <a:ext cx="1355151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sz="1600" b="1" dirty="0">
                <a:solidFill>
                  <a:srgbClr val="0000FF"/>
                </a:solidFill>
                <a:latin typeface="Times New Roman" charset="0"/>
              </a:rPr>
              <a:t>Quadrupole doublet</a:t>
            </a:r>
          </a:p>
        </p:txBody>
      </p:sp>
      <p:sp>
        <p:nvSpPr>
          <p:cNvPr id="28" name="Text Box 20"/>
          <p:cNvSpPr txBox="1">
            <a:spLocks noChangeArrowheads="1"/>
          </p:cNvSpPr>
          <p:nvPr/>
        </p:nvSpPr>
        <p:spPr bwMode="auto">
          <a:xfrm>
            <a:off x="5840414" y="1448455"/>
            <a:ext cx="757567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b="1" dirty="0">
                <a:solidFill>
                  <a:srgbClr val="669900"/>
                </a:solidFill>
                <a:latin typeface="Times New Roman" charset="0"/>
              </a:rPr>
              <a:t>RF </a:t>
            </a:r>
          </a:p>
        </p:txBody>
      </p:sp>
      <p:sp>
        <p:nvSpPr>
          <p:cNvPr id="29" name="Rectangle 21"/>
          <p:cNvSpPr>
            <a:spLocks noChangeArrowheads="1"/>
          </p:cNvSpPr>
          <p:nvPr/>
        </p:nvSpPr>
        <p:spPr bwMode="auto">
          <a:xfrm>
            <a:off x="5569334" y="5901163"/>
            <a:ext cx="5625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buFontTx/>
              <a:buNone/>
            </a:pPr>
            <a:r>
              <a:rPr lang="en-US" b="1" dirty="0">
                <a:solidFill>
                  <a:srgbClr val="0000FF"/>
                </a:solidFill>
              </a:rPr>
              <a:t>D</a:t>
            </a:r>
            <a:r>
              <a:rPr lang="en-US" b="1" dirty="0">
                <a:solidFill>
                  <a:srgbClr val="0000FF"/>
                </a:solidFill>
                <a:latin typeface="ＭＳ ゴシック"/>
                <a:ea typeface="ＭＳ ゴシック"/>
                <a:cs typeface="ＭＳ ゴシック"/>
              </a:rPr>
              <a:t>≅</a:t>
            </a:r>
            <a:r>
              <a:rPr lang="en-US" b="1" dirty="0">
                <a:solidFill>
                  <a:srgbClr val="0000FF"/>
                </a:solidFill>
              </a:rPr>
              <a:t>0</a:t>
            </a:r>
          </a:p>
        </p:txBody>
      </p:sp>
      <p:sp>
        <p:nvSpPr>
          <p:cNvPr id="30" name="Rectangle 22"/>
          <p:cNvSpPr>
            <a:spLocks noChangeArrowheads="1"/>
          </p:cNvSpPr>
          <p:nvPr/>
        </p:nvSpPr>
        <p:spPr bwMode="auto">
          <a:xfrm>
            <a:off x="793315" y="1319716"/>
            <a:ext cx="1248772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008000"/>
                </a:solidFill>
              </a:rPr>
              <a:t>Injection</a:t>
            </a:r>
          </a:p>
          <a:p>
            <a:pPr algn="ctr"/>
            <a:r>
              <a:rPr lang="en-US" dirty="0" smtClean="0">
                <a:solidFill>
                  <a:srgbClr val="008000"/>
                </a:solidFill>
              </a:rPr>
              <a:t>Bρ=1.14Tm</a:t>
            </a:r>
          </a:p>
          <a:p>
            <a:pPr algn="ctr"/>
            <a:r>
              <a:rPr lang="en-US" dirty="0" smtClean="0">
                <a:solidFill>
                  <a:srgbClr val="008000"/>
                </a:solidFill>
              </a:rPr>
              <a:t>4.2MeV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1" name="Rectangle 23"/>
          <p:cNvSpPr>
            <a:spLocks noChangeArrowheads="1"/>
          </p:cNvSpPr>
          <p:nvPr/>
        </p:nvSpPr>
        <p:spPr bwMode="auto">
          <a:xfrm>
            <a:off x="4960306" y="96467"/>
            <a:ext cx="167766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b="1" dirty="0">
                <a:solidFill>
                  <a:srgbClr val="0000FF"/>
                </a:solidFill>
                <a:latin typeface="Times New Roman" charset="0"/>
              </a:rPr>
              <a:t>Quadrupole triplet</a:t>
            </a:r>
          </a:p>
        </p:txBody>
      </p:sp>
      <p:sp>
        <p:nvSpPr>
          <p:cNvPr id="33" name="Line 25"/>
          <p:cNvSpPr>
            <a:spLocks noChangeShapeType="1"/>
          </p:cNvSpPr>
          <p:nvPr/>
        </p:nvSpPr>
        <p:spPr bwMode="auto">
          <a:xfrm>
            <a:off x="1912409" y="1303979"/>
            <a:ext cx="230452" cy="773113"/>
          </a:xfrm>
          <a:prstGeom prst="line">
            <a:avLst/>
          </a:prstGeom>
          <a:noFill/>
          <a:ln w="50800">
            <a:solidFill>
              <a:srgbClr val="00FF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400"/>
          </a:p>
        </p:txBody>
      </p:sp>
      <p:sp>
        <p:nvSpPr>
          <p:cNvPr id="34" name="Line 15"/>
          <p:cNvSpPr>
            <a:spLocks noChangeShapeType="1"/>
          </p:cNvSpPr>
          <p:nvPr/>
        </p:nvSpPr>
        <p:spPr bwMode="auto">
          <a:xfrm>
            <a:off x="6344313" y="532681"/>
            <a:ext cx="583469" cy="61218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400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8512688" y="2701728"/>
            <a:ext cx="1110985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sz="1600" b="1" dirty="0">
                <a:solidFill>
                  <a:srgbClr val="FF0066"/>
                </a:solidFill>
                <a:latin typeface="Times New Roman" charset="0"/>
              </a:rPr>
              <a:t>Ejection</a:t>
            </a:r>
          </a:p>
          <a:p>
            <a:pPr algn="ctr" eaLnBrk="1" hangingPunct="1">
              <a:buFontTx/>
              <a:buNone/>
            </a:pPr>
            <a:r>
              <a:rPr lang="en-US" sz="1600" b="1" dirty="0" smtClean="0">
                <a:solidFill>
                  <a:srgbClr val="FF0066"/>
                </a:solidFill>
                <a:latin typeface="Times New Roman" charset="0"/>
              </a:rPr>
              <a:t>Kicker 2</a:t>
            </a:r>
            <a:endParaRPr lang="en-US" sz="1600" b="1" dirty="0">
              <a:solidFill>
                <a:srgbClr val="FF0066"/>
              </a:solidFill>
              <a:latin typeface="Times New Roman" charset="0"/>
            </a:endParaRPr>
          </a:p>
        </p:txBody>
      </p:sp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8269169" y="3359322"/>
            <a:ext cx="126569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b="1" dirty="0" smtClean="0">
                <a:solidFill>
                  <a:srgbClr val="0000FF"/>
                </a:solidFill>
              </a:rPr>
              <a:t>D=10m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7" name="Title 7"/>
          <p:cNvSpPr>
            <a:spLocks noGrp="1"/>
          </p:cNvSpPr>
          <p:nvPr>
            <p:ph type="ctrTitle"/>
          </p:nvPr>
        </p:nvSpPr>
        <p:spPr>
          <a:xfrm>
            <a:off x="0" y="41253"/>
            <a:ext cx="1652061" cy="849267"/>
          </a:xfrm>
        </p:spPr>
        <p:txBody>
          <a:bodyPr/>
          <a:lstStyle/>
          <a:p>
            <a:pPr algn="l"/>
            <a:r>
              <a:rPr lang="en-US" sz="3600" b="1" dirty="0" smtClean="0"/>
              <a:t>Optics</a:t>
            </a:r>
            <a:endParaRPr lang="en-US" sz="3200" b="1" dirty="0"/>
          </a:p>
        </p:txBody>
      </p:sp>
      <p:sp>
        <p:nvSpPr>
          <p:cNvPr id="5" name="Rectangle 4"/>
          <p:cNvSpPr/>
          <p:nvPr/>
        </p:nvSpPr>
        <p:spPr>
          <a:xfrm>
            <a:off x="3394189" y="342954"/>
            <a:ext cx="11491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Bρ=</a:t>
            </a:r>
            <a:r>
              <a:rPr lang="en-US" b="1" dirty="0" smtClean="0"/>
              <a:t>4.8Tm</a:t>
            </a:r>
          </a:p>
          <a:p>
            <a:r>
              <a:rPr lang="en-US" b="1" dirty="0" smtClean="0"/>
              <a:t>72.2MeV</a:t>
            </a:r>
            <a:endParaRPr lang="en-US" b="1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5769331" y="2458491"/>
            <a:ext cx="1" cy="2417819"/>
          </a:xfrm>
          <a:prstGeom prst="line">
            <a:avLst/>
          </a:prstGeom>
          <a:ln w="34925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718111" y="2312099"/>
            <a:ext cx="1275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Symmetry</a:t>
            </a:r>
            <a:endParaRPr lang="en-US" sz="2000" b="1" dirty="0"/>
          </a:p>
        </p:txBody>
      </p:sp>
      <p:sp>
        <p:nvSpPr>
          <p:cNvPr id="24" name="Text Box 18"/>
          <p:cNvSpPr txBox="1">
            <a:spLocks noChangeArrowheads="1"/>
          </p:cNvSpPr>
          <p:nvPr/>
        </p:nvSpPr>
        <p:spPr bwMode="auto">
          <a:xfrm>
            <a:off x="4302108" y="2606047"/>
            <a:ext cx="135515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sz="1600" b="1" dirty="0">
                <a:solidFill>
                  <a:srgbClr val="0000FF"/>
                </a:solidFill>
                <a:latin typeface="Times New Roman" charset="0"/>
              </a:rPr>
              <a:t>Sextupoles</a:t>
            </a:r>
          </a:p>
        </p:txBody>
      </p:sp>
      <p:sp>
        <p:nvSpPr>
          <p:cNvPr id="25" name="Line 15"/>
          <p:cNvSpPr>
            <a:spLocks noChangeShapeType="1"/>
          </p:cNvSpPr>
          <p:nvPr/>
        </p:nvSpPr>
        <p:spPr bwMode="auto">
          <a:xfrm flipH="1">
            <a:off x="3162697" y="2815826"/>
            <a:ext cx="1348550" cy="174841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400"/>
          </a:p>
        </p:txBody>
      </p:sp>
      <p:sp>
        <p:nvSpPr>
          <p:cNvPr id="27" name="Line 15"/>
          <p:cNvSpPr>
            <a:spLocks noChangeShapeType="1"/>
          </p:cNvSpPr>
          <p:nvPr/>
        </p:nvSpPr>
        <p:spPr bwMode="auto">
          <a:xfrm flipH="1">
            <a:off x="3162697" y="2815826"/>
            <a:ext cx="1348550" cy="154002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400"/>
          </a:p>
        </p:txBody>
      </p:sp>
      <p:sp>
        <p:nvSpPr>
          <p:cNvPr id="32" name="Line 15"/>
          <p:cNvSpPr>
            <a:spLocks noChangeShapeType="1"/>
          </p:cNvSpPr>
          <p:nvPr/>
        </p:nvSpPr>
        <p:spPr bwMode="auto">
          <a:xfrm flipH="1">
            <a:off x="3162695" y="2815826"/>
            <a:ext cx="1348551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400"/>
          </a:p>
        </p:txBody>
      </p:sp>
      <p:sp>
        <p:nvSpPr>
          <p:cNvPr id="40" name="Line 15"/>
          <p:cNvSpPr>
            <a:spLocks noChangeShapeType="1"/>
          </p:cNvSpPr>
          <p:nvPr/>
        </p:nvSpPr>
        <p:spPr bwMode="auto">
          <a:xfrm flipH="1" flipV="1">
            <a:off x="3162695" y="2614323"/>
            <a:ext cx="1348552" cy="20150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400"/>
          </a:p>
        </p:txBody>
      </p:sp>
      <p:sp>
        <p:nvSpPr>
          <p:cNvPr id="41" name="Line 15"/>
          <p:cNvSpPr>
            <a:spLocks noChangeShapeType="1"/>
          </p:cNvSpPr>
          <p:nvPr/>
        </p:nvSpPr>
        <p:spPr bwMode="auto">
          <a:xfrm flipV="1">
            <a:off x="4708952" y="1319716"/>
            <a:ext cx="0" cy="13820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400"/>
          </a:p>
        </p:txBody>
      </p:sp>
      <p:sp>
        <p:nvSpPr>
          <p:cNvPr id="42" name="Line 15"/>
          <p:cNvSpPr>
            <a:spLocks noChangeShapeType="1"/>
          </p:cNvSpPr>
          <p:nvPr/>
        </p:nvSpPr>
        <p:spPr bwMode="auto">
          <a:xfrm flipV="1">
            <a:off x="5151215" y="1421622"/>
            <a:ext cx="1602160" cy="128010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888117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nsity_only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" t="9101" r="7936" b="4499"/>
          <a:stretch/>
        </p:blipFill>
        <p:spPr>
          <a:xfrm>
            <a:off x="1084480" y="797948"/>
            <a:ext cx="7862876" cy="566661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7748803">
            <a:off x="1728229" y="3665067"/>
            <a:ext cx="42505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6</a:t>
            </a:r>
            <a:r>
              <a:rPr lang="en-US" sz="2400" dirty="0" smtClean="0"/>
              <a:t> injections. First at 215ms, then spaced 200ms. 200μs long.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804986" y="3274447"/>
            <a:ext cx="2393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Extraction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@ 2880ms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7455260" y="3307224"/>
            <a:ext cx="385233" cy="134069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539578" y="1576152"/>
            <a:ext cx="569716" cy="224877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018454" y="925304"/>
            <a:ext cx="3083335" cy="763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       </a:t>
            </a:r>
            <a:r>
              <a:rPr lang="en-US" sz="2400" dirty="0">
                <a:solidFill>
                  <a:srgbClr val="FF0000"/>
                </a:solidFill>
              </a:rPr>
              <a:t>capture in H2, H4 </a:t>
            </a:r>
            <a:r>
              <a:rPr lang="en-US" sz="2400" dirty="0" smtClean="0">
                <a:solidFill>
                  <a:srgbClr val="FF0000"/>
                </a:solidFill>
              </a:rPr>
              <a:t>@ 1780ms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466645" y="1849568"/>
            <a:ext cx="2557570" cy="0"/>
          </a:xfrm>
          <a:prstGeom prst="straightConnector1">
            <a:avLst/>
          </a:prstGeom>
          <a:ln w="19050" cmpd="sng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6721763" y="3128978"/>
            <a:ext cx="1302453" cy="0"/>
          </a:xfrm>
          <a:prstGeom prst="straightConnector1">
            <a:avLst/>
          </a:prstGeom>
          <a:ln w="19050" cmpd="sng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851204" y="1841246"/>
            <a:ext cx="1" cy="1287732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851205" y="2083637"/>
            <a:ext cx="2054795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/>
              <a:t>Up to 50% beam loss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2114920" y="1695411"/>
            <a:ext cx="1881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/>
              <a:t>(Coasting beam)</a:t>
            </a:r>
            <a:endParaRPr lang="en-US" sz="2000"/>
          </a:p>
        </p:txBody>
      </p:sp>
      <p:sp>
        <p:nvSpPr>
          <p:cNvPr id="24" name="Rectangle 23"/>
          <p:cNvSpPr/>
          <p:nvPr/>
        </p:nvSpPr>
        <p:spPr>
          <a:xfrm>
            <a:off x="8024216" y="4505267"/>
            <a:ext cx="9946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B-field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5218551" y="1700837"/>
            <a:ext cx="321027" cy="279400"/>
          </a:xfrm>
          <a:prstGeom prst="ellipse">
            <a:avLst/>
          </a:prstGeom>
          <a:solidFill>
            <a:srgbClr val="FF0000">
              <a:alpha val="2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539578" y="1913467"/>
            <a:ext cx="478878" cy="330200"/>
          </a:xfrm>
          <a:prstGeom prst="straightConnector1">
            <a:avLst/>
          </a:prstGeom>
          <a:ln w="28575" cmpd="sng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6006830" y="2094031"/>
            <a:ext cx="1337012" cy="7130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dirty="0"/>
              <a:t>Start of</a:t>
            </a:r>
          </a:p>
          <a:p>
            <a:pPr>
              <a:lnSpc>
                <a:spcPct val="80000"/>
              </a:lnSpc>
            </a:pPr>
            <a:r>
              <a:rPr lang="en-GB" sz="2200" dirty="0"/>
              <a:t>Beam loss</a:t>
            </a:r>
            <a:endParaRPr lang="en-US" sz="220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363197" y="1932553"/>
            <a:ext cx="2333842" cy="4154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100">
                <a:solidFill>
                  <a:srgbClr val="FF0000"/>
                </a:solidFill>
              </a:rPr>
              <a:t>BHN current [100A]</a:t>
            </a:r>
          </a:p>
        </p:txBody>
      </p:sp>
      <p:sp>
        <p:nvSpPr>
          <p:cNvPr id="29" name="Title 7"/>
          <p:cNvSpPr txBox="1">
            <a:spLocks/>
          </p:cNvSpPr>
          <p:nvPr/>
        </p:nvSpPr>
        <p:spPr>
          <a:xfrm>
            <a:off x="0" y="0"/>
            <a:ext cx="9905999" cy="8207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b="1" dirty="0" smtClean="0"/>
              <a:t>Standard LEIR </a:t>
            </a:r>
            <a:r>
              <a:rPr lang="en-US" sz="3200" b="1" dirty="0" smtClean="0"/>
              <a:t>nominal cycle: low energy beam loss.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134425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7"/>
          <p:cNvSpPr txBox="1">
            <a:spLocks/>
          </p:cNvSpPr>
          <p:nvPr/>
        </p:nvSpPr>
        <p:spPr>
          <a:xfrm>
            <a:off x="1" y="0"/>
            <a:ext cx="7135558" cy="8207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000" b="1" dirty="0"/>
              <a:t>Finding a solution for LEIR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84479" y="448053"/>
            <a:ext cx="8821521" cy="741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084480" y="1189790"/>
            <a:ext cx="8032710" cy="2533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000">
              <a:lnSpc>
                <a:spcPct val="110000"/>
              </a:lnSpc>
            </a:pPr>
            <a:r>
              <a:rPr lang="en-US" sz="2400" b="1" dirty="0"/>
              <a:t>What we have found so far:</a:t>
            </a:r>
          </a:p>
          <a:p>
            <a:pPr marL="806400" lvl="1" indent="-313200">
              <a:lnSpc>
                <a:spcPct val="110000"/>
              </a:lnSpc>
              <a:buFont typeface="+mj-lt"/>
              <a:buAutoNum type="arabicPeriod"/>
            </a:pPr>
            <a:r>
              <a:rPr lang="en-US" sz="2400" dirty="0"/>
              <a:t>Working point on 4</a:t>
            </a:r>
            <a:r>
              <a:rPr lang="en-US" sz="2400" baseline="30000" dirty="0"/>
              <a:t>th</a:t>
            </a:r>
            <a:r>
              <a:rPr lang="en-US" sz="2400" dirty="0"/>
              <a:t> order </a:t>
            </a:r>
            <a:r>
              <a:rPr lang="en-US" sz="2400" dirty="0" smtClean="0"/>
              <a:t>resonance</a:t>
            </a:r>
            <a:endParaRPr lang="en-US" sz="2400" dirty="0"/>
          </a:p>
          <a:p>
            <a:pPr marL="806400" lvl="1" indent="-313200">
              <a:lnSpc>
                <a:spcPct val="110000"/>
              </a:lnSpc>
              <a:buFont typeface="+mj-lt"/>
              <a:buAutoNum type="arabicPeriod"/>
            </a:pPr>
            <a:r>
              <a:rPr lang="en-US" sz="2400" dirty="0"/>
              <a:t>Transverse instability at RF capture</a:t>
            </a:r>
          </a:p>
          <a:p>
            <a:pPr marL="806400" lvl="1" indent="-313200">
              <a:lnSpc>
                <a:spcPct val="110000"/>
              </a:lnSpc>
              <a:buFont typeface="+mj-lt"/>
              <a:buAutoNum type="arabicPeriod"/>
            </a:pPr>
            <a:r>
              <a:rPr lang="en-US" sz="2400" dirty="0"/>
              <a:t>Positive </a:t>
            </a:r>
            <a:r>
              <a:rPr lang="en-US" sz="2400" dirty="0" smtClean="0"/>
              <a:t>chromaticity </a:t>
            </a:r>
            <a:r>
              <a:rPr lang="en-US" sz="2400" dirty="0"/>
              <a:t>in the vertical plane</a:t>
            </a:r>
          </a:p>
          <a:p>
            <a:pPr marL="806400" lvl="1" indent="-313200">
              <a:spcBef>
                <a:spcPts val="600"/>
              </a:spcBef>
              <a:buFont typeface="+mj-lt"/>
              <a:buAutoNum type="arabicPeriod"/>
            </a:pPr>
            <a:r>
              <a:rPr lang="en-US" sz="2400" dirty="0"/>
              <a:t>Beam loss associated to </a:t>
            </a:r>
            <a:r>
              <a:rPr lang="en-US" sz="2400" dirty="0" smtClean="0"/>
              <a:t>RF-capture </a:t>
            </a:r>
            <a:r>
              <a:rPr lang="en-US" sz="2400" dirty="0"/>
              <a:t>rather than </a:t>
            </a:r>
            <a:r>
              <a:rPr lang="en-US" sz="2400" dirty="0" smtClean="0"/>
              <a:t>magnetic Ramp</a:t>
            </a:r>
            <a:r>
              <a:rPr lang="en-US" sz="2400" dirty="0"/>
              <a:t>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334256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7"/>
          <p:cNvSpPr txBox="1">
            <a:spLocks/>
          </p:cNvSpPr>
          <p:nvPr/>
        </p:nvSpPr>
        <p:spPr>
          <a:xfrm>
            <a:off x="1" y="0"/>
            <a:ext cx="7135558" cy="8207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000" b="1" dirty="0"/>
              <a:t>1. Design tune: Q</a:t>
            </a:r>
            <a:r>
              <a:rPr lang="en-GB" sz="3000" b="1" baseline="-25000" dirty="0"/>
              <a:t>H</a:t>
            </a:r>
            <a:r>
              <a:rPr lang="en-GB" sz="3000" b="1" dirty="0"/>
              <a:t>=1.82, Q</a:t>
            </a:r>
            <a:r>
              <a:rPr lang="en-GB" sz="3000" b="1" baseline="-25000" dirty="0"/>
              <a:t>V</a:t>
            </a:r>
            <a:r>
              <a:rPr lang="en-GB" sz="3000" b="1" dirty="0"/>
              <a:t>=2.72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14" y="1019645"/>
            <a:ext cx="6093597" cy="5490763"/>
          </a:xfrm>
          <a:prstGeom prst="rect">
            <a:avLst/>
          </a:prstGeom>
        </p:spPr>
      </p:pic>
      <p:sp>
        <p:nvSpPr>
          <p:cNvPr id="5" name="Text Box 18"/>
          <p:cNvSpPr txBox="1"/>
          <p:nvPr/>
        </p:nvSpPr>
        <p:spPr>
          <a:xfrm>
            <a:off x="7634194" y="1198778"/>
            <a:ext cx="3428204" cy="4769498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2000" dirty="0" err="1">
                <a:effectLst/>
                <a:latin typeface="Times New Roman"/>
                <a:ea typeface="Times New Roman"/>
                <a:cs typeface="Times New Roman"/>
              </a:rPr>
              <a:t>Q</a:t>
            </a:r>
            <a:r>
              <a:rPr lang="en-GB" sz="2000" baseline="-25000" dirty="0" err="1">
                <a:effectLst/>
                <a:latin typeface="Times New Roman"/>
                <a:ea typeface="Times New Roman"/>
                <a:cs typeface="Times New Roman"/>
              </a:rPr>
              <a:t>x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 - </a:t>
            </a:r>
            <a:r>
              <a:rPr lang="en-GB" sz="2000" dirty="0" err="1">
                <a:effectLst/>
                <a:latin typeface="Times New Roman"/>
                <a:ea typeface="Times New Roman"/>
                <a:cs typeface="Times New Roman"/>
              </a:rPr>
              <a:t>Q</a:t>
            </a:r>
            <a:r>
              <a:rPr lang="en-GB" sz="2000" baseline="-25000" dirty="0" err="1">
                <a:effectLst/>
                <a:latin typeface="Times New Roman"/>
                <a:ea typeface="Times New Roman"/>
                <a:cs typeface="Times New Roman"/>
              </a:rPr>
              <a:t>y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= -1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2Q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x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 - </a:t>
            </a:r>
            <a:r>
              <a:rPr lang="en-GB" sz="2000" dirty="0" err="1">
                <a:effectLst/>
                <a:latin typeface="Times New Roman"/>
                <a:ea typeface="Times New Roman"/>
                <a:cs typeface="Times New Roman"/>
              </a:rPr>
              <a:t>Q</a:t>
            </a:r>
            <a:r>
              <a:rPr lang="en-GB" sz="2000" baseline="-25000" dirty="0" err="1">
                <a:effectLst/>
                <a:latin typeface="Times New Roman"/>
                <a:ea typeface="Times New Roman"/>
                <a:cs typeface="Times New Roman"/>
              </a:rPr>
              <a:t>y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= 1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4Q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y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 = 11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 err="1">
                <a:effectLst/>
                <a:latin typeface="Times New Roman"/>
                <a:ea typeface="Times New Roman"/>
                <a:cs typeface="Times New Roman"/>
              </a:rPr>
              <a:t>Q</a:t>
            </a:r>
            <a:r>
              <a:rPr lang="en-GB" sz="2000" baseline="-25000" dirty="0" err="1">
                <a:effectLst/>
                <a:latin typeface="Times New Roman"/>
                <a:ea typeface="Times New Roman"/>
                <a:cs typeface="Times New Roman"/>
              </a:rPr>
              <a:t>x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 + 3Q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y 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= 10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3Q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y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 = 8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2Q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x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 + 2Q</a:t>
            </a:r>
            <a:r>
              <a:rPr lang="en-GB" sz="2000" baseline="-25000" dirty="0">
                <a:effectLst/>
                <a:latin typeface="Times New Roman"/>
                <a:ea typeface="Times New Roman"/>
                <a:cs typeface="Times New Roman"/>
              </a:rPr>
              <a:t>y </a:t>
            </a: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= 9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en-US" sz="2000" dirty="0">
              <a:effectLst/>
              <a:latin typeface="Palatino"/>
              <a:ea typeface="Times New Roman"/>
              <a:cs typeface="Times New Roman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237174" y="1424483"/>
            <a:ext cx="1397020" cy="28386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6237174" y="2041983"/>
            <a:ext cx="1397021" cy="9569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6314687" y="2632651"/>
            <a:ext cx="1319507" cy="8913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5956187" y="3230743"/>
            <a:ext cx="1678009" cy="80311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6314689" y="3828833"/>
            <a:ext cx="1319505" cy="44651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956186" y="4490503"/>
            <a:ext cx="1678010" cy="57526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1155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15214</TotalTime>
  <Words>1620</Words>
  <Application>Microsoft Macintosh PowerPoint</Application>
  <PresentationFormat>A4 Paper (210x297 mm)</PresentationFormat>
  <Paragraphs>418</Paragraphs>
  <Slides>42</Slides>
  <Notes>5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45" baseType="lpstr">
      <vt:lpstr>Office Theme</vt:lpstr>
      <vt:lpstr>Equation</vt:lpstr>
      <vt:lpstr>Document</vt:lpstr>
      <vt:lpstr>PowerPoint Presentation</vt:lpstr>
      <vt:lpstr>PowerPoint Presentation</vt:lpstr>
      <vt:lpstr>PowerPoint Presentation</vt:lpstr>
      <vt:lpstr>PowerPoint Presentation</vt:lpstr>
      <vt:lpstr>Machine specifications</vt:lpstr>
      <vt:lpstr>Optics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Elliminated working hypothesis “B-ramp”: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Overview</vt:lpstr>
      <vt:lpstr>Current scheme (“intermediate” in 2011, with 2013 performance)</vt:lpstr>
      <vt:lpstr>PowerPoint Presentation</vt:lpstr>
      <vt:lpstr>PowerPoint Presentation</vt:lpstr>
      <vt:lpstr>PowerPoint Presentation</vt:lpstr>
      <vt:lpstr>PowerPoint Presentation</vt:lpstr>
      <vt:lpstr>LEIR multi-turn injection (proposed by D.Möhl and S.Maury)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Restricted maxima search</vt:lpstr>
      <vt:lpstr>PowerPoint Presentation</vt:lpstr>
      <vt:lpstr>YASP output</vt:lpstr>
      <vt:lpstr>Linear extrapolation of Δp/p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Andreas Bodendorfer</dc:creator>
  <cp:lastModifiedBy>Michael Bodendorfer</cp:lastModifiedBy>
  <cp:revision>274</cp:revision>
  <cp:lastPrinted>2014-05-19T16:06:04Z</cp:lastPrinted>
  <dcterms:created xsi:type="dcterms:W3CDTF">2013-05-31T09:00:44Z</dcterms:created>
  <dcterms:modified xsi:type="dcterms:W3CDTF">2014-05-20T07:40:45Z</dcterms:modified>
</cp:coreProperties>
</file>