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5"/>
  </p:notesMasterIdLst>
  <p:handoutMasterIdLst>
    <p:handoutMasterId r:id="rId16"/>
  </p:handoutMasterIdLst>
  <p:sldIdLst>
    <p:sldId id="275" r:id="rId2"/>
    <p:sldId id="337" r:id="rId3"/>
    <p:sldId id="331" r:id="rId4"/>
    <p:sldId id="325" r:id="rId5"/>
    <p:sldId id="314" r:id="rId6"/>
    <p:sldId id="335" r:id="rId7"/>
    <p:sldId id="313" r:id="rId8"/>
    <p:sldId id="338" r:id="rId9"/>
    <p:sldId id="342" r:id="rId10"/>
    <p:sldId id="339" r:id="rId11"/>
    <p:sldId id="341" r:id="rId12"/>
    <p:sldId id="343" r:id="rId13"/>
    <p:sldId id="28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8584"/>
    <a:srgbClr val="22B6FF"/>
    <a:srgbClr val="E23FDD"/>
    <a:srgbClr val="DE33E6"/>
    <a:srgbClr val="0055A0"/>
    <a:srgbClr val="0E5396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1" autoAdjust="0"/>
    <p:restoredTop sz="94714" autoAdjust="0"/>
  </p:normalViewPr>
  <p:slideViewPr>
    <p:cSldViewPr snapToGrid="0" snapToObjects="1">
      <p:cViewPr>
        <p:scale>
          <a:sx n="100" d="100"/>
          <a:sy n="100" d="100"/>
        </p:scale>
        <p:origin x="-688" y="-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18/05/14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18/05/14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956859"/>
            <a:ext cx="8701471" cy="1344706"/>
          </a:xfrm>
        </p:spPr>
        <p:txBody>
          <a:bodyPr>
            <a:normAutofit/>
          </a:bodyPr>
          <a:lstStyle/>
          <a:p>
            <a:r>
              <a:rPr lang="en-US" sz="3500" dirty="0" smtClean="0"/>
              <a:t>Space charge in the SPS</a:t>
            </a: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924300"/>
            <a:ext cx="8701471" cy="1943100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u="sng" dirty="0" smtClean="0">
                <a:solidFill>
                  <a:srgbClr val="FFFFFF"/>
                </a:solidFill>
              </a:rPr>
              <a:t>H. Bartosik</a:t>
            </a:r>
            <a:r>
              <a:rPr lang="en-US" dirty="0" smtClean="0">
                <a:solidFill>
                  <a:srgbClr val="FFFFFF"/>
                </a:solidFill>
              </a:rPr>
              <a:t>, </a:t>
            </a:r>
            <a:r>
              <a:rPr lang="en-US" dirty="0" smtClean="0">
                <a:solidFill>
                  <a:srgbClr val="FFFFFF"/>
                </a:solidFill>
              </a:rPr>
              <a:t>A. </a:t>
            </a:r>
            <a:r>
              <a:rPr lang="en-US" dirty="0" err="1" smtClean="0">
                <a:solidFill>
                  <a:srgbClr val="FFFFFF"/>
                </a:solidFill>
              </a:rPr>
              <a:t>Oeftiger</a:t>
            </a:r>
            <a:r>
              <a:rPr lang="en-US" dirty="0" smtClean="0">
                <a:solidFill>
                  <a:srgbClr val="FFFFFF"/>
                </a:solidFill>
              </a:rPr>
              <a:t>, Y</a:t>
            </a:r>
            <a:r>
              <a:rPr lang="en-US" dirty="0" smtClean="0">
                <a:solidFill>
                  <a:srgbClr val="FFFFFF"/>
                </a:solidFill>
              </a:rPr>
              <a:t>. </a:t>
            </a:r>
            <a:r>
              <a:rPr lang="en-US" dirty="0" err="1" smtClean="0">
                <a:solidFill>
                  <a:srgbClr val="FFFFFF"/>
                </a:solidFill>
              </a:rPr>
              <a:t>Papaphilippou</a:t>
            </a:r>
            <a:r>
              <a:rPr lang="en-US" dirty="0" smtClean="0">
                <a:solidFill>
                  <a:srgbClr val="FFFFFF"/>
                </a:solidFill>
              </a:rPr>
              <a:t>, G. </a:t>
            </a:r>
            <a:r>
              <a:rPr lang="en-US" dirty="0" err="1" smtClean="0">
                <a:solidFill>
                  <a:srgbClr val="FFFFFF"/>
                </a:solidFill>
              </a:rPr>
              <a:t>Rumolo</a:t>
            </a:r>
            <a:r>
              <a:rPr lang="en-US" dirty="0" smtClean="0">
                <a:solidFill>
                  <a:srgbClr val="FFFFFF"/>
                </a:solidFill>
              </a:rPr>
              <a:t>, F. Schmidt</a:t>
            </a: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and all members of LIU-SPS and OP crew</a:t>
            </a:r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aspects and challenges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1689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>
                <a:sym typeface="Wingdings"/>
              </a:rPr>
              <a:t>High energy (26 </a:t>
            </a:r>
            <a:r>
              <a:rPr lang="en-US" dirty="0" err="1" smtClean="0">
                <a:sym typeface="Wingdings"/>
              </a:rPr>
              <a:t>GeV</a:t>
            </a:r>
            <a:r>
              <a:rPr lang="en-US" dirty="0" smtClean="0">
                <a:sym typeface="Wingdings"/>
              </a:rPr>
              <a:t>) and short bunch length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sym typeface="Wingdings"/>
              </a:rPr>
              <a:t>Complete 3D field calculation not necessary  slice approach should be ok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Slice-by-slice approach is needed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To handle cases with intra-bunch motion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Large dispersion in the SPS results in significant </a:t>
            </a:r>
            <a:r>
              <a:rPr lang="en-US" dirty="0" smtClean="0">
                <a:sym typeface="Wingdings"/>
              </a:rPr>
              <a:t>h</a:t>
            </a:r>
            <a:r>
              <a:rPr lang="en-US" dirty="0" smtClean="0"/>
              <a:t>orizontal </a:t>
            </a:r>
            <a:r>
              <a:rPr lang="en-US" dirty="0"/>
              <a:t>beam size variation along the bunch 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smtClean="0"/>
              <a:t>Approach of projecting </a:t>
            </a:r>
            <a:r>
              <a:rPr lang="en-US" dirty="0"/>
              <a:t>the transverse bunch distribution to one slice and weighting the kicks with the longitudinal </a:t>
            </a:r>
            <a:r>
              <a:rPr lang="en-US" dirty="0" smtClean="0"/>
              <a:t>density can lead to numerical artifacts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Beam size is small compared to vacuum chambers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Computationally heavy to include boundary conditions in the field calculations as large number of bins needed </a:t>
            </a:r>
            <a:r>
              <a:rPr lang="en-US" dirty="0" smtClean="0">
                <a:sym typeface="Wingdings"/>
              </a:rPr>
              <a:t> presently only direct space charge considered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sym typeface="Wingdings"/>
              </a:rPr>
              <a:t>Furthermore, many different types of vacuum chamber geometries in the SPS …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No measurements of magnetic field errors of SPS main magnets available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Modeling will largely rely on beam based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077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for SPS simulation studies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84800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Use PTC-</a:t>
            </a:r>
            <a:r>
              <a:rPr lang="en-US" dirty="0" err="1" smtClean="0"/>
              <a:t>pyOrbit</a:t>
            </a:r>
            <a:r>
              <a:rPr lang="en-US" dirty="0" smtClean="0"/>
              <a:t> for studying fast phenomena (&lt;= 10k turns)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SPS simulations with PTC-</a:t>
            </a:r>
            <a:r>
              <a:rPr lang="en-US" dirty="0" err="1" smtClean="0"/>
              <a:t>pyOrbit</a:t>
            </a:r>
            <a:r>
              <a:rPr lang="en-US" dirty="0" smtClean="0"/>
              <a:t> presently being setup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Many thanks to J. Holmes and S. </a:t>
            </a:r>
            <a:r>
              <a:rPr lang="en-US" dirty="0" err="1" smtClean="0"/>
              <a:t>Cousineau</a:t>
            </a:r>
            <a:r>
              <a:rPr lang="en-US" dirty="0" smtClean="0"/>
              <a:t> for their support and quick reactions to questions!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Slice-by-slice space charge calculation (as needed to deal with intra-bunch motion and beam size variation along the bunch) </a:t>
            </a:r>
            <a:r>
              <a:rPr lang="en-US" dirty="0" smtClean="0">
                <a:sym typeface="Wingdings"/>
              </a:rPr>
              <a:t> first version developed and presently being tested</a:t>
            </a:r>
          </a:p>
          <a:p>
            <a:pPr lvl="1">
              <a:lnSpc>
                <a:spcPct val="130000"/>
              </a:lnSpc>
            </a:pPr>
            <a:r>
              <a:rPr lang="en-US" dirty="0" smtClean="0">
                <a:sym typeface="Wingdings"/>
              </a:rPr>
              <a:t>Effect of beam surroundings (indirect space charge and impedance) to be treated at a single lumped location in the ring  to be developed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ym typeface="Wingdings"/>
              </a:rPr>
              <a:t>Use (MADX) frozen space charge model for long term direct space charge effects </a:t>
            </a:r>
          </a:p>
          <a:p>
            <a:pPr lvl="1">
              <a:lnSpc>
                <a:spcPct val="130000"/>
              </a:lnSpc>
            </a:pPr>
            <a:r>
              <a:rPr lang="en-US" dirty="0" smtClean="0">
                <a:sym typeface="Wingdings"/>
              </a:rPr>
              <a:t>SPS frozen space charge simulations presently being prepared</a:t>
            </a:r>
          </a:p>
          <a:p>
            <a:pPr lvl="1">
              <a:lnSpc>
                <a:spcPct val="130000"/>
              </a:lnSpc>
            </a:pPr>
            <a:r>
              <a:rPr lang="en-US" dirty="0" smtClean="0">
                <a:sym typeface="Wingdings"/>
              </a:rPr>
              <a:t>Code needs to be extended to take into account the dispersion function in the initialization of the space charge kicks</a:t>
            </a:r>
          </a:p>
          <a:p>
            <a:pPr lvl="1">
              <a:lnSpc>
                <a:spcPct val="130000"/>
              </a:lnSpc>
            </a:pPr>
            <a:r>
              <a:rPr lang="en-US" dirty="0" smtClean="0">
                <a:sym typeface="Wingdings"/>
              </a:rPr>
              <a:t>Slice-by-slice calculation will </a:t>
            </a:r>
            <a:r>
              <a:rPr lang="en-US" dirty="0">
                <a:sym typeface="Wingdings"/>
              </a:rPr>
              <a:t>probably </a:t>
            </a:r>
            <a:r>
              <a:rPr lang="en-US" dirty="0" smtClean="0">
                <a:sym typeface="Wingdings"/>
              </a:rPr>
              <a:t>be difficult, but let’s see …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ym typeface="Wingdings"/>
              </a:rPr>
              <a:t>Use </a:t>
            </a:r>
            <a:r>
              <a:rPr lang="en-US" dirty="0" err="1" smtClean="0">
                <a:sym typeface="Wingdings"/>
              </a:rPr>
              <a:t>PyHEADTAIL</a:t>
            </a:r>
            <a:r>
              <a:rPr lang="en-US" dirty="0" smtClean="0">
                <a:sym typeface="Wingdings"/>
              </a:rPr>
              <a:t> to study interplay with other collective effects</a:t>
            </a:r>
          </a:p>
          <a:p>
            <a:pPr lvl="1">
              <a:lnSpc>
                <a:spcPct val="130000"/>
              </a:lnSpc>
            </a:pPr>
            <a:r>
              <a:rPr lang="en-US" dirty="0" smtClean="0">
                <a:sym typeface="Wingdings"/>
              </a:rPr>
              <a:t>Impedance (TMCI instability) and electron cloud</a:t>
            </a:r>
          </a:p>
          <a:p>
            <a:pPr lvl="1">
              <a:lnSpc>
                <a:spcPct val="130000"/>
              </a:lnSpc>
            </a:pPr>
            <a:r>
              <a:rPr lang="en-US" dirty="0" smtClean="0">
                <a:sym typeface="Wingdings"/>
              </a:rPr>
              <a:t>Need to implement space charge module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909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Regime of strong space charge for future </a:t>
            </a:r>
            <a:r>
              <a:rPr lang="en-US" dirty="0"/>
              <a:t>LHC </a:t>
            </a:r>
            <a:r>
              <a:rPr lang="en-US" dirty="0" smtClean="0"/>
              <a:t>beams in the SPS</a:t>
            </a:r>
            <a:endParaRPr lang="en-US" dirty="0"/>
          </a:p>
          <a:p>
            <a:pPr lvl="1"/>
            <a:r>
              <a:rPr lang="en-US" dirty="0"/>
              <a:t>Long storage time at injection energy for multiple injections from </a:t>
            </a:r>
            <a:r>
              <a:rPr lang="en-US" dirty="0" smtClean="0"/>
              <a:t>PS</a:t>
            </a:r>
          </a:p>
          <a:p>
            <a:pPr lvl="1"/>
            <a:r>
              <a:rPr lang="en-US" dirty="0" smtClean="0"/>
              <a:t>Tight budgets for losses and emittance blow-up</a:t>
            </a:r>
            <a:endParaRPr lang="en-US" dirty="0"/>
          </a:p>
          <a:p>
            <a:pPr lvl="1"/>
            <a:r>
              <a:rPr lang="en-US" dirty="0" smtClean="0"/>
              <a:t>Space charge tune shift of </a:t>
            </a:r>
            <a:r>
              <a:rPr lang="en-US" dirty="0" err="1" smtClean="0"/>
              <a:t>ΔQ</a:t>
            </a:r>
            <a:r>
              <a:rPr lang="en-US" baseline="-25000" dirty="0" err="1" smtClean="0"/>
              <a:t>y</a:t>
            </a:r>
            <a:r>
              <a:rPr lang="en-US" dirty="0" smtClean="0"/>
              <a:t>= –0.21 for baseline 25 ns scenario already demonstrated feasible</a:t>
            </a:r>
          </a:p>
          <a:p>
            <a:pPr lvl="1"/>
            <a:r>
              <a:rPr lang="en-US" dirty="0" smtClean="0"/>
              <a:t>Expected space </a:t>
            </a:r>
            <a:r>
              <a:rPr lang="en-US" dirty="0"/>
              <a:t>charge tune shift of </a:t>
            </a:r>
            <a:r>
              <a:rPr lang="en-US" dirty="0" err="1"/>
              <a:t>ΔQ</a:t>
            </a:r>
            <a:r>
              <a:rPr lang="en-US" baseline="-25000" dirty="0" err="1"/>
              <a:t>y</a:t>
            </a:r>
            <a:r>
              <a:rPr lang="en-US" dirty="0"/>
              <a:t>= –</a:t>
            </a:r>
            <a:r>
              <a:rPr lang="en-US" dirty="0" smtClean="0"/>
              <a:t>0.24 for alternative 50 ns scenario to be studied </a:t>
            </a:r>
          </a:p>
          <a:p>
            <a:r>
              <a:rPr lang="en-US" dirty="0" smtClean="0"/>
              <a:t>Experimental studies</a:t>
            </a:r>
            <a:endParaRPr lang="en-US" dirty="0"/>
          </a:p>
          <a:p>
            <a:pPr lvl="1"/>
            <a:r>
              <a:rPr lang="en-US" dirty="0" smtClean="0"/>
              <a:t>Tune scans performed in 2012 (BCMS beam) </a:t>
            </a:r>
            <a:r>
              <a:rPr lang="en-US" dirty="0" smtClean="0">
                <a:sym typeface="Wingdings"/>
              </a:rPr>
              <a:t> achieved SPS record space charge tune shift</a:t>
            </a:r>
          </a:p>
          <a:p>
            <a:pPr lvl="1"/>
            <a:r>
              <a:rPr lang="en-US" dirty="0" smtClean="0"/>
              <a:t>Main goal of studies in 2014/15: determine </a:t>
            </a:r>
            <a:r>
              <a:rPr lang="en-US" dirty="0"/>
              <a:t>maximum tune shift acceptable in the SPS within emittance growth and loss </a:t>
            </a:r>
            <a:r>
              <a:rPr lang="en-US" dirty="0" smtClean="0"/>
              <a:t>budgets</a:t>
            </a:r>
          </a:p>
          <a:p>
            <a:pPr lvl="1"/>
            <a:r>
              <a:rPr lang="en-US" dirty="0" smtClean="0"/>
              <a:t>Interplay of space charge and other collective effects </a:t>
            </a:r>
          </a:p>
          <a:p>
            <a:r>
              <a:rPr lang="en-US" dirty="0" smtClean="0"/>
              <a:t>Space charge and machine modeling strategy</a:t>
            </a:r>
          </a:p>
          <a:p>
            <a:pPr lvl="1"/>
            <a:r>
              <a:rPr lang="en-US" dirty="0" smtClean="0"/>
              <a:t>Short term space charge effects with PTC-</a:t>
            </a:r>
            <a:r>
              <a:rPr lang="en-US" dirty="0" err="1" smtClean="0"/>
              <a:t>pyOrbit</a:t>
            </a:r>
            <a:r>
              <a:rPr lang="en-US" dirty="0" smtClean="0"/>
              <a:t> (slice-by-slice) </a:t>
            </a:r>
          </a:p>
          <a:p>
            <a:pPr lvl="1"/>
            <a:r>
              <a:rPr lang="en-US" dirty="0" smtClean="0"/>
              <a:t>Long term effects with MADX frozen space charge</a:t>
            </a:r>
          </a:p>
          <a:p>
            <a:pPr lvl="1"/>
            <a:r>
              <a:rPr lang="en-US" dirty="0" smtClean="0"/>
              <a:t>Rely on beam based measurements for modeling of machine nonlinearities</a:t>
            </a:r>
          </a:p>
          <a:p>
            <a:pPr lvl="1"/>
            <a:r>
              <a:rPr lang="en-US" dirty="0" smtClean="0"/>
              <a:t>Interplay with other collective effects using </a:t>
            </a:r>
            <a:r>
              <a:rPr lang="en-US" dirty="0" err="1" smtClean="0"/>
              <a:t>PyHEADTAIL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6839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203200" y="4889500"/>
            <a:ext cx="8763034" cy="1111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0000" marR="0" lvl="0" indent="-187200" algn="ctr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Thank you for your attention!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Introduction</a:t>
            </a:r>
            <a:endParaRPr lang="en-US" dirty="0"/>
          </a:p>
          <a:p>
            <a:r>
              <a:rPr lang="en-US" dirty="0" smtClean="0"/>
              <a:t>Achieved beam parameters in 2012</a:t>
            </a:r>
          </a:p>
          <a:p>
            <a:r>
              <a:rPr lang="en-US" dirty="0" smtClean="0"/>
              <a:t>LIU target beam parameters</a:t>
            </a:r>
          </a:p>
          <a:p>
            <a:r>
              <a:rPr lang="en-US" dirty="0"/>
              <a:t>Experimental studies with high brightness beams</a:t>
            </a:r>
          </a:p>
          <a:p>
            <a:r>
              <a:rPr lang="en-US" dirty="0" smtClean="0"/>
              <a:t>Space charge and machine modeling aspects</a:t>
            </a:r>
          </a:p>
          <a:p>
            <a:r>
              <a:rPr lang="en-US" dirty="0" smtClean="0"/>
              <a:t>Summary and conclusions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788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- SPS optics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4394200"/>
            <a:ext cx="8940800" cy="2286000"/>
          </a:xfrm>
        </p:spPr>
        <p:txBody>
          <a:bodyPr>
            <a:normAutofit/>
          </a:bodyPr>
          <a:lstStyle/>
          <a:p>
            <a:r>
              <a:rPr lang="en-US" dirty="0" smtClean="0"/>
              <a:t>Q20 optics with low gamma transition developed to increase instability thresholds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/>
              <a:t>Lowering SPS working point by 6 units: </a:t>
            </a:r>
            <a:r>
              <a:rPr lang="en-US" dirty="0" smtClean="0"/>
              <a:t>from “</a:t>
            </a:r>
            <a:r>
              <a:rPr lang="en-US" dirty="0" smtClean="0"/>
              <a:t>Q26”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“Q20” (</a:t>
            </a:r>
            <a:r>
              <a:rPr lang="en-US" dirty="0" err="1" smtClean="0"/>
              <a:t>γ</a:t>
            </a:r>
            <a:r>
              <a:rPr lang="en-US" baseline="-25000" dirty="0" err="1" smtClean="0"/>
              <a:t>t</a:t>
            </a:r>
            <a:r>
              <a:rPr lang="en-US" dirty="0" smtClean="0"/>
              <a:t>=22.8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/>
              <a:t>γ</a:t>
            </a:r>
            <a:r>
              <a:rPr lang="en-US" baseline="-25000" dirty="0" err="1" smtClean="0"/>
              <a:t>t</a:t>
            </a:r>
            <a:r>
              <a:rPr lang="en-US" dirty="0" smtClean="0"/>
              <a:t>=</a:t>
            </a:r>
            <a:r>
              <a:rPr lang="en-US" dirty="0" smtClean="0"/>
              <a:t>18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Q20 is the default optics configuration for LHC beams since September 2012</a:t>
            </a:r>
            <a:endParaRPr lang="en-US" dirty="0"/>
          </a:p>
          <a:p>
            <a:r>
              <a:rPr lang="en-US" dirty="0" smtClean="0"/>
              <a:t>Implications </a:t>
            </a:r>
            <a:r>
              <a:rPr lang="en-US" dirty="0" smtClean="0"/>
              <a:t>for space charge</a:t>
            </a:r>
          </a:p>
          <a:p>
            <a:pPr lvl="1"/>
            <a:r>
              <a:rPr lang="en-US" dirty="0" smtClean="0"/>
              <a:t>Higher synchrotron tune (almost factor 3 higher at injection)</a:t>
            </a:r>
          </a:p>
          <a:p>
            <a:pPr lvl="1"/>
            <a:r>
              <a:rPr lang="en-US" dirty="0" smtClean="0"/>
              <a:t>Larger dispersion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smaller space charge tune spread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8" name="Picture 7" descr="Q20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900" y="1689100"/>
            <a:ext cx="3479801" cy="2533708"/>
          </a:xfrm>
          <a:prstGeom prst="rect">
            <a:avLst/>
          </a:prstGeom>
          <a:ln w="25400">
            <a:noFill/>
          </a:ln>
        </p:spPr>
      </p:pic>
      <p:pic>
        <p:nvPicPr>
          <p:cNvPr id="9" name="Picture 8" descr="Q26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82" y="1689100"/>
            <a:ext cx="3479801" cy="2533708"/>
          </a:xfrm>
          <a:prstGeom prst="rect">
            <a:avLst/>
          </a:prstGeom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" name="Rectangle 3"/>
          <p:cNvSpPr/>
          <p:nvPr/>
        </p:nvSpPr>
        <p:spPr>
          <a:xfrm>
            <a:off x="2489200" y="1085792"/>
            <a:ext cx="1397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/>
              <a:t>Q</a:t>
            </a:r>
            <a:r>
              <a:rPr lang="en-US" sz="1600" baseline="-25000" dirty="0" err="1" smtClean="0"/>
              <a:t>x</a:t>
            </a:r>
            <a:r>
              <a:rPr lang="en-US" sz="1600" dirty="0" smtClean="0"/>
              <a:t>=26.13</a:t>
            </a:r>
          </a:p>
          <a:p>
            <a:pPr algn="ctr"/>
            <a:r>
              <a:rPr lang="en-US" sz="1600" dirty="0" err="1"/>
              <a:t>Q</a:t>
            </a:r>
            <a:r>
              <a:rPr lang="en-US" sz="1600" baseline="-25000" dirty="0" err="1"/>
              <a:t>y</a:t>
            </a:r>
            <a:r>
              <a:rPr lang="en-US" sz="1600" dirty="0" smtClean="0"/>
              <a:t>=26.18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721658" y="1220786"/>
            <a:ext cx="203369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b="1" dirty="0"/>
              <a:t>“Q26” normal optics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61200" y="1085792"/>
            <a:ext cx="11811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Q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x</a:t>
            </a:r>
            <a:r>
              <a:rPr lang="en-US" sz="1600" dirty="0" smtClean="0">
                <a:solidFill>
                  <a:srgbClr val="000000"/>
                </a:solidFill>
              </a:rPr>
              <a:t>=20.13</a:t>
            </a:r>
          </a:p>
          <a:p>
            <a:pPr algn="ctr"/>
            <a:r>
              <a:rPr lang="en-US" sz="1600" dirty="0" err="1">
                <a:solidFill>
                  <a:srgbClr val="000000"/>
                </a:solidFill>
              </a:rPr>
              <a:t>Q</a:t>
            </a:r>
            <a:r>
              <a:rPr lang="en-US" sz="1600" baseline="-25000" dirty="0" err="1">
                <a:solidFill>
                  <a:srgbClr val="000000"/>
                </a:solidFill>
              </a:rPr>
              <a:t>y</a:t>
            </a:r>
            <a:r>
              <a:rPr lang="en-US" sz="1600" dirty="0" smtClean="0">
                <a:solidFill>
                  <a:srgbClr val="000000"/>
                </a:solidFill>
              </a:rPr>
              <a:t>=20.18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93770" y="1220786"/>
            <a:ext cx="191823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700" b="1" dirty="0">
                <a:solidFill>
                  <a:srgbClr val="000000"/>
                </a:solidFill>
              </a:rPr>
              <a:t>“Q20” low </a:t>
            </a:r>
            <a:r>
              <a:rPr lang="en-US" sz="1700" b="1" dirty="0" err="1">
                <a:solidFill>
                  <a:srgbClr val="000000"/>
                </a:solidFill>
              </a:rPr>
              <a:t>γ</a:t>
            </a:r>
            <a:r>
              <a:rPr lang="en-US" sz="1700" b="1" baseline="-25000" dirty="0" err="1">
                <a:solidFill>
                  <a:srgbClr val="000000"/>
                </a:solidFill>
              </a:rPr>
              <a:t>t</a:t>
            </a:r>
            <a:r>
              <a:rPr lang="en-US" sz="1700" b="1" dirty="0">
                <a:solidFill>
                  <a:srgbClr val="000000"/>
                </a:solidFill>
              </a:rPr>
              <a:t> optics</a:t>
            </a:r>
            <a:endParaRPr lang="en-US" sz="17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- SPS </a:t>
            </a:r>
            <a:r>
              <a:rPr lang="en-US" dirty="0" smtClean="0"/>
              <a:t>cycle for LHC beam</a:t>
            </a:r>
            <a:endParaRPr lang="en-US" dirty="0"/>
          </a:p>
        </p:txBody>
      </p:sp>
      <p:pic>
        <p:nvPicPr>
          <p:cNvPr id="4" name="Picture 3" descr="BCT_LHC2_Q20_50ns_SC21228_2012.11.15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1605841"/>
            <a:ext cx="4584700" cy="3448759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02200" y="1707441"/>
            <a:ext cx="4191000" cy="4045659"/>
          </a:xfrm>
        </p:spPr>
        <p:txBody>
          <a:bodyPr>
            <a:normAutofit/>
          </a:bodyPr>
          <a:lstStyle/>
          <a:p>
            <a:r>
              <a:rPr lang="en-US" dirty="0" smtClean="0"/>
              <a:t>Long injection plateau (10.8s)</a:t>
            </a:r>
          </a:p>
          <a:p>
            <a:pPr lvl="1"/>
            <a:r>
              <a:rPr lang="en-US" dirty="0" smtClean="0"/>
              <a:t>4 injections, 26 </a:t>
            </a:r>
            <a:r>
              <a:rPr lang="en-US" dirty="0" err="1" smtClean="0"/>
              <a:t>GeV/c</a:t>
            </a:r>
            <a:endParaRPr lang="en-US" dirty="0" smtClean="0"/>
          </a:p>
          <a:p>
            <a:pPr lvl="1"/>
            <a:r>
              <a:rPr lang="en-US" dirty="0" smtClean="0"/>
              <a:t>Maybe even longer in case of BCMS beam</a:t>
            </a:r>
          </a:p>
          <a:p>
            <a:r>
              <a:rPr lang="en-US" dirty="0" smtClean="0"/>
              <a:t>Budget for total losses: 10%</a:t>
            </a:r>
          </a:p>
          <a:p>
            <a:pPr lvl="1"/>
            <a:r>
              <a:rPr lang="en-US" dirty="0" smtClean="0">
                <a:sym typeface="Wingdings"/>
              </a:rPr>
              <a:t>Losses at start of acceleration ~3-5%</a:t>
            </a:r>
          </a:p>
          <a:p>
            <a:pPr lvl="1"/>
            <a:r>
              <a:rPr lang="en-US" dirty="0" smtClean="0">
                <a:sym typeface="Wingdings"/>
              </a:rPr>
              <a:t>Scraping at flat top ~3%</a:t>
            </a:r>
          </a:p>
          <a:p>
            <a:r>
              <a:rPr lang="en-US" dirty="0" smtClean="0">
                <a:sym typeface="Wingdings"/>
              </a:rPr>
              <a:t>Budget for emittance growth: 10%</a:t>
            </a:r>
          </a:p>
          <a:p>
            <a:pPr lvl="1"/>
            <a:r>
              <a:rPr lang="en-US" dirty="0" smtClean="0">
                <a:sym typeface="Wingdings"/>
              </a:rPr>
              <a:t>Small optics mismatch at injection</a:t>
            </a:r>
          </a:p>
          <a:p>
            <a:pPr lvl="1"/>
            <a:r>
              <a:rPr lang="en-US" dirty="0" smtClean="0">
                <a:sym typeface="Wingdings"/>
              </a:rPr>
              <a:t>Avoid different emittance per batch</a:t>
            </a:r>
            <a:endParaRPr lang="en-US" dirty="0" smtClean="0"/>
          </a:p>
        </p:txBody>
      </p:sp>
      <p:sp>
        <p:nvSpPr>
          <p:cNvPr id="11" name="Oval 10"/>
          <p:cNvSpPr/>
          <p:nvPr/>
        </p:nvSpPr>
        <p:spPr>
          <a:xfrm>
            <a:off x="2400300" y="1993900"/>
            <a:ext cx="520700" cy="5207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594100" y="2070100"/>
            <a:ext cx="520700" cy="5207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723900" y="4110569"/>
            <a:ext cx="1943100" cy="369332"/>
            <a:chOff x="723900" y="4110569"/>
            <a:chExt cx="1943100" cy="369332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723900" y="4419600"/>
              <a:ext cx="1943100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142998" y="4110569"/>
              <a:ext cx="184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04800" y="5562600"/>
            <a:ext cx="938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Lucida Grande"/>
              <a:buChar char="⇒"/>
            </a:pPr>
            <a:r>
              <a:rPr lang="en-US" dirty="0" smtClean="0">
                <a:solidFill>
                  <a:srgbClr val="FF0000"/>
                </a:solidFill>
              </a:rPr>
              <a:t>  Need to preserve high brightness for &gt;10s with ΔQ&gt;0.2 with “practically no degradation”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build="p"/>
      <p:bldP spid="11" grpId="0" animBg="1"/>
      <p:bldP spid="11" grpId="1" animBg="1"/>
      <p:bldP spid="12" grpId="0" animBg="1"/>
      <p:bldP spid="12" grpId="1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2012 </a:t>
            </a:r>
            <a:r>
              <a:rPr lang="en-US" dirty="0" smtClean="0"/>
              <a:t>beam </a:t>
            </a:r>
            <a:r>
              <a:rPr lang="en-US" dirty="0" smtClean="0"/>
              <a:t>parameters – </a:t>
            </a:r>
            <a:r>
              <a:rPr lang="en-US" dirty="0" smtClean="0"/>
              <a:t>50 ns </a:t>
            </a:r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4939027"/>
            <a:ext cx="8763034" cy="1918973"/>
          </a:xfrm>
        </p:spPr>
        <p:txBody>
          <a:bodyPr/>
          <a:lstStyle/>
          <a:p>
            <a:r>
              <a:rPr lang="en-US" dirty="0" smtClean="0"/>
              <a:t>50ns </a:t>
            </a:r>
            <a:r>
              <a:rPr lang="en-US" dirty="0" smtClean="0"/>
              <a:t>standard scheme</a:t>
            </a:r>
          </a:p>
          <a:p>
            <a:pPr lvl="1"/>
            <a:r>
              <a:rPr lang="en-US" dirty="0" smtClean="0"/>
              <a:t>Regularly used to fill </a:t>
            </a:r>
            <a:r>
              <a:rPr lang="en-US" dirty="0" smtClean="0"/>
              <a:t>LHC </a:t>
            </a:r>
            <a:r>
              <a:rPr lang="en-US" dirty="0"/>
              <a:t>at </a:t>
            </a:r>
            <a:r>
              <a:rPr lang="en-US" dirty="0" smtClean="0"/>
              <a:t>2012 PS </a:t>
            </a:r>
            <a:r>
              <a:rPr lang="en-US" dirty="0" smtClean="0"/>
              <a:t>intensity </a:t>
            </a:r>
            <a:r>
              <a:rPr lang="en-US" dirty="0" smtClean="0"/>
              <a:t>limit</a:t>
            </a:r>
            <a:endParaRPr lang="en-US" dirty="0" smtClean="0"/>
          </a:p>
          <a:p>
            <a:r>
              <a:rPr lang="en-US" dirty="0" smtClean="0"/>
              <a:t>50ns </a:t>
            </a:r>
            <a:r>
              <a:rPr lang="en-US" dirty="0" smtClean="0"/>
              <a:t>Batch-Compression-Merging-and-Splitting (BCMS) high brightness scheme</a:t>
            </a:r>
            <a:endParaRPr lang="en-US" dirty="0" smtClean="0"/>
          </a:p>
          <a:p>
            <a:pPr lvl="1"/>
            <a:r>
              <a:rPr lang="en-US" dirty="0" smtClean="0"/>
              <a:t>Beam sent to the LHC once to check emittance preservation and luminosity gain in LHC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64852" y="1124041"/>
            <a:ext cx="3440034" cy="1323439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Expected </a:t>
            </a:r>
            <a:r>
              <a:rPr lang="en-US" sz="1600" dirty="0">
                <a:solidFill>
                  <a:schemeClr val="bg1"/>
                </a:solidFill>
              </a:rPr>
              <a:t>lines derived from the </a:t>
            </a:r>
            <a:r>
              <a:rPr lang="en-US" sz="1600" dirty="0" smtClean="0">
                <a:solidFill>
                  <a:schemeClr val="bg1"/>
                </a:solidFill>
              </a:rPr>
              <a:t>measured brightness </a:t>
            </a:r>
            <a:r>
              <a:rPr lang="en-US" sz="1600" dirty="0">
                <a:solidFill>
                  <a:schemeClr val="bg1"/>
                </a:solidFill>
              </a:rPr>
              <a:t>curve of the PSB translated into SPS flat top values (with emittance and loss budgets in the PS – 5%  – and in the SPS – 10%</a:t>
            </a:r>
            <a:r>
              <a:rPr lang="en-US" sz="1600" dirty="0" smtClean="0">
                <a:solidFill>
                  <a:schemeClr val="bg1"/>
                </a:solidFill>
              </a:rPr>
              <a:t>)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20" name="Picture 19" descr="2012_achieved-performance-50ns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9" r="5779"/>
          <a:stretch/>
        </p:blipFill>
        <p:spPr>
          <a:xfrm>
            <a:off x="381517" y="1111341"/>
            <a:ext cx="4977883" cy="39347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3506292" y="3073345"/>
            <a:ext cx="4022566" cy="720000"/>
            <a:chOff x="5283200" y="2345322"/>
            <a:chExt cx="4022566" cy="720000"/>
          </a:xfrm>
        </p:grpSpPr>
        <p:sp>
          <p:nvSpPr>
            <p:cNvPr id="23" name="TextBox 22"/>
            <p:cNvSpPr txBox="1"/>
            <p:nvPr/>
          </p:nvSpPr>
          <p:spPr>
            <a:xfrm>
              <a:off x="7377033" y="2532221"/>
              <a:ext cx="19287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solidFill>
                    <a:srgbClr val="FF0000"/>
                  </a:solidFill>
                </a:rPr>
                <a:t>ΔQ</a:t>
              </a:r>
              <a:r>
                <a:rPr lang="en-US" sz="1600" b="1" baseline="-25000" dirty="0" err="1" smtClean="0">
                  <a:solidFill>
                    <a:srgbClr val="FF0000"/>
                  </a:solidFill>
                </a:rPr>
                <a:t>x</a:t>
              </a:r>
              <a:r>
                <a:rPr lang="en-US" sz="1600" b="1" dirty="0" err="1" smtClean="0">
                  <a:solidFill>
                    <a:srgbClr val="FF0000"/>
                  </a:solidFill>
                </a:rPr>
                <a:t>/ΔQ</a:t>
              </a:r>
              <a:r>
                <a:rPr lang="en-US" sz="1600" b="1" baseline="-250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 ~ 0.10/0.18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5283200" y="2345322"/>
              <a:ext cx="720000" cy="72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>
              <a:stCxn id="24" idx="6"/>
            </p:cNvCxnSpPr>
            <p:nvPr/>
          </p:nvCxnSpPr>
          <p:spPr>
            <a:xfrm>
              <a:off x="6003200" y="2705322"/>
              <a:ext cx="1373833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3466525" y="2429043"/>
            <a:ext cx="4069346" cy="720000"/>
            <a:chOff x="5283200" y="2345322"/>
            <a:chExt cx="4069346" cy="720000"/>
          </a:xfrm>
        </p:grpSpPr>
        <p:sp>
          <p:nvSpPr>
            <p:cNvPr id="11" name="TextBox 10"/>
            <p:cNvSpPr txBox="1"/>
            <p:nvPr/>
          </p:nvSpPr>
          <p:spPr>
            <a:xfrm>
              <a:off x="7416800" y="2531963"/>
              <a:ext cx="19357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solidFill>
                    <a:srgbClr val="FF0000"/>
                  </a:solidFill>
                </a:rPr>
                <a:t>ΔQ</a:t>
              </a:r>
              <a:r>
                <a:rPr lang="en-US" sz="1600" b="1" baseline="-25000" dirty="0" err="1" smtClean="0">
                  <a:solidFill>
                    <a:srgbClr val="FF0000"/>
                  </a:solidFill>
                </a:rPr>
                <a:t>x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/</a:t>
              </a:r>
              <a:r>
                <a:rPr lang="en-US" sz="1600" b="1" dirty="0" err="1" smtClean="0">
                  <a:solidFill>
                    <a:srgbClr val="FF0000"/>
                  </a:solidFill>
                </a:rPr>
                <a:t>ΔQ</a:t>
              </a:r>
              <a:r>
                <a:rPr lang="en-US" sz="1600" b="1" baseline="-250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 ~ 0.08/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0.14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283200" y="2345322"/>
              <a:ext cx="720000" cy="72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>
              <a:stCxn id="15" idx="6"/>
            </p:cNvCxnSpPr>
            <p:nvPr/>
          </p:nvCxnSpPr>
          <p:spPr>
            <a:xfrm>
              <a:off x="6003200" y="2705322"/>
              <a:ext cx="1413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target beam parameters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Main LIU upgrades</a:t>
            </a:r>
          </a:p>
          <a:p>
            <a:pPr lvl="1"/>
            <a:r>
              <a:rPr lang="en-US" dirty="0">
                <a:sym typeface="Wingdings"/>
              </a:rPr>
              <a:t>Double the PSB </a:t>
            </a:r>
            <a:r>
              <a:rPr lang="en-US" dirty="0" smtClean="0">
                <a:sym typeface="Wingdings"/>
              </a:rPr>
              <a:t>brightness thanks </a:t>
            </a:r>
            <a:r>
              <a:rPr lang="en-US" dirty="0">
                <a:sym typeface="Wingdings"/>
              </a:rPr>
              <a:t>to injection at 160 MeV using H</a:t>
            </a:r>
            <a:r>
              <a:rPr lang="en-US" baseline="30000" dirty="0">
                <a:sym typeface="Wingdings"/>
              </a:rPr>
              <a:t>-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from Linac4</a:t>
            </a:r>
            <a:endParaRPr lang="en-US" dirty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Raise the PS injection energy to 2 </a:t>
            </a:r>
            <a:r>
              <a:rPr lang="en-US" dirty="0" err="1" smtClean="0">
                <a:sym typeface="Wingdings"/>
              </a:rPr>
              <a:t>GeV</a:t>
            </a:r>
            <a:r>
              <a:rPr lang="en-US" dirty="0" smtClean="0">
                <a:sym typeface="Wingdings"/>
              </a:rPr>
              <a:t> for higher brightness in the PS </a:t>
            </a:r>
          </a:p>
          <a:p>
            <a:pPr lvl="1"/>
            <a:r>
              <a:rPr lang="en-US" dirty="0" smtClean="0">
                <a:sym typeface="Wingdings"/>
              </a:rPr>
              <a:t>SPS RF upgrade for higher intensity, electron cloud mitigation</a:t>
            </a:r>
          </a:p>
          <a:p>
            <a:r>
              <a:rPr lang="en-US" dirty="0" smtClean="0">
                <a:sym typeface="Wingdings"/>
              </a:rPr>
              <a:t>Baseline scenario: 25 ns 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Fallback scenario in case of problems with electron cloud in the LHC: 50 ns</a:t>
            </a:r>
            <a:endParaRPr lang="en-US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749650"/>
              </p:ext>
            </p:extLst>
          </p:nvPr>
        </p:nvGraphicFramePr>
        <p:xfrm>
          <a:off x="747058" y="2895822"/>
          <a:ext cx="7266642" cy="1341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65842"/>
                <a:gridCol w="1181100"/>
                <a:gridCol w="2006600"/>
                <a:gridCol w="1422400"/>
                <a:gridCol w="1790700"/>
              </a:tblGrid>
              <a:tr h="32516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SPS, 25 ns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 (10</a:t>
                      </a:r>
                      <a:r>
                        <a:rPr lang="en-US" sz="1600" baseline="30000" dirty="0" smtClean="0"/>
                        <a:t>11</a:t>
                      </a:r>
                      <a:r>
                        <a:rPr lang="en-US" sz="1600" dirty="0" smtClean="0"/>
                        <a:t> p/b)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ε</a:t>
                      </a:r>
                      <a:r>
                        <a:rPr lang="en-US" sz="1600" baseline="-25000" dirty="0" err="1" smtClean="0"/>
                        <a:t>x,y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ΔQ</a:t>
                      </a:r>
                      <a:r>
                        <a:rPr lang="en-US" sz="1600" baseline="-25000" dirty="0" err="1" smtClean="0"/>
                        <a:t>x,y</a:t>
                      </a:r>
                      <a:endParaRPr lang="en-US" sz="1600" baseline="-25000" dirty="0"/>
                    </a:p>
                  </a:txBody>
                  <a:tcPr/>
                </a:tc>
              </a:tr>
              <a:tr h="298063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LIU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standard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2.22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1.71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(0.09, 0.16)</a:t>
                      </a:r>
                      <a:endParaRPr lang="en-US" sz="1600" dirty="0"/>
                    </a:p>
                  </a:txBody>
                  <a:tcPr/>
                </a:tc>
              </a:tr>
              <a:tr h="29806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BCMS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2.22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(0.12, 0.21)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298063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HL-HLC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2.57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(0.10, 0.17)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6464300" y="3468468"/>
            <a:ext cx="2713512" cy="553998"/>
            <a:chOff x="6464300" y="3468468"/>
            <a:chExt cx="2713512" cy="553998"/>
          </a:xfrm>
        </p:grpSpPr>
        <p:sp>
          <p:nvSpPr>
            <p:cNvPr id="11" name="TextBox 10"/>
            <p:cNvSpPr txBox="1"/>
            <p:nvPr/>
          </p:nvSpPr>
          <p:spPr>
            <a:xfrm>
              <a:off x="8172524" y="3468468"/>
              <a:ext cx="10052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solidFill>
                    <a:srgbClr val="0000FF"/>
                  </a:solidFill>
                </a:rPr>
                <a:t>present SPS record</a:t>
              </a:r>
              <a:endParaRPr lang="en-US" sz="1500" dirty="0">
                <a:solidFill>
                  <a:srgbClr val="0000FF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6464300" y="3515108"/>
              <a:ext cx="1346200" cy="507358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934767"/>
              </p:ext>
            </p:extLst>
          </p:nvPr>
        </p:nvGraphicFramePr>
        <p:xfrm>
          <a:off x="747058" y="4941581"/>
          <a:ext cx="7266642" cy="1341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65842"/>
                <a:gridCol w="1181100"/>
                <a:gridCol w="2006600"/>
                <a:gridCol w="1422400"/>
                <a:gridCol w="1790700"/>
              </a:tblGrid>
              <a:tr h="32516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SPS, 50 ns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 (10</a:t>
                      </a:r>
                      <a:r>
                        <a:rPr lang="en-US" sz="1600" baseline="30000" dirty="0" smtClean="0"/>
                        <a:t>11</a:t>
                      </a:r>
                      <a:r>
                        <a:rPr lang="en-US" sz="1600" dirty="0" smtClean="0"/>
                        <a:t> p/b)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ε</a:t>
                      </a:r>
                      <a:r>
                        <a:rPr lang="en-US" sz="1600" baseline="-25000" dirty="0" err="1" smtClean="0"/>
                        <a:t>x,y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ΔQ</a:t>
                      </a:r>
                      <a:r>
                        <a:rPr lang="en-US" sz="1600" baseline="-25000" dirty="0" err="1" smtClean="0"/>
                        <a:t>x,y</a:t>
                      </a:r>
                      <a:endParaRPr lang="en-US" sz="1600" baseline="-25000" dirty="0"/>
                    </a:p>
                  </a:txBody>
                  <a:tcPr/>
                </a:tc>
              </a:tr>
              <a:tr h="298063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LIU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standard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1.77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(0.13, 0.21)</a:t>
                      </a:r>
                      <a:endParaRPr lang="en-US" sz="1600" dirty="0"/>
                    </a:p>
                  </a:txBody>
                  <a:tcPr/>
                </a:tc>
              </a:tr>
              <a:tr h="29806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BCMS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1.77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(0.13, 0.21)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298063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HL-HLC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4.09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2.27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(0.14, 0.24)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6464300" y="5558010"/>
            <a:ext cx="2692400" cy="835774"/>
            <a:chOff x="7103950" y="5170042"/>
            <a:chExt cx="2692400" cy="835774"/>
          </a:xfrm>
        </p:grpSpPr>
        <p:sp>
          <p:nvSpPr>
            <p:cNvPr id="9" name="Oval 8"/>
            <p:cNvSpPr/>
            <p:nvPr/>
          </p:nvSpPr>
          <p:spPr>
            <a:xfrm>
              <a:off x="7103950" y="5498458"/>
              <a:ext cx="1346200" cy="50735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791062" y="5170042"/>
              <a:ext cx="10052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solidFill>
                    <a:srgbClr val="FF0000"/>
                  </a:solidFill>
                </a:rPr>
                <a:t>to be studied …</a:t>
              </a:r>
              <a:endParaRPr lang="en-US" sz="15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7326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tune </a:t>
            </a:r>
            <a:r>
              <a:rPr lang="en-US" dirty="0" smtClean="0"/>
              <a:t>scan - horizontal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1917699"/>
          </a:xfrm>
        </p:spPr>
        <p:txBody>
          <a:bodyPr>
            <a:normAutofit/>
          </a:bodyPr>
          <a:lstStyle/>
          <a:p>
            <a:r>
              <a:rPr lang="en-US" dirty="0" smtClean="0"/>
              <a:t>High </a:t>
            </a:r>
            <a:r>
              <a:rPr lang="en-US" dirty="0" smtClean="0"/>
              <a:t>brightness 50ns BCMS beam </a:t>
            </a:r>
            <a:endParaRPr lang="en-US" dirty="0" smtClean="0"/>
          </a:p>
          <a:p>
            <a:pPr lvl="1"/>
            <a:r>
              <a:rPr lang="en-US" dirty="0" smtClean="0"/>
              <a:t>N </a:t>
            </a:r>
            <a:r>
              <a:rPr lang="en-US" dirty="0" smtClean="0"/>
              <a:t>= 1.95x10</a:t>
            </a:r>
            <a:r>
              <a:rPr lang="en-US" baseline="30000" dirty="0" smtClean="0"/>
              <a:t>11</a:t>
            </a:r>
            <a:r>
              <a:rPr lang="en-US" dirty="0" smtClean="0"/>
              <a:t> p/b (at injection)</a:t>
            </a:r>
          </a:p>
          <a:p>
            <a:pPr lvl="1"/>
            <a:r>
              <a:rPr lang="en-US" dirty="0" err="1" smtClean="0"/>
              <a:t>ε</a:t>
            </a:r>
            <a:r>
              <a:rPr lang="en-US" dirty="0" smtClean="0"/>
              <a:t> ~ 1.15μm</a:t>
            </a:r>
          </a:p>
          <a:p>
            <a:pPr lvl="1"/>
            <a:r>
              <a:rPr lang="en-US" dirty="0" smtClean="0"/>
              <a:t>Transmission up to flat top around 94% without scraping (very small losses on flat bottom)</a:t>
            </a:r>
          </a:p>
          <a:p>
            <a:pPr lvl="1"/>
            <a:r>
              <a:rPr lang="en-US" dirty="0" smtClean="0"/>
              <a:t>Emittance </a:t>
            </a:r>
            <a:r>
              <a:rPr lang="en-US" dirty="0" smtClean="0"/>
              <a:t>measurement </a:t>
            </a:r>
            <a:r>
              <a:rPr lang="en-US" dirty="0" smtClean="0"/>
              <a:t>at </a:t>
            </a:r>
            <a:r>
              <a:rPr lang="en-US" dirty="0" smtClean="0"/>
              <a:t>the end of flat bottom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Qx_sca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2997399"/>
            <a:ext cx="4178299" cy="3143050"/>
          </a:xfrm>
          <a:prstGeom prst="rect">
            <a:avLst/>
          </a:prstGeom>
        </p:spPr>
      </p:pic>
      <p:pic>
        <p:nvPicPr>
          <p:cNvPr id="5" name="Picture 4" descr="Qx_scan_TuneDiagram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797" y="2997399"/>
            <a:ext cx="3962434" cy="31493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46500" y="1571282"/>
            <a:ext cx="18263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1500" b="1" dirty="0" err="1" smtClean="0">
                <a:solidFill>
                  <a:srgbClr val="FF0000"/>
                </a:solidFill>
              </a:rPr>
              <a:t>ΔQ</a:t>
            </a:r>
            <a:r>
              <a:rPr lang="en-US" sz="1500" b="1" baseline="-25000" dirty="0" err="1" smtClean="0">
                <a:solidFill>
                  <a:srgbClr val="FF0000"/>
                </a:solidFill>
              </a:rPr>
              <a:t>x</a:t>
            </a:r>
            <a:r>
              <a:rPr lang="en-US" sz="1500" b="1" dirty="0" smtClean="0">
                <a:solidFill>
                  <a:srgbClr val="FF0000"/>
                </a:solidFill>
              </a:rPr>
              <a:t>/</a:t>
            </a:r>
            <a:r>
              <a:rPr lang="en-US" sz="1500" b="1" dirty="0" err="1" smtClean="0">
                <a:solidFill>
                  <a:srgbClr val="FF0000"/>
                </a:solidFill>
              </a:rPr>
              <a:t>ΔQ</a:t>
            </a:r>
            <a:r>
              <a:rPr lang="en-US" sz="1500" b="1" baseline="-25000" dirty="0" err="1" smtClean="0">
                <a:solidFill>
                  <a:srgbClr val="FF0000"/>
                </a:solidFill>
              </a:rPr>
              <a:t>y</a:t>
            </a:r>
            <a:r>
              <a:rPr lang="en-US" sz="1500" b="1" dirty="0" smtClean="0">
                <a:solidFill>
                  <a:srgbClr val="FF0000"/>
                </a:solidFill>
              </a:rPr>
              <a:t> ~ 0.10/</a:t>
            </a:r>
            <a:r>
              <a:rPr lang="en-US" sz="1500" b="1" dirty="0" smtClean="0">
                <a:solidFill>
                  <a:srgbClr val="FF0000"/>
                </a:solidFill>
              </a:rPr>
              <a:t>0.18</a:t>
            </a:r>
            <a:endParaRPr lang="en-US" sz="1500" dirty="0" smtClean="0"/>
          </a:p>
        </p:txBody>
      </p:sp>
      <p:sp>
        <p:nvSpPr>
          <p:cNvPr id="9" name="Right Brace 8"/>
          <p:cNvSpPr/>
          <p:nvPr/>
        </p:nvSpPr>
        <p:spPr>
          <a:xfrm>
            <a:off x="3454400" y="1485900"/>
            <a:ext cx="228600" cy="497448"/>
          </a:xfrm>
          <a:prstGeom prst="rightBrace">
            <a:avLst>
              <a:gd name="adj1" fmla="val 29936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147650" y="3462130"/>
            <a:ext cx="4831618" cy="2417625"/>
            <a:chOff x="1147650" y="3462130"/>
            <a:chExt cx="4831618" cy="2417625"/>
          </a:xfrm>
        </p:grpSpPr>
        <p:grpSp>
          <p:nvGrpSpPr>
            <p:cNvPr id="10" name="Group 12"/>
            <p:cNvGrpSpPr>
              <a:grpSpLocks noChangeAspect="1"/>
            </p:cNvGrpSpPr>
            <p:nvPr/>
          </p:nvGrpSpPr>
          <p:grpSpPr>
            <a:xfrm rot="1980000">
              <a:off x="5545801" y="4703075"/>
              <a:ext cx="433467" cy="1176680"/>
              <a:chOff x="5162062" y="271809"/>
              <a:chExt cx="1066058" cy="4236749"/>
            </a:xfrm>
          </p:grpSpPr>
          <p:sp>
            <p:nvSpPr>
              <p:cNvPr id="11" name="Isosceles Triangle 10"/>
              <p:cNvSpPr/>
              <p:nvPr/>
            </p:nvSpPr>
            <p:spPr>
              <a:xfrm>
                <a:off x="5167416" y="271809"/>
                <a:ext cx="1060704" cy="2773096"/>
              </a:xfrm>
              <a:prstGeom prst="triangle">
                <a:avLst/>
              </a:prstGeom>
              <a:solidFill>
                <a:srgbClr val="008000">
                  <a:alpha val="6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 flipV="1">
                <a:off x="5162062" y="3049405"/>
                <a:ext cx="1060701" cy="1459153"/>
              </a:xfrm>
              <a:prstGeom prst="triangle">
                <a:avLst/>
              </a:prstGeom>
              <a:gradFill flip="none" rotWithShape="1">
                <a:gsLst>
                  <a:gs pos="0">
                    <a:srgbClr val="008000">
                      <a:alpha val="60000"/>
                    </a:srgbClr>
                  </a:gs>
                  <a:gs pos="100000">
                    <a:srgbClr val="000000">
                      <a:alpha val="73000"/>
                    </a:srgbClr>
                  </a:gs>
                </a:gsLst>
                <a:lin ang="162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Oval 12"/>
            <p:cNvSpPr/>
            <p:nvPr/>
          </p:nvSpPr>
          <p:spPr>
            <a:xfrm>
              <a:off x="1147650" y="3462130"/>
              <a:ext cx="1036526" cy="211252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669938" y="4388307"/>
            <a:ext cx="4683443" cy="1429270"/>
            <a:chOff x="1669938" y="4388307"/>
            <a:chExt cx="4683443" cy="1429270"/>
          </a:xfrm>
        </p:grpSpPr>
        <p:sp>
          <p:nvSpPr>
            <p:cNvPr id="6" name="Up Arrow Callout 5"/>
            <p:cNvSpPr/>
            <p:nvPr/>
          </p:nvSpPr>
          <p:spPr>
            <a:xfrm rot="5400000">
              <a:off x="2625613" y="4365513"/>
              <a:ext cx="336550" cy="914624"/>
            </a:xfrm>
            <a:prstGeom prst="upArrowCallout">
              <a:avLst>
                <a:gd name="adj1" fmla="val 25000"/>
                <a:gd name="adj2" fmla="val 25000"/>
                <a:gd name="adj3" fmla="val 25000"/>
                <a:gd name="adj4" fmla="val 0"/>
              </a:avLst>
            </a:prstGeom>
            <a:gradFill>
              <a:gsLst>
                <a:gs pos="0">
                  <a:srgbClr val="FF0000"/>
                </a:gs>
                <a:gs pos="100000">
                  <a:srgbClr val="FF6600">
                    <a:alpha val="50000"/>
                  </a:srgbClr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69938" y="4388307"/>
              <a:ext cx="2260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“no blow-up</a:t>
              </a:r>
              <a:r>
                <a:rPr lang="en-US" sz="1400" dirty="0" smtClean="0">
                  <a:solidFill>
                    <a:srgbClr val="FF0000"/>
                  </a:solidFill>
                </a:rPr>
                <a:t>”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 rot="16200000">
              <a:off x="2400188" y="4622688"/>
              <a:ext cx="622300" cy="133372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5599492" y="4737100"/>
              <a:ext cx="753889" cy="1080477"/>
              <a:chOff x="5497892" y="4775200"/>
              <a:chExt cx="753889" cy="1080477"/>
            </a:xfrm>
          </p:grpSpPr>
          <p:sp>
            <p:nvSpPr>
              <p:cNvPr id="20" name="Isosceles Triangle 19"/>
              <p:cNvSpPr/>
              <p:nvPr/>
            </p:nvSpPr>
            <p:spPr>
              <a:xfrm rot="1980000">
                <a:off x="5820491" y="4775200"/>
                <a:ext cx="431290" cy="770177"/>
              </a:xfrm>
              <a:prstGeom prst="triangle">
                <a:avLst/>
              </a:prstGeom>
              <a:solidFill>
                <a:srgbClr val="008000">
                  <a:alpha val="6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1980000" flipV="1">
                <a:off x="5497892" y="5450424"/>
                <a:ext cx="431289" cy="405253"/>
              </a:xfrm>
              <a:prstGeom prst="triangle">
                <a:avLst/>
              </a:prstGeom>
              <a:gradFill flip="none" rotWithShape="1">
                <a:gsLst>
                  <a:gs pos="0">
                    <a:srgbClr val="008000">
                      <a:alpha val="60000"/>
                    </a:srgbClr>
                  </a:gs>
                  <a:gs pos="100000">
                    <a:srgbClr val="000000">
                      <a:alpha val="73000"/>
                    </a:srgbClr>
                  </a:gs>
                </a:gsLst>
                <a:lin ang="162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High brightness 50ns BCMS beam </a:t>
            </a:r>
          </a:p>
          <a:p>
            <a:pPr lvl="1"/>
            <a:r>
              <a:rPr lang="en-US" dirty="0"/>
              <a:t>N = 1.95x10</a:t>
            </a:r>
            <a:r>
              <a:rPr lang="en-US" baseline="30000" dirty="0"/>
              <a:t>11</a:t>
            </a:r>
            <a:r>
              <a:rPr lang="en-US" dirty="0"/>
              <a:t> p/b (at injection)</a:t>
            </a:r>
          </a:p>
          <a:p>
            <a:pPr lvl="1"/>
            <a:r>
              <a:rPr lang="en-US" dirty="0" err="1"/>
              <a:t>ε</a:t>
            </a:r>
            <a:r>
              <a:rPr lang="en-US" dirty="0"/>
              <a:t> ~ 1.15μm</a:t>
            </a:r>
          </a:p>
          <a:p>
            <a:pPr lvl="1"/>
            <a:r>
              <a:rPr lang="en-US" dirty="0"/>
              <a:t>Transmission up to flat top around 94% without scraping (very small losses on flat bottom)</a:t>
            </a:r>
          </a:p>
          <a:p>
            <a:pPr lvl="1"/>
            <a:r>
              <a:rPr lang="en-US" dirty="0"/>
              <a:t>Emittance measurement at the end of flat bottom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tune </a:t>
            </a:r>
            <a:r>
              <a:rPr lang="en-US" dirty="0" smtClean="0"/>
              <a:t>scan - vertical</a:t>
            </a:r>
            <a:endParaRPr lang="en-US" dirty="0"/>
          </a:p>
        </p:txBody>
      </p:sp>
      <p:pic>
        <p:nvPicPr>
          <p:cNvPr id="6" name="Picture 5" descr="Qy_sca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2997399"/>
            <a:ext cx="4178299" cy="3143050"/>
          </a:xfrm>
          <a:prstGeom prst="rect">
            <a:avLst/>
          </a:prstGeom>
        </p:spPr>
      </p:pic>
      <p:pic>
        <p:nvPicPr>
          <p:cNvPr id="7" name="Picture 6" descr="Qy_scan_TuneDiagram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799" y="2997399"/>
            <a:ext cx="3962433" cy="314938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746500" y="1571282"/>
            <a:ext cx="18263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1500" b="1" dirty="0" err="1" smtClean="0">
                <a:solidFill>
                  <a:srgbClr val="FF0000"/>
                </a:solidFill>
              </a:rPr>
              <a:t>ΔQ</a:t>
            </a:r>
            <a:r>
              <a:rPr lang="en-US" sz="1500" b="1" baseline="-25000" dirty="0" err="1" smtClean="0">
                <a:solidFill>
                  <a:srgbClr val="FF0000"/>
                </a:solidFill>
              </a:rPr>
              <a:t>x</a:t>
            </a:r>
            <a:r>
              <a:rPr lang="en-US" sz="1500" b="1" dirty="0" smtClean="0">
                <a:solidFill>
                  <a:srgbClr val="FF0000"/>
                </a:solidFill>
              </a:rPr>
              <a:t>/</a:t>
            </a:r>
            <a:r>
              <a:rPr lang="en-US" sz="1500" b="1" dirty="0" err="1" smtClean="0">
                <a:solidFill>
                  <a:srgbClr val="FF0000"/>
                </a:solidFill>
              </a:rPr>
              <a:t>ΔQ</a:t>
            </a:r>
            <a:r>
              <a:rPr lang="en-US" sz="1500" b="1" baseline="-25000" dirty="0" err="1" smtClean="0">
                <a:solidFill>
                  <a:srgbClr val="FF0000"/>
                </a:solidFill>
              </a:rPr>
              <a:t>y</a:t>
            </a:r>
            <a:r>
              <a:rPr lang="en-US" sz="1500" b="1" dirty="0" smtClean="0">
                <a:solidFill>
                  <a:srgbClr val="FF0000"/>
                </a:solidFill>
              </a:rPr>
              <a:t> ~ 0.10/</a:t>
            </a:r>
            <a:r>
              <a:rPr lang="en-US" sz="1500" b="1" dirty="0" smtClean="0">
                <a:solidFill>
                  <a:srgbClr val="FF0000"/>
                </a:solidFill>
              </a:rPr>
              <a:t>0.18</a:t>
            </a:r>
            <a:endParaRPr lang="en-US" sz="1500" dirty="0" smtClean="0"/>
          </a:p>
        </p:txBody>
      </p:sp>
      <p:sp>
        <p:nvSpPr>
          <p:cNvPr id="19" name="Right Brace 18"/>
          <p:cNvSpPr/>
          <p:nvPr/>
        </p:nvSpPr>
        <p:spPr>
          <a:xfrm>
            <a:off x="3454400" y="1485900"/>
            <a:ext cx="228600" cy="497448"/>
          </a:xfrm>
          <a:prstGeom prst="rightBrace">
            <a:avLst>
              <a:gd name="adj1" fmla="val 29936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1338374" y="3962400"/>
            <a:ext cx="4894894" cy="2260255"/>
            <a:chOff x="1338374" y="3962400"/>
            <a:chExt cx="4894894" cy="2260255"/>
          </a:xfrm>
        </p:grpSpPr>
        <p:grpSp>
          <p:nvGrpSpPr>
            <p:cNvPr id="8" name="Group 12"/>
            <p:cNvGrpSpPr>
              <a:grpSpLocks noChangeAspect="1"/>
            </p:cNvGrpSpPr>
            <p:nvPr/>
          </p:nvGrpSpPr>
          <p:grpSpPr>
            <a:xfrm rot="1980000">
              <a:off x="5799801" y="5045975"/>
              <a:ext cx="433467" cy="1176680"/>
              <a:chOff x="5162062" y="271809"/>
              <a:chExt cx="1066058" cy="4236749"/>
            </a:xfrm>
          </p:grpSpPr>
          <p:sp>
            <p:nvSpPr>
              <p:cNvPr id="9" name="Isosceles Triangle 8"/>
              <p:cNvSpPr/>
              <p:nvPr/>
            </p:nvSpPr>
            <p:spPr>
              <a:xfrm>
                <a:off x="5167416" y="271809"/>
                <a:ext cx="1060704" cy="2773096"/>
              </a:xfrm>
              <a:prstGeom prst="triangle">
                <a:avLst/>
              </a:prstGeom>
              <a:solidFill>
                <a:srgbClr val="008000">
                  <a:alpha val="6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Isosceles Triangle 12"/>
              <p:cNvSpPr/>
              <p:nvPr/>
            </p:nvSpPr>
            <p:spPr>
              <a:xfrm flipV="1">
                <a:off x="5162062" y="3049405"/>
                <a:ext cx="1060701" cy="1459153"/>
              </a:xfrm>
              <a:prstGeom prst="triangle">
                <a:avLst/>
              </a:prstGeom>
              <a:gradFill flip="none" rotWithShape="1">
                <a:gsLst>
                  <a:gs pos="0">
                    <a:srgbClr val="008000">
                      <a:alpha val="60000"/>
                    </a:srgbClr>
                  </a:gs>
                  <a:gs pos="100000">
                    <a:srgbClr val="000000">
                      <a:alpha val="73000"/>
                    </a:srgbClr>
                  </a:gs>
                </a:gsLst>
                <a:lin ang="162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Oval 19"/>
            <p:cNvSpPr/>
            <p:nvPr/>
          </p:nvSpPr>
          <p:spPr>
            <a:xfrm>
              <a:off x="1338374" y="3962400"/>
              <a:ext cx="1404602" cy="170742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611026" y="4187478"/>
            <a:ext cx="3725441" cy="1537110"/>
            <a:chOff x="2611026" y="4187478"/>
            <a:chExt cx="3725441" cy="1537110"/>
          </a:xfrm>
        </p:grpSpPr>
        <p:sp>
          <p:nvSpPr>
            <p:cNvPr id="12" name="TextBox 11"/>
            <p:cNvSpPr txBox="1"/>
            <p:nvPr/>
          </p:nvSpPr>
          <p:spPr>
            <a:xfrm>
              <a:off x="2611026" y="4187478"/>
              <a:ext cx="12666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”no blow-up</a:t>
              </a:r>
              <a:r>
                <a:rPr lang="en-US" sz="1400" dirty="0" smtClean="0">
                  <a:solidFill>
                    <a:srgbClr val="FF0000"/>
                  </a:solidFill>
                </a:rPr>
                <a:t>” </a:t>
              </a:r>
            </a:p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sum emittance </a:t>
              </a:r>
              <a:endParaRPr lang="en-US" sz="1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2667000" y="4953000"/>
              <a:ext cx="990376" cy="58465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Up Arrow Callout 16"/>
            <p:cNvSpPr/>
            <p:nvPr/>
          </p:nvSpPr>
          <p:spPr>
            <a:xfrm rot="5400000">
              <a:off x="3013075" y="4543425"/>
              <a:ext cx="336550" cy="558800"/>
            </a:xfrm>
            <a:prstGeom prst="upArrowCallout">
              <a:avLst>
                <a:gd name="adj1" fmla="val 25000"/>
                <a:gd name="adj2" fmla="val 25000"/>
                <a:gd name="adj3" fmla="val 25000"/>
                <a:gd name="adj4" fmla="val 0"/>
              </a:avLst>
            </a:prstGeom>
            <a:gradFill>
              <a:gsLst>
                <a:gs pos="0">
                  <a:srgbClr val="FF0000"/>
                </a:gs>
                <a:gs pos="100000">
                  <a:srgbClr val="FF6600">
                    <a:alpha val="50000"/>
                  </a:srgbClr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5582578" y="4644111"/>
              <a:ext cx="753889" cy="1080477"/>
              <a:chOff x="5519078" y="4606011"/>
              <a:chExt cx="753889" cy="1080477"/>
            </a:xfrm>
          </p:grpSpPr>
          <p:sp>
            <p:nvSpPr>
              <p:cNvPr id="24" name="Isosceles Triangle 23"/>
              <p:cNvSpPr/>
              <p:nvPr/>
            </p:nvSpPr>
            <p:spPr>
              <a:xfrm rot="1980000">
                <a:off x="5841677" y="4606011"/>
                <a:ext cx="431290" cy="770177"/>
              </a:xfrm>
              <a:prstGeom prst="triangle">
                <a:avLst/>
              </a:prstGeom>
              <a:solidFill>
                <a:srgbClr val="008000">
                  <a:alpha val="6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Isosceles Triangle 24"/>
              <p:cNvSpPr/>
              <p:nvPr/>
            </p:nvSpPr>
            <p:spPr>
              <a:xfrm rot="1980000" flipV="1">
                <a:off x="5519078" y="5281235"/>
                <a:ext cx="431289" cy="405253"/>
              </a:xfrm>
              <a:prstGeom prst="triangle">
                <a:avLst/>
              </a:prstGeom>
              <a:gradFill flip="none" rotWithShape="1">
                <a:gsLst>
                  <a:gs pos="0">
                    <a:srgbClr val="008000">
                      <a:alpha val="60000"/>
                    </a:srgbClr>
                  </a:gs>
                  <a:gs pos="100000">
                    <a:srgbClr val="000000">
                      <a:alpha val="73000"/>
                    </a:srgbClr>
                  </a:gs>
                </a:gsLst>
                <a:lin ang="162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920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experimental studies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Further explore the tune diagram</a:t>
            </a:r>
          </a:p>
          <a:p>
            <a:pPr lvl="1"/>
            <a:r>
              <a:rPr lang="en-US" dirty="0" smtClean="0"/>
              <a:t>Optimize working point for beams with very high brightness (“pure batch compression scheme”)</a:t>
            </a:r>
          </a:p>
          <a:p>
            <a:pPr lvl="1"/>
            <a:r>
              <a:rPr lang="en-US" dirty="0"/>
              <a:t>Study effect of resonances in strong space charge regime</a:t>
            </a:r>
          </a:p>
          <a:p>
            <a:pPr lvl="1"/>
            <a:r>
              <a:rPr lang="en-US" dirty="0" smtClean="0"/>
              <a:t>Determine maximum tune shift acceptable in the SPS within emittance growth and loss budgets</a:t>
            </a:r>
          </a:p>
          <a:p>
            <a:r>
              <a:rPr lang="en-US" dirty="0"/>
              <a:t>Interplay with resonances excited in a controlled way for code </a:t>
            </a:r>
            <a:r>
              <a:rPr lang="en-US" dirty="0" smtClean="0"/>
              <a:t>benchmarking</a:t>
            </a:r>
          </a:p>
          <a:p>
            <a:pPr lvl="1"/>
            <a:r>
              <a:rPr lang="en-US" dirty="0" smtClean="0"/>
              <a:t>Further development of machine model (nonlinearities)</a:t>
            </a:r>
            <a:endParaRPr lang="en-US" dirty="0"/>
          </a:p>
          <a:p>
            <a:r>
              <a:rPr lang="en-US" dirty="0" smtClean="0"/>
              <a:t>Interplay of space charge with other collective effects</a:t>
            </a:r>
          </a:p>
          <a:p>
            <a:pPr lvl="1"/>
            <a:r>
              <a:rPr lang="en-US" dirty="0" smtClean="0"/>
              <a:t>Impedance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transverse mode coupling instability</a:t>
            </a:r>
          </a:p>
          <a:p>
            <a:pPr lvl="1"/>
            <a:r>
              <a:rPr lang="en-US" dirty="0" smtClean="0"/>
              <a:t>Electron cloud</a:t>
            </a:r>
          </a:p>
          <a:p>
            <a:r>
              <a:rPr lang="en-US" dirty="0" smtClean="0"/>
              <a:t>Q20/26 split tune optics</a:t>
            </a:r>
          </a:p>
          <a:p>
            <a:pPr lvl="1"/>
            <a:r>
              <a:rPr lang="en-US" dirty="0" smtClean="0"/>
              <a:t>Slight reduction of space charge tune shift compared to Q20 optics</a:t>
            </a:r>
          </a:p>
        </p:txBody>
      </p:sp>
    </p:spTree>
    <p:extLst>
      <p:ext uri="{BB962C8B-B14F-4D97-AF65-F5344CB8AC3E}">
        <p14:creationId xmlns:p14="http://schemas.microsoft.com/office/powerpoint/2010/main" val="10973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19762</TotalTime>
  <Words>1226</Words>
  <Application>Microsoft Macintosh PowerPoint</Application>
  <PresentationFormat>On-screen Show (4:3)</PresentationFormat>
  <Paragraphs>158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LIU_PowerPoint_Template</vt:lpstr>
      <vt:lpstr>Space charge in the SPS</vt:lpstr>
      <vt:lpstr>Outline</vt:lpstr>
      <vt:lpstr>Introduction - SPS optics</vt:lpstr>
      <vt:lpstr>Introduction - SPS cycle for LHC beam</vt:lpstr>
      <vt:lpstr>2012 beam parameters – 50 ns beam</vt:lpstr>
      <vt:lpstr>LIU target beam parameters </vt:lpstr>
      <vt:lpstr>Experimental tune scan - horizontal</vt:lpstr>
      <vt:lpstr>Experimental tune scan - vertical</vt:lpstr>
      <vt:lpstr>Future experimental studies</vt:lpstr>
      <vt:lpstr>Modeling aspects and challenges</vt:lpstr>
      <vt:lpstr>Strategy for SPS simulation studies</vt:lpstr>
      <vt:lpstr>Summary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Hannes Bartosik</cp:lastModifiedBy>
  <cp:revision>724</cp:revision>
  <dcterms:created xsi:type="dcterms:W3CDTF">2013-04-17T22:56:34Z</dcterms:created>
  <dcterms:modified xsi:type="dcterms:W3CDTF">2014-05-20T07:21:21Z</dcterms:modified>
  <cp:category/>
</cp:coreProperties>
</file>