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26"/>
  </p:notesMasterIdLst>
  <p:handoutMasterIdLst>
    <p:handoutMasterId r:id="rId27"/>
  </p:handoutMasterIdLst>
  <p:sldIdLst>
    <p:sldId id="259" r:id="rId2"/>
    <p:sldId id="262" r:id="rId3"/>
    <p:sldId id="382" r:id="rId4"/>
    <p:sldId id="360" r:id="rId5"/>
    <p:sldId id="355" r:id="rId6"/>
    <p:sldId id="356" r:id="rId7"/>
    <p:sldId id="352" r:id="rId8"/>
    <p:sldId id="368" r:id="rId9"/>
    <p:sldId id="343" r:id="rId10"/>
    <p:sldId id="380" r:id="rId11"/>
    <p:sldId id="361" r:id="rId12"/>
    <p:sldId id="371" r:id="rId13"/>
    <p:sldId id="372" r:id="rId14"/>
    <p:sldId id="373" r:id="rId15"/>
    <p:sldId id="374" r:id="rId16"/>
    <p:sldId id="375" r:id="rId17"/>
    <p:sldId id="370" r:id="rId18"/>
    <p:sldId id="376" r:id="rId19"/>
    <p:sldId id="378" r:id="rId20"/>
    <p:sldId id="377" r:id="rId21"/>
    <p:sldId id="366" r:id="rId22"/>
    <p:sldId id="383" r:id="rId23"/>
    <p:sldId id="381" r:id="rId24"/>
    <p:sldId id="344" r:id="rId2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41" autoAdjust="0"/>
  </p:normalViewPr>
  <p:slideViewPr>
    <p:cSldViewPr snapToGrid="0" snapToObjects="1">
      <p:cViewPr varScale="1">
        <p:scale>
          <a:sx n="107" d="100"/>
          <a:sy n="107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B8F47BB-E707-414E-AAE5-DBCBF3755779}" type="datetimeFigureOut">
              <a:rPr lang="en-US"/>
              <a:pPr>
                <a:defRPr/>
              </a:pPr>
              <a:t>19/5/14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ED1FFC1-E590-8043-BA7D-41E766AE6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157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05DA33B-7332-394F-A380-F27F87CDC77A}" type="datetimeFigureOut">
              <a:rPr lang="en-US"/>
              <a:pPr>
                <a:defRPr/>
              </a:pPr>
              <a:t>19/5/14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noProof="0" smtClean="0"/>
              <a:t>Click to edit Master text styles</a:t>
            </a:r>
          </a:p>
          <a:p>
            <a:pPr lvl="1"/>
            <a:r>
              <a:rPr lang="fr-CH" noProof="0" smtClean="0"/>
              <a:t>Second level</a:t>
            </a:r>
          </a:p>
          <a:p>
            <a:pPr lvl="2"/>
            <a:r>
              <a:rPr lang="fr-CH" noProof="0" smtClean="0"/>
              <a:t>Third level</a:t>
            </a:r>
          </a:p>
          <a:p>
            <a:pPr lvl="3"/>
            <a:r>
              <a:rPr lang="fr-CH" noProof="0" smtClean="0"/>
              <a:t>Fourth level</a:t>
            </a:r>
          </a:p>
          <a:p>
            <a:pPr lvl="4"/>
            <a:r>
              <a:rPr lang="fr-CH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0B1F027-B0F6-D945-A30B-00654A534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1185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86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098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321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420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5B1E2-F7A3-9543-B61F-3CC677C6A4C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33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C4663-EE4D-E24E-A2EA-FDCE6EBD37E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41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C4663-EE4D-E24E-A2EA-FDCE6EBD37E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41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399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Numbers as required by LAGUNA. However, they are not granted. Further studies necessary to understand if this</a:t>
            </a:r>
            <a:r>
              <a:rPr lang="en-US" baseline="0" dirty="0" smtClean="0"/>
              <a:t> value is reachable.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AE341F-EDC9-0F4D-99AF-9B00DA72D64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818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266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detailed</a:t>
            </a:r>
            <a:r>
              <a:rPr lang="en-US" baseline="0" dirty="0" smtClean="0"/>
              <a:t> information will follow concerning injection and extraction. Concerning acceleration one can say the following: for HL-LHC beams we need an upgrade of the 10 MHz cavities (the accelerating structures in the PS). In this regard, a study is ongoing and within this study the possible gain for HI beams is going to be investigated. Additionally  a thesis concerning the HW upgrade has just started.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AE341F-EDC9-0F4D-99AF-9B00DA72D64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51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B1F027-B0F6-D945-A30B-00654A534F4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21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443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24 February,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11006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Landscapeligh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030413"/>
            <a:ext cx="8716963" cy="382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logo-presentation-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liu_ppt-0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175" y="325438"/>
            <a:ext cx="2290763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2520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450" y="61674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</p:txBody>
      </p:sp>
      <p:sp>
        <p:nvSpPr>
          <p:cNvPr id="7" name="TextBox 5"/>
          <p:cNvSpPr txBox="1"/>
          <p:nvPr userDrawn="1"/>
        </p:nvSpPr>
        <p:spPr>
          <a:xfrm>
            <a:off x="131362" y="6375851"/>
            <a:ext cx="466794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800" b="0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800" b="0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74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585788" y="4811713"/>
            <a:ext cx="79724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CH" sz="2800" b="1">
                <a:solidFill>
                  <a:srgbClr val="0055A0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893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RLIUP, </a:t>
            </a:r>
            <a:r>
              <a:rPr lang="en-US" sz="1400" dirty="0" err="1" smtClean="0">
                <a:latin typeface="Constantia" pitchFamily="18" charset="0"/>
              </a:rPr>
              <a:t>Archamps</a:t>
            </a:r>
            <a:r>
              <a:rPr lang="en-US" sz="1400" dirty="0" smtClean="0">
                <a:latin typeface="Constantia" pitchFamily="18" charset="0"/>
              </a:rPr>
              <a:t>, 30/10/2013</a:t>
            </a:r>
          </a:p>
        </p:txBody>
      </p:sp>
    </p:spTree>
    <p:extLst>
      <p:ext uri="{BB962C8B-B14F-4D97-AF65-F5344CB8AC3E}">
        <p14:creationId xmlns:p14="http://schemas.microsoft.com/office/powerpoint/2010/main" val="4075692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6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7" name="TextBox 5"/>
          <p:cNvSpPr txBox="1"/>
          <p:nvPr userDrawn="1"/>
        </p:nvSpPr>
        <p:spPr>
          <a:xfrm>
            <a:off x="4092575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8" name="TextBox 4"/>
          <p:cNvSpPr txBox="1"/>
          <p:nvPr userDrawn="1"/>
        </p:nvSpPr>
        <p:spPr>
          <a:xfrm>
            <a:off x="7175597" y="6547239"/>
            <a:ext cx="1968403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LIU-2011– 25/11/2011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088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10874A-88BD-E241-9405-48959C04E37B}" type="datetimeFigureOut">
              <a:rPr lang="en-US" smtClean="0"/>
              <a:t>19/5/14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19D877-774C-A041-A4FF-E8F247837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91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3/9/08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LHC commissioning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265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900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Title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463675"/>
            <a:ext cx="8229600" cy="454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 first line</a:t>
            </a:r>
            <a:br>
              <a:rPr lang="fr-CH"/>
            </a:br>
            <a:r>
              <a:rPr lang="fr-CH"/>
              <a:t>second line</a:t>
            </a:r>
          </a:p>
          <a:p>
            <a:pPr lvl="2"/>
            <a:r>
              <a:rPr lang="fr-CH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3" r:id="rId6"/>
    <p:sldLayoutId id="2147483704" r:id="rId7"/>
    <p:sldLayoutId id="2147483705" r:id="rId8"/>
    <p:sldLayoutId id="2147483706" r:id="rId9"/>
    <p:sldLayoutId id="2147483707" r:id="rId10"/>
  </p:sldLayoutIdLst>
  <p:hf sldNum="0"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0055A0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55A0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1" fontAlgn="base" hangingPunct="1">
        <a:spcBef>
          <a:spcPct val="20000"/>
        </a:spcBef>
        <a:spcAft>
          <a:spcPct val="0"/>
        </a:spcAft>
        <a:buClr>
          <a:srgbClr val="0055A0"/>
        </a:buClr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471488" indent="-284163" algn="l" defTabSz="457200" rtl="0" eaLnBrk="1" fontAlgn="base" hangingPunct="1">
        <a:spcBef>
          <a:spcPts val="1075"/>
        </a:spcBef>
        <a:spcAft>
          <a:spcPct val="0"/>
        </a:spcAft>
        <a:buClr>
          <a:srgbClr val="0055A0"/>
        </a:buClr>
        <a:buSzPct val="70000"/>
        <a:buFont typeface="Wingdings" charset="0"/>
        <a:buChar char="§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693738" indent="-228600" algn="l" defTabSz="457200" rtl="0" eaLnBrk="1" fontAlgn="base" hangingPunct="1">
        <a:spcBef>
          <a:spcPts val="988"/>
        </a:spcBef>
        <a:spcAft>
          <a:spcPct val="0"/>
        </a:spcAft>
        <a:buSzPct val="100000"/>
        <a:buFont typeface="Lucida Grande" charset="0"/>
        <a:buChar char="−"/>
        <a:defRPr sz="16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5" Type="http://schemas.openxmlformats.org/officeDocument/2006/relationships/image" Target="../media/image37.emf"/><Relationship Id="rId6" Type="http://schemas.openxmlformats.org/officeDocument/2006/relationships/image" Target="../media/image38.emf"/><Relationship Id="rId7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9.png"/><Relationship Id="rId3" Type="http://schemas.openxmlformats.org/officeDocument/2006/relationships/image" Target="../media/image1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png"/><Relationship Id="rId5" Type="http://schemas.openxmlformats.org/officeDocument/2006/relationships/image" Target="../media/image20.emf"/><Relationship Id="rId6" Type="http://schemas.openxmlformats.org/officeDocument/2006/relationships/image" Target="../media/image21.png"/><Relationship Id="rId7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124" y="980650"/>
            <a:ext cx="4130410" cy="3229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Space Charge at injection (1.4 GeV - 2 GeV)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405" y="1026228"/>
            <a:ext cx="8763034" cy="566243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Arial"/>
                <a:cs typeface="Arial"/>
              </a:rPr>
              <a:t>Study to determine largest acceptable tune spread.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b="1" dirty="0" smtClean="0">
                <a:latin typeface="Arial"/>
                <a:cs typeface="Arial"/>
              </a:rPr>
              <a:t>Today max acceptable: </a:t>
            </a:r>
            <a:r>
              <a:rPr lang="el-GR" dirty="0" smtClean="0">
                <a:latin typeface="Arial"/>
                <a:cs typeface="Arial"/>
              </a:rPr>
              <a:t>Δ</a:t>
            </a:r>
            <a:r>
              <a:rPr lang="en-US" dirty="0" err="1" smtClean="0">
                <a:latin typeface="Arial"/>
                <a:cs typeface="Arial"/>
              </a:rPr>
              <a:t>Qy</a:t>
            </a:r>
            <a:r>
              <a:rPr lang="en-US" dirty="0" smtClean="0">
                <a:latin typeface="Arial"/>
                <a:cs typeface="Arial"/>
              </a:rPr>
              <a:t> ~|0.3|   @ 1.4 GeV</a:t>
            </a:r>
          </a:p>
          <a:p>
            <a:pPr marL="0" indent="0">
              <a:buNone/>
            </a:pPr>
            <a:r>
              <a:rPr lang="en-US" b="1" dirty="0" smtClean="0">
                <a:latin typeface="Arial"/>
                <a:cs typeface="Arial"/>
              </a:rPr>
              <a:t>HL-LHC max needed:    </a:t>
            </a:r>
            <a:r>
              <a:rPr lang="el-GR" dirty="0" smtClean="0">
                <a:latin typeface="Arial"/>
                <a:cs typeface="Arial"/>
              </a:rPr>
              <a:t>Δ</a:t>
            </a:r>
            <a:r>
              <a:rPr lang="en-US" dirty="0" err="1" smtClean="0"/>
              <a:t>Q</a:t>
            </a:r>
            <a:r>
              <a:rPr lang="en-US" dirty="0" err="1" smtClean="0">
                <a:latin typeface="Arial"/>
                <a:cs typeface="Arial"/>
              </a:rPr>
              <a:t>y</a:t>
            </a:r>
            <a:r>
              <a:rPr lang="en-US" dirty="0" smtClean="0">
                <a:latin typeface="Arial"/>
                <a:cs typeface="Arial"/>
              </a:rPr>
              <a:t> &gt; |0.3|  @ </a:t>
            </a:r>
            <a:r>
              <a:rPr lang="en-US" dirty="0" smtClean="0">
                <a:latin typeface="Arial"/>
                <a:cs typeface="Arial"/>
              </a:rPr>
              <a:t>2 GeV</a:t>
            </a:r>
          </a:p>
          <a:p>
            <a:pPr marL="0" indent="0">
              <a:buNone/>
            </a:pP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b="1" dirty="0" smtClean="0">
                <a:latin typeface="Arial"/>
                <a:cs typeface="Arial"/>
              </a:rPr>
              <a:t>Goal: </a:t>
            </a:r>
            <a:r>
              <a:rPr lang="en-US" dirty="0" smtClean="0">
                <a:latin typeface="Arial"/>
                <a:cs typeface="Arial"/>
              </a:rPr>
              <a:t>demonstrate that possible to inject a beam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with </a:t>
            </a:r>
            <a:r>
              <a:rPr lang="el-GR" dirty="0" smtClean="0">
                <a:latin typeface="Arial"/>
                <a:cs typeface="Arial"/>
              </a:rPr>
              <a:t>Δ</a:t>
            </a:r>
            <a:r>
              <a:rPr lang="en-US" dirty="0" smtClean="0">
                <a:latin typeface="Arial"/>
                <a:cs typeface="Arial"/>
              </a:rPr>
              <a:t>Q&gt;|0.3| with limited emittance blowup (max 5%)</a:t>
            </a: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b="1" dirty="0" smtClean="0">
                <a:latin typeface="Arial"/>
                <a:cs typeface="Arial"/>
              </a:rPr>
              <a:t>Experimental </a:t>
            </a:r>
            <a:r>
              <a:rPr lang="en-US" b="1" dirty="0" smtClean="0">
                <a:latin typeface="Arial"/>
                <a:cs typeface="Arial"/>
              </a:rPr>
              <a:t>studies</a:t>
            </a:r>
            <a:r>
              <a:rPr lang="en-US" dirty="0" smtClean="0">
                <a:latin typeface="Arial"/>
                <a:cs typeface="Arial"/>
              </a:rPr>
              <a:t>: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Arial"/>
                <a:cs typeface="Arial"/>
              </a:rPr>
              <a:t>Learn from operational beams experience.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Current </a:t>
            </a:r>
            <a:r>
              <a:rPr lang="en-US" dirty="0" err="1" smtClean="0">
                <a:latin typeface="Arial"/>
                <a:cs typeface="Arial"/>
              </a:rPr>
              <a:t>Laslett</a:t>
            </a:r>
            <a:r>
              <a:rPr lang="en-US" dirty="0" smtClean="0">
                <a:latin typeface="Arial"/>
                <a:cs typeface="Arial"/>
              </a:rPr>
              <a:t> at about -0.28 with </a:t>
            </a:r>
            <a:r>
              <a:rPr lang="en-US" dirty="0" err="1" smtClean="0">
                <a:latin typeface="Arial"/>
                <a:cs typeface="Arial"/>
              </a:rPr>
              <a:t>Qy</a:t>
            </a:r>
            <a:r>
              <a:rPr lang="en-US" dirty="0" smtClean="0">
                <a:latin typeface="Arial"/>
                <a:cs typeface="Arial"/>
              </a:rPr>
              <a:t>&lt;0.25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Arial"/>
                <a:cs typeface="Arial"/>
              </a:rPr>
              <a:t>Tune </a:t>
            </a:r>
            <a:r>
              <a:rPr lang="en-US" dirty="0" smtClean="0">
                <a:latin typeface="Arial"/>
                <a:cs typeface="Arial"/>
              </a:rPr>
              <a:t>scan to identify via beam losses </a:t>
            </a:r>
            <a:r>
              <a:rPr lang="en-US" dirty="0" smtClean="0">
                <a:latin typeface="Arial"/>
                <a:cs typeface="Arial"/>
              </a:rPr>
              <a:t>dangerous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resonances</a:t>
            </a:r>
          </a:p>
          <a:p>
            <a:pPr lvl="1">
              <a:buFont typeface="Wingdings" charset="2"/>
              <a:buChar char="ü"/>
            </a:pPr>
            <a:r>
              <a:rPr lang="en-US" i="1" dirty="0" smtClean="0">
                <a:latin typeface="Arial"/>
                <a:cs typeface="Arial"/>
              </a:rPr>
              <a:t>Driving terms measurements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Arial"/>
                <a:cs typeface="Arial"/>
              </a:rPr>
              <a:t>Compensate resonances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(as done already in 1975 with injection at 50 MeV)</a:t>
            </a:r>
          </a:p>
          <a:p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b="1" dirty="0" smtClean="0">
                <a:latin typeface="Arial"/>
                <a:cs typeface="Arial"/>
              </a:rPr>
              <a:t>Simulation </a:t>
            </a:r>
            <a:r>
              <a:rPr lang="en-US" b="1" dirty="0" smtClean="0">
                <a:latin typeface="Arial"/>
                <a:cs typeface="Arial"/>
              </a:rPr>
              <a:t>studies:</a:t>
            </a:r>
          </a:p>
          <a:p>
            <a:pPr lvl="1"/>
            <a:r>
              <a:rPr lang="en-US" b="1" dirty="0" smtClean="0"/>
              <a:t>PTC–Orbit </a:t>
            </a:r>
            <a:r>
              <a:rPr lang="en-US" b="1" dirty="0" smtClean="0"/>
              <a:t>simulations</a:t>
            </a:r>
          </a:p>
          <a:p>
            <a:pPr lvl="1"/>
            <a:r>
              <a:rPr lang="en-US" b="1" dirty="0" smtClean="0"/>
              <a:t>IMPACT – MADX-FZM simulations</a:t>
            </a:r>
            <a:endParaRPr lang="en-US" b="1" dirty="0" smtClean="0"/>
          </a:p>
          <a:p>
            <a:pPr lvl="1">
              <a:buFont typeface="Wingdings" charset="2"/>
              <a:buChar char="ü"/>
            </a:pPr>
            <a:r>
              <a:rPr lang="en-US" dirty="0" smtClean="0">
                <a:latin typeface="Arial"/>
                <a:cs typeface="Arial"/>
              </a:rPr>
              <a:t>Lack of good magnetic error model</a:t>
            </a:r>
          </a:p>
          <a:p>
            <a:pPr lvl="2"/>
            <a:r>
              <a:rPr lang="en-US" dirty="0" smtClean="0">
                <a:latin typeface="Arial"/>
                <a:cs typeface="Arial"/>
              </a:rPr>
              <a:t>No error tables from magnetic measurements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(</a:t>
            </a:r>
            <a:r>
              <a:rPr lang="en-US" dirty="0" err="1" smtClean="0">
                <a:latin typeface="Arial"/>
                <a:cs typeface="Arial"/>
              </a:rPr>
              <a:t>à</a:t>
            </a:r>
            <a:r>
              <a:rPr lang="en-US" dirty="0" smtClean="0">
                <a:latin typeface="Arial"/>
                <a:cs typeface="Arial"/>
              </a:rPr>
              <a:t> la LHC) available from 195</a:t>
            </a:r>
          </a:p>
          <a:p>
            <a:pPr lvl="2"/>
            <a:r>
              <a:rPr lang="en-US" dirty="0" smtClean="0">
                <a:latin typeface="Arial"/>
                <a:cs typeface="Arial"/>
              </a:rPr>
              <a:t>Opera</a:t>
            </a:r>
            <a:r>
              <a:rPr lang="en-US" b="1" dirty="0" smtClean="0">
                <a:latin typeface="Arial"/>
                <a:ea typeface="Lucida Grande"/>
                <a:cs typeface="Arial"/>
              </a:rPr>
              <a:t>©</a:t>
            </a:r>
            <a:r>
              <a:rPr lang="en-US" dirty="0" smtClean="0">
                <a:latin typeface="Arial"/>
                <a:cs typeface="Arial"/>
              </a:rPr>
              <a:t>-based magnetic error </a:t>
            </a:r>
            <a:r>
              <a:rPr lang="en-US" dirty="0" smtClean="0">
                <a:latin typeface="Arial"/>
                <a:cs typeface="Arial"/>
              </a:rPr>
              <a:t>simulations</a:t>
            </a:r>
            <a:endParaRPr lang="en-US" dirty="0" smtClean="0">
              <a:latin typeface="Arial"/>
              <a:cs typeface="Arial"/>
            </a:endParaRPr>
          </a:p>
          <a:p>
            <a:pPr marL="457200" lvl="1" indent="0">
              <a:buNone/>
            </a:pP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4651681" y="4210189"/>
            <a:ext cx="4492319" cy="2263833"/>
          </a:xfrm>
          <a:prstGeom prst="rect">
            <a:avLst/>
          </a:prstGeom>
          <a:noFill/>
          <a:ln w="38100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5A0"/>
              </a:buClr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1pPr>
            <a:lvl2pPr marL="471488" indent="-284163" algn="l" defTabSz="457200" rtl="0" eaLnBrk="1" fontAlgn="base" hangingPunct="1">
              <a:spcBef>
                <a:spcPts val="1075"/>
              </a:spcBef>
              <a:spcAft>
                <a:spcPct val="0"/>
              </a:spcAft>
              <a:buClr>
                <a:srgbClr val="0055A0"/>
              </a:buClr>
              <a:buSzPct val="70000"/>
              <a:buFont typeface="Wingdings" charset="0"/>
              <a:buChar char="§"/>
              <a:defRPr sz="20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2pPr>
            <a:lvl3pPr marL="693738" indent="-228600" algn="l" defTabSz="457200" rtl="0" eaLnBrk="1" fontAlgn="base" hangingPunct="1">
              <a:spcBef>
                <a:spcPts val="988"/>
              </a:spcBef>
              <a:spcAft>
                <a:spcPct val="0"/>
              </a:spcAft>
              <a:buSzPct val="100000"/>
              <a:buFont typeface="Lucida Grande" charset="0"/>
              <a:buChar char="−"/>
              <a:defRPr sz="16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2013-2014 important results:</a:t>
            </a: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 smtClean="0"/>
              <a:t>Better understanding of integer resonance </a:t>
            </a:r>
            <a:br>
              <a:rPr lang="en-US" dirty="0" smtClean="0"/>
            </a:br>
            <a:endParaRPr lang="en-GB" dirty="0"/>
          </a:p>
          <a:p>
            <a:pPr marL="342900" indent="-342900">
              <a:buFontTx/>
              <a:buChar char="-"/>
            </a:pPr>
            <a:r>
              <a:rPr lang="en-GB" dirty="0"/>
              <a:t>B</a:t>
            </a:r>
            <a:r>
              <a:rPr lang="en-GB" dirty="0" smtClean="0"/>
              <a:t>etter understanding of 4</a:t>
            </a:r>
            <a:r>
              <a:rPr lang="en-GB" baseline="30000" dirty="0" smtClean="0"/>
              <a:t>th</a:t>
            </a:r>
            <a:r>
              <a:rPr lang="en-GB" dirty="0" smtClean="0"/>
              <a:t> (or 8</a:t>
            </a:r>
            <a:r>
              <a:rPr lang="en-GB" baseline="30000" dirty="0" smtClean="0"/>
              <a:t>th</a:t>
            </a:r>
            <a:r>
              <a:rPr lang="en-GB" dirty="0" smtClean="0"/>
              <a:t>) </a:t>
            </a:r>
            <a:br>
              <a:rPr lang="en-GB" dirty="0" smtClean="0"/>
            </a:br>
            <a:r>
              <a:rPr lang="en-GB" dirty="0" smtClean="0"/>
              <a:t>order resonance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4647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Space charge issue: Vertical growth vs. Tune-spread vs. Losses</a:t>
            </a:r>
            <a:endParaRPr lang="en-US" sz="2000" dirty="0"/>
          </a:p>
        </p:txBody>
      </p:sp>
      <p:pic>
        <p:nvPicPr>
          <p:cNvPr id="4" name="Picture 3" descr="Emittance_vs_Laslett_vs_Intensity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4" b="4670"/>
          <a:stretch/>
        </p:blipFill>
        <p:spPr>
          <a:xfrm>
            <a:off x="203199" y="864742"/>
            <a:ext cx="8669053" cy="56987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88046" y="4967876"/>
            <a:ext cx="3613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Existing operational LHC-type beams</a:t>
            </a:r>
          </a:p>
          <a:p>
            <a:r>
              <a:rPr lang="en-US" dirty="0" smtClean="0"/>
              <a:t>Sometimes 4</a:t>
            </a:r>
            <a:r>
              <a:rPr lang="en-US" baseline="30000" dirty="0" smtClean="0"/>
              <a:t>th</a:t>
            </a:r>
            <a:r>
              <a:rPr lang="en-US" dirty="0" smtClean="0"/>
              <a:t> order res. used</a:t>
            </a:r>
            <a:br>
              <a:rPr lang="en-US" dirty="0" smtClean="0"/>
            </a:br>
            <a:r>
              <a:rPr lang="en-US" dirty="0" smtClean="0"/>
              <a:t>to scrape tails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009996" y="4491155"/>
            <a:ext cx="0" cy="1657601"/>
          </a:xfrm>
          <a:prstGeom prst="line">
            <a:avLst/>
          </a:prstGeom>
          <a:ln w="38100" cmpd="sng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49317" y="4956005"/>
            <a:ext cx="2565719" cy="0"/>
          </a:xfrm>
          <a:prstGeom prst="line">
            <a:avLst/>
          </a:prstGeom>
          <a:ln w="38100" cmpd="sng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468053" y="652960"/>
            <a:ext cx="2864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See Raymond’s presentation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384927" y="4491155"/>
            <a:ext cx="2565719" cy="0"/>
          </a:xfrm>
          <a:prstGeom prst="line">
            <a:avLst/>
          </a:prstGeom>
          <a:ln w="38100" cmpd="sng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671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60" y="1189520"/>
            <a:ext cx="8881173" cy="551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PS Limitations for high-intensity beams:</a:t>
            </a:r>
            <a:br>
              <a:rPr lang="en-US" sz="2400" dirty="0" smtClean="0"/>
            </a:br>
            <a:r>
              <a:rPr lang="en-US" sz="2400" dirty="0"/>
              <a:t>w</a:t>
            </a:r>
            <a:r>
              <a:rPr lang="en-US" sz="2400" dirty="0" smtClean="0"/>
              <a:t>hat </a:t>
            </a:r>
            <a:r>
              <a:rPr lang="en-US" sz="2400" dirty="0"/>
              <a:t>we learned from the CNGS </a:t>
            </a:r>
            <a:r>
              <a:rPr lang="en-US" sz="2400" dirty="0" smtClean="0"/>
              <a:t>run 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887525" y="4848983"/>
            <a:ext cx="2988838" cy="830997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Injection </a:t>
            </a:r>
          </a:p>
          <a:p>
            <a:r>
              <a:rPr lang="en-US" sz="1600" dirty="0" smtClean="0">
                <a:latin typeface="Arial"/>
                <a:cs typeface="Arial"/>
              </a:rPr>
              <a:t>losses due to optics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losses due to oscillations</a:t>
            </a:r>
            <a:endParaRPr lang="en-US" sz="1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14370" y="1720650"/>
            <a:ext cx="1392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14 GeV/c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906706" y="4761926"/>
            <a:ext cx="126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1.4 GeV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23665" y="3107813"/>
            <a:ext cx="33532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Acceleration </a:t>
            </a:r>
          </a:p>
          <a:p>
            <a:r>
              <a:rPr lang="en-US" sz="1600" dirty="0" smtClean="0">
                <a:latin typeface="Arial"/>
                <a:cs typeface="Arial"/>
              </a:rPr>
              <a:t>RF voltage limited at transition</a:t>
            </a:r>
          </a:p>
          <a:p>
            <a:r>
              <a:rPr lang="en-US" sz="1600" dirty="0" smtClean="0">
                <a:latin typeface="Arial"/>
                <a:cs typeface="Arial"/>
              </a:rPr>
              <a:t>TMCI instabilities at transition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04851" y="1517076"/>
            <a:ext cx="4857218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Extraction </a:t>
            </a:r>
          </a:p>
          <a:p>
            <a:r>
              <a:rPr lang="en-US" sz="1600" dirty="0" smtClean="0">
                <a:latin typeface="Arial"/>
                <a:cs typeface="Arial"/>
              </a:rPr>
              <a:t>losses due to extraction </a:t>
            </a:r>
            <a:r>
              <a:rPr lang="en-US" sz="1600" dirty="0" smtClean="0">
                <a:latin typeface="Arial"/>
                <a:cs typeface="Arial"/>
              </a:rPr>
              <a:t>mechanis</a:t>
            </a:r>
            <a:r>
              <a:rPr lang="en-US" sz="1600" dirty="0" smtClean="0">
                <a:latin typeface="Arial"/>
                <a:cs typeface="Arial"/>
              </a:rPr>
              <a:t>m </a:t>
            </a:r>
            <a:r>
              <a:rPr lang="en-US" sz="1600" dirty="0" smtClean="0">
                <a:latin typeface="Arial"/>
                <a:cs typeface="Arial"/>
              </a:rPr>
              <a:t>CT</a:t>
            </a:r>
            <a:r>
              <a:rPr lang="en-US" sz="1600" dirty="0" smtClean="0">
                <a:latin typeface="Arial"/>
                <a:cs typeface="Arial"/>
              </a:rPr>
              <a:t>/MTE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14370" y="1004854"/>
            <a:ext cx="2925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See Alexander’s presentation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877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activities (mainly presented later by Raymond, Alex, Shinji, </a:t>
            </a:r>
            <a:r>
              <a:rPr lang="en-US" dirty="0" err="1" smtClean="0"/>
              <a:t>Ji</a:t>
            </a:r>
            <a:r>
              <a:rPr lang="en-US" dirty="0" smtClean="0"/>
              <a:t> and Adrian)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66929"/>
            <a:ext cx="8763034" cy="5332894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Tx/>
              <a:buChar char="-"/>
            </a:pPr>
            <a:r>
              <a:rPr lang="en-US" b="1" dirty="0" smtClean="0"/>
              <a:t>Improve understanding of existing space charge limits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Integer resonance 			(in collaboration with LBL)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order resonance 			(in collaboration with RAL, </a:t>
            </a:r>
            <a:r>
              <a:rPr lang="en-US" u="sng" dirty="0" smtClean="0"/>
              <a:t>talks of Raymond and Shinji</a:t>
            </a:r>
            <a:r>
              <a:rPr lang="en-US" dirty="0" smtClean="0"/>
              <a:t>)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Normal 3</a:t>
            </a:r>
            <a:r>
              <a:rPr lang="en-US" baseline="30000" dirty="0" smtClean="0"/>
              <a:t>rd</a:t>
            </a:r>
            <a:r>
              <a:rPr lang="en-US" dirty="0" smtClean="0"/>
              <a:t> order resonance 		(in collaboration with GSI, </a:t>
            </a:r>
            <a:r>
              <a:rPr lang="en-US" u="sng" dirty="0"/>
              <a:t>talks of Raymond and </a:t>
            </a:r>
            <a:r>
              <a:rPr lang="en-US" u="sng" dirty="0" err="1" smtClean="0"/>
              <a:t>Giuliano</a:t>
            </a:r>
            <a:r>
              <a:rPr lang="en-US" dirty="0" smtClean="0"/>
              <a:t>)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Understand indirect space charge effects 		(</a:t>
            </a:r>
            <a:r>
              <a:rPr lang="en-US" u="sng" dirty="0" smtClean="0"/>
              <a:t>talk of Alexander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b="1" dirty="0" smtClean="0"/>
              <a:t>Improve </a:t>
            </a:r>
            <a:r>
              <a:rPr lang="en-US" b="1" dirty="0"/>
              <a:t>machine modeling</a:t>
            </a:r>
          </a:p>
          <a:p>
            <a:pPr marL="814388" lvl="1" indent="-342900">
              <a:buFontTx/>
              <a:buChar char="-"/>
            </a:pPr>
            <a:r>
              <a:rPr lang="en-US" dirty="0"/>
              <a:t>Random </a:t>
            </a:r>
            <a:r>
              <a:rPr lang="en-US" dirty="0" err="1"/>
              <a:t>multipoles</a:t>
            </a:r>
            <a:r>
              <a:rPr lang="en-US" dirty="0"/>
              <a:t> errors from </a:t>
            </a:r>
            <a:r>
              <a:rPr lang="en-US" dirty="0" smtClean="0"/>
              <a:t>geometry</a:t>
            </a:r>
            <a:endParaRPr lang="en-US" dirty="0"/>
          </a:p>
          <a:p>
            <a:pPr marL="814388" lvl="1" indent="-342900">
              <a:buFontTx/>
              <a:buChar char="-"/>
            </a:pPr>
            <a:r>
              <a:rPr lang="en-US" dirty="0"/>
              <a:t>Machine </a:t>
            </a:r>
            <a:r>
              <a:rPr lang="en-US" dirty="0" smtClean="0"/>
              <a:t>alignment</a:t>
            </a:r>
          </a:p>
          <a:p>
            <a:pPr marL="814388" lvl="1" indent="-342900">
              <a:buFontTx/>
              <a:buChar char="-"/>
            </a:pPr>
            <a:r>
              <a:rPr lang="en-US" dirty="0"/>
              <a:t>Longitudinal and transverse impedance </a:t>
            </a:r>
            <a:r>
              <a:rPr lang="en-US" dirty="0" smtClean="0"/>
              <a:t>model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Still missing : chromo-geometric terms modeling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r>
              <a:rPr lang="en-US" b="1" dirty="0" smtClean="0"/>
              <a:t>Investigate alternative solution to increase maximum acceptable direct</a:t>
            </a:r>
            <a:br>
              <a:rPr lang="en-US" b="1" dirty="0" smtClean="0"/>
            </a:br>
            <a:r>
              <a:rPr lang="en-US" b="1" dirty="0" smtClean="0"/>
              <a:t>tune shift on top of the </a:t>
            </a:r>
            <a:r>
              <a:rPr lang="en-US" b="1" u="sng" dirty="0" smtClean="0"/>
              <a:t>2 GeV injection energy upgrade (baseline)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Hollow bunches in the longitudinal plane		</a:t>
            </a:r>
            <a:r>
              <a:rPr lang="en-US" dirty="0"/>
              <a:t>(</a:t>
            </a:r>
            <a:r>
              <a:rPr lang="en-US" u="sng" dirty="0"/>
              <a:t>talk of </a:t>
            </a:r>
            <a:r>
              <a:rPr lang="en-US" u="sng" dirty="0" smtClean="0"/>
              <a:t>Adrian</a:t>
            </a:r>
            <a:r>
              <a:rPr lang="en-US" dirty="0" smtClean="0"/>
              <a:t>)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Horizontal dispersion increase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Resonance compensation</a:t>
            </a:r>
          </a:p>
          <a:p>
            <a:pPr marL="814388" lvl="1" indent="-342900">
              <a:buFontTx/>
              <a:buChar char="-"/>
            </a:pPr>
            <a:r>
              <a:rPr lang="en-US" dirty="0" smtClean="0"/>
              <a:t>Fully coupled optics : generate vertical dispersion by linear coupling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0857" y="2753884"/>
            <a:ext cx="2758235" cy="215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56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Proton Synchrotron main magnetic unit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sz="quarter" idx="10"/>
          </p:nvPr>
        </p:nvSpPr>
        <p:spPr>
          <a:xfrm>
            <a:off x="86723" y="1022292"/>
            <a:ext cx="8763034" cy="5334058"/>
          </a:xfrm>
        </p:spPr>
        <p:txBody>
          <a:bodyPr>
            <a:normAutofit lnSpcReduction="10000"/>
          </a:bodyPr>
          <a:lstStyle/>
          <a:p>
            <a:r>
              <a:rPr lang="pl-PL" b="1" dirty="0" smtClean="0"/>
              <a:t>Combined-function magnet with hyperbolic pole shape</a:t>
            </a:r>
          </a:p>
          <a:p>
            <a:pPr lvl="1"/>
            <a:r>
              <a:rPr lang="pl-PL" dirty="0" smtClean="0"/>
              <a:t>Dipole field – guiding</a:t>
            </a:r>
          </a:p>
          <a:p>
            <a:pPr lvl="1"/>
            <a:r>
              <a:rPr lang="pl-PL" dirty="0" smtClean="0"/>
              <a:t>Quadrupole field – </a:t>
            </a:r>
            <a:r>
              <a:rPr lang="pl-PL" dirty="0" err="1" smtClean="0"/>
              <a:t>focusing</a:t>
            </a:r>
            <a:endParaRPr lang="pl-PL" dirty="0" smtClean="0"/>
          </a:p>
          <a:p>
            <a:pPr lvl="1"/>
            <a:r>
              <a:rPr lang="pl-PL" dirty="0" err="1"/>
              <a:t>Higher</a:t>
            </a:r>
            <a:r>
              <a:rPr lang="pl-PL" dirty="0"/>
              <a:t> component </a:t>
            </a:r>
            <a:r>
              <a:rPr lang="pl-PL" dirty="0" smtClean="0"/>
              <a:t>from </a:t>
            </a:r>
            <a:r>
              <a:rPr lang="pl-PL" dirty="0" err="1" smtClean="0"/>
              <a:t>axiliary</a:t>
            </a:r>
            <a:r>
              <a:rPr lang="pl-PL" dirty="0" smtClean="0"/>
              <a:t> </a:t>
            </a:r>
            <a:r>
              <a:rPr lang="pl-PL" dirty="0" err="1" smtClean="0"/>
              <a:t>circuits</a:t>
            </a:r>
            <a:endParaRPr lang="pl-PL" dirty="0" smtClean="0"/>
          </a:p>
          <a:p>
            <a:pPr lvl="1"/>
            <a:r>
              <a:rPr lang="pl-PL" dirty="0" smtClean="0"/>
              <a:t>Higher component </a:t>
            </a:r>
            <a:r>
              <a:rPr lang="pl-PL" dirty="0" err="1" smtClean="0"/>
              <a:t>also</a:t>
            </a:r>
            <a:r>
              <a:rPr lang="pl-PL" dirty="0" smtClean="0"/>
              <a:t> </a:t>
            </a:r>
            <a:r>
              <a:rPr lang="pl-PL" dirty="0" err="1" smtClean="0"/>
              <a:t>present</a:t>
            </a:r>
            <a:r>
              <a:rPr lang="pl-PL" dirty="0" smtClean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due</a:t>
            </a:r>
            <a:r>
              <a:rPr lang="pl-PL" dirty="0" smtClean="0"/>
              <a:t> </a:t>
            </a:r>
            <a:r>
              <a:rPr lang="pl-PL" dirty="0" smtClean="0"/>
              <a:t>to </a:t>
            </a:r>
            <a:r>
              <a:rPr lang="pl-PL" dirty="0" err="1" smtClean="0"/>
              <a:t>saturation</a:t>
            </a:r>
            <a:r>
              <a:rPr lang="pl-PL" dirty="0" smtClean="0"/>
              <a:t> </a:t>
            </a:r>
            <a:r>
              <a:rPr lang="pl-PL" dirty="0" err="1" smtClean="0"/>
              <a:t>at</a:t>
            </a:r>
            <a:r>
              <a:rPr lang="pl-PL" dirty="0" smtClean="0"/>
              <a:t> 26 GeV/c</a:t>
            </a:r>
          </a:p>
          <a:p>
            <a:pPr marL="187325" lvl="1" indent="0">
              <a:buNone/>
            </a:pPr>
            <a:r>
              <a:rPr lang="pl-PL" dirty="0" smtClean="0"/>
              <a:t/>
            </a:r>
            <a:br>
              <a:rPr lang="pl-PL" dirty="0" smtClean="0"/>
            </a:br>
            <a:endParaRPr lang="pl-PL" dirty="0" smtClean="0"/>
          </a:p>
          <a:p>
            <a:r>
              <a:rPr lang="pl-PL" b="1" dirty="0" smtClean="0"/>
              <a:t>Focusing and defocusing half </a:t>
            </a:r>
            <a:r>
              <a:rPr lang="pl-PL" b="1" dirty="0" smtClean="0"/>
              <a:t>(FDDF)</a:t>
            </a:r>
            <a:endParaRPr lang="pl-PL" b="1" dirty="0" smtClean="0"/>
          </a:p>
          <a:p>
            <a:pPr lvl="1"/>
            <a:r>
              <a:rPr lang="pl-PL" dirty="0" smtClean="0"/>
              <a:t>5 C-shaped block in each half</a:t>
            </a:r>
          </a:p>
          <a:p>
            <a:pPr lvl="1"/>
            <a:r>
              <a:rPr lang="pl-PL" dirty="0" smtClean="0"/>
              <a:t>Wedge shaped air gaps </a:t>
            </a:r>
            <a:r>
              <a:rPr lang="pl-PL" dirty="0" err="1" smtClean="0"/>
              <a:t>between</a:t>
            </a:r>
            <a:r>
              <a:rPr lang="pl-PL" dirty="0" smtClean="0"/>
              <a:t> </a:t>
            </a:r>
            <a:r>
              <a:rPr lang="pl-PL" dirty="0" err="1" smtClean="0"/>
              <a:t>blocks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 smtClean="0"/>
          </a:p>
          <a:p>
            <a:r>
              <a:rPr lang="pl-PL" dirty="0" smtClean="0"/>
              <a:t>Complex geometry of coils system</a:t>
            </a:r>
          </a:p>
          <a:p>
            <a:r>
              <a:rPr lang="pl-PL" dirty="0" smtClean="0"/>
              <a:t>In total 100+1 main units of four different types.</a:t>
            </a:r>
            <a:endParaRPr lang="en-US" dirty="0"/>
          </a:p>
        </p:txBody>
      </p:sp>
      <p:pic>
        <p:nvPicPr>
          <p:cNvPr id="10" name="Content Placeholder 9" descr="0304011_03-A5-at-72-dpi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234468" y="1496571"/>
            <a:ext cx="3418430" cy="2181834"/>
          </a:xfrm>
        </p:spPr>
      </p:pic>
      <p:pic>
        <p:nvPicPr>
          <p:cNvPr id="12" name="Content Placeholder 7" descr="block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24473" y="4415705"/>
            <a:ext cx="3574554" cy="195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446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type="body" sz="quarter" idx="10"/>
          </p:nvPr>
        </p:nvSpPr>
        <p:spPr>
          <a:xfrm>
            <a:off x="13280" y="1022293"/>
            <a:ext cx="8763034" cy="4978458"/>
          </a:xfrm>
        </p:spPr>
        <p:txBody>
          <a:bodyPr>
            <a:normAutofit/>
          </a:bodyPr>
          <a:lstStyle/>
          <a:p>
            <a:r>
              <a:rPr lang="en-US" b="1" dirty="0" smtClean="0"/>
              <a:t>Main coil</a:t>
            </a:r>
          </a:p>
          <a:p>
            <a:pPr lvl="1"/>
            <a:r>
              <a:rPr lang="en-US" dirty="0" smtClean="0"/>
              <a:t>Dipole and quadrupole field mostly</a:t>
            </a:r>
          </a:p>
          <a:p>
            <a:r>
              <a:rPr lang="en-US" b="1" dirty="0" smtClean="0"/>
              <a:t>Figure-of-eight loop</a:t>
            </a:r>
          </a:p>
          <a:p>
            <a:pPr lvl="1"/>
            <a:r>
              <a:rPr lang="en-US" dirty="0" smtClean="0"/>
              <a:t>Adjusts quadrupole field but also contributes to dipole field</a:t>
            </a:r>
          </a:p>
          <a:p>
            <a:r>
              <a:rPr lang="en-US" b="1" dirty="0" smtClean="0"/>
              <a:t>Pole-face windings (PFW)</a:t>
            </a:r>
          </a:p>
          <a:p>
            <a:pPr lvl="1"/>
            <a:r>
              <a:rPr lang="en-US" dirty="0" smtClean="0"/>
              <a:t>Separately for focusing and defocusing half</a:t>
            </a:r>
          </a:p>
          <a:p>
            <a:pPr lvl="1"/>
            <a:r>
              <a:rPr lang="en-US" dirty="0" smtClean="0"/>
              <a:t>Each winding has narrow and wide circuit</a:t>
            </a:r>
          </a:p>
          <a:p>
            <a:pPr lvl="1"/>
            <a:r>
              <a:rPr lang="en-US" dirty="0" smtClean="0"/>
              <a:t>Corrects higher components of the field</a:t>
            </a:r>
          </a:p>
          <a:p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294967295"/>
          </p:nvPr>
        </p:nvSpPr>
        <p:spPr>
          <a:xfrm>
            <a:off x="5375225" y="2677695"/>
            <a:ext cx="4041775" cy="2521447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	PFW Powering</a:t>
            </a:r>
            <a:endParaRPr lang="en-US" b="1" dirty="0" smtClean="0"/>
          </a:p>
          <a:p>
            <a:pPr lvl="1"/>
            <a:r>
              <a:rPr lang="en-US" sz="2100" dirty="0" smtClean="0"/>
              <a:t>5 currents</a:t>
            </a:r>
            <a:endParaRPr lang="en-US" sz="2100" dirty="0" smtClean="0"/>
          </a:p>
          <a:p>
            <a:pPr lvl="1"/>
            <a:r>
              <a:rPr lang="en-US" sz="2100" dirty="0" smtClean="0"/>
              <a:t>Control of the four beam parameters </a:t>
            </a:r>
            <a:r>
              <a:rPr lang="en-US" sz="2100" i="1" dirty="0" smtClean="0"/>
              <a:t>Q</a:t>
            </a:r>
            <a:r>
              <a:rPr lang="en-US" sz="2100" i="1" baseline="-25000" dirty="0" smtClean="0"/>
              <a:t>h</a:t>
            </a:r>
            <a:r>
              <a:rPr lang="en-US" sz="2100" i="1" dirty="0" smtClean="0"/>
              <a:t>, Q</a:t>
            </a:r>
            <a:r>
              <a:rPr lang="en-US" sz="2100" i="1" baseline="-25000" dirty="0" smtClean="0"/>
              <a:t>v</a:t>
            </a:r>
            <a:r>
              <a:rPr lang="en-US" sz="2100" i="1" dirty="0" smtClean="0"/>
              <a:t>, ξ</a:t>
            </a:r>
            <a:r>
              <a:rPr lang="en-US" sz="2100" i="1" baseline="-25000" dirty="0" smtClean="0"/>
              <a:t>h</a:t>
            </a:r>
            <a:r>
              <a:rPr lang="en-US" sz="2100" i="1" dirty="0" smtClean="0"/>
              <a:t>, ξ</a:t>
            </a:r>
            <a:r>
              <a:rPr lang="en-US" sz="2100" i="1" baseline="-25000" dirty="0" smtClean="0"/>
              <a:t>v</a:t>
            </a:r>
          </a:p>
          <a:p>
            <a:pPr lvl="1"/>
            <a:r>
              <a:rPr lang="en-US" sz="2100" dirty="0" smtClean="0"/>
              <a:t>One current remains free 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for </a:t>
            </a:r>
            <a:r>
              <a:rPr lang="en-US" sz="2100" dirty="0" smtClean="0"/>
              <a:t>controlling an additional physical </a:t>
            </a:r>
            <a:r>
              <a:rPr lang="en-US" sz="2100" dirty="0" smtClean="0"/>
              <a:t>parameter</a:t>
            </a:r>
            <a:endParaRPr lang="en-US" sz="2100" dirty="0" smtClean="0"/>
          </a:p>
        </p:txBody>
      </p:sp>
      <p:pic>
        <p:nvPicPr>
          <p:cNvPr id="14" name="Content Placeholder 9" descr="coil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0530" y="274638"/>
            <a:ext cx="4433470" cy="1975389"/>
          </a:xfrm>
          <a:prstGeom prst="rect">
            <a:avLst/>
          </a:prstGeom>
        </p:spPr>
      </p:pic>
      <p:pic>
        <p:nvPicPr>
          <p:cNvPr id="15" name="Content Placeholder 10" descr="pole_and_coil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4724400"/>
            <a:ext cx="4517867" cy="14461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Coils of the PS magnet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155054" y="5175399"/>
            <a:ext cx="3977076" cy="1350705"/>
            <a:chOff x="5155054" y="5163529"/>
            <a:chExt cx="3977076" cy="135070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55054" y="5163529"/>
              <a:ext cx="3977076" cy="135070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721120" y="6255588"/>
              <a:ext cx="2160257" cy="2586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1013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>
            <a:off x="3581400" y="5105400"/>
            <a:ext cx="5029200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Magnet representation in the optical model</a:t>
            </a:r>
            <a:endParaRPr lang="en-GB" dirty="0"/>
          </a:p>
        </p:txBody>
      </p:sp>
      <p:sp>
        <p:nvSpPr>
          <p:cNvPr id="82" name="Content Placeholder 81"/>
          <p:cNvSpPr>
            <a:spLocks noGrp="1"/>
          </p:cNvSpPr>
          <p:nvPr>
            <p:ph type="body" sz="quarter" idx="10"/>
          </p:nvPr>
        </p:nvSpPr>
        <p:spPr>
          <a:xfrm>
            <a:off x="203200" y="1022292"/>
            <a:ext cx="8763034" cy="533405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1900" dirty="0" smtClean="0"/>
              <a:t>Official optics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Static elements length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SBEND</a:t>
            </a:r>
          </a:p>
          <a:p>
            <a:pPr lvl="2">
              <a:spcBef>
                <a:spcPts val="0"/>
              </a:spcBef>
            </a:pPr>
            <a:r>
              <a:rPr lang="en-US" sz="1300" dirty="0" smtClean="0"/>
              <a:t>Bare machine 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err="1" smtClean="0"/>
              <a:t>quadrupolar</a:t>
            </a:r>
            <a:r>
              <a:rPr lang="en-US" sz="1300" dirty="0" smtClean="0"/>
              <a:t> </a:t>
            </a:r>
            <a:r>
              <a:rPr lang="en-US" sz="1300" dirty="0" smtClean="0"/>
              <a:t>component</a:t>
            </a:r>
          </a:p>
          <a:p>
            <a:pPr lvl="2">
              <a:spcBef>
                <a:spcPts val="0"/>
              </a:spcBef>
            </a:pPr>
            <a:r>
              <a:rPr lang="en-US" sz="1300" dirty="0" smtClean="0"/>
              <a:t>No pole-face </a:t>
            </a:r>
            <a:r>
              <a:rPr lang="en-US" sz="1300" dirty="0" smtClean="0"/>
              <a:t>angle</a:t>
            </a:r>
            <a:br>
              <a:rPr lang="en-US" sz="1300" dirty="0" smtClean="0"/>
            </a:br>
            <a:endParaRPr lang="en-US" sz="1300" dirty="0" smtClean="0"/>
          </a:p>
          <a:p>
            <a:pPr lvl="1">
              <a:spcBef>
                <a:spcPts val="0"/>
              </a:spcBef>
            </a:pPr>
            <a:r>
              <a:rPr lang="en-US" sz="1600" dirty="0" smtClean="0"/>
              <a:t>MULTIPOLE</a:t>
            </a:r>
          </a:p>
          <a:p>
            <a:pPr lvl="2">
              <a:spcBef>
                <a:spcPts val="0"/>
              </a:spcBef>
            </a:pPr>
            <a:r>
              <a:rPr lang="en-US" sz="1300" dirty="0" smtClean="0"/>
              <a:t>Beam-based </a:t>
            </a:r>
            <a:r>
              <a:rPr lang="en-US" sz="1300" dirty="0" smtClean="0"/>
              <a:t>fit of NL-</a:t>
            </a:r>
            <a:r>
              <a:rPr lang="en-US" sz="1300" dirty="0" err="1" smtClean="0"/>
              <a:t>chroma</a:t>
            </a:r>
            <a:endParaRPr lang="en-US" sz="1300" dirty="0" smtClean="0"/>
          </a:p>
          <a:p>
            <a:pPr lvl="1">
              <a:spcBef>
                <a:spcPts val="0"/>
              </a:spcBef>
            </a:pPr>
            <a:r>
              <a:rPr lang="en-US" sz="1600" dirty="0" smtClean="0"/>
              <a:t>JUNCTION=</a:t>
            </a:r>
            <a:r>
              <a:rPr lang="en-US" sz="1600" dirty="0" smtClean="0"/>
              <a:t>DRIFT</a:t>
            </a:r>
            <a:br>
              <a:rPr lang="en-US" sz="1600" dirty="0" smtClean="0"/>
            </a:br>
            <a:endParaRPr lang="en-US" sz="1600" dirty="0" smtClean="0"/>
          </a:p>
          <a:p>
            <a:r>
              <a:rPr lang="en-US" sz="1900" dirty="0" smtClean="0"/>
              <a:t>Model optics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Dynamic elements length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– </a:t>
            </a:r>
            <a:r>
              <a:rPr lang="en-US" sz="1600" dirty="0" smtClean="0"/>
              <a:t>effective length correction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SBEND</a:t>
            </a:r>
          </a:p>
          <a:p>
            <a:pPr lvl="2">
              <a:spcBef>
                <a:spcPts val="0"/>
              </a:spcBef>
            </a:pPr>
            <a:r>
              <a:rPr lang="en-US" sz="1300" dirty="0" smtClean="0"/>
              <a:t>Up to K2 from the model</a:t>
            </a:r>
          </a:p>
          <a:p>
            <a:pPr lvl="2">
              <a:spcBef>
                <a:spcPts val="0"/>
              </a:spcBef>
            </a:pPr>
            <a:r>
              <a:rPr lang="en-US" sz="1300" dirty="0" smtClean="0"/>
              <a:t>Integrated pole-face angle effect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MULTIPOLES</a:t>
            </a:r>
          </a:p>
          <a:p>
            <a:pPr lvl="2">
              <a:spcBef>
                <a:spcPts val="0"/>
              </a:spcBef>
            </a:pPr>
            <a:r>
              <a:rPr lang="en-US" sz="1300" dirty="0" smtClean="0"/>
              <a:t>K3 (and </a:t>
            </a:r>
            <a:r>
              <a:rPr lang="en-US" sz="1300" dirty="0" smtClean="0"/>
              <a:t>higher if needed)</a:t>
            </a:r>
            <a:endParaRPr lang="en-US" sz="1300" dirty="0" smtClean="0"/>
          </a:p>
          <a:p>
            <a:pPr lvl="1">
              <a:spcBef>
                <a:spcPts val="0"/>
              </a:spcBef>
            </a:pPr>
            <a:r>
              <a:rPr lang="en-US" sz="1600" dirty="0" smtClean="0"/>
              <a:t>No JUNCTION </a:t>
            </a:r>
            <a:r>
              <a:rPr lang="en-US" sz="1600" dirty="0" smtClean="0"/>
              <a:t>element</a:t>
            </a:r>
            <a:endParaRPr lang="en-US" sz="1600" dirty="0" smtClean="0"/>
          </a:p>
          <a:p>
            <a:pPr lvl="1">
              <a:spcBef>
                <a:spcPts val="0"/>
              </a:spcBef>
            </a:pPr>
            <a:r>
              <a:rPr lang="en-US" sz="1600" dirty="0" smtClean="0"/>
              <a:t>Beam-based </a:t>
            </a:r>
            <a:r>
              <a:rPr lang="en-US" sz="1600" dirty="0" smtClean="0"/>
              <a:t>matched</a:t>
            </a:r>
            <a:br>
              <a:rPr lang="en-US" sz="1600" dirty="0" smtClean="0"/>
            </a:br>
            <a:r>
              <a:rPr lang="en-US" sz="1600" dirty="0" smtClean="0"/>
              <a:t> </a:t>
            </a:r>
            <a:r>
              <a:rPr lang="en-US" sz="1600" dirty="0" smtClean="0"/>
              <a:t>effective lengths </a:t>
            </a:r>
            <a:r>
              <a:rPr lang="en-US" sz="1600" dirty="0" smtClean="0"/>
              <a:t>corrections</a:t>
            </a:r>
            <a:endParaRPr lang="en-US" sz="1600" dirty="0" smtClean="0"/>
          </a:p>
          <a:p>
            <a:pPr lvl="2"/>
            <a:endParaRPr lang="en-US" sz="1300" dirty="0" smtClean="0"/>
          </a:p>
          <a:p>
            <a:pPr lvl="2">
              <a:buNone/>
            </a:pPr>
            <a:endParaRPr lang="en-US" sz="16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3962400" y="5029200"/>
            <a:ext cx="533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7" name="Trapezoid 6"/>
          <p:cNvSpPr/>
          <p:nvPr/>
        </p:nvSpPr>
        <p:spPr>
          <a:xfrm rot="10800000">
            <a:off x="4419600" y="4800600"/>
            <a:ext cx="1524000" cy="6096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7315200" y="5029200"/>
            <a:ext cx="533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8" name="Trapezoid 7"/>
          <p:cNvSpPr/>
          <p:nvPr/>
        </p:nvSpPr>
        <p:spPr>
          <a:xfrm>
            <a:off x="5867400" y="4800600"/>
            <a:ext cx="1524000" cy="609600"/>
          </a:xfrm>
          <a:prstGeom prst="trapezoid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5" name="Rectangle 14"/>
          <p:cNvSpPr/>
          <p:nvPr/>
        </p:nvSpPr>
        <p:spPr>
          <a:xfrm>
            <a:off x="5105400" y="4648200"/>
            <a:ext cx="152400" cy="914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6553200" y="4648200"/>
            <a:ext cx="152400" cy="914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3886200"/>
            <a:ext cx="16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Defocusing</a:t>
            </a:r>
          </a:p>
          <a:p>
            <a:pPr algn="ctr"/>
            <a:r>
              <a:rPr lang="pl-PL" sz="1400" dirty="0" smtClean="0"/>
              <a:t>Half-unit</a:t>
            </a:r>
          </a:p>
          <a:p>
            <a:pPr algn="ctr"/>
            <a:r>
              <a:rPr lang="pl-PL" sz="1400" dirty="0" smtClean="0"/>
              <a:t>(SBEND)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867400" y="3886200"/>
            <a:ext cx="16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Focusing</a:t>
            </a:r>
          </a:p>
          <a:p>
            <a:pPr algn="ctr"/>
            <a:r>
              <a:rPr lang="pl-PL" sz="1400" dirty="0" smtClean="0"/>
              <a:t>Half-unit</a:t>
            </a:r>
          </a:p>
          <a:p>
            <a:pPr algn="ctr"/>
            <a:r>
              <a:rPr lang="pl-PL" sz="1400" dirty="0" smtClean="0"/>
              <a:t>(SBEND)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352800" y="41148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Drift space</a:t>
            </a:r>
          </a:p>
          <a:p>
            <a:pPr algn="ctr"/>
            <a:r>
              <a:rPr lang="pl-PL" sz="1400" dirty="0" smtClean="0"/>
              <a:t>(DRIFT)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7772400" y="41148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Drift space</a:t>
            </a:r>
          </a:p>
          <a:p>
            <a:pPr algn="ctr"/>
            <a:r>
              <a:rPr lang="pl-PL" sz="1400" dirty="0" smtClean="0"/>
              <a:t>(DRIFT)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3276600" y="5562600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err="1" smtClean="0"/>
              <a:t>Defocusing</a:t>
            </a:r>
            <a:r>
              <a:rPr lang="pl-PL" sz="1400" dirty="0" smtClean="0"/>
              <a:t> </a:t>
            </a:r>
            <a:r>
              <a:rPr lang="pl-PL" sz="1400" dirty="0" smtClean="0"/>
              <a:t>higher order components</a:t>
            </a:r>
          </a:p>
          <a:p>
            <a:pPr algn="ctr"/>
            <a:r>
              <a:rPr lang="pl-PL" sz="1400" dirty="0" smtClean="0"/>
              <a:t>(MULTIPOLE)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6858000" y="5562600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Defocusing higher order components</a:t>
            </a:r>
          </a:p>
          <a:p>
            <a:pPr algn="ctr"/>
            <a:r>
              <a:rPr lang="pl-PL" sz="1400" dirty="0" smtClean="0"/>
              <a:t>(MULTIPOLE)</a:t>
            </a:r>
            <a:endParaRPr lang="en-GB" sz="1400" dirty="0"/>
          </a:p>
        </p:txBody>
      </p:sp>
      <p:cxnSp>
        <p:nvCxnSpPr>
          <p:cNvPr id="29" name="Straight Arrow Connector 28"/>
          <p:cNvCxnSpPr>
            <a:stCxn id="24" idx="1"/>
            <a:endCxn id="16" idx="2"/>
          </p:cNvCxnSpPr>
          <p:nvPr/>
        </p:nvCxnSpPr>
        <p:spPr>
          <a:xfrm flipH="1" flipV="1">
            <a:off x="6629400" y="5562600"/>
            <a:ext cx="228600" cy="369332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2" idx="3"/>
            <a:endCxn id="15" idx="2"/>
          </p:cNvCxnSpPr>
          <p:nvPr/>
        </p:nvCxnSpPr>
        <p:spPr>
          <a:xfrm flipV="1">
            <a:off x="5105400" y="5562600"/>
            <a:ext cx="76200" cy="369332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9" idx="2"/>
            <a:endCxn id="9" idx="0"/>
          </p:cNvCxnSpPr>
          <p:nvPr/>
        </p:nvCxnSpPr>
        <p:spPr>
          <a:xfrm>
            <a:off x="3924300" y="4638020"/>
            <a:ext cx="304800" cy="391180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0" idx="2"/>
            <a:endCxn id="13" idx="0"/>
          </p:cNvCxnSpPr>
          <p:nvPr/>
        </p:nvCxnSpPr>
        <p:spPr>
          <a:xfrm flipH="1">
            <a:off x="7581900" y="4638020"/>
            <a:ext cx="723900" cy="391180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581400" y="2590800"/>
            <a:ext cx="5105400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962400" y="2514600"/>
            <a:ext cx="533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36" name="Trapezoid 35"/>
          <p:cNvSpPr/>
          <p:nvPr/>
        </p:nvSpPr>
        <p:spPr>
          <a:xfrm rot="10800000">
            <a:off x="4419600" y="2286000"/>
            <a:ext cx="1524000" cy="6096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37" name="Rectangle 36"/>
          <p:cNvSpPr/>
          <p:nvPr/>
        </p:nvSpPr>
        <p:spPr>
          <a:xfrm>
            <a:off x="7467600" y="2514600"/>
            <a:ext cx="5334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39" name="Trapezoid 38"/>
          <p:cNvSpPr/>
          <p:nvPr/>
        </p:nvSpPr>
        <p:spPr>
          <a:xfrm>
            <a:off x="6019800" y="2286000"/>
            <a:ext cx="1524000" cy="609600"/>
          </a:xfrm>
          <a:prstGeom prst="trapezoid">
            <a:avLst>
              <a:gd name="adj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40" name="Rectangle 39"/>
          <p:cNvSpPr/>
          <p:nvPr/>
        </p:nvSpPr>
        <p:spPr>
          <a:xfrm>
            <a:off x="5867400" y="2438400"/>
            <a:ext cx="2286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41" name="Rectangle 40"/>
          <p:cNvSpPr/>
          <p:nvPr/>
        </p:nvSpPr>
        <p:spPr>
          <a:xfrm flipH="1">
            <a:off x="5181599" y="2133600"/>
            <a:ext cx="45719" cy="914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42" name="Rectangle 41"/>
          <p:cNvSpPr/>
          <p:nvPr/>
        </p:nvSpPr>
        <p:spPr>
          <a:xfrm>
            <a:off x="6781798" y="2133600"/>
            <a:ext cx="45719" cy="914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4343400" y="1371600"/>
            <a:ext cx="16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Defocusing</a:t>
            </a:r>
          </a:p>
          <a:p>
            <a:pPr algn="ctr"/>
            <a:r>
              <a:rPr lang="pl-PL" sz="1400" dirty="0" smtClean="0"/>
              <a:t>Half-unit</a:t>
            </a:r>
          </a:p>
          <a:p>
            <a:pPr algn="ctr"/>
            <a:r>
              <a:rPr lang="pl-PL" sz="1400" dirty="0" smtClean="0"/>
              <a:t>(SBEND)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6019800" y="1371600"/>
            <a:ext cx="16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Focusing</a:t>
            </a:r>
          </a:p>
          <a:p>
            <a:pPr algn="ctr"/>
            <a:r>
              <a:rPr lang="pl-PL" sz="1400" dirty="0" smtClean="0"/>
              <a:t>Half-unit</a:t>
            </a:r>
          </a:p>
          <a:p>
            <a:pPr algn="ctr"/>
            <a:r>
              <a:rPr lang="pl-PL" sz="1400" dirty="0" smtClean="0"/>
              <a:t>(SBEND)</a:t>
            </a:r>
            <a:endParaRPr lang="en-GB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3276600" y="152400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Drift space</a:t>
            </a:r>
          </a:p>
          <a:p>
            <a:pPr algn="ctr"/>
            <a:r>
              <a:rPr lang="pl-PL" sz="1400" dirty="0" smtClean="0"/>
              <a:t>(DRIFT)</a:t>
            </a:r>
            <a:endParaRPr lang="en-GB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7924800" y="1600200"/>
            <a:ext cx="91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Drift space</a:t>
            </a:r>
          </a:p>
          <a:p>
            <a:pPr algn="ctr"/>
            <a:r>
              <a:rPr lang="pl-PL" sz="1400" dirty="0" smtClean="0"/>
              <a:t>(DRIFT)</a:t>
            </a:r>
            <a:endParaRPr lang="en-GB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5334000" y="320040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Junction</a:t>
            </a:r>
          </a:p>
          <a:p>
            <a:pPr algn="ctr"/>
            <a:r>
              <a:rPr lang="pl-PL" sz="1400" dirty="0" smtClean="0"/>
              <a:t>(SBEND)</a:t>
            </a:r>
            <a:endParaRPr lang="en-GB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3124200" y="3048000"/>
            <a:ext cx="167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Defocusing higher order components</a:t>
            </a:r>
          </a:p>
          <a:p>
            <a:pPr algn="ctr"/>
            <a:r>
              <a:rPr lang="pl-PL" sz="1400" dirty="0" smtClean="0"/>
              <a:t>(MULTIPOLE)</a:t>
            </a:r>
            <a:endParaRPr lang="en-GB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7162800" y="3048000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Defocusing higher order components</a:t>
            </a:r>
          </a:p>
          <a:p>
            <a:pPr algn="ctr"/>
            <a:r>
              <a:rPr lang="pl-PL" sz="1400" dirty="0" smtClean="0"/>
              <a:t>(MULTIPOLE)</a:t>
            </a:r>
            <a:endParaRPr lang="en-GB" sz="1400" dirty="0"/>
          </a:p>
        </p:txBody>
      </p:sp>
      <p:cxnSp>
        <p:nvCxnSpPr>
          <p:cNvPr id="52" name="Straight Arrow Connector 51"/>
          <p:cNvCxnSpPr>
            <a:stCxn id="49" idx="0"/>
            <a:endCxn id="40" idx="2"/>
          </p:cNvCxnSpPr>
          <p:nvPr/>
        </p:nvCxnSpPr>
        <p:spPr>
          <a:xfrm rot="5400000" flipH="1" flipV="1">
            <a:off x="5791200" y="3009900"/>
            <a:ext cx="381000" cy="1588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51" idx="1"/>
            <a:endCxn id="42" idx="2"/>
          </p:cNvCxnSpPr>
          <p:nvPr/>
        </p:nvCxnSpPr>
        <p:spPr>
          <a:xfrm flipH="1" flipV="1">
            <a:off x="6804658" y="3048000"/>
            <a:ext cx="358142" cy="369332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50" idx="3"/>
            <a:endCxn id="41" idx="2"/>
          </p:cNvCxnSpPr>
          <p:nvPr/>
        </p:nvCxnSpPr>
        <p:spPr>
          <a:xfrm flipV="1">
            <a:off x="4800600" y="3048000"/>
            <a:ext cx="403858" cy="369332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7" idx="2"/>
            <a:endCxn id="34" idx="0"/>
          </p:cNvCxnSpPr>
          <p:nvPr/>
        </p:nvCxnSpPr>
        <p:spPr>
          <a:xfrm>
            <a:off x="3886200" y="2047220"/>
            <a:ext cx="342900" cy="467380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48" idx="2"/>
            <a:endCxn id="37" idx="0"/>
          </p:cNvCxnSpPr>
          <p:nvPr/>
        </p:nvCxnSpPr>
        <p:spPr>
          <a:xfrm flipH="1">
            <a:off x="7734300" y="2338864"/>
            <a:ext cx="647700" cy="175736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 flipH="1">
            <a:off x="4495800" y="2133600"/>
            <a:ext cx="45719" cy="914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64" name="Rectangle 63"/>
          <p:cNvSpPr/>
          <p:nvPr/>
        </p:nvSpPr>
        <p:spPr>
          <a:xfrm flipH="1">
            <a:off x="5867400" y="2133600"/>
            <a:ext cx="45719" cy="914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65" name="Rectangle 64"/>
          <p:cNvSpPr/>
          <p:nvPr/>
        </p:nvSpPr>
        <p:spPr>
          <a:xfrm flipH="1">
            <a:off x="6096000" y="2133600"/>
            <a:ext cx="45719" cy="914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66" name="Rectangle 65"/>
          <p:cNvSpPr/>
          <p:nvPr/>
        </p:nvSpPr>
        <p:spPr>
          <a:xfrm flipH="1">
            <a:off x="7467600" y="2133600"/>
            <a:ext cx="45719" cy="914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cxnSp>
        <p:nvCxnSpPr>
          <p:cNvPr id="75" name="Straight Arrow Connector 74"/>
          <p:cNvCxnSpPr>
            <a:stCxn id="50" idx="3"/>
            <a:endCxn id="64" idx="2"/>
          </p:cNvCxnSpPr>
          <p:nvPr/>
        </p:nvCxnSpPr>
        <p:spPr>
          <a:xfrm flipV="1">
            <a:off x="4800600" y="3048000"/>
            <a:ext cx="1089659" cy="369332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50" idx="3"/>
            <a:endCxn id="63" idx="2"/>
          </p:cNvCxnSpPr>
          <p:nvPr/>
        </p:nvCxnSpPr>
        <p:spPr>
          <a:xfrm flipH="1" flipV="1">
            <a:off x="4518659" y="3048000"/>
            <a:ext cx="281941" cy="369332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51" idx="1"/>
            <a:endCxn id="65" idx="2"/>
          </p:cNvCxnSpPr>
          <p:nvPr/>
        </p:nvCxnSpPr>
        <p:spPr>
          <a:xfrm flipH="1" flipV="1">
            <a:off x="6118859" y="3048000"/>
            <a:ext cx="1043941" cy="369332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51" idx="1"/>
            <a:endCxn id="66" idx="2"/>
          </p:cNvCxnSpPr>
          <p:nvPr/>
        </p:nvCxnSpPr>
        <p:spPr>
          <a:xfrm flipV="1">
            <a:off x="7162800" y="3048000"/>
            <a:ext cx="327659" cy="369332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508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Magnets (Opera</a:t>
            </a:r>
            <a:r>
              <a:rPr lang="en-US" dirty="0"/>
              <a:t>©</a:t>
            </a:r>
            <a:r>
              <a:rPr lang="en-US" dirty="0" smtClean="0"/>
              <a:t> 2/3D model, measurements)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058" y="1448663"/>
            <a:ext cx="3160756" cy="23705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239" y="4526854"/>
            <a:ext cx="4550486" cy="19395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6040" y="1360326"/>
            <a:ext cx="3073400" cy="37719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3815" y="1002325"/>
            <a:ext cx="4238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Geometry and magnetic measurements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3325" y="4157522"/>
            <a:ext cx="5457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Simulated normal and skew components and errors</a:t>
            </a:r>
            <a:endParaRPr lang="en-US" dirty="0">
              <a:latin typeface="Arial"/>
              <a:cs typeface="Arial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279110" y="3753936"/>
            <a:ext cx="1070750" cy="4035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508523" y="2799451"/>
            <a:ext cx="10075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751423" y="970031"/>
            <a:ext cx="24073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Opera© model (2-3D)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79054" y="6330264"/>
            <a:ext cx="2476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D. </a:t>
            </a:r>
            <a:r>
              <a:rPr lang="en-US" dirty="0" err="1" smtClean="0">
                <a:latin typeface="Arial"/>
                <a:cs typeface="Arial"/>
              </a:rPr>
              <a:t>Schoerling</a:t>
            </a:r>
            <a:r>
              <a:rPr lang="en-US" dirty="0" smtClean="0">
                <a:latin typeface="Arial"/>
                <a:cs typeface="Arial"/>
              </a:rPr>
              <a:t>, IPAC14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3304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Nonlinear chromaticity (2 GeV)</a:t>
            </a:r>
            <a:endParaRPr lang="en-GB" dirty="0"/>
          </a:p>
        </p:txBody>
      </p:sp>
      <p:pic>
        <p:nvPicPr>
          <p:cNvPr id="53249" name="Picture 1" descr="tune_plots2_0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3733800"/>
            <a:ext cx="3047999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3" descr="tune_plots2_03"/>
          <p:cNvPicPr>
            <a:picLocks noChangeAspect="1" noChangeArrowheads="1"/>
          </p:cNvPicPr>
          <p:nvPr/>
        </p:nvPicPr>
        <p:blipFill>
          <a:blip r:embed="rId3" cstate="print">
            <a:lum bright="-100000" contrast="100000"/>
          </a:blip>
          <a:stretch>
            <a:fillRect/>
          </a:stretch>
        </p:blipFill>
        <p:spPr bwMode="auto">
          <a:xfrm>
            <a:off x="2895600" y="1371600"/>
            <a:ext cx="3083306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4" descr="tune_plots2_0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971800" y="3733800"/>
            <a:ext cx="3033971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tune_plots2_05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096000" y="1371600"/>
            <a:ext cx="3048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 descr="tune_plots2_06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6096000" y="3733800"/>
            <a:ext cx="3048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0" y="1501603"/>
            <a:ext cx="1790699" cy="1911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Content Placeholder 3"/>
          <p:cNvSpPr txBox="1">
            <a:spLocks/>
          </p:cNvSpPr>
          <p:nvPr/>
        </p:nvSpPr>
        <p:spPr>
          <a:xfrm>
            <a:off x="685800" y="3581400"/>
            <a:ext cx="2057400" cy="30480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Figure-of-eight</a:t>
            </a:r>
            <a:r>
              <a:rPr kumimoji="0" lang="pl-PL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variation</a:t>
            </a:r>
            <a:endParaRPr kumimoji="0" lang="pl-PL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Content Placeholder 3"/>
          <p:cNvSpPr txBox="1">
            <a:spLocks/>
          </p:cNvSpPr>
          <p:nvPr/>
        </p:nvSpPr>
        <p:spPr>
          <a:xfrm>
            <a:off x="3581400" y="3581400"/>
            <a:ext cx="2514600" cy="30480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Wide focusing</a:t>
            </a:r>
            <a:r>
              <a:rPr kumimoji="0" lang="pl-PL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PFW variation</a:t>
            </a:r>
            <a:endParaRPr kumimoji="0" lang="pl-PL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Content Placeholder 3"/>
          <p:cNvSpPr txBox="1">
            <a:spLocks/>
          </p:cNvSpPr>
          <p:nvPr/>
        </p:nvSpPr>
        <p:spPr>
          <a:xfrm>
            <a:off x="6477000" y="3581400"/>
            <a:ext cx="2514600" cy="30480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Wide defocusing</a:t>
            </a:r>
            <a:r>
              <a:rPr kumimoji="0" lang="pl-PL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PFW variation</a:t>
            </a:r>
            <a:endParaRPr kumimoji="0" lang="pl-PL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Content Placeholder 3"/>
          <p:cNvSpPr txBox="1">
            <a:spLocks/>
          </p:cNvSpPr>
          <p:nvPr/>
        </p:nvSpPr>
        <p:spPr>
          <a:xfrm>
            <a:off x="3581400" y="1219200"/>
            <a:ext cx="2514600" cy="30480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Narrow focusing</a:t>
            </a:r>
            <a:r>
              <a:rPr kumimoji="0" lang="pl-PL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PFW variation</a:t>
            </a:r>
            <a:endParaRPr kumimoji="0" lang="pl-PL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Content Placeholder 3"/>
          <p:cNvSpPr txBox="1">
            <a:spLocks/>
          </p:cNvSpPr>
          <p:nvPr/>
        </p:nvSpPr>
        <p:spPr>
          <a:xfrm>
            <a:off x="6477000" y="1219200"/>
            <a:ext cx="2667000" cy="304800"/>
          </a:xfrm>
          <a:prstGeom prst="rect">
            <a:avLst/>
          </a:prstGeom>
          <a:solidFill>
            <a:schemeClr val="bg1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Narrow defocusing</a:t>
            </a:r>
            <a:r>
              <a:rPr kumimoji="0" lang="pl-PL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PFW variation</a:t>
            </a:r>
            <a:endParaRPr kumimoji="0" lang="pl-PL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6600" y="1524000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cs typeface="Times New Roman"/>
              </a:rPr>
              <a:t>Δ</a:t>
            </a:r>
            <a:r>
              <a:rPr lang="pl-PL" dirty="0" err="1" smtClean="0">
                <a:cs typeface="Times New Roman"/>
              </a:rPr>
              <a:t>I</a:t>
            </a:r>
            <a:r>
              <a:rPr lang="pl-PL" baseline="-25000" dirty="0" err="1" smtClean="0">
                <a:cs typeface="Times New Roman"/>
              </a:rPr>
              <a:t>aux</a:t>
            </a:r>
            <a:r>
              <a:rPr lang="pl-PL" dirty="0" smtClean="0">
                <a:cs typeface="Times New Roman"/>
              </a:rPr>
              <a:t>=2A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772400" y="2895600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cs typeface="Times New Roman"/>
              </a:rPr>
              <a:t>Δ</a:t>
            </a:r>
            <a:r>
              <a:rPr lang="pl-PL" dirty="0" err="1" smtClean="0">
                <a:cs typeface="Times New Roman"/>
              </a:rPr>
              <a:t>I</a:t>
            </a:r>
            <a:r>
              <a:rPr lang="pl-PL" baseline="-25000" dirty="0" err="1" smtClean="0">
                <a:cs typeface="Times New Roman"/>
              </a:rPr>
              <a:t>aux</a:t>
            </a:r>
            <a:r>
              <a:rPr lang="pl-PL" dirty="0" smtClean="0">
                <a:cs typeface="Times New Roman"/>
              </a:rPr>
              <a:t>=2A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352800" y="3886200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cs typeface="Times New Roman"/>
              </a:rPr>
              <a:t>Δ</a:t>
            </a:r>
            <a:r>
              <a:rPr lang="pl-PL" dirty="0" err="1" smtClean="0">
                <a:cs typeface="Times New Roman"/>
              </a:rPr>
              <a:t>I</a:t>
            </a:r>
            <a:r>
              <a:rPr lang="pl-PL" baseline="-25000" dirty="0" err="1" smtClean="0">
                <a:cs typeface="Times New Roman"/>
              </a:rPr>
              <a:t>aux</a:t>
            </a:r>
            <a:r>
              <a:rPr lang="pl-PL" dirty="0" smtClean="0">
                <a:cs typeface="Times New Roman"/>
              </a:rPr>
              <a:t>=2A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477000" y="3886200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cs typeface="Times New Roman"/>
              </a:rPr>
              <a:t>Δ</a:t>
            </a:r>
            <a:r>
              <a:rPr lang="pl-PL" dirty="0" err="1" smtClean="0">
                <a:cs typeface="Times New Roman"/>
              </a:rPr>
              <a:t>I</a:t>
            </a:r>
            <a:r>
              <a:rPr lang="pl-PL" baseline="-25000" dirty="0" err="1" smtClean="0">
                <a:cs typeface="Times New Roman"/>
              </a:rPr>
              <a:t>aux</a:t>
            </a:r>
            <a:r>
              <a:rPr lang="pl-PL" dirty="0" smtClean="0">
                <a:cs typeface="Times New Roman"/>
              </a:rPr>
              <a:t>=2A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81000" y="3886200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cs typeface="Times New Roman"/>
              </a:rPr>
              <a:t>Δ</a:t>
            </a:r>
            <a:r>
              <a:rPr lang="pl-PL" dirty="0" err="1" smtClean="0">
                <a:cs typeface="Times New Roman"/>
              </a:rPr>
              <a:t>I</a:t>
            </a:r>
            <a:r>
              <a:rPr lang="pl-PL" baseline="-25000" dirty="0" err="1" smtClean="0">
                <a:cs typeface="Times New Roman"/>
              </a:rPr>
              <a:t>aux</a:t>
            </a:r>
            <a:r>
              <a:rPr lang="pl-PL" dirty="0" smtClean="0">
                <a:cs typeface="Times New Roman"/>
              </a:rPr>
              <a:t>=5A</a:t>
            </a:r>
            <a:endParaRPr lang="en-GB" dirty="0"/>
          </a:p>
        </p:txBody>
      </p:sp>
      <p:sp>
        <p:nvSpPr>
          <p:cNvPr id="5" name="Prostokąt 4"/>
          <p:cNvSpPr/>
          <p:nvPr/>
        </p:nvSpPr>
        <p:spPr>
          <a:xfrm>
            <a:off x="685800" y="5791200"/>
            <a:ext cx="82905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 smtClean="0"/>
              <a:t>I</a:t>
            </a:r>
            <a:r>
              <a:rPr lang="pl-PL" baseline="-25000" dirty="0" smtClean="0"/>
              <a:t>f8</a:t>
            </a:r>
            <a:r>
              <a:rPr lang="pl-PL" dirty="0"/>
              <a:t>=-</a:t>
            </a:r>
            <a:r>
              <a:rPr lang="pl-PL" dirty="0" smtClean="0"/>
              <a:t>0.018 A	          </a:t>
            </a:r>
            <a:r>
              <a:rPr lang="pl-PL" dirty="0" err="1" smtClean="0"/>
              <a:t>I</a:t>
            </a:r>
            <a:r>
              <a:rPr lang="pl-PL" baseline="-25000" dirty="0" err="1" smtClean="0"/>
              <a:t>fn</a:t>
            </a:r>
            <a:r>
              <a:rPr lang="pl-PL" dirty="0"/>
              <a:t>=-</a:t>
            </a:r>
            <a:r>
              <a:rPr lang="pl-PL" dirty="0" smtClean="0"/>
              <a:t>0.015A   </a:t>
            </a:r>
            <a:r>
              <a:rPr lang="pl-PL" dirty="0" err="1" smtClean="0"/>
              <a:t>I</a:t>
            </a:r>
            <a:r>
              <a:rPr lang="pl-PL" baseline="-25000" dirty="0" err="1" smtClean="0"/>
              <a:t>fw</a:t>
            </a:r>
            <a:r>
              <a:rPr lang="pl-PL" dirty="0"/>
              <a:t>=-</a:t>
            </a:r>
            <a:r>
              <a:rPr lang="pl-PL" dirty="0" smtClean="0"/>
              <a:t>14.545A	  </a:t>
            </a:r>
            <a:r>
              <a:rPr lang="pl-PL" dirty="0" err="1" smtClean="0"/>
              <a:t>I</a:t>
            </a:r>
            <a:r>
              <a:rPr lang="pl-PL" baseline="-25000" dirty="0" err="1" smtClean="0"/>
              <a:t>dn</a:t>
            </a:r>
            <a:r>
              <a:rPr lang="pl-PL" dirty="0"/>
              <a:t>=-</a:t>
            </a:r>
            <a:r>
              <a:rPr lang="pl-PL" dirty="0" smtClean="0"/>
              <a:t>4.669A  </a:t>
            </a:r>
            <a:r>
              <a:rPr lang="pl-PL" dirty="0" err="1" smtClean="0"/>
              <a:t>I</a:t>
            </a:r>
            <a:r>
              <a:rPr lang="pl-PL" baseline="-25000" dirty="0" err="1" smtClean="0"/>
              <a:t>dw</a:t>
            </a:r>
            <a:r>
              <a:rPr lang="pl-PL" dirty="0" smtClean="0"/>
              <a:t>=-8.235A</a:t>
            </a:r>
            <a:endParaRPr lang="pl-PL" dirty="0"/>
          </a:p>
        </p:txBody>
      </p:sp>
      <p:sp>
        <p:nvSpPr>
          <p:cNvPr id="29" name="TextBox 28"/>
          <p:cNvSpPr txBox="1"/>
          <p:nvPr/>
        </p:nvSpPr>
        <p:spPr>
          <a:xfrm>
            <a:off x="6096000" y="6305458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 smtClean="0"/>
              <a:t>Measurement data: A. </a:t>
            </a:r>
            <a:r>
              <a:rPr lang="pl-PL" sz="1100" dirty="0" smtClean="0"/>
              <a:t>Huschauer </a:t>
            </a:r>
            <a:r>
              <a:rPr lang="pl-PL" sz="1100" dirty="0" err="1" smtClean="0"/>
              <a:t>Simulation</a:t>
            </a:r>
            <a:r>
              <a:rPr lang="pl-PL" sz="1100" dirty="0" smtClean="0"/>
              <a:t>: M. </a:t>
            </a:r>
            <a:r>
              <a:rPr lang="pl-PL" sz="1100" dirty="0" err="1" smtClean="0"/>
              <a:t>Juchno</a:t>
            </a:r>
            <a:endParaRPr lang="pl-PL" sz="1100" dirty="0" smtClean="0"/>
          </a:p>
        </p:txBody>
      </p:sp>
      <p:sp>
        <p:nvSpPr>
          <p:cNvPr id="7" name="Rectangle 6"/>
          <p:cNvSpPr/>
          <p:nvPr/>
        </p:nvSpPr>
        <p:spPr>
          <a:xfrm>
            <a:off x="831009" y="6305458"/>
            <a:ext cx="1787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M. </a:t>
            </a:r>
            <a:r>
              <a:rPr lang="pl-PL" dirty="0" err="1" smtClean="0"/>
              <a:t>Juchno</a:t>
            </a:r>
            <a:r>
              <a:rPr lang="pl-PL" dirty="0"/>
              <a:t> </a:t>
            </a:r>
            <a:r>
              <a:rPr lang="pl-PL" dirty="0" err="1" smtClean="0"/>
              <a:t>Thesis</a:t>
            </a:r>
            <a:r>
              <a:rPr lang="pl-PL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674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ig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12" y="884026"/>
            <a:ext cx="8652621" cy="53246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alignment 2014 (only main magnets)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115772" y="4332618"/>
            <a:ext cx="320478" cy="7953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22407" y="4532845"/>
            <a:ext cx="1979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Magnet tilted </a:t>
            </a:r>
            <a:br>
              <a:rPr lang="en-US" dirty="0" smtClean="0"/>
            </a:br>
            <a:r>
              <a:rPr lang="en-US" dirty="0" smtClean="0"/>
              <a:t>for orbit correction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436250" y="4831166"/>
            <a:ext cx="386157" cy="949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238472" y="6024050"/>
            <a:ext cx="6276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 smtClean="0"/>
              <a:t>Magnet </a:t>
            </a:r>
            <a:r>
              <a:rPr lang="pl-PL" dirty="0" err="1" smtClean="0"/>
              <a:t>alignements</a:t>
            </a:r>
            <a:r>
              <a:rPr lang="pl-PL" dirty="0" smtClean="0"/>
              <a:t> </a:t>
            </a:r>
            <a:r>
              <a:rPr lang="pl-PL" dirty="0" err="1" smtClean="0"/>
              <a:t>known</a:t>
            </a:r>
            <a:r>
              <a:rPr lang="pl-PL" dirty="0" smtClean="0"/>
              <a:t> but not </a:t>
            </a:r>
            <a:r>
              <a:rPr lang="pl-PL" dirty="0" err="1" smtClean="0"/>
              <a:t>included</a:t>
            </a:r>
            <a:r>
              <a:rPr lang="pl-PL" dirty="0" smtClean="0"/>
              <a:t> in MADX model </a:t>
            </a:r>
            <a:r>
              <a:rPr lang="pl-PL" dirty="0" err="1" smtClean="0"/>
              <a:t>yet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39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588558"/>
            <a:ext cx="8701471" cy="1551641"/>
          </a:xfrm>
        </p:spPr>
        <p:txBody>
          <a:bodyPr>
            <a:normAutofit/>
          </a:bodyPr>
          <a:lstStyle/>
          <a:p>
            <a:r>
              <a:rPr lang="en-US" sz="3500" dirty="0" smtClean="0"/>
              <a:t>			</a:t>
            </a:r>
            <a:r>
              <a:rPr lang="en-US" sz="3500" dirty="0" smtClean="0"/>
              <a:t>PS-LIU Space-charge </a:t>
            </a:r>
            <a:br>
              <a:rPr lang="en-US" sz="3500" dirty="0" smtClean="0"/>
            </a:br>
            <a:r>
              <a:rPr lang="en-US" sz="3500" dirty="0" smtClean="0"/>
              <a:t>related issues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4123259"/>
            <a:ext cx="8701471" cy="1917701"/>
          </a:xfrm>
        </p:spPr>
        <p:txBody>
          <a:bodyPr>
            <a:normAutofit lnSpcReduction="10000"/>
          </a:bodyPr>
          <a:lstStyle/>
          <a:p>
            <a:pPr>
              <a:spcBef>
                <a:spcPts val="400"/>
              </a:spcBef>
            </a:pPr>
            <a:r>
              <a:rPr lang="en-US" sz="2286" b="1" u="sng" dirty="0" smtClean="0">
                <a:solidFill>
                  <a:srgbClr val="FFFFFF"/>
                </a:solidFill>
              </a:rPr>
              <a:t>S. Gilardoni for the </a:t>
            </a:r>
            <a:r>
              <a:rPr lang="en-US" sz="2286" b="1" u="sng" dirty="0" smtClean="0">
                <a:solidFill>
                  <a:srgbClr val="FFFFFF"/>
                </a:solidFill>
              </a:rPr>
              <a:t>PS-LIU </a:t>
            </a:r>
            <a:r>
              <a:rPr lang="en-US" sz="2286" b="1" u="sng" dirty="0" smtClean="0">
                <a:solidFill>
                  <a:srgbClr val="FFFFFF"/>
                </a:solidFill>
              </a:rPr>
              <a:t>project</a:t>
            </a:r>
          </a:p>
          <a:p>
            <a:pPr>
              <a:spcBef>
                <a:spcPts val="400"/>
              </a:spcBef>
            </a:pPr>
            <a:r>
              <a:rPr lang="en-US" sz="2286" b="1" u="sng" dirty="0" smtClean="0">
                <a:solidFill>
                  <a:srgbClr val="FFFFFF"/>
                </a:solidFill>
              </a:rPr>
              <a:t>CERN –BE/</a:t>
            </a:r>
            <a:r>
              <a:rPr lang="en-US" sz="2286" b="1" u="sng" dirty="0" smtClean="0">
                <a:solidFill>
                  <a:srgbClr val="FFFFFF"/>
                </a:solidFill>
              </a:rPr>
              <a:t>ABP</a:t>
            </a:r>
          </a:p>
          <a:p>
            <a:pPr>
              <a:spcBef>
                <a:spcPts val="400"/>
              </a:spcBef>
            </a:pPr>
            <a:r>
              <a:rPr lang="en-US" sz="2286" b="1" dirty="0" smtClean="0">
                <a:solidFill>
                  <a:srgbClr val="FFFFFF"/>
                </a:solidFill>
              </a:rPr>
              <a:t>Contributions from: H. </a:t>
            </a:r>
            <a:r>
              <a:rPr lang="en-US" sz="2286" b="1" dirty="0" err="1" smtClean="0">
                <a:solidFill>
                  <a:srgbClr val="FFFFFF"/>
                </a:solidFill>
              </a:rPr>
              <a:t>Damerau</a:t>
            </a:r>
            <a:r>
              <a:rPr lang="en-US" sz="2286" b="1" dirty="0" smtClean="0">
                <a:solidFill>
                  <a:srgbClr val="FFFFFF"/>
                </a:solidFill>
              </a:rPr>
              <a:t>, G. </a:t>
            </a:r>
            <a:r>
              <a:rPr lang="en-US" sz="2286" b="1" dirty="0" err="1" smtClean="0">
                <a:solidFill>
                  <a:srgbClr val="FFFFFF"/>
                </a:solidFill>
              </a:rPr>
              <a:t>Franchetti</a:t>
            </a:r>
            <a:r>
              <a:rPr lang="en-US" sz="2286" b="1" dirty="0" smtClean="0">
                <a:solidFill>
                  <a:srgbClr val="FFFFFF"/>
                </a:solidFill>
              </a:rPr>
              <a:t>, </a:t>
            </a:r>
            <a:br>
              <a:rPr lang="en-US" sz="2286" b="1" dirty="0" smtClean="0">
                <a:solidFill>
                  <a:srgbClr val="FFFFFF"/>
                </a:solidFill>
              </a:rPr>
            </a:br>
            <a:r>
              <a:rPr lang="en-US" sz="2286" b="1" dirty="0" smtClean="0">
                <a:solidFill>
                  <a:srgbClr val="FFFFFF"/>
                </a:solidFill>
              </a:rPr>
              <a:t>A. Huschauer, S. Machida, A. </a:t>
            </a:r>
            <a:r>
              <a:rPr lang="en-US" sz="2286" b="1" dirty="0" err="1" smtClean="0">
                <a:solidFill>
                  <a:srgbClr val="FFFFFF"/>
                </a:solidFill>
              </a:rPr>
              <a:t>Oeftiger</a:t>
            </a:r>
            <a:r>
              <a:rPr lang="en-US" sz="2286" b="1" dirty="0" smtClean="0">
                <a:solidFill>
                  <a:srgbClr val="FFFFFF"/>
                </a:solidFill>
              </a:rPr>
              <a:t>, Y. Papaphilippou, </a:t>
            </a:r>
            <a:br>
              <a:rPr lang="en-US" sz="2286" b="1" dirty="0" smtClean="0">
                <a:solidFill>
                  <a:srgbClr val="FFFFFF"/>
                </a:solidFill>
              </a:rPr>
            </a:br>
            <a:r>
              <a:rPr lang="en-US" sz="2286" b="1" dirty="0" smtClean="0">
                <a:solidFill>
                  <a:srgbClr val="FFFFFF"/>
                </a:solidFill>
              </a:rPr>
              <a:t>J. </a:t>
            </a:r>
            <a:r>
              <a:rPr lang="en-US" sz="2286" b="1" dirty="0" err="1" smtClean="0">
                <a:solidFill>
                  <a:srgbClr val="FFFFFF"/>
                </a:solidFill>
              </a:rPr>
              <a:t>Qiang</a:t>
            </a:r>
            <a:r>
              <a:rPr lang="en-US" sz="2286" b="1" dirty="0" smtClean="0">
                <a:solidFill>
                  <a:srgbClr val="FFFFFF"/>
                </a:solidFill>
              </a:rPr>
              <a:t>, G. </a:t>
            </a:r>
            <a:r>
              <a:rPr lang="en-US" sz="2286" b="1" dirty="0" smtClean="0">
                <a:solidFill>
                  <a:srgbClr val="FFFFFF"/>
                </a:solidFill>
              </a:rPr>
              <a:t>Rumolo, F. Schmidt, R. </a:t>
            </a:r>
            <a:r>
              <a:rPr lang="en-US" sz="2286" b="1" dirty="0" err="1" smtClean="0">
                <a:solidFill>
                  <a:srgbClr val="FFFFFF"/>
                </a:solidFill>
              </a:rPr>
              <a:t>Wasef</a:t>
            </a:r>
            <a:endParaRPr lang="en-US" sz="2286" b="1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endParaRPr lang="en-US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252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Beta-beating @ 1.4 GeV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058" y="1312644"/>
            <a:ext cx="7370987" cy="4831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576903" y="1127978"/>
            <a:ext cx="2392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T. </a:t>
            </a:r>
            <a:r>
              <a:rPr lang="en-US" dirty="0" smtClean="0"/>
              <a:t>Bach et. al, IPAC2013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455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755576" y="228600"/>
            <a:ext cx="799313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5288" y="908720"/>
            <a:ext cx="8353425" cy="2219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14375" lvl="1" indent="-352425">
              <a:spcBef>
                <a:spcPct val="20000"/>
              </a:spcBef>
              <a:buFont typeface="+mj-lt"/>
              <a:buAutoNum type="arabicPeriod"/>
            </a:pP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Compensation of resonances (</a:t>
            </a:r>
            <a:r>
              <a:rPr lang="en-GB" i="1" dirty="0" err="1" smtClean="0">
                <a:latin typeface="Arial"/>
                <a:cs typeface="Arial"/>
              </a:rPr>
              <a:t>Q</a:t>
            </a:r>
            <a:r>
              <a:rPr lang="en-GB" baseline="-25000" dirty="0" err="1" smtClean="0">
                <a:latin typeface="Arial"/>
                <a:cs typeface="Arial"/>
              </a:rPr>
              <a:t>x</a:t>
            </a:r>
            <a:r>
              <a:rPr lang="en-GB" baseline="-25000" dirty="0" smtClean="0">
                <a:latin typeface="Arial"/>
                <a:cs typeface="Arial"/>
              </a:rPr>
              <a:t>/y</a:t>
            </a:r>
            <a:r>
              <a:rPr lang="en-GB" dirty="0" smtClean="0">
                <a:latin typeface="Arial"/>
                <a:cs typeface="Arial"/>
              </a:rPr>
              <a:t>=0.21/0.24)</a:t>
            </a:r>
            <a:endParaRPr lang="en-US" dirty="0" smtClean="0">
              <a:latin typeface="Arial"/>
              <a:cs typeface="Arial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Closest </a:t>
            </a:r>
            <a:r>
              <a:rPr lang="en-US" sz="1600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resonance 4</a:t>
            </a:r>
            <a:r>
              <a:rPr lang="en-US" sz="1600" i="1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Q</a:t>
            </a:r>
            <a:r>
              <a:rPr lang="en-US" sz="1600" baseline="-25000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y</a:t>
            </a:r>
            <a:r>
              <a:rPr lang="en-US" sz="1600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 = 1 difficult </a:t>
            </a:r>
            <a:r>
              <a:rPr lang="en-US" sz="16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as excited by space charge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Compensation of 2</a:t>
            </a:r>
            <a:r>
              <a:rPr lang="en-US" sz="1600" i="1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Q</a:t>
            </a:r>
            <a:r>
              <a:rPr lang="en-US" sz="1600" baseline="-250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x</a:t>
            </a:r>
            <a:r>
              <a:rPr lang="en-US" sz="16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 + </a:t>
            </a:r>
            <a:r>
              <a:rPr lang="en-US" sz="1600" i="1" dirty="0" err="1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Q</a:t>
            </a:r>
            <a:r>
              <a:rPr lang="en-US" sz="1600" baseline="-25000" dirty="0" err="1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y</a:t>
            </a:r>
            <a:r>
              <a:rPr lang="en-US" sz="16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 = 1 and 3</a:t>
            </a:r>
            <a:r>
              <a:rPr lang="en-US" sz="1600" i="1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Q</a:t>
            </a:r>
            <a:r>
              <a:rPr lang="en-US" sz="1600" baseline="-250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y</a:t>
            </a:r>
            <a:r>
              <a:rPr lang="en-US" sz="16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 = 1 lines during studies in 2013</a:t>
            </a:r>
          </a:p>
          <a:p>
            <a:pPr marL="714375" lvl="1" indent="-352425">
              <a:spcBef>
                <a:spcPct val="20000"/>
              </a:spcBef>
              <a:buFont typeface="+mj-lt"/>
              <a:buAutoNum type="arabicPeriod"/>
            </a:pPr>
            <a:r>
              <a:rPr lang="en-US" dirty="0" smtClean="0">
                <a:latin typeface="Arial"/>
                <a:cs typeface="Arial"/>
                <a:sym typeface="Wingdings" pitchFamily="2" charset="2"/>
              </a:rPr>
              <a:t>Special optics with vertical dispersion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Introduce vertical dispersion to maximize beam size and reduce </a:t>
            </a:r>
            <a:r>
              <a:rPr lang="en-US" sz="1600" dirty="0" err="1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D</a:t>
            </a:r>
            <a:r>
              <a:rPr lang="en-US" sz="1600" i="1" dirty="0" err="1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Q</a:t>
            </a:r>
            <a:r>
              <a:rPr lang="en-US" sz="1600" baseline="-25000" dirty="0" err="1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sc</a:t>
            </a:r>
            <a:endParaRPr lang="en-US" sz="1600" baseline="-25000" dirty="0" smtClean="0">
              <a:solidFill>
                <a:srgbClr val="385D8A"/>
              </a:solidFill>
              <a:latin typeface="Arial"/>
              <a:cs typeface="Arial"/>
              <a:sym typeface="Wingdings" pitchFamily="2" charset="2"/>
            </a:endParaRP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C0504D"/>
                </a:solidFill>
                <a:latin typeface="Arial"/>
                <a:cs typeface="Arial"/>
                <a:sym typeface="Wingdings" pitchFamily="2" charset="2"/>
              </a:rPr>
              <a:t>Optics becomes very irregular, needs simulations and beam studies</a:t>
            </a:r>
          </a:p>
          <a:p>
            <a:pPr marL="1171575" lvl="2" indent="-3524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600" dirty="0" smtClean="0">
                <a:solidFill>
                  <a:srgbClr val="385D8A"/>
                </a:solidFill>
                <a:latin typeface="Arial"/>
                <a:cs typeface="Arial"/>
                <a:sym typeface="Wingdings" pitchFamily="2" charset="2"/>
              </a:rPr>
              <a:t>Evaluate potential benefit with first beam studies afte</a:t>
            </a:r>
            <a:r>
              <a:rPr lang="en-US" sz="1600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 LS1</a:t>
            </a:r>
            <a:endParaRPr lang="en-US" sz="1600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dirty="0" smtClean="0"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  <p:pic>
        <p:nvPicPr>
          <p:cNvPr id="5122" name="Picture 2" descr="C:\Heiko\Presentations\2013-10_InjectorChainExoticOptionsRLIUP\PastedGraphic-1_FromYannis_ExtremeOptic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810" y="3376870"/>
            <a:ext cx="3569622" cy="310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Heiko\Presentations\2013-10_InjectorChainExoticOptionsRLIUP\PastedGraphic-1_FromYannis_RegularOptic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3744416" cy="313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44104" y="3123335"/>
            <a:ext cx="2423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Regular optics,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zero </a:t>
            </a:r>
            <a:r>
              <a:rPr lang="en-US" sz="1600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D</a:t>
            </a:r>
            <a:r>
              <a:rPr lang="en-US" sz="1600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y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80867" y="3128594"/>
            <a:ext cx="3000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Irregular optics, 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non-zero </a:t>
            </a:r>
            <a:r>
              <a:rPr lang="en-US" sz="1600" b="1" i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D</a:t>
            </a:r>
            <a:r>
              <a:rPr lang="en-US" sz="1600" b="1" baseline="-25000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y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6639037" y="4454207"/>
            <a:ext cx="2481949" cy="61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Requires hardware upgrades </a:t>
            </a:r>
            <a:endParaRPr lang="en-GB" sz="20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526486" y="4469055"/>
            <a:ext cx="2481949" cy="61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Present configuration</a:t>
            </a:r>
            <a:endParaRPr lang="en-GB" sz="20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/>
              <a:t>Space charge reduction, transverse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25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study 2014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7369569" cy="5083620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US" dirty="0" smtClean="0"/>
              <a:t>Compensation </a:t>
            </a:r>
            <a:r>
              <a:rPr lang="en-US" dirty="0"/>
              <a:t>of 4Qv=1 with quadrupoles/breaking sym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or with </a:t>
            </a:r>
            <a:r>
              <a:rPr lang="en-US" dirty="0" err="1" smtClean="0"/>
              <a:t>octupoles</a:t>
            </a: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Integer </a:t>
            </a:r>
            <a:r>
              <a:rPr lang="en-US" dirty="0"/>
              <a:t>tune split of two </a:t>
            </a:r>
            <a:r>
              <a:rPr lang="en-US" dirty="0" smtClean="0"/>
              <a:t>units for 4</a:t>
            </a:r>
            <a:r>
              <a:rPr lang="en-US" baseline="30000" dirty="0" smtClean="0"/>
              <a:t>th</a:t>
            </a:r>
            <a:r>
              <a:rPr lang="en-US" dirty="0" smtClean="0"/>
              <a:t> order resonance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Integer </a:t>
            </a:r>
            <a:r>
              <a:rPr lang="en-US" dirty="0"/>
              <a:t>resonance </a:t>
            </a:r>
            <a:r>
              <a:rPr lang="en-US" dirty="0" smtClean="0"/>
              <a:t>scan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Special </a:t>
            </a:r>
            <a:r>
              <a:rPr lang="en-US" dirty="0"/>
              <a:t>large </a:t>
            </a:r>
            <a:r>
              <a:rPr lang="en-US" dirty="0" smtClean="0"/>
              <a:t>horizontal </a:t>
            </a:r>
            <a:r>
              <a:rPr lang="en-US" dirty="0"/>
              <a:t>dispersion </a:t>
            </a:r>
            <a:r>
              <a:rPr lang="en-US" dirty="0" smtClean="0"/>
              <a:t>optics</a:t>
            </a:r>
          </a:p>
          <a:p>
            <a:pPr marL="342900" indent="-342900">
              <a:buFontTx/>
              <a:buChar char="-"/>
            </a:pPr>
            <a:r>
              <a:rPr lang="en-US" dirty="0"/>
              <a:t>Fully coupled optics at </a:t>
            </a:r>
            <a:r>
              <a:rPr lang="en-US" dirty="0" smtClean="0"/>
              <a:t>injection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Space charge study </a:t>
            </a:r>
            <a:r>
              <a:rPr lang="en-US" dirty="0"/>
              <a:t>with </a:t>
            </a:r>
            <a:r>
              <a:rPr lang="en-US" dirty="0" err="1"/>
              <a:t>Quadrupolar</a:t>
            </a:r>
            <a:r>
              <a:rPr lang="en-US" dirty="0"/>
              <a:t> </a:t>
            </a:r>
            <a:r>
              <a:rPr lang="en-US" dirty="0" smtClean="0"/>
              <a:t>PU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/>
              <a:t>Transfer of longer bunches from PSB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Hollow bunches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Tune </a:t>
            </a:r>
            <a:r>
              <a:rPr lang="en-US" dirty="0" err="1"/>
              <a:t>vs</a:t>
            </a:r>
            <a:r>
              <a:rPr lang="en-US" dirty="0"/>
              <a:t> kick </a:t>
            </a:r>
            <a:r>
              <a:rPr lang="en-US" dirty="0" err="1"/>
              <a:t>strenght</a:t>
            </a:r>
            <a:r>
              <a:rPr lang="en-US" dirty="0"/>
              <a:t> at different </a:t>
            </a:r>
            <a:r>
              <a:rPr lang="en-US" dirty="0" err="1"/>
              <a:t>dp</a:t>
            </a:r>
            <a:r>
              <a:rPr lang="en-US" dirty="0"/>
              <a:t>/p for </a:t>
            </a:r>
            <a:r>
              <a:rPr lang="en-US" dirty="0" smtClean="0"/>
              <a:t>chromo</a:t>
            </a:r>
            <a:r>
              <a:rPr lang="en-US" dirty="0"/>
              <a:t>-</a:t>
            </a:r>
            <a:r>
              <a:rPr lang="en-US" dirty="0" smtClean="0"/>
              <a:t>geom. </a:t>
            </a:r>
            <a:br>
              <a:rPr lang="en-US" dirty="0" smtClean="0"/>
            </a:br>
            <a:r>
              <a:rPr lang="en-US" dirty="0" smtClean="0"/>
              <a:t>terms </a:t>
            </a:r>
            <a:r>
              <a:rPr lang="en-US" dirty="0"/>
              <a:t>at 2 </a:t>
            </a:r>
            <a:r>
              <a:rPr lang="en-US" dirty="0" smtClean="0"/>
              <a:t>GeV</a:t>
            </a:r>
          </a:p>
          <a:p>
            <a:pPr marL="342900" indent="-342900">
              <a:buFontTx/>
              <a:buChar char="-"/>
            </a:pPr>
            <a:r>
              <a:rPr lang="en-US" dirty="0"/>
              <a:t>Kick response </a:t>
            </a:r>
            <a:r>
              <a:rPr lang="en-US" dirty="0" smtClean="0"/>
              <a:t>measurements</a:t>
            </a:r>
          </a:p>
          <a:p>
            <a:pPr marL="342900" indent="-342900">
              <a:buFontTx/>
              <a:buChar char="-"/>
            </a:pPr>
            <a:r>
              <a:rPr lang="en-US" dirty="0"/>
              <a:t>Beta-</a:t>
            </a:r>
            <a:r>
              <a:rPr lang="en-US" dirty="0" smtClean="0"/>
              <a:t>beating and loss maps </a:t>
            </a:r>
            <a:r>
              <a:rPr lang="en-US" dirty="0"/>
              <a:t>before and after orbit correction</a:t>
            </a:r>
            <a:endParaRPr lang="en-US" dirty="0" smtClean="0"/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03200" y="3784561"/>
            <a:ext cx="86514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03200" y="5116382"/>
            <a:ext cx="86514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7186275" y="2102705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Space Charge and resonances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7976141" y="4297430"/>
            <a:ext cx="13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Longit</a:t>
            </a:r>
            <a:r>
              <a:rPr lang="en-US" dirty="0" smtClean="0"/>
              <a:t>. plane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8273587" y="5506240"/>
            <a:ext cx="792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5731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codes requirements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dirty="0" smtClean="0"/>
              <a:t>Combined function magnets, with proper treatment of stray fields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Inclusion of </a:t>
            </a:r>
            <a:r>
              <a:rPr lang="en-US" dirty="0" err="1" smtClean="0"/>
              <a:t>multipoles</a:t>
            </a:r>
            <a:r>
              <a:rPr lang="en-US" dirty="0" smtClean="0"/>
              <a:t> (eventually up to </a:t>
            </a:r>
            <a:r>
              <a:rPr lang="en-US" dirty="0" err="1" smtClean="0"/>
              <a:t>octupole</a:t>
            </a:r>
            <a:r>
              <a:rPr lang="en-US" dirty="0" smtClean="0"/>
              <a:t>)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Inclusion of skew component (normal and error)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Inclusion of alignment errors (</a:t>
            </a:r>
            <a:r>
              <a:rPr lang="en-US" dirty="0" err="1" smtClean="0"/>
              <a:t>x,y</a:t>
            </a:r>
            <a:r>
              <a:rPr lang="en-US" dirty="0" smtClean="0"/>
              <a:t> and tilts)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Inclusion of time-varying field (injection bump and RF fields for </a:t>
            </a:r>
            <a:r>
              <a:rPr lang="en-US" dirty="0" err="1" smtClean="0"/>
              <a:t>gymns</a:t>
            </a:r>
            <a:r>
              <a:rPr lang="en-US" dirty="0" smtClean="0"/>
              <a:t>)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Long term simulations (up to 1.2 s)</a:t>
            </a:r>
          </a:p>
          <a:p>
            <a:endParaRPr lang="en-US" dirty="0"/>
          </a:p>
        </p:txBody>
      </p:sp>
      <p:pic>
        <p:nvPicPr>
          <p:cNvPr id="4" name="Content Placeholder 10" descr="pole_and_coil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26671" y="4546345"/>
            <a:ext cx="4517867" cy="1446196"/>
          </a:xfrm>
          <a:prstGeom prst="rect">
            <a:avLst/>
          </a:prstGeom>
        </p:spPr>
      </p:pic>
      <p:pic>
        <p:nvPicPr>
          <p:cNvPr id="5" name="Picture 4" descr="LHC-doublebatch-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04" y="4368295"/>
            <a:ext cx="3411622" cy="201042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920063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199" y="1216007"/>
            <a:ext cx="8763034" cy="5241374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Outcome of </a:t>
            </a:r>
            <a:r>
              <a:rPr lang="en-US" dirty="0" smtClean="0"/>
              <a:t>2013-14 analysis: t</a:t>
            </a:r>
            <a:r>
              <a:rPr lang="en-US" dirty="0" smtClean="0"/>
              <a:t>he </a:t>
            </a:r>
            <a:r>
              <a:rPr lang="en-US" dirty="0"/>
              <a:t>beam characteristics foreseen after implementation of all of </a:t>
            </a:r>
            <a:r>
              <a:rPr lang="en-US" dirty="0" smtClean="0"/>
              <a:t>LIU(</a:t>
            </a:r>
            <a:r>
              <a:rPr lang="en-US" dirty="0"/>
              <a:t>25 ns, 2E11 p/b, 1.9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r>
              <a:rPr lang="en-US" dirty="0"/>
              <a:t>) are good enough for reaching the HL-LHC goal</a:t>
            </a:r>
            <a:r>
              <a:rPr lang="en-US" dirty="0" smtClean="0"/>
              <a:t>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2 GeV injection energy upgrade is the baseline as solution to reduce direct-space charge effects</a:t>
            </a:r>
            <a:endParaRPr lang="en-US" dirty="0"/>
          </a:p>
          <a:p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Better understanding of different phenomena limiting performances thanks to simulations and improved experiments analysis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We are in condition to choose between PIC and FZM codes depending on the time scale needed for the simulations thanks to the code development of this year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Intense MD program for 2014 (as btw in 2012-2013)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Thanks to all the collaborators inside and outside CERN for the progresses done so far.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09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g\garoby\Desktop\A0_accel_shema-linac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29" t="11271" r="15918" b="27538"/>
          <a:stretch/>
        </p:blipFill>
        <p:spPr bwMode="auto">
          <a:xfrm>
            <a:off x="203200" y="1116570"/>
            <a:ext cx="5134084" cy="3382859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LHC injectors upgrade Goals </a:t>
            </a:r>
            <a:endParaRPr lang="en-GB" dirty="0"/>
          </a:p>
        </p:txBody>
      </p:sp>
      <p:sp>
        <p:nvSpPr>
          <p:cNvPr id="17412" name="Content Placeholder 24"/>
          <p:cNvSpPr txBox="1">
            <a:spLocks noGrp="1"/>
          </p:cNvSpPr>
          <p:nvPr>
            <p:ph type="body" sz="quarter" idx="10"/>
          </p:nvPr>
        </p:nvSpPr>
        <p:spPr>
          <a:xfrm>
            <a:off x="203200" y="4765524"/>
            <a:ext cx="8763034" cy="2092476"/>
          </a:xfrm>
        </p:spPr>
        <p:txBody>
          <a:bodyPr>
            <a:normAutofit/>
          </a:bodyPr>
          <a:lstStyle/>
          <a:p>
            <a:pPr eaLnBrk="1">
              <a:buFont typeface="Arial" charset="0"/>
              <a:buNone/>
            </a:pPr>
            <a:r>
              <a:rPr sz="2000" dirty="0" smtClean="0">
                <a:latin typeface="Arial"/>
                <a:cs typeface="Arial"/>
              </a:rPr>
              <a:t>“The LHC Injectors Upgrade should plan for delivering reliably to the LHC</a:t>
            </a:r>
            <a:r>
              <a:rPr lang="en-GB" sz="2000" dirty="0" smtClean="0">
                <a:latin typeface="Arial"/>
                <a:cs typeface="Arial"/>
              </a:rPr>
              <a:t/>
            </a:r>
            <a:br>
              <a:rPr lang="en-GB" sz="2000" dirty="0" smtClean="0">
                <a:latin typeface="Arial"/>
                <a:cs typeface="Arial"/>
              </a:rPr>
            </a:br>
            <a:r>
              <a:rPr sz="2000" dirty="0" smtClean="0">
                <a:latin typeface="Arial"/>
                <a:cs typeface="Arial"/>
              </a:rPr>
              <a:t>the beams required for reaching the goals of the HL-LHC. This includes LINAC4, the PS booster, the PS, the SPS, as well as the heavy ion chain</a:t>
            </a:r>
            <a:r>
              <a:rPr lang="en-GB" sz="2000" dirty="0" smtClean="0">
                <a:latin typeface="Arial"/>
                <a:cs typeface="Arial"/>
              </a:rPr>
              <a:t>…</a:t>
            </a:r>
            <a:r>
              <a:rPr sz="2000" dirty="0" smtClean="0">
                <a:latin typeface="Arial"/>
                <a:cs typeface="Arial"/>
              </a:rPr>
              <a:t>”</a:t>
            </a:r>
            <a:r>
              <a:rPr lang="en-GB" sz="2000" dirty="0" smtClean="0">
                <a:latin typeface="Arial"/>
                <a:cs typeface="Arial"/>
              </a:rPr>
              <a:t>    (This is the mandate … </a:t>
            </a:r>
            <a:r>
              <a:rPr lang="en-GB" sz="2000" b="1" dirty="0" smtClean="0">
                <a:latin typeface="Arial"/>
                <a:cs typeface="Arial"/>
              </a:rPr>
              <a:t>Upgrade of Brightness</a:t>
            </a:r>
            <a:r>
              <a:rPr lang="en-GB" sz="2000" dirty="0" smtClean="0">
                <a:latin typeface="Arial"/>
                <a:cs typeface="Arial"/>
              </a:rPr>
              <a:t>)</a:t>
            </a:r>
          </a:p>
          <a:p>
            <a:pPr eaLnBrk="1">
              <a:buFont typeface="Arial" charset="0"/>
              <a:buNone/>
            </a:pPr>
            <a:r>
              <a:rPr lang="en-GB" sz="2000" dirty="0" smtClean="0">
                <a:latin typeface="Arial"/>
                <a:cs typeface="Arial"/>
              </a:rPr>
              <a:t>	</a:t>
            </a:r>
            <a:r>
              <a:rPr lang="en-GB" sz="2000" b="1" dirty="0" smtClean="0">
                <a:latin typeface="Arial"/>
                <a:cs typeface="Arial"/>
              </a:rPr>
              <a:t>+ determine possible improvements for high intensity beams</a:t>
            </a:r>
            <a:r>
              <a:rPr lang="en-GB" sz="2000" dirty="0" smtClean="0">
                <a:latin typeface="Arial"/>
                <a:cs typeface="Arial"/>
              </a:rPr>
              <a:t>.</a:t>
            </a:r>
            <a:endParaRPr sz="2000" dirty="0" smtClean="0">
              <a:latin typeface="Arial"/>
              <a:cs typeface="Arial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5337284" y="118940"/>
            <a:ext cx="3694674" cy="4727052"/>
            <a:chOff x="88900" y="296597"/>
            <a:chExt cx="3694674" cy="4727052"/>
          </a:xfrm>
        </p:grpSpPr>
        <p:sp>
          <p:nvSpPr>
            <p:cNvPr id="109" name="Text Box 2"/>
            <p:cNvSpPr txBox="1">
              <a:spLocks noChangeArrowheads="1"/>
            </p:cNvSpPr>
            <p:nvPr/>
          </p:nvSpPr>
          <p:spPr bwMode="auto">
            <a:xfrm>
              <a:off x="1636713" y="2075947"/>
              <a:ext cx="595312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PSB</a:t>
              </a:r>
            </a:p>
          </p:txBody>
        </p:sp>
        <p:sp>
          <p:nvSpPr>
            <p:cNvPr id="110" name="Text Box 4"/>
            <p:cNvSpPr txBox="1">
              <a:spLocks noChangeArrowheads="1"/>
            </p:cNvSpPr>
            <p:nvPr/>
          </p:nvSpPr>
          <p:spPr bwMode="auto">
            <a:xfrm>
              <a:off x="1966913" y="3509169"/>
              <a:ext cx="650875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SPS</a:t>
              </a:r>
            </a:p>
          </p:txBody>
        </p:sp>
        <p:sp>
          <p:nvSpPr>
            <p:cNvPr id="111" name="Text Box 8"/>
            <p:cNvSpPr txBox="1">
              <a:spLocks noChangeArrowheads="1"/>
            </p:cNvSpPr>
            <p:nvPr/>
          </p:nvSpPr>
          <p:spPr bwMode="auto">
            <a:xfrm>
              <a:off x="1709738" y="2784437"/>
              <a:ext cx="425116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</a:t>
              </a:r>
            </a:p>
          </p:txBody>
        </p:sp>
        <p:sp>
          <p:nvSpPr>
            <p:cNvPr id="112" name="Text Box 13"/>
            <p:cNvSpPr txBox="1">
              <a:spLocks noChangeArrowheads="1"/>
            </p:cNvSpPr>
            <p:nvPr/>
          </p:nvSpPr>
          <p:spPr bwMode="auto">
            <a:xfrm>
              <a:off x="1770063" y="4309269"/>
              <a:ext cx="1035050" cy="55562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t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LHC / </a:t>
              </a:r>
            </a:p>
            <a:p>
              <a:pPr algn="ct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prstClr val="black"/>
                  </a:solidFill>
                  <a:cs typeface="Arial" charset="0"/>
                </a:rPr>
                <a:t>HL-LHC</a:t>
              </a:r>
              <a:endParaRPr lang="en-GB" sz="1400" dirty="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113" name="Line 16"/>
            <p:cNvSpPr>
              <a:spLocks noChangeShapeType="1"/>
            </p:cNvSpPr>
            <p:nvPr/>
          </p:nvSpPr>
          <p:spPr bwMode="auto">
            <a:xfrm>
              <a:off x="2119312" y="3350419"/>
              <a:ext cx="0" cy="171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14" name="Text Box 25"/>
            <p:cNvSpPr txBox="1">
              <a:spLocks noChangeArrowheads="1"/>
            </p:cNvSpPr>
            <p:nvPr/>
          </p:nvSpPr>
          <p:spPr bwMode="auto">
            <a:xfrm rot="16200000">
              <a:off x="-574675" y="2737876"/>
              <a:ext cx="16319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Output energy</a:t>
              </a:r>
            </a:p>
          </p:txBody>
        </p:sp>
        <p:sp>
          <p:nvSpPr>
            <p:cNvPr id="115" name="Line 28"/>
            <p:cNvSpPr>
              <a:spLocks noChangeShapeType="1"/>
            </p:cNvSpPr>
            <p:nvPr/>
          </p:nvSpPr>
          <p:spPr bwMode="auto">
            <a:xfrm flipH="1" flipV="1">
              <a:off x="374650" y="2286510"/>
              <a:ext cx="1597025" cy="7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16" name="Text Box 35"/>
            <p:cNvSpPr txBox="1">
              <a:spLocks noChangeArrowheads="1"/>
            </p:cNvSpPr>
            <p:nvPr/>
          </p:nvSpPr>
          <p:spPr bwMode="auto">
            <a:xfrm>
              <a:off x="385763" y="1574007"/>
              <a:ext cx="8937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160 MeV</a:t>
              </a:r>
            </a:p>
          </p:txBody>
        </p:sp>
        <p:sp>
          <p:nvSpPr>
            <p:cNvPr id="117" name="Text Box 36"/>
            <p:cNvSpPr txBox="1">
              <a:spLocks noChangeArrowheads="1"/>
            </p:cNvSpPr>
            <p:nvPr/>
          </p:nvSpPr>
          <p:spPr bwMode="auto">
            <a:xfrm>
              <a:off x="404813" y="2041602"/>
              <a:ext cx="84189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1.4 GeV</a:t>
              </a:r>
            </a:p>
          </p:txBody>
        </p:sp>
        <p:sp>
          <p:nvSpPr>
            <p:cNvPr id="119" name="Text Box 38"/>
            <p:cNvSpPr txBox="1">
              <a:spLocks noChangeArrowheads="1"/>
            </p:cNvSpPr>
            <p:nvPr/>
          </p:nvSpPr>
          <p:spPr bwMode="auto">
            <a:xfrm>
              <a:off x="396875" y="2730539"/>
              <a:ext cx="79220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26 GeV</a:t>
              </a:r>
            </a:p>
          </p:txBody>
        </p:sp>
        <p:sp>
          <p:nvSpPr>
            <p:cNvPr id="121" name="Text Box 40"/>
            <p:cNvSpPr txBox="1">
              <a:spLocks noChangeArrowheads="1"/>
            </p:cNvSpPr>
            <p:nvPr/>
          </p:nvSpPr>
          <p:spPr bwMode="auto">
            <a:xfrm>
              <a:off x="382588" y="3417171"/>
              <a:ext cx="89159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450 GeV</a:t>
              </a:r>
            </a:p>
          </p:txBody>
        </p:sp>
        <p:sp>
          <p:nvSpPr>
            <p:cNvPr id="122" name="Text Box 42"/>
            <p:cNvSpPr txBox="1">
              <a:spLocks noChangeArrowheads="1"/>
            </p:cNvSpPr>
            <p:nvPr/>
          </p:nvSpPr>
          <p:spPr bwMode="auto">
            <a:xfrm>
              <a:off x="396875" y="4591844"/>
              <a:ext cx="63921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7 TeV</a:t>
              </a:r>
            </a:p>
          </p:txBody>
        </p:sp>
        <p:sp>
          <p:nvSpPr>
            <p:cNvPr id="123" name="Text Box 44"/>
            <p:cNvSpPr txBox="1">
              <a:spLocks noChangeArrowheads="1"/>
            </p:cNvSpPr>
            <p:nvPr/>
          </p:nvSpPr>
          <p:spPr bwMode="auto">
            <a:xfrm>
              <a:off x="1408113" y="1307307"/>
              <a:ext cx="917575" cy="263525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Linac2</a:t>
              </a:r>
            </a:p>
          </p:txBody>
        </p:sp>
        <p:sp>
          <p:nvSpPr>
            <p:cNvPr id="124" name="Text Box 47"/>
            <p:cNvSpPr txBox="1">
              <a:spLocks noChangeArrowheads="1"/>
            </p:cNvSpPr>
            <p:nvPr/>
          </p:nvSpPr>
          <p:spPr bwMode="auto">
            <a:xfrm>
              <a:off x="404813" y="1300957"/>
              <a:ext cx="79533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>
                  <a:solidFill>
                    <a:prstClr val="black"/>
                  </a:solidFill>
                  <a:cs typeface="Arial" charset="0"/>
                </a:rPr>
                <a:t>50 MeV</a:t>
              </a:r>
            </a:p>
          </p:txBody>
        </p:sp>
        <p:sp>
          <p:nvSpPr>
            <p:cNvPr id="125" name="Line 52"/>
            <p:cNvSpPr>
              <a:spLocks noChangeShapeType="1"/>
            </p:cNvSpPr>
            <p:nvPr/>
          </p:nvSpPr>
          <p:spPr bwMode="auto">
            <a:xfrm>
              <a:off x="400050" y="1236073"/>
              <a:ext cx="33835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26" name="Text Box 53"/>
            <p:cNvSpPr txBox="1">
              <a:spLocks noChangeArrowheads="1"/>
            </p:cNvSpPr>
            <p:nvPr/>
          </p:nvSpPr>
          <p:spPr bwMode="auto">
            <a:xfrm>
              <a:off x="1419153" y="916782"/>
              <a:ext cx="21948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Proton flux / Beam power</a:t>
              </a:r>
            </a:p>
          </p:txBody>
        </p:sp>
        <p:cxnSp>
          <p:nvCxnSpPr>
            <p:cNvPr id="127" name="Straight Connector 83"/>
            <p:cNvCxnSpPr>
              <a:cxnSpLocks noChangeShapeType="1"/>
            </p:cNvCxnSpPr>
            <p:nvPr/>
          </p:nvCxnSpPr>
          <p:spPr bwMode="auto">
            <a:xfrm flipH="1">
              <a:off x="390526" y="1826419"/>
              <a:ext cx="3037923" cy="190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0" name="Straight Connector 87"/>
            <p:cNvCxnSpPr>
              <a:cxnSpLocks noChangeShapeType="1"/>
            </p:cNvCxnSpPr>
            <p:nvPr/>
          </p:nvCxnSpPr>
          <p:spPr bwMode="auto">
            <a:xfrm rot="10800000">
              <a:off x="395288" y="3716981"/>
              <a:ext cx="2257424" cy="14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1" name="Straight Connector 90"/>
            <p:cNvCxnSpPr>
              <a:cxnSpLocks noChangeShapeType="1"/>
            </p:cNvCxnSpPr>
            <p:nvPr/>
          </p:nvCxnSpPr>
          <p:spPr bwMode="auto">
            <a:xfrm rot="10800000">
              <a:off x="395288" y="4861719"/>
              <a:ext cx="2419349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2" name="Straight Arrow Connector 100"/>
            <p:cNvCxnSpPr>
              <a:cxnSpLocks noChangeShapeType="1"/>
              <a:stCxn id="109" idx="2"/>
              <a:endCxn id="111" idx="0"/>
            </p:cNvCxnSpPr>
            <p:nvPr/>
          </p:nvCxnSpPr>
          <p:spPr bwMode="auto">
            <a:xfrm flipH="1">
              <a:off x="1922296" y="2291391"/>
              <a:ext cx="12073" cy="49304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3" name="Straight Connector 108"/>
            <p:cNvCxnSpPr>
              <a:cxnSpLocks noChangeShapeType="1"/>
            </p:cNvCxnSpPr>
            <p:nvPr/>
          </p:nvCxnSpPr>
          <p:spPr bwMode="auto">
            <a:xfrm flipH="1">
              <a:off x="390526" y="2989679"/>
              <a:ext cx="2825290" cy="9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" name="Straight Connector 112"/>
            <p:cNvCxnSpPr>
              <a:cxnSpLocks noChangeShapeType="1"/>
            </p:cNvCxnSpPr>
            <p:nvPr/>
          </p:nvCxnSpPr>
          <p:spPr bwMode="auto">
            <a:xfrm rot="10800000">
              <a:off x="390525" y="1569245"/>
              <a:ext cx="1928813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5" name="Straight Arrow Connector 114"/>
            <p:cNvCxnSpPr>
              <a:cxnSpLocks noChangeShapeType="1"/>
            </p:cNvCxnSpPr>
            <p:nvPr/>
          </p:nvCxnSpPr>
          <p:spPr bwMode="auto">
            <a:xfrm rot="5400000">
              <a:off x="-1661319" y="2962281"/>
              <a:ext cx="4098924" cy="238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6" name="Straight Arrow Connector 155"/>
            <p:cNvCxnSpPr>
              <a:cxnSpLocks noChangeShapeType="1"/>
            </p:cNvCxnSpPr>
            <p:nvPr/>
          </p:nvCxnSpPr>
          <p:spPr bwMode="auto">
            <a:xfrm rot="5400000">
              <a:off x="2023269" y="4043362"/>
              <a:ext cx="519112" cy="31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7" name="Straight Connector 62"/>
            <p:cNvCxnSpPr>
              <a:cxnSpLocks noChangeShapeType="1"/>
              <a:stCxn id="111" idx="2"/>
            </p:cNvCxnSpPr>
            <p:nvPr/>
          </p:nvCxnSpPr>
          <p:spPr bwMode="auto">
            <a:xfrm>
              <a:off x="1922296" y="2999881"/>
              <a:ext cx="0" cy="3505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8" name="Straight Connector 65"/>
            <p:cNvCxnSpPr>
              <a:cxnSpLocks noChangeShapeType="1"/>
              <a:endCxn id="113" idx="0"/>
            </p:cNvCxnSpPr>
            <p:nvPr/>
          </p:nvCxnSpPr>
          <p:spPr bwMode="auto">
            <a:xfrm flipV="1">
              <a:off x="1919288" y="3350419"/>
              <a:ext cx="2000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39" name="Group 97"/>
            <p:cNvGrpSpPr/>
            <p:nvPr/>
          </p:nvGrpSpPr>
          <p:grpSpPr bwMode="auto">
            <a:xfrm>
              <a:off x="1392014" y="296597"/>
              <a:ext cx="972457" cy="648306"/>
              <a:chOff x="1611086" y="1100665"/>
              <a:chExt cx="972457" cy="648306"/>
            </a:xfrm>
            <a:solidFill>
              <a:srgbClr val="FFFFCC"/>
            </a:solidFill>
          </p:grpSpPr>
          <p:sp>
            <p:nvSpPr>
              <p:cNvPr id="151" name="Down Arrow 150"/>
              <p:cNvSpPr/>
              <p:nvPr/>
            </p:nvSpPr>
            <p:spPr>
              <a:xfrm>
                <a:off x="1792514" y="1371600"/>
                <a:ext cx="573315" cy="377371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400" b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1611086" y="1100665"/>
                <a:ext cx="972457" cy="348343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4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Present</a:t>
                </a:r>
              </a:p>
            </p:txBody>
          </p:sp>
        </p:grpSp>
        <p:sp>
          <p:nvSpPr>
            <p:cNvPr id="140" name="Text Box 6"/>
            <p:cNvSpPr txBox="1">
              <a:spLocks noChangeArrowheads="1"/>
            </p:cNvSpPr>
            <p:nvPr/>
          </p:nvSpPr>
          <p:spPr bwMode="auto">
            <a:xfrm>
              <a:off x="2579137" y="1346135"/>
              <a:ext cx="849312" cy="484187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 anchorCtr="1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rgbClr val="0000FF"/>
                  </a:solidFill>
                  <a:cs typeface="Arial" charset="0"/>
                </a:rPr>
                <a:t>Linac4</a:t>
              </a:r>
            </a:p>
          </p:txBody>
        </p:sp>
        <p:cxnSp>
          <p:nvCxnSpPr>
            <p:cNvPr id="141" name="Straight Arrow Connector 74"/>
            <p:cNvCxnSpPr>
              <a:cxnSpLocks noChangeShapeType="1"/>
              <a:endCxn id="145" idx="0"/>
            </p:cNvCxnSpPr>
            <p:nvPr/>
          </p:nvCxnSpPr>
          <p:spPr bwMode="auto">
            <a:xfrm>
              <a:off x="3003000" y="2445084"/>
              <a:ext cx="258" cy="32391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Text Box 2"/>
            <p:cNvSpPr txBox="1">
              <a:spLocks noChangeArrowheads="1"/>
            </p:cNvSpPr>
            <p:nvPr/>
          </p:nvSpPr>
          <p:spPr bwMode="auto">
            <a:xfrm>
              <a:off x="2717677" y="2229640"/>
              <a:ext cx="595312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PSB</a:t>
              </a:r>
            </a:p>
          </p:txBody>
        </p:sp>
        <p:cxnSp>
          <p:nvCxnSpPr>
            <p:cNvPr id="143" name="Straight Connector 84"/>
            <p:cNvCxnSpPr>
              <a:cxnSpLocks noChangeShapeType="1"/>
            </p:cNvCxnSpPr>
            <p:nvPr/>
          </p:nvCxnSpPr>
          <p:spPr bwMode="auto">
            <a:xfrm flipH="1">
              <a:off x="381296" y="2451905"/>
              <a:ext cx="2747522" cy="174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" name="AutoShape 10"/>
            <p:cNvCxnSpPr>
              <a:cxnSpLocks noChangeShapeType="1"/>
            </p:cNvCxnSpPr>
            <p:nvPr/>
          </p:nvCxnSpPr>
          <p:spPr bwMode="auto">
            <a:xfrm rot="5400000">
              <a:off x="2849012" y="2055670"/>
              <a:ext cx="300038" cy="1588"/>
            </a:xfrm>
            <a:prstGeom prst="bentConnector3">
              <a:avLst>
                <a:gd name="adj1" fmla="val -19264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5" name="Text Box 8"/>
            <p:cNvSpPr txBox="1">
              <a:spLocks noChangeArrowheads="1"/>
            </p:cNvSpPr>
            <p:nvPr/>
          </p:nvSpPr>
          <p:spPr bwMode="auto">
            <a:xfrm>
              <a:off x="2790700" y="2768997"/>
              <a:ext cx="425116" cy="21544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t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PS</a:t>
              </a:r>
            </a:p>
          </p:txBody>
        </p:sp>
        <p:sp>
          <p:nvSpPr>
            <p:cNvPr id="146" name="Text Box 36"/>
            <p:cNvSpPr txBox="1">
              <a:spLocks noChangeArrowheads="1"/>
            </p:cNvSpPr>
            <p:nvPr/>
          </p:nvSpPr>
          <p:spPr bwMode="auto">
            <a:xfrm>
              <a:off x="407128" y="2217092"/>
              <a:ext cx="85151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solidFill>
                    <a:prstClr val="black"/>
                  </a:solidFill>
                  <a:cs typeface="Arial" charset="0"/>
                </a:rPr>
                <a:t>2.0 </a:t>
              </a:r>
              <a:r>
                <a:rPr lang="en-GB" sz="1400" dirty="0">
                  <a:solidFill>
                    <a:prstClr val="black"/>
                  </a:solidFill>
                  <a:cs typeface="Arial" charset="0"/>
                </a:rPr>
                <a:t>GeV</a:t>
              </a:r>
            </a:p>
          </p:txBody>
        </p:sp>
        <p:grpSp>
          <p:nvGrpSpPr>
            <p:cNvPr id="147" name="Group 97"/>
            <p:cNvGrpSpPr/>
            <p:nvPr/>
          </p:nvGrpSpPr>
          <p:grpSpPr bwMode="auto">
            <a:xfrm>
              <a:off x="2453122" y="296597"/>
              <a:ext cx="1149059" cy="648306"/>
              <a:chOff x="1492600" y="1100665"/>
              <a:chExt cx="1149059" cy="648306"/>
            </a:xfrm>
            <a:solidFill>
              <a:srgbClr val="FFFF00"/>
            </a:solidFill>
          </p:grpSpPr>
          <p:sp>
            <p:nvSpPr>
              <p:cNvPr id="149" name="Down Arrow 148"/>
              <p:cNvSpPr/>
              <p:nvPr/>
            </p:nvSpPr>
            <p:spPr>
              <a:xfrm>
                <a:off x="1792514" y="1371600"/>
                <a:ext cx="573315" cy="377371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400" b="1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1492600" y="1100665"/>
                <a:ext cx="1149059" cy="348343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1400" b="1" dirty="0" smtClean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LIU (2019</a:t>
                </a:r>
                <a:r>
                  <a:rPr lang="en-US" sz="14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400" b="1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48" name="Elbow Connector 147"/>
            <p:cNvCxnSpPr>
              <a:stCxn id="145" idx="2"/>
              <a:endCxn id="110" idx="0"/>
            </p:cNvCxnSpPr>
            <p:nvPr/>
          </p:nvCxnSpPr>
          <p:spPr>
            <a:xfrm rot="5400000">
              <a:off x="2385441" y="2891352"/>
              <a:ext cx="524728" cy="710907"/>
            </a:xfrm>
            <a:prstGeom prst="bentConnector3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387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itle 198"/>
          <p:cNvSpPr>
            <a:spLocks noGrp="1"/>
          </p:cNvSpPr>
          <p:nvPr>
            <p:ph type="title"/>
          </p:nvPr>
        </p:nvSpPr>
        <p:spPr>
          <a:xfrm>
            <a:off x="854128" y="274638"/>
            <a:ext cx="7965175" cy="747654"/>
          </a:xfrm>
        </p:spPr>
        <p:txBody>
          <a:bodyPr/>
          <a:lstStyle/>
          <a:p>
            <a:r>
              <a:rPr lang="en-US" dirty="0" smtClean="0"/>
              <a:t>LHC and Injectors – 50 ns</a:t>
            </a:r>
            <a:endParaRPr lang="en-US" dirty="0"/>
          </a:p>
        </p:txBody>
      </p:sp>
      <p:grpSp>
        <p:nvGrpSpPr>
          <p:cNvPr id="58" name="Group 57"/>
          <p:cNvGrpSpPr/>
          <p:nvPr/>
        </p:nvGrpSpPr>
        <p:grpSpPr>
          <a:xfrm>
            <a:off x="6951549" y="6437918"/>
            <a:ext cx="1214508" cy="369332"/>
            <a:chOff x="6857479" y="5760589"/>
            <a:chExt cx="1214508" cy="369332"/>
          </a:xfrm>
        </p:grpSpPr>
        <p:cxnSp>
          <p:nvCxnSpPr>
            <p:cNvPr id="59" name="Straight Arrow Connector 58"/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6857479" y="5760589"/>
              <a:ext cx="6773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Time</a:t>
              </a:r>
              <a:endParaRPr lang="en-GB" dirty="0"/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264458" y="2541035"/>
            <a:ext cx="9195396" cy="4365432"/>
            <a:chOff x="348396" y="1899666"/>
            <a:chExt cx="9195396" cy="4365432"/>
          </a:xfrm>
        </p:grpSpPr>
        <p:sp>
          <p:nvSpPr>
            <p:cNvPr id="3" name="TextBox 2"/>
            <p:cNvSpPr txBox="1"/>
            <p:nvPr/>
          </p:nvSpPr>
          <p:spPr>
            <a:xfrm>
              <a:off x="348396" y="5316461"/>
              <a:ext cx="5437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PSB</a:t>
              </a:r>
              <a:endParaRPr lang="en-GB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48396" y="4582167"/>
              <a:ext cx="5437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PS</a:t>
              </a:r>
              <a:endParaRPr lang="en-GB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48396" y="3647803"/>
              <a:ext cx="5437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SPS</a:t>
              </a:r>
              <a:endParaRPr lang="en-GB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241795" y="2698198"/>
              <a:ext cx="7544729" cy="1324576"/>
              <a:chOff x="1373493" y="2434802"/>
              <a:chExt cx="7544729" cy="1324576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1373493" y="3759378"/>
                <a:ext cx="555976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6933259" y="2434802"/>
                <a:ext cx="997185" cy="132457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7930444" y="2434802"/>
                <a:ext cx="3314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8261844" y="2434802"/>
                <a:ext cx="392971" cy="132457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8654815" y="3759377"/>
                <a:ext cx="263407" cy="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757113" y="5317809"/>
              <a:ext cx="8029411" cy="418277"/>
              <a:chOff x="888811" y="5054413"/>
              <a:chExt cx="8029411" cy="418277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V="1">
                <a:off x="1845731" y="5457584"/>
                <a:ext cx="475303" cy="18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3297079" y="5459472"/>
                <a:ext cx="475303" cy="18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4766931" y="5461360"/>
                <a:ext cx="475303" cy="188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5"/>
              <p:cNvGrpSpPr/>
              <p:nvPr/>
            </p:nvGrpSpPr>
            <p:grpSpPr>
              <a:xfrm>
                <a:off x="888811" y="5054413"/>
                <a:ext cx="8029411" cy="418277"/>
                <a:chOff x="888811" y="5053065"/>
                <a:chExt cx="8029411" cy="418277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888811" y="5053065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1361049" y="5054953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2321034" y="5053065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Connector 46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Group 19"/>
                <p:cNvGrpSpPr/>
                <p:nvPr/>
              </p:nvGrpSpPr>
              <p:grpSpPr>
                <a:xfrm>
                  <a:off x="2821184" y="5054953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3772382" y="5054953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4263434" y="5056841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5239625" y="5058729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5726722" y="5059277"/>
                  <a:ext cx="484682" cy="404519"/>
                  <a:chOff x="1152207" y="4995333"/>
                  <a:chExt cx="484682" cy="404519"/>
                </a:xfrm>
              </p:grpSpPr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1152207" y="5399852"/>
                    <a:ext cx="174237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 flipV="1">
                    <a:off x="1326444" y="4995333"/>
                    <a:ext cx="148666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1475110" y="4995333"/>
                    <a:ext cx="86520" cy="0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1561630" y="4995333"/>
                    <a:ext cx="75259" cy="404519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6211404" y="5471342"/>
                  <a:ext cx="2706818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1" name="Group 60"/>
            <p:cNvGrpSpPr/>
            <p:nvPr/>
          </p:nvGrpSpPr>
          <p:grpSpPr>
            <a:xfrm>
              <a:off x="757113" y="4276610"/>
              <a:ext cx="8029411" cy="790221"/>
              <a:chOff x="888811" y="4013214"/>
              <a:chExt cx="8029411" cy="790221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888811" y="4016963"/>
                <a:ext cx="1755126" cy="786472"/>
                <a:chOff x="888811" y="4016963"/>
                <a:chExt cx="1755126" cy="786472"/>
              </a:xfrm>
            </p:grpSpPr>
            <p:cxnSp>
              <p:nvCxnSpPr>
                <p:cNvPr id="79" name="Straight Connector 78"/>
                <p:cNvCxnSpPr/>
                <p:nvPr/>
              </p:nvCxnSpPr>
              <p:spPr>
                <a:xfrm>
                  <a:off x="888811" y="4797777"/>
                  <a:ext cx="1039719" cy="5658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 flipV="1">
                  <a:off x="1928530" y="4016963"/>
                  <a:ext cx="392504" cy="78647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2327404" y="4016963"/>
                  <a:ext cx="16786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2495271" y="4016963"/>
                  <a:ext cx="148666" cy="78647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/>
              <p:cNvGrpSpPr/>
              <p:nvPr/>
            </p:nvGrpSpPr>
            <p:grpSpPr>
              <a:xfrm>
                <a:off x="2643937" y="4016963"/>
                <a:ext cx="1451348" cy="780814"/>
                <a:chOff x="2643937" y="4016963"/>
                <a:chExt cx="1451348" cy="780814"/>
              </a:xfrm>
            </p:grpSpPr>
            <p:cxnSp>
              <p:nvCxnSpPr>
                <p:cNvPr id="75" name="Straight Connector 74"/>
                <p:cNvCxnSpPr/>
                <p:nvPr/>
              </p:nvCxnSpPr>
              <p:spPr>
                <a:xfrm>
                  <a:off x="2643937" y="4797777"/>
                  <a:ext cx="720573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flipV="1">
                  <a:off x="3364510" y="4016963"/>
                  <a:ext cx="392504" cy="78081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3763384" y="4016963"/>
                  <a:ext cx="16786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3931251" y="4016963"/>
                  <a:ext cx="164034" cy="78081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4" name="Straight Connector 63"/>
              <p:cNvCxnSpPr/>
              <p:nvPr/>
            </p:nvCxnSpPr>
            <p:spPr>
              <a:xfrm>
                <a:off x="6986347" y="4803435"/>
                <a:ext cx="193187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5" name="Group 64"/>
              <p:cNvGrpSpPr/>
              <p:nvPr/>
            </p:nvGrpSpPr>
            <p:grpSpPr>
              <a:xfrm>
                <a:off x="4083651" y="4022621"/>
                <a:ext cx="1451348" cy="780814"/>
                <a:chOff x="2643937" y="4016963"/>
                <a:chExt cx="1451348" cy="780814"/>
              </a:xfrm>
            </p:grpSpPr>
            <p:cxnSp>
              <p:nvCxnSpPr>
                <p:cNvPr id="71" name="Straight Connector 70"/>
                <p:cNvCxnSpPr/>
                <p:nvPr/>
              </p:nvCxnSpPr>
              <p:spPr>
                <a:xfrm>
                  <a:off x="2643937" y="4797777"/>
                  <a:ext cx="720573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V="1">
                  <a:off x="3364510" y="4016963"/>
                  <a:ext cx="392504" cy="78081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>
                  <a:off x="3763384" y="4016963"/>
                  <a:ext cx="16786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3931251" y="4016963"/>
                  <a:ext cx="164034" cy="78081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/>
              <p:cNvGrpSpPr/>
              <p:nvPr/>
            </p:nvGrpSpPr>
            <p:grpSpPr>
              <a:xfrm>
                <a:off x="5534999" y="4013214"/>
                <a:ext cx="1451348" cy="780814"/>
                <a:chOff x="2643937" y="4016963"/>
                <a:chExt cx="1451348" cy="780814"/>
              </a:xfrm>
            </p:grpSpPr>
            <p:cxnSp>
              <p:nvCxnSpPr>
                <p:cNvPr id="67" name="Straight Connector 66"/>
                <p:cNvCxnSpPr/>
                <p:nvPr/>
              </p:nvCxnSpPr>
              <p:spPr>
                <a:xfrm>
                  <a:off x="2643937" y="4797777"/>
                  <a:ext cx="720573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 flipV="1">
                  <a:off x="3364510" y="4016963"/>
                  <a:ext cx="392504" cy="78081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/>
                <p:cNvCxnSpPr/>
                <p:nvPr/>
              </p:nvCxnSpPr>
              <p:spPr>
                <a:xfrm>
                  <a:off x="3763384" y="4016963"/>
                  <a:ext cx="16786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>
                  <a:off x="3931251" y="4016963"/>
                  <a:ext cx="164034" cy="780814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3" name="Group 82"/>
            <p:cNvGrpSpPr/>
            <p:nvPr/>
          </p:nvGrpSpPr>
          <p:grpSpPr>
            <a:xfrm>
              <a:off x="1606828" y="2545445"/>
              <a:ext cx="7095030" cy="1482967"/>
              <a:chOff x="1738526" y="2282049"/>
              <a:chExt cx="7095030" cy="1482967"/>
            </a:xfrm>
          </p:grpSpPr>
          <p:cxnSp>
            <p:nvCxnSpPr>
              <p:cNvPr id="84" name="Straight Connector 83"/>
              <p:cNvCxnSpPr/>
              <p:nvPr/>
            </p:nvCxnSpPr>
            <p:spPr>
              <a:xfrm flipV="1">
                <a:off x="2420012" y="3390045"/>
                <a:ext cx="0" cy="3693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3861227" y="3020713"/>
                <a:ext cx="0" cy="3693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5283627" y="2651381"/>
                <a:ext cx="0" cy="3693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6724842" y="2282049"/>
                <a:ext cx="0" cy="36933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>
                <a:off x="2420012" y="3390045"/>
                <a:ext cx="144121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3842412" y="3020713"/>
                <a:ext cx="144121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/>
              <p:cNvCxnSpPr/>
              <p:nvPr/>
            </p:nvCxnSpPr>
            <p:spPr>
              <a:xfrm>
                <a:off x="5283627" y="2651381"/>
                <a:ext cx="144121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>
                <a:off x="6724842" y="2284139"/>
                <a:ext cx="1441215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8166057" y="2284139"/>
                <a:ext cx="0" cy="147523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8152070" y="3759378"/>
                <a:ext cx="681486" cy="563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1738526" y="3753739"/>
                <a:ext cx="681486" cy="563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Group 94"/>
            <p:cNvGrpSpPr/>
            <p:nvPr/>
          </p:nvGrpSpPr>
          <p:grpSpPr>
            <a:xfrm>
              <a:off x="844461" y="4976541"/>
              <a:ext cx="6349517" cy="759545"/>
              <a:chOff x="957171" y="4710723"/>
              <a:chExt cx="6349517" cy="759545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957171" y="4710723"/>
                <a:ext cx="1389321" cy="759401"/>
                <a:chOff x="957171" y="4654281"/>
                <a:chExt cx="1389321" cy="759401"/>
              </a:xfrm>
            </p:grpSpPr>
            <p:grpSp>
              <p:nvGrpSpPr>
                <p:cNvPr id="136" name="Group 135"/>
                <p:cNvGrpSpPr/>
                <p:nvPr/>
              </p:nvGrpSpPr>
              <p:grpSpPr>
                <a:xfrm>
                  <a:off x="957171" y="4841542"/>
                  <a:ext cx="476249" cy="564522"/>
                  <a:chOff x="957171" y="4841542"/>
                  <a:chExt cx="476249" cy="564522"/>
                </a:xfrm>
              </p:grpSpPr>
              <p:cxnSp>
                <p:nvCxnSpPr>
                  <p:cNvPr id="143" name="Straight Connector 142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Straight Connector 143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Straight Connector 144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Arrow Connector 145"/>
                  <p:cNvCxnSpPr/>
                  <p:nvPr/>
                </p:nvCxnSpPr>
                <p:spPr>
                  <a:xfrm flipV="1">
                    <a:off x="1283609" y="4841542"/>
                    <a:ext cx="0" cy="384736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/>
                  <p:cNvCxnSpPr/>
                  <p:nvPr/>
                </p:nvCxnSpPr>
                <p:spPr>
                  <a:xfrm flipV="1">
                    <a:off x="1273394" y="5399853"/>
                    <a:ext cx="160026" cy="3542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7" name="Group 136"/>
                <p:cNvGrpSpPr/>
                <p:nvPr/>
              </p:nvGrpSpPr>
              <p:grpSpPr>
                <a:xfrm>
                  <a:off x="1433420" y="4654281"/>
                  <a:ext cx="913072" cy="759401"/>
                  <a:chOff x="957171" y="4646663"/>
                  <a:chExt cx="913072" cy="759401"/>
                </a:xfrm>
              </p:grpSpPr>
              <p:cxnSp>
                <p:nvCxnSpPr>
                  <p:cNvPr id="138" name="Straight Connector 137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Connector 138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Connector 139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Arrow Connector 140"/>
                  <p:cNvCxnSpPr/>
                  <p:nvPr/>
                </p:nvCxnSpPr>
                <p:spPr>
                  <a:xfrm flipH="1" flipV="1">
                    <a:off x="1273394" y="4646663"/>
                    <a:ext cx="10215" cy="579615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Straight Connector 141"/>
                  <p:cNvCxnSpPr/>
                  <p:nvPr/>
                </p:nvCxnSpPr>
                <p:spPr>
                  <a:xfrm flipV="1">
                    <a:off x="1273394" y="5395777"/>
                    <a:ext cx="596849" cy="761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7" name="Group 96"/>
              <p:cNvGrpSpPr/>
              <p:nvPr/>
            </p:nvGrpSpPr>
            <p:grpSpPr>
              <a:xfrm>
                <a:off x="2346492" y="4710723"/>
                <a:ext cx="1496796" cy="759401"/>
                <a:chOff x="957171" y="4654281"/>
                <a:chExt cx="1496796" cy="759401"/>
              </a:xfrm>
            </p:grpSpPr>
            <p:grpSp>
              <p:nvGrpSpPr>
                <p:cNvPr id="124" name="Group 123"/>
                <p:cNvGrpSpPr/>
                <p:nvPr/>
              </p:nvGrpSpPr>
              <p:grpSpPr>
                <a:xfrm>
                  <a:off x="957171" y="4841542"/>
                  <a:ext cx="476249" cy="564522"/>
                  <a:chOff x="957171" y="4841542"/>
                  <a:chExt cx="476249" cy="564522"/>
                </a:xfrm>
              </p:grpSpPr>
              <p:cxnSp>
                <p:nvCxnSpPr>
                  <p:cNvPr id="131" name="Straight Connector 130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Connector 131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Connector 132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Arrow Connector 133"/>
                  <p:cNvCxnSpPr/>
                  <p:nvPr/>
                </p:nvCxnSpPr>
                <p:spPr>
                  <a:xfrm flipV="1">
                    <a:off x="1283609" y="4841542"/>
                    <a:ext cx="0" cy="384736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Connector 134"/>
                  <p:cNvCxnSpPr/>
                  <p:nvPr/>
                </p:nvCxnSpPr>
                <p:spPr>
                  <a:xfrm flipV="1">
                    <a:off x="1273394" y="5399853"/>
                    <a:ext cx="160026" cy="3542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25" name="Group 124"/>
                <p:cNvGrpSpPr/>
                <p:nvPr/>
              </p:nvGrpSpPr>
              <p:grpSpPr>
                <a:xfrm>
                  <a:off x="1433420" y="4654281"/>
                  <a:ext cx="1020547" cy="759401"/>
                  <a:chOff x="957171" y="4646663"/>
                  <a:chExt cx="1020547" cy="759401"/>
                </a:xfrm>
              </p:grpSpPr>
              <p:cxnSp>
                <p:nvCxnSpPr>
                  <p:cNvPr id="126" name="Straight Connector 125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Connector 127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Arrow Connector 128"/>
                  <p:cNvCxnSpPr/>
                  <p:nvPr/>
                </p:nvCxnSpPr>
                <p:spPr>
                  <a:xfrm flipH="1" flipV="1">
                    <a:off x="1273394" y="4646663"/>
                    <a:ext cx="10215" cy="579615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Straight Connector 129"/>
                  <p:cNvCxnSpPr/>
                  <p:nvPr/>
                </p:nvCxnSpPr>
                <p:spPr>
                  <a:xfrm flipV="1">
                    <a:off x="1273394" y="5395777"/>
                    <a:ext cx="704324" cy="7618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8" name="Group 97"/>
              <p:cNvGrpSpPr/>
              <p:nvPr/>
            </p:nvGrpSpPr>
            <p:grpSpPr>
              <a:xfrm>
                <a:off x="3843288" y="4710723"/>
                <a:ext cx="1424210" cy="759401"/>
                <a:chOff x="957171" y="4654281"/>
                <a:chExt cx="1424210" cy="759401"/>
              </a:xfrm>
            </p:grpSpPr>
            <p:grpSp>
              <p:nvGrpSpPr>
                <p:cNvPr id="112" name="Group 111"/>
                <p:cNvGrpSpPr/>
                <p:nvPr/>
              </p:nvGrpSpPr>
              <p:grpSpPr>
                <a:xfrm>
                  <a:off x="957171" y="4841542"/>
                  <a:ext cx="476249" cy="564522"/>
                  <a:chOff x="957171" y="4841542"/>
                  <a:chExt cx="476249" cy="564522"/>
                </a:xfrm>
              </p:grpSpPr>
              <p:cxnSp>
                <p:nvCxnSpPr>
                  <p:cNvPr id="119" name="Straight Connector 118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Connector 119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1" name="Straight Connector 120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Arrow Connector 121"/>
                  <p:cNvCxnSpPr/>
                  <p:nvPr/>
                </p:nvCxnSpPr>
                <p:spPr>
                  <a:xfrm flipV="1">
                    <a:off x="1283609" y="4841542"/>
                    <a:ext cx="0" cy="384736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Connector 122"/>
                  <p:cNvCxnSpPr/>
                  <p:nvPr/>
                </p:nvCxnSpPr>
                <p:spPr>
                  <a:xfrm flipV="1">
                    <a:off x="1273394" y="5399853"/>
                    <a:ext cx="160026" cy="3542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3" name="Group 112"/>
                <p:cNvGrpSpPr/>
                <p:nvPr/>
              </p:nvGrpSpPr>
              <p:grpSpPr>
                <a:xfrm>
                  <a:off x="1433420" y="4654281"/>
                  <a:ext cx="947961" cy="759401"/>
                  <a:chOff x="957171" y="4646663"/>
                  <a:chExt cx="947961" cy="759401"/>
                </a:xfrm>
              </p:grpSpPr>
              <p:cxnSp>
                <p:nvCxnSpPr>
                  <p:cNvPr id="114" name="Straight Connector 113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5" name="Straight Connector 114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Straight Connector 115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Arrow Connector 116"/>
                  <p:cNvCxnSpPr/>
                  <p:nvPr/>
                </p:nvCxnSpPr>
                <p:spPr>
                  <a:xfrm flipH="1" flipV="1">
                    <a:off x="1273394" y="4646663"/>
                    <a:ext cx="10215" cy="579615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Connector 117"/>
                  <p:cNvCxnSpPr/>
                  <p:nvPr/>
                </p:nvCxnSpPr>
                <p:spPr>
                  <a:xfrm>
                    <a:off x="1273394" y="5403395"/>
                    <a:ext cx="631738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9" name="Group 98"/>
              <p:cNvGrpSpPr/>
              <p:nvPr/>
            </p:nvGrpSpPr>
            <p:grpSpPr>
              <a:xfrm>
                <a:off x="5267498" y="4710867"/>
                <a:ext cx="2039190" cy="759401"/>
                <a:chOff x="957171" y="4654281"/>
                <a:chExt cx="2039190" cy="759401"/>
              </a:xfrm>
            </p:grpSpPr>
            <p:grpSp>
              <p:nvGrpSpPr>
                <p:cNvPr id="100" name="Group 99"/>
                <p:cNvGrpSpPr/>
                <p:nvPr/>
              </p:nvGrpSpPr>
              <p:grpSpPr>
                <a:xfrm>
                  <a:off x="957171" y="4841542"/>
                  <a:ext cx="476249" cy="564522"/>
                  <a:chOff x="957171" y="4841542"/>
                  <a:chExt cx="476249" cy="564522"/>
                </a:xfrm>
              </p:grpSpPr>
              <p:cxnSp>
                <p:nvCxnSpPr>
                  <p:cNvPr id="107" name="Straight Connector 106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Arrow Connector 109"/>
                  <p:cNvCxnSpPr/>
                  <p:nvPr/>
                </p:nvCxnSpPr>
                <p:spPr>
                  <a:xfrm flipV="1">
                    <a:off x="1283609" y="4841542"/>
                    <a:ext cx="0" cy="384736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Connector 110"/>
                  <p:cNvCxnSpPr/>
                  <p:nvPr/>
                </p:nvCxnSpPr>
                <p:spPr>
                  <a:xfrm flipV="1">
                    <a:off x="1273394" y="5399853"/>
                    <a:ext cx="160026" cy="3542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1" name="Group 100"/>
                <p:cNvGrpSpPr/>
                <p:nvPr/>
              </p:nvGrpSpPr>
              <p:grpSpPr>
                <a:xfrm>
                  <a:off x="1433420" y="4654281"/>
                  <a:ext cx="1562941" cy="759401"/>
                  <a:chOff x="957171" y="4646663"/>
                  <a:chExt cx="1562941" cy="759401"/>
                </a:xfrm>
              </p:grpSpPr>
              <p:cxnSp>
                <p:nvCxnSpPr>
                  <p:cNvPr id="102" name="Straight Connector 101"/>
                  <p:cNvCxnSpPr/>
                  <p:nvPr/>
                </p:nvCxnSpPr>
                <p:spPr>
                  <a:xfrm flipV="1">
                    <a:off x="957171" y="5277349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/>
                  <p:cNvCxnSpPr/>
                  <p:nvPr/>
                </p:nvCxnSpPr>
                <p:spPr>
                  <a:xfrm flipV="1">
                    <a:off x="957171" y="5289126"/>
                    <a:ext cx="332071" cy="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/>
                </p:nvCxnSpPr>
                <p:spPr>
                  <a:xfrm flipV="1">
                    <a:off x="1276799" y="5283560"/>
                    <a:ext cx="0" cy="122504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Arrow Connector 104"/>
                  <p:cNvCxnSpPr/>
                  <p:nvPr/>
                </p:nvCxnSpPr>
                <p:spPr>
                  <a:xfrm flipH="1" flipV="1">
                    <a:off x="1273394" y="4646663"/>
                    <a:ext cx="10215" cy="579615"/>
                  </a:xfrm>
                  <a:prstGeom prst="straightConnector1">
                    <a:avLst/>
                  </a:prstGeom>
                  <a:ln>
                    <a:solidFill>
                      <a:srgbClr val="008000"/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/>
                </p:nvCxnSpPr>
                <p:spPr>
                  <a:xfrm>
                    <a:off x="1273394" y="5403395"/>
                    <a:ext cx="1246718" cy="266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48" name="Group 147"/>
            <p:cNvGrpSpPr/>
            <p:nvPr/>
          </p:nvGrpSpPr>
          <p:grpSpPr>
            <a:xfrm>
              <a:off x="1157544" y="3005634"/>
              <a:ext cx="5992091" cy="2063874"/>
              <a:chOff x="1289242" y="2742238"/>
              <a:chExt cx="5992091" cy="2063874"/>
            </a:xfrm>
          </p:grpSpPr>
          <p:grpSp>
            <p:nvGrpSpPr>
              <p:cNvPr id="149" name="Group 148"/>
              <p:cNvGrpSpPr/>
              <p:nvPr/>
            </p:nvGrpSpPr>
            <p:grpSpPr>
              <a:xfrm>
                <a:off x="1289242" y="4444046"/>
                <a:ext cx="5992091" cy="362066"/>
                <a:chOff x="1289242" y="4444046"/>
                <a:chExt cx="5992091" cy="362066"/>
              </a:xfrm>
            </p:grpSpPr>
            <p:grpSp>
              <p:nvGrpSpPr>
                <p:cNvPr id="154" name="Group 153"/>
                <p:cNvGrpSpPr/>
                <p:nvPr/>
              </p:nvGrpSpPr>
              <p:grpSpPr>
                <a:xfrm>
                  <a:off x="1289242" y="4444046"/>
                  <a:ext cx="1130770" cy="359389"/>
                  <a:chOff x="1289242" y="4444046"/>
                  <a:chExt cx="1130770" cy="359389"/>
                </a:xfrm>
              </p:grpSpPr>
              <p:cxnSp>
                <p:nvCxnSpPr>
                  <p:cNvPr id="177" name="Straight Connector 176"/>
                  <p:cNvCxnSpPr/>
                  <p:nvPr/>
                </p:nvCxnSpPr>
                <p:spPr>
                  <a:xfrm flipV="1">
                    <a:off x="1293016" y="4619037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8" name="Straight Connector 177"/>
                  <p:cNvCxnSpPr/>
                  <p:nvPr/>
                </p:nvCxnSpPr>
                <p:spPr>
                  <a:xfrm flipV="1">
                    <a:off x="1757740" y="4444046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9" name="Straight Connector 178"/>
                  <p:cNvCxnSpPr/>
                  <p:nvPr/>
                </p:nvCxnSpPr>
                <p:spPr>
                  <a:xfrm flipV="1">
                    <a:off x="1289242" y="4619037"/>
                    <a:ext cx="468498" cy="6977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0" name="Straight Connector 179"/>
                  <p:cNvCxnSpPr/>
                  <p:nvPr/>
                </p:nvCxnSpPr>
                <p:spPr>
                  <a:xfrm>
                    <a:off x="1770472" y="4444046"/>
                    <a:ext cx="649540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1" name="Straight Connector 180"/>
                  <p:cNvCxnSpPr/>
                  <p:nvPr/>
                </p:nvCxnSpPr>
                <p:spPr>
                  <a:xfrm>
                    <a:off x="2420012" y="4444046"/>
                    <a:ext cx="0" cy="35938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5" name="Group 154"/>
                <p:cNvGrpSpPr/>
                <p:nvPr/>
              </p:nvGrpSpPr>
              <p:grpSpPr>
                <a:xfrm>
                  <a:off x="2711642" y="4444046"/>
                  <a:ext cx="1130770" cy="359389"/>
                  <a:chOff x="1289242" y="4444046"/>
                  <a:chExt cx="1130770" cy="359389"/>
                </a:xfrm>
              </p:grpSpPr>
              <p:cxnSp>
                <p:nvCxnSpPr>
                  <p:cNvPr id="172" name="Straight Connector 171"/>
                  <p:cNvCxnSpPr/>
                  <p:nvPr/>
                </p:nvCxnSpPr>
                <p:spPr>
                  <a:xfrm flipV="1">
                    <a:off x="1293016" y="4619037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Straight Connector 172"/>
                  <p:cNvCxnSpPr/>
                  <p:nvPr/>
                </p:nvCxnSpPr>
                <p:spPr>
                  <a:xfrm flipV="1">
                    <a:off x="1757740" y="4444046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Straight Connector 173"/>
                  <p:cNvCxnSpPr/>
                  <p:nvPr/>
                </p:nvCxnSpPr>
                <p:spPr>
                  <a:xfrm flipV="1">
                    <a:off x="1289242" y="4619037"/>
                    <a:ext cx="468498" cy="6977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/>
                  <p:nvPr/>
                </p:nvCxnSpPr>
                <p:spPr>
                  <a:xfrm>
                    <a:off x="1770472" y="4444046"/>
                    <a:ext cx="649540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6" name="Straight Connector 175"/>
                  <p:cNvCxnSpPr/>
                  <p:nvPr/>
                </p:nvCxnSpPr>
                <p:spPr>
                  <a:xfrm>
                    <a:off x="2420012" y="4444046"/>
                    <a:ext cx="0" cy="35938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6" name="Group 155"/>
                <p:cNvGrpSpPr/>
                <p:nvPr/>
              </p:nvGrpSpPr>
              <p:grpSpPr>
                <a:xfrm>
                  <a:off x="4164573" y="4446319"/>
                  <a:ext cx="1130770" cy="359389"/>
                  <a:chOff x="1289242" y="4444046"/>
                  <a:chExt cx="1130770" cy="359389"/>
                </a:xfrm>
              </p:grpSpPr>
              <p:cxnSp>
                <p:nvCxnSpPr>
                  <p:cNvPr id="167" name="Straight Connector 166"/>
                  <p:cNvCxnSpPr/>
                  <p:nvPr/>
                </p:nvCxnSpPr>
                <p:spPr>
                  <a:xfrm flipV="1">
                    <a:off x="1293016" y="4619037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8" name="Straight Connector 167"/>
                  <p:cNvCxnSpPr/>
                  <p:nvPr/>
                </p:nvCxnSpPr>
                <p:spPr>
                  <a:xfrm flipV="1">
                    <a:off x="1757740" y="4444046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/>
                  <p:nvPr/>
                </p:nvCxnSpPr>
                <p:spPr>
                  <a:xfrm flipV="1">
                    <a:off x="1289242" y="4619037"/>
                    <a:ext cx="468498" cy="6977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0" name="Straight Connector 169"/>
                  <p:cNvCxnSpPr/>
                  <p:nvPr/>
                </p:nvCxnSpPr>
                <p:spPr>
                  <a:xfrm>
                    <a:off x="1770472" y="4444046"/>
                    <a:ext cx="649540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1" name="Straight Connector 170"/>
                  <p:cNvCxnSpPr/>
                  <p:nvPr/>
                </p:nvCxnSpPr>
                <p:spPr>
                  <a:xfrm>
                    <a:off x="2420012" y="4444046"/>
                    <a:ext cx="0" cy="35938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7" name="Group 156"/>
                <p:cNvGrpSpPr/>
                <p:nvPr/>
              </p:nvGrpSpPr>
              <p:grpSpPr>
                <a:xfrm>
                  <a:off x="5596380" y="4446319"/>
                  <a:ext cx="1130770" cy="359389"/>
                  <a:chOff x="1289242" y="4444046"/>
                  <a:chExt cx="1130770" cy="359389"/>
                </a:xfrm>
              </p:grpSpPr>
              <p:cxnSp>
                <p:nvCxnSpPr>
                  <p:cNvPr id="162" name="Straight Connector 161"/>
                  <p:cNvCxnSpPr/>
                  <p:nvPr/>
                </p:nvCxnSpPr>
                <p:spPr>
                  <a:xfrm flipV="1">
                    <a:off x="1293016" y="4619037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Straight Connector 162"/>
                  <p:cNvCxnSpPr/>
                  <p:nvPr/>
                </p:nvCxnSpPr>
                <p:spPr>
                  <a:xfrm flipV="1">
                    <a:off x="1757740" y="4444046"/>
                    <a:ext cx="0" cy="1749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/>
                  <p:nvPr/>
                </p:nvCxnSpPr>
                <p:spPr>
                  <a:xfrm flipV="1">
                    <a:off x="1289242" y="4619037"/>
                    <a:ext cx="468498" cy="6977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/>
                </p:nvCxnSpPr>
                <p:spPr>
                  <a:xfrm>
                    <a:off x="1770472" y="4444046"/>
                    <a:ext cx="649540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6" name="Straight Connector 165"/>
                  <p:cNvCxnSpPr/>
                  <p:nvPr/>
                </p:nvCxnSpPr>
                <p:spPr>
                  <a:xfrm>
                    <a:off x="2420012" y="4444046"/>
                    <a:ext cx="0" cy="359389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8" name="Straight Connector 157"/>
                <p:cNvCxnSpPr/>
                <p:nvPr/>
              </p:nvCxnSpPr>
              <p:spPr>
                <a:xfrm>
                  <a:off x="2420012" y="4805708"/>
                  <a:ext cx="29540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/>
                <p:cNvCxnSpPr/>
                <p:nvPr/>
              </p:nvCxnSpPr>
              <p:spPr>
                <a:xfrm>
                  <a:off x="3842412" y="4805708"/>
                  <a:ext cx="325935" cy="4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/>
                <p:cNvCxnSpPr/>
                <p:nvPr/>
              </p:nvCxnSpPr>
              <p:spPr>
                <a:xfrm>
                  <a:off x="5304750" y="4805708"/>
                  <a:ext cx="29540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/>
                <p:cNvCxnSpPr/>
                <p:nvPr/>
              </p:nvCxnSpPr>
              <p:spPr>
                <a:xfrm flipV="1">
                  <a:off x="6709777" y="4797777"/>
                  <a:ext cx="571556" cy="833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0" name="Straight Arrow Connector 149"/>
              <p:cNvCxnSpPr/>
              <p:nvPr/>
            </p:nvCxnSpPr>
            <p:spPr>
              <a:xfrm flipH="1" flipV="1">
                <a:off x="2397673" y="3793882"/>
                <a:ext cx="10216" cy="61645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/>
              <p:nvPr/>
            </p:nvCxnSpPr>
            <p:spPr>
              <a:xfrm flipV="1">
                <a:off x="3832196" y="3485657"/>
                <a:ext cx="0" cy="92467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Arrow Connector 151"/>
              <p:cNvCxnSpPr/>
              <p:nvPr/>
            </p:nvCxnSpPr>
            <p:spPr>
              <a:xfrm flipV="1">
                <a:off x="5267498" y="3097947"/>
                <a:ext cx="0" cy="131238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Arrow Connector 152"/>
              <p:cNvCxnSpPr/>
              <p:nvPr/>
            </p:nvCxnSpPr>
            <p:spPr>
              <a:xfrm flipV="1">
                <a:off x="6709777" y="2742238"/>
                <a:ext cx="0" cy="1590861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Group 181"/>
            <p:cNvGrpSpPr/>
            <p:nvPr/>
          </p:nvGrpSpPr>
          <p:grpSpPr>
            <a:xfrm>
              <a:off x="554668" y="2615230"/>
              <a:ext cx="3041877" cy="369332"/>
              <a:chOff x="686366" y="2351834"/>
              <a:chExt cx="3041877" cy="369332"/>
            </a:xfrm>
          </p:grpSpPr>
          <p:cxnSp>
            <p:nvCxnSpPr>
              <p:cNvPr id="183" name="Straight Connector 182"/>
              <p:cNvCxnSpPr/>
              <p:nvPr/>
            </p:nvCxnSpPr>
            <p:spPr>
              <a:xfrm>
                <a:off x="686366" y="2539979"/>
                <a:ext cx="35946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TextBox 183"/>
              <p:cNvSpPr txBox="1"/>
              <p:nvPr/>
            </p:nvSpPr>
            <p:spPr>
              <a:xfrm>
                <a:off x="1128243" y="2351834"/>
                <a:ext cx="260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= Field in main magnets</a:t>
                </a:r>
                <a:endParaRPr lang="en-GB" dirty="0"/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554668" y="2875864"/>
              <a:ext cx="4276069" cy="656091"/>
              <a:chOff x="686366" y="2612468"/>
              <a:chExt cx="4276069" cy="656091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>
                <a:off x="686366" y="2822199"/>
                <a:ext cx="359467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Arrow Connector 186"/>
              <p:cNvCxnSpPr/>
              <p:nvPr/>
            </p:nvCxnSpPr>
            <p:spPr>
              <a:xfrm flipV="1">
                <a:off x="842957" y="2935087"/>
                <a:ext cx="0" cy="301037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TextBox 187"/>
              <p:cNvSpPr txBox="1"/>
              <p:nvPr/>
            </p:nvSpPr>
            <p:spPr>
              <a:xfrm>
                <a:off x="1117942" y="2612468"/>
                <a:ext cx="38417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= Proton beam intensity (current)</a:t>
                </a:r>
                <a:endParaRPr lang="en-GB" dirty="0"/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>
                <a:off x="1120688" y="2899227"/>
                <a:ext cx="38417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= </a:t>
                </a:r>
                <a:r>
                  <a:rPr lang="en-GB" dirty="0"/>
                  <a:t>B</a:t>
                </a:r>
                <a:r>
                  <a:rPr lang="en-GB" dirty="0" smtClean="0"/>
                  <a:t>eam transfer</a:t>
                </a:r>
                <a:endParaRPr lang="en-GB" dirty="0"/>
              </a:p>
            </p:txBody>
          </p:sp>
        </p:grpSp>
        <p:grpSp>
          <p:nvGrpSpPr>
            <p:cNvPr id="190" name="Group 189"/>
            <p:cNvGrpSpPr/>
            <p:nvPr/>
          </p:nvGrpSpPr>
          <p:grpSpPr>
            <a:xfrm>
              <a:off x="2291663" y="5895766"/>
              <a:ext cx="1303319" cy="369332"/>
              <a:chOff x="2423361" y="5632370"/>
              <a:chExt cx="1303319" cy="369332"/>
            </a:xfrm>
          </p:grpSpPr>
          <p:cxnSp>
            <p:nvCxnSpPr>
              <p:cNvPr id="191" name="Straight Arrow Connector 190"/>
              <p:cNvCxnSpPr/>
              <p:nvPr/>
            </p:nvCxnSpPr>
            <p:spPr>
              <a:xfrm>
                <a:off x="2821184" y="5653853"/>
                <a:ext cx="503830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TextBox 191"/>
              <p:cNvSpPr txBox="1"/>
              <p:nvPr/>
            </p:nvSpPr>
            <p:spPr>
              <a:xfrm>
                <a:off x="2423361" y="5632370"/>
                <a:ext cx="13033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1.2 seconds</a:t>
                </a:r>
                <a:endParaRPr lang="en-GB" dirty="0"/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>
              <a:off x="7285274" y="1899666"/>
              <a:ext cx="2258518" cy="610242"/>
              <a:chOff x="7285274" y="1899666"/>
              <a:chExt cx="2258518" cy="610242"/>
            </a:xfrm>
          </p:grpSpPr>
          <p:cxnSp>
            <p:nvCxnSpPr>
              <p:cNvPr id="194" name="Straight Arrow Connector 193"/>
              <p:cNvCxnSpPr/>
              <p:nvPr/>
            </p:nvCxnSpPr>
            <p:spPr>
              <a:xfrm flipV="1">
                <a:off x="8025480" y="2088435"/>
                <a:ext cx="8879" cy="421473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stealth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TextBox 194"/>
              <p:cNvSpPr txBox="1"/>
              <p:nvPr/>
            </p:nvSpPr>
            <p:spPr>
              <a:xfrm>
                <a:off x="7285274" y="1899666"/>
                <a:ext cx="22585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To LHC</a:t>
                </a:r>
                <a:endParaRPr lang="en-GB" dirty="0"/>
              </a:p>
            </p:txBody>
          </p:sp>
        </p:grpSp>
        <p:sp>
          <p:nvSpPr>
            <p:cNvPr id="196" name="TextBox 195"/>
            <p:cNvSpPr txBox="1"/>
            <p:nvPr/>
          </p:nvSpPr>
          <p:spPr>
            <a:xfrm>
              <a:off x="8186588" y="2498410"/>
              <a:ext cx="977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450 </a:t>
              </a:r>
              <a:r>
                <a:rPr lang="en-GB" dirty="0" err="1" smtClean="0"/>
                <a:t>GeV</a:t>
              </a:r>
              <a:endParaRPr lang="en-GB" dirty="0"/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6697560" y="4101351"/>
              <a:ext cx="977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26 </a:t>
              </a:r>
              <a:r>
                <a:rPr lang="en-GB" dirty="0" err="1" smtClean="0"/>
                <a:t>GeV</a:t>
              </a:r>
              <a:endParaRPr lang="en-GB" dirty="0"/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5992959" y="5125624"/>
              <a:ext cx="977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1.4 </a:t>
              </a:r>
              <a:r>
                <a:rPr lang="en-GB" dirty="0" err="1" smtClean="0"/>
                <a:t>GeV</a:t>
              </a:r>
              <a:endParaRPr lang="en-GB" dirty="0"/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27398" y="-24293"/>
            <a:ext cx="9144000" cy="2920403"/>
            <a:chOff x="0" y="2863513"/>
            <a:chExt cx="9144000" cy="2920403"/>
          </a:xfrm>
        </p:grpSpPr>
        <p:pic>
          <p:nvPicPr>
            <p:cNvPr id="201" name="Picture 200" descr="Screen Shot 2013-05-08 at 9.43.25 A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814942"/>
              <a:ext cx="9144000" cy="1562629"/>
            </a:xfrm>
            <a:prstGeom prst="rect">
              <a:avLst/>
            </a:prstGeom>
          </p:spPr>
        </p:pic>
        <p:sp>
          <p:nvSpPr>
            <p:cNvPr id="202" name="Left Brace 201"/>
            <p:cNvSpPr/>
            <p:nvPr/>
          </p:nvSpPr>
          <p:spPr>
            <a:xfrm rot="5400000">
              <a:off x="5972467" y="3310771"/>
              <a:ext cx="304800" cy="760889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5350583" y="2912247"/>
              <a:ext cx="18213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 SPS batch</a:t>
              </a:r>
            </a:p>
            <a:p>
              <a:r>
                <a:rPr lang="en-US" sz="2000" dirty="0" smtClean="0"/>
                <a:t>(144 bunches)</a:t>
              </a:r>
              <a:endParaRPr lang="en-US" sz="2000" dirty="0"/>
            </a:p>
          </p:txBody>
        </p:sp>
        <p:cxnSp>
          <p:nvCxnSpPr>
            <p:cNvPr id="204" name="Straight Arrow Connector 203"/>
            <p:cNvCxnSpPr/>
            <p:nvPr/>
          </p:nvCxnSpPr>
          <p:spPr>
            <a:xfrm>
              <a:off x="304800" y="5434456"/>
              <a:ext cx="883920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TextBox 204"/>
            <p:cNvSpPr txBox="1"/>
            <p:nvPr/>
          </p:nvSpPr>
          <p:spPr>
            <a:xfrm>
              <a:off x="2241483" y="5414584"/>
              <a:ext cx="49558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2012-2013 LHC - 26.7 km - 1380 bunches – 50 ns</a:t>
              </a:r>
              <a:endParaRPr lang="en-US" dirty="0"/>
            </a:p>
          </p:txBody>
        </p:sp>
        <p:sp>
          <p:nvSpPr>
            <p:cNvPr id="206" name="TextBox 205"/>
            <p:cNvSpPr txBox="1"/>
            <p:nvPr/>
          </p:nvSpPr>
          <p:spPr>
            <a:xfrm rot="16200000">
              <a:off x="8091504" y="4040682"/>
              <a:ext cx="15026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Abort gap</a:t>
              </a:r>
              <a:endParaRPr lang="en-US" sz="2000" dirty="0"/>
            </a:p>
          </p:txBody>
        </p:sp>
        <p:sp>
          <p:nvSpPr>
            <p:cNvPr id="207" name="Rounded Rectangle 206"/>
            <p:cNvSpPr/>
            <p:nvPr/>
          </p:nvSpPr>
          <p:spPr>
            <a:xfrm>
              <a:off x="5638034" y="3819194"/>
              <a:ext cx="1008911" cy="1293851"/>
            </a:xfrm>
            <a:prstGeom prst="roundRect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  <p:sp>
          <p:nvSpPr>
            <p:cNvPr id="208" name="Left Brace 207"/>
            <p:cNvSpPr/>
            <p:nvPr/>
          </p:nvSpPr>
          <p:spPr>
            <a:xfrm rot="5400000">
              <a:off x="7542408" y="3268874"/>
              <a:ext cx="304800" cy="760889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7009627" y="2863513"/>
              <a:ext cx="16278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1 PS batch</a:t>
              </a:r>
            </a:p>
            <a:p>
              <a:r>
                <a:rPr lang="en-US" sz="2000" dirty="0" smtClean="0"/>
                <a:t>(36 bunches)</a:t>
              </a:r>
              <a:endParaRPr lang="en-US" sz="2000" dirty="0"/>
            </a:p>
          </p:txBody>
        </p:sp>
      </p:grpSp>
      <p:sp>
        <p:nvSpPr>
          <p:cNvPr id="213" name="Rounded Rectangle 212"/>
          <p:cNvSpPr/>
          <p:nvPr/>
        </p:nvSpPr>
        <p:spPr>
          <a:xfrm>
            <a:off x="7590647" y="915388"/>
            <a:ext cx="346120" cy="1293851"/>
          </a:xfrm>
          <a:prstGeom prst="roundRect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69865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350762" y="1034698"/>
            <a:ext cx="9177614" cy="52769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Production scheme: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>a) Double batch injection from PSB (</a:t>
            </a:r>
            <a:r>
              <a:rPr lang="en-GB" sz="1800" b="1" dirty="0" smtClean="0">
                <a:latin typeface="Arial"/>
                <a:cs typeface="Arial"/>
              </a:rPr>
              <a:t>4 + 2 bunches, 6 bunches for PS at h=7</a:t>
            </a:r>
            <a:r>
              <a:rPr lang="en-GB" sz="1800" dirty="0" smtClean="0">
                <a:latin typeface="Arial"/>
                <a:cs typeface="Arial"/>
              </a:rPr>
              <a:t>)</a:t>
            </a:r>
          </a:p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b) Up to 4 batches of 72 bunches each transferred to the SPS (288 bunches)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/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b="1" dirty="0" smtClean="0">
                <a:latin typeface="Arial"/>
                <a:cs typeface="Arial"/>
              </a:rPr>
              <a:t>Transverse emittance produced in the PSB, longitudinal in the PS</a:t>
            </a:r>
            <a:r>
              <a:rPr lang="en-GB" sz="2200" dirty="0" smtClean="0">
                <a:latin typeface="Arial"/>
                <a:cs typeface="Arial"/>
              </a:rPr>
              <a:t/>
            </a:r>
            <a:br>
              <a:rPr lang="en-GB" sz="2200" dirty="0" smtClean="0">
                <a:latin typeface="Arial"/>
                <a:cs typeface="Arial"/>
              </a:rPr>
            </a:br>
            <a:endParaRPr lang="en-GB" sz="1800" dirty="0" smtClean="0">
              <a:latin typeface="Arial"/>
              <a:cs typeface="Arial"/>
            </a:endParaRPr>
          </a:p>
          <a:p>
            <a:r>
              <a:rPr lang="en-GB" sz="1800" dirty="0" err="1" smtClean="0">
                <a:latin typeface="Arial"/>
                <a:cs typeface="Arial"/>
              </a:rPr>
              <a:t>Multiturn</a:t>
            </a:r>
            <a:r>
              <a:rPr lang="en-GB" sz="1800" dirty="0" smtClean="0">
                <a:latin typeface="Arial"/>
                <a:cs typeface="Arial"/>
              </a:rPr>
              <a:t> proton injection in PSB</a:t>
            </a:r>
          </a:p>
          <a:p>
            <a:r>
              <a:rPr lang="en-GB" sz="1800" dirty="0" smtClean="0">
                <a:latin typeface="Arial"/>
                <a:cs typeface="Arial"/>
              </a:rPr>
              <a:t>RF gymnastics in PS:</a:t>
            </a:r>
          </a:p>
          <a:p>
            <a:pPr lvl="1">
              <a:buFont typeface="Lucida Grande"/>
              <a:buChar char="-"/>
            </a:pPr>
            <a:r>
              <a:rPr lang="en-GB" sz="1800" dirty="0" smtClean="0">
                <a:latin typeface="Arial"/>
                <a:cs typeface="Arial"/>
              </a:rPr>
              <a:t>Triple splitting</a:t>
            </a:r>
          </a:p>
          <a:p>
            <a:pPr lvl="1">
              <a:buFont typeface="Lucida Grande"/>
              <a:buChar char="-"/>
            </a:pPr>
            <a:r>
              <a:rPr lang="en-GB" sz="1800" dirty="0" smtClean="0">
                <a:latin typeface="Arial"/>
                <a:cs typeface="Arial"/>
              </a:rPr>
              <a:t>Acceleration</a:t>
            </a:r>
          </a:p>
          <a:p>
            <a:pPr lvl="1">
              <a:buFont typeface="Lucida Grande"/>
              <a:buChar char="-"/>
            </a:pPr>
            <a:r>
              <a:rPr lang="en-GB" sz="1800" dirty="0" smtClean="0">
                <a:latin typeface="Arial"/>
                <a:cs typeface="Arial"/>
              </a:rPr>
              <a:t>2 x Double </a:t>
            </a:r>
            <a:r>
              <a:rPr lang="en-GB" sz="1800" dirty="0" err="1" smtClean="0">
                <a:latin typeface="Arial"/>
                <a:cs typeface="Arial"/>
              </a:rPr>
              <a:t>splittings</a:t>
            </a:r>
            <a:r>
              <a:rPr lang="en-GB" sz="1800" dirty="0" smtClean="0">
                <a:latin typeface="Arial"/>
                <a:cs typeface="Arial"/>
              </a:rPr>
              <a:t> </a:t>
            </a:r>
          </a:p>
          <a:p>
            <a:pPr lvl="2">
              <a:buFont typeface="Lucida Grande"/>
              <a:buChar char="-"/>
            </a:pPr>
            <a:r>
              <a:rPr lang="en-GB" sz="1400" dirty="0" smtClean="0"/>
              <a:t>(1 Double splitting for 50 ns)</a:t>
            </a:r>
            <a:endParaRPr lang="en-GB" sz="1400" dirty="0" smtClean="0">
              <a:latin typeface="Arial"/>
              <a:cs typeface="Arial"/>
            </a:endParaRPr>
          </a:p>
          <a:p>
            <a:pPr lvl="1">
              <a:buFont typeface="Lucida Grande"/>
              <a:buChar char="-"/>
            </a:pPr>
            <a:r>
              <a:rPr lang="en-GB" sz="1800" dirty="0" smtClean="0">
                <a:latin typeface="Arial"/>
                <a:cs typeface="Arial"/>
              </a:rPr>
              <a:t>Bunch rotation</a:t>
            </a:r>
            <a:br>
              <a:rPr lang="en-GB" sz="1800" dirty="0" smtClean="0">
                <a:latin typeface="Arial"/>
                <a:cs typeface="Arial"/>
              </a:rPr>
            </a:br>
            <a:endParaRPr lang="en-GB" sz="2200" dirty="0" smtClean="0">
              <a:latin typeface="Arial"/>
              <a:cs typeface="Arial"/>
            </a:endParaRPr>
          </a:p>
          <a:p>
            <a:pPr>
              <a:buFont typeface="Wingdings" charset="2"/>
              <a:buChar char="Ø"/>
            </a:pPr>
            <a:r>
              <a:rPr lang="en-GB" sz="1800" dirty="0" smtClean="0">
                <a:latin typeface="Arial"/>
                <a:cs typeface="Arial"/>
              </a:rPr>
              <a:t>3 RF systems in PSB</a:t>
            </a:r>
          </a:p>
          <a:p>
            <a:pPr>
              <a:buFont typeface="Wingdings" charset="2"/>
              <a:buChar char="Ø"/>
            </a:pPr>
            <a:r>
              <a:rPr lang="en-GB" sz="1800" dirty="0" smtClean="0">
                <a:latin typeface="Arial"/>
                <a:cs typeface="Arial"/>
              </a:rPr>
              <a:t>5 RF systems in PS</a:t>
            </a:r>
          </a:p>
          <a:p>
            <a:pPr>
              <a:buFont typeface="Wingdings" charset="2"/>
              <a:buChar char="Ø"/>
            </a:pPr>
            <a:r>
              <a:rPr lang="en-GB" sz="1800" dirty="0" smtClean="0">
                <a:latin typeface="Arial"/>
                <a:cs typeface="Arial"/>
              </a:rPr>
              <a:t>2 RF systems in SPS</a:t>
            </a:r>
          </a:p>
          <a:p>
            <a:endParaRPr lang="en-GB" sz="2200" dirty="0"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LHC25(50)ns Production Scheme as today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8648"/>
          <a:stretch/>
        </p:blipFill>
        <p:spPr>
          <a:xfrm>
            <a:off x="4051902" y="2890762"/>
            <a:ext cx="5022523" cy="383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318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184835" y="4445337"/>
            <a:ext cx="5924680" cy="2161445"/>
            <a:chOff x="3184835" y="4445337"/>
            <a:chExt cx="5924680" cy="216144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4835" y="4451755"/>
              <a:ext cx="5924680" cy="2155027"/>
            </a:xfrm>
            <a:prstGeom prst="rect">
              <a:avLst/>
            </a:prstGeom>
          </p:spPr>
        </p:pic>
        <p:sp>
          <p:nvSpPr>
            <p:cNvPr id="23" name="Freeform 22"/>
            <p:cNvSpPr/>
            <p:nvPr/>
          </p:nvSpPr>
          <p:spPr>
            <a:xfrm>
              <a:off x="3195911" y="4445337"/>
              <a:ext cx="4101592" cy="1540773"/>
            </a:xfrm>
            <a:custGeom>
              <a:avLst/>
              <a:gdLst>
                <a:gd name="connsiteX0" fmla="*/ 0 w 4101592"/>
                <a:gd name="connsiteY0" fmla="*/ 1540773 h 1540773"/>
                <a:gd name="connsiteX1" fmla="*/ 3216731 w 4101592"/>
                <a:gd name="connsiteY1" fmla="*/ 1478309 h 1540773"/>
                <a:gd name="connsiteX2" fmla="*/ 4101592 w 4101592"/>
                <a:gd name="connsiteY2" fmla="*/ 10411 h 1540773"/>
                <a:gd name="connsiteX3" fmla="*/ 0 w 4101592"/>
                <a:gd name="connsiteY3" fmla="*/ 0 h 1540773"/>
                <a:gd name="connsiteX4" fmla="*/ 0 w 4101592"/>
                <a:gd name="connsiteY4" fmla="*/ 1540773 h 1540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01592" h="1540773">
                  <a:moveTo>
                    <a:pt x="0" y="1540773"/>
                  </a:moveTo>
                  <a:lnTo>
                    <a:pt x="3216731" y="1478309"/>
                  </a:lnTo>
                  <a:lnTo>
                    <a:pt x="4101592" y="10411"/>
                  </a:lnTo>
                  <a:lnTo>
                    <a:pt x="0" y="0"/>
                  </a:lnTo>
                  <a:lnTo>
                    <a:pt x="0" y="15407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10109" cy="747654"/>
          </a:xfrm>
        </p:spPr>
        <p:txBody>
          <a:bodyPr>
            <a:noAutofit/>
          </a:bodyPr>
          <a:lstStyle/>
          <a:p>
            <a:r>
              <a:rPr lang="en-GB" dirty="0" smtClean="0"/>
              <a:t>LHC 25(50)ns alternative Production (BCMS)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907" y="2917397"/>
            <a:ext cx="1053938" cy="13892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19220" y="6498280"/>
            <a:ext cx="976076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+mj-lt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 = 21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1690" y="2917397"/>
            <a:ext cx="2060959" cy="584776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163082"/>
                </a:solidFill>
                <a:latin typeface="+mj-lt"/>
              </a:rPr>
              <a:t>h = 9 </a:t>
            </a:r>
            <a:r>
              <a:rPr lang="en-GB" sz="1600" dirty="0" smtClean="0">
                <a:solidFill>
                  <a:srgbClr val="163082"/>
                </a:solidFill>
                <a:latin typeface="+mj-lt"/>
                <a:sym typeface="Wingdings"/>
              </a:rPr>
              <a:t>10  1112  13  14  7  21</a:t>
            </a:r>
            <a:endParaRPr lang="en-GB" sz="1600" dirty="0">
              <a:solidFill>
                <a:srgbClr val="16308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091137" y="5022376"/>
            <a:ext cx="2214861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h =</a:t>
            </a:r>
            <a:r>
              <a:rPr lang="en-GB" sz="1600" dirty="0" smtClean="0">
                <a:solidFill>
                  <a:srgbClr val="000000"/>
                </a:solidFill>
                <a:latin typeface="+mj-lt"/>
                <a:sym typeface="Wingdings"/>
              </a:rPr>
              <a:t> 21  42  84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0222" y="5194434"/>
            <a:ext cx="153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+4 bunches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3516329" y="5563766"/>
            <a:ext cx="168579" cy="4011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Down Arrow 17"/>
          <p:cNvSpPr/>
          <p:nvPr/>
        </p:nvSpPr>
        <p:spPr>
          <a:xfrm>
            <a:off x="5345536" y="5563766"/>
            <a:ext cx="168579" cy="40117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918934" y="5194434"/>
            <a:ext cx="153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00"/>
                </a:solidFill>
              </a:rPr>
              <a:t>4 bunches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0204" y="3608876"/>
            <a:ext cx="1582044" cy="15037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765342" y="877463"/>
            <a:ext cx="8763034" cy="52769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Production scheme: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>a) Double batch injection from PSB (</a:t>
            </a:r>
            <a:r>
              <a:rPr lang="en-GB" sz="1800" b="1" dirty="0" smtClean="0">
                <a:latin typeface="Arial"/>
                <a:cs typeface="Arial"/>
              </a:rPr>
              <a:t>4 + 4 bunches, 8 bunches for PS at h=9</a:t>
            </a:r>
            <a:r>
              <a:rPr lang="en-GB" sz="1800" dirty="0" smtClean="0">
                <a:latin typeface="Arial"/>
                <a:cs typeface="Arial"/>
              </a:rPr>
              <a:t>)</a:t>
            </a:r>
          </a:p>
          <a:p>
            <a:pPr marL="0" indent="0">
              <a:buNone/>
            </a:pPr>
            <a:r>
              <a:rPr lang="en-GB" sz="1800" dirty="0" smtClean="0">
                <a:latin typeface="Arial"/>
                <a:cs typeface="Arial"/>
              </a:rPr>
              <a:t>b) Up to 5 batches of 48 bunches each transferred to the SPS (240 bunches)</a:t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dirty="0" smtClean="0">
                <a:latin typeface="Arial"/>
                <a:cs typeface="Arial"/>
              </a:rPr>
              <a:t/>
            </a:r>
            <a:br>
              <a:rPr lang="en-GB" sz="1800" dirty="0" smtClean="0">
                <a:latin typeface="Arial"/>
                <a:cs typeface="Arial"/>
              </a:rPr>
            </a:br>
            <a:r>
              <a:rPr lang="en-GB" sz="1800" b="1" dirty="0" smtClean="0">
                <a:latin typeface="Arial"/>
                <a:cs typeface="Arial"/>
              </a:rPr>
              <a:t>Transverse emittance produced in the PSB, longitudinal in the PS</a:t>
            </a:r>
            <a:endParaRPr lang="en-GB" sz="1800" dirty="0" smtClean="0">
              <a:latin typeface="Arial"/>
              <a:cs typeface="Arial"/>
            </a:endParaRPr>
          </a:p>
          <a:p>
            <a:pPr marL="0" indent="0">
              <a:buClrTx/>
              <a:buNone/>
            </a:pPr>
            <a:r>
              <a:rPr lang="en-GB" sz="1800" dirty="0" smtClean="0">
                <a:latin typeface="Arial"/>
                <a:cs typeface="Arial"/>
              </a:rPr>
              <a:t>-   </a:t>
            </a:r>
            <a:r>
              <a:rPr lang="en-GB" sz="1800" dirty="0" err="1" smtClean="0">
                <a:latin typeface="Arial"/>
                <a:cs typeface="Arial"/>
              </a:rPr>
              <a:t>Multiturn</a:t>
            </a:r>
            <a:r>
              <a:rPr lang="en-GB" sz="1800" dirty="0" smtClean="0">
                <a:latin typeface="Arial"/>
                <a:cs typeface="Arial"/>
              </a:rPr>
              <a:t> proton injection in PSB with </a:t>
            </a:r>
            <a:r>
              <a:rPr lang="en-GB" sz="1800" b="1" dirty="0" smtClean="0">
                <a:latin typeface="Arial"/>
                <a:cs typeface="Arial"/>
              </a:rPr>
              <a:t>shaving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RF gymnastics in PS:</a:t>
            </a:r>
          </a:p>
          <a:p>
            <a:pPr marL="757238" lvl="1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Batch compression</a:t>
            </a:r>
          </a:p>
          <a:p>
            <a:pPr marL="757238" lvl="1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Bunch merging</a:t>
            </a:r>
          </a:p>
          <a:p>
            <a:pPr marL="757238" lvl="1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Triple splitting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Acceleration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2 x Double </a:t>
            </a:r>
            <a:r>
              <a:rPr lang="en-GB" sz="1800" dirty="0" err="1" smtClean="0">
                <a:latin typeface="Arial"/>
                <a:cs typeface="Arial"/>
              </a:rPr>
              <a:t>splittings</a:t>
            </a:r>
            <a:r>
              <a:rPr lang="en-GB" sz="1800" dirty="0" smtClean="0">
                <a:latin typeface="Arial"/>
                <a:cs typeface="Arial"/>
              </a:rPr>
              <a:t> </a:t>
            </a:r>
          </a:p>
          <a:p>
            <a:pPr lvl="1" indent="0">
              <a:buClrTx/>
              <a:buNone/>
            </a:pPr>
            <a:r>
              <a:rPr lang="en-GB" sz="1400" dirty="0" smtClean="0">
                <a:latin typeface="Arial"/>
                <a:cs typeface="Arial"/>
              </a:rPr>
              <a:t>(1 Double splitting for 50 ns)</a:t>
            </a:r>
          </a:p>
          <a:p>
            <a:pPr marL="285750" indent="-285750">
              <a:buClrTx/>
              <a:buFontTx/>
              <a:buChar char="-"/>
            </a:pPr>
            <a:r>
              <a:rPr lang="en-GB" sz="1800" dirty="0" smtClean="0">
                <a:latin typeface="Arial"/>
                <a:cs typeface="Arial"/>
              </a:rPr>
              <a:t>Bunch rotation</a:t>
            </a:r>
          </a:p>
          <a:p>
            <a:pPr marL="465138" lvl="2" indent="0">
              <a:buNone/>
            </a:pPr>
            <a:r>
              <a:rPr lang="en-GB" sz="2200" dirty="0" smtClean="0">
                <a:latin typeface="Arial"/>
                <a:cs typeface="Arial"/>
              </a:rPr>
              <a:t/>
            </a:r>
            <a:br>
              <a:rPr lang="en-GB" sz="2200" dirty="0" smtClean="0">
                <a:latin typeface="Arial"/>
                <a:cs typeface="Arial"/>
              </a:rPr>
            </a:br>
            <a:endParaRPr lang="en-GB" sz="2600" dirty="0" smtClean="0">
              <a:latin typeface="Arial"/>
              <a:cs typeface="Arial"/>
            </a:endParaRPr>
          </a:p>
          <a:p>
            <a:endParaRPr lang="en-GB" sz="2200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 rot="16200000">
            <a:off x="-2609992" y="2783106"/>
            <a:ext cx="644687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BCMS</a:t>
            </a:r>
            <a:r>
              <a:rPr lang="en-US" sz="1600" dirty="0" smtClean="0">
                <a:latin typeface="Arial"/>
                <a:cs typeface="Arial"/>
              </a:rPr>
              <a:t> “</a:t>
            </a:r>
            <a:r>
              <a:rPr lang="en-US" sz="1600" b="1" dirty="0">
                <a:latin typeface="Arial"/>
                <a:cs typeface="Arial"/>
              </a:rPr>
              <a:t>B</a:t>
            </a:r>
            <a:r>
              <a:rPr lang="en-US" sz="1600" dirty="0">
                <a:latin typeface="Arial"/>
                <a:cs typeface="Arial"/>
              </a:rPr>
              <a:t>atch </a:t>
            </a:r>
            <a:r>
              <a:rPr lang="en-US" sz="1600" b="1" dirty="0">
                <a:latin typeface="Arial"/>
                <a:cs typeface="Arial"/>
              </a:rPr>
              <a:t>C</a:t>
            </a:r>
            <a:r>
              <a:rPr lang="en-US" sz="1600" dirty="0">
                <a:latin typeface="Arial"/>
                <a:cs typeface="Arial"/>
              </a:rPr>
              <a:t>ompression, </a:t>
            </a:r>
            <a:r>
              <a:rPr lang="en-US" sz="1600" b="1" dirty="0">
                <a:latin typeface="Arial"/>
                <a:cs typeface="Arial"/>
              </a:rPr>
              <a:t>M</a:t>
            </a:r>
            <a:r>
              <a:rPr lang="en-US" sz="1600" dirty="0">
                <a:latin typeface="Arial"/>
                <a:cs typeface="Arial"/>
              </a:rPr>
              <a:t>erging and </a:t>
            </a:r>
            <a:r>
              <a:rPr lang="en-US" sz="1600" b="1" dirty="0">
                <a:latin typeface="Arial"/>
                <a:cs typeface="Arial"/>
              </a:rPr>
              <a:t>S</a:t>
            </a:r>
            <a:r>
              <a:rPr lang="en-US" sz="1600" dirty="0">
                <a:latin typeface="Arial"/>
                <a:cs typeface="Arial"/>
              </a:rPr>
              <a:t>plitting in PS”</a:t>
            </a:r>
          </a:p>
          <a:p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4294967295"/>
          </p:nvPr>
        </p:nvSpPr>
        <p:spPr>
          <a:xfrm>
            <a:off x="3124200" y="6295875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S. Gilardoni – Space Charge 2013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5919" y="6437505"/>
            <a:ext cx="2084322" cy="338554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  <a:latin typeface="+mj-lt"/>
              </a:rPr>
              <a:t>h</a:t>
            </a:r>
            <a:r>
              <a:rPr lang="en-GB" sz="1600" dirty="0" smtClean="0">
                <a:solidFill>
                  <a:srgbClr val="000000"/>
                </a:solidFill>
                <a:latin typeface="+mj-lt"/>
              </a:rPr>
              <a:t> = 9</a:t>
            </a:r>
            <a:endParaRPr lang="en-GB" sz="16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8535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127690"/>
            <a:ext cx="7965175" cy="7476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Catalogue of Possible production schemes - 25 ns 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379154"/>
              </p:ext>
            </p:extLst>
          </p:nvPr>
        </p:nvGraphicFramePr>
        <p:xfrm>
          <a:off x="158749" y="650770"/>
          <a:ext cx="8807484" cy="58884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8212"/>
                <a:gridCol w="1038372"/>
                <a:gridCol w="1478052"/>
                <a:gridCol w="1258212"/>
                <a:gridCol w="1258212"/>
                <a:gridCol w="1258212"/>
                <a:gridCol w="1258212"/>
              </a:tblGrid>
              <a:tr h="955167">
                <a:tc>
                  <a:txBody>
                    <a:bodyPr/>
                    <a:lstStyle/>
                    <a:p>
                      <a:r>
                        <a:rPr lang="en-US" dirty="0" smtClean="0"/>
                        <a:t>Schemes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25 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PSB –</a:t>
                      </a:r>
                      <a:r>
                        <a:rPr lang="en-US" baseline="0" dirty="0" smtClean="0"/>
                        <a:t> PS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 gym.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in 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 gym. at injection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RF gym. at extraction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b/Train</a:t>
                      </a:r>
                      <a:r>
                        <a:rPr lang="en-US" baseline="0" dirty="0" smtClean="0"/>
                        <a:t>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to SPS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SPS injections</a:t>
                      </a:r>
                      <a:endParaRPr lang="en-US" dirty="0"/>
                    </a:p>
                  </a:txBody>
                  <a:tcPr/>
                </a:tc>
              </a:tr>
              <a:tr h="1292499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3-spitting</a:t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(standard scheme)</a:t>
                      </a:r>
                      <a:endParaRPr lang="en-US" b="1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+ 2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/3</a:t>
                      </a:r>
                      <a:r>
                        <a:rPr lang="en-US" baseline="0" dirty="0" smtClean="0"/>
                        <a:t> ↗ /2 /2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rowSpan="7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74291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BCMS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+ 4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+2C/3</a:t>
                      </a:r>
                      <a:r>
                        <a:rPr lang="en-US" baseline="0" dirty="0" smtClean="0"/>
                        <a:t>↗</a:t>
                      </a:r>
                      <a:r>
                        <a:rPr lang="en-US" dirty="0" smtClean="0"/>
                        <a:t>/2 /2 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08525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</a:tr>
              <a:tr h="74291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BCS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+ 4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C  ↗ /2 /2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4667">
                <a:tc vMerge="1">
                  <a:txBody>
                    <a:bodyPr/>
                    <a:lstStyle/>
                    <a:p>
                      <a:pPr algn="ctr"/>
                      <a:endParaRPr lang="en-US" b="1" dirty="0" smtClean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</a:tr>
              <a:tr h="242234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8b+4e</a:t>
                      </a:r>
                      <a:endParaRPr lang="en-US" dirty="0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+ 2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/2</a:t>
                      </a:r>
                      <a:r>
                        <a:rPr lang="en-US" baseline="0" dirty="0" smtClean="0"/>
                        <a:t>  ↗ /2 /2</a:t>
                      </a:r>
                      <a:endParaRPr lang="en-US" dirty="0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6733">
                <a:tc vMerge="1">
                  <a:txBody>
                    <a:bodyPr/>
                    <a:lstStyle/>
                    <a:p>
                      <a:pPr algn="ctr"/>
                      <a:endParaRPr lang="en-US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anchor="ctr"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0162" t="46591" r="12312" b="6543"/>
          <a:stretch/>
        </p:blipFill>
        <p:spPr>
          <a:xfrm>
            <a:off x="5228431" y="3748034"/>
            <a:ext cx="1194671" cy="12464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8890" y="3031581"/>
            <a:ext cx="1073102" cy="1019978"/>
          </a:xfrm>
          <a:prstGeom prst="rect">
            <a:avLst/>
          </a:prstGeom>
        </p:spPr>
      </p:pic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4046529" y="1746453"/>
            <a:ext cx="1045463" cy="1080000"/>
            <a:chOff x="1463777" y="2875978"/>
            <a:chExt cx="3017702" cy="311739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7039" t="47231" r="55569" b="6531"/>
            <a:stretch/>
          </p:blipFill>
          <p:spPr>
            <a:xfrm>
              <a:off x="1463777" y="2875978"/>
              <a:ext cx="3017702" cy="3117392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463777" y="2875978"/>
              <a:ext cx="362399" cy="20992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463778" y="5232594"/>
              <a:ext cx="257446" cy="3829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" descr="C:\Heiko\MathematicaFilesCERN\LongitudinalTracking\LHCBatchCompression9BunchesRoland\HancockBatchCompressionSchemeSimulation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2755" y="4241652"/>
            <a:ext cx="1099237" cy="1080000"/>
          </a:xfrm>
          <a:prstGeom prst="rect">
            <a:avLst/>
          </a:prstGeom>
          <a:noFill/>
        </p:spPr>
      </p:pic>
      <p:pic>
        <p:nvPicPr>
          <p:cNvPr id="11" name="Picture 2" descr="C:\Heiko\MathematicaFilesCERN\LongitudinalTracking\MicrobatchDoubleSplith7h21Roland\h7h21DoubleSplitSimulationMachineVersio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034" y="5459177"/>
            <a:ext cx="107596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5162" y="6488668"/>
            <a:ext cx="8265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 Splitting		C Batch Compression	+ Merging		↗Acceleration to 26 GeV/c	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002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Present and future performance @ SPS extraction </a:t>
            </a:r>
            <a:br>
              <a:rPr lang="en-US" sz="2400" dirty="0" smtClean="0"/>
            </a:br>
            <a:r>
              <a:rPr lang="en-US" sz="2400" dirty="0" smtClean="0"/>
              <a:t>(in terms of beam power for Neutrino beams) </a:t>
            </a:r>
            <a:endParaRPr lang="en-US" sz="2400" dirty="0"/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4294967295"/>
            <p:extLst>
              <p:ext uri="{D42A27DB-BD31-4B8C-83A1-F6EECF244321}">
                <p14:modId xmlns:p14="http://schemas.microsoft.com/office/powerpoint/2010/main" val="568370160"/>
              </p:ext>
            </p:extLst>
          </p:nvPr>
        </p:nvGraphicFramePr>
        <p:xfrm>
          <a:off x="174029" y="1206500"/>
          <a:ext cx="8841845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8003"/>
                <a:gridCol w="870997"/>
                <a:gridCol w="990600"/>
                <a:gridCol w="990600"/>
                <a:gridCol w="990600"/>
                <a:gridCol w="990600"/>
                <a:gridCol w="1450445"/>
              </a:tblGrid>
              <a:tr h="326571"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SPS record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After LIU  (2020)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9407">
                <a:tc>
                  <a:txBody>
                    <a:bodyPr/>
                    <a:lstStyle/>
                    <a:p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Aim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CNGS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CNGS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post-CNGS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SPS beam energy  [</a:t>
                      </a:r>
                      <a:r>
                        <a:rPr lang="en-US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spacing          [ns]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bunch intensity/10</a:t>
                      </a:r>
                      <a:r>
                        <a:rPr lang="en-US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bunches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SPS beam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intensity/10</a:t>
                      </a:r>
                      <a:r>
                        <a:rPr lang="en-US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7.0*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 beam intensity</a:t>
                      </a:r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/10</a:t>
                      </a:r>
                      <a:r>
                        <a:rPr lang="en-US" b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b="1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1.75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4.0*</a:t>
                      </a:r>
                      <a:endParaRPr lang="en-US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  cycle length          [s]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1.2/2.4*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SPS cycle length         [s]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6.0/7.2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 momentum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/c]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average current       [</a:t>
                      </a:r>
                      <a:r>
                        <a:rPr lang="el-GR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A]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1.17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0.28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1.9/1.6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                      [kW]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470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747/622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6376272"/>
            <a:ext cx="914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Feasibility including operational viability (especially in PS) remains to be demonstrated </a:t>
            </a:r>
            <a:endParaRPr lang="en-US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4029" y="4118955"/>
            <a:ext cx="8841845" cy="43919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308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LHC-doublebatch-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2057265"/>
            <a:ext cx="6406664" cy="377535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5" name="TextBox 34"/>
          <p:cNvSpPr txBox="1"/>
          <p:nvPr/>
        </p:nvSpPr>
        <p:spPr>
          <a:xfrm>
            <a:off x="115200" y="5798145"/>
            <a:ext cx="4229958" cy="78483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376092"/>
                </a:solidFill>
                <a:latin typeface="Arial"/>
                <a:cs typeface="Arial"/>
              </a:rPr>
              <a:t>Injection flat bottom:</a:t>
            </a:r>
          </a:p>
          <a:p>
            <a:r>
              <a:rPr lang="en-US" sz="1500" dirty="0" smtClean="0">
                <a:solidFill>
                  <a:srgbClr val="FF0000"/>
                </a:solidFill>
                <a:latin typeface="Arial"/>
                <a:cs typeface="Arial"/>
              </a:rPr>
              <a:t>Space charge </a:t>
            </a:r>
            <a:r>
              <a:rPr lang="en-US" sz="1500" dirty="0" err="1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sz="1500" dirty="0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 higher brightness with 2 </a:t>
            </a:r>
            <a:r>
              <a:rPr lang="en-US" sz="1500" dirty="0" err="1" smtClean="0">
                <a:solidFill>
                  <a:srgbClr val="008000"/>
                </a:solidFill>
                <a:latin typeface="Arial"/>
                <a:cs typeface="Arial"/>
                <a:sym typeface="Wingdings"/>
              </a:rPr>
              <a:t>GeV</a:t>
            </a:r>
            <a:endParaRPr lang="en-US" sz="1500" dirty="0" smtClean="0">
              <a:solidFill>
                <a:srgbClr val="008000"/>
              </a:solidFill>
              <a:latin typeface="Arial"/>
              <a:cs typeface="Arial"/>
            </a:endParaRPr>
          </a:p>
          <a:p>
            <a:r>
              <a:rPr lang="en-US" sz="1500" dirty="0" err="1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Headtail</a:t>
            </a: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rPr>
              <a:t> instability </a:t>
            </a:r>
            <a:r>
              <a:rPr lang="en-US" sz="1500" dirty="0" err="1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Wingdings"/>
              </a:rPr>
              <a:t></a:t>
            </a: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  <a:sym typeface="Wingdings"/>
              </a:rPr>
              <a:t> transverse FB</a:t>
            </a:r>
            <a:endParaRPr lang="en-US" sz="1500" dirty="0">
              <a:solidFill>
                <a:schemeClr val="bg1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Challenges in the PS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081447-C3CE-9F4F-A689-9A72CAFF10CA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" name="Group 40"/>
          <p:cNvGrpSpPr/>
          <p:nvPr/>
        </p:nvGrpSpPr>
        <p:grpSpPr>
          <a:xfrm>
            <a:off x="21552" y="936368"/>
            <a:ext cx="5174200" cy="2454993"/>
            <a:chOff x="21552" y="688132"/>
            <a:chExt cx="5174200" cy="2454993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/>
            <a:srcRect l="48503" t="46772" r="12518" b="7877"/>
            <a:stretch/>
          </p:blipFill>
          <p:spPr>
            <a:xfrm>
              <a:off x="3887425" y="688132"/>
              <a:ext cx="1308327" cy="117156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1552" y="1415633"/>
              <a:ext cx="3960539" cy="101566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500" b="1" dirty="0" smtClean="0">
                  <a:solidFill>
                    <a:srgbClr val="376092"/>
                  </a:solidFill>
                  <a:latin typeface="Arial"/>
                  <a:cs typeface="Arial"/>
                </a:rPr>
                <a:t>Acceleration/Bunch </a:t>
              </a:r>
              <a:r>
                <a:rPr lang="en-US" sz="1500" b="1" dirty="0" err="1" smtClean="0">
                  <a:solidFill>
                    <a:srgbClr val="376092"/>
                  </a:solidFill>
                  <a:latin typeface="Arial"/>
                  <a:cs typeface="Arial"/>
                </a:rPr>
                <a:t>splittings</a:t>
              </a:r>
              <a:endParaRPr lang="en-US" sz="1500" b="1" dirty="0" smtClean="0">
                <a:solidFill>
                  <a:srgbClr val="376092"/>
                </a:solidFill>
                <a:latin typeface="Arial"/>
                <a:cs typeface="Arial"/>
              </a:endParaRPr>
            </a:p>
            <a:p>
              <a:r>
                <a:rPr lang="en-US" sz="1500" dirty="0" smtClean="0">
                  <a:solidFill>
                    <a:srgbClr val="376092"/>
                  </a:solidFill>
                  <a:latin typeface="Arial"/>
                  <a:cs typeface="Arial"/>
                </a:rPr>
                <a:t>Longitudinal CBI </a:t>
              </a:r>
              <a:r>
                <a:rPr lang="en-US" sz="1500" dirty="0" err="1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</a:t>
              </a:r>
              <a:r>
                <a:rPr lang="en-US" sz="1500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 new damper </a:t>
              </a:r>
              <a:endParaRPr lang="en-US" sz="1500" dirty="0" smtClean="0">
                <a:solidFill>
                  <a:srgbClr val="008000"/>
                </a:solidFill>
                <a:latin typeface="Arial"/>
                <a:cs typeface="Arial"/>
              </a:endParaRPr>
            </a:p>
            <a:p>
              <a:r>
                <a:rPr lang="en-US" sz="1500" dirty="0" smtClean="0">
                  <a:solidFill>
                    <a:srgbClr val="376092"/>
                  </a:solidFill>
                  <a:latin typeface="Arial"/>
                  <a:cs typeface="Arial"/>
                </a:rPr>
                <a:t>Transient beam loading </a:t>
              </a:r>
              <a:r>
                <a:rPr lang="en-US" sz="1500" dirty="0" err="1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</a:t>
              </a:r>
              <a:r>
                <a:rPr lang="en-US" sz="1500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 1 turn delay FB</a:t>
              </a:r>
              <a:endParaRPr lang="en-US" sz="1500" dirty="0" smtClean="0">
                <a:solidFill>
                  <a:srgbClr val="008000"/>
                </a:solidFill>
                <a:latin typeface="Arial"/>
                <a:cs typeface="Arial"/>
              </a:endParaRPr>
            </a:p>
            <a:p>
              <a:r>
                <a:rPr lang="en-US" sz="1500" dirty="0" smtClean="0">
                  <a:solidFill>
                    <a:srgbClr val="376092"/>
                  </a:solidFill>
                  <a:latin typeface="Arial"/>
                  <a:cs typeface="Arial"/>
                </a:rPr>
                <a:t>Transition crossing </a:t>
              </a:r>
              <a:r>
                <a:rPr lang="en-US" sz="1500" dirty="0" err="1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</a:t>
              </a:r>
              <a:r>
                <a:rPr lang="en-US" sz="1500" dirty="0" smtClean="0">
                  <a:solidFill>
                    <a:srgbClr val="008000"/>
                  </a:solidFill>
                  <a:latin typeface="Arial"/>
                  <a:cs typeface="Arial"/>
                  <a:sym typeface="Wingdings"/>
                </a:rPr>
                <a:t> no limitation expected</a:t>
              </a:r>
              <a:endParaRPr lang="en-US" sz="150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2580509" y="2431296"/>
              <a:ext cx="1746863" cy="711829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24"/>
          <p:cNvGrpSpPr/>
          <p:nvPr/>
        </p:nvGrpSpPr>
        <p:grpSpPr>
          <a:xfrm>
            <a:off x="5136196" y="1295262"/>
            <a:ext cx="3997963" cy="5356282"/>
            <a:chOff x="5136196" y="1333362"/>
            <a:chExt cx="3997963" cy="5356282"/>
          </a:xfrm>
        </p:grpSpPr>
        <p:grpSp>
          <p:nvGrpSpPr>
            <p:cNvPr id="8" name="Group 52"/>
            <p:cNvGrpSpPr/>
            <p:nvPr/>
          </p:nvGrpSpPr>
          <p:grpSpPr>
            <a:xfrm>
              <a:off x="5136196" y="1333362"/>
              <a:ext cx="3997963" cy="3722263"/>
              <a:chOff x="5136196" y="1333362"/>
              <a:chExt cx="3997963" cy="3722263"/>
            </a:xfrm>
          </p:grpSpPr>
          <p:pic>
            <p:nvPicPr>
              <p:cNvPr id="37" name="Picture 2" descr="C:\Heiko\MachineData\CPS\2010\2010-11-04_LHC25_CoupledBunchMeasurements6bunches\Tomoscope\Presentation\C2150_980E10_BU3_06.0kV_g_presentation.pn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r="10362"/>
              <a:stretch/>
            </p:blipFill>
            <p:spPr bwMode="auto">
              <a:xfrm>
                <a:off x="5221260" y="1333362"/>
                <a:ext cx="3912899" cy="711532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432833" y="2438400"/>
                <a:ext cx="3626489" cy="101566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Flat top:</a:t>
                </a: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Longitudinal CBI </a:t>
                </a:r>
                <a:r>
                  <a:rPr lang="en-US" sz="1500" dirty="0" err="1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 new damper </a:t>
                </a:r>
                <a:endParaRPr lang="en-US" sz="1500" dirty="0" smtClean="0">
                  <a:solidFill>
                    <a:srgbClr val="376092"/>
                  </a:solidFill>
                  <a:latin typeface="Arial"/>
                  <a:cs typeface="Arial"/>
                </a:endParaRP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Electron cloud </a:t>
                </a:r>
                <a:r>
                  <a:rPr lang="en-US" sz="1500" dirty="0" err="1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 transverse FB</a:t>
                </a:r>
                <a:endParaRPr lang="en-US" sz="1500" dirty="0" smtClean="0">
                  <a:solidFill>
                    <a:srgbClr val="008000"/>
                  </a:solidFill>
                  <a:latin typeface="Arial"/>
                  <a:cs typeface="Arial"/>
                </a:endParaRPr>
              </a:p>
              <a:p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Transverse instabilities </a:t>
                </a:r>
                <a:r>
                  <a:rPr lang="en-US" sz="1500" dirty="0" err="1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 transverse FB</a:t>
                </a:r>
                <a:endParaRPr lang="en-US" sz="1500" dirty="0">
                  <a:solidFill>
                    <a:srgbClr val="008000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 rot="10800000">
                <a:off x="5136196" y="2209802"/>
                <a:ext cx="1990468" cy="22859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516" t="2020" r="8590" b="50498"/>
              <a:stretch>
                <a:fillRect/>
              </a:stretch>
            </p:blipFill>
            <p:spPr bwMode="auto">
              <a:xfrm>
                <a:off x="5678509" y="3733223"/>
                <a:ext cx="3338202" cy="132240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pic>
        </p:grp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44" t="42484" r="9000" b="34208"/>
            <a:stretch/>
          </p:blipFill>
          <p:spPr>
            <a:xfrm>
              <a:off x="6036057" y="5181600"/>
              <a:ext cx="2257043" cy="1508044"/>
            </a:xfrm>
            <a:prstGeom prst="rect">
              <a:avLst/>
            </a:prstGeom>
          </p:spPr>
        </p:pic>
      </p:grpSp>
      <p:cxnSp>
        <p:nvCxnSpPr>
          <p:cNvPr id="27" name="Straight Arrow Connector 26"/>
          <p:cNvCxnSpPr/>
          <p:nvPr/>
        </p:nvCxnSpPr>
        <p:spPr>
          <a:xfrm rot="5400000" flipH="1" flipV="1">
            <a:off x="2060413" y="5294079"/>
            <a:ext cx="616546" cy="391589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51"/>
          <p:cNvGrpSpPr/>
          <p:nvPr/>
        </p:nvGrpSpPr>
        <p:grpSpPr>
          <a:xfrm>
            <a:off x="113442" y="5181601"/>
            <a:ext cx="5887623" cy="1643099"/>
            <a:chOff x="113442" y="5181601"/>
            <a:chExt cx="5887623" cy="1643099"/>
          </a:xfrm>
        </p:grpSpPr>
        <p:grpSp>
          <p:nvGrpSpPr>
            <p:cNvPr id="5" name="Group 39"/>
            <p:cNvGrpSpPr/>
            <p:nvPr/>
          </p:nvGrpSpPr>
          <p:grpSpPr>
            <a:xfrm>
              <a:off x="113442" y="5181601"/>
              <a:ext cx="4229958" cy="1401374"/>
              <a:chOff x="113442" y="5181601"/>
              <a:chExt cx="4229958" cy="1401374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 rot="5400000" flipH="1" flipV="1">
                <a:off x="2060413" y="5294079"/>
                <a:ext cx="616546" cy="39158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13442" y="5798145"/>
                <a:ext cx="4229958" cy="784830"/>
              </a:xfrm>
              <a:prstGeom prst="rect">
                <a:avLst/>
              </a:prstGeom>
              <a:solidFill>
                <a:srgbClr val="FFFFFF"/>
              </a:solidFill>
              <a:ln w="38100" cmpd="sng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Injection flat bottom:</a:t>
                </a:r>
              </a:p>
              <a:p>
                <a:r>
                  <a:rPr lang="en-US" sz="1500" b="1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Space charge </a:t>
                </a:r>
                <a:r>
                  <a:rPr lang="en-US" sz="1500" b="1" dirty="0">
                    <a:solidFill>
                      <a:srgbClr val="FF0000"/>
                    </a:solidFill>
                    <a:latin typeface="Arial"/>
                    <a:cs typeface="Arial"/>
                    <a:sym typeface="Wingdings"/>
                  </a:rPr>
                  <a:t> </a:t>
                </a:r>
                <a:r>
                  <a:rPr lang="en-US" sz="1500" b="1" dirty="0" smtClean="0">
                    <a:solidFill>
                      <a:srgbClr val="FF0000"/>
                    </a:solidFill>
                    <a:latin typeface="Arial"/>
                    <a:cs typeface="Arial"/>
                    <a:sym typeface="Wingdings"/>
                  </a:rPr>
                  <a:t>2 GeV injection upgrade</a:t>
                </a:r>
                <a:endParaRPr lang="en-US" sz="1500" b="1" dirty="0" smtClean="0">
                  <a:solidFill>
                    <a:srgbClr val="FF0000"/>
                  </a:solidFill>
                  <a:latin typeface="Arial"/>
                  <a:cs typeface="Arial"/>
                </a:endParaRPr>
              </a:p>
              <a:p>
                <a:r>
                  <a:rPr lang="en-US" sz="1500" dirty="0" err="1" smtClean="0">
                    <a:solidFill>
                      <a:srgbClr val="376092"/>
                    </a:solidFill>
                    <a:latin typeface="Arial"/>
                    <a:cs typeface="Arial"/>
                  </a:rPr>
                  <a:t>Headtail</a:t>
                </a:r>
                <a:r>
                  <a:rPr lang="en-US" sz="1500" dirty="0" smtClean="0">
                    <a:solidFill>
                      <a:srgbClr val="376092"/>
                    </a:solidFill>
                    <a:latin typeface="Arial"/>
                    <a:cs typeface="Arial"/>
                  </a:rPr>
                  <a:t> instability </a:t>
                </a:r>
                <a:r>
                  <a:rPr lang="en-US" sz="1500" dirty="0" err="1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rgbClr val="008000"/>
                    </a:solidFill>
                    <a:latin typeface="Arial"/>
                    <a:cs typeface="Arial"/>
                    <a:sym typeface="Wingdings"/>
                  </a:rPr>
                  <a:t> transverse FB</a:t>
                </a:r>
                <a:endParaRPr lang="en-US" sz="1500" dirty="0">
                  <a:solidFill>
                    <a:srgbClr val="008000"/>
                  </a:solidFill>
                  <a:latin typeface="Arial"/>
                  <a:cs typeface="Arial"/>
                </a:endParaRPr>
              </a:p>
            </p:txBody>
          </p:sp>
        </p:grp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1857" y="5835376"/>
              <a:ext cx="1629208" cy="9893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9411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LIU_PowerPoint_Template.pot</Template>
  <TotalTime>8007</TotalTime>
  <Words>1399</Words>
  <Application>Microsoft Macintosh PowerPoint</Application>
  <PresentationFormat>On-screen Show (4:3)</PresentationFormat>
  <Paragraphs>425</Paragraphs>
  <Slides>24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LIU_PowerPoint_Template</vt:lpstr>
      <vt:lpstr>PowerPoint Presentation</vt:lpstr>
      <vt:lpstr>   PS-LIU Space-charge  related issues</vt:lpstr>
      <vt:lpstr>LHC injectors upgrade Goals </vt:lpstr>
      <vt:lpstr>LHC and Injectors – 50 ns</vt:lpstr>
      <vt:lpstr>LHC25(50)ns Production Scheme as today</vt:lpstr>
      <vt:lpstr>LHC 25(50)ns alternative Production (BCMS)</vt:lpstr>
      <vt:lpstr>Catalogue of Possible production schemes - 25 ns </vt:lpstr>
      <vt:lpstr>Present and future performance @ SPS extraction  (in terms of beam power for Neutrino beams) </vt:lpstr>
      <vt:lpstr>Challenges in the PS</vt:lpstr>
      <vt:lpstr>Space Charge at injection (1.4 GeV - 2 GeV)</vt:lpstr>
      <vt:lpstr>Space charge issue: Vertical growth vs. Tune-spread vs. Losses</vt:lpstr>
      <vt:lpstr>PS Limitations for high-intensity beams: what we learned from the CNGS run </vt:lpstr>
      <vt:lpstr>Current activities (mainly presented later by Raymond, Alex, Shinji, Ji and Adrian)</vt:lpstr>
      <vt:lpstr>Proton Synchrotron main magnetic unit</vt:lpstr>
      <vt:lpstr>Coils of the PS magnet</vt:lpstr>
      <vt:lpstr>Magnet representation in the optical model</vt:lpstr>
      <vt:lpstr>Magnets (Opera© 2/3D model, measurements)</vt:lpstr>
      <vt:lpstr>Nonlinear chromaticity (2 GeV)</vt:lpstr>
      <vt:lpstr>Machine alignment 2014 (only main magnets)</vt:lpstr>
      <vt:lpstr>Beta-beating @ 1.4 GeV</vt:lpstr>
      <vt:lpstr>Space charge reduction, transverse </vt:lpstr>
      <vt:lpstr>Experimental study 2014</vt:lpstr>
      <vt:lpstr>Simulation codes requirements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Simone Gilardoni</cp:lastModifiedBy>
  <cp:revision>171</cp:revision>
  <dcterms:created xsi:type="dcterms:W3CDTF">2011-05-16T09:28:26Z</dcterms:created>
  <dcterms:modified xsi:type="dcterms:W3CDTF">2014-05-19T21:59:12Z</dcterms:modified>
</cp:coreProperties>
</file>