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41"/>
  </p:notesMasterIdLst>
  <p:handoutMasterIdLst>
    <p:handoutMasterId r:id="rId42"/>
  </p:handoutMasterIdLst>
  <p:sldIdLst>
    <p:sldId id="259" r:id="rId2"/>
    <p:sldId id="260" r:id="rId3"/>
    <p:sldId id="263" r:id="rId4"/>
    <p:sldId id="264" r:id="rId5"/>
    <p:sldId id="265" r:id="rId6"/>
    <p:sldId id="266" r:id="rId7"/>
    <p:sldId id="270" r:id="rId8"/>
    <p:sldId id="274" r:id="rId9"/>
    <p:sldId id="293" r:id="rId10"/>
    <p:sldId id="294" r:id="rId11"/>
    <p:sldId id="292" r:id="rId12"/>
    <p:sldId id="303" r:id="rId13"/>
    <p:sldId id="300" r:id="rId14"/>
    <p:sldId id="302" r:id="rId15"/>
    <p:sldId id="295" r:id="rId16"/>
    <p:sldId id="275" r:id="rId17"/>
    <p:sldId id="276" r:id="rId18"/>
    <p:sldId id="304" r:id="rId19"/>
    <p:sldId id="296" r:id="rId20"/>
    <p:sldId id="297" r:id="rId21"/>
    <p:sldId id="277" r:id="rId22"/>
    <p:sldId id="278" r:id="rId23"/>
    <p:sldId id="279" r:id="rId24"/>
    <p:sldId id="273" r:id="rId25"/>
    <p:sldId id="272" r:id="rId26"/>
    <p:sldId id="280" r:id="rId27"/>
    <p:sldId id="281" r:id="rId28"/>
    <p:sldId id="267" r:id="rId29"/>
    <p:sldId id="268" r:id="rId30"/>
    <p:sldId id="285" r:id="rId31"/>
    <p:sldId id="269" r:id="rId32"/>
    <p:sldId id="283" r:id="rId33"/>
    <p:sldId id="284" r:id="rId34"/>
    <p:sldId id="282" r:id="rId35"/>
    <p:sldId id="289" r:id="rId36"/>
    <p:sldId id="290" r:id="rId37"/>
    <p:sldId id="291" r:id="rId38"/>
    <p:sldId id="298" r:id="rId39"/>
    <p:sldId id="299"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327BBC"/>
    <a:srgbClr val="0055A0"/>
    <a:srgbClr val="6E0A49"/>
    <a:srgbClr val="3F062A"/>
    <a:srgbClr val="FFB2EB"/>
    <a:srgbClr val="1630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95" autoAdjust="0"/>
    <p:restoredTop sz="94715" autoAdjust="0"/>
  </p:normalViewPr>
  <p:slideViewPr>
    <p:cSldViewPr snapToGrid="0" snapToObjects="1">
      <p:cViewPr>
        <p:scale>
          <a:sx n="94" d="100"/>
          <a:sy n="94" d="100"/>
        </p:scale>
        <p:origin x="-984" y="-8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13" d="100"/>
          <a:sy n="113" d="100"/>
        </p:scale>
        <p:origin x="-421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fr-FR" smtClean="0"/>
              <a:t>20/05/14</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nl-NL" smtClean="0"/>
              <a:t>Space Charge Collaboration meeting</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BF3C35-583F-AA47-BA24-3A804663135B}" type="slidenum">
              <a:rPr lang="en-US" smtClean="0"/>
              <a:pPr/>
              <a:t>‹#›</a:t>
            </a:fld>
            <a:endParaRPr lang="en-US"/>
          </a:p>
        </p:txBody>
      </p:sp>
    </p:spTree>
    <p:extLst>
      <p:ext uri="{BB962C8B-B14F-4D97-AF65-F5344CB8AC3E}">
        <p14:creationId xmlns:p14="http://schemas.microsoft.com/office/powerpoint/2010/main" val="829493143"/>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fr-FR" smtClean="0"/>
              <a:t>20/05/14</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nl-NL" smtClean="0"/>
              <a:t>Space Charge Collaboration meeting</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AE11AB-0296-3E4F-BC81-E4B843AB54FF}" type="slidenum">
              <a:rPr lang="en-US" smtClean="0"/>
              <a:pPr/>
              <a:t>‹#›</a:t>
            </a:fld>
            <a:endParaRPr lang="en-US"/>
          </a:p>
        </p:txBody>
      </p:sp>
    </p:spTree>
    <p:extLst>
      <p:ext uri="{BB962C8B-B14F-4D97-AF65-F5344CB8AC3E}">
        <p14:creationId xmlns:p14="http://schemas.microsoft.com/office/powerpoint/2010/main" val="49933097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1" name="Content Placeholder 10"/>
          <p:cNvSpPr>
            <a:spLocks noGrp="1"/>
          </p:cNvSpPr>
          <p:nvPr>
            <p:ph sz="quarter" idx="11" hasCustomPrompt="1"/>
          </p:nvPr>
        </p:nvSpPr>
        <p:spPr>
          <a:xfrm>
            <a:off x="3810000" y="6362700"/>
            <a:ext cx="914400" cy="914400"/>
          </a:xfrm>
        </p:spPr>
        <p:txBody>
          <a:bodyPr/>
          <a:lstStyle>
            <a:lvl1pPr>
              <a:defRPr baseline="0"/>
            </a:lvl1pPr>
          </a:lstStyle>
          <a:p>
            <a:pPr lvl="0"/>
            <a:r>
              <a:rPr lang="en-US" dirty="0" err="1" smtClean="0"/>
              <a:t>Dfhgfdgt</a:t>
            </a:r>
            <a:r>
              <a:rPr lang="en-US" dirty="0" smtClean="0"/>
              <a:t> d</a:t>
            </a:r>
            <a:endParaRPr lang="en-US" dirty="0"/>
          </a:p>
        </p:txBody>
      </p:sp>
    </p:spTree>
    <p:extLst>
      <p:ext uri="{BB962C8B-B14F-4D97-AF65-F5344CB8AC3E}">
        <p14:creationId xmlns:p14="http://schemas.microsoft.com/office/powerpoint/2010/main" val="4183186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1" name="Content Placeholder 10"/>
          <p:cNvSpPr>
            <a:spLocks noGrp="1"/>
          </p:cNvSpPr>
          <p:nvPr>
            <p:ph sz="quarter" idx="11" hasCustomPrompt="1"/>
          </p:nvPr>
        </p:nvSpPr>
        <p:spPr>
          <a:xfrm>
            <a:off x="3810000" y="6362700"/>
            <a:ext cx="914400" cy="914400"/>
          </a:xfrm>
        </p:spPr>
        <p:txBody>
          <a:bodyPr/>
          <a:lstStyle>
            <a:lvl1pPr>
              <a:defRPr baseline="0"/>
            </a:lvl1pPr>
          </a:lstStyle>
          <a:p>
            <a:pPr lvl="0"/>
            <a:r>
              <a:rPr lang="en-US" dirty="0" err="1" smtClean="0"/>
              <a:t>Dfhgfdgt</a:t>
            </a:r>
            <a:r>
              <a:rPr lang="en-US" dirty="0" smtClean="0"/>
              <a:t> d</a:t>
            </a:r>
            <a:endParaRPr lang="en-US" dirty="0"/>
          </a:p>
        </p:txBody>
      </p:sp>
    </p:spTree>
    <p:extLst>
      <p:ext uri="{BB962C8B-B14F-4D97-AF65-F5344CB8AC3E}">
        <p14:creationId xmlns:p14="http://schemas.microsoft.com/office/powerpoint/2010/main" val="4183186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_Content_V1">
    <p:spTree>
      <p:nvGrpSpPr>
        <p:cNvPr id="1" name=""/>
        <p:cNvGrpSpPr/>
        <p:nvPr/>
      </p:nvGrpSpPr>
      <p:grpSpPr>
        <a:xfrm>
          <a:off x="0" y="0"/>
          <a:ext cx="0" cy="0"/>
          <a:chOff x="0" y="0"/>
          <a:chExt cx="0" cy="0"/>
        </a:xfrm>
      </p:grpSpPr>
      <p:pic>
        <p:nvPicPr>
          <p:cNvPr id="4" name="Picture 3" descr="logo-presentation-smal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26450" y="6167438"/>
            <a:ext cx="539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liu_ppt-0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200" y="274638"/>
            <a:ext cx="61912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01058" y="274638"/>
            <a:ext cx="7965175" cy="747654"/>
          </a:xfrm>
        </p:spPr>
        <p:txBody>
          <a:bodyPr>
            <a:normAutofit/>
          </a:bodyPr>
          <a:lstStyle>
            <a:lvl1pPr algn="l">
              <a:defRPr sz="2800" b="1" baseline="0">
                <a:solidFill>
                  <a:srgbClr val="0055A0"/>
                </a:solidFill>
                <a:latin typeface="Arial"/>
                <a:cs typeface="Arial"/>
              </a:defRPr>
            </a:lvl1pPr>
          </a:lstStyle>
          <a:p>
            <a:r>
              <a:rPr lang="en-GB" smtClean="0"/>
              <a:t>Click to edit Master title style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GB" smtClean="0"/>
              <a:t>Click to edit Master text styles</a:t>
            </a:r>
          </a:p>
          <a:p>
            <a:pPr lvl="1"/>
            <a:r>
              <a:rPr lang="en-GB" smtClean="0"/>
              <a:t>Second level</a:t>
            </a:r>
          </a:p>
          <a:p>
            <a:pPr lvl="2"/>
            <a:r>
              <a:rPr lang="en-GB" smtClean="0"/>
              <a:t>Third level</a:t>
            </a:r>
          </a:p>
        </p:txBody>
      </p:sp>
      <p:sp>
        <p:nvSpPr>
          <p:cNvPr id="7" name="TextBox 5"/>
          <p:cNvSpPr txBox="1"/>
          <p:nvPr userDrawn="1"/>
        </p:nvSpPr>
        <p:spPr>
          <a:xfrm>
            <a:off x="131362" y="6375851"/>
            <a:ext cx="466794" cy="369332"/>
          </a:xfrm>
          <a:prstGeom prst="rect">
            <a:avLst/>
          </a:prstGeom>
          <a:noFill/>
          <a:ln>
            <a:noFill/>
          </a:ln>
        </p:spPr>
        <p:txBody>
          <a:bodyPr wrap="none">
            <a:spAutoFit/>
          </a:bodyPr>
          <a:lstStyle/>
          <a:p>
            <a:pPr fontAlgn="auto" hangingPunct="0">
              <a:spcBef>
                <a:spcPts val="0"/>
              </a:spcBef>
              <a:spcAft>
                <a:spcPts val="0"/>
              </a:spcAft>
              <a:defRPr sz="1800" b="0" i="0" u="none" strike="noStrike" kern="0" cap="none" spc="0" baseline="0">
                <a:solidFill>
                  <a:srgbClr val="000000"/>
                </a:solidFill>
                <a:uFillTx/>
              </a:defRPr>
            </a:pPr>
            <a:fld id="{A2A8C299-C7D2-4AF7-9BF8-A064B3FD0D2C}" type="slidenum">
              <a:rPr lang="en-US" sz="1800" b="0" kern="0">
                <a:solidFill>
                  <a:srgbClr val="000000"/>
                </a:solidFill>
                <a:latin typeface="Arial" pitchFamily="34"/>
                <a:ea typeface="ＭＳ Ｐゴシック"/>
                <a:cs typeface="+mn-cs"/>
              </a:rPr>
              <a:pPr fontAlgn="auto" hangingPunct="0">
                <a:spcBef>
                  <a:spcPts val="0"/>
                </a:spcBef>
                <a:spcAft>
                  <a:spcPts val="0"/>
                </a:spcAft>
                <a:defRPr sz="1800" b="0" i="0" u="none" strike="noStrike" kern="0" cap="none" spc="0" baseline="0">
                  <a:solidFill>
                    <a:srgbClr val="000000"/>
                  </a:solidFill>
                  <a:uFillTx/>
                </a:defRPr>
              </a:pPr>
              <a:t>‹#›</a:t>
            </a:fld>
            <a:endParaRPr lang="en-US" sz="1800" b="0" kern="0" dirty="0">
              <a:solidFill>
                <a:srgbClr val="000000"/>
              </a:solidFill>
              <a:latin typeface="Arial" pitchFamily="34"/>
              <a:ea typeface="ＭＳ Ｐゴシック"/>
              <a:cs typeface="+mn-cs"/>
            </a:endParaRPr>
          </a:p>
        </p:txBody>
      </p:sp>
    </p:spTree>
    <p:extLst>
      <p:ext uri="{BB962C8B-B14F-4D97-AF65-F5344CB8AC3E}">
        <p14:creationId xmlns:p14="http://schemas.microsoft.com/office/powerpoint/2010/main" val="2120920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Content_V1">
    <p:spTree>
      <p:nvGrpSpPr>
        <p:cNvPr id="1" name=""/>
        <p:cNvGrpSpPr/>
        <p:nvPr/>
      </p:nvGrpSpPr>
      <p:grpSpPr>
        <a:xfrm>
          <a:off x="0" y="0"/>
          <a:ext cx="0" cy="0"/>
          <a:chOff x="0" y="0"/>
          <a:chExt cx="0" cy="0"/>
        </a:xfrm>
      </p:grpSpPr>
      <p:pic>
        <p:nvPicPr>
          <p:cNvPr id="4" name="Picture 3" descr="logo-presentation-smal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26450" y="6167438"/>
            <a:ext cx="539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liu_ppt-0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200" y="274638"/>
            <a:ext cx="61912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01058" y="274638"/>
            <a:ext cx="7965175" cy="747654"/>
          </a:xfrm>
        </p:spPr>
        <p:txBody>
          <a:bodyPr>
            <a:normAutofit/>
          </a:bodyPr>
          <a:lstStyle>
            <a:lvl1pPr algn="l">
              <a:defRPr sz="2800" b="1" baseline="0">
                <a:solidFill>
                  <a:srgbClr val="0055A0"/>
                </a:solidFill>
                <a:latin typeface="Arial"/>
                <a:cs typeface="Arial"/>
              </a:defRPr>
            </a:lvl1pPr>
          </a:lstStyle>
          <a:p>
            <a:r>
              <a:rPr lang="en-GB" smtClean="0"/>
              <a:t>Click to edit Master title style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GB" smtClean="0"/>
              <a:t>Click to edit Master text styles</a:t>
            </a:r>
          </a:p>
          <a:p>
            <a:pPr lvl="1"/>
            <a:r>
              <a:rPr lang="en-GB" smtClean="0"/>
              <a:t>Second level</a:t>
            </a:r>
          </a:p>
          <a:p>
            <a:pPr lvl="2"/>
            <a:r>
              <a:rPr lang="en-GB" smtClean="0"/>
              <a:t>Third level</a:t>
            </a:r>
          </a:p>
        </p:txBody>
      </p:sp>
      <p:sp>
        <p:nvSpPr>
          <p:cNvPr id="7" name="TextBox 5"/>
          <p:cNvSpPr txBox="1"/>
          <p:nvPr userDrawn="1"/>
        </p:nvSpPr>
        <p:spPr>
          <a:xfrm>
            <a:off x="131362" y="6375851"/>
            <a:ext cx="466794" cy="369332"/>
          </a:xfrm>
          <a:prstGeom prst="rect">
            <a:avLst/>
          </a:prstGeom>
          <a:noFill/>
          <a:ln>
            <a:noFill/>
          </a:ln>
        </p:spPr>
        <p:txBody>
          <a:bodyPr wrap="none">
            <a:spAutoFit/>
          </a:bodyPr>
          <a:lstStyle/>
          <a:p>
            <a:pPr fontAlgn="auto" hangingPunct="0">
              <a:spcBef>
                <a:spcPts val="0"/>
              </a:spcBef>
              <a:spcAft>
                <a:spcPts val="0"/>
              </a:spcAft>
              <a:defRPr sz="1800" b="0" i="0" u="none" strike="noStrike" kern="0" cap="none" spc="0" baseline="0">
                <a:solidFill>
                  <a:srgbClr val="000000"/>
                </a:solidFill>
                <a:uFillTx/>
              </a:defRPr>
            </a:pPr>
            <a:fld id="{A2A8C299-C7D2-4AF7-9BF8-A064B3FD0D2C}" type="slidenum">
              <a:rPr lang="en-US" sz="1800" b="0" kern="0">
                <a:solidFill>
                  <a:srgbClr val="000000"/>
                </a:solidFill>
                <a:latin typeface="Arial" pitchFamily="34"/>
                <a:ea typeface="ＭＳ Ｐゴシック"/>
                <a:cs typeface="+mn-cs"/>
              </a:rPr>
              <a:pPr fontAlgn="auto" hangingPunct="0">
                <a:spcBef>
                  <a:spcPts val="0"/>
                </a:spcBef>
                <a:spcAft>
                  <a:spcPts val="0"/>
                </a:spcAft>
                <a:defRPr sz="1800" b="0" i="0" u="none" strike="noStrike" kern="0" cap="none" spc="0" baseline="0">
                  <a:solidFill>
                    <a:srgbClr val="000000"/>
                  </a:solidFill>
                  <a:uFillTx/>
                </a:defRPr>
              </a:pPr>
              <a:t>‹#›</a:t>
            </a:fld>
            <a:endParaRPr lang="en-US" sz="1800" b="0" kern="0" dirty="0">
              <a:solidFill>
                <a:srgbClr val="000000"/>
              </a:solidFill>
              <a:latin typeface="Arial" pitchFamily="34"/>
              <a:ea typeface="ＭＳ Ｐゴシック"/>
              <a:cs typeface="+mn-cs"/>
            </a:endParaRPr>
          </a:p>
        </p:txBody>
      </p:sp>
    </p:spTree>
    <p:extLst>
      <p:ext uri="{BB962C8B-B14F-4D97-AF65-F5344CB8AC3E}">
        <p14:creationId xmlns:p14="http://schemas.microsoft.com/office/powerpoint/2010/main" val="2120920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Content_V1">
    <p:spTree>
      <p:nvGrpSpPr>
        <p:cNvPr id="1" name=""/>
        <p:cNvGrpSpPr/>
        <p:nvPr/>
      </p:nvGrpSpPr>
      <p:grpSpPr>
        <a:xfrm>
          <a:off x="0" y="0"/>
          <a:ext cx="0" cy="0"/>
          <a:chOff x="0" y="0"/>
          <a:chExt cx="0" cy="0"/>
        </a:xfrm>
      </p:grpSpPr>
      <p:pic>
        <p:nvPicPr>
          <p:cNvPr id="4" name="Picture 3" descr="logo-presentation-smal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26450" y="6167438"/>
            <a:ext cx="5397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liu_ppt-0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3200" y="274638"/>
            <a:ext cx="619125" cy="74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001058" y="274638"/>
            <a:ext cx="7965175" cy="747654"/>
          </a:xfrm>
        </p:spPr>
        <p:txBody>
          <a:bodyPr>
            <a:normAutofit/>
          </a:bodyPr>
          <a:lstStyle>
            <a:lvl1pPr algn="l">
              <a:defRPr sz="2800" b="1" baseline="0">
                <a:solidFill>
                  <a:srgbClr val="0055A0"/>
                </a:solidFill>
                <a:latin typeface="Arial"/>
                <a:cs typeface="Arial"/>
              </a:defRPr>
            </a:lvl1pPr>
          </a:lstStyle>
          <a:p>
            <a:r>
              <a:rPr lang="en-GB" smtClean="0"/>
              <a:t>Click to edit Master title style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GB" smtClean="0"/>
              <a:t>Click to edit Master text styles</a:t>
            </a:r>
          </a:p>
          <a:p>
            <a:pPr lvl="1"/>
            <a:r>
              <a:rPr lang="en-GB" smtClean="0"/>
              <a:t>Second level</a:t>
            </a:r>
          </a:p>
          <a:p>
            <a:pPr lvl="2"/>
            <a:r>
              <a:rPr lang="en-GB" smtClean="0"/>
              <a:t>Third level</a:t>
            </a:r>
          </a:p>
        </p:txBody>
      </p:sp>
      <p:sp>
        <p:nvSpPr>
          <p:cNvPr id="7" name="TextBox 5"/>
          <p:cNvSpPr txBox="1"/>
          <p:nvPr userDrawn="1"/>
        </p:nvSpPr>
        <p:spPr>
          <a:xfrm>
            <a:off x="131362" y="6375851"/>
            <a:ext cx="466794" cy="369332"/>
          </a:xfrm>
          <a:prstGeom prst="rect">
            <a:avLst/>
          </a:prstGeom>
          <a:noFill/>
          <a:ln>
            <a:noFill/>
          </a:ln>
        </p:spPr>
        <p:txBody>
          <a:bodyPr wrap="none">
            <a:spAutoFit/>
          </a:bodyPr>
          <a:lstStyle/>
          <a:p>
            <a:pPr fontAlgn="auto" hangingPunct="0">
              <a:spcBef>
                <a:spcPts val="0"/>
              </a:spcBef>
              <a:spcAft>
                <a:spcPts val="0"/>
              </a:spcAft>
              <a:defRPr sz="1800" b="0" i="0" u="none" strike="noStrike" kern="0" cap="none" spc="0" baseline="0">
                <a:solidFill>
                  <a:srgbClr val="000000"/>
                </a:solidFill>
                <a:uFillTx/>
              </a:defRPr>
            </a:pPr>
            <a:fld id="{A2A8C299-C7D2-4AF7-9BF8-A064B3FD0D2C}" type="slidenum">
              <a:rPr lang="en-US" sz="1800" b="0" kern="0">
                <a:solidFill>
                  <a:srgbClr val="000000"/>
                </a:solidFill>
                <a:latin typeface="Arial" pitchFamily="34"/>
                <a:ea typeface="ＭＳ Ｐゴシック"/>
                <a:cs typeface="+mn-cs"/>
              </a:rPr>
              <a:pPr fontAlgn="auto" hangingPunct="0">
                <a:spcBef>
                  <a:spcPts val="0"/>
                </a:spcBef>
                <a:spcAft>
                  <a:spcPts val="0"/>
                </a:spcAft>
                <a:defRPr sz="1800" b="0" i="0" u="none" strike="noStrike" kern="0" cap="none" spc="0" baseline="0">
                  <a:solidFill>
                    <a:srgbClr val="000000"/>
                  </a:solidFill>
                  <a:uFillTx/>
                </a:defRPr>
              </a:pPr>
              <a:t>‹#›</a:t>
            </a:fld>
            <a:endParaRPr lang="en-US" sz="1800" b="0" kern="0" dirty="0">
              <a:solidFill>
                <a:srgbClr val="000000"/>
              </a:solidFill>
              <a:latin typeface="Arial" pitchFamily="34"/>
              <a:ea typeface="ＭＳ Ｐゴシック"/>
              <a:cs typeface="+mn-cs"/>
            </a:endParaRPr>
          </a:p>
        </p:txBody>
      </p:sp>
    </p:spTree>
    <p:extLst>
      <p:ext uri="{BB962C8B-B14F-4D97-AF65-F5344CB8AC3E}">
        <p14:creationId xmlns:p14="http://schemas.microsoft.com/office/powerpoint/2010/main" val="2120920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fr-FR" smtClean="0"/>
              <a:t>Click to edit Master text styles</a:t>
            </a:r>
          </a:p>
          <a:p>
            <a:pPr lvl="1"/>
            <a:r>
              <a:rPr lang="fr-FR" smtClean="0"/>
              <a:t>Second level</a:t>
            </a:r>
          </a:p>
          <a:p>
            <a:pPr lvl="2"/>
            <a:r>
              <a:rPr lang="fr-FR"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5" name="Slide Number Placeholder 5"/>
          <p:cNvSpPr>
            <a:spLocks noGrp="1"/>
          </p:cNvSpPr>
          <p:nvPr>
            <p:ph type="sldNum" sz="quarter" idx="4"/>
          </p:nvPr>
        </p:nvSpPr>
        <p:spPr>
          <a:xfrm>
            <a:off x="4523620" y="6356350"/>
            <a:ext cx="435428" cy="344412"/>
          </a:xfrm>
          <a:prstGeom prst="rect">
            <a:avLst/>
          </a:prstGeom>
          <a:ln>
            <a:noFill/>
          </a:ln>
        </p:spPr>
        <p:txBody>
          <a:bodyPr vert="horz" lIns="91440" tIns="45720" rIns="91440" bIns="45720" rtlCol="0" anchor="ctr"/>
          <a:lstStyle>
            <a:lvl1pPr algn="r">
              <a:defRPr sz="1200">
                <a:solidFill>
                  <a:srgbClr val="0055A0"/>
                </a:solidFill>
              </a:defRPr>
            </a:lvl1pPr>
          </a:lstStyle>
          <a:p>
            <a:fld id="{675A7982-5098-C64E-B66D-59F3B38F9423}" type="slidenum">
              <a:rPr lang="en-US" smtClean="0"/>
              <a:pPr/>
              <a:t>‹#›</a:t>
            </a:fld>
            <a:endParaRPr lang="en-US" dirty="0"/>
          </a:p>
        </p:txBody>
      </p:sp>
      <p:sp>
        <p:nvSpPr>
          <p:cNvPr id="16" name="Footer Placeholder 4"/>
          <p:cNvSpPr txBox="1">
            <a:spLocks/>
          </p:cNvSpPr>
          <p:nvPr userDrawn="1"/>
        </p:nvSpPr>
        <p:spPr>
          <a:xfrm>
            <a:off x="202667" y="6362700"/>
            <a:ext cx="3171904"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rgbClr val="0055A0"/>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smtClean="0">
                <a:latin typeface="Lucida Grande"/>
                <a:ea typeface="Lucida Grande"/>
                <a:cs typeface="Lucida Grande"/>
              </a:rPr>
              <a:t>R. WASEF, Space Charge Collaboration meeting</a:t>
            </a:r>
            <a:endParaRPr lang="en-US" sz="1000" dirty="0"/>
          </a:p>
        </p:txBody>
      </p:sp>
      <p:sp>
        <p:nvSpPr>
          <p:cNvPr id="17" name="Date Placeholder 3"/>
          <p:cNvSpPr txBox="1">
            <a:spLocks/>
          </p:cNvSpPr>
          <p:nvPr userDrawn="1"/>
        </p:nvSpPr>
        <p:spPr>
          <a:xfrm>
            <a:off x="7610291" y="6362700"/>
            <a:ext cx="970038" cy="365125"/>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rgbClr val="0055A0"/>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067A682-2B29-6F46-959E-B5F89A9C353B}" type="datetimeFigureOut">
              <a:rPr lang="en-US" smtClean="0"/>
              <a:pPr/>
              <a:t>20/05/14</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1" y="4811058"/>
            <a:ext cx="7971118" cy="523220"/>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fr-CH" sz="2800" b="1" i="0" u="none" strike="noStrike" kern="1200" cap="none" spc="0" normalizeH="0" baseline="0" noProof="0" dirty="0" smtClean="0">
                <a:ln>
                  <a:noFill/>
                </a:ln>
                <a:solidFill>
                  <a:srgbClr val="0055A0"/>
                </a:solidFill>
                <a:effectLst/>
                <a:uLnTx/>
                <a:uFillTx/>
                <a:latin typeface="+mn-lt"/>
                <a:ea typeface="+mj-ea"/>
                <a:cs typeface="+mj-cs"/>
              </a:rPr>
              <a:t>THANK YOU FOR YOUR ATTENTION!</a:t>
            </a:r>
          </a:p>
        </p:txBody>
      </p:sp>
    </p:spTree>
    <p:extLst>
      <p:ext uri="{BB962C8B-B14F-4D97-AF65-F5344CB8AC3E}">
        <p14:creationId xmlns:p14="http://schemas.microsoft.com/office/powerpoint/2010/main" val="3495267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1" name="Content Placeholder 10"/>
          <p:cNvSpPr>
            <a:spLocks noGrp="1"/>
          </p:cNvSpPr>
          <p:nvPr>
            <p:ph sz="quarter" idx="11" hasCustomPrompt="1"/>
          </p:nvPr>
        </p:nvSpPr>
        <p:spPr>
          <a:xfrm>
            <a:off x="3810000" y="6362700"/>
            <a:ext cx="914400" cy="914400"/>
          </a:xfrm>
        </p:spPr>
        <p:txBody>
          <a:bodyPr/>
          <a:lstStyle>
            <a:lvl1pPr>
              <a:defRPr baseline="0"/>
            </a:lvl1pPr>
          </a:lstStyle>
          <a:p>
            <a:pPr lvl="0"/>
            <a:r>
              <a:rPr lang="en-US" dirty="0" err="1" smtClean="0"/>
              <a:t>Dfhgfdgt</a:t>
            </a:r>
            <a:r>
              <a:rPr lang="en-US" dirty="0" smtClean="0"/>
              <a:t> d</a:t>
            </a:r>
            <a:endParaRPr lang="en-US" dirty="0"/>
          </a:p>
        </p:txBody>
      </p:sp>
    </p:spTree>
    <p:extLst>
      <p:ext uri="{BB962C8B-B14F-4D97-AF65-F5344CB8AC3E}">
        <p14:creationId xmlns:p14="http://schemas.microsoft.com/office/powerpoint/2010/main" val="4183186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1" name="Content Placeholder 10"/>
          <p:cNvSpPr>
            <a:spLocks noGrp="1"/>
          </p:cNvSpPr>
          <p:nvPr>
            <p:ph sz="quarter" idx="11" hasCustomPrompt="1"/>
          </p:nvPr>
        </p:nvSpPr>
        <p:spPr>
          <a:xfrm>
            <a:off x="3810000" y="6362700"/>
            <a:ext cx="914400" cy="914400"/>
          </a:xfrm>
        </p:spPr>
        <p:txBody>
          <a:bodyPr/>
          <a:lstStyle>
            <a:lvl1pPr>
              <a:defRPr baseline="0"/>
            </a:lvl1pPr>
          </a:lstStyle>
          <a:p>
            <a:pPr lvl="0"/>
            <a:r>
              <a:rPr lang="en-US" dirty="0" err="1" smtClean="0"/>
              <a:t>Dfhgfdgt</a:t>
            </a:r>
            <a:r>
              <a:rPr lang="en-US" dirty="0" smtClean="0"/>
              <a:t> d</a:t>
            </a:r>
            <a:endParaRPr lang="en-US" dirty="0"/>
          </a:p>
        </p:txBody>
      </p:sp>
    </p:spTree>
    <p:extLst>
      <p:ext uri="{BB962C8B-B14F-4D97-AF65-F5344CB8AC3E}">
        <p14:creationId xmlns:p14="http://schemas.microsoft.com/office/powerpoint/2010/main" val="4183186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1" name="Content Placeholder 10"/>
          <p:cNvSpPr>
            <a:spLocks noGrp="1"/>
          </p:cNvSpPr>
          <p:nvPr>
            <p:ph sz="quarter" idx="11" hasCustomPrompt="1"/>
          </p:nvPr>
        </p:nvSpPr>
        <p:spPr>
          <a:xfrm>
            <a:off x="3810000" y="6362700"/>
            <a:ext cx="914400" cy="914400"/>
          </a:xfrm>
        </p:spPr>
        <p:txBody>
          <a:bodyPr/>
          <a:lstStyle>
            <a:lvl1pPr>
              <a:defRPr baseline="0"/>
            </a:lvl1pPr>
          </a:lstStyle>
          <a:p>
            <a:pPr lvl="0"/>
            <a:r>
              <a:rPr lang="en-US" dirty="0" err="1" smtClean="0"/>
              <a:t>Dfhgfdgt</a:t>
            </a:r>
            <a:r>
              <a:rPr lang="en-US" dirty="0" smtClean="0"/>
              <a:t> d</a:t>
            </a:r>
            <a:endParaRPr lang="en-US" dirty="0"/>
          </a:p>
        </p:txBody>
      </p:sp>
    </p:spTree>
    <p:extLst>
      <p:ext uri="{BB962C8B-B14F-4D97-AF65-F5344CB8AC3E}">
        <p14:creationId xmlns:p14="http://schemas.microsoft.com/office/powerpoint/2010/main" val="4183186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1" name="Content Placeholder 10"/>
          <p:cNvSpPr>
            <a:spLocks noGrp="1"/>
          </p:cNvSpPr>
          <p:nvPr>
            <p:ph sz="quarter" idx="11" hasCustomPrompt="1"/>
          </p:nvPr>
        </p:nvSpPr>
        <p:spPr>
          <a:xfrm>
            <a:off x="3810000" y="6362700"/>
            <a:ext cx="914400" cy="914400"/>
          </a:xfrm>
        </p:spPr>
        <p:txBody>
          <a:bodyPr/>
          <a:lstStyle>
            <a:lvl1pPr>
              <a:defRPr baseline="0"/>
            </a:lvl1pPr>
          </a:lstStyle>
          <a:p>
            <a:pPr lvl="0"/>
            <a:r>
              <a:rPr lang="en-US" dirty="0" err="1" smtClean="0"/>
              <a:t>Dfhgfdgt</a:t>
            </a:r>
            <a:r>
              <a:rPr lang="en-US" dirty="0" smtClean="0"/>
              <a:t> d</a:t>
            </a:r>
            <a:endParaRPr lang="en-US" dirty="0"/>
          </a:p>
        </p:txBody>
      </p:sp>
    </p:spTree>
    <p:extLst>
      <p:ext uri="{BB962C8B-B14F-4D97-AF65-F5344CB8AC3E}">
        <p14:creationId xmlns:p14="http://schemas.microsoft.com/office/powerpoint/2010/main" val="4183186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11" name="Content Placeholder 10"/>
          <p:cNvSpPr>
            <a:spLocks noGrp="1"/>
          </p:cNvSpPr>
          <p:nvPr>
            <p:ph sz="quarter" idx="11" hasCustomPrompt="1"/>
          </p:nvPr>
        </p:nvSpPr>
        <p:spPr>
          <a:xfrm>
            <a:off x="3810000" y="6362700"/>
            <a:ext cx="914400" cy="914400"/>
          </a:xfrm>
        </p:spPr>
        <p:txBody>
          <a:bodyPr/>
          <a:lstStyle>
            <a:lvl1pPr>
              <a:defRPr baseline="0"/>
            </a:lvl1pPr>
          </a:lstStyle>
          <a:p>
            <a:pPr lvl="0"/>
            <a:r>
              <a:rPr lang="en-US" dirty="0" err="1" smtClean="0"/>
              <a:t>Dfhgfdgt</a:t>
            </a:r>
            <a:r>
              <a:rPr lang="en-US" dirty="0" smtClean="0"/>
              <a:t> d</a:t>
            </a:r>
            <a:endParaRPr lang="en-US" dirty="0"/>
          </a:p>
        </p:txBody>
      </p:sp>
    </p:spTree>
    <p:extLst>
      <p:ext uri="{BB962C8B-B14F-4D97-AF65-F5344CB8AC3E}">
        <p14:creationId xmlns:p14="http://schemas.microsoft.com/office/powerpoint/2010/main" val="418318692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
        <p:nvSpPr>
          <p:cNvPr id="4" name="Date Placeholder 3"/>
          <p:cNvSpPr>
            <a:spLocks noGrp="1"/>
          </p:cNvSpPr>
          <p:nvPr>
            <p:ph type="dt" sz="half" idx="2"/>
          </p:nvPr>
        </p:nvSpPr>
        <p:spPr>
          <a:xfrm>
            <a:off x="7716762" y="6356350"/>
            <a:ext cx="970038" cy="365125"/>
          </a:xfrm>
          <a:prstGeom prst="rect">
            <a:avLst/>
          </a:prstGeom>
        </p:spPr>
        <p:txBody>
          <a:bodyPr vert="horz" lIns="91440" tIns="45720" rIns="91440" bIns="45720" rtlCol="0" anchor="ctr"/>
          <a:lstStyle>
            <a:lvl1pPr algn="l">
              <a:defRPr sz="1200">
                <a:solidFill>
                  <a:srgbClr val="327BBC"/>
                </a:solidFill>
              </a:defRPr>
            </a:lvl1pPr>
          </a:lstStyle>
          <a:p>
            <a:fld id="{8067A682-2B29-6F46-959E-B5F89A9C353B}" type="datetimeFigureOut">
              <a:rPr lang="en-US" smtClean="0"/>
              <a:pPr/>
              <a:t>20/05/14</a:t>
            </a:fld>
            <a:endParaRPr lang="en-US" dirty="0"/>
          </a:p>
        </p:txBody>
      </p:sp>
      <p:sp>
        <p:nvSpPr>
          <p:cNvPr id="5" name="Footer Placeholder 4"/>
          <p:cNvSpPr>
            <a:spLocks noGrp="1"/>
          </p:cNvSpPr>
          <p:nvPr>
            <p:ph type="ftr" sz="quarter" idx="3"/>
          </p:nvPr>
        </p:nvSpPr>
        <p:spPr>
          <a:xfrm>
            <a:off x="457199" y="6320065"/>
            <a:ext cx="3461657" cy="365125"/>
          </a:xfrm>
          <a:prstGeom prst="rect">
            <a:avLst/>
          </a:prstGeom>
        </p:spPr>
        <p:txBody>
          <a:bodyPr vert="horz" lIns="91440" tIns="45720" rIns="91440" bIns="45720" rtlCol="0" anchor="ctr"/>
          <a:lstStyle>
            <a:lvl1pPr algn="ctr">
              <a:defRPr sz="1100">
                <a:solidFill>
                  <a:srgbClr val="327BBC"/>
                </a:solidFill>
              </a:defRPr>
            </a:lvl1pPr>
          </a:lstStyle>
          <a:p>
            <a:r>
              <a:rPr lang="en-US" dirty="0" smtClean="0">
                <a:latin typeface="Lucida Grande"/>
                <a:ea typeface="Lucida Grande"/>
                <a:cs typeface="Lucida Grande"/>
              </a:rPr>
              <a:t>R. WASEF, Space Charge Collaboration meeting</a:t>
            </a:r>
            <a:endParaRPr lang="en-US" dirty="0"/>
          </a:p>
        </p:txBody>
      </p:sp>
      <p:sp>
        <p:nvSpPr>
          <p:cNvPr id="6" name="Slide Number Placeholder 5"/>
          <p:cNvSpPr>
            <a:spLocks noGrp="1"/>
          </p:cNvSpPr>
          <p:nvPr>
            <p:ph type="sldNum" sz="quarter" idx="4"/>
          </p:nvPr>
        </p:nvSpPr>
        <p:spPr>
          <a:xfrm>
            <a:off x="4608287" y="6356350"/>
            <a:ext cx="387050" cy="344412"/>
          </a:xfrm>
          <a:prstGeom prst="rect">
            <a:avLst/>
          </a:prstGeom>
          <a:ln>
            <a:noFill/>
          </a:ln>
        </p:spPr>
        <p:txBody>
          <a:bodyPr vert="horz" lIns="91440" tIns="45720" rIns="91440" bIns="45720" rtlCol="0" anchor="ctr"/>
          <a:lstStyle>
            <a:lvl1pPr algn="r">
              <a:defRPr sz="1200">
                <a:solidFill>
                  <a:srgbClr val="327BBC"/>
                </a:solidFill>
              </a:defRPr>
            </a:lvl1pPr>
          </a:lstStyle>
          <a:p>
            <a:fld id="{675A7982-5098-C64E-B66D-59F3B38F942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91" r:id="rId2"/>
    <p:sldLayoutId id="2147483676"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3" r:id="rId12"/>
    <p:sldLayoutId id="2147483704" r:id="rId13"/>
    <p:sldLayoutId id="2147483705" r:id="rId14"/>
  </p:sldLayoutIdLst>
  <p:hf hdr="0" ftr="0" dt="0"/>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emf"/><Relationship Id="rId3" Type="http://schemas.openxmlformats.org/officeDocument/2006/relationships/image" Target="../media/image17.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emf"/><Relationship Id="rId3" Type="http://schemas.openxmlformats.org/officeDocument/2006/relationships/image" Target="../media/image1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emf"/><Relationship Id="rId3" Type="http://schemas.openxmlformats.org/officeDocument/2006/relationships/image" Target="../media/image17.emf"/></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6.emf"/><Relationship Id="rId1" Type="http://schemas.openxmlformats.org/officeDocument/2006/relationships/slideLayout" Target="../slideLayouts/slideLayout3.xml"/><Relationship Id="rId2" Type="http://schemas.openxmlformats.org/officeDocument/2006/relationships/image" Target="../media/image20.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oleObject" Target="file:///\\localhost\Users\raymondwasef\Documents\Macintosh%20HD:Users:raymondwasef:Library:Caches:TemporaryItems:Outlook%20Temp:Change%20of%20Integer%20Tune%5b1%5d.docx!OLE_LINK1" TargetMode="External"/><Relationship Id="rId4" Type="http://schemas.openxmlformats.org/officeDocument/2006/relationships/image" Target="../media/image21.emf"/><Relationship Id="rId1" Type="http://schemas.openxmlformats.org/officeDocument/2006/relationships/vmlDrawing" Target="../drawings/vmlDrawing1.vml"/><Relationship Id="rId2"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4" Type="http://schemas.openxmlformats.org/officeDocument/2006/relationships/image" Target="../media/image24.emf"/><Relationship Id="rId1" Type="http://schemas.openxmlformats.org/officeDocument/2006/relationships/slideLayout" Target="../slideLayouts/slideLayout3.xml"/><Relationship Id="rId2" Type="http://schemas.openxmlformats.org/officeDocument/2006/relationships/image" Target="../media/image22.emf"/></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3.xml"/><Relationship Id="rId2"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9.png"/><Relationship Id="rId3"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32.emf"/><Relationship Id="rId4" Type="http://schemas.openxmlformats.org/officeDocument/2006/relationships/image" Target="../media/image33.emf"/><Relationship Id="rId1" Type="http://schemas.openxmlformats.org/officeDocument/2006/relationships/slideLayout" Target="../slideLayouts/slideLayout3.xml"/><Relationship Id="rId2" Type="http://schemas.openxmlformats.org/officeDocument/2006/relationships/image" Target="../media/image31.emf"/></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1" Type="http://schemas.openxmlformats.org/officeDocument/2006/relationships/slideLayout" Target="../slideLayouts/slideLayout3.xml"/><Relationship Id="rId2" Type="http://schemas.openxmlformats.org/officeDocument/2006/relationships/image" Target="../media/image3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40.jpeg"/><Relationship Id="rId5" Type="http://schemas.microsoft.com/office/2007/relationships/hdphoto" Target="../media/hdphoto2.wdp"/><Relationship Id="rId1" Type="http://schemas.openxmlformats.org/officeDocument/2006/relationships/slideLayout" Target="../slideLayouts/slideLayout7.xml"/><Relationship Id="rId2" Type="http://schemas.openxmlformats.org/officeDocument/2006/relationships/image" Target="../media/image3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1.png"/><Relationship Id="rId3" Type="http://schemas.microsoft.com/office/2007/relationships/hdphoto" Target="../media/hdphoto3.wdp"/></Relationships>
</file>

<file path=ppt/slides/_rels/slide29.xml.rels><?xml version="1.0" encoding="UTF-8" standalone="yes"?>
<Relationships xmlns="http://schemas.openxmlformats.org/package/2006/relationships"><Relationship Id="rId3" Type="http://schemas.microsoft.com/office/2007/relationships/hdphoto" Target="../media/hdphoto4.wdp"/><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1" Type="http://schemas.openxmlformats.org/officeDocument/2006/relationships/slideLayout" Target="../slideLayouts/slideLayout3.xml"/><Relationship Id="rId2"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6.png"/><Relationship Id="rId3" Type="http://schemas.openxmlformats.org/officeDocument/2006/relationships/image" Target="../media/image4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8.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9.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5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1.png"/><Relationship Id="rId3" Type="http://schemas.openxmlformats.org/officeDocument/2006/relationships/image" Target="../media/image5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6.png"/><Relationship Id="rId3" Type="http://schemas.openxmlformats.org/officeDocument/2006/relationships/image" Target="../media/image5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8.png"/><Relationship Id="rId3" Type="http://schemas.openxmlformats.org/officeDocument/2006/relationships/image" Target="../media/image5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emf"/><Relationship Id="rId3" Type="http://schemas.openxmlformats.org/officeDocument/2006/relationships/image" Target="../media/image8.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emf"/><Relationship Id="rId3"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1" Type="http://schemas.openxmlformats.org/officeDocument/2006/relationships/slideLayout" Target="../slideLayouts/slideLayout3.xml"/><Relationship Id="rId2" Type="http://schemas.openxmlformats.org/officeDocument/2006/relationships/image" Target="../media/image11.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jpg"/><Relationship Id="rId3"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81651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Measurements of the Qx</a:t>
            </a:r>
            <a:r>
              <a:rPr lang="en-US" dirty="0"/>
              <a:t>+2Qy resonance</a:t>
            </a:r>
          </a:p>
        </p:txBody>
      </p:sp>
      <p:sp>
        <p:nvSpPr>
          <p:cNvPr id="4" name="Slide Number Placeholder 3"/>
          <p:cNvSpPr>
            <a:spLocks noGrp="1"/>
          </p:cNvSpPr>
          <p:nvPr>
            <p:ph type="sldNum" sz="quarter" idx="4"/>
          </p:nvPr>
        </p:nvSpPr>
        <p:spPr/>
        <p:txBody>
          <a:bodyPr/>
          <a:lstStyle/>
          <a:p>
            <a:fld id="{675A7982-5098-C64E-B66D-59F3B38F9423}" type="slidenum">
              <a:rPr lang="en-US" smtClean="0"/>
              <a:pPr/>
              <a:t>10</a:t>
            </a:fld>
            <a:endParaRPr lang="en-US" dirty="0"/>
          </a:p>
        </p:txBody>
      </p:sp>
      <p:sp>
        <p:nvSpPr>
          <p:cNvPr id="11" name="TextBox 10"/>
          <p:cNvSpPr txBox="1"/>
          <p:nvPr/>
        </p:nvSpPr>
        <p:spPr>
          <a:xfrm>
            <a:off x="5922428" y="1090219"/>
            <a:ext cx="1865302" cy="369332"/>
          </a:xfrm>
          <a:prstGeom prst="rect">
            <a:avLst/>
          </a:prstGeom>
          <a:noFill/>
        </p:spPr>
        <p:txBody>
          <a:bodyPr wrap="none" rtlCol="0">
            <a:spAutoFit/>
          </a:bodyPr>
          <a:lstStyle/>
          <a:p>
            <a:r>
              <a:rPr lang="en-US" dirty="0" smtClean="0">
                <a:solidFill>
                  <a:srgbClr val="327BBC"/>
                </a:solidFill>
              </a:rPr>
              <a:t>Tunes (6.13, 6.47)</a:t>
            </a:r>
            <a:endParaRPr lang="en-US" dirty="0">
              <a:solidFill>
                <a:srgbClr val="327BBC"/>
              </a:solidFill>
            </a:endParaRPr>
          </a:p>
        </p:txBody>
      </p:sp>
      <p:sp>
        <p:nvSpPr>
          <p:cNvPr id="12" name="TextBox 11"/>
          <p:cNvSpPr txBox="1"/>
          <p:nvPr/>
        </p:nvSpPr>
        <p:spPr>
          <a:xfrm>
            <a:off x="1705091" y="1090219"/>
            <a:ext cx="1865302" cy="369332"/>
          </a:xfrm>
          <a:prstGeom prst="rect">
            <a:avLst/>
          </a:prstGeom>
          <a:noFill/>
        </p:spPr>
        <p:txBody>
          <a:bodyPr wrap="none" rtlCol="0">
            <a:spAutoFit/>
          </a:bodyPr>
          <a:lstStyle/>
          <a:p>
            <a:r>
              <a:rPr lang="en-US" dirty="0" smtClean="0">
                <a:solidFill>
                  <a:srgbClr val="327BBC"/>
                </a:solidFill>
              </a:rPr>
              <a:t>Tunes (6.11, 6.47)</a:t>
            </a:r>
            <a:endParaRPr lang="en-US" dirty="0">
              <a:solidFill>
                <a:srgbClr val="327BBC"/>
              </a:solidFill>
            </a:endParaRPr>
          </a:p>
        </p:txBody>
      </p:sp>
      <p:pic>
        <p:nvPicPr>
          <p:cNvPr id="13" name="Picture 12" descr="Profiles_Qy01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874" y="1669620"/>
            <a:ext cx="4137721" cy="2880000"/>
          </a:xfrm>
          <a:prstGeom prst="rect">
            <a:avLst/>
          </a:prstGeom>
        </p:spPr>
      </p:pic>
      <p:pic>
        <p:nvPicPr>
          <p:cNvPr id="14" name="Picture 13" descr="Profiles_Qy013.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3693" y="1669620"/>
            <a:ext cx="4137722" cy="2880000"/>
          </a:xfrm>
          <a:prstGeom prst="rect">
            <a:avLst/>
          </a:prstGeom>
        </p:spPr>
      </p:pic>
      <p:sp>
        <p:nvSpPr>
          <p:cNvPr id="8" name="Rounded Rectangle 7"/>
          <p:cNvSpPr/>
          <p:nvPr/>
        </p:nvSpPr>
        <p:spPr>
          <a:xfrm rot="16200000">
            <a:off x="2935194" y="-1412670"/>
            <a:ext cx="3221789" cy="8966234"/>
          </a:xfrm>
          <a:prstGeom prst="roundRect">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4472623" y="1459553"/>
            <a:ext cx="1" cy="3221789"/>
          </a:xfrm>
          <a:prstGeom prst="line">
            <a:avLst/>
          </a:prstGeom>
        </p:spPr>
        <p:style>
          <a:lnRef idx="2">
            <a:schemeClr val="accent1"/>
          </a:lnRef>
          <a:fillRef idx="0">
            <a:schemeClr val="accent1"/>
          </a:fillRef>
          <a:effectRef idx="1">
            <a:schemeClr val="accent1"/>
          </a:effectRef>
          <a:fontRef idx="minor">
            <a:schemeClr val="tx1"/>
          </a:fontRef>
        </p:style>
      </p:cxnSp>
      <p:sp>
        <p:nvSpPr>
          <p:cNvPr id="15" name="Text Placeholder 2"/>
          <p:cNvSpPr>
            <a:spLocks noGrp="1"/>
          </p:cNvSpPr>
          <p:nvPr>
            <p:ph type="body" sz="quarter" idx="10"/>
          </p:nvPr>
        </p:nvSpPr>
        <p:spPr>
          <a:xfrm>
            <a:off x="203200" y="4996224"/>
            <a:ext cx="8763034" cy="1004526"/>
          </a:xfrm>
        </p:spPr>
        <p:txBody>
          <a:bodyPr>
            <a:normAutofit lnSpcReduction="10000"/>
          </a:bodyPr>
          <a:lstStyle/>
          <a:p>
            <a:pPr algn="just"/>
            <a:r>
              <a:rPr lang="en-US" dirty="0" smtClean="0"/>
              <a:t>The most interesting behaviors were observed for </a:t>
            </a:r>
            <a:r>
              <a:rPr lang="en-US" dirty="0" err="1" smtClean="0"/>
              <a:t>Qx</a:t>
            </a:r>
            <a:r>
              <a:rPr lang="en-US" dirty="0" smtClean="0"/>
              <a:t>=6.11 and </a:t>
            </a:r>
            <a:r>
              <a:rPr lang="en-US" dirty="0" err="1" smtClean="0"/>
              <a:t>Qx</a:t>
            </a:r>
            <a:r>
              <a:rPr lang="en-US" dirty="0" smtClean="0"/>
              <a:t>=6.13 (programmed tune). </a:t>
            </a:r>
            <a:r>
              <a:rPr lang="en-US" dirty="0" smtClean="0">
                <a:sym typeface="Wingdings"/>
              </a:rPr>
              <a:t> A simulation campaign was launched, especially to see if we can reproduce such a profile deformation</a:t>
            </a:r>
            <a:endParaRPr lang="en-US" dirty="0" smtClean="0"/>
          </a:p>
        </p:txBody>
      </p:sp>
    </p:spTree>
    <p:extLst>
      <p:ext uri="{BB962C8B-B14F-4D97-AF65-F5344CB8AC3E}">
        <p14:creationId xmlns:p14="http://schemas.microsoft.com/office/powerpoint/2010/main" val="382388099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Available Simulation Codes</a:t>
            </a:r>
            <a:endParaRPr lang="en-US" dirty="0"/>
          </a:p>
        </p:txBody>
      </p:sp>
      <p:sp>
        <p:nvSpPr>
          <p:cNvPr id="3" name="Text Placeholder 2"/>
          <p:cNvSpPr>
            <a:spLocks noGrp="1"/>
          </p:cNvSpPr>
          <p:nvPr>
            <p:ph type="body" sz="quarter" idx="10"/>
          </p:nvPr>
        </p:nvSpPr>
        <p:spPr>
          <a:xfrm>
            <a:off x="203200" y="1255059"/>
            <a:ext cx="8763034" cy="5263124"/>
          </a:xfrm>
        </p:spPr>
        <p:txBody>
          <a:bodyPr>
            <a:normAutofit lnSpcReduction="10000"/>
          </a:bodyPr>
          <a:lstStyle/>
          <a:p>
            <a:pPr marL="342900" indent="-342900" algn="just">
              <a:buFont typeface="Wingdings" charset="2"/>
              <a:buChar char="u"/>
            </a:pPr>
            <a:r>
              <a:rPr lang="en-US" dirty="0" smtClean="0"/>
              <a:t>PTC-ORBIT</a:t>
            </a:r>
          </a:p>
          <a:p>
            <a:pPr algn="just"/>
            <a:r>
              <a:rPr lang="en-US" dirty="0" smtClean="0"/>
              <a:t>	</a:t>
            </a:r>
            <a:r>
              <a:rPr lang="en-US" sz="1800" dirty="0" smtClean="0"/>
              <a:t>- Advantage: 		benchmarked, self-consistent.</a:t>
            </a:r>
          </a:p>
          <a:p>
            <a:pPr algn="just"/>
            <a:r>
              <a:rPr lang="en-US" sz="1800" dirty="0"/>
              <a:t>	</a:t>
            </a:r>
            <a:r>
              <a:rPr lang="en-US" sz="1800" dirty="0" smtClean="0"/>
              <a:t>- Limitations: 		slow (~1000 turns/day on “</a:t>
            </a:r>
            <a:r>
              <a:rPr lang="en-US" sz="1800" dirty="0" err="1" smtClean="0"/>
              <a:t>spacecharge</a:t>
            </a:r>
            <a:r>
              <a:rPr lang="en-US" sz="1800" dirty="0" smtClean="0"/>
              <a:t>” cluster at CERN)</a:t>
            </a:r>
          </a:p>
          <a:p>
            <a:pPr algn="just"/>
            <a:r>
              <a:rPr lang="en-US" sz="1800" dirty="0" smtClean="0">
                <a:sym typeface="Wingdings"/>
              </a:rPr>
              <a:t>	 Short simulations (few 1000 turns)</a:t>
            </a:r>
          </a:p>
          <a:p>
            <a:pPr algn="just"/>
            <a:endParaRPr lang="en-US" sz="1800" dirty="0" smtClean="0"/>
          </a:p>
          <a:p>
            <a:pPr marL="342900" indent="-342900" algn="just">
              <a:buFont typeface="Wingdings" charset="2"/>
              <a:buChar char="u"/>
            </a:pPr>
            <a:r>
              <a:rPr lang="en-US" dirty="0" smtClean="0"/>
              <a:t>MADX-Frozen-model</a:t>
            </a:r>
          </a:p>
          <a:p>
            <a:pPr algn="just"/>
            <a:r>
              <a:rPr lang="en-US" dirty="0" smtClean="0"/>
              <a:t>	</a:t>
            </a:r>
            <a:r>
              <a:rPr lang="en-US" sz="1800" dirty="0" smtClean="0"/>
              <a:t>- Advantage:	</a:t>
            </a:r>
            <a:r>
              <a:rPr lang="en-US" sz="1800" dirty="0" smtClean="0"/>
              <a:t>	MADX developed </a:t>
            </a:r>
            <a:r>
              <a:rPr lang="en-US" sz="1800" dirty="0" smtClean="0"/>
              <a:t>and maintained at </a:t>
            </a:r>
            <a:r>
              <a:rPr lang="en-US" sz="1800" dirty="0" smtClean="0"/>
              <a:t>CERN, </a:t>
            </a:r>
            <a:r>
              <a:rPr lang="en-US" sz="1800" dirty="0" smtClean="0"/>
              <a:t>fast with </a:t>
            </a:r>
            <a:r>
              <a:rPr lang="en-US" sz="1800" dirty="0" smtClean="0"/>
              <a:t/>
            </a:r>
            <a:br>
              <a:rPr lang="en-US" sz="1800" dirty="0" smtClean="0"/>
            </a:br>
            <a:r>
              <a:rPr lang="en-US" sz="1800" dirty="0" smtClean="0"/>
              <a:t>					</a:t>
            </a:r>
            <a:r>
              <a:rPr lang="en-US" sz="1800" b="1" i="1" dirty="0" smtClean="0"/>
              <a:t>modest cluster</a:t>
            </a:r>
            <a:r>
              <a:rPr lang="en-US" sz="1800" dirty="0" smtClean="0"/>
              <a:t> </a:t>
            </a:r>
            <a:r>
              <a:rPr lang="en-US" sz="1800" dirty="0" smtClean="0"/>
              <a:t>(</a:t>
            </a:r>
            <a:r>
              <a:rPr lang="en-US" sz="1800" dirty="0"/>
              <a:t>~</a:t>
            </a:r>
            <a:r>
              <a:rPr lang="en-US" sz="1800" dirty="0" smtClean="0"/>
              <a:t>50k turns/day on 4 proc.).</a:t>
            </a:r>
          </a:p>
          <a:p>
            <a:pPr algn="just"/>
            <a:r>
              <a:rPr lang="en-US" sz="1800" dirty="0"/>
              <a:t>	</a:t>
            </a:r>
            <a:r>
              <a:rPr lang="en-US" sz="1800" dirty="0" smtClean="0"/>
              <a:t>- Limitations: 		very small number of macro-particles for a convenient speed </a:t>
            </a:r>
          </a:p>
          <a:p>
            <a:pPr algn="just"/>
            <a:r>
              <a:rPr lang="en-US" sz="1800" dirty="0" smtClean="0"/>
              <a:t>	</a:t>
            </a:r>
            <a:r>
              <a:rPr lang="en-US" sz="1800" dirty="0" smtClean="0">
                <a:sym typeface="Wingdings"/>
              </a:rPr>
              <a:t>Long-term simulations with </a:t>
            </a:r>
            <a:r>
              <a:rPr lang="en-US" sz="1800" dirty="0">
                <a:sym typeface="Wingdings"/>
              </a:rPr>
              <a:t>G</a:t>
            </a:r>
            <a:r>
              <a:rPr lang="en-US" sz="1800" dirty="0" smtClean="0">
                <a:sym typeface="Wingdings"/>
              </a:rPr>
              <a:t>aussian beams</a:t>
            </a:r>
          </a:p>
          <a:p>
            <a:pPr algn="just"/>
            <a:endParaRPr lang="en-US" sz="1800" dirty="0" smtClean="0"/>
          </a:p>
          <a:p>
            <a:pPr marL="342900" indent="-342900" algn="just">
              <a:buFont typeface="Wingdings" charset="2"/>
              <a:buChar char="u"/>
            </a:pPr>
            <a:r>
              <a:rPr lang="en-US" dirty="0" smtClean="0"/>
              <a:t>IMPACT</a:t>
            </a:r>
          </a:p>
          <a:p>
            <a:pPr algn="just"/>
            <a:r>
              <a:rPr lang="en-US" sz="1800" dirty="0"/>
              <a:t>	</a:t>
            </a:r>
            <a:r>
              <a:rPr lang="en-US" sz="1800" dirty="0" smtClean="0"/>
              <a:t>- Advantage: 		fast (~ </a:t>
            </a:r>
            <a:r>
              <a:rPr lang="en-US" sz="1800" dirty="0"/>
              <a:t>9</a:t>
            </a:r>
            <a:r>
              <a:rPr lang="en-US" sz="1800" dirty="0" smtClean="0"/>
              <a:t>0k turns/day, </a:t>
            </a:r>
            <a:r>
              <a:rPr lang="en-US" sz="1800" b="1" i="1" dirty="0" smtClean="0"/>
              <a:t>on NERSC cluster</a:t>
            </a:r>
            <a:r>
              <a:rPr lang="en-US" sz="1800" dirty="0" smtClean="0"/>
              <a:t>), self-consistent.</a:t>
            </a:r>
          </a:p>
          <a:p>
            <a:pPr algn="just"/>
            <a:r>
              <a:rPr lang="en-US" sz="1800" dirty="0"/>
              <a:t>	</a:t>
            </a:r>
            <a:r>
              <a:rPr lang="en-US" sz="1800" dirty="0" smtClean="0"/>
              <a:t>- Limitations:		user interface sophisticated, runs on NERSC for ideal speed.</a:t>
            </a:r>
          </a:p>
          <a:p>
            <a:pPr algn="just"/>
            <a:r>
              <a:rPr lang="en-US" sz="1800" dirty="0" smtClean="0">
                <a:sym typeface="Wingdings"/>
              </a:rPr>
              <a:t>	Long</a:t>
            </a:r>
            <a:r>
              <a:rPr lang="en-US" sz="1800" dirty="0">
                <a:sym typeface="Wingdings"/>
              </a:rPr>
              <a:t>-term </a:t>
            </a:r>
            <a:r>
              <a:rPr lang="en-US" sz="1800" dirty="0" smtClean="0">
                <a:sym typeface="Wingdings"/>
              </a:rPr>
              <a:t>which needs a self-consistent code</a:t>
            </a:r>
          </a:p>
          <a:p>
            <a:endParaRPr lang="en-US" sz="1200" i="1" u="sng" dirty="0" smtClean="0"/>
          </a:p>
          <a:p>
            <a:r>
              <a:rPr lang="en-US" sz="1200" i="1" u="sng" dirty="0" smtClean="0"/>
              <a:t>Note:</a:t>
            </a:r>
            <a:r>
              <a:rPr lang="en-US" sz="1200" dirty="0" smtClean="0"/>
              <a:t> All figures are given for the PS case and the same lattice.</a:t>
            </a:r>
            <a:endParaRPr lang="en-US" sz="1200" dirty="0"/>
          </a:p>
        </p:txBody>
      </p:sp>
      <p:sp>
        <p:nvSpPr>
          <p:cNvPr id="4" name="Slide Number Placeholder 3"/>
          <p:cNvSpPr>
            <a:spLocks noGrp="1"/>
          </p:cNvSpPr>
          <p:nvPr>
            <p:ph type="sldNum" sz="quarter" idx="4"/>
          </p:nvPr>
        </p:nvSpPr>
        <p:spPr/>
        <p:txBody>
          <a:bodyPr/>
          <a:lstStyle/>
          <a:p>
            <a:fld id="{675A7982-5098-C64E-B66D-59F3B38F9423}" type="slidenum">
              <a:rPr lang="en-US" smtClean="0"/>
              <a:pPr/>
              <a:t>11</a:t>
            </a:fld>
            <a:endParaRPr lang="en-US" dirty="0"/>
          </a:p>
        </p:txBody>
      </p:sp>
    </p:spTree>
    <p:extLst>
      <p:ext uri="{BB962C8B-B14F-4D97-AF65-F5344CB8AC3E}">
        <p14:creationId xmlns:p14="http://schemas.microsoft.com/office/powerpoint/2010/main" val="319849824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Simulation </a:t>
            </a:r>
            <a:r>
              <a:rPr lang="en-US" dirty="0"/>
              <a:t>of Qx+2Qy resonance</a:t>
            </a:r>
          </a:p>
        </p:txBody>
      </p:sp>
      <p:sp>
        <p:nvSpPr>
          <p:cNvPr id="3" name="Text Placeholder 2"/>
          <p:cNvSpPr>
            <a:spLocks noGrp="1"/>
          </p:cNvSpPr>
          <p:nvPr>
            <p:ph type="body" sz="quarter" idx="10"/>
          </p:nvPr>
        </p:nvSpPr>
        <p:spPr/>
        <p:txBody>
          <a:bodyPr>
            <a:normAutofit/>
          </a:bodyPr>
          <a:lstStyle/>
          <a:p>
            <a:pPr marL="342900" indent="-342900" algn="just">
              <a:buFont typeface="Arial"/>
              <a:buChar char="•"/>
            </a:pPr>
            <a:r>
              <a:rPr lang="en-US" sz="1600" dirty="0"/>
              <a:t>Simulations are on-going with </a:t>
            </a:r>
            <a:r>
              <a:rPr lang="en-US" sz="1600" dirty="0" smtClean="0"/>
              <a:t>MADX-Frozen-model</a:t>
            </a:r>
            <a:r>
              <a:rPr lang="en-US" sz="1600" dirty="0"/>
              <a:t>.</a:t>
            </a:r>
          </a:p>
          <a:p>
            <a:pPr marL="342900" indent="-342900" algn="just">
              <a:buFont typeface="Arial"/>
              <a:buChar char="•"/>
            </a:pPr>
            <a:r>
              <a:rPr lang="en-US" sz="1600" dirty="0"/>
              <a:t>Preliminary results are very promising</a:t>
            </a:r>
            <a:r>
              <a:rPr lang="en-US" sz="1600" dirty="0" smtClean="0"/>
              <a:t>.</a:t>
            </a:r>
          </a:p>
          <a:p>
            <a:pPr algn="just"/>
            <a:endParaRPr lang="en-US" sz="1600" dirty="0" smtClean="0"/>
          </a:p>
          <a:p>
            <a:pPr algn="just"/>
            <a:r>
              <a:rPr lang="en-US" sz="1800" i="1" u="sng" dirty="0" smtClean="0"/>
              <a:t>Limitation and hypothesis:</a:t>
            </a:r>
          </a:p>
          <a:p>
            <a:pPr algn="just"/>
            <a:endParaRPr lang="en-US" sz="1600" i="1" u="sng" dirty="0" smtClean="0"/>
          </a:p>
          <a:p>
            <a:pPr marL="342900" indent="-342900" algn="just">
              <a:buFont typeface="Arial"/>
              <a:buChar char="•"/>
            </a:pPr>
            <a:r>
              <a:rPr lang="en-US" sz="1600" dirty="0" smtClean="0"/>
              <a:t>For the frozen model introduced in MADX, the number of M.P. is limited due to simulation time issues.</a:t>
            </a:r>
          </a:p>
          <a:p>
            <a:pPr marL="342900" indent="-342900" algn="just">
              <a:buFont typeface="Arial"/>
              <a:buChar char="•"/>
            </a:pPr>
            <a:endParaRPr lang="en-US" sz="1600" dirty="0" smtClean="0"/>
          </a:p>
          <a:p>
            <a:pPr marL="342900" indent="-342900" algn="just">
              <a:buFont typeface="Arial"/>
              <a:buChar char="•"/>
            </a:pPr>
            <a:r>
              <a:rPr lang="en-US" sz="1600" dirty="0" smtClean="0"/>
              <a:t>To be able to compare profiles, and specially tails, it is very difficult to use only 1000 M.P.</a:t>
            </a:r>
            <a:br>
              <a:rPr lang="en-US" sz="1600" dirty="0" smtClean="0"/>
            </a:br>
            <a:r>
              <a:rPr lang="en-US" sz="1600" dirty="0" smtClean="0"/>
              <a:t> </a:t>
            </a:r>
            <a:r>
              <a:rPr lang="en-US" sz="1600" dirty="0" smtClean="0">
                <a:sym typeface="Wingdings"/>
              </a:rPr>
              <a:t> It is </a:t>
            </a:r>
            <a:r>
              <a:rPr lang="en-US" sz="1600" b="1" i="1" u="sng" dirty="0" smtClean="0">
                <a:sym typeface="Wingdings"/>
              </a:rPr>
              <a:t>supposed</a:t>
            </a:r>
            <a:r>
              <a:rPr lang="en-US" sz="1600" dirty="0" smtClean="0">
                <a:sym typeface="Wingdings"/>
              </a:rPr>
              <a:t> that the evolution of the profiles are negligible over 1000 turns. </a:t>
            </a:r>
            <a:br>
              <a:rPr lang="en-US" sz="1600" dirty="0" smtClean="0">
                <a:sym typeface="Wingdings"/>
              </a:rPr>
            </a:br>
            <a:r>
              <a:rPr lang="en-US" sz="1600" dirty="0" smtClean="0">
                <a:sym typeface="Wingdings"/>
              </a:rPr>
              <a:t>  1000 successive turns are averaged to generate the profile at a given turn.</a:t>
            </a:r>
            <a:br>
              <a:rPr lang="en-US" sz="1600" dirty="0" smtClean="0">
                <a:sym typeface="Wingdings"/>
              </a:rPr>
            </a:br>
            <a:r>
              <a:rPr lang="en-US" sz="1600" dirty="0" smtClean="0">
                <a:sym typeface="Wingdings"/>
              </a:rPr>
              <a:t>  which </a:t>
            </a:r>
            <a:r>
              <a:rPr lang="en-US" sz="1600" dirty="0">
                <a:sym typeface="Wingdings"/>
              </a:rPr>
              <a:t>induces high correlation in the distribution since it’s the profile of 1000 M.P. </a:t>
            </a:r>
            <a:r>
              <a:rPr lang="en-US" sz="1600" dirty="0" smtClean="0">
                <a:sym typeface="Wingdings"/>
              </a:rPr>
              <a:t>over 	   	    1000 </a:t>
            </a:r>
            <a:r>
              <a:rPr lang="en-US" sz="1600" dirty="0">
                <a:sym typeface="Wingdings"/>
              </a:rPr>
              <a:t>turns and not 1M M.P. at the given turn.</a:t>
            </a:r>
            <a:endParaRPr lang="en-US" sz="1600" dirty="0" smtClean="0">
              <a:sym typeface="Wingdings"/>
            </a:endParaRPr>
          </a:p>
          <a:p>
            <a:pPr algn="just"/>
            <a:r>
              <a:rPr lang="en-US" sz="1600" dirty="0" smtClean="0">
                <a:sym typeface="Wingdings"/>
              </a:rPr>
              <a:t> </a:t>
            </a:r>
          </a:p>
          <a:p>
            <a:pPr marL="342900" indent="-342900" algn="just">
              <a:buFont typeface="Arial"/>
              <a:buChar char="•"/>
            </a:pPr>
            <a:r>
              <a:rPr lang="en-US" sz="1600" b="1" dirty="0" smtClean="0">
                <a:sym typeface="Wingdings"/>
              </a:rPr>
              <a:t>This assumption is also comparable to the measurement technique (wire-scanner averaging over 2ms~1000turns). </a:t>
            </a:r>
          </a:p>
          <a:p>
            <a:pPr marL="342900" indent="-342900" algn="just">
              <a:buFont typeface="Arial"/>
              <a:buChar char="•"/>
            </a:pPr>
            <a:endParaRPr lang="en-US" sz="1600" dirty="0"/>
          </a:p>
        </p:txBody>
      </p:sp>
      <p:sp>
        <p:nvSpPr>
          <p:cNvPr id="4" name="Slide Number Placeholder 3"/>
          <p:cNvSpPr>
            <a:spLocks noGrp="1"/>
          </p:cNvSpPr>
          <p:nvPr>
            <p:ph type="sldNum" sz="quarter" idx="4"/>
          </p:nvPr>
        </p:nvSpPr>
        <p:spPr/>
        <p:txBody>
          <a:bodyPr/>
          <a:lstStyle/>
          <a:p>
            <a:fld id="{675A7982-5098-C64E-B66D-59F3B38F9423}" type="slidenum">
              <a:rPr lang="en-US" smtClean="0"/>
              <a:pPr/>
              <a:t>12</a:t>
            </a:fld>
            <a:endParaRPr lang="en-US" dirty="0"/>
          </a:p>
        </p:txBody>
      </p:sp>
    </p:spTree>
    <p:extLst>
      <p:ext uri="{BB962C8B-B14F-4D97-AF65-F5344CB8AC3E}">
        <p14:creationId xmlns:p14="http://schemas.microsoft.com/office/powerpoint/2010/main" val="192639176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Experiment &amp; Simulation of Qx+2Qy resonance</a:t>
            </a:r>
          </a:p>
        </p:txBody>
      </p:sp>
      <p:sp>
        <p:nvSpPr>
          <p:cNvPr id="3" name="Text Placeholder 2"/>
          <p:cNvSpPr>
            <a:spLocks noGrp="1"/>
          </p:cNvSpPr>
          <p:nvPr>
            <p:ph type="body" sz="quarter" idx="10"/>
          </p:nvPr>
        </p:nvSpPr>
        <p:spPr>
          <a:xfrm>
            <a:off x="189326" y="4712826"/>
            <a:ext cx="8763034" cy="1643524"/>
          </a:xfrm>
        </p:spPr>
        <p:txBody>
          <a:bodyPr>
            <a:noAutofit/>
          </a:bodyPr>
          <a:lstStyle/>
          <a:p>
            <a:pPr marL="342900" indent="-342900" algn="just">
              <a:buFont typeface="Wingdings" charset="0"/>
              <a:buChar char="è"/>
            </a:pPr>
            <a:r>
              <a:rPr lang="en-US" sz="1600" dirty="0" smtClean="0">
                <a:sym typeface="Wingdings"/>
              </a:rPr>
              <a:t>Good agreement between measurement and simulation (same binning).</a:t>
            </a:r>
          </a:p>
          <a:p>
            <a:pPr marL="342900" indent="-342900" algn="just">
              <a:buFont typeface="Arial"/>
              <a:buChar char="•"/>
            </a:pPr>
            <a:r>
              <a:rPr lang="en-US" sz="1600" dirty="0" smtClean="0">
                <a:sym typeface="Wingdings"/>
              </a:rPr>
              <a:t>The simulated distribution is going to be regenerated, because of a depopulation issue in the center.</a:t>
            </a:r>
          </a:p>
          <a:p>
            <a:pPr marL="342900" indent="-342900" algn="just">
              <a:buFont typeface="Arial"/>
              <a:buChar char="•"/>
            </a:pPr>
            <a:r>
              <a:rPr lang="en-US" sz="1600" dirty="0" smtClean="0">
                <a:sym typeface="Wingdings"/>
              </a:rPr>
              <a:t>The extent of the tails is not the same between simulation and measurement, but it could be due to the “natural” excitation of the resonance, or an error on the assumed tune.</a:t>
            </a:r>
            <a:endParaRPr lang="en-US" sz="1600" dirty="0"/>
          </a:p>
        </p:txBody>
      </p:sp>
      <p:sp>
        <p:nvSpPr>
          <p:cNvPr id="4" name="Slide Number Placeholder 3"/>
          <p:cNvSpPr>
            <a:spLocks noGrp="1"/>
          </p:cNvSpPr>
          <p:nvPr>
            <p:ph type="sldNum" sz="quarter" idx="4"/>
          </p:nvPr>
        </p:nvSpPr>
        <p:spPr/>
        <p:txBody>
          <a:bodyPr/>
          <a:lstStyle/>
          <a:p>
            <a:fld id="{675A7982-5098-C64E-B66D-59F3B38F9423}" type="slidenum">
              <a:rPr lang="en-US" smtClean="0"/>
              <a:pPr/>
              <a:t>13</a:t>
            </a:fld>
            <a:endParaRPr lang="en-US" dirty="0"/>
          </a:p>
        </p:txBody>
      </p:sp>
      <p:pic>
        <p:nvPicPr>
          <p:cNvPr id="6" name="Picture 5" descr="Profiles_Qy0105.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5298" y="1555751"/>
            <a:ext cx="4137721" cy="2880000"/>
          </a:xfrm>
          <a:prstGeom prst="rect">
            <a:avLst/>
          </a:prstGeom>
        </p:spPr>
      </p:pic>
      <p:sp>
        <p:nvSpPr>
          <p:cNvPr id="7" name="TextBox 6"/>
          <p:cNvSpPr txBox="1"/>
          <p:nvPr/>
        </p:nvSpPr>
        <p:spPr>
          <a:xfrm>
            <a:off x="5986578" y="1197474"/>
            <a:ext cx="1397438" cy="369332"/>
          </a:xfrm>
          <a:prstGeom prst="rect">
            <a:avLst/>
          </a:prstGeom>
          <a:noFill/>
        </p:spPr>
        <p:txBody>
          <a:bodyPr wrap="none" rtlCol="0">
            <a:spAutoFit/>
          </a:bodyPr>
          <a:lstStyle/>
          <a:p>
            <a:r>
              <a:rPr lang="en-US" dirty="0" smtClean="0">
                <a:solidFill>
                  <a:srgbClr val="327BBC"/>
                </a:solidFill>
              </a:rPr>
              <a:t>SIMULATION</a:t>
            </a:r>
            <a:endParaRPr lang="en-US" dirty="0">
              <a:solidFill>
                <a:srgbClr val="327BBC"/>
              </a:solidFill>
            </a:endParaRPr>
          </a:p>
        </p:txBody>
      </p:sp>
      <p:sp>
        <p:nvSpPr>
          <p:cNvPr id="9" name="TextBox 8"/>
          <p:cNvSpPr txBox="1"/>
          <p:nvPr/>
        </p:nvSpPr>
        <p:spPr>
          <a:xfrm>
            <a:off x="1501520" y="1197475"/>
            <a:ext cx="1697901" cy="369332"/>
          </a:xfrm>
          <a:prstGeom prst="rect">
            <a:avLst/>
          </a:prstGeom>
          <a:noFill/>
        </p:spPr>
        <p:txBody>
          <a:bodyPr wrap="none" rtlCol="0">
            <a:spAutoFit/>
          </a:bodyPr>
          <a:lstStyle/>
          <a:p>
            <a:r>
              <a:rPr lang="en-US" dirty="0" smtClean="0">
                <a:solidFill>
                  <a:srgbClr val="327BBC"/>
                </a:solidFill>
              </a:rPr>
              <a:t>MEASUREMENT</a:t>
            </a:r>
            <a:endParaRPr lang="en-US" dirty="0">
              <a:solidFill>
                <a:srgbClr val="327BBC"/>
              </a:solidFill>
            </a:endParaRPr>
          </a:p>
        </p:txBody>
      </p:sp>
      <p:pic>
        <p:nvPicPr>
          <p:cNvPr id="10" name="Picture 9" descr="Profiles_Qy01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223" y="1555751"/>
            <a:ext cx="4137720" cy="2880000"/>
          </a:xfrm>
          <a:prstGeom prst="rect">
            <a:avLst/>
          </a:prstGeom>
        </p:spPr>
      </p:pic>
      <p:sp>
        <p:nvSpPr>
          <p:cNvPr id="11" name="Rounded Rectangle 10"/>
          <p:cNvSpPr/>
          <p:nvPr/>
        </p:nvSpPr>
        <p:spPr>
          <a:xfrm rot="16200000">
            <a:off x="3127358" y="-1487088"/>
            <a:ext cx="2858443" cy="8966234"/>
          </a:xfrm>
          <a:prstGeom prst="roundRect">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p:nvCxnSpPr>
        <p:spPr>
          <a:xfrm flipH="1">
            <a:off x="4434408" y="1566806"/>
            <a:ext cx="10495" cy="2868945"/>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397504" y="903027"/>
            <a:ext cx="1989848" cy="369332"/>
          </a:xfrm>
          <a:prstGeom prst="rect">
            <a:avLst/>
          </a:prstGeom>
          <a:noFill/>
          <a:ln>
            <a:solidFill>
              <a:srgbClr val="4F81BD"/>
            </a:solidFill>
          </a:ln>
        </p:spPr>
        <p:txBody>
          <a:bodyPr wrap="none" rtlCol="0">
            <a:spAutoFit/>
          </a:bodyPr>
          <a:lstStyle/>
          <a:p>
            <a:r>
              <a:rPr lang="en-US" dirty="0" smtClean="0">
                <a:solidFill>
                  <a:srgbClr val="327BBC"/>
                </a:solidFill>
              </a:rPr>
              <a:t>TUNES (6.11 ; 6.47)</a:t>
            </a:r>
            <a:endParaRPr lang="en-US" dirty="0">
              <a:solidFill>
                <a:srgbClr val="327BBC"/>
              </a:solidFill>
            </a:endParaRPr>
          </a:p>
        </p:txBody>
      </p:sp>
    </p:spTree>
    <p:extLst>
      <p:ext uri="{BB962C8B-B14F-4D97-AF65-F5344CB8AC3E}">
        <p14:creationId xmlns:p14="http://schemas.microsoft.com/office/powerpoint/2010/main" val="1346256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Experiment &amp; Simulation of Qx+2Qy resonance</a:t>
            </a:r>
          </a:p>
        </p:txBody>
      </p:sp>
      <p:sp>
        <p:nvSpPr>
          <p:cNvPr id="3" name="Text Placeholder 2"/>
          <p:cNvSpPr>
            <a:spLocks noGrp="1"/>
          </p:cNvSpPr>
          <p:nvPr>
            <p:ph type="body" sz="quarter" idx="10"/>
          </p:nvPr>
        </p:nvSpPr>
        <p:spPr>
          <a:xfrm>
            <a:off x="203199" y="4723321"/>
            <a:ext cx="8763034" cy="1434873"/>
          </a:xfrm>
        </p:spPr>
        <p:txBody>
          <a:bodyPr>
            <a:normAutofit fontScale="92500"/>
          </a:bodyPr>
          <a:lstStyle/>
          <a:p>
            <a:pPr marL="342900" indent="-342900" algn="just">
              <a:buFont typeface="Wingdings" charset="0"/>
              <a:buChar char="è"/>
            </a:pPr>
            <a:r>
              <a:rPr lang="en-US" sz="1600" dirty="0" smtClean="0">
                <a:sym typeface="Wingdings"/>
              </a:rPr>
              <a:t>Good agreement between measurement and simulation</a:t>
            </a:r>
          </a:p>
          <a:p>
            <a:pPr marL="342900" indent="-342900" algn="just">
              <a:buFont typeface="Arial"/>
              <a:buChar char="•"/>
            </a:pPr>
            <a:r>
              <a:rPr lang="en-US" sz="1600" dirty="0" smtClean="0">
                <a:sym typeface="Wingdings"/>
              </a:rPr>
              <a:t>The difference between the final profiles could come from the </a:t>
            </a:r>
            <a:r>
              <a:rPr lang="en-US" sz="1600" dirty="0">
                <a:sym typeface="Wingdings"/>
              </a:rPr>
              <a:t>“natural” excitation of the </a:t>
            </a:r>
            <a:r>
              <a:rPr lang="en-US" sz="1600" dirty="0" smtClean="0">
                <a:sym typeface="Wingdings"/>
              </a:rPr>
              <a:t>resonance, or an orbit oscillation/wire-scanner oscillation and/or an error of the tune settings.</a:t>
            </a:r>
          </a:p>
          <a:p>
            <a:pPr algn="just"/>
            <a:r>
              <a:rPr lang="en-US" sz="1600" b="1" dirty="0" smtClean="0">
                <a:sym typeface="Wingdings"/>
              </a:rPr>
              <a:t>Note: The simulated and measured profiles are not at the same position (~factor of 2 difference in β  different sizes)</a:t>
            </a:r>
            <a:endParaRPr lang="en-US" sz="1600" b="1" dirty="0"/>
          </a:p>
        </p:txBody>
      </p:sp>
      <p:sp>
        <p:nvSpPr>
          <p:cNvPr id="4" name="Slide Number Placeholder 3"/>
          <p:cNvSpPr>
            <a:spLocks noGrp="1"/>
          </p:cNvSpPr>
          <p:nvPr>
            <p:ph type="sldNum" sz="quarter" idx="4"/>
          </p:nvPr>
        </p:nvSpPr>
        <p:spPr/>
        <p:txBody>
          <a:bodyPr/>
          <a:lstStyle/>
          <a:p>
            <a:fld id="{675A7982-5098-C64E-B66D-59F3B38F9423}" type="slidenum">
              <a:rPr lang="en-US" smtClean="0"/>
              <a:pPr/>
              <a:t>14</a:t>
            </a:fld>
            <a:endParaRPr lang="en-US" dirty="0"/>
          </a:p>
        </p:txBody>
      </p:sp>
      <p:pic>
        <p:nvPicPr>
          <p:cNvPr id="5" name="Picture 4" descr="Profiles_Qy0129.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7383" y="1530512"/>
            <a:ext cx="4137721" cy="2880000"/>
          </a:xfrm>
          <a:prstGeom prst="rect">
            <a:avLst/>
          </a:prstGeom>
        </p:spPr>
      </p:pic>
      <p:pic>
        <p:nvPicPr>
          <p:cNvPr id="8" name="Picture 7" descr="Profiles_Qy013.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214" y="1530512"/>
            <a:ext cx="4137721" cy="2880000"/>
          </a:xfrm>
          <a:prstGeom prst="rect">
            <a:avLst/>
          </a:prstGeom>
        </p:spPr>
      </p:pic>
      <p:sp>
        <p:nvSpPr>
          <p:cNvPr id="9" name="Rounded Rectangle 8"/>
          <p:cNvSpPr/>
          <p:nvPr/>
        </p:nvSpPr>
        <p:spPr>
          <a:xfrm rot="16200000">
            <a:off x="3114898" y="-1475435"/>
            <a:ext cx="2858443" cy="8966234"/>
          </a:xfrm>
          <a:prstGeom prst="roundRect">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4432443" y="1578459"/>
            <a:ext cx="0" cy="2858445"/>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105309" y="1190422"/>
            <a:ext cx="1397438" cy="369332"/>
          </a:xfrm>
          <a:prstGeom prst="rect">
            <a:avLst/>
          </a:prstGeom>
          <a:noFill/>
        </p:spPr>
        <p:txBody>
          <a:bodyPr wrap="none" rtlCol="0">
            <a:spAutoFit/>
          </a:bodyPr>
          <a:lstStyle/>
          <a:p>
            <a:r>
              <a:rPr lang="en-US" dirty="0" smtClean="0">
                <a:solidFill>
                  <a:srgbClr val="327BBC"/>
                </a:solidFill>
              </a:rPr>
              <a:t>SIMULATION</a:t>
            </a:r>
            <a:endParaRPr lang="en-US" dirty="0">
              <a:solidFill>
                <a:srgbClr val="327BBC"/>
              </a:solidFill>
            </a:endParaRPr>
          </a:p>
        </p:txBody>
      </p:sp>
      <p:sp>
        <p:nvSpPr>
          <p:cNvPr id="13" name="TextBox 12"/>
          <p:cNvSpPr txBox="1"/>
          <p:nvPr/>
        </p:nvSpPr>
        <p:spPr>
          <a:xfrm>
            <a:off x="1620251" y="1190423"/>
            <a:ext cx="1697901" cy="369332"/>
          </a:xfrm>
          <a:prstGeom prst="rect">
            <a:avLst/>
          </a:prstGeom>
          <a:noFill/>
        </p:spPr>
        <p:txBody>
          <a:bodyPr wrap="none" rtlCol="0">
            <a:spAutoFit/>
          </a:bodyPr>
          <a:lstStyle/>
          <a:p>
            <a:r>
              <a:rPr lang="en-US" dirty="0" smtClean="0">
                <a:solidFill>
                  <a:srgbClr val="327BBC"/>
                </a:solidFill>
              </a:rPr>
              <a:t>MEASUREMENT</a:t>
            </a:r>
            <a:endParaRPr lang="en-US" dirty="0">
              <a:solidFill>
                <a:srgbClr val="327BBC"/>
              </a:solidFill>
            </a:endParaRPr>
          </a:p>
        </p:txBody>
      </p:sp>
      <p:sp>
        <p:nvSpPr>
          <p:cNvPr id="14" name="TextBox 13"/>
          <p:cNvSpPr txBox="1"/>
          <p:nvPr/>
        </p:nvSpPr>
        <p:spPr>
          <a:xfrm>
            <a:off x="3516235" y="895975"/>
            <a:ext cx="1989848" cy="369332"/>
          </a:xfrm>
          <a:prstGeom prst="rect">
            <a:avLst/>
          </a:prstGeom>
          <a:noFill/>
          <a:ln>
            <a:solidFill>
              <a:srgbClr val="4F81BD"/>
            </a:solidFill>
          </a:ln>
        </p:spPr>
        <p:txBody>
          <a:bodyPr wrap="none" rtlCol="0">
            <a:spAutoFit/>
          </a:bodyPr>
          <a:lstStyle/>
          <a:p>
            <a:r>
              <a:rPr lang="en-US" dirty="0" smtClean="0">
                <a:solidFill>
                  <a:srgbClr val="327BBC"/>
                </a:solidFill>
              </a:rPr>
              <a:t>TUNES (6.13 ; 6.47)</a:t>
            </a:r>
            <a:endParaRPr lang="en-US" dirty="0">
              <a:solidFill>
                <a:srgbClr val="327BBC"/>
              </a:solidFill>
            </a:endParaRPr>
          </a:p>
        </p:txBody>
      </p:sp>
    </p:spTree>
    <p:extLst>
      <p:ext uri="{BB962C8B-B14F-4D97-AF65-F5344CB8AC3E}">
        <p14:creationId xmlns:p14="http://schemas.microsoft.com/office/powerpoint/2010/main" val="35406302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Simulation </a:t>
            </a:r>
            <a:r>
              <a:rPr lang="en-US" dirty="0"/>
              <a:t>of </a:t>
            </a:r>
            <a:r>
              <a:rPr lang="en-US" dirty="0" smtClean="0"/>
              <a:t>the Qx</a:t>
            </a:r>
            <a:r>
              <a:rPr lang="en-US" dirty="0"/>
              <a:t>+2Qy resonance</a:t>
            </a:r>
          </a:p>
        </p:txBody>
      </p:sp>
      <p:sp>
        <p:nvSpPr>
          <p:cNvPr id="3" name="Text Placeholder 2"/>
          <p:cNvSpPr>
            <a:spLocks noGrp="1"/>
          </p:cNvSpPr>
          <p:nvPr>
            <p:ph type="body" sz="quarter" idx="10"/>
          </p:nvPr>
        </p:nvSpPr>
        <p:spPr>
          <a:xfrm>
            <a:off x="203200" y="1255059"/>
            <a:ext cx="8763034" cy="5101291"/>
          </a:xfrm>
        </p:spPr>
        <p:txBody>
          <a:bodyPr>
            <a:normAutofit/>
          </a:bodyPr>
          <a:lstStyle/>
          <a:p>
            <a:r>
              <a:rPr lang="en-US" sz="1600" dirty="0" smtClean="0"/>
              <a:t>The difference between the simulated and measured profiles for </a:t>
            </a:r>
            <a:r>
              <a:rPr lang="en-US" sz="1600" dirty="0" err="1" smtClean="0"/>
              <a:t>Qx</a:t>
            </a:r>
            <a:r>
              <a:rPr lang="en-US" sz="1600" dirty="0" smtClean="0"/>
              <a:t>=6.11 is believed to come from the difference between measured and simulated tune.</a:t>
            </a:r>
          </a:p>
          <a:p>
            <a:endParaRPr lang="en-US" sz="1600" dirty="0" smtClean="0"/>
          </a:p>
          <a:p>
            <a:endParaRPr lang="en-US" dirty="0" smtClean="0">
              <a:sym typeface="Wingdings"/>
            </a:endParaRPr>
          </a:p>
          <a:p>
            <a:endParaRPr lang="en-US" dirty="0">
              <a:sym typeface="Wingdings"/>
            </a:endParaRPr>
          </a:p>
          <a:p>
            <a:endParaRPr lang="en-US" dirty="0" smtClean="0">
              <a:sym typeface="Wingdings"/>
            </a:endParaRPr>
          </a:p>
          <a:p>
            <a:endParaRPr lang="en-US" dirty="0">
              <a:sym typeface="Wingdings"/>
            </a:endParaRPr>
          </a:p>
          <a:p>
            <a:endParaRPr lang="en-US" dirty="0" smtClean="0">
              <a:sym typeface="Wingdings"/>
            </a:endParaRPr>
          </a:p>
          <a:p>
            <a:endParaRPr lang="en-US" dirty="0">
              <a:sym typeface="Wingdings"/>
            </a:endParaRPr>
          </a:p>
          <a:p>
            <a:endParaRPr lang="en-US" dirty="0" smtClean="0">
              <a:sym typeface="Wingdings"/>
            </a:endParaRPr>
          </a:p>
          <a:p>
            <a:endParaRPr lang="en-US" dirty="0" smtClean="0">
              <a:sym typeface="Wingdings"/>
            </a:endParaRPr>
          </a:p>
          <a:p>
            <a:endParaRPr lang="en-US" dirty="0" smtClean="0">
              <a:sym typeface="Wingdings"/>
            </a:endParaRPr>
          </a:p>
          <a:p>
            <a:endParaRPr lang="en-US" dirty="0" smtClean="0">
              <a:sym typeface="Wingdings"/>
            </a:endParaRPr>
          </a:p>
          <a:p>
            <a:r>
              <a:rPr lang="en-US" dirty="0" smtClean="0">
                <a:sym typeface="Wingdings"/>
              </a:rPr>
              <a:t> Tail development is very sensitive to tune-settings.</a:t>
            </a:r>
            <a:endParaRPr lang="en-US" dirty="0"/>
          </a:p>
        </p:txBody>
      </p:sp>
      <p:sp>
        <p:nvSpPr>
          <p:cNvPr id="4" name="Slide Number Placeholder 3"/>
          <p:cNvSpPr>
            <a:spLocks noGrp="1"/>
          </p:cNvSpPr>
          <p:nvPr>
            <p:ph type="sldNum" sz="quarter" idx="4"/>
          </p:nvPr>
        </p:nvSpPr>
        <p:spPr/>
        <p:txBody>
          <a:bodyPr/>
          <a:lstStyle/>
          <a:p>
            <a:fld id="{675A7982-5098-C64E-B66D-59F3B38F9423}" type="slidenum">
              <a:rPr lang="en-US" smtClean="0"/>
              <a:pPr/>
              <a:t>15</a:t>
            </a:fld>
            <a:endParaRPr lang="en-US" dirty="0"/>
          </a:p>
        </p:txBody>
      </p:sp>
      <p:pic>
        <p:nvPicPr>
          <p:cNvPr id="14" name="Picture 13" descr="Profiles_Qy0105_425kturns.pdf"/>
          <p:cNvPicPr>
            <a:picLocks noChangeAspect="1"/>
          </p:cNvPicPr>
          <p:nvPr/>
        </p:nvPicPr>
        <p:blipFill rotWithShape="1">
          <a:blip r:embed="rId2">
            <a:extLst>
              <a:ext uri="{28A0092B-C50C-407E-A947-70E740481C1C}">
                <a14:useLocalDpi xmlns:a14="http://schemas.microsoft.com/office/drawing/2010/main" val="0"/>
              </a:ext>
            </a:extLst>
          </a:blip>
          <a:srcRect l="7714" r="6866" b="-337"/>
          <a:stretch/>
        </p:blipFill>
        <p:spPr>
          <a:xfrm>
            <a:off x="6187546" y="3037787"/>
            <a:ext cx="2910667" cy="2379711"/>
          </a:xfrm>
          <a:prstGeom prst="rect">
            <a:avLst/>
          </a:prstGeom>
        </p:spPr>
      </p:pic>
      <p:pic>
        <p:nvPicPr>
          <p:cNvPr id="6" name="Picture 5" descr="Profiles_Qy0105.pdf"/>
          <p:cNvPicPr>
            <a:picLocks noChangeAspect="1"/>
          </p:cNvPicPr>
          <p:nvPr/>
        </p:nvPicPr>
        <p:blipFill rotWithShape="1">
          <a:blip r:embed="rId3">
            <a:extLst>
              <a:ext uri="{28A0092B-C50C-407E-A947-70E740481C1C}">
                <a14:useLocalDpi xmlns:a14="http://schemas.microsoft.com/office/drawing/2010/main" val="0"/>
              </a:ext>
            </a:extLst>
          </a:blip>
          <a:srcRect l="6760" r="6704" b="180"/>
          <a:stretch/>
        </p:blipFill>
        <p:spPr>
          <a:xfrm>
            <a:off x="1" y="2970238"/>
            <a:ext cx="2963945" cy="2379710"/>
          </a:xfrm>
          <a:prstGeom prst="rect">
            <a:avLst/>
          </a:prstGeom>
        </p:spPr>
      </p:pic>
      <p:sp>
        <p:nvSpPr>
          <p:cNvPr id="8" name="TextBox 7"/>
          <p:cNvSpPr txBox="1"/>
          <p:nvPr/>
        </p:nvSpPr>
        <p:spPr>
          <a:xfrm>
            <a:off x="516338" y="1996484"/>
            <a:ext cx="2038652" cy="646331"/>
          </a:xfrm>
          <a:prstGeom prst="rect">
            <a:avLst/>
          </a:prstGeom>
          <a:noFill/>
        </p:spPr>
        <p:txBody>
          <a:bodyPr wrap="none" rtlCol="0">
            <a:spAutoFit/>
          </a:bodyPr>
          <a:lstStyle/>
          <a:p>
            <a:pPr algn="ctr"/>
            <a:r>
              <a:rPr lang="en-US" dirty="0" smtClean="0">
                <a:solidFill>
                  <a:srgbClr val="327BBC"/>
                </a:solidFill>
              </a:rPr>
              <a:t>Simulation at </a:t>
            </a:r>
          </a:p>
          <a:p>
            <a:r>
              <a:rPr lang="en-US" dirty="0" smtClean="0">
                <a:solidFill>
                  <a:srgbClr val="327BBC"/>
                </a:solidFill>
              </a:rPr>
              <a:t>Tunes (6.105 ; 6.47)</a:t>
            </a:r>
            <a:endParaRPr lang="en-US" dirty="0">
              <a:solidFill>
                <a:srgbClr val="327BBC"/>
              </a:solidFill>
            </a:endParaRPr>
          </a:p>
        </p:txBody>
      </p:sp>
      <p:sp>
        <p:nvSpPr>
          <p:cNvPr id="10" name="Rounded Rectangle 9"/>
          <p:cNvSpPr/>
          <p:nvPr/>
        </p:nvSpPr>
        <p:spPr>
          <a:xfrm rot="16200000">
            <a:off x="3119884" y="-419848"/>
            <a:ext cx="2858443" cy="9098215"/>
          </a:xfrm>
          <a:prstGeom prst="roundRect">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p:nvPr/>
        </p:nvCxnSpPr>
        <p:spPr>
          <a:xfrm flipH="1">
            <a:off x="6089688" y="2700038"/>
            <a:ext cx="10495" cy="2868945"/>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3134370" y="1766814"/>
            <a:ext cx="2778500" cy="923330"/>
          </a:xfrm>
          <a:prstGeom prst="rect">
            <a:avLst/>
          </a:prstGeom>
          <a:noFill/>
          <a:ln>
            <a:noFill/>
          </a:ln>
        </p:spPr>
        <p:txBody>
          <a:bodyPr wrap="square" rtlCol="0">
            <a:spAutoFit/>
          </a:bodyPr>
          <a:lstStyle/>
          <a:p>
            <a:pPr algn="ctr"/>
            <a:r>
              <a:rPr lang="en-US" dirty="0" smtClean="0">
                <a:solidFill>
                  <a:srgbClr val="327BBC"/>
                </a:solidFill>
              </a:rPr>
              <a:t>Measurement at tunes:</a:t>
            </a:r>
            <a:br>
              <a:rPr lang="en-US" dirty="0" smtClean="0">
                <a:solidFill>
                  <a:srgbClr val="327BBC"/>
                </a:solidFill>
              </a:rPr>
            </a:br>
            <a:r>
              <a:rPr lang="en-US" dirty="0">
                <a:solidFill>
                  <a:srgbClr val="327BBC"/>
                </a:solidFill>
              </a:rPr>
              <a:t>p</a:t>
            </a:r>
            <a:r>
              <a:rPr lang="en-US" dirty="0" smtClean="0">
                <a:solidFill>
                  <a:srgbClr val="327BBC"/>
                </a:solidFill>
              </a:rPr>
              <a:t>rogrammed  (6.11 ; 6.47) measured (6.105 ; 6.476)</a:t>
            </a:r>
            <a:endParaRPr lang="en-US" dirty="0">
              <a:solidFill>
                <a:srgbClr val="327BBC"/>
              </a:solidFill>
            </a:endParaRPr>
          </a:p>
        </p:txBody>
      </p:sp>
      <p:sp>
        <p:nvSpPr>
          <p:cNvPr id="13" name="TextBox 12"/>
          <p:cNvSpPr txBox="1"/>
          <p:nvPr/>
        </p:nvSpPr>
        <p:spPr>
          <a:xfrm>
            <a:off x="6351826" y="1925404"/>
            <a:ext cx="2133482" cy="646331"/>
          </a:xfrm>
          <a:prstGeom prst="rect">
            <a:avLst/>
          </a:prstGeom>
          <a:noFill/>
        </p:spPr>
        <p:txBody>
          <a:bodyPr wrap="square" rtlCol="0">
            <a:spAutoFit/>
          </a:bodyPr>
          <a:lstStyle/>
          <a:p>
            <a:r>
              <a:rPr lang="en-US" dirty="0" smtClean="0">
                <a:solidFill>
                  <a:srgbClr val="327BBC"/>
                </a:solidFill>
              </a:rPr>
              <a:t>Simulation at Tunes</a:t>
            </a:r>
          </a:p>
          <a:p>
            <a:pPr algn="ctr"/>
            <a:r>
              <a:rPr lang="en-US" dirty="0" smtClean="0">
                <a:solidFill>
                  <a:srgbClr val="327BBC"/>
                </a:solidFill>
              </a:rPr>
              <a:t> (6.105 ; 6.48)</a:t>
            </a:r>
            <a:endParaRPr lang="en-US" dirty="0">
              <a:solidFill>
                <a:srgbClr val="327BBC"/>
              </a:solidFill>
            </a:endParaRPr>
          </a:p>
        </p:txBody>
      </p:sp>
      <p:sp>
        <p:nvSpPr>
          <p:cNvPr id="15" name="TextBox 14"/>
          <p:cNvSpPr txBox="1"/>
          <p:nvPr/>
        </p:nvSpPr>
        <p:spPr>
          <a:xfrm>
            <a:off x="6136263" y="2762310"/>
            <a:ext cx="2829970" cy="307777"/>
          </a:xfrm>
          <a:prstGeom prst="rect">
            <a:avLst/>
          </a:prstGeom>
          <a:noFill/>
          <a:ln>
            <a:solidFill>
              <a:srgbClr val="FF0000"/>
            </a:solidFill>
          </a:ln>
        </p:spPr>
        <p:txBody>
          <a:bodyPr wrap="square" rtlCol="0">
            <a:spAutoFit/>
          </a:bodyPr>
          <a:lstStyle/>
          <a:p>
            <a:r>
              <a:rPr lang="en-US" sz="1400" dirty="0" smtClean="0">
                <a:solidFill>
                  <a:srgbClr val="FF0000"/>
                </a:solidFill>
              </a:rPr>
              <a:t>Preliminary results (only 425k turns) </a:t>
            </a:r>
            <a:endParaRPr lang="en-US" sz="1400" dirty="0">
              <a:solidFill>
                <a:srgbClr val="FF0000"/>
              </a:solidFill>
            </a:endParaRPr>
          </a:p>
        </p:txBody>
      </p:sp>
      <p:cxnSp>
        <p:nvCxnSpPr>
          <p:cNvPr id="16" name="Straight Connector 15"/>
          <p:cNvCxnSpPr/>
          <p:nvPr/>
        </p:nvCxnSpPr>
        <p:spPr>
          <a:xfrm flipH="1">
            <a:off x="2963946" y="2700038"/>
            <a:ext cx="10495" cy="2868945"/>
          </a:xfrm>
          <a:prstGeom prst="line">
            <a:avLst/>
          </a:prstGeom>
        </p:spPr>
        <p:style>
          <a:lnRef idx="2">
            <a:schemeClr val="accent1"/>
          </a:lnRef>
          <a:fillRef idx="0">
            <a:schemeClr val="accent1"/>
          </a:fillRef>
          <a:effectRef idx="1">
            <a:schemeClr val="accent1"/>
          </a:effectRef>
          <a:fontRef idx="minor">
            <a:schemeClr val="tx1"/>
          </a:fontRef>
        </p:style>
      </p:cxnSp>
      <p:pic>
        <p:nvPicPr>
          <p:cNvPr id="17" name="Picture 16" descr="Profiles_Qy011.pdf"/>
          <p:cNvPicPr>
            <a:picLocks noChangeAspect="1"/>
          </p:cNvPicPr>
          <p:nvPr/>
        </p:nvPicPr>
        <p:blipFill rotWithShape="1">
          <a:blip r:embed="rId4">
            <a:extLst>
              <a:ext uri="{28A0092B-C50C-407E-A947-70E740481C1C}">
                <a14:useLocalDpi xmlns:a14="http://schemas.microsoft.com/office/drawing/2010/main" val="0"/>
              </a:ext>
            </a:extLst>
          </a:blip>
          <a:srcRect l="6379" r="5891"/>
          <a:stretch/>
        </p:blipFill>
        <p:spPr>
          <a:xfrm>
            <a:off x="3049569" y="2970238"/>
            <a:ext cx="3040119" cy="2412000"/>
          </a:xfrm>
          <a:prstGeom prst="rect">
            <a:avLst/>
          </a:prstGeom>
        </p:spPr>
      </p:pic>
    </p:spTree>
    <p:extLst>
      <p:ext uri="{BB962C8B-B14F-4D97-AF65-F5344CB8AC3E}">
        <p14:creationId xmlns:p14="http://schemas.microsoft.com/office/powerpoint/2010/main" val="332231339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16</a:t>
            </a:fld>
            <a:endParaRPr lang="en-US" dirty="0"/>
          </a:p>
        </p:txBody>
      </p:sp>
      <p:sp>
        <p:nvSpPr>
          <p:cNvPr id="5" name="Title 1"/>
          <p:cNvSpPr>
            <a:spLocks noGrp="1"/>
          </p:cNvSpPr>
          <p:nvPr>
            <p:ph type="title"/>
          </p:nvPr>
        </p:nvSpPr>
        <p:spPr>
          <a:xfrm>
            <a:off x="1001058" y="274638"/>
            <a:ext cx="7965175" cy="747654"/>
          </a:xfrm>
        </p:spPr>
        <p:txBody>
          <a:bodyPr>
            <a:normAutofit/>
          </a:bodyPr>
          <a:lstStyle/>
          <a:p>
            <a:r>
              <a:rPr lang="en-US" dirty="0" smtClean="0"/>
              <a:t>4</a:t>
            </a:r>
            <a:r>
              <a:rPr lang="en-US" baseline="30000" dirty="0" smtClean="0"/>
              <a:t>th</a:t>
            </a:r>
            <a:r>
              <a:rPr lang="en-US" dirty="0" smtClean="0"/>
              <a:t> order resonance</a:t>
            </a:r>
            <a:endParaRPr lang="en-US" dirty="0"/>
          </a:p>
        </p:txBody>
      </p:sp>
      <p:sp>
        <p:nvSpPr>
          <p:cNvPr id="6" name="Text Placeholder 2"/>
          <p:cNvSpPr>
            <a:spLocks noGrp="1"/>
          </p:cNvSpPr>
          <p:nvPr>
            <p:ph type="body" sz="quarter" idx="10"/>
          </p:nvPr>
        </p:nvSpPr>
        <p:spPr>
          <a:xfrm>
            <a:off x="392110" y="1255059"/>
            <a:ext cx="8402918" cy="5242318"/>
          </a:xfrm>
        </p:spPr>
        <p:txBody>
          <a:bodyPr>
            <a:normAutofit/>
          </a:bodyPr>
          <a:lstStyle/>
          <a:p>
            <a:pPr marL="342900" indent="-342900" algn="just">
              <a:buFont typeface="Arial"/>
              <a:buChar char="•"/>
            </a:pPr>
            <a:r>
              <a:rPr lang="en-US" dirty="0" smtClean="0"/>
              <a:t>The preferred hypothesis is that the 4</a:t>
            </a:r>
            <a:r>
              <a:rPr lang="en-US" baseline="30000" dirty="0" smtClean="0"/>
              <a:t>th</a:t>
            </a:r>
            <a:r>
              <a:rPr lang="en-US" dirty="0" smtClean="0"/>
              <a:t> order resonance is </a:t>
            </a:r>
            <a:r>
              <a:rPr lang="en-US" b="1" dirty="0" smtClean="0"/>
              <a:t>a structure resonance driven by space charge</a:t>
            </a:r>
            <a:r>
              <a:rPr lang="en-US" dirty="0" smtClean="0"/>
              <a:t>.</a:t>
            </a:r>
          </a:p>
          <a:p>
            <a:pPr marL="342900" indent="-342900" algn="just">
              <a:buFont typeface="Arial"/>
              <a:buChar char="•"/>
            </a:pPr>
            <a:endParaRPr lang="en-US" dirty="0" smtClean="0"/>
          </a:p>
          <a:p>
            <a:pPr marL="342900" indent="-342900" algn="just">
              <a:buFont typeface="Arial"/>
              <a:buChar char="•"/>
            </a:pPr>
            <a:r>
              <a:rPr lang="en-US" dirty="0" smtClean="0"/>
              <a:t>The resonance is driven by the space charge force modulation which has a harmonic (4*6.25=25 or 8*6.25=50) of the symmetry of the machine </a:t>
            </a:r>
            <a:r>
              <a:rPr lang="en-US" dirty="0"/>
              <a:t>(</a:t>
            </a:r>
            <a:r>
              <a:rPr lang="en-US" dirty="0" smtClean="0"/>
              <a:t>25x “FD DF FD DF” </a:t>
            </a:r>
            <a:r>
              <a:rPr lang="en-US" dirty="0"/>
              <a:t>or </a:t>
            </a:r>
            <a:r>
              <a:rPr lang="en-US" dirty="0" smtClean="0"/>
              <a:t>50x ”FD DF”)</a:t>
            </a:r>
          </a:p>
          <a:p>
            <a:pPr marL="342900" indent="-342900" algn="just">
              <a:buFont typeface="Arial"/>
              <a:buChar char="•"/>
            </a:pPr>
            <a:endParaRPr lang="en-US" dirty="0" smtClean="0"/>
          </a:p>
          <a:p>
            <a:pPr marL="342900" indent="-342900" algn="just">
              <a:buFont typeface="Wingdings" charset="0"/>
              <a:buChar char="è"/>
            </a:pPr>
            <a:r>
              <a:rPr lang="en-US" dirty="0" smtClean="0">
                <a:sym typeface="Wingdings"/>
              </a:rPr>
              <a:t>If one </a:t>
            </a:r>
            <a:r>
              <a:rPr lang="en-US" b="1" dirty="0" smtClean="0">
                <a:sym typeface="Wingdings"/>
              </a:rPr>
              <a:t>changes the vertical integer tune</a:t>
            </a:r>
            <a:r>
              <a:rPr lang="en-US" dirty="0" smtClean="0">
                <a:sym typeface="Wingdings"/>
              </a:rPr>
              <a:t>, then the space charge harmonic should be different from the lattice one, and shouldn’t be excited anymore. (ex: 4*7.25=29)</a:t>
            </a:r>
            <a:endParaRPr lang="en-US" dirty="0" smtClean="0"/>
          </a:p>
          <a:p>
            <a:pPr algn="just"/>
            <a:r>
              <a:rPr lang="en-US" dirty="0" smtClean="0"/>
              <a:t> </a:t>
            </a:r>
          </a:p>
          <a:p>
            <a:pPr marL="342900" indent="-342900" algn="just">
              <a:buFont typeface="Arial"/>
              <a:buChar char="•"/>
            </a:pPr>
            <a:r>
              <a:rPr lang="en-US" dirty="0" smtClean="0"/>
              <a:t>Another advantage, noticed during this study, is that the space charge tune spread would be reduced (because of the higher dispersion).</a:t>
            </a:r>
            <a:endParaRPr lang="en-US" dirty="0"/>
          </a:p>
        </p:txBody>
      </p:sp>
    </p:spTree>
    <p:extLst>
      <p:ext uri="{BB962C8B-B14F-4D97-AF65-F5344CB8AC3E}">
        <p14:creationId xmlns:p14="http://schemas.microsoft.com/office/powerpoint/2010/main" val="212952237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17</a:t>
            </a:fld>
            <a:endParaRPr lang="en-US" dirty="0"/>
          </a:p>
        </p:txBody>
      </p:sp>
      <p:sp>
        <p:nvSpPr>
          <p:cNvPr id="5" name="Title 1"/>
          <p:cNvSpPr>
            <a:spLocks noGrp="1"/>
          </p:cNvSpPr>
          <p:nvPr>
            <p:ph type="title"/>
          </p:nvPr>
        </p:nvSpPr>
        <p:spPr>
          <a:xfrm>
            <a:off x="1001058" y="274638"/>
            <a:ext cx="7965175" cy="747654"/>
          </a:xfrm>
        </p:spPr>
        <p:txBody>
          <a:bodyPr/>
          <a:lstStyle/>
          <a:p>
            <a:r>
              <a:rPr lang="en-US" dirty="0"/>
              <a:t>Change of vertical integer tune</a:t>
            </a:r>
          </a:p>
        </p:txBody>
      </p:sp>
      <p:graphicFrame>
        <p:nvGraphicFramePr>
          <p:cNvPr id="6" name="Object 5"/>
          <p:cNvGraphicFramePr>
            <a:graphicFrameLocks noChangeAspect="1"/>
          </p:cNvGraphicFramePr>
          <p:nvPr>
            <p:extLst>
              <p:ext uri="{D42A27DB-BD31-4B8C-83A1-F6EECF244321}">
                <p14:modId xmlns:p14="http://schemas.microsoft.com/office/powerpoint/2010/main" val="2099435942"/>
              </p:ext>
            </p:extLst>
          </p:nvPr>
        </p:nvGraphicFramePr>
        <p:xfrm>
          <a:off x="2048512" y="833364"/>
          <a:ext cx="5638800" cy="3619500"/>
        </p:xfrm>
        <a:graphic>
          <a:graphicData uri="http://schemas.openxmlformats.org/presentationml/2006/ole">
            <mc:AlternateContent xmlns:mc="http://schemas.openxmlformats.org/markup-compatibility/2006">
              <mc:Choice xmlns:v="urn:schemas-microsoft-com:vml" Requires="v">
                <p:oleObj spid="_x0000_s1155" name="Document" r:id="rId3" imgW="5638800" imgH="3619500" progId="Word.Document.12">
                  <p:link updateAutomatic="1"/>
                </p:oleObj>
              </mc:Choice>
              <mc:Fallback>
                <p:oleObj name="Document" r:id="rId3" imgW="5638800" imgH="3619500" progId="Word.Document.12">
                  <p:link updateAutomatic="1"/>
                  <p:pic>
                    <p:nvPicPr>
                      <p:cNvPr id="0" name=""/>
                      <p:cNvPicPr/>
                      <p:nvPr/>
                    </p:nvPicPr>
                    <p:blipFill>
                      <a:blip r:embed="rId4"/>
                      <a:stretch>
                        <a:fillRect/>
                      </a:stretch>
                    </p:blipFill>
                    <p:spPr>
                      <a:xfrm>
                        <a:off x="2048512" y="833364"/>
                        <a:ext cx="5638800" cy="3619500"/>
                      </a:xfrm>
                      <a:prstGeom prst="rect">
                        <a:avLst/>
                      </a:prstGeom>
                    </p:spPr>
                  </p:pic>
                </p:oleObj>
              </mc:Fallback>
            </mc:AlternateContent>
          </a:graphicData>
        </a:graphic>
      </p:graphicFrame>
      <p:sp>
        <p:nvSpPr>
          <p:cNvPr id="7" name="Text Placeholder 2"/>
          <p:cNvSpPr>
            <a:spLocks noGrp="1"/>
          </p:cNvSpPr>
          <p:nvPr>
            <p:ph type="body" sz="quarter" idx="10"/>
          </p:nvPr>
        </p:nvSpPr>
        <p:spPr>
          <a:xfrm>
            <a:off x="296425" y="4405333"/>
            <a:ext cx="8596343" cy="1970555"/>
          </a:xfrm>
        </p:spPr>
        <p:txBody>
          <a:bodyPr>
            <a:normAutofit fontScale="92500" lnSpcReduction="20000"/>
          </a:bodyPr>
          <a:lstStyle/>
          <a:p>
            <a:pPr marL="342900" indent="-342900" algn="just">
              <a:buFont typeface="Arial"/>
              <a:buChar char="•"/>
            </a:pPr>
            <a:r>
              <a:rPr lang="en-US" dirty="0" smtClean="0"/>
              <a:t>To change the integer, I use only the F8L (introduces only </a:t>
            </a:r>
            <a:r>
              <a:rPr lang="en-US" dirty="0" err="1" smtClean="0"/>
              <a:t>quadrupolar</a:t>
            </a:r>
            <a:r>
              <a:rPr lang="en-US" dirty="0" smtClean="0"/>
              <a:t> component).</a:t>
            </a:r>
          </a:p>
          <a:p>
            <a:pPr marL="342900" indent="-342900" algn="just">
              <a:buFont typeface="Arial"/>
              <a:buChar char="•"/>
            </a:pPr>
            <a:r>
              <a:rPr lang="en-US" dirty="0" smtClean="0"/>
              <a:t>Going to 7 as vertical integer tune seems to be more advantageous (reduces the tune-spread due to space </a:t>
            </a:r>
          </a:p>
          <a:p>
            <a:pPr marL="342900" indent="-342900" algn="just">
              <a:buFont typeface="Arial"/>
              <a:buChar char="•"/>
            </a:pPr>
            <a:r>
              <a:rPr lang="en-US" dirty="0" smtClean="0"/>
              <a:t>One has to verify if the injection transfer line can match these optics.</a:t>
            </a:r>
          </a:p>
          <a:p>
            <a:pPr marL="342900" indent="-342900" algn="just">
              <a:buFont typeface="Arial"/>
              <a:buChar char="•"/>
            </a:pPr>
            <a:r>
              <a:rPr lang="en-US" dirty="0"/>
              <a:t>A limitation (for large beams): the horizontal size is doubled. (For an LHC-type beam, the aperture~24σ in H and 17.5σ in V</a:t>
            </a:r>
            <a:r>
              <a:rPr lang="en-US" dirty="0" smtClean="0"/>
              <a:t>)</a:t>
            </a:r>
            <a:endParaRPr lang="en-US" dirty="0"/>
          </a:p>
        </p:txBody>
      </p:sp>
    </p:spTree>
    <p:extLst>
      <p:ext uri="{BB962C8B-B14F-4D97-AF65-F5344CB8AC3E}">
        <p14:creationId xmlns:p14="http://schemas.microsoft.com/office/powerpoint/2010/main" val="135016691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Change of vertical integer tune</a:t>
            </a:r>
          </a:p>
        </p:txBody>
      </p:sp>
      <p:sp>
        <p:nvSpPr>
          <p:cNvPr id="4" name="Slide Number Placeholder 3"/>
          <p:cNvSpPr>
            <a:spLocks noGrp="1"/>
          </p:cNvSpPr>
          <p:nvPr>
            <p:ph type="sldNum" sz="quarter" idx="4"/>
          </p:nvPr>
        </p:nvSpPr>
        <p:spPr/>
        <p:txBody>
          <a:bodyPr/>
          <a:lstStyle/>
          <a:p>
            <a:fld id="{675A7982-5098-C64E-B66D-59F3B38F9423}" type="slidenum">
              <a:rPr lang="en-US" smtClean="0"/>
              <a:pPr/>
              <a:t>18</a:t>
            </a:fld>
            <a:endParaRPr lang="en-US" dirty="0"/>
          </a:p>
        </p:txBody>
      </p:sp>
      <p:pic>
        <p:nvPicPr>
          <p:cNvPr id="5" name="Picture 4" descr="FootPrint_Q623Q630.pdf"/>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519335" y="2687312"/>
            <a:ext cx="3805496" cy="3600000"/>
          </a:xfrm>
          <a:prstGeom prst="rect">
            <a:avLst/>
          </a:prstGeom>
        </p:spPr>
      </p:pic>
      <p:pic>
        <p:nvPicPr>
          <p:cNvPr id="6" name="Picture 5" descr="FootPrint_Q523Q730.pdf"/>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757297" y="2687312"/>
            <a:ext cx="3805496" cy="3600000"/>
          </a:xfrm>
          <a:prstGeom prst="rect">
            <a:avLst/>
          </a:prstGeom>
        </p:spPr>
      </p:pic>
      <p:cxnSp>
        <p:nvCxnSpPr>
          <p:cNvPr id="8" name="Straight Connector 7"/>
          <p:cNvCxnSpPr/>
          <p:nvPr/>
        </p:nvCxnSpPr>
        <p:spPr>
          <a:xfrm>
            <a:off x="1122993" y="4119565"/>
            <a:ext cx="3201838" cy="0"/>
          </a:xfrm>
          <a:prstGeom prst="line">
            <a:avLst/>
          </a:prstGeom>
          <a:ln>
            <a:prstDash val="dash"/>
          </a:ln>
        </p:spPr>
        <p:style>
          <a:lnRef idx="2">
            <a:schemeClr val="accent2"/>
          </a:lnRef>
          <a:fillRef idx="0">
            <a:schemeClr val="accent2"/>
          </a:fillRef>
          <a:effectRef idx="1">
            <a:schemeClr val="accent2"/>
          </a:effectRef>
          <a:fontRef idx="minor">
            <a:schemeClr val="tx1"/>
          </a:fontRef>
        </p:style>
      </p:cxnSp>
      <p:pic>
        <p:nvPicPr>
          <p:cNvPr id="12" name="Picture 11" descr="FootPrint_Q523Q730.pdf"/>
          <p:cNvPicPr>
            <a:picLocks noChangeAspect="1"/>
          </p:cNvPicPr>
          <p:nvPr/>
        </p:nvPicPr>
        <p:blipFill rotWithShape="1">
          <a:blip r:embed="rId4">
            <a:extLst>
              <a:ext uri="{28A0092B-C50C-407E-A947-70E740481C1C}">
                <a14:useLocalDpi xmlns:a14="http://schemas.microsoft.com/office/drawing/2010/main" val="0"/>
              </a:ext>
            </a:extLst>
          </a:blip>
          <a:srcRect l="17846" t="18495" r="72923" b="13295"/>
          <a:stretch/>
        </p:blipFill>
        <p:spPr>
          <a:xfrm>
            <a:off x="5380493" y="2687312"/>
            <a:ext cx="407955" cy="2558765"/>
          </a:xfrm>
          <a:prstGeom prst="rect">
            <a:avLst/>
          </a:prstGeom>
        </p:spPr>
      </p:pic>
      <p:sp>
        <p:nvSpPr>
          <p:cNvPr id="13" name="Rounded Rectangle 12"/>
          <p:cNvSpPr/>
          <p:nvPr/>
        </p:nvSpPr>
        <p:spPr>
          <a:xfrm>
            <a:off x="5429338" y="4704704"/>
            <a:ext cx="398186" cy="811087"/>
          </a:xfrm>
          <a:prstGeom prst="round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5360955" y="4187729"/>
            <a:ext cx="3201838" cy="0"/>
          </a:xfrm>
          <a:prstGeom prst="line">
            <a:avLst/>
          </a:prstGeom>
          <a:ln>
            <a:prstDash val="dash"/>
          </a:ln>
        </p:spPr>
        <p:style>
          <a:lnRef idx="2">
            <a:schemeClr val="accent2"/>
          </a:lnRef>
          <a:fillRef idx="0">
            <a:schemeClr val="accent2"/>
          </a:fillRef>
          <a:effectRef idx="1">
            <a:schemeClr val="accent2"/>
          </a:effectRef>
          <a:fontRef idx="minor">
            <a:schemeClr val="tx1"/>
          </a:fontRef>
        </p:style>
      </p:cxnSp>
      <p:sp>
        <p:nvSpPr>
          <p:cNvPr id="14" name="Text Placeholder 2"/>
          <p:cNvSpPr>
            <a:spLocks noGrp="1"/>
          </p:cNvSpPr>
          <p:nvPr>
            <p:ph type="body" sz="quarter" idx="10"/>
          </p:nvPr>
        </p:nvSpPr>
        <p:spPr>
          <a:xfrm>
            <a:off x="26659" y="1113691"/>
            <a:ext cx="8596343" cy="1573621"/>
          </a:xfrm>
        </p:spPr>
        <p:txBody>
          <a:bodyPr>
            <a:normAutofit/>
          </a:bodyPr>
          <a:lstStyle/>
          <a:p>
            <a:pPr marL="342900" indent="-342900" algn="just">
              <a:buFont typeface="Arial"/>
              <a:buChar char="•"/>
            </a:pPr>
            <a:r>
              <a:rPr lang="en-US" dirty="0" smtClean="0"/>
              <a:t>The aim of the following study is to verify the hypothesis of structure resonance driven by space charge.</a:t>
            </a:r>
          </a:p>
          <a:p>
            <a:pPr marL="342900" indent="-342900" algn="just">
              <a:buFont typeface="Arial"/>
              <a:buChar char="•"/>
            </a:pPr>
            <a:r>
              <a:rPr lang="en-US" dirty="0" smtClean="0"/>
              <a:t>The simulated beam is different from the measured ones, to have a smaller tune-spread, to overlap only the 4Qy=25.</a:t>
            </a:r>
            <a:endParaRPr lang="en-US" dirty="0"/>
          </a:p>
        </p:txBody>
      </p:sp>
    </p:spTree>
    <p:extLst>
      <p:ext uri="{BB962C8B-B14F-4D97-AF65-F5344CB8AC3E}">
        <p14:creationId xmlns:p14="http://schemas.microsoft.com/office/powerpoint/2010/main" val="303812092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8164661" y="6038660"/>
            <a:ext cx="975930" cy="679926"/>
          </a:xfrm>
          <a:prstGeom prst="round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25128" y="6087836"/>
            <a:ext cx="975930" cy="679926"/>
          </a:xfrm>
          <a:prstGeom prst="round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01058" y="12238"/>
            <a:ext cx="7965175" cy="747654"/>
          </a:xfrm>
        </p:spPr>
        <p:txBody>
          <a:bodyPr/>
          <a:lstStyle/>
          <a:p>
            <a:r>
              <a:rPr lang="en-US" dirty="0"/>
              <a:t>Change of vertical integer tune</a:t>
            </a:r>
          </a:p>
        </p:txBody>
      </p:sp>
      <p:sp>
        <p:nvSpPr>
          <p:cNvPr id="4" name="Slide Number Placeholder 3"/>
          <p:cNvSpPr>
            <a:spLocks noGrp="1"/>
          </p:cNvSpPr>
          <p:nvPr>
            <p:ph type="sldNum" sz="quarter" idx="4"/>
          </p:nvPr>
        </p:nvSpPr>
        <p:spPr/>
        <p:txBody>
          <a:bodyPr/>
          <a:lstStyle/>
          <a:p>
            <a:fld id="{675A7982-5098-C64E-B66D-59F3B38F9423}" type="slidenum">
              <a:rPr lang="en-US" smtClean="0"/>
              <a:pPr/>
              <a:t>19</a:t>
            </a:fld>
            <a:endParaRPr lang="en-US" dirty="0"/>
          </a:p>
        </p:txBody>
      </p:sp>
      <p:pic>
        <p:nvPicPr>
          <p:cNvPr id="5" name="Picture 4" descr="RMS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546" y="990074"/>
            <a:ext cx="3779759" cy="2880000"/>
          </a:xfrm>
          <a:prstGeom prst="rect">
            <a:avLst/>
          </a:prstGeom>
        </p:spPr>
      </p:pic>
      <p:pic>
        <p:nvPicPr>
          <p:cNvPr id="6" name="Picture 5" descr="RMS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6892" y="958586"/>
            <a:ext cx="3782169" cy="2880000"/>
          </a:xfrm>
          <a:prstGeom prst="rect">
            <a:avLst/>
          </a:prstGeom>
        </p:spPr>
      </p:pic>
      <p:pic>
        <p:nvPicPr>
          <p:cNvPr id="7" name="Picture 6" descr="95H.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390" y="3887762"/>
            <a:ext cx="3775915" cy="2880000"/>
          </a:xfrm>
          <a:prstGeom prst="rect">
            <a:avLst/>
          </a:prstGeom>
        </p:spPr>
      </p:pic>
      <p:pic>
        <p:nvPicPr>
          <p:cNvPr id="8" name="Picture 7" descr="95V.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06892" y="3838586"/>
            <a:ext cx="3783605" cy="2880000"/>
          </a:xfrm>
          <a:prstGeom prst="rect">
            <a:avLst/>
          </a:prstGeom>
        </p:spPr>
      </p:pic>
      <p:sp>
        <p:nvSpPr>
          <p:cNvPr id="13" name="Rounded Rectangle 12"/>
          <p:cNvSpPr/>
          <p:nvPr/>
        </p:nvSpPr>
        <p:spPr>
          <a:xfrm>
            <a:off x="446935" y="990074"/>
            <a:ext cx="4029343" cy="5777688"/>
          </a:xfrm>
          <a:prstGeom prst="roundRect">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p:nvSpPr>
        <p:spPr>
          <a:xfrm>
            <a:off x="4946737" y="925446"/>
            <a:ext cx="4029343" cy="5777688"/>
          </a:xfrm>
          <a:prstGeom prst="roundRect">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920643" y="616358"/>
            <a:ext cx="1158716" cy="369332"/>
          </a:xfrm>
          <a:prstGeom prst="rect">
            <a:avLst/>
          </a:prstGeom>
          <a:noFill/>
        </p:spPr>
        <p:txBody>
          <a:bodyPr wrap="none" rtlCol="0">
            <a:spAutoFit/>
          </a:bodyPr>
          <a:lstStyle/>
          <a:p>
            <a:r>
              <a:rPr lang="en-US" dirty="0" smtClean="0">
                <a:solidFill>
                  <a:srgbClr val="327BBC"/>
                </a:solidFill>
              </a:rPr>
              <a:t>Horizontal</a:t>
            </a:r>
            <a:endParaRPr lang="en-US" dirty="0">
              <a:solidFill>
                <a:srgbClr val="327BBC"/>
              </a:solidFill>
            </a:endParaRPr>
          </a:p>
        </p:txBody>
      </p:sp>
      <p:sp>
        <p:nvSpPr>
          <p:cNvPr id="16" name="Rectangle 15"/>
          <p:cNvSpPr/>
          <p:nvPr/>
        </p:nvSpPr>
        <p:spPr>
          <a:xfrm>
            <a:off x="6448536" y="599750"/>
            <a:ext cx="900720" cy="369332"/>
          </a:xfrm>
          <a:prstGeom prst="rect">
            <a:avLst/>
          </a:prstGeom>
        </p:spPr>
        <p:txBody>
          <a:bodyPr wrap="none">
            <a:spAutoFit/>
          </a:bodyPr>
          <a:lstStyle/>
          <a:p>
            <a:r>
              <a:rPr lang="en-US" dirty="0" smtClean="0">
                <a:solidFill>
                  <a:srgbClr val="327BBC"/>
                </a:solidFill>
              </a:rPr>
              <a:t>Vertical</a:t>
            </a:r>
            <a:endParaRPr lang="en-US" dirty="0">
              <a:solidFill>
                <a:srgbClr val="327BBC"/>
              </a:solidFill>
            </a:endParaRPr>
          </a:p>
        </p:txBody>
      </p:sp>
      <p:sp>
        <p:nvSpPr>
          <p:cNvPr id="17" name="TextBox 16"/>
          <p:cNvSpPr txBox="1"/>
          <p:nvPr/>
        </p:nvSpPr>
        <p:spPr>
          <a:xfrm rot="16200000">
            <a:off x="-618533" y="1927474"/>
            <a:ext cx="1606404" cy="369332"/>
          </a:xfrm>
          <a:prstGeom prst="rect">
            <a:avLst/>
          </a:prstGeom>
          <a:noFill/>
        </p:spPr>
        <p:txBody>
          <a:bodyPr wrap="none" rtlCol="0">
            <a:spAutoFit/>
          </a:bodyPr>
          <a:lstStyle/>
          <a:p>
            <a:r>
              <a:rPr lang="en-US" dirty="0" smtClean="0">
                <a:solidFill>
                  <a:srgbClr val="327BBC"/>
                </a:solidFill>
              </a:rPr>
              <a:t>RMS </a:t>
            </a:r>
            <a:r>
              <a:rPr lang="en-US" dirty="0" err="1" smtClean="0">
                <a:solidFill>
                  <a:srgbClr val="327BBC"/>
                </a:solidFill>
              </a:rPr>
              <a:t>Emittance</a:t>
            </a:r>
            <a:endParaRPr lang="en-US" dirty="0">
              <a:solidFill>
                <a:srgbClr val="327BBC"/>
              </a:solidFill>
            </a:endParaRPr>
          </a:p>
        </p:txBody>
      </p:sp>
      <p:sp>
        <p:nvSpPr>
          <p:cNvPr id="18" name="TextBox 17"/>
          <p:cNvSpPr txBox="1"/>
          <p:nvPr/>
        </p:nvSpPr>
        <p:spPr>
          <a:xfrm rot="16200000">
            <a:off x="-578530" y="4976845"/>
            <a:ext cx="1576649" cy="369332"/>
          </a:xfrm>
          <a:prstGeom prst="rect">
            <a:avLst/>
          </a:prstGeom>
          <a:noFill/>
        </p:spPr>
        <p:txBody>
          <a:bodyPr wrap="none" rtlCol="0">
            <a:spAutoFit/>
          </a:bodyPr>
          <a:lstStyle/>
          <a:p>
            <a:r>
              <a:rPr lang="en-US" dirty="0" smtClean="0">
                <a:solidFill>
                  <a:srgbClr val="327BBC"/>
                </a:solidFill>
              </a:rPr>
              <a:t>95% </a:t>
            </a:r>
            <a:r>
              <a:rPr lang="en-US" dirty="0" err="1" smtClean="0">
                <a:solidFill>
                  <a:srgbClr val="327BBC"/>
                </a:solidFill>
              </a:rPr>
              <a:t>Emittance</a:t>
            </a:r>
            <a:endParaRPr lang="en-US" dirty="0">
              <a:solidFill>
                <a:srgbClr val="327BBC"/>
              </a:solidFill>
            </a:endParaRPr>
          </a:p>
        </p:txBody>
      </p:sp>
      <p:cxnSp>
        <p:nvCxnSpPr>
          <p:cNvPr id="20" name="Straight Connector 19"/>
          <p:cNvCxnSpPr/>
          <p:nvPr/>
        </p:nvCxnSpPr>
        <p:spPr>
          <a:xfrm>
            <a:off x="436440" y="3857926"/>
            <a:ext cx="402934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946737" y="3836934"/>
            <a:ext cx="4029343"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14250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PS Experiments and Simulations</a:t>
            </a:r>
            <a:endParaRPr lang="en-US" dirty="0"/>
          </a:p>
        </p:txBody>
      </p:sp>
      <p:sp>
        <p:nvSpPr>
          <p:cNvPr id="3" name="Subtitle 2"/>
          <p:cNvSpPr>
            <a:spLocks noGrp="1"/>
          </p:cNvSpPr>
          <p:nvPr>
            <p:ph type="subTitle" idx="1"/>
          </p:nvPr>
        </p:nvSpPr>
        <p:spPr/>
        <p:txBody>
          <a:bodyPr>
            <a:normAutofit lnSpcReduction="10000"/>
          </a:bodyPr>
          <a:lstStyle/>
          <a:p>
            <a:r>
              <a:rPr lang="en-US" u="sng" dirty="0" smtClean="0"/>
              <a:t>R. </a:t>
            </a:r>
            <a:r>
              <a:rPr lang="en-US" u="sng" dirty="0" err="1" smtClean="0"/>
              <a:t>Wasef</a:t>
            </a:r>
            <a:r>
              <a:rPr lang="en-US" u="sng" dirty="0" smtClean="0"/>
              <a:t> </a:t>
            </a:r>
          </a:p>
          <a:p>
            <a:r>
              <a:rPr lang="en-US" dirty="0" smtClean="0"/>
              <a:t>in collaboration with:</a:t>
            </a:r>
          </a:p>
          <a:p>
            <a:r>
              <a:rPr lang="en-US" dirty="0" smtClean="0"/>
              <a:t>G. </a:t>
            </a:r>
            <a:r>
              <a:rPr lang="en-US" dirty="0" err="1" smtClean="0"/>
              <a:t>Franchetti</a:t>
            </a:r>
            <a:r>
              <a:rPr lang="en-US" dirty="0" smtClean="0"/>
              <a:t>, S. </a:t>
            </a:r>
            <a:r>
              <a:rPr lang="en-US" dirty="0" err="1" smtClean="0"/>
              <a:t>Gilardoni</a:t>
            </a:r>
            <a:r>
              <a:rPr lang="en-US" dirty="0" smtClean="0"/>
              <a:t>, A. </a:t>
            </a:r>
            <a:r>
              <a:rPr lang="en-US" dirty="0" err="1" smtClean="0"/>
              <a:t>Huschauer</a:t>
            </a:r>
            <a:r>
              <a:rPr lang="en-US" dirty="0" smtClean="0"/>
              <a:t>, S. Machida, F. Schmidt</a:t>
            </a:r>
          </a:p>
          <a:p>
            <a:r>
              <a:rPr lang="en-US" u="sng" dirty="0" smtClean="0"/>
              <a:t>Acknowledgements:</a:t>
            </a:r>
            <a:r>
              <a:rPr lang="en-US" dirty="0" smtClean="0"/>
              <a:t> J. </a:t>
            </a:r>
            <a:r>
              <a:rPr lang="en-US" dirty="0" err="1" smtClean="0"/>
              <a:t>Qiang</a:t>
            </a:r>
            <a:r>
              <a:rPr lang="en-US" dirty="0" smtClean="0"/>
              <a:t>, N. </a:t>
            </a:r>
            <a:r>
              <a:rPr lang="en-US" dirty="0" err="1" smtClean="0"/>
              <a:t>Mounet</a:t>
            </a:r>
            <a:r>
              <a:rPr lang="en-US" dirty="0" smtClean="0"/>
              <a:t>, PS/PSB operations team.  </a:t>
            </a:r>
            <a:endParaRPr lang="en-US" dirty="0"/>
          </a:p>
        </p:txBody>
      </p:sp>
      <p:sp>
        <p:nvSpPr>
          <p:cNvPr id="4" name="Content Placeholder 3"/>
          <p:cNvSpPr>
            <a:spLocks noGrp="1"/>
          </p:cNvSpPr>
          <p:nvPr>
            <p:ph sz="quarter" idx="18"/>
          </p:nvPr>
        </p:nvSpPr>
        <p:spPr/>
        <p:txBody>
          <a:bodyPr/>
          <a:lstStyle/>
          <a:p>
            <a:r>
              <a:rPr lang="en-US" dirty="0" smtClean="0"/>
              <a:t>R. </a:t>
            </a:r>
            <a:r>
              <a:rPr lang="en-US" dirty="0" err="1" smtClean="0"/>
              <a:t>Wasef</a:t>
            </a:r>
            <a:r>
              <a:rPr lang="en-US" dirty="0" smtClean="0"/>
              <a:t>, Space Charge Collaboration meeting, 20/05/2014</a:t>
            </a:r>
            <a:endParaRPr lang="en-US" dirty="0"/>
          </a:p>
        </p:txBody>
      </p:sp>
    </p:spTree>
    <p:extLst>
      <p:ext uri="{BB962C8B-B14F-4D97-AF65-F5344CB8AC3E}">
        <p14:creationId xmlns:p14="http://schemas.microsoft.com/office/powerpoint/2010/main" val="35996145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Change of vertical integer tune</a:t>
            </a:r>
          </a:p>
        </p:txBody>
      </p:sp>
      <p:sp>
        <p:nvSpPr>
          <p:cNvPr id="4" name="Slide Number Placeholder 3"/>
          <p:cNvSpPr>
            <a:spLocks noGrp="1"/>
          </p:cNvSpPr>
          <p:nvPr>
            <p:ph type="sldNum" sz="quarter" idx="4"/>
          </p:nvPr>
        </p:nvSpPr>
        <p:spPr/>
        <p:txBody>
          <a:bodyPr/>
          <a:lstStyle/>
          <a:p>
            <a:fld id="{675A7982-5098-C64E-B66D-59F3B38F9423}" type="slidenum">
              <a:rPr lang="en-US" smtClean="0"/>
              <a:pPr/>
              <a:t>20</a:t>
            </a:fld>
            <a:endParaRPr lang="en-US" dirty="0"/>
          </a:p>
        </p:txBody>
      </p:sp>
      <p:pic>
        <p:nvPicPr>
          <p:cNvPr id="5" name="Picture 4" descr="RMSVImpact.png"/>
          <p:cNvPicPr>
            <a:picLocks noChangeAspect="1"/>
          </p:cNvPicPr>
          <p:nvPr/>
        </p:nvPicPr>
        <p:blipFill rotWithShape="1">
          <a:blip r:embed="rId2">
            <a:extLst>
              <a:ext uri="{28A0092B-C50C-407E-A947-70E740481C1C}">
                <a14:useLocalDpi xmlns:a14="http://schemas.microsoft.com/office/drawing/2010/main" val="0"/>
              </a:ext>
            </a:extLst>
          </a:blip>
          <a:srcRect r="5700"/>
          <a:stretch/>
        </p:blipFill>
        <p:spPr>
          <a:xfrm>
            <a:off x="-46744" y="1297914"/>
            <a:ext cx="4467350" cy="3600000"/>
          </a:xfrm>
          <a:prstGeom prst="rect">
            <a:avLst/>
          </a:prstGeom>
        </p:spPr>
      </p:pic>
      <p:pic>
        <p:nvPicPr>
          <p:cNvPr id="7" name="Picture 6" descr="RMSV_500k.png"/>
          <p:cNvPicPr>
            <a:picLocks noChangeAspect="1"/>
          </p:cNvPicPr>
          <p:nvPr/>
        </p:nvPicPr>
        <p:blipFill rotWithShape="1">
          <a:blip r:embed="rId3">
            <a:extLst>
              <a:ext uri="{28A0092B-C50C-407E-A947-70E740481C1C}">
                <a14:useLocalDpi xmlns:a14="http://schemas.microsoft.com/office/drawing/2010/main" val="0"/>
              </a:ext>
            </a:extLst>
          </a:blip>
          <a:srcRect l="2063" b="2502"/>
          <a:stretch/>
        </p:blipFill>
        <p:spPr>
          <a:xfrm>
            <a:off x="4513124" y="1281118"/>
            <a:ext cx="4731884" cy="3600000"/>
          </a:xfrm>
          <a:prstGeom prst="rect">
            <a:avLst/>
          </a:prstGeom>
        </p:spPr>
      </p:pic>
      <p:sp>
        <p:nvSpPr>
          <p:cNvPr id="8" name="TextBox 7"/>
          <p:cNvSpPr txBox="1"/>
          <p:nvPr/>
        </p:nvSpPr>
        <p:spPr>
          <a:xfrm>
            <a:off x="1102003" y="879520"/>
            <a:ext cx="2287806" cy="369332"/>
          </a:xfrm>
          <a:prstGeom prst="rect">
            <a:avLst/>
          </a:prstGeom>
          <a:noFill/>
        </p:spPr>
        <p:txBody>
          <a:bodyPr wrap="none" rtlCol="0">
            <a:spAutoFit/>
          </a:bodyPr>
          <a:lstStyle/>
          <a:p>
            <a:r>
              <a:rPr lang="en-US" dirty="0" smtClean="0">
                <a:solidFill>
                  <a:srgbClr val="327BBC"/>
                </a:solidFill>
              </a:rPr>
              <a:t>PTC-ORBIT vs. IMPACT</a:t>
            </a:r>
            <a:endParaRPr lang="en-US" dirty="0">
              <a:solidFill>
                <a:srgbClr val="327BBC"/>
              </a:solidFill>
            </a:endParaRPr>
          </a:p>
        </p:txBody>
      </p:sp>
      <p:sp>
        <p:nvSpPr>
          <p:cNvPr id="9" name="TextBox 8"/>
          <p:cNvSpPr txBox="1"/>
          <p:nvPr/>
        </p:nvSpPr>
        <p:spPr>
          <a:xfrm>
            <a:off x="4959048" y="879520"/>
            <a:ext cx="3303496" cy="369332"/>
          </a:xfrm>
          <a:prstGeom prst="rect">
            <a:avLst/>
          </a:prstGeom>
          <a:noFill/>
        </p:spPr>
        <p:txBody>
          <a:bodyPr wrap="none" rtlCol="0">
            <a:spAutoFit/>
          </a:bodyPr>
          <a:lstStyle/>
          <a:p>
            <a:r>
              <a:rPr lang="en-US" dirty="0" smtClean="0">
                <a:solidFill>
                  <a:srgbClr val="327BBC"/>
                </a:solidFill>
              </a:rPr>
              <a:t>PTC-ORBIT with different # of MP</a:t>
            </a:r>
            <a:endParaRPr lang="en-US" dirty="0">
              <a:solidFill>
                <a:srgbClr val="327BBC"/>
              </a:solidFill>
            </a:endParaRPr>
          </a:p>
        </p:txBody>
      </p:sp>
      <p:sp>
        <p:nvSpPr>
          <p:cNvPr id="10" name="Rounded Rectangle 9"/>
          <p:cNvSpPr/>
          <p:nvPr/>
        </p:nvSpPr>
        <p:spPr>
          <a:xfrm rot="16200000">
            <a:off x="2699028" y="-1354940"/>
            <a:ext cx="3694122" cy="8966234"/>
          </a:xfrm>
          <a:prstGeom prst="roundRect">
            <a:avLst/>
          </a:prstGeom>
          <a:noFill/>
          <a:ln w="28575"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4507877" y="1281115"/>
            <a:ext cx="1" cy="3694122"/>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 Placeholder 2"/>
          <p:cNvSpPr>
            <a:spLocks noGrp="1"/>
          </p:cNvSpPr>
          <p:nvPr>
            <p:ph type="body" sz="quarter" idx="10"/>
          </p:nvPr>
        </p:nvSpPr>
        <p:spPr>
          <a:xfrm>
            <a:off x="203199" y="5069706"/>
            <a:ext cx="8763034" cy="1381111"/>
          </a:xfrm>
        </p:spPr>
        <p:txBody>
          <a:bodyPr>
            <a:normAutofit fontScale="92500"/>
          </a:bodyPr>
          <a:lstStyle/>
          <a:p>
            <a:pPr marL="342900" indent="-342900" algn="just">
              <a:buFont typeface="Arial"/>
              <a:buChar char="•"/>
            </a:pPr>
            <a:r>
              <a:rPr lang="en-US" dirty="0"/>
              <a:t>The main goal of these simulations is not to have an absolute value of </a:t>
            </a:r>
            <a:r>
              <a:rPr lang="en-US" dirty="0" err="1"/>
              <a:t>emittance</a:t>
            </a:r>
            <a:r>
              <a:rPr lang="en-US" dirty="0"/>
              <a:t> growth but to verify the relative behavior with the different settings.</a:t>
            </a:r>
          </a:p>
          <a:p>
            <a:pPr algn="just"/>
            <a:r>
              <a:rPr lang="en-US" dirty="0" smtClean="0">
                <a:solidFill>
                  <a:srgbClr val="327BBC"/>
                </a:solidFill>
                <a:sym typeface="Wingdings"/>
              </a:rPr>
              <a:t>		</a:t>
            </a:r>
            <a:r>
              <a:rPr lang="en-US" dirty="0" smtClean="0">
                <a:sym typeface="Wingdings"/>
              </a:rPr>
              <a:t>  </a:t>
            </a:r>
            <a:r>
              <a:rPr lang="en-US" dirty="0" smtClean="0"/>
              <a:t>Simulations </a:t>
            </a:r>
            <a:r>
              <a:rPr lang="en-US" dirty="0"/>
              <a:t>tend to confirm the hypothesis of the 4</a:t>
            </a:r>
            <a:r>
              <a:rPr lang="en-US" baseline="30000" dirty="0"/>
              <a:t>th</a:t>
            </a:r>
            <a:r>
              <a:rPr lang="en-US" dirty="0"/>
              <a:t> order being a </a:t>
            </a:r>
            <a:r>
              <a:rPr lang="en-US" dirty="0" smtClean="0"/>
              <a:t>			 			structure resonance </a:t>
            </a:r>
            <a:r>
              <a:rPr lang="en-US" dirty="0"/>
              <a:t>driven by space charge.</a:t>
            </a:r>
          </a:p>
        </p:txBody>
      </p:sp>
    </p:spTree>
    <p:extLst>
      <p:ext uri="{BB962C8B-B14F-4D97-AF65-F5344CB8AC3E}">
        <p14:creationId xmlns:p14="http://schemas.microsoft.com/office/powerpoint/2010/main" val="170116467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21</a:t>
            </a:fld>
            <a:endParaRPr lang="en-US" dirty="0"/>
          </a:p>
        </p:txBody>
      </p:sp>
      <p:pic>
        <p:nvPicPr>
          <p:cNvPr id="5" name="Picture 4" descr="8L_combin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0385" y="0"/>
            <a:ext cx="4115848" cy="3229358"/>
          </a:xfrm>
          <a:prstGeom prst="rect">
            <a:avLst/>
          </a:prstGeom>
        </p:spPr>
      </p:pic>
      <p:sp>
        <p:nvSpPr>
          <p:cNvPr id="6" name="Title 1"/>
          <p:cNvSpPr>
            <a:spLocks noGrp="1"/>
          </p:cNvSpPr>
          <p:nvPr>
            <p:ph type="title"/>
          </p:nvPr>
        </p:nvSpPr>
        <p:spPr>
          <a:xfrm>
            <a:off x="1001058" y="274638"/>
            <a:ext cx="7965175" cy="747654"/>
          </a:xfrm>
        </p:spPr>
        <p:txBody>
          <a:bodyPr/>
          <a:lstStyle/>
          <a:p>
            <a:r>
              <a:rPr lang="en-US" dirty="0" smtClean="0"/>
              <a:t>Summary and </a:t>
            </a:r>
            <a:r>
              <a:rPr lang="en-US" dirty="0"/>
              <a:t>O</a:t>
            </a:r>
            <a:r>
              <a:rPr lang="en-US" dirty="0" smtClean="0"/>
              <a:t>utlook</a:t>
            </a:r>
            <a:endParaRPr lang="en-US" dirty="0"/>
          </a:p>
        </p:txBody>
      </p:sp>
      <p:sp>
        <p:nvSpPr>
          <p:cNvPr id="7" name="Text Placeholder 2"/>
          <p:cNvSpPr>
            <a:spLocks noGrp="1"/>
          </p:cNvSpPr>
          <p:nvPr>
            <p:ph type="body" sz="quarter" idx="10"/>
          </p:nvPr>
        </p:nvSpPr>
        <p:spPr>
          <a:xfrm>
            <a:off x="360629" y="3148878"/>
            <a:ext cx="8318956" cy="3138384"/>
          </a:xfrm>
        </p:spPr>
        <p:txBody>
          <a:bodyPr>
            <a:normAutofit/>
          </a:bodyPr>
          <a:lstStyle/>
          <a:p>
            <a:pPr marL="342900" indent="-342900" algn="just">
              <a:buFont typeface="Arial"/>
              <a:buChar char="•"/>
            </a:pPr>
            <a:r>
              <a:rPr lang="en-US" dirty="0" smtClean="0"/>
              <a:t>Simulations are on going using PTC-ORBIT, IMPACT and MADX-SC.</a:t>
            </a:r>
          </a:p>
          <a:p>
            <a:pPr marL="342900" indent="-342900" algn="just">
              <a:buFont typeface="Arial"/>
              <a:buChar char="•"/>
            </a:pPr>
            <a:r>
              <a:rPr lang="en-US" dirty="0" smtClean="0"/>
              <a:t>Good agreement between measurement and simulation (MADX-SC) for the case of the Qx+2Qy resonance.</a:t>
            </a:r>
          </a:p>
          <a:p>
            <a:pPr marL="342900" indent="-342900" algn="just">
              <a:buFont typeface="Arial"/>
              <a:buChar char="•"/>
            </a:pPr>
            <a:r>
              <a:rPr lang="en-US" dirty="0" smtClean="0"/>
              <a:t>Simulations tend to confirm the hypothesis of the 4</a:t>
            </a:r>
            <a:r>
              <a:rPr lang="en-US" baseline="30000" dirty="0" smtClean="0"/>
              <a:t>th</a:t>
            </a:r>
            <a:r>
              <a:rPr lang="en-US" dirty="0" smtClean="0"/>
              <a:t> order being a structure resonance driven by Space Charge</a:t>
            </a:r>
          </a:p>
          <a:p>
            <a:pPr marL="342900" indent="-342900" algn="just">
              <a:buFont typeface="Arial"/>
              <a:buChar char="•"/>
            </a:pPr>
            <a:r>
              <a:rPr lang="en-US" dirty="0" smtClean="0"/>
              <a:t>Several experiments are planned at the restart of the machine (change of integer, hollow bunches, resonance compensation…</a:t>
            </a:r>
            <a:r>
              <a:rPr lang="en-US" dirty="0" err="1" smtClean="0"/>
              <a:t>etc</a:t>
            </a:r>
            <a:r>
              <a:rPr lang="en-US" dirty="0" smtClean="0"/>
              <a:t>)</a:t>
            </a:r>
          </a:p>
          <a:p>
            <a:pPr algn="just"/>
            <a:r>
              <a:rPr lang="en-US" dirty="0" smtClean="0">
                <a:sym typeface="Wingdings"/>
              </a:rPr>
              <a:t> Potential large increase of the available tune area. </a:t>
            </a:r>
            <a:endParaRPr lang="en-US" dirty="0" smtClean="0"/>
          </a:p>
        </p:txBody>
      </p:sp>
      <p:cxnSp>
        <p:nvCxnSpPr>
          <p:cNvPr id="8" name="Straight Connector 7"/>
          <p:cNvCxnSpPr/>
          <p:nvPr/>
        </p:nvCxnSpPr>
        <p:spPr>
          <a:xfrm>
            <a:off x="5439944" y="1701400"/>
            <a:ext cx="2650881" cy="1232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Text Placeholder 2"/>
          <p:cNvSpPr txBox="1">
            <a:spLocks/>
          </p:cNvSpPr>
          <p:nvPr/>
        </p:nvSpPr>
        <p:spPr>
          <a:xfrm>
            <a:off x="360629" y="1846684"/>
            <a:ext cx="4330755" cy="1806248"/>
          </a:xfrm>
          <a:prstGeom prst="rect">
            <a:avLst/>
          </a:prstGeom>
        </p:spPr>
        <p:txBody>
          <a:bodyPr vert="horz" lIns="91440" tIns="45720" rIns="91440" bIns="45720" rtlCol="0">
            <a:normAutofit/>
          </a:bodyPr>
          <a:lst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lgn="just">
              <a:buFont typeface="Arial"/>
              <a:buChar char="•"/>
            </a:pPr>
            <a:r>
              <a:rPr lang="en-US" dirty="0" smtClean="0"/>
              <a:t>Excited resonances: Skew </a:t>
            </a:r>
            <a:r>
              <a:rPr lang="en-US" dirty="0" err="1" smtClean="0"/>
              <a:t>sextupolar</a:t>
            </a:r>
            <a:r>
              <a:rPr lang="en-US" dirty="0" smtClean="0"/>
              <a:t> and 4Qy=25.</a:t>
            </a:r>
          </a:p>
          <a:p>
            <a:pPr marL="342900" indent="-342900" algn="just">
              <a:buFont typeface="Arial"/>
              <a:buChar char="•"/>
            </a:pPr>
            <a:r>
              <a:rPr lang="en-US" dirty="0" smtClean="0"/>
              <a:t>The skew </a:t>
            </a:r>
            <a:r>
              <a:rPr lang="en-US" dirty="0" err="1" smtClean="0"/>
              <a:t>sextupolar</a:t>
            </a:r>
            <a:r>
              <a:rPr lang="en-US" dirty="0"/>
              <a:t> </a:t>
            </a:r>
            <a:r>
              <a:rPr lang="en-US" dirty="0" smtClean="0"/>
              <a:t>resonances have been compensated.</a:t>
            </a:r>
          </a:p>
        </p:txBody>
      </p:sp>
    </p:spTree>
    <p:extLst>
      <p:ext uri="{BB962C8B-B14F-4D97-AF65-F5344CB8AC3E}">
        <p14:creationId xmlns:p14="http://schemas.microsoft.com/office/powerpoint/2010/main" val="103273692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113104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283" y="2880694"/>
            <a:ext cx="7965175" cy="747654"/>
          </a:xfrm>
        </p:spPr>
        <p:txBody>
          <a:bodyPr/>
          <a:lstStyle/>
          <a:p>
            <a:pPr algn="ctr"/>
            <a:r>
              <a:rPr lang="en-US" dirty="0" smtClean="0"/>
              <a:t>Backup Slides</a:t>
            </a:r>
            <a:endParaRPr lang="en-US" dirty="0"/>
          </a:p>
        </p:txBody>
      </p:sp>
    </p:spTree>
    <p:extLst>
      <p:ext uri="{BB962C8B-B14F-4D97-AF65-F5344CB8AC3E}">
        <p14:creationId xmlns:p14="http://schemas.microsoft.com/office/powerpoint/2010/main" val="78816915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24</a:t>
            </a:fld>
            <a:endParaRPr lang="en-US" dirty="0"/>
          </a:p>
        </p:txBody>
      </p:sp>
      <p:sp>
        <p:nvSpPr>
          <p:cNvPr id="5" name="Title 1"/>
          <p:cNvSpPr>
            <a:spLocks noGrp="1"/>
          </p:cNvSpPr>
          <p:nvPr>
            <p:ph type="title"/>
          </p:nvPr>
        </p:nvSpPr>
        <p:spPr>
          <a:xfrm>
            <a:off x="890088" y="40387"/>
            <a:ext cx="7965175" cy="747654"/>
          </a:xfrm>
        </p:spPr>
        <p:txBody>
          <a:bodyPr/>
          <a:lstStyle/>
          <a:p>
            <a:pPr algn="ctr"/>
            <a:r>
              <a:rPr lang="en-US" dirty="0" smtClean="0"/>
              <a:t>Resonance compensation</a:t>
            </a:r>
            <a:endParaRPr lang="en-US" dirty="0"/>
          </a:p>
        </p:txBody>
      </p:sp>
      <p:pic>
        <p:nvPicPr>
          <p:cNvPr id="6" name="Picture 5" descr="TD_normal_compensation_off.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02707"/>
            <a:ext cx="4187598" cy="3203999"/>
          </a:xfrm>
          <a:prstGeom prst="rect">
            <a:avLst/>
          </a:prstGeom>
        </p:spPr>
      </p:pic>
      <p:sp>
        <p:nvSpPr>
          <p:cNvPr id="7" name="TextBox 6"/>
          <p:cNvSpPr txBox="1"/>
          <p:nvPr/>
        </p:nvSpPr>
        <p:spPr>
          <a:xfrm rot="5400000">
            <a:off x="7494626" y="1909712"/>
            <a:ext cx="2317499" cy="369332"/>
          </a:xfrm>
          <a:prstGeom prst="rect">
            <a:avLst/>
          </a:prstGeom>
          <a:noFill/>
        </p:spPr>
        <p:txBody>
          <a:bodyPr wrap="none" rtlCol="0">
            <a:spAutoFit/>
          </a:bodyPr>
          <a:lstStyle/>
          <a:p>
            <a:r>
              <a:rPr lang="en-US" dirty="0" smtClean="0"/>
              <a:t>2Qx+Qy compensation</a:t>
            </a:r>
            <a:endParaRPr lang="en-US" dirty="0"/>
          </a:p>
        </p:txBody>
      </p:sp>
      <p:sp>
        <p:nvSpPr>
          <p:cNvPr id="8" name="TextBox 7"/>
          <p:cNvSpPr txBox="1"/>
          <p:nvPr/>
        </p:nvSpPr>
        <p:spPr>
          <a:xfrm rot="5400000">
            <a:off x="7691800" y="4870044"/>
            <a:ext cx="1947243" cy="369332"/>
          </a:xfrm>
          <a:prstGeom prst="rect">
            <a:avLst/>
          </a:prstGeom>
          <a:noFill/>
        </p:spPr>
        <p:txBody>
          <a:bodyPr wrap="none" rtlCol="0">
            <a:spAutoFit/>
          </a:bodyPr>
          <a:lstStyle/>
          <a:p>
            <a:r>
              <a:rPr lang="en-US" dirty="0" smtClean="0"/>
              <a:t>3Qy compensation</a:t>
            </a:r>
            <a:endParaRPr lang="en-US" dirty="0"/>
          </a:p>
        </p:txBody>
      </p:sp>
      <p:pic>
        <p:nvPicPr>
          <p:cNvPr id="11" name="Picture 10" descr="TD_normal_3Qy_compensation_o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8393" y="3674038"/>
            <a:ext cx="4187597" cy="3203999"/>
          </a:xfrm>
          <a:prstGeom prst="rect">
            <a:avLst/>
          </a:prstGeom>
        </p:spPr>
      </p:pic>
      <p:sp>
        <p:nvSpPr>
          <p:cNvPr id="9" name="TextBox 8"/>
          <p:cNvSpPr txBox="1"/>
          <p:nvPr/>
        </p:nvSpPr>
        <p:spPr>
          <a:xfrm>
            <a:off x="591825" y="1208510"/>
            <a:ext cx="221504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b="1" dirty="0" smtClean="0"/>
              <a:t>Horizontal tune scan</a:t>
            </a:r>
            <a:endParaRPr lang="en-US" b="1" dirty="0"/>
          </a:p>
        </p:txBody>
      </p:sp>
      <p:pic>
        <p:nvPicPr>
          <p:cNvPr id="10" name="Picture 9" descr="TD_normal_2Qx+Qy_compensation_o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3733" y="501602"/>
            <a:ext cx="4187598" cy="3203999"/>
          </a:xfrm>
          <a:prstGeom prst="rect">
            <a:avLst/>
          </a:prstGeom>
        </p:spPr>
      </p:pic>
    </p:spTree>
    <p:extLst>
      <p:ext uri="{BB962C8B-B14F-4D97-AF65-F5344CB8AC3E}">
        <p14:creationId xmlns:p14="http://schemas.microsoft.com/office/powerpoint/2010/main" val="372773555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25</a:t>
            </a:fld>
            <a:endParaRPr lang="en-US" dirty="0"/>
          </a:p>
        </p:txBody>
      </p:sp>
      <p:sp>
        <p:nvSpPr>
          <p:cNvPr id="5" name="Title 1"/>
          <p:cNvSpPr>
            <a:spLocks noGrp="1"/>
          </p:cNvSpPr>
          <p:nvPr>
            <p:ph type="title"/>
          </p:nvPr>
        </p:nvSpPr>
        <p:spPr>
          <a:xfrm>
            <a:off x="1001058" y="274638"/>
            <a:ext cx="7965175" cy="747654"/>
          </a:xfrm>
        </p:spPr>
        <p:txBody>
          <a:bodyPr/>
          <a:lstStyle/>
          <a:p>
            <a:pPr algn="ctr"/>
            <a:r>
              <a:rPr lang="en-US" dirty="0" smtClean="0"/>
              <a:t>Resonance Compensation</a:t>
            </a:r>
            <a:endParaRPr lang="en-US" dirty="0"/>
          </a:p>
        </p:txBody>
      </p:sp>
      <p:sp>
        <p:nvSpPr>
          <p:cNvPr id="6" name="Rectangle 5"/>
          <p:cNvSpPr/>
          <p:nvPr/>
        </p:nvSpPr>
        <p:spPr>
          <a:xfrm>
            <a:off x="137109" y="962365"/>
            <a:ext cx="5587019" cy="2031325"/>
          </a:xfrm>
          <a:prstGeom prst="rect">
            <a:avLst/>
          </a:prstGeom>
        </p:spPr>
        <p:txBody>
          <a:bodyPr wrap="square">
            <a:spAutoFit/>
          </a:bodyPr>
          <a:lstStyle/>
          <a:p>
            <a:pPr marL="177800" lvl="1" indent="-177800">
              <a:buFont typeface="Arial" pitchFamily="34" charset="0"/>
              <a:buChar char="•"/>
            </a:pPr>
            <a:r>
              <a:rPr lang="en-US" dirty="0"/>
              <a:t>2D </a:t>
            </a:r>
            <a:r>
              <a:rPr lang="en-US" dirty="0" smtClean="0"/>
              <a:t>calculation including </a:t>
            </a:r>
            <a:r>
              <a:rPr lang="en-US" dirty="0"/>
              <a:t>Gaussian distribution of the position of the coils and the shape of the iron with up to 22 DOFs per magnet (OPERA</a:t>
            </a:r>
            <a:r>
              <a:rPr lang="en-US" dirty="0" smtClean="0"/>
              <a:t>) were performed.</a:t>
            </a:r>
          </a:p>
          <a:p>
            <a:pPr marL="0" lvl="1"/>
            <a:endParaRPr lang="en-US" dirty="0" smtClean="0"/>
          </a:p>
          <a:p>
            <a:pPr marL="177800" lvl="1" indent="-177800">
              <a:buFont typeface="Arial" pitchFamily="34" charset="0"/>
              <a:buChar char="•"/>
            </a:pPr>
            <a:r>
              <a:rPr lang="en-US" dirty="0" smtClean="0"/>
              <a:t>1000 models per magnet type (4 types) and current level have to be calculated. Performed for momentum of 2.14 </a:t>
            </a:r>
            <a:r>
              <a:rPr lang="en-US" dirty="0" err="1" smtClean="0"/>
              <a:t>GeV</a:t>
            </a:r>
            <a:r>
              <a:rPr lang="en-US" dirty="0" smtClean="0"/>
              <a:t>/c, 2.78 </a:t>
            </a:r>
            <a:r>
              <a:rPr lang="en-US" dirty="0" err="1" smtClean="0"/>
              <a:t>GeV</a:t>
            </a:r>
            <a:r>
              <a:rPr lang="en-US" dirty="0" smtClean="0"/>
              <a:t>/c, 14 </a:t>
            </a:r>
            <a:r>
              <a:rPr lang="en-US" dirty="0" err="1" smtClean="0"/>
              <a:t>GeV</a:t>
            </a:r>
            <a:r>
              <a:rPr lang="en-US" dirty="0" smtClean="0"/>
              <a:t>/c, 26 </a:t>
            </a:r>
            <a:r>
              <a:rPr lang="en-US" dirty="0" err="1" smtClean="0"/>
              <a:t>GeV</a:t>
            </a:r>
            <a:r>
              <a:rPr lang="en-US" dirty="0" smtClean="0"/>
              <a:t>/c.</a:t>
            </a:r>
          </a:p>
        </p:txBody>
      </p:sp>
      <p:pic>
        <p:nvPicPr>
          <p:cNvPr id="7" name="Picture 4"/>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31612" y="3282957"/>
            <a:ext cx="2876879" cy="2879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059832" y="3342697"/>
            <a:ext cx="2952328" cy="1600438"/>
          </a:xfrm>
          <a:prstGeom prst="rect">
            <a:avLst/>
          </a:prstGeom>
          <a:noFill/>
        </p:spPr>
        <p:txBody>
          <a:bodyPr wrap="square" rtlCol="0">
            <a:spAutoFit/>
          </a:bodyPr>
          <a:lstStyle/>
          <a:p>
            <a:r>
              <a:rPr lang="en-US" sz="1400" b="1" dirty="0" smtClean="0"/>
              <a:t>Coils can be displaced, no rotation:</a:t>
            </a:r>
          </a:p>
          <a:p>
            <a:r>
              <a:rPr lang="en-US" sz="1400" dirty="0" smtClean="0"/>
              <a:t>Main coils (2 x 4 DOFs), </a:t>
            </a:r>
            <a:r>
              <a:rPr lang="en-US" sz="1400" dirty="0" smtClean="0">
                <a:sym typeface="Symbol"/>
              </a:rPr>
              <a:t> = 3 mm</a:t>
            </a:r>
          </a:p>
          <a:p>
            <a:r>
              <a:rPr lang="en-US" sz="1400" dirty="0" smtClean="0"/>
              <a:t>F8 (2 </a:t>
            </a:r>
            <a:r>
              <a:rPr lang="en-US" sz="1400" dirty="0"/>
              <a:t>x 4 DOFs), </a:t>
            </a:r>
            <a:r>
              <a:rPr lang="en-US" sz="1400" dirty="0">
                <a:sym typeface="Symbol"/>
              </a:rPr>
              <a:t> = </a:t>
            </a:r>
            <a:r>
              <a:rPr lang="en-US" sz="1400" dirty="0" smtClean="0">
                <a:sym typeface="Symbol"/>
              </a:rPr>
              <a:t>1 </a:t>
            </a:r>
            <a:r>
              <a:rPr lang="en-US" sz="1400" dirty="0">
                <a:sym typeface="Symbol"/>
              </a:rPr>
              <a:t>mm</a:t>
            </a:r>
          </a:p>
          <a:p>
            <a:r>
              <a:rPr lang="en-US" sz="1400" dirty="0" smtClean="0"/>
              <a:t>PFW (2 x 2 DOFs), </a:t>
            </a:r>
            <a:r>
              <a:rPr lang="en-US" sz="1400" dirty="0">
                <a:sym typeface="Symbol"/>
              </a:rPr>
              <a:t> </a:t>
            </a:r>
            <a:r>
              <a:rPr lang="en-US" sz="1400" dirty="0" smtClean="0">
                <a:sym typeface="Symbol"/>
              </a:rPr>
              <a:t>= 0.7 mm</a:t>
            </a:r>
          </a:p>
          <a:p>
            <a:endParaRPr lang="en-US" sz="1400" dirty="0">
              <a:sym typeface="Symbol"/>
            </a:endParaRPr>
          </a:p>
          <a:p>
            <a:r>
              <a:rPr lang="en-US" sz="1400" dirty="0" smtClean="0">
                <a:sym typeface="Symbol"/>
              </a:rPr>
              <a:t>Iron is displaced in y-direction,         </a:t>
            </a:r>
          </a:p>
          <a:p>
            <a:r>
              <a:rPr lang="en-US" sz="1400" dirty="0" smtClean="0">
                <a:sym typeface="Symbol"/>
              </a:rPr>
              <a:t> </a:t>
            </a:r>
            <a:r>
              <a:rPr lang="en-US" sz="1400" dirty="0">
                <a:sym typeface="Symbol"/>
              </a:rPr>
              <a:t>= </a:t>
            </a:r>
            <a:r>
              <a:rPr lang="en-US" sz="1400" dirty="0" smtClean="0">
                <a:sym typeface="Symbol"/>
              </a:rPr>
              <a:t>0.02/3 mm</a:t>
            </a:r>
            <a:endParaRPr lang="en-US" sz="1400" dirty="0">
              <a:sym typeface="Symbol"/>
            </a:endParaRPr>
          </a:p>
        </p:txBody>
      </p:sp>
      <p:pic>
        <p:nvPicPr>
          <p:cNvPr id="9" name="Picture 5"/>
          <p:cNvPicPr>
            <a:picLocks noChangeAspect="1" noChangeArrowheads="1"/>
          </p:cNvPicPr>
          <p:nvPr/>
        </p:nvPicPr>
        <p:blipFill>
          <a:blip r:embed="rId3" cstate="print">
            <a:extLst>
              <a:ext uri="{28A0092B-C50C-407E-A947-70E740481C1C}">
                <a14:useLocalDpi xmlns:a14="http://schemas.microsoft.com/office/drawing/2010/main"/>
              </a:ext>
            </a:extLst>
          </a:blip>
          <a:stretch>
            <a:fillRect/>
          </a:stretch>
        </p:blipFill>
        <p:spPr bwMode="auto">
          <a:xfrm>
            <a:off x="3369934" y="4926873"/>
            <a:ext cx="2228698" cy="1057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Abgerundetes Rechteck 16"/>
          <p:cNvSpPr/>
          <p:nvPr/>
        </p:nvSpPr>
        <p:spPr>
          <a:xfrm>
            <a:off x="5860876" y="930697"/>
            <a:ext cx="3220331" cy="5231912"/>
          </a:xfrm>
          <a:prstGeom prst="roundRect">
            <a:avLst>
              <a:gd name="adj" fmla="val 303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Abgerundetes Rechteck 17"/>
          <p:cNvSpPr/>
          <p:nvPr/>
        </p:nvSpPr>
        <p:spPr>
          <a:xfrm>
            <a:off x="3104544" y="3270689"/>
            <a:ext cx="2664296" cy="2880320"/>
          </a:xfrm>
          <a:prstGeom prst="roundRect">
            <a:avLst>
              <a:gd name="adj" fmla="val 303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Picture 6" descr="\\CERN\dfs\Workspaces\d\dschoerlWS\PS\Simulations\PS_magnet\OPERA2D\StudyErrors\2_14GeVClosed_StudyDistribution\Dipol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8862" t="6145" b="8035"/>
          <a:stretch/>
        </p:blipFill>
        <p:spPr bwMode="auto">
          <a:xfrm>
            <a:off x="6269016" y="1315203"/>
            <a:ext cx="2767480" cy="195548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5882498" y="3654536"/>
            <a:ext cx="3001092" cy="1200329"/>
          </a:xfrm>
          <a:prstGeom prst="rect">
            <a:avLst/>
          </a:prstGeom>
          <a:noFill/>
        </p:spPr>
        <p:txBody>
          <a:bodyPr wrap="none" rtlCol="0">
            <a:spAutoFit/>
          </a:bodyPr>
          <a:lstStyle/>
          <a:p>
            <a:r>
              <a:rPr lang="en-US" dirty="0" smtClean="0"/>
              <a:t>Kinetic energy: 1.4GeV</a:t>
            </a:r>
          </a:p>
          <a:p>
            <a:r>
              <a:rPr lang="en-US" dirty="0" smtClean="0"/>
              <a:t>Reference radius</a:t>
            </a:r>
          </a:p>
          <a:p>
            <a:r>
              <a:rPr lang="en-US" dirty="0" smtClean="0"/>
              <a:t> r = 10 mm</a:t>
            </a:r>
          </a:p>
          <a:p>
            <a:r>
              <a:rPr lang="en-US" dirty="0" smtClean="0"/>
              <a:t>Vacuum chamber: 140x70mm</a:t>
            </a:r>
            <a:endParaRPr lang="en-US" dirty="0"/>
          </a:p>
        </p:txBody>
      </p:sp>
      <p:pic>
        <p:nvPicPr>
          <p:cNvPr id="14" name="Picture 7" descr="\\CERN\dfs\Workspaces\d\dschoerlWS\PS\Literature\Presentation_GroupSeminar\Multipoles.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2160" y="4974242"/>
            <a:ext cx="1479164" cy="110475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7527207" y="5003778"/>
            <a:ext cx="1421604" cy="106176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6444208" y="966433"/>
            <a:ext cx="2031325" cy="369332"/>
          </a:xfrm>
          <a:prstGeom prst="rect">
            <a:avLst/>
          </a:prstGeom>
          <a:noFill/>
        </p:spPr>
        <p:txBody>
          <a:bodyPr wrap="none" rtlCol="0">
            <a:spAutoFit/>
          </a:bodyPr>
          <a:lstStyle/>
          <a:p>
            <a:r>
              <a:rPr lang="en-US" dirty="0" smtClean="0"/>
              <a:t>Dipolar Component</a:t>
            </a:r>
            <a:endParaRPr lang="en-US" dirty="0"/>
          </a:p>
        </p:txBody>
      </p:sp>
      <p:sp>
        <p:nvSpPr>
          <p:cNvPr id="17" name="TextBox 16"/>
          <p:cNvSpPr txBox="1"/>
          <p:nvPr/>
        </p:nvSpPr>
        <p:spPr>
          <a:xfrm>
            <a:off x="7020272" y="3198681"/>
            <a:ext cx="939042" cy="369332"/>
          </a:xfrm>
          <a:prstGeom prst="rect">
            <a:avLst/>
          </a:prstGeom>
          <a:noFill/>
        </p:spPr>
        <p:txBody>
          <a:bodyPr wrap="none" rtlCol="0">
            <a:spAutoFit/>
          </a:bodyPr>
          <a:lstStyle/>
          <a:p>
            <a:r>
              <a:rPr lang="en-US" dirty="0" smtClean="0"/>
              <a:t>Field [T]</a:t>
            </a:r>
            <a:endParaRPr lang="en-US" dirty="0"/>
          </a:p>
        </p:txBody>
      </p:sp>
      <p:sp>
        <p:nvSpPr>
          <p:cNvPr id="18" name="TextBox 17"/>
          <p:cNvSpPr txBox="1"/>
          <p:nvPr/>
        </p:nvSpPr>
        <p:spPr>
          <a:xfrm rot="16200000">
            <a:off x="5194051" y="2000566"/>
            <a:ext cx="1809852" cy="461665"/>
          </a:xfrm>
          <a:prstGeom prst="rect">
            <a:avLst/>
          </a:prstGeom>
          <a:noFill/>
        </p:spPr>
        <p:txBody>
          <a:bodyPr wrap="square" rtlCol="0">
            <a:spAutoFit/>
          </a:bodyPr>
          <a:lstStyle/>
          <a:p>
            <a:pPr algn="ctr"/>
            <a:r>
              <a:rPr lang="en-US" sz="1200" dirty="0" smtClean="0"/>
              <a:t>Number of test magnet designs (total:9655)</a:t>
            </a:r>
            <a:endParaRPr lang="en-US" sz="1200" dirty="0"/>
          </a:p>
        </p:txBody>
      </p:sp>
      <p:sp>
        <p:nvSpPr>
          <p:cNvPr id="19" name="TextBox 18"/>
          <p:cNvSpPr txBox="1"/>
          <p:nvPr/>
        </p:nvSpPr>
        <p:spPr>
          <a:xfrm>
            <a:off x="242583" y="6152703"/>
            <a:ext cx="7827702" cy="646331"/>
          </a:xfrm>
          <a:prstGeom prst="rect">
            <a:avLst/>
          </a:prstGeom>
          <a:noFill/>
        </p:spPr>
        <p:txBody>
          <a:bodyPr wrap="square" rtlCol="0">
            <a:spAutoFit/>
          </a:bodyPr>
          <a:lstStyle/>
          <a:p>
            <a:r>
              <a:rPr lang="en-US" dirty="0" smtClean="0">
                <a:sym typeface="Wingdings"/>
              </a:rPr>
              <a:t> 	These errors were randomly distributed on the magnets in the PTC model to 	compute the driving terms of each of the resonances.</a:t>
            </a:r>
            <a:endParaRPr lang="en-US" dirty="0"/>
          </a:p>
        </p:txBody>
      </p:sp>
    </p:spTree>
    <p:extLst>
      <p:ext uri="{BB962C8B-B14F-4D97-AF65-F5344CB8AC3E}">
        <p14:creationId xmlns:p14="http://schemas.microsoft.com/office/powerpoint/2010/main" val="33839793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III. 4</a:t>
            </a:r>
            <a:r>
              <a:rPr lang="en-US" baseline="30000" dirty="0" smtClean="0"/>
              <a:t>th</a:t>
            </a:r>
            <a:r>
              <a:rPr lang="en-US" dirty="0" smtClean="0"/>
              <a:t> order Resonance</a:t>
            </a:r>
            <a:endParaRPr lang="en-US" dirty="0"/>
          </a:p>
        </p:txBody>
      </p:sp>
      <p:sp>
        <p:nvSpPr>
          <p:cNvPr id="5" name="TextBox 4"/>
          <p:cNvSpPr txBox="1"/>
          <p:nvPr/>
        </p:nvSpPr>
        <p:spPr>
          <a:xfrm>
            <a:off x="320729" y="1239901"/>
            <a:ext cx="8671161" cy="338554"/>
          </a:xfrm>
          <a:prstGeom prst="rect">
            <a:avLst/>
          </a:prstGeom>
          <a:noFill/>
        </p:spPr>
        <p:txBody>
          <a:bodyPr wrap="square" rtlCol="0">
            <a:spAutoFit/>
          </a:bodyPr>
          <a:lstStyle/>
          <a:p>
            <a:pPr defTabSz="914400"/>
            <a:r>
              <a:rPr lang="en-US" sz="1600" dirty="0" smtClean="0">
                <a:solidFill>
                  <a:prstClr val="black"/>
                </a:solidFill>
                <a:latin typeface="Gill Sans MT"/>
              </a:rPr>
              <a:t>Testing the effect of the 4qy by changing the population crossing it (Bunch compression @ C1000)</a:t>
            </a:r>
            <a:endParaRPr lang="en-US" sz="1600" dirty="0">
              <a:solidFill>
                <a:prstClr val="black"/>
              </a:solidFill>
              <a:latin typeface="Gill Sans MT"/>
            </a:endParaRPr>
          </a:p>
        </p:txBody>
      </p:sp>
      <p:sp>
        <p:nvSpPr>
          <p:cNvPr id="6" name="Diamond 5"/>
          <p:cNvSpPr/>
          <p:nvPr/>
        </p:nvSpPr>
        <p:spPr>
          <a:xfrm rot="2422921">
            <a:off x="1226044" y="1992525"/>
            <a:ext cx="702350" cy="1982777"/>
          </a:xfrm>
          <a:prstGeom prst="diamond">
            <a:avLst/>
          </a:prstGeom>
          <a:solidFill>
            <a:srgbClr val="FF0000"/>
          </a:solidFill>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en-US">
              <a:solidFill>
                <a:prstClr val="white"/>
              </a:solidFill>
              <a:latin typeface="Gill Sans MT"/>
            </a:endParaRPr>
          </a:p>
        </p:txBody>
      </p:sp>
      <p:sp>
        <p:nvSpPr>
          <p:cNvPr id="7" name="Diamond 6"/>
          <p:cNvSpPr/>
          <p:nvPr/>
        </p:nvSpPr>
        <p:spPr>
          <a:xfrm rot="2422921">
            <a:off x="1735219" y="2116096"/>
            <a:ext cx="374698" cy="920564"/>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Gill Sans MT"/>
            </a:endParaRPr>
          </a:p>
        </p:txBody>
      </p:sp>
      <p:sp>
        <p:nvSpPr>
          <p:cNvPr id="8" name="TextBox 7"/>
          <p:cNvSpPr txBox="1"/>
          <p:nvPr/>
        </p:nvSpPr>
        <p:spPr>
          <a:xfrm>
            <a:off x="388280" y="3871356"/>
            <a:ext cx="2643108" cy="584776"/>
          </a:xfrm>
          <a:prstGeom prst="rect">
            <a:avLst/>
          </a:prstGeom>
          <a:noFill/>
        </p:spPr>
        <p:txBody>
          <a:bodyPr wrap="square" rtlCol="0">
            <a:spAutoFit/>
          </a:bodyPr>
          <a:lstStyle/>
          <a:p>
            <a:pPr defTabSz="914400"/>
            <a:r>
              <a:rPr lang="en-US" sz="1600" dirty="0" smtClean="0">
                <a:solidFill>
                  <a:prstClr val="black"/>
                </a:solidFill>
                <a:latin typeface="Gill Sans MT"/>
              </a:rPr>
              <a:t>Tune spread before and after compression</a:t>
            </a:r>
            <a:endParaRPr lang="en-US" sz="1600" dirty="0">
              <a:solidFill>
                <a:prstClr val="black"/>
              </a:solidFill>
              <a:latin typeface="Gill Sans MT"/>
            </a:endParaRPr>
          </a:p>
        </p:txBody>
      </p:sp>
      <p:cxnSp>
        <p:nvCxnSpPr>
          <p:cNvPr id="9" name="Straight Connector 8"/>
          <p:cNvCxnSpPr/>
          <p:nvPr/>
        </p:nvCxnSpPr>
        <p:spPr>
          <a:xfrm>
            <a:off x="3264781" y="2460935"/>
            <a:ext cx="230900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Diamond 9"/>
          <p:cNvSpPr/>
          <p:nvPr/>
        </p:nvSpPr>
        <p:spPr>
          <a:xfrm rot="2422921">
            <a:off x="3924595" y="2151255"/>
            <a:ext cx="702350" cy="1982777"/>
          </a:xfrm>
          <a:prstGeom prst="diamond">
            <a:avLst/>
          </a:prstGeom>
          <a:solidFill>
            <a:srgbClr val="FF0000"/>
          </a:solidFill>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en-US">
              <a:solidFill>
                <a:prstClr val="white"/>
              </a:solidFill>
              <a:latin typeface="Gill Sans MT"/>
            </a:endParaRPr>
          </a:p>
        </p:txBody>
      </p:sp>
      <p:sp>
        <p:nvSpPr>
          <p:cNvPr id="11" name="Diamond 10"/>
          <p:cNvSpPr/>
          <p:nvPr/>
        </p:nvSpPr>
        <p:spPr>
          <a:xfrm rot="2422921">
            <a:off x="4433770" y="2274826"/>
            <a:ext cx="374698" cy="920564"/>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Gill Sans MT"/>
            </a:endParaRPr>
          </a:p>
        </p:txBody>
      </p:sp>
      <p:cxnSp>
        <p:nvCxnSpPr>
          <p:cNvPr id="12" name="Straight Connector 11"/>
          <p:cNvCxnSpPr/>
          <p:nvPr/>
        </p:nvCxnSpPr>
        <p:spPr>
          <a:xfrm>
            <a:off x="5877242" y="2460935"/>
            <a:ext cx="2309000"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086831" y="3879588"/>
            <a:ext cx="2643108" cy="1323439"/>
          </a:xfrm>
          <a:prstGeom prst="rect">
            <a:avLst/>
          </a:prstGeom>
          <a:noFill/>
        </p:spPr>
        <p:txBody>
          <a:bodyPr wrap="square" rtlCol="0">
            <a:spAutoFit/>
          </a:bodyPr>
          <a:lstStyle/>
          <a:p>
            <a:pPr defTabSz="914400"/>
            <a:r>
              <a:rPr lang="en-US" sz="1600" dirty="0" smtClean="0">
                <a:solidFill>
                  <a:prstClr val="black"/>
                </a:solidFill>
                <a:latin typeface="Gill Sans MT"/>
              </a:rPr>
              <a:t>If the working point is close to the resonance, before and after the compression it is mainly the halo crossing the resonance</a:t>
            </a:r>
          </a:p>
        </p:txBody>
      </p:sp>
      <p:sp>
        <p:nvSpPr>
          <p:cNvPr id="14" name="TextBox 13"/>
          <p:cNvSpPr txBox="1"/>
          <p:nvPr/>
        </p:nvSpPr>
        <p:spPr>
          <a:xfrm>
            <a:off x="5888562" y="3871356"/>
            <a:ext cx="2643108" cy="2308324"/>
          </a:xfrm>
          <a:prstGeom prst="rect">
            <a:avLst/>
          </a:prstGeom>
          <a:noFill/>
        </p:spPr>
        <p:txBody>
          <a:bodyPr wrap="square" rtlCol="0">
            <a:spAutoFit/>
          </a:bodyPr>
          <a:lstStyle/>
          <a:p>
            <a:pPr defTabSz="914400"/>
            <a:r>
              <a:rPr lang="en-US" sz="1600" dirty="0">
                <a:solidFill>
                  <a:prstClr val="black"/>
                </a:solidFill>
                <a:latin typeface="Gill Sans MT"/>
              </a:rPr>
              <a:t>If the working point is </a:t>
            </a:r>
            <a:r>
              <a:rPr lang="en-US" sz="1600" dirty="0" smtClean="0">
                <a:solidFill>
                  <a:prstClr val="black"/>
                </a:solidFill>
                <a:latin typeface="Gill Sans MT"/>
              </a:rPr>
              <a:t>relatively far from </a:t>
            </a:r>
            <a:r>
              <a:rPr lang="en-US" sz="1600" dirty="0">
                <a:solidFill>
                  <a:prstClr val="black"/>
                </a:solidFill>
                <a:latin typeface="Gill Sans MT"/>
              </a:rPr>
              <a:t>the </a:t>
            </a:r>
            <a:r>
              <a:rPr lang="en-US" sz="1600" dirty="0" smtClean="0">
                <a:solidFill>
                  <a:prstClr val="black"/>
                </a:solidFill>
                <a:latin typeface="Gill Sans MT"/>
              </a:rPr>
              <a:t>resonance the population crossing the resonance changes after compression</a:t>
            </a:r>
          </a:p>
          <a:p>
            <a:pPr defTabSz="914400"/>
            <a:endParaRPr lang="en-US" sz="1600" dirty="0" smtClean="0">
              <a:solidFill>
                <a:prstClr val="black"/>
              </a:solidFill>
              <a:latin typeface="Gill Sans MT"/>
            </a:endParaRPr>
          </a:p>
          <a:p>
            <a:pPr defTabSz="914400"/>
            <a:r>
              <a:rPr lang="en-US" sz="1600" dirty="0" smtClean="0">
                <a:solidFill>
                  <a:prstClr val="black"/>
                </a:solidFill>
                <a:latin typeface="Gill Sans MT"/>
                <a:sym typeface="Wingdings"/>
              </a:rPr>
              <a:t> Losses due to the resonance are expected to be different</a:t>
            </a:r>
            <a:endParaRPr lang="en-US" sz="1600" dirty="0">
              <a:solidFill>
                <a:prstClr val="black"/>
              </a:solidFill>
              <a:latin typeface="Gill Sans MT"/>
            </a:endParaRPr>
          </a:p>
        </p:txBody>
      </p:sp>
      <p:sp>
        <p:nvSpPr>
          <p:cNvPr id="15" name="Diamond 14"/>
          <p:cNvSpPr/>
          <p:nvPr/>
        </p:nvSpPr>
        <p:spPr>
          <a:xfrm rot="2422921">
            <a:off x="6684741" y="1790276"/>
            <a:ext cx="702350" cy="1982777"/>
          </a:xfrm>
          <a:prstGeom prst="diamond">
            <a:avLst/>
          </a:prstGeom>
          <a:solidFill>
            <a:srgbClr val="FF0000"/>
          </a:solidFill>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en-US">
              <a:solidFill>
                <a:prstClr val="white"/>
              </a:solidFill>
              <a:latin typeface="Gill Sans MT"/>
            </a:endParaRPr>
          </a:p>
        </p:txBody>
      </p:sp>
      <p:sp>
        <p:nvSpPr>
          <p:cNvPr id="16" name="Diamond 15"/>
          <p:cNvSpPr/>
          <p:nvPr/>
        </p:nvSpPr>
        <p:spPr>
          <a:xfrm rot="2422921">
            <a:off x="7193916" y="1913847"/>
            <a:ext cx="374698" cy="920564"/>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Gill Sans MT"/>
            </a:endParaRPr>
          </a:p>
        </p:txBody>
      </p:sp>
      <p:sp>
        <p:nvSpPr>
          <p:cNvPr id="18" name="TextBox 17"/>
          <p:cNvSpPr txBox="1"/>
          <p:nvPr/>
        </p:nvSpPr>
        <p:spPr>
          <a:xfrm>
            <a:off x="4566934" y="6322667"/>
            <a:ext cx="301660" cy="369332"/>
          </a:xfrm>
          <a:prstGeom prst="rect">
            <a:avLst/>
          </a:prstGeom>
          <a:noFill/>
        </p:spPr>
        <p:txBody>
          <a:bodyPr wrap="none" rtlCol="0">
            <a:spAutoFit/>
          </a:bodyPr>
          <a:lstStyle/>
          <a:p>
            <a:r>
              <a:rPr lang="en-US" dirty="0">
                <a:solidFill>
                  <a:srgbClr val="0055A0"/>
                </a:solidFill>
              </a:rPr>
              <a:t>5</a:t>
            </a:r>
          </a:p>
        </p:txBody>
      </p:sp>
    </p:spTree>
    <p:extLst>
      <p:ext uri="{BB962C8B-B14F-4D97-AF65-F5344CB8AC3E}">
        <p14:creationId xmlns:p14="http://schemas.microsoft.com/office/powerpoint/2010/main" val="50483754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III. 4</a:t>
            </a:r>
            <a:r>
              <a:rPr lang="en-US" baseline="30000" dirty="0" smtClean="0"/>
              <a:t>th</a:t>
            </a:r>
            <a:r>
              <a:rPr lang="en-US" dirty="0" smtClean="0"/>
              <a:t> </a:t>
            </a:r>
            <a:r>
              <a:rPr lang="en-US" dirty="0"/>
              <a:t>order Resonance</a:t>
            </a:r>
          </a:p>
        </p:txBody>
      </p:sp>
      <p:sp>
        <p:nvSpPr>
          <p:cNvPr id="5" name="Content Placeholder 2"/>
          <p:cNvSpPr>
            <a:spLocks noGrp="1"/>
          </p:cNvSpPr>
          <p:nvPr>
            <p:ph sz="quarter" idx="11"/>
          </p:nvPr>
        </p:nvSpPr>
        <p:spPr>
          <a:xfrm>
            <a:off x="1564571" y="3192244"/>
            <a:ext cx="6391726" cy="415588"/>
          </a:xfrm>
          <a:prstGeom prst="rect">
            <a:avLst/>
          </a:prstGeom>
          <a:solidFill>
            <a:schemeClr val="bg1"/>
          </a:solidFill>
        </p:spPr>
        <p:txBody>
          <a:bodyPr>
            <a:noAutofit/>
          </a:bodyPr>
          <a:lstStyle/>
          <a:p>
            <a:pPr marL="82296" indent="0" algn="just">
              <a:buNone/>
            </a:pPr>
            <a:r>
              <a:rPr lang="en-US" sz="1600" dirty="0" smtClean="0">
                <a:latin typeface="Arial"/>
                <a:cs typeface="Arial"/>
                <a:sym typeface="Wingdings"/>
              </a:rPr>
              <a:t></a:t>
            </a:r>
            <a:r>
              <a:rPr lang="en-US" sz="1600" dirty="0" smtClean="0">
                <a:latin typeface="Arial"/>
                <a:cs typeface="Arial"/>
              </a:rPr>
              <a:t>No </a:t>
            </a:r>
            <a:r>
              <a:rPr lang="en-US" sz="1600" dirty="0">
                <a:latin typeface="Arial"/>
                <a:cs typeface="Arial"/>
              </a:rPr>
              <a:t>effect of the </a:t>
            </a:r>
            <a:r>
              <a:rPr lang="en-US" sz="1600" dirty="0" smtClean="0">
                <a:latin typeface="Arial"/>
                <a:cs typeface="Arial"/>
              </a:rPr>
              <a:t>compression (losses due to change of W.P.)</a:t>
            </a:r>
            <a:endParaRPr lang="en-US" sz="1600" dirty="0">
              <a:latin typeface="Arial"/>
              <a:cs typeface="Arial"/>
            </a:endParaRPr>
          </a:p>
          <a:p>
            <a:pPr marL="82296" indent="0" algn="just">
              <a:buNone/>
            </a:pPr>
            <a:endParaRPr lang="en-US" sz="1600" dirty="0" smtClean="0">
              <a:latin typeface="Arial"/>
              <a:cs typeface="Arial"/>
            </a:endParaRPr>
          </a:p>
        </p:txBody>
      </p:sp>
      <p:pic>
        <p:nvPicPr>
          <p:cNvPr id="6" name="Picture 5" descr="Intensity_Qy=.24.png"/>
          <p:cNvPicPr>
            <a:picLocks noChangeAspect="1"/>
          </p:cNvPicPr>
          <p:nvPr/>
        </p:nvPicPr>
        <p:blipFill rotWithShape="1">
          <a:blip r:embed="rId2">
            <a:clrChange>
              <a:clrFrom>
                <a:srgbClr val="E0E0F9"/>
              </a:clrFrom>
              <a:clrTo>
                <a:srgbClr val="E0E0F9">
                  <a:alpha val="0"/>
                </a:srgbClr>
              </a:clrTo>
            </a:clrChange>
            <a:alphaModFix/>
            <a:extLst>
              <a:ext uri="{BEBA8EAE-BF5A-486C-A8C5-ECC9F3942E4B}">
                <a14:imgProps xmlns:a14="http://schemas.microsoft.com/office/drawing/2010/main">
                  <a14:imgLayer r:embed="rId3">
                    <a14:imgEffect>
                      <a14:brightnessContrast contrast="100000"/>
                    </a14:imgEffect>
                  </a14:imgLayer>
                </a14:imgProps>
              </a:ext>
              <a:ext uri="{28A0092B-C50C-407E-A947-70E740481C1C}">
                <a14:useLocalDpi xmlns:a14="http://schemas.microsoft.com/office/drawing/2010/main" val="0"/>
              </a:ext>
            </a:extLst>
          </a:blip>
          <a:srcRect l="1933" t="28306" r="27021" b="17271"/>
          <a:stretch/>
        </p:blipFill>
        <p:spPr>
          <a:xfrm>
            <a:off x="1109769" y="1233901"/>
            <a:ext cx="6993228" cy="1912875"/>
          </a:xfrm>
          <a:prstGeom prst="rect">
            <a:avLst/>
          </a:prstGeom>
        </p:spPr>
      </p:pic>
      <p:sp>
        <p:nvSpPr>
          <p:cNvPr id="7" name="TextBox 6"/>
          <p:cNvSpPr txBox="1"/>
          <p:nvPr/>
        </p:nvSpPr>
        <p:spPr>
          <a:xfrm>
            <a:off x="2716695" y="1923915"/>
            <a:ext cx="1007457" cy="369332"/>
          </a:xfrm>
          <a:prstGeom prst="rect">
            <a:avLst/>
          </a:prstGeom>
          <a:noFill/>
        </p:spPr>
        <p:txBody>
          <a:bodyPr wrap="none" rtlCol="0">
            <a:spAutoFit/>
          </a:bodyPr>
          <a:lstStyle/>
          <a:p>
            <a:pPr defTabSz="914400"/>
            <a:r>
              <a:rPr lang="en-US" dirty="0" err="1" smtClean="0">
                <a:solidFill>
                  <a:prstClr val="black"/>
                </a:solidFill>
                <a:latin typeface="Gill Sans MT"/>
              </a:rPr>
              <a:t>Qy</a:t>
            </a:r>
            <a:r>
              <a:rPr lang="en-US" dirty="0" smtClean="0">
                <a:solidFill>
                  <a:prstClr val="black"/>
                </a:solidFill>
                <a:latin typeface="Gill Sans MT"/>
              </a:rPr>
              <a:t>=6.24</a:t>
            </a:r>
            <a:endParaRPr lang="en-US" dirty="0">
              <a:solidFill>
                <a:prstClr val="black"/>
              </a:solidFill>
              <a:latin typeface="Gill Sans MT"/>
            </a:endParaRPr>
          </a:p>
        </p:txBody>
      </p:sp>
      <p:pic>
        <p:nvPicPr>
          <p:cNvPr id="8" name="Picture 7" descr="Intensity_Q.3_Q.27.png"/>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54000"/>
                    </a14:imgEffect>
                  </a14:imgLayer>
                </a14:imgProps>
              </a:ext>
              <a:ext uri="{28A0092B-C50C-407E-A947-70E740481C1C}">
                <a14:useLocalDpi xmlns:a14="http://schemas.microsoft.com/office/drawing/2010/main" val="0"/>
              </a:ext>
            </a:extLst>
          </a:blip>
          <a:srcRect l="1723" t="28733" r="20857" b="14237"/>
          <a:stretch/>
        </p:blipFill>
        <p:spPr>
          <a:xfrm>
            <a:off x="1124895" y="3607832"/>
            <a:ext cx="6699592" cy="2480634"/>
          </a:xfrm>
          <a:prstGeom prst="rect">
            <a:avLst/>
          </a:prstGeom>
        </p:spPr>
      </p:pic>
      <p:sp>
        <p:nvSpPr>
          <p:cNvPr id="9" name="Right Arrow 8"/>
          <p:cNvSpPr/>
          <p:nvPr/>
        </p:nvSpPr>
        <p:spPr>
          <a:xfrm rot="9051527">
            <a:off x="2937830" y="3897493"/>
            <a:ext cx="943397" cy="110529"/>
          </a:xfrm>
          <a:prstGeom prst="rightArrow">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defTabSz="914400"/>
            <a:endParaRPr lang="en-US">
              <a:solidFill>
                <a:prstClr val="black"/>
              </a:solidFill>
              <a:latin typeface="Gill Sans MT"/>
            </a:endParaRPr>
          </a:p>
        </p:txBody>
      </p:sp>
      <p:sp>
        <p:nvSpPr>
          <p:cNvPr id="10" name="TextBox 9"/>
          <p:cNvSpPr txBox="1"/>
          <p:nvPr/>
        </p:nvSpPr>
        <p:spPr>
          <a:xfrm>
            <a:off x="3862388" y="3518036"/>
            <a:ext cx="892041" cy="369332"/>
          </a:xfrm>
          <a:prstGeom prst="rect">
            <a:avLst/>
          </a:prstGeom>
          <a:noFill/>
        </p:spPr>
        <p:txBody>
          <a:bodyPr wrap="none" rtlCol="0">
            <a:spAutoFit/>
          </a:bodyPr>
          <a:lstStyle/>
          <a:p>
            <a:pPr defTabSz="914400"/>
            <a:r>
              <a:rPr lang="en-US" dirty="0" err="1" smtClean="0">
                <a:solidFill>
                  <a:prstClr val="black"/>
                </a:solidFill>
                <a:latin typeface="Gill Sans MT"/>
              </a:rPr>
              <a:t>Qy</a:t>
            </a:r>
            <a:r>
              <a:rPr lang="en-US" dirty="0" smtClean="0">
                <a:solidFill>
                  <a:prstClr val="black"/>
                </a:solidFill>
                <a:latin typeface="Gill Sans MT"/>
              </a:rPr>
              <a:t>=6.3</a:t>
            </a:r>
            <a:endParaRPr lang="en-US" dirty="0">
              <a:solidFill>
                <a:prstClr val="black"/>
              </a:solidFill>
              <a:latin typeface="Gill Sans MT"/>
            </a:endParaRPr>
          </a:p>
        </p:txBody>
      </p:sp>
      <p:sp>
        <p:nvSpPr>
          <p:cNvPr id="11" name="Right Arrow 10"/>
          <p:cNvSpPr/>
          <p:nvPr/>
        </p:nvSpPr>
        <p:spPr>
          <a:xfrm rot="9051527">
            <a:off x="5532351" y="4206645"/>
            <a:ext cx="943397" cy="110529"/>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defTabSz="914400"/>
            <a:endParaRPr lang="en-US">
              <a:solidFill>
                <a:prstClr val="white"/>
              </a:solidFill>
              <a:latin typeface="Gill Sans MT"/>
            </a:endParaRPr>
          </a:p>
        </p:txBody>
      </p:sp>
      <p:sp>
        <p:nvSpPr>
          <p:cNvPr id="12" name="TextBox 11"/>
          <p:cNvSpPr txBox="1"/>
          <p:nvPr/>
        </p:nvSpPr>
        <p:spPr>
          <a:xfrm>
            <a:off x="6442954" y="3720657"/>
            <a:ext cx="1007457" cy="369332"/>
          </a:xfrm>
          <a:prstGeom prst="rect">
            <a:avLst/>
          </a:prstGeom>
          <a:noFill/>
        </p:spPr>
        <p:txBody>
          <a:bodyPr wrap="none" rtlCol="0">
            <a:spAutoFit/>
          </a:bodyPr>
          <a:lstStyle/>
          <a:p>
            <a:pPr defTabSz="914400"/>
            <a:r>
              <a:rPr lang="en-US" dirty="0" err="1" smtClean="0">
                <a:solidFill>
                  <a:prstClr val="black"/>
                </a:solidFill>
                <a:latin typeface="Gill Sans MT"/>
              </a:rPr>
              <a:t>Qy</a:t>
            </a:r>
            <a:r>
              <a:rPr lang="en-US" dirty="0" smtClean="0">
                <a:solidFill>
                  <a:prstClr val="black"/>
                </a:solidFill>
                <a:latin typeface="Gill Sans MT"/>
              </a:rPr>
              <a:t>=6.27</a:t>
            </a:r>
            <a:endParaRPr lang="en-US" dirty="0">
              <a:solidFill>
                <a:prstClr val="black"/>
              </a:solidFill>
              <a:latin typeface="Gill Sans MT"/>
            </a:endParaRPr>
          </a:p>
        </p:txBody>
      </p:sp>
      <p:sp>
        <p:nvSpPr>
          <p:cNvPr id="13" name="TextBox 12"/>
          <p:cNvSpPr txBox="1"/>
          <p:nvPr/>
        </p:nvSpPr>
        <p:spPr>
          <a:xfrm>
            <a:off x="1072297" y="810682"/>
            <a:ext cx="6447272" cy="338554"/>
          </a:xfrm>
          <a:prstGeom prst="rect">
            <a:avLst/>
          </a:prstGeom>
          <a:solidFill>
            <a:schemeClr val="bg1"/>
          </a:solidFill>
        </p:spPr>
        <p:txBody>
          <a:bodyPr wrap="square" rtlCol="0">
            <a:spAutoFit/>
          </a:bodyPr>
          <a:lstStyle/>
          <a:p>
            <a:pPr defTabSz="914400"/>
            <a:r>
              <a:rPr lang="en-US" sz="1600" i="1" dirty="0" smtClean="0">
                <a:latin typeface="Gill Sans MT"/>
              </a:rPr>
              <a:t>Bunch compression @ C1000</a:t>
            </a:r>
            <a:endParaRPr lang="en-US" sz="1600" i="1" dirty="0">
              <a:latin typeface="Gill Sans MT"/>
            </a:endParaRPr>
          </a:p>
        </p:txBody>
      </p:sp>
      <p:sp>
        <p:nvSpPr>
          <p:cNvPr id="14" name="TextBox 13"/>
          <p:cNvSpPr txBox="1"/>
          <p:nvPr/>
        </p:nvSpPr>
        <p:spPr>
          <a:xfrm>
            <a:off x="1615887" y="5988681"/>
            <a:ext cx="6552999" cy="584776"/>
          </a:xfrm>
          <a:prstGeom prst="rect">
            <a:avLst/>
          </a:prstGeom>
          <a:noFill/>
        </p:spPr>
        <p:txBody>
          <a:bodyPr wrap="square" rtlCol="0">
            <a:spAutoFit/>
          </a:bodyPr>
          <a:lstStyle/>
          <a:p>
            <a:pPr defTabSz="914400"/>
            <a:r>
              <a:rPr lang="en-US" sz="1600" dirty="0" smtClean="0">
                <a:solidFill>
                  <a:prstClr val="black"/>
                </a:solidFill>
                <a:latin typeface="Arial"/>
                <a:cs typeface="Arial"/>
              </a:rPr>
              <a:t>Before compression: losses are faster in the case of </a:t>
            </a:r>
            <a:r>
              <a:rPr lang="en-US" sz="1600" dirty="0" err="1" smtClean="0">
                <a:solidFill>
                  <a:prstClr val="black"/>
                </a:solidFill>
                <a:latin typeface="Arial"/>
                <a:cs typeface="Arial"/>
              </a:rPr>
              <a:t>Qy</a:t>
            </a:r>
            <a:r>
              <a:rPr lang="en-US" sz="1600" dirty="0" smtClean="0">
                <a:solidFill>
                  <a:prstClr val="black"/>
                </a:solidFill>
                <a:latin typeface="Arial"/>
                <a:cs typeface="Arial"/>
              </a:rPr>
              <a:t>=6.27</a:t>
            </a:r>
          </a:p>
          <a:p>
            <a:pPr defTabSz="914400"/>
            <a:r>
              <a:rPr lang="en-US" sz="1600" dirty="0" smtClean="0">
                <a:solidFill>
                  <a:prstClr val="black"/>
                </a:solidFill>
                <a:latin typeface="Arial"/>
                <a:cs typeface="Arial"/>
              </a:rPr>
              <a:t>After compression: No effect for </a:t>
            </a:r>
            <a:r>
              <a:rPr lang="en-US" sz="1600" dirty="0" err="1" smtClean="0">
                <a:solidFill>
                  <a:prstClr val="black"/>
                </a:solidFill>
                <a:latin typeface="Arial"/>
                <a:cs typeface="Arial"/>
              </a:rPr>
              <a:t>Qy</a:t>
            </a:r>
            <a:r>
              <a:rPr lang="en-US" sz="1600" dirty="0" smtClean="0">
                <a:solidFill>
                  <a:prstClr val="black"/>
                </a:solidFill>
                <a:latin typeface="Arial"/>
                <a:cs typeface="Arial"/>
              </a:rPr>
              <a:t>=6.27 but faster losses for </a:t>
            </a:r>
            <a:r>
              <a:rPr lang="en-US" sz="1600" dirty="0" err="1" smtClean="0">
                <a:solidFill>
                  <a:prstClr val="black"/>
                </a:solidFill>
                <a:latin typeface="Arial"/>
                <a:cs typeface="Arial"/>
              </a:rPr>
              <a:t>Qy</a:t>
            </a:r>
            <a:r>
              <a:rPr lang="en-US" sz="1600" dirty="0" smtClean="0">
                <a:solidFill>
                  <a:prstClr val="black"/>
                </a:solidFill>
                <a:latin typeface="Arial"/>
                <a:cs typeface="Arial"/>
              </a:rPr>
              <a:t>=6.3</a:t>
            </a:r>
            <a:endParaRPr lang="en-US" sz="1600" dirty="0">
              <a:solidFill>
                <a:prstClr val="black"/>
              </a:solidFill>
              <a:latin typeface="Arial"/>
              <a:cs typeface="Arial"/>
            </a:endParaRPr>
          </a:p>
        </p:txBody>
      </p:sp>
      <p:sp>
        <p:nvSpPr>
          <p:cNvPr id="16" name="TextBox 15"/>
          <p:cNvSpPr txBox="1"/>
          <p:nvPr/>
        </p:nvSpPr>
        <p:spPr>
          <a:xfrm rot="16200000">
            <a:off x="381746" y="4530079"/>
            <a:ext cx="1363249" cy="276999"/>
          </a:xfrm>
          <a:prstGeom prst="rect">
            <a:avLst/>
          </a:prstGeom>
          <a:noFill/>
        </p:spPr>
        <p:txBody>
          <a:bodyPr wrap="none" rtlCol="0">
            <a:spAutoFit/>
          </a:bodyPr>
          <a:lstStyle/>
          <a:p>
            <a:pPr defTabSz="914400"/>
            <a:r>
              <a:rPr lang="en-US" sz="1200" dirty="0" smtClean="0">
                <a:solidFill>
                  <a:prstClr val="black"/>
                </a:solidFill>
                <a:latin typeface="Gill Sans MT"/>
              </a:rPr>
              <a:t>Intensity [E10 ppb] </a:t>
            </a:r>
          </a:p>
        </p:txBody>
      </p:sp>
      <p:sp>
        <p:nvSpPr>
          <p:cNvPr id="17" name="TextBox 16"/>
          <p:cNvSpPr txBox="1"/>
          <p:nvPr/>
        </p:nvSpPr>
        <p:spPr>
          <a:xfrm>
            <a:off x="4108323" y="2717973"/>
            <a:ext cx="784064" cy="276999"/>
          </a:xfrm>
          <a:prstGeom prst="rect">
            <a:avLst/>
          </a:prstGeom>
          <a:noFill/>
        </p:spPr>
        <p:txBody>
          <a:bodyPr wrap="none" rtlCol="0">
            <a:spAutoFit/>
          </a:bodyPr>
          <a:lstStyle/>
          <a:p>
            <a:pPr defTabSz="914400"/>
            <a:r>
              <a:rPr lang="en-US" sz="1200" dirty="0" smtClean="0">
                <a:solidFill>
                  <a:prstClr val="black"/>
                </a:solidFill>
                <a:latin typeface="Gill Sans MT"/>
              </a:rPr>
              <a:t>Time[</a:t>
            </a:r>
            <a:r>
              <a:rPr lang="en-US" sz="1200" dirty="0" err="1" smtClean="0">
                <a:solidFill>
                  <a:prstClr val="black"/>
                </a:solidFill>
                <a:latin typeface="Gill Sans MT"/>
              </a:rPr>
              <a:t>ms</a:t>
            </a:r>
            <a:r>
              <a:rPr lang="en-US" sz="1200" dirty="0" smtClean="0">
                <a:solidFill>
                  <a:prstClr val="black"/>
                </a:solidFill>
                <a:latin typeface="Gill Sans MT"/>
              </a:rPr>
              <a:t>]</a:t>
            </a:r>
            <a:endParaRPr lang="en-US" sz="1200" dirty="0">
              <a:solidFill>
                <a:prstClr val="black"/>
              </a:solidFill>
              <a:latin typeface="Gill Sans MT"/>
            </a:endParaRPr>
          </a:p>
        </p:txBody>
      </p:sp>
      <p:sp>
        <p:nvSpPr>
          <p:cNvPr id="3" name="Rectangle 2"/>
          <p:cNvSpPr/>
          <p:nvPr/>
        </p:nvSpPr>
        <p:spPr>
          <a:xfrm>
            <a:off x="7224886" y="4924778"/>
            <a:ext cx="944000" cy="239889"/>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4551993" y="6457136"/>
            <a:ext cx="301660" cy="369332"/>
          </a:xfrm>
          <a:prstGeom prst="rect">
            <a:avLst/>
          </a:prstGeom>
          <a:noFill/>
        </p:spPr>
        <p:txBody>
          <a:bodyPr wrap="none" rtlCol="0">
            <a:spAutoFit/>
          </a:bodyPr>
          <a:lstStyle/>
          <a:p>
            <a:r>
              <a:rPr lang="en-US" dirty="0">
                <a:solidFill>
                  <a:srgbClr val="0055A0"/>
                </a:solidFill>
              </a:rPr>
              <a:t>6</a:t>
            </a:r>
          </a:p>
        </p:txBody>
      </p:sp>
      <p:sp>
        <p:nvSpPr>
          <p:cNvPr id="21" name="TextBox 20"/>
          <p:cNvSpPr txBox="1"/>
          <p:nvPr/>
        </p:nvSpPr>
        <p:spPr>
          <a:xfrm rot="16200000">
            <a:off x="289645" y="1942672"/>
            <a:ext cx="1363249" cy="276999"/>
          </a:xfrm>
          <a:prstGeom prst="rect">
            <a:avLst/>
          </a:prstGeom>
          <a:noFill/>
        </p:spPr>
        <p:txBody>
          <a:bodyPr wrap="none" rtlCol="0">
            <a:spAutoFit/>
          </a:bodyPr>
          <a:lstStyle/>
          <a:p>
            <a:pPr defTabSz="914400"/>
            <a:r>
              <a:rPr lang="en-US" sz="1200" dirty="0" smtClean="0">
                <a:solidFill>
                  <a:prstClr val="black"/>
                </a:solidFill>
                <a:latin typeface="Gill Sans MT"/>
              </a:rPr>
              <a:t>Intensity [E10 ppb] </a:t>
            </a:r>
          </a:p>
        </p:txBody>
      </p:sp>
    </p:spTree>
    <p:extLst>
      <p:ext uri="{BB962C8B-B14F-4D97-AF65-F5344CB8AC3E}">
        <p14:creationId xmlns:p14="http://schemas.microsoft.com/office/powerpoint/2010/main" val="360678390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28</a:t>
            </a:fld>
            <a:endParaRPr lang="en-US" dirty="0"/>
          </a:p>
        </p:txBody>
      </p:sp>
      <p:sp>
        <p:nvSpPr>
          <p:cNvPr id="5" name="Title 1"/>
          <p:cNvSpPr>
            <a:spLocks noGrp="1"/>
          </p:cNvSpPr>
          <p:nvPr>
            <p:ph type="title"/>
          </p:nvPr>
        </p:nvSpPr>
        <p:spPr>
          <a:xfrm>
            <a:off x="1001058" y="274638"/>
            <a:ext cx="7965175" cy="747654"/>
          </a:xfrm>
        </p:spPr>
        <p:txBody>
          <a:bodyPr/>
          <a:lstStyle/>
          <a:p>
            <a:pPr algn="ctr"/>
            <a:r>
              <a:rPr lang="en-US" dirty="0" smtClean="0"/>
              <a:t>Integer resonance effect</a:t>
            </a:r>
            <a:endParaRPr lang="en-US" dirty="0"/>
          </a:p>
        </p:txBody>
      </p:sp>
      <p:sp>
        <p:nvSpPr>
          <p:cNvPr id="6" name="Text Placeholder 2"/>
          <p:cNvSpPr>
            <a:spLocks noGrp="1"/>
          </p:cNvSpPr>
          <p:nvPr>
            <p:ph type="body" sz="quarter" idx="10"/>
          </p:nvPr>
        </p:nvSpPr>
        <p:spPr>
          <a:xfrm>
            <a:off x="185417" y="1347526"/>
            <a:ext cx="8763034" cy="4147918"/>
          </a:xfrm>
        </p:spPr>
        <p:txBody>
          <a:bodyPr>
            <a:normAutofit/>
          </a:bodyPr>
          <a:lstStyle/>
          <a:p>
            <a:pPr marL="342900" indent="-342900" algn="just">
              <a:buFont typeface="Arial"/>
              <a:buChar char="•"/>
            </a:pPr>
            <a:r>
              <a:rPr lang="en-US" sz="1600" dirty="0" smtClean="0"/>
              <a:t>The </a:t>
            </a:r>
            <a:r>
              <a:rPr lang="en-US" sz="1600" b="1" dirty="0" smtClean="0"/>
              <a:t>tune-spread </a:t>
            </a:r>
            <a:r>
              <a:rPr lang="en-US" sz="1600" dirty="0"/>
              <a:t>was </a:t>
            </a:r>
            <a:r>
              <a:rPr lang="en-US" sz="1600" dirty="0" smtClean="0"/>
              <a:t>varied using an </a:t>
            </a:r>
            <a:r>
              <a:rPr lang="en-US" sz="1600" b="1" dirty="0" smtClean="0"/>
              <a:t>adiabatic bunch compression </a:t>
            </a:r>
            <a:r>
              <a:rPr lang="en-US" sz="1600" dirty="0" smtClean="0"/>
              <a:t>(20ms).</a:t>
            </a:r>
          </a:p>
          <a:p>
            <a:pPr marL="342900" indent="-342900" algn="just">
              <a:buFont typeface="Arial"/>
              <a:buChar char="•"/>
            </a:pPr>
            <a:r>
              <a:rPr lang="en-US" sz="1600" dirty="0" smtClean="0"/>
              <a:t>The effect of the integer is observed through the </a:t>
            </a:r>
            <a:r>
              <a:rPr lang="en-US" sz="1600" b="1" dirty="0" smtClean="0"/>
              <a:t>longitudinal and transverse profiles </a:t>
            </a:r>
            <a:r>
              <a:rPr lang="en-US" sz="1600" dirty="0" smtClean="0"/>
              <a:t>as well as </a:t>
            </a:r>
            <a:r>
              <a:rPr lang="en-US" sz="1600" b="1" dirty="0" smtClean="0"/>
              <a:t>losses.</a:t>
            </a:r>
            <a:endParaRPr lang="en-US" sz="1600" b="1" dirty="0"/>
          </a:p>
          <a:p>
            <a:pPr marL="342900" indent="-342900" algn="just">
              <a:buFont typeface="Arial"/>
              <a:buChar char="•"/>
            </a:pPr>
            <a:r>
              <a:rPr lang="en-US" sz="1600" dirty="0" smtClean="0"/>
              <a:t>The transverse profile is measured using a </a:t>
            </a:r>
            <a:r>
              <a:rPr lang="en-US" sz="1600" b="1" dirty="0" smtClean="0"/>
              <a:t>wire-scanner</a:t>
            </a:r>
            <a:r>
              <a:rPr lang="en-US" sz="1600" dirty="0" smtClean="0"/>
              <a:t>, which averages the profile over ~2ms and it can only be used </a:t>
            </a:r>
            <a:r>
              <a:rPr lang="en-US" sz="1600" b="1" dirty="0" smtClean="0"/>
              <a:t>once per cycle</a:t>
            </a:r>
            <a:r>
              <a:rPr lang="en-US" sz="1600" dirty="0" smtClean="0"/>
              <a:t>.</a:t>
            </a:r>
          </a:p>
          <a:p>
            <a:pPr marL="342900" indent="-342900" algn="just">
              <a:buFont typeface="Arial"/>
              <a:buChar char="•"/>
            </a:pPr>
            <a:r>
              <a:rPr lang="en-US" sz="1600" dirty="0" smtClean="0"/>
              <a:t>The </a:t>
            </a:r>
            <a:r>
              <a:rPr lang="en-US" sz="1600" b="1" dirty="0" err="1" smtClean="0"/>
              <a:t>emittances</a:t>
            </a:r>
            <a:r>
              <a:rPr lang="en-US" sz="1600" dirty="0" smtClean="0"/>
              <a:t> are computed using the a fit of the beam profile from the wire-</a:t>
            </a:r>
            <a:r>
              <a:rPr lang="en-US" sz="1600" dirty="0" err="1" smtClean="0"/>
              <a:t>scanne</a:t>
            </a:r>
            <a:r>
              <a:rPr lang="en-US" sz="1600" dirty="0" smtClean="0"/>
              <a:t> assuming the optics (β,dispersion) of the model. </a:t>
            </a:r>
          </a:p>
          <a:p>
            <a:pPr marL="342900" indent="-342900" algn="just">
              <a:buFont typeface="Arial"/>
              <a:buChar char="•"/>
            </a:pPr>
            <a:r>
              <a:rPr lang="en-US" sz="1600" dirty="0" smtClean="0"/>
              <a:t>The maximum tune-shift due to space charge is estimated using:</a:t>
            </a:r>
          </a:p>
          <a:p>
            <a:pPr marL="342900" indent="-342900" algn="just">
              <a:buFont typeface="Arial"/>
              <a:buChar char="•"/>
            </a:pPr>
            <a:endParaRPr lang="en-US" sz="1600" dirty="0" smtClean="0"/>
          </a:p>
          <a:p>
            <a:pPr algn="just"/>
            <a:endParaRPr lang="en-US" sz="1600" dirty="0" smtClean="0"/>
          </a:p>
          <a:p>
            <a:pPr algn="just"/>
            <a:endParaRPr lang="en-US" sz="1600" dirty="0" smtClean="0"/>
          </a:p>
          <a:p>
            <a:pPr marL="342900" indent="-342900" algn="just">
              <a:buFont typeface="Arial"/>
              <a:buChar char="•"/>
            </a:pPr>
            <a:r>
              <a:rPr lang="en-US" sz="1600" dirty="0" smtClean="0"/>
              <a:t>After </a:t>
            </a:r>
            <a:r>
              <a:rPr lang="en-US" sz="1600" dirty="0"/>
              <a:t>a quick check of </a:t>
            </a:r>
            <a:r>
              <a:rPr lang="en-US" sz="1600" dirty="0" smtClean="0"/>
              <a:t>the losses and </a:t>
            </a:r>
            <a:r>
              <a:rPr lang="en-US" sz="1600" dirty="0" err="1" smtClean="0"/>
              <a:t>emittances</a:t>
            </a:r>
            <a:r>
              <a:rPr lang="en-US" sz="1600" dirty="0" smtClean="0"/>
              <a:t> </a:t>
            </a:r>
            <a:r>
              <a:rPr lang="en-US" sz="1600" dirty="0"/>
              <a:t>after </a:t>
            </a:r>
            <a:r>
              <a:rPr lang="en-US" sz="1600" dirty="0" smtClean="0"/>
              <a:t>compression, </a:t>
            </a:r>
            <a:r>
              <a:rPr lang="en-US" sz="1600" b="1" dirty="0" smtClean="0"/>
              <a:t>(</a:t>
            </a:r>
            <a:r>
              <a:rPr lang="en-US" sz="1600" b="1" dirty="0"/>
              <a:t>6.23 ; 6.255</a:t>
            </a:r>
            <a:r>
              <a:rPr lang="en-US" sz="1600" b="1" dirty="0" smtClean="0"/>
              <a:t>) </a:t>
            </a:r>
            <a:r>
              <a:rPr lang="en-US" sz="1600" dirty="0" smtClean="0"/>
              <a:t>has been chosen</a:t>
            </a:r>
            <a:r>
              <a:rPr lang="en-US" sz="1600" b="1" dirty="0" smtClean="0"/>
              <a:t> </a:t>
            </a:r>
            <a:r>
              <a:rPr lang="en-US" sz="1600" dirty="0" smtClean="0"/>
              <a:t>as </a:t>
            </a:r>
            <a:r>
              <a:rPr lang="en-US" sz="1600" dirty="0"/>
              <a:t>starting working point</a:t>
            </a:r>
            <a:r>
              <a:rPr lang="en-US" sz="1600" dirty="0" smtClean="0"/>
              <a:t>. (</a:t>
            </a:r>
            <a:r>
              <a:rPr lang="en-US" sz="1600" dirty="0"/>
              <a:t>Measured ~(6.228 ; 6.253) </a:t>
            </a:r>
            <a:r>
              <a:rPr lang="en-US" sz="1600" dirty="0" smtClean="0"/>
              <a:t>)</a:t>
            </a:r>
            <a:endParaRPr lang="en-US" sz="1600" dirty="0"/>
          </a:p>
        </p:txBody>
      </p:sp>
      <p:pic>
        <p:nvPicPr>
          <p:cNvPr id="7" name="Picture 6" descr="Picture2.png"/>
          <p:cNvPicPr>
            <a:picLocks noChangeAspect="1"/>
          </p:cNvPicPr>
          <p:nvPr/>
        </p:nvPicPr>
        <p:blipFill>
          <a:blip r:embed="rId2" cstate="print">
            <a:extLst>
              <a:ext uri="{BEBA8EAE-BF5A-486C-A8C5-ECC9F3942E4B}">
                <a14:imgProps xmlns:a14="http://schemas.microsoft.com/office/drawing/2010/main">
                  <a14:imgLayer r:embed="rId3">
                    <a14:imgEffect>
                      <a14:artisticTexturizer/>
                    </a14:imgEffect>
                    <a14:imgEffect>
                      <a14:sharpenSoften amount="100000"/>
                    </a14:imgEffect>
                    <a14:imgEffect>
                      <a14:saturation sat="0"/>
                    </a14:imgEffect>
                    <a14:imgEffect>
                      <a14:brightnessContrast bright="-100000" contrast="100000"/>
                    </a14:imgEffect>
                  </a14:imgLayer>
                </a14:imgProps>
              </a:ext>
            </a:extLst>
          </a:blip>
          <a:stretch>
            <a:fillRect/>
          </a:stretch>
        </p:blipFill>
        <p:spPr>
          <a:xfrm>
            <a:off x="2602532" y="3668065"/>
            <a:ext cx="4099173" cy="668286"/>
          </a:xfrm>
          <a:prstGeom prst="rect">
            <a:avLst/>
          </a:prstGeom>
        </p:spPr>
      </p:pic>
    </p:spTree>
    <p:extLst>
      <p:ext uri="{BB962C8B-B14F-4D97-AF65-F5344CB8AC3E}">
        <p14:creationId xmlns:p14="http://schemas.microsoft.com/office/powerpoint/2010/main" val="115401816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29</a:t>
            </a:fld>
            <a:endParaRPr lang="en-US" dirty="0"/>
          </a:p>
        </p:txBody>
      </p:sp>
      <p:sp>
        <p:nvSpPr>
          <p:cNvPr id="5" name="Title 1"/>
          <p:cNvSpPr txBox="1">
            <a:spLocks/>
          </p:cNvSpPr>
          <p:nvPr/>
        </p:nvSpPr>
        <p:spPr>
          <a:xfrm>
            <a:off x="1001058" y="274638"/>
            <a:ext cx="7965175" cy="747654"/>
          </a:xfrm>
          <a:prstGeom prst="rect">
            <a:avLst/>
          </a:prstGeom>
        </p:spPr>
        <p:txBody>
          <a:bodyPr vert="horz" lIns="91440" tIns="45720" rIns="91440" bIns="45720" rtlCol="0" anchor="t">
            <a:normAutofit/>
          </a:bodyPr>
          <a:lstStyle>
            <a:lvl1pPr algn="l" defTabSz="457200" rtl="0" eaLnBrk="1" latinLnBrk="0" hangingPunct="1">
              <a:spcBef>
                <a:spcPct val="0"/>
              </a:spcBef>
              <a:buNone/>
              <a:defRPr sz="2800" b="1" kern="1200" baseline="0">
                <a:solidFill>
                  <a:srgbClr val="0055A0"/>
                </a:solidFill>
                <a:latin typeface="Arial"/>
                <a:ea typeface="+mj-ea"/>
                <a:cs typeface="Arial"/>
              </a:defRPr>
            </a:lvl1pPr>
          </a:lstStyle>
          <a:p>
            <a:pPr algn="ctr"/>
            <a:r>
              <a:rPr lang="en-US" dirty="0" smtClean="0"/>
              <a:t>Adiabatic Bunch Compression</a:t>
            </a:r>
            <a:endParaRPr lang="en-US" dirty="0"/>
          </a:p>
        </p:txBody>
      </p:sp>
      <p:pic>
        <p:nvPicPr>
          <p:cNvPr id="6" name="Picture 5" descr="RF_Voltage.png"/>
          <p:cNvPicPr>
            <a:picLocks noChangeAspect="1"/>
          </p:cNvPicPr>
          <p:nvPr/>
        </p:nvPicPr>
        <p:blipFill rotWithShape="1">
          <a:blip r:embed="rId2">
            <a:clrChange>
              <a:clrFrom>
                <a:srgbClr val="FCF4E4"/>
              </a:clrFrom>
              <a:clrTo>
                <a:srgbClr val="FCF4E4">
                  <a:alpha val="0"/>
                </a:srgbClr>
              </a:clrTo>
            </a:clrChange>
            <a:alphaModFix/>
            <a:extLst>
              <a:ext uri="{BEBA8EAE-BF5A-486C-A8C5-ECC9F3942E4B}">
                <a14:imgProps xmlns:a14="http://schemas.microsoft.com/office/drawing/2010/main">
                  <a14:imgLayer r:embed="rId3">
                    <a14:imgEffect>
                      <a14:backgroundRemoval t="8519" b="100000" l="0" r="63804">
                        <a14:foregroundMark x1="31902" y1="91358" x2="31902" y2="91358"/>
                        <a14:foregroundMark x1="35846" y1="45926" x2="35846" y2="45926"/>
                        <a14:backgroundMark x1="36109" y1="36543" x2="36109" y2="36543"/>
                      </a14:backgroundRemoval>
                    </a14:imgEffect>
                  </a14:imgLayer>
                </a14:imgProps>
              </a:ext>
              <a:ext uri="{28A0092B-C50C-407E-A947-70E740481C1C}">
                <a14:useLocalDpi xmlns:a14="http://schemas.microsoft.com/office/drawing/2010/main" val="0"/>
              </a:ext>
            </a:extLst>
          </a:blip>
          <a:srcRect l="2844" t="11916" r="40266" b="7563"/>
          <a:stretch/>
        </p:blipFill>
        <p:spPr>
          <a:xfrm>
            <a:off x="442686" y="1421970"/>
            <a:ext cx="8155808" cy="4641002"/>
          </a:xfrm>
          <a:prstGeom prst="rect">
            <a:avLst/>
          </a:prstGeom>
          <a:solidFill>
            <a:schemeClr val="bg1"/>
          </a:solidFill>
        </p:spPr>
      </p:pic>
      <p:pic>
        <p:nvPicPr>
          <p:cNvPr id="7" name="Picture 6" descr="Magnetic_Cycle.png"/>
          <p:cNvPicPr>
            <a:picLocks/>
          </p:cNvPicPr>
          <p:nvPr/>
        </p:nvPicPr>
        <p:blipFill rotWithShape="1">
          <a:blip r:embed="rId4">
            <a:clrChange>
              <a:clrFrom>
                <a:srgbClr val="FCF4E4"/>
              </a:clrFrom>
              <a:clrTo>
                <a:srgbClr val="FCF4E4">
                  <a:alpha val="0"/>
                </a:srgbClr>
              </a:clrTo>
            </a:clrChange>
            <a:alphaModFix amt="15000"/>
            <a:extLst>
              <a:ext uri="{28A0092B-C50C-407E-A947-70E740481C1C}">
                <a14:useLocalDpi xmlns:a14="http://schemas.microsoft.com/office/drawing/2010/main" val="0"/>
              </a:ext>
            </a:extLst>
          </a:blip>
          <a:srcRect l="6583" t="26234" r="3761" b="20366"/>
          <a:stretch/>
        </p:blipFill>
        <p:spPr>
          <a:xfrm>
            <a:off x="340725" y="1532918"/>
            <a:ext cx="8621900" cy="4150579"/>
          </a:xfrm>
          <a:prstGeom prst="rect">
            <a:avLst/>
          </a:prstGeom>
        </p:spPr>
      </p:pic>
      <p:sp>
        <p:nvSpPr>
          <p:cNvPr id="8" name="Right Arrow 7"/>
          <p:cNvSpPr/>
          <p:nvPr/>
        </p:nvSpPr>
        <p:spPr>
          <a:xfrm rot="3793163" flipV="1">
            <a:off x="1247748" y="4885718"/>
            <a:ext cx="607094" cy="65113"/>
          </a:xfrm>
          <a:prstGeom prst="rightArrow">
            <a:avLst>
              <a:gd name="adj1" fmla="val 50000"/>
              <a:gd name="adj2" fmla="val 100008"/>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Gill Sans MT"/>
            </a:endParaRPr>
          </a:p>
        </p:txBody>
      </p:sp>
      <p:sp>
        <p:nvSpPr>
          <p:cNvPr id="9" name="TextBox 8"/>
          <p:cNvSpPr txBox="1"/>
          <p:nvPr/>
        </p:nvSpPr>
        <p:spPr>
          <a:xfrm>
            <a:off x="892412" y="4120188"/>
            <a:ext cx="802650" cy="523220"/>
          </a:xfrm>
          <a:prstGeom prst="rect">
            <a:avLst/>
          </a:prstGeom>
          <a:noFill/>
        </p:spPr>
        <p:txBody>
          <a:bodyPr wrap="square" rtlCol="0">
            <a:spAutoFit/>
          </a:bodyPr>
          <a:lstStyle/>
          <a:p>
            <a:pPr defTabSz="914400"/>
            <a:r>
              <a:rPr lang="en-US" sz="1400" dirty="0" smtClean="0">
                <a:solidFill>
                  <a:prstClr val="black"/>
                </a:solidFill>
                <a:latin typeface="Gill Sans MT"/>
              </a:rPr>
              <a:t>Injection @ C170</a:t>
            </a:r>
            <a:endParaRPr lang="en-US" sz="1400" dirty="0">
              <a:solidFill>
                <a:prstClr val="black"/>
              </a:solidFill>
              <a:latin typeface="Gill Sans MT"/>
            </a:endParaRPr>
          </a:p>
        </p:txBody>
      </p:sp>
      <p:sp>
        <p:nvSpPr>
          <p:cNvPr id="10" name="TextBox 9"/>
          <p:cNvSpPr txBox="1"/>
          <p:nvPr/>
        </p:nvSpPr>
        <p:spPr>
          <a:xfrm>
            <a:off x="2290034" y="5260560"/>
            <a:ext cx="1783312" cy="523220"/>
          </a:xfrm>
          <a:prstGeom prst="rect">
            <a:avLst/>
          </a:prstGeom>
          <a:noFill/>
        </p:spPr>
        <p:txBody>
          <a:bodyPr wrap="square" rtlCol="0">
            <a:spAutoFit/>
          </a:bodyPr>
          <a:lstStyle/>
          <a:p>
            <a:pPr defTabSz="914400"/>
            <a:r>
              <a:rPr lang="en-US" sz="1400" dirty="0" smtClean="0">
                <a:solidFill>
                  <a:prstClr val="black"/>
                </a:solidFill>
                <a:latin typeface="Gill Sans MT"/>
              </a:rPr>
              <a:t>Beginning of compression @ C190</a:t>
            </a:r>
            <a:endParaRPr lang="en-US" sz="1400" dirty="0">
              <a:solidFill>
                <a:prstClr val="black"/>
              </a:solidFill>
              <a:latin typeface="Gill Sans MT"/>
            </a:endParaRPr>
          </a:p>
        </p:txBody>
      </p:sp>
      <p:sp>
        <p:nvSpPr>
          <p:cNvPr id="11" name="Right Arrow 10"/>
          <p:cNvSpPr/>
          <p:nvPr/>
        </p:nvSpPr>
        <p:spPr>
          <a:xfrm rot="12264866">
            <a:off x="1946237" y="5343271"/>
            <a:ext cx="410101" cy="45719"/>
          </a:xfrm>
          <a:prstGeom prst="rightArrow">
            <a:avLst>
              <a:gd name="adj1" fmla="val 50000"/>
              <a:gd name="adj2" fmla="val 100008"/>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Gill Sans MT"/>
            </a:endParaRPr>
          </a:p>
        </p:txBody>
      </p:sp>
      <p:sp>
        <p:nvSpPr>
          <p:cNvPr id="12" name="Left-Right Arrow 11"/>
          <p:cNvSpPr/>
          <p:nvPr/>
        </p:nvSpPr>
        <p:spPr>
          <a:xfrm>
            <a:off x="2003671" y="1409796"/>
            <a:ext cx="4169232" cy="135552"/>
          </a:xfrm>
          <a:prstGeom prst="leftRightArrow">
            <a:avLst/>
          </a:prstGeom>
        </p:spPr>
        <p:style>
          <a:lnRef idx="0">
            <a:schemeClr val="dk1"/>
          </a:lnRef>
          <a:fillRef idx="3">
            <a:schemeClr val="dk1"/>
          </a:fillRef>
          <a:effectRef idx="3">
            <a:schemeClr val="dk1"/>
          </a:effectRef>
          <a:fontRef idx="minor">
            <a:schemeClr val="lt1"/>
          </a:fontRef>
        </p:style>
        <p:txBody>
          <a:bodyPr rtlCol="0" anchor="ctr"/>
          <a:lstStyle/>
          <a:p>
            <a:pPr algn="ctr" defTabSz="914400"/>
            <a:endParaRPr lang="en-US">
              <a:solidFill>
                <a:prstClr val="white"/>
              </a:solidFill>
              <a:latin typeface="Gill Sans MT"/>
            </a:endParaRPr>
          </a:p>
        </p:txBody>
      </p:sp>
      <p:sp>
        <p:nvSpPr>
          <p:cNvPr id="13" name="Right Arrow 12"/>
          <p:cNvSpPr/>
          <p:nvPr/>
        </p:nvSpPr>
        <p:spPr>
          <a:xfrm rot="12261530" flipV="1">
            <a:off x="1925865" y="1739550"/>
            <a:ext cx="640063" cy="68719"/>
          </a:xfrm>
          <a:prstGeom prst="rightArrow">
            <a:avLst>
              <a:gd name="adj1" fmla="val 50000"/>
              <a:gd name="adj2" fmla="val 100008"/>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Gill Sans MT"/>
            </a:endParaRPr>
          </a:p>
        </p:txBody>
      </p:sp>
      <p:sp>
        <p:nvSpPr>
          <p:cNvPr id="14" name="TextBox 13"/>
          <p:cNvSpPr txBox="1"/>
          <p:nvPr/>
        </p:nvSpPr>
        <p:spPr>
          <a:xfrm>
            <a:off x="2461965" y="1850986"/>
            <a:ext cx="2252753" cy="307777"/>
          </a:xfrm>
          <a:prstGeom prst="rect">
            <a:avLst/>
          </a:prstGeom>
          <a:noFill/>
        </p:spPr>
        <p:txBody>
          <a:bodyPr wrap="none" rtlCol="0">
            <a:spAutoFit/>
          </a:bodyPr>
          <a:lstStyle/>
          <a:p>
            <a:pPr defTabSz="914400"/>
            <a:r>
              <a:rPr lang="en-US" sz="1400" dirty="0" smtClean="0">
                <a:solidFill>
                  <a:prstClr val="black"/>
                </a:solidFill>
                <a:latin typeface="Gill Sans MT"/>
              </a:rPr>
              <a:t>End of compression @C210</a:t>
            </a:r>
            <a:endParaRPr lang="en-US" sz="1400" dirty="0">
              <a:solidFill>
                <a:prstClr val="black"/>
              </a:solidFill>
              <a:latin typeface="Gill Sans MT"/>
            </a:endParaRPr>
          </a:p>
        </p:txBody>
      </p:sp>
      <p:sp>
        <p:nvSpPr>
          <p:cNvPr id="15" name="TextBox 14"/>
          <p:cNvSpPr txBox="1"/>
          <p:nvPr/>
        </p:nvSpPr>
        <p:spPr>
          <a:xfrm>
            <a:off x="2526743" y="1107763"/>
            <a:ext cx="3043818" cy="307777"/>
          </a:xfrm>
          <a:prstGeom prst="rect">
            <a:avLst/>
          </a:prstGeom>
          <a:noFill/>
        </p:spPr>
        <p:txBody>
          <a:bodyPr wrap="square" rtlCol="0">
            <a:spAutoFit/>
          </a:bodyPr>
          <a:lstStyle/>
          <a:p>
            <a:pPr defTabSz="914400"/>
            <a:r>
              <a:rPr lang="en-US" sz="1400" dirty="0" smtClean="0">
                <a:solidFill>
                  <a:prstClr val="black"/>
                </a:solidFill>
                <a:latin typeface="Gill Sans MT"/>
              </a:rPr>
              <a:t>Measurements @ flat bottom of 1.2s</a:t>
            </a:r>
            <a:endParaRPr lang="en-US" sz="1400" dirty="0">
              <a:solidFill>
                <a:prstClr val="black"/>
              </a:solidFill>
              <a:latin typeface="Gill Sans MT"/>
            </a:endParaRPr>
          </a:p>
        </p:txBody>
      </p:sp>
      <p:pic>
        <p:nvPicPr>
          <p:cNvPr id="16" name="Picture 15" descr="Bunch_Compression.png"/>
          <p:cNvPicPr>
            <a:picLocks noChangeAspect="1"/>
          </p:cNvPicPr>
          <p:nvPr/>
        </p:nvPicPr>
        <p:blipFill rotWithShape="1">
          <a:blip r:embed="rId5">
            <a:extLst>
              <a:ext uri="{28A0092B-C50C-407E-A947-70E740481C1C}">
                <a14:useLocalDpi xmlns:a14="http://schemas.microsoft.com/office/drawing/2010/main" val="0"/>
              </a:ext>
            </a:extLst>
          </a:blip>
          <a:srcRect t="14907" r="21048" b="13699"/>
          <a:stretch/>
        </p:blipFill>
        <p:spPr>
          <a:xfrm>
            <a:off x="2011407" y="2223001"/>
            <a:ext cx="1750634" cy="1628478"/>
          </a:xfrm>
          <a:prstGeom prst="rect">
            <a:avLst/>
          </a:prstGeom>
        </p:spPr>
      </p:pic>
      <p:pic>
        <p:nvPicPr>
          <p:cNvPr id="17" name="Picture 16" descr="Bunch_Compression-2.png"/>
          <p:cNvPicPr>
            <a:picLocks noChangeAspect="1"/>
          </p:cNvPicPr>
          <p:nvPr/>
        </p:nvPicPr>
        <p:blipFill rotWithShape="1">
          <a:blip r:embed="rId6">
            <a:extLst>
              <a:ext uri="{28A0092B-C50C-407E-A947-70E740481C1C}">
                <a14:useLocalDpi xmlns:a14="http://schemas.microsoft.com/office/drawing/2010/main" val="0"/>
              </a:ext>
            </a:extLst>
          </a:blip>
          <a:srcRect l="4713" t="14907" r="21048" b="13890"/>
          <a:stretch/>
        </p:blipFill>
        <p:spPr>
          <a:xfrm>
            <a:off x="3785559" y="2223001"/>
            <a:ext cx="1650533" cy="1628478"/>
          </a:xfrm>
          <a:prstGeom prst="rect">
            <a:avLst/>
          </a:prstGeom>
        </p:spPr>
      </p:pic>
      <p:sp>
        <p:nvSpPr>
          <p:cNvPr id="18" name="TextBox 17"/>
          <p:cNvSpPr txBox="1"/>
          <p:nvPr/>
        </p:nvSpPr>
        <p:spPr>
          <a:xfrm rot="16200000">
            <a:off x="-338516" y="3309125"/>
            <a:ext cx="1331402" cy="307777"/>
          </a:xfrm>
          <a:prstGeom prst="rect">
            <a:avLst/>
          </a:prstGeom>
          <a:noFill/>
        </p:spPr>
        <p:txBody>
          <a:bodyPr wrap="none" rtlCol="0">
            <a:spAutoFit/>
          </a:bodyPr>
          <a:lstStyle/>
          <a:p>
            <a:r>
              <a:rPr lang="en-US" sz="1400" b="1" dirty="0" smtClean="0"/>
              <a:t>RF Voltage [kV]</a:t>
            </a:r>
            <a:endParaRPr lang="en-US" sz="1400" b="1" dirty="0"/>
          </a:p>
        </p:txBody>
      </p:sp>
      <p:sp>
        <p:nvSpPr>
          <p:cNvPr id="19" name="TextBox 18"/>
          <p:cNvSpPr txBox="1"/>
          <p:nvPr/>
        </p:nvSpPr>
        <p:spPr>
          <a:xfrm>
            <a:off x="4187337" y="6024488"/>
            <a:ext cx="928935" cy="307777"/>
          </a:xfrm>
          <a:prstGeom prst="rect">
            <a:avLst/>
          </a:prstGeom>
          <a:noFill/>
        </p:spPr>
        <p:txBody>
          <a:bodyPr wrap="none" rtlCol="0">
            <a:spAutoFit/>
          </a:bodyPr>
          <a:lstStyle/>
          <a:p>
            <a:r>
              <a:rPr lang="en-US" sz="1400" b="1" dirty="0" smtClean="0"/>
              <a:t>Time [</a:t>
            </a:r>
            <a:r>
              <a:rPr lang="en-US" sz="1400" b="1" dirty="0" err="1" smtClean="0"/>
              <a:t>ms</a:t>
            </a:r>
            <a:r>
              <a:rPr lang="en-US" sz="1400" b="1" dirty="0" smtClean="0"/>
              <a:t>]</a:t>
            </a:r>
            <a:endParaRPr lang="en-US" sz="1400" b="1" dirty="0"/>
          </a:p>
        </p:txBody>
      </p:sp>
      <p:sp>
        <p:nvSpPr>
          <p:cNvPr id="20" name="Rectangle 19"/>
          <p:cNvSpPr/>
          <p:nvPr/>
        </p:nvSpPr>
        <p:spPr>
          <a:xfrm>
            <a:off x="188686" y="5853733"/>
            <a:ext cx="381000" cy="418478"/>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09914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Text Placeholder 2"/>
          <p:cNvSpPr>
            <a:spLocks noGrp="1"/>
          </p:cNvSpPr>
          <p:nvPr>
            <p:ph type="body" sz="quarter" idx="10"/>
          </p:nvPr>
        </p:nvSpPr>
        <p:spPr>
          <a:xfrm>
            <a:off x="1868317" y="1895332"/>
            <a:ext cx="5310605" cy="2324168"/>
          </a:xfrm>
        </p:spPr>
        <p:txBody>
          <a:bodyPr>
            <a:normAutofit/>
          </a:bodyPr>
          <a:lstStyle/>
          <a:p>
            <a:pPr marL="514350" indent="-514350">
              <a:buFont typeface="+mj-lt"/>
              <a:buAutoNum type="romanUcPeriod"/>
            </a:pPr>
            <a:r>
              <a:rPr lang="en-US" dirty="0" smtClean="0"/>
              <a:t>Space Charge at injection</a:t>
            </a:r>
            <a:endParaRPr lang="en-US" dirty="0"/>
          </a:p>
          <a:p>
            <a:pPr marL="514350" indent="-514350">
              <a:buFont typeface="+mj-lt"/>
              <a:buAutoNum type="romanUcPeriod"/>
            </a:pPr>
            <a:r>
              <a:rPr lang="en-US" dirty="0" smtClean="0"/>
              <a:t>Experimental studies of 2012/2013</a:t>
            </a:r>
          </a:p>
          <a:p>
            <a:pPr marL="514350" indent="-514350">
              <a:buFont typeface="+mj-lt"/>
              <a:buAutoNum type="romanUcPeriod"/>
            </a:pPr>
            <a:r>
              <a:rPr lang="en-US" dirty="0" smtClean="0"/>
              <a:t>Available simulation codes</a:t>
            </a:r>
          </a:p>
          <a:p>
            <a:pPr marL="514350" indent="-514350">
              <a:buFont typeface="+mj-lt"/>
              <a:buAutoNum type="romanUcPeriod"/>
            </a:pPr>
            <a:r>
              <a:rPr lang="en-US" dirty="0" smtClean="0"/>
              <a:t>Simulations of the Qx+2Qy resonance</a:t>
            </a:r>
          </a:p>
          <a:p>
            <a:pPr marL="514350" indent="-514350">
              <a:buFont typeface="+mj-lt"/>
              <a:buAutoNum type="romanUcPeriod"/>
            </a:pPr>
            <a:r>
              <a:rPr lang="en-US" dirty="0" smtClean="0"/>
              <a:t>Simulations </a:t>
            </a:r>
            <a:r>
              <a:rPr lang="en-US" dirty="0" smtClean="0"/>
              <a:t>of the 4</a:t>
            </a:r>
            <a:r>
              <a:rPr lang="en-US" baseline="30000" dirty="0" smtClean="0"/>
              <a:t>th</a:t>
            </a:r>
            <a:r>
              <a:rPr lang="en-US" dirty="0" smtClean="0"/>
              <a:t> order resonance</a:t>
            </a:r>
          </a:p>
          <a:p>
            <a:pPr marL="514350" indent="-514350">
              <a:buFont typeface="+mj-lt"/>
              <a:buAutoNum type="romanUcPeriod"/>
            </a:pPr>
            <a:r>
              <a:rPr lang="en-US" dirty="0" smtClean="0"/>
              <a:t>Summary and Outlook</a:t>
            </a:r>
          </a:p>
          <a:p>
            <a:pPr marL="514350" indent="-514350">
              <a:buFont typeface="+mj-lt"/>
              <a:buAutoNum type="romanUcPeriod"/>
            </a:pPr>
            <a:endParaRPr lang="en-US" dirty="0"/>
          </a:p>
        </p:txBody>
      </p:sp>
      <p:sp>
        <p:nvSpPr>
          <p:cNvPr id="4" name="Slide Number Placeholder 3"/>
          <p:cNvSpPr>
            <a:spLocks noGrp="1"/>
          </p:cNvSpPr>
          <p:nvPr>
            <p:ph type="sldNum" sz="quarter" idx="4"/>
          </p:nvPr>
        </p:nvSpPr>
        <p:spPr/>
        <p:txBody>
          <a:bodyPr/>
          <a:lstStyle/>
          <a:p>
            <a:fld id="{675A7982-5098-C64E-B66D-59F3B38F9423}" type="slidenum">
              <a:rPr lang="en-US" smtClean="0"/>
              <a:pPr/>
              <a:t>3</a:t>
            </a:fld>
            <a:endParaRPr lang="en-US" dirty="0"/>
          </a:p>
        </p:txBody>
      </p:sp>
    </p:spTree>
    <p:extLst>
      <p:ext uri="{BB962C8B-B14F-4D97-AF65-F5344CB8AC3E}">
        <p14:creationId xmlns:p14="http://schemas.microsoft.com/office/powerpoint/2010/main" val="394614686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Longitudinal profile before/after compression</a:t>
            </a:r>
            <a:endParaRPr lang="en-US" dirty="0"/>
          </a:p>
        </p:txBody>
      </p:sp>
      <p:pic>
        <p:nvPicPr>
          <p:cNvPr id="5" name="Picture 4" descr="tomo_C18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22292"/>
            <a:ext cx="4567749" cy="4978026"/>
          </a:xfrm>
          <a:prstGeom prst="rect">
            <a:avLst/>
          </a:prstGeom>
        </p:spPr>
      </p:pic>
      <p:pic>
        <p:nvPicPr>
          <p:cNvPr id="6" name="Picture 5" descr="tomo_C2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6251" y="1022292"/>
            <a:ext cx="4567749" cy="4978026"/>
          </a:xfrm>
          <a:prstGeom prst="rect">
            <a:avLst/>
          </a:prstGeom>
        </p:spPr>
      </p:pic>
      <p:sp>
        <p:nvSpPr>
          <p:cNvPr id="7" name="TextBox 6"/>
          <p:cNvSpPr txBox="1"/>
          <p:nvPr/>
        </p:nvSpPr>
        <p:spPr>
          <a:xfrm>
            <a:off x="1406520" y="6025424"/>
            <a:ext cx="1851388" cy="338554"/>
          </a:xfrm>
          <a:prstGeom prst="rect">
            <a:avLst/>
          </a:prstGeom>
          <a:noFill/>
        </p:spPr>
        <p:txBody>
          <a:bodyPr wrap="none" rtlCol="0">
            <a:spAutoFit/>
          </a:bodyPr>
          <a:lstStyle/>
          <a:p>
            <a:pPr defTabSz="914400"/>
            <a:r>
              <a:rPr lang="en-US" sz="1600" dirty="0" smtClean="0">
                <a:solidFill>
                  <a:prstClr val="black"/>
                </a:solidFill>
                <a:latin typeface="Gill Sans MT"/>
              </a:rPr>
              <a:t>Before compression</a:t>
            </a:r>
            <a:endParaRPr lang="en-US" sz="1600" dirty="0">
              <a:solidFill>
                <a:prstClr val="black"/>
              </a:solidFill>
              <a:latin typeface="Gill Sans MT"/>
            </a:endParaRPr>
          </a:p>
        </p:txBody>
      </p:sp>
      <p:sp>
        <p:nvSpPr>
          <p:cNvPr id="8" name="TextBox 7"/>
          <p:cNvSpPr txBox="1"/>
          <p:nvPr/>
        </p:nvSpPr>
        <p:spPr>
          <a:xfrm>
            <a:off x="5921743" y="6042390"/>
            <a:ext cx="1735671" cy="338554"/>
          </a:xfrm>
          <a:prstGeom prst="rect">
            <a:avLst/>
          </a:prstGeom>
          <a:noFill/>
        </p:spPr>
        <p:txBody>
          <a:bodyPr wrap="none" rtlCol="0">
            <a:spAutoFit/>
          </a:bodyPr>
          <a:lstStyle/>
          <a:p>
            <a:pPr defTabSz="914400"/>
            <a:r>
              <a:rPr lang="en-US" sz="1600" dirty="0" smtClean="0">
                <a:solidFill>
                  <a:prstClr val="black"/>
                </a:solidFill>
                <a:latin typeface="Gill Sans MT"/>
              </a:rPr>
              <a:t>After compression</a:t>
            </a:r>
            <a:endParaRPr lang="en-US" sz="1600" dirty="0">
              <a:solidFill>
                <a:prstClr val="black"/>
              </a:solidFill>
              <a:latin typeface="Gill Sans MT"/>
            </a:endParaRPr>
          </a:p>
        </p:txBody>
      </p:sp>
    </p:spTree>
    <p:extLst>
      <p:ext uri="{BB962C8B-B14F-4D97-AF65-F5344CB8AC3E}">
        <p14:creationId xmlns:p14="http://schemas.microsoft.com/office/powerpoint/2010/main" val="425149244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31</a:t>
            </a:fld>
            <a:endParaRPr lang="en-US" dirty="0"/>
          </a:p>
        </p:txBody>
      </p:sp>
      <p:sp>
        <p:nvSpPr>
          <p:cNvPr id="5" name="Title 1"/>
          <p:cNvSpPr>
            <a:spLocks noGrp="1"/>
          </p:cNvSpPr>
          <p:nvPr>
            <p:ph type="title"/>
          </p:nvPr>
        </p:nvSpPr>
        <p:spPr>
          <a:xfrm>
            <a:off x="1001058" y="274638"/>
            <a:ext cx="7965175" cy="747654"/>
          </a:xfrm>
        </p:spPr>
        <p:txBody>
          <a:bodyPr/>
          <a:lstStyle/>
          <a:p>
            <a:r>
              <a:rPr lang="en-US" dirty="0" smtClean="0"/>
              <a:t>Vertical growth vs. Tune-spread vs. Losses</a:t>
            </a:r>
            <a:endParaRPr lang="en-US" dirty="0"/>
          </a:p>
        </p:txBody>
      </p:sp>
      <p:pic>
        <p:nvPicPr>
          <p:cNvPr id="6" name="Picture 5" descr="Emittance_vs_Laslett_vs_Intensity.pdf"/>
          <p:cNvPicPr>
            <a:picLocks noChangeAspect="1"/>
          </p:cNvPicPr>
          <p:nvPr/>
        </p:nvPicPr>
        <p:blipFill rotWithShape="1">
          <a:blip r:embed="rId2">
            <a:extLst>
              <a:ext uri="{28A0092B-C50C-407E-A947-70E740481C1C}">
                <a14:useLocalDpi xmlns:a14="http://schemas.microsoft.com/office/drawing/2010/main" val="0"/>
              </a:ext>
            </a:extLst>
          </a:blip>
          <a:srcRect t="4965"/>
          <a:stretch/>
        </p:blipFill>
        <p:spPr>
          <a:xfrm>
            <a:off x="313559" y="857481"/>
            <a:ext cx="8669053" cy="5993258"/>
          </a:xfrm>
          <a:prstGeom prst="rect">
            <a:avLst/>
          </a:prstGeom>
        </p:spPr>
      </p:pic>
    </p:spTree>
    <p:extLst>
      <p:ext uri="{BB962C8B-B14F-4D97-AF65-F5344CB8AC3E}">
        <p14:creationId xmlns:p14="http://schemas.microsoft.com/office/powerpoint/2010/main" val="1095356637"/>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IV. Horizontal </a:t>
            </a:r>
            <a:r>
              <a:rPr lang="en-US" dirty="0" err="1" smtClean="0"/>
              <a:t>emittance</a:t>
            </a:r>
            <a:r>
              <a:rPr lang="en-US" dirty="0" smtClean="0"/>
              <a:t> behavior</a:t>
            </a:r>
            <a:endParaRPr lang="en-US" dirty="0"/>
          </a:p>
        </p:txBody>
      </p:sp>
      <p:sp>
        <p:nvSpPr>
          <p:cNvPr id="3" name="Text Placeholder 2"/>
          <p:cNvSpPr>
            <a:spLocks noGrp="1"/>
          </p:cNvSpPr>
          <p:nvPr>
            <p:ph type="body" sz="quarter" idx="10"/>
          </p:nvPr>
        </p:nvSpPr>
        <p:spPr>
          <a:xfrm>
            <a:off x="203200" y="1142172"/>
            <a:ext cx="8763034" cy="1383718"/>
          </a:xfrm>
        </p:spPr>
        <p:txBody>
          <a:bodyPr>
            <a:normAutofit/>
          </a:bodyPr>
          <a:lstStyle/>
          <a:p>
            <a:pPr marL="285750" indent="-285750">
              <a:buFont typeface="Arial"/>
              <a:buChar char="•"/>
            </a:pPr>
            <a:r>
              <a:rPr lang="en-US" sz="1600" b="1" dirty="0" smtClean="0">
                <a:solidFill>
                  <a:srgbClr val="5475BA"/>
                </a:solidFill>
              </a:rPr>
              <a:t>Beam used:</a:t>
            </a:r>
            <a:r>
              <a:rPr lang="en-US" sz="1600" dirty="0">
                <a:solidFill>
                  <a:prstClr val="black"/>
                </a:solidFill>
              </a:rPr>
              <a:t/>
            </a:r>
            <a:br>
              <a:rPr lang="en-US" sz="1600" dirty="0">
                <a:solidFill>
                  <a:prstClr val="black"/>
                </a:solidFill>
              </a:rPr>
            </a:br>
            <a:r>
              <a:rPr lang="en-US" sz="1600" dirty="0" smtClean="0">
                <a:solidFill>
                  <a:prstClr val="black"/>
                </a:solidFill>
              </a:rPr>
              <a:t>I</a:t>
            </a:r>
            <a:r>
              <a:rPr lang="en-US" sz="1600" dirty="0">
                <a:solidFill>
                  <a:prstClr val="black"/>
                </a:solidFill>
              </a:rPr>
              <a:t>=1.15e12 ppb</a:t>
            </a:r>
            <a:r>
              <a:rPr lang="en-US" sz="1600" dirty="0"/>
              <a:t>; </a:t>
            </a:r>
            <a:r>
              <a:rPr lang="en-US" sz="1600" dirty="0" err="1"/>
              <a:t>ε</a:t>
            </a:r>
            <a:r>
              <a:rPr lang="en-US" sz="1000" dirty="0" err="1"/>
              <a:t>h,normalized</a:t>
            </a:r>
            <a:r>
              <a:rPr lang="en-US" sz="1600" dirty="0"/>
              <a:t>=1.6μm</a:t>
            </a:r>
            <a:r>
              <a:rPr lang="en-US" sz="1600" dirty="0" smtClean="0"/>
              <a:t>; </a:t>
            </a:r>
            <a:r>
              <a:rPr lang="en-US" sz="1600" dirty="0" err="1" smtClean="0"/>
              <a:t>ε</a:t>
            </a:r>
            <a:r>
              <a:rPr lang="en-US" sz="1000" dirty="0" err="1" smtClean="0"/>
              <a:t>v</a:t>
            </a:r>
            <a:r>
              <a:rPr lang="en-US" sz="1000" dirty="0" err="1"/>
              <a:t>,normalized</a:t>
            </a:r>
            <a:r>
              <a:rPr lang="en-US" sz="1600" dirty="0"/>
              <a:t>=1.25μm</a:t>
            </a:r>
            <a:r>
              <a:rPr lang="en-US" sz="1600" dirty="0" smtClean="0"/>
              <a:t>; </a:t>
            </a:r>
            <a:r>
              <a:rPr lang="en-US" sz="1600" dirty="0" err="1"/>
              <a:t>Δp</a:t>
            </a:r>
            <a:r>
              <a:rPr lang="en-US" sz="1600" dirty="0"/>
              <a:t>/p(1σ)= 0.95E-3 ; full </a:t>
            </a:r>
            <a:r>
              <a:rPr lang="en-US" sz="1600" dirty="0" smtClean="0"/>
              <a:t>bunch length</a:t>
            </a:r>
            <a:r>
              <a:rPr lang="en-US" sz="1600" dirty="0"/>
              <a:t>=185ns </a:t>
            </a:r>
            <a:br>
              <a:rPr lang="en-US" sz="1600" dirty="0"/>
            </a:br>
            <a:endParaRPr lang="en-US" sz="1600" dirty="0" smtClean="0"/>
          </a:p>
          <a:p>
            <a:endParaRPr lang="en-US" sz="1600" dirty="0" smtClean="0">
              <a:solidFill>
                <a:prstClr val="black"/>
              </a:solidFill>
            </a:endParaRPr>
          </a:p>
        </p:txBody>
      </p:sp>
      <p:sp>
        <p:nvSpPr>
          <p:cNvPr id="6" name="Rectangle 5"/>
          <p:cNvSpPr/>
          <p:nvPr/>
        </p:nvSpPr>
        <p:spPr>
          <a:xfrm>
            <a:off x="5573889" y="3437707"/>
            <a:ext cx="3491122" cy="1754327"/>
          </a:xfrm>
          <a:prstGeom prst="rect">
            <a:avLst/>
          </a:prstGeom>
        </p:spPr>
        <p:txBody>
          <a:bodyPr wrap="square">
            <a:spAutoFit/>
          </a:bodyPr>
          <a:lstStyle/>
          <a:p>
            <a:pPr algn="just"/>
            <a:r>
              <a:rPr lang="en-US" dirty="0">
                <a:solidFill>
                  <a:prstClr val="black"/>
                </a:solidFill>
              </a:rPr>
              <a:t>Since the horizontal detuning is </a:t>
            </a:r>
            <a:r>
              <a:rPr lang="en-US" dirty="0" smtClean="0">
                <a:solidFill>
                  <a:prstClr val="black"/>
                </a:solidFill>
              </a:rPr>
              <a:t>always </a:t>
            </a:r>
            <a:r>
              <a:rPr lang="en-US" b="1" dirty="0" smtClean="0">
                <a:solidFill>
                  <a:prstClr val="black"/>
                </a:solidFill>
              </a:rPr>
              <a:t>less </a:t>
            </a:r>
            <a:r>
              <a:rPr lang="en-US" b="1" dirty="0">
                <a:solidFill>
                  <a:prstClr val="black"/>
                </a:solidFill>
              </a:rPr>
              <a:t>than .23 </a:t>
            </a:r>
            <a:r>
              <a:rPr lang="en-US" dirty="0">
                <a:solidFill>
                  <a:prstClr val="black"/>
                </a:solidFill>
              </a:rPr>
              <a:t>(</a:t>
            </a:r>
            <a:r>
              <a:rPr lang="en-US" dirty="0" err="1">
                <a:solidFill>
                  <a:prstClr val="black"/>
                </a:solidFill>
              </a:rPr>
              <a:t>Qx</a:t>
            </a:r>
            <a:r>
              <a:rPr lang="en-US" dirty="0">
                <a:solidFill>
                  <a:prstClr val="black"/>
                </a:solidFill>
              </a:rPr>
              <a:t>=6.23), no relevant change has been noticed in the horizontal plane. Therefore, only the </a:t>
            </a:r>
            <a:r>
              <a:rPr lang="en-US" dirty="0" smtClean="0">
                <a:solidFill>
                  <a:prstClr val="black"/>
                </a:solidFill>
              </a:rPr>
              <a:t>vertical </a:t>
            </a:r>
            <a:r>
              <a:rPr lang="en-US" dirty="0" err="1">
                <a:solidFill>
                  <a:prstClr val="black"/>
                </a:solidFill>
              </a:rPr>
              <a:t>emittance</a:t>
            </a:r>
            <a:r>
              <a:rPr lang="en-US" dirty="0">
                <a:solidFill>
                  <a:prstClr val="black"/>
                </a:solidFill>
              </a:rPr>
              <a:t> is shown in the following results</a:t>
            </a:r>
          </a:p>
        </p:txBody>
      </p:sp>
      <p:pic>
        <p:nvPicPr>
          <p:cNvPr id="4" name="Picture 3" descr="Horizontal_Time_Evolution_Emittance_vs_Laslet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537" y="2525890"/>
            <a:ext cx="6215531" cy="4067843"/>
          </a:xfrm>
          <a:prstGeom prst="rect">
            <a:avLst/>
          </a:prstGeom>
        </p:spPr>
      </p:pic>
    </p:spTree>
    <p:extLst>
      <p:ext uri="{BB962C8B-B14F-4D97-AF65-F5344CB8AC3E}">
        <p14:creationId xmlns:p14="http://schemas.microsoft.com/office/powerpoint/2010/main" val="155094142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IV. Vertical growth vs. Time vs. Tune-spread</a:t>
            </a:r>
            <a:endParaRPr lang="en-US" dirty="0"/>
          </a:p>
        </p:txBody>
      </p:sp>
      <p:pic>
        <p:nvPicPr>
          <p:cNvPr id="4" name="Picture 3" descr="Time_Evolution_Emittance_vs_Laslett.pdf"/>
          <p:cNvPicPr>
            <a:picLocks noChangeAspect="1"/>
          </p:cNvPicPr>
          <p:nvPr/>
        </p:nvPicPr>
        <p:blipFill rotWithShape="1">
          <a:blip r:embed="rId2">
            <a:extLst>
              <a:ext uri="{28A0092B-C50C-407E-A947-70E740481C1C}">
                <a14:useLocalDpi xmlns:a14="http://schemas.microsoft.com/office/drawing/2010/main" val="0"/>
              </a:ext>
            </a:extLst>
          </a:blip>
          <a:srcRect t="4323"/>
          <a:stretch/>
        </p:blipFill>
        <p:spPr>
          <a:xfrm>
            <a:off x="-70214" y="747057"/>
            <a:ext cx="9715433" cy="5575609"/>
          </a:xfrm>
          <a:prstGeom prst="rect">
            <a:avLst/>
          </a:prstGeom>
        </p:spPr>
      </p:pic>
    </p:spTree>
    <p:extLst>
      <p:ext uri="{BB962C8B-B14F-4D97-AF65-F5344CB8AC3E}">
        <p14:creationId xmlns:p14="http://schemas.microsoft.com/office/powerpoint/2010/main" val="117636920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III. 4</a:t>
            </a:r>
            <a:r>
              <a:rPr lang="en-US" baseline="30000" dirty="0" smtClean="0"/>
              <a:t>th</a:t>
            </a:r>
            <a:r>
              <a:rPr lang="en-US" dirty="0" smtClean="0"/>
              <a:t> </a:t>
            </a:r>
            <a:r>
              <a:rPr lang="en-US" dirty="0"/>
              <a:t>order Resonance</a:t>
            </a:r>
          </a:p>
        </p:txBody>
      </p:sp>
      <p:sp>
        <p:nvSpPr>
          <p:cNvPr id="5" name="TextBox 4"/>
          <p:cNvSpPr txBox="1"/>
          <p:nvPr/>
        </p:nvSpPr>
        <p:spPr>
          <a:xfrm>
            <a:off x="662342" y="1027007"/>
            <a:ext cx="4980851" cy="830997"/>
          </a:xfrm>
          <a:prstGeom prst="rect">
            <a:avLst/>
          </a:prstGeom>
          <a:noFill/>
        </p:spPr>
        <p:txBody>
          <a:bodyPr wrap="none" rtlCol="0">
            <a:spAutoFit/>
          </a:bodyPr>
          <a:lstStyle/>
          <a:p>
            <a:pPr marL="285750" indent="-285750" defTabSz="914400">
              <a:buClr>
                <a:srgbClr val="5475BA"/>
              </a:buClr>
              <a:buFont typeface="Arial"/>
              <a:buChar char="•"/>
            </a:pPr>
            <a:r>
              <a:rPr lang="en-US" sz="1600" b="1" dirty="0" smtClean="0">
                <a:solidFill>
                  <a:srgbClr val="5475BA"/>
                </a:solidFill>
                <a:latin typeface="Gill Sans MT"/>
              </a:rPr>
              <a:t>Testing if the 4qy=1 is excited by Space Charge:</a:t>
            </a:r>
            <a:br>
              <a:rPr lang="en-US" sz="1600" b="1" dirty="0" smtClean="0">
                <a:solidFill>
                  <a:srgbClr val="5475BA"/>
                </a:solidFill>
                <a:latin typeface="Gill Sans MT"/>
              </a:rPr>
            </a:br>
            <a:r>
              <a:rPr lang="en-US" sz="1600" dirty="0" smtClean="0">
                <a:solidFill>
                  <a:prstClr val="black"/>
                </a:solidFill>
                <a:latin typeface="Gill Sans MT"/>
              </a:rPr>
              <a:t>- Bunch compression @ C190</a:t>
            </a:r>
            <a:br>
              <a:rPr lang="en-US" sz="1600" dirty="0" smtClean="0">
                <a:solidFill>
                  <a:prstClr val="black"/>
                </a:solidFill>
                <a:latin typeface="Gill Sans MT"/>
              </a:rPr>
            </a:br>
            <a:r>
              <a:rPr lang="en-US" sz="1600" dirty="0" smtClean="0">
                <a:solidFill>
                  <a:prstClr val="black"/>
                </a:solidFill>
                <a:latin typeface="Gill Sans MT"/>
              </a:rPr>
              <a:t>- Tune step between C500 and C800</a:t>
            </a:r>
          </a:p>
        </p:txBody>
      </p:sp>
      <p:pic>
        <p:nvPicPr>
          <p:cNvPr id="6" name="Picture 5" descr="Tune_measured.png"/>
          <p:cNvPicPr>
            <a:picLocks noChangeAspect="1"/>
          </p:cNvPicPr>
          <p:nvPr/>
        </p:nvPicPr>
        <p:blipFill rotWithShape="1">
          <a:blip r:embed="rId2">
            <a:clrChange>
              <a:clrFrom>
                <a:srgbClr val="EAEAEA"/>
              </a:clrFrom>
              <a:clrTo>
                <a:srgbClr val="EAEAEA">
                  <a:alpha val="0"/>
                </a:srgbClr>
              </a:clrTo>
            </a:clrChange>
            <a:extLst>
              <a:ext uri="{28A0092B-C50C-407E-A947-70E740481C1C}">
                <a14:useLocalDpi xmlns:a14="http://schemas.microsoft.com/office/drawing/2010/main" val="0"/>
              </a:ext>
            </a:extLst>
          </a:blip>
          <a:srcRect l="3568" t="13067" r="40960" b="49007"/>
          <a:stretch/>
        </p:blipFill>
        <p:spPr>
          <a:xfrm>
            <a:off x="4876347" y="2309241"/>
            <a:ext cx="3274715" cy="2102352"/>
          </a:xfrm>
          <a:prstGeom prst="rect">
            <a:avLst/>
          </a:prstGeom>
        </p:spPr>
      </p:pic>
      <p:pic>
        <p:nvPicPr>
          <p:cNvPr id="7" name="Picture 6" descr="Scan_4Qy.png"/>
          <p:cNvPicPr>
            <a:picLocks noChangeAspect="1"/>
          </p:cNvPicPr>
          <p:nvPr/>
        </p:nvPicPr>
        <p:blipFill rotWithShape="1">
          <a:blip r:embed="rId3">
            <a:clrChange>
              <a:clrFrom>
                <a:srgbClr val="EAEAEA"/>
              </a:clrFrom>
              <a:clrTo>
                <a:srgbClr val="EAEAEA">
                  <a:alpha val="0"/>
                </a:srgbClr>
              </a:clrTo>
            </a:clrChange>
            <a:extLst>
              <a:ext uri="{28A0092B-C50C-407E-A947-70E740481C1C}">
                <a14:useLocalDpi xmlns:a14="http://schemas.microsoft.com/office/drawing/2010/main" val="0"/>
              </a:ext>
            </a:extLst>
          </a:blip>
          <a:srcRect l="34502" t="36911" r="31012" b="42740"/>
          <a:stretch/>
        </p:blipFill>
        <p:spPr>
          <a:xfrm>
            <a:off x="934654" y="2196350"/>
            <a:ext cx="3630278" cy="2303724"/>
          </a:xfrm>
          <a:prstGeom prst="rect">
            <a:avLst/>
          </a:prstGeom>
        </p:spPr>
      </p:pic>
      <p:sp>
        <p:nvSpPr>
          <p:cNvPr id="8" name="TextBox 7"/>
          <p:cNvSpPr txBox="1"/>
          <p:nvPr/>
        </p:nvSpPr>
        <p:spPr>
          <a:xfrm>
            <a:off x="2198402" y="1942670"/>
            <a:ext cx="953005" cy="338554"/>
          </a:xfrm>
          <a:prstGeom prst="rect">
            <a:avLst/>
          </a:prstGeom>
          <a:noFill/>
        </p:spPr>
        <p:txBody>
          <a:bodyPr wrap="none" rtlCol="0">
            <a:spAutoFit/>
          </a:bodyPr>
          <a:lstStyle/>
          <a:p>
            <a:pPr defTabSz="914400"/>
            <a:r>
              <a:rPr lang="en-US" sz="1600" dirty="0" smtClean="0">
                <a:solidFill>
                  <a:prstClr val="black"/>
                </a:solidFill>
                <a:latin typeface="Gill Sans MT"/>
              </a:rPr>
              <a:t>Set tunes</a:t>
            </a:r>
            <a:endParaRPr lang="en-US" sz="1600" dirty="0">
              <a:solidFill>
                <a:prstClr val="black"/>
              </a:solidFill>
              <a:latin typeface="Gill Sans MT"/>
            </a:endParaRPr>
          </a:p>
        </p:txBody>
      </p:sp>
      <p:sp>
        <p:nvSpPr>
          <p:cNvPr id="9" name="TextBox 8"/>
          <p:cNvSpPr txBox="1"/>
          <p:nvPr/>
        </p:nvSpPr>
        <p:spPr>
          <a:xfrm>
            <a:off x="5778493" y="1970686"/>
            <a:ext cx="1500030" cy="338554"/>
          </a:xfrm>
          <a:prstGeom prst="rect">
            <a:avLst/>
          </a:prstGeom>
          <a:noFill/>
        </p:spPr>
        <p:txBody>
          <a:bodyPr wrap="none" rtlCol="0">
            <a:spAutoFit/>
          </a:bodyPr>
          <a:lstStyle/>
          <a:p>
            <a:pPr defTabSz="914400"/>
            <a:r>
              <a:rPr lang="en-US" sz="1600" dirty="0" smtClean="0">
                <a:solidFill>
                  <a:prstClr val="black"/>
                </a:solidFill>
                <a:latin typeface="Gill Sans MT"/>
              </a:rPr>
              <a:t>Measured tunes</a:t>
            </a:r>
            <a:endParaRPr lang="en-US" sz="1600" dirty="0">
              <a:solidFill>
                <a:prstClr val="black"/>
              </a:solidFill>
              <a:latin typeface="Gill Sans MT"/>
            </a:endParaRPr>
          </a:p>
        </p:txBody>
      </p:sp>
      <p:sp>
        <p:nvSpPr>
          <p:cNvPr id="10" name="TextBox 9"/>
          <p:cNvSpPr txBox="1"/>
          <p:nvPr/>
        </p:nvSpPr>
        <p:spPr>
          <a:xfrm>
            <a:off x="804917" y="5035613"/>
            <a:ext cx="7374368" cy="1323439"/>
          </a:xfrm>
          <a:prstGeom prst="rect">
            <a:avLst/>
          </a:prstGeom>
          <a:noFill/>
        </p:spPr>
        <p:txBody>
          <a:bodyPr wrap="square" rtlCol="0">
            <a:spAutoFit/>
          </a:bodyPr>
          <a:lstStyle/>
          <a:p>
            <a:pPr marL="285750" indent="-285750" defTabSz="914400">
              <a:buClr>
                <a:srgbClr val="5475BA"/>
              </a:buClr>
              <a:buFont typeface="Arial"/>
              <a:buChar char="•"/>
            </a:pPr>
            <a:r>
              <a:rPr lang="en-US" sz="1600" b="1" dirty="0" smtClean="0">
                <a:solidFill>
                  <a:srgbClr val="5475BA"/>
                </a:solidFill>
                <a:latin typeface="Gill Sans MT"/>
              </a:rPr>
              <a:t>4 different settings</a:t>
            </a:r>
            <a:r>
              <a:rPr lang="en-US" sz="1600" dirty="0" smtClean="0">
                <a:solidFill>
                  <a:prstClr val="black"/>
                </a:solidFill>
                <a:latin typeface="Gill Sans MT"/>
              </a:rPr>
              <a:t>: </a:t>
            </a:r>
          </a:p>
          <a:p>
            <a:pPr marL="742950" lvl="1" indent="-285750" defTabSz="914400">
              <a:buFont typeface="Wingdings" charset="2"/>
              <a:buChar char="Ø"/>
            </a:pPr>
            <a:r>
              <a:rPr lang="en-US" sz="1600" dirty="0" smtClean="0">
                <a:solidFill>
                  <a:prstClr val="black"/>
                </a:solidFill>
                <a:latin typeface="Gill Sans MT"/>
              </a:rPr>
              <a:t>I=115 e10 ppb  Tune-spread =(.</a:t>
            </a:r>
            <a:r>
              <a:rPr lang="en-US" sz="1600" dirty="0">
                <a:solidFill>
                  <a:prstClr val="black"/>
                </a:solidFill>
                <a:latin typeface="Gill Sans MT"/>
              </a:rPr>
              <a:t>22 </a:t>
            </a:r>
            <a:r>
              <a:rPr lang="en-US" sz="1600" dirty="0" smtClean="0">
                <a:solidFill>
                  <a:prstClr val="black"/>
                </a:solidFill>
                <a:latin typeface="Gill Sans MT"/>
              </a:rPr>
              <a:t>;  </a:t>
            </a:r>
            <a:r>
              <a:rPr lang="en-US" sz="1600" dirty="0">
                <a:solidFill>
                  <a:prstClr val="black"/>
                </a:solidFill>
                <a:latin typeface="Gill Sans MT"/>
              </a:rPr>
              <a:t>.</a:t>
            </a:r>
            <a:r>
              <a:rPr lang="en-US" sz="1600" dirty="0" smtClean="0">
                <a:solidFill>
                  <a:prstClr val="black"/>
                </a:solidFill>
                <a:latin typeface="Gill Sans MT"/>
              </a:rPr>
              <a:t>4)  (</a:t>
            </a:r>
            <a:r>
              <a:rPr lang="en-US" sz="1600" dirty="0">
                <a:solidFill>
                  <a:prstClr val="black"/>
                </a:solidFill>
                <a:latin typeface="Gill Sans MT"/>
              </a:rPr>
              <a:t>for Q21Q23 </a:t>
            </a:r>
            <a:r>
              <a:rPr lang="en-US" sz="1600" dirty="0" smtClean="0">
                <a:solidFill>
                  <a:prstClr val="black"/>
                </a:solidFill>
                <a:latin typeface="Gill Sans MT"/>
              </a:rPr>
              <a:t>optics)</a:t>
            </a:r>
          </a:p>
          <a:p>
            <a:pPr marL="742950" lvl="1" indent="-285750" defTabSz="914400">
              <a:buFont typeface="Wingdings" charset="2"/>
              <a:buChar char="Ø"/>
            </a:pPr>
            <a:r>
              <a:rPr lang="en-US" sz="1600" dirty="0">
                <a:solidFill>
                  <a:prstClr val="black"/>
                </a:solidFill>
                <a:latin typeface="Gill Sans MT"/>
              </a:rPr>
              <a:t>I=80  </a:t>
            </a:r>
            <a:r>
              <a:rPr lang="en-US" sz="1600" dirty="0" smtClean="0">
                <a:solidFill>
                  <a:prstClr val="black"/>
                </a:solidFill>
                <a:latin typeface="Gill Sans MT"/>
              </a:rPr>
              <a:t>e10 </a:t>
            </a:r>
            <a:r>
              <a:rPr lang="en-US" sz="1600" dirty="0">
                <a:solidFill>
                  <a:prstClr val="black"/>
                </a:solidFill>
                <a:latin typeface="Gill Sans MT"/>
              </a:rPr>
              <a:t>ppb   </a:t>
            </a:r>
            <a:r>
              <a:rPr lang="en-US" sz="1600" dirty="0" smtClean="0">
                <a:solidFill>
                  <a:prstClr val="black"/>
                </a:solidFill>
                <a:latin typeface="Gill Sans MT"/>
              </a:rPr>
              <a:t>Tune-spread =(.</a:t>
            </a:r>
            <a:r>
              <a:rPr lang="en-US" sz="1600" dirty="0">
                <a:solidFill>
                  <a:prstClr val="black"/>
                </a:solidFill>
                <a:latin typeface="Gill Sans MT"/>
              </a:rPr>
              <a:t>18 ; .</a:t>
            </a:r>
            <a:r>
              <a:rPr lang="en-US" sz="1600" dirty="0" smtClean="0">
                <a:solidFill>
                  <a:prstClr val="black"/>
                </a:solidFill>
                <a:latin typeface="Gill Sans MT"/>
              </a:rPr>
              <a:t>37) </a:t>
            </a:r>
            <a:r>
              <a:rPr lang="en-US" sz="1600" dirty="0">
                <a:solidFill>
                  <a:prstClr val="black"/>
                </a:solidFill>
                <a:latin typeface="Gill Sans MT"/>
              </a:rPr>
              <a:t>(for Q21Q23 optics)</a:t>
            </a:r>
            <a:endParaRPr lang="en-US" sz="1600" dirty="0" smtClean="0">
              <a:solidFill>
                <a:prstClr val="black"/>
              </a:solidFill>
              <a:latin typeface="Gill Sans MT"/>
            </a:endParaRPr>
          </a:p>
          <a:p>
            <a:pPr marL="742950" lvl="1" indent="-285750" defTabSz="914400">
              <a:buFont typeface="Wingdings" charset="2"/>
              <a:buChar char="Ø"/>
            </a:pPr>
            <a:r>
              <a:rPr lang="en-US" sz="1600" dirty="0" smtClean="0">
                <a:solidFill>
                  <a:prstClr val="black"/>
                </a:solidFill>
                <a:latin typeface="Gill Sans MT"/>
              </a:rPr>
              <a:t>I=35  e10 </a:t>
            </a:r>
            <a:r>
              <a:rPr lang="en-US" sz="1600" dirty="0">
                <a:solidFill>
                  <a:prstClr val="black"/>
                </a:solidFill>
                <a:latin typeface="Gill Sans MT"/>
              </a:rPr>
              <a:t>ppb </a:t>
            </a:r>
            <a:r>
              <a:rPr lang="en-US" sz="1600" dirty="0" smtClean="0">
                <a:solidFill>
                  <a:prstClr val="black"/>
                </a:solidFill>
                <a:latin typeface="Gill Sans MT"/>
              </a:rPr>
              <a:t>  Tune-spread =(.</a:t>
            </a:r>
            <a:r>
              <a:rPr lang="en-US" sz="1600" dirty="0">
                <a:solidFill>
                  <a:prstClr val="black"/>
                </a:solidFill>
                <a:latin typeface="Gill Sans MT"/>
              </a:rPr>
              <a:t>08 ; .</a:t>
            </a:r>
            <a:r>
              <a:rPr lang="en-US" sz="1600" dirty="0" smtClean="0">
                <a:solidFill>
                  <a:prstClr val="black"/>
                </a:solidFill>
                <a:latin typeface="Gill Sans MT"/>
              </a:rPr>
              <a:t>24</a:t>
            </a:r>
            <a:r>
              <a:rPr lang="en-US" sz="1600" dirty="0">
                <a:solidFill>
                  <a:prstClr val="black"/>
                </a:solidFill>
                <a:latin typeface="Gill Sans MT"/>
              </a:rPr>
              <a:t>) (for Q21Q23 optics)</a:t>
            </a:r>
          </a:p>
          <a:p>
            <a:pPr marL="742950" lvl="1" indent="-285750" defTabSz="914400">
              <a:buFont typeface="Wingdings" charset="2"/>
              <a:buChar char="Ø"/>
            </a:pPr>
            <a:r>
              <a:rPr lang="en-US" sz="1600" dirty="0" smtClean="0">
                <a:solidFill>
                  <a:prstClr val="black"/>
                </a:solidFill>
                <a:latin typeface="Gill Sans MT"/>
              </a:rPr>
              <a:t>I</a:t>
            </a:r>
            <a:r>
              <a:rPr lang="en-US" sz="1600" dirty="0">
                <a:solidFill>
                  <a:prstClr val="black"/>
                </a:solidFill>
                <a:latin typeface="Gill Sans MT"/>
              </a:rPr>
              <a:t>=115 </a:t>
            </a:r>
            <a:r>
              <a:rPr lang="en-US" sz="1600" dirty="0" smtClean="0">
                <a:solidFill>
                  <a:prstClr val="black"/>
                </a:solidFill>
                <a:latin typeface="Gill Sans MT"/>
              </a:rPr>
              <a:t>e10 </a:t>
            </a:r>
            <a:r>
              <a:rPr lang="en-US" sz="1600" dirty="0">
                <a:solidFill>
                  <a:prstClr val="black"/>
                </a:solidFill>
                <a:latin typeface="Gill Sans MT"/>
              </a:rPr>
              <a:t>ppb </a:t>
            </a:r>
            <a:r>
              <a:rPr lang="en-US" sz="1600" dirty="0" smtClean="0">
                <a:solidFill>
                  <a:prstClr val="black"/>
                </a:solidFill>
                <a:latin typeface="Gill Sans MT"/>
              </a:rPr>
              <a:t> </a:t>
            </a:r>
            <a:r>
              <a:rPr lang="en-US" sz="1600" dirty="0" err="1" smtClean="0">
                <a:solidFill>
                  <a:prstClr val="black"/>
                </a:solidFill>
                <a:latin typeface="Gill Sans MT"/>
              </a:rPr>
              <a:t>Debunched</a:t>
            </a:r>
            <a:endParaRPr lang="en-US" sz="1600" dirty="0" smtClean="0">
              <a:solidFill>
                <a:prstClr val="black"/>
              </a:solidFill>
              <a:latin typeface="Gill Sans MT"/>
            </a:endParaRPr>
          </a:p>
        </p:txBody>
      </p:sp>
      <p:sp>
        <p:nvSpPr>
          <p:cNvPr id="11" name="TextBox 10"/>
          <p:cNvSpPr txBox="1"/>
          <p:nvPr/>
        </p:nvSpPr>
        <p:spPr>
          <a:xfrm>
            <a:off x="2198402" y="4556520"/>
            <a:ext cx="784064" cy="276999"/>
          </a:xfrm>
          <a:prstGeom prst="rect">
            <a:avLst/>
          </a:prstGeom>
          <a:noFill/>
        </p:spPr>
        <p:txBody>
          <a:bodyPr wrap="none" rtlCol="0">
            <a:spAutoFit/>
          </a:bodyPr>
          <a:lstStyle/>
          <a:p>
            <a:pPr defTabSz="914400"/>
            <a:r>
              <a:rPr lang="en-US" sz="1200" dirty="0" smtClean="0">
                <a:solidFill>
                  <a:prstClr val="black"/>
                </a:solidFill>
                <a:latin typeface="Gill Sans MT"/>
              </a:rPr>
              <a:t>Time[</a:t>
            </a:r>
            <a:r>
              <a:rPr lang="en-US" sz="1200" dirty="0" err="1" smtClean="0">
                <a:solidFill>
                  <a:prstClr val="black"/>
                </a:solidFill>
                <a:latin typeface="Gill Sans MT"/>
              </a:rPr>
              <a:t>ms</a:t>
            </a:r>
            <a:r>
              <a:rPr lang="en-US" sz="1200" dirty="0" smtClean="0">
                <a:solidFill>
                  <a:prstClr val="black"/>
                </a:solidFill>
                <a:latin typeface="Gill Sans MT"/>
              </a:rPr>
              <a:t>]</a:t>
            </a:r>
            <a:endParaRPr lang="en-US" sz="1200" dirty="0">
              <a:solidFill>
                <a:prstClr val="black"/>
              </a:solidFill>
              <a:latin typeface="Gill Sans MT"/>
            </a:endParaRPr>
          </a:p>
        </p:txBody>
      </p:sp>
      <p:sp>
        <p:nvSpPr>
          <p:cNvPr id="13" name="TextBox 12"/>
          <p:cNvSpPr txBox="1"/>
          <p:nvPr/>
        </p:nvSpPr>
        <p:spPr>
          <a:xfrm>
            <a:off x="4566934" y="6322667"/>
            <a:ext cx="301660" cy="369332"/>
          </a:xfrm>
          <a:prstGeom prst="rect">
            <a:avLst/>
          </a:prstGeom>
          <a:noFill/>
        </p:spPr>
        <p:txBody>
          <a:bodyPr wrap="none" rtlCol="0">
            <a:spAutoFit/>
          </a:bodyPr>
          <a:lstStyle/>
          <a:p>
            <a:r>
              <a:rPr lang="en-US" dirty="0">
                <a:solidFill>
                  <a:srgbClr val="0055A0"/>
                </a:solidFill>
              </a:rPr>
              <a:t>7</a:t>
            </a:r>
          </a:p>
        </p:txBody>
      </p:sp>
    </p:spTree>
    <p:extLst>
      <p:ext uri="{BB962C8B-B14F-4D97-AF65-F5344CB8AC3E}">
        <p14:creationId xmlns:p14="http://schemas.microsoft.com/office/powerpoint/2010/main" val="125480098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Macintosh HD:Users:Raymond:Desktop:Dx.png"/>
          <p:cNvPicPr/>
          <p:nvPr/>
        </p:nvPicPr>
        <p:blipFill>
          <a:blip r:embed="rId2">
            <a:extLst>
              <a:ext uri="{28A0092B-C50C-407E-A947-70E740481C1C}">
                <a14:useLocalDpi xmlns:a14="http://schemas.microsoft.com/office/drawing/2010/main" val="0"/>
              </a:ext>
            </a:extLst>
          </a:blip>
          <a:srcRect/>
          <a:stretch>
            <a:fillRect/>
          </a:stretch>
        </p:blipFill>
        <p:spPr bwMode="auto">
          <a:xfrm>
            <a:off x="61650" y="1274402"/>
            <a:ext cx="8966233" cy="4557210"/>
          </a:xfrm>
          <a:prstGeom prst="rect">
            <a:avLst/>
          </a:prstGeom>
          <a:noFill/>
          <a:ln>
            <a:noFill/>
          </a:ln>
        </p:spPr>
      </p:pic>
    </p:spTree>
    <p:extLst>
      <p:ext uri="{BB962C8B-B14F-4D97-AF65-F5344CB8AC3E}">
        <p14:creationId xmlns:p14="http://schemas.microsoft.com/office/powerpoint/2010/main" val="256725578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Macintosh HD:Users:Raymond:Desktop:B_Horizontal.png"/>
          <p:cNvPicPr/>
          <p:nvPr/>
        </p:nvPicPr>
        <p:blipFill>
          <a:blip r:embed="rId2">
            <a:extLst>
              <a:ext uri="{28A0092B-C50C-407E-A947-70E740481C1C}">
                <a14:useLocalDpi xmlns:a14="http://schemas.microsoft.com/office/drawing/2010/main" val="0"/>
              </a:ext>
            </a:extLst>
          </a:blip>
          <a:srcRect/>
          <a:stretch>
            <a:fillRect/>
          </a:stretch>
        </p:blipFill>
        <p:spPr bwMode="auto">
          <a:xfrm>
            <a:off x="61649" y="1216517"/>
            <a:ext cx="8966233" cy="4528792"/>
          </a:xfrm>
          <a:prstGeom prst="rect">
            <a:avLst/>
          </a:prstGeom>
          <a:noFill/>
          <a:ln>
            <a:noFill/>
          </a:ln>
        </p:spPr>
      </p:pic>
    </p:spTree>
    <p:extLst>
      <p:ext uri="{BB962C8B-B14F-4D97-AF65-F5344CB8AC3E}">
        <p14:creationId xmlns:p14="http://schemas.microsoft.com/office/powerpoint/2010/main" val="87836977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descr="Macintosh HD:Users:Raymond:Desktop:B_Vertical.png"/>
          <p:cNvPicPr/>
          <p:nvPr/>
        </p:nvPicPr>
        <p:blipFill>
          <a:blip r:embed="rId2">
            <a:extLst>
              <a:ext uri="{28A0092B-C50C-407E-A947-70E740481C1C}">
                <a14:useLocalDpi xmlns:a14="http://schemas.microsoft.com/office/drawing/2010/main" val="0"/>
              </a:ext>
            </a:extLst>
          </a:blip>
          <a:srcRect/>
          <a:stretch>
            <a:fillRect/>
          </a:stretch>
        </p:blipFill>
        <p:spPr bwMode="auto">
          <a:xfrm>
            <a:off x="49319" y="1293295"/>
            <a:ext cx="8916913" cy="4402698"/>
          </a:xfrm>
          <a:prstGeom prst="rect">
            <a:avLst/>
          </a:prstGeom>
          <a:noFill/>
          <a:ln>
            <a:noFill/>
          </a:ln>
        </p:spPr>
      </p:pic>
    </p:spTree>
    <p:extLst>
      <p:ext uri="{BB962C8B-B14F-4D97-AF65-F5344CB8AC3E}">
        <p14:creationId xmlns:p14="http://schemas.microsoft.com/office/powerpoint/2010/main" val="193626357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sp>
        <p:nvSpPr>
          <p:cNvPr id="4" name="Slide Number Placeholder 3"/>
          <p:cNvSpPr>
            <a:spLocks noGrp="1"/>
          </p:cNvSpPr>
          <p:nvPr>
            <p:ph type="sldNum" sz="quarter" idx="4"/>
          </p:nvPr>
        </p:nvSpPr>
        <p:spPr/>
        <p:txBody>
          <a:bodyPr/>
          <a:lstStyle/>
          <a:p>
            <a:fld id="{675A7982-5098-C64E-B66D-59F3B38F9423}" type="slidenum">
              <a:rPr lang="en-US" smtClean="0"/>
              <a:pPr/>
              <a:t>38</a:t>
            </a:fld>
            <a:endParaRPr lang="en-US" dirty="0"/>
          </a:p>
        </p:txBody>
      </p:sp>
      <p:pic>
        <p:nvPicPr>
          <p:cNvPr id="7" name="Picture 6" descr="Screen Shot 2014-05-19 at 12.37.5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 y="2308983"/>
            <a:ext cx="3860362" cy="3063211"/>
          </a:xfrm>
          <a:prstGeom prst="rect">
            <a:avLst/>
          </a:prstGeom>
        </p:spPr>
      </p:pic>
      <p:pic>
        <p:nvPicPr>
          <p:cNvPr id="8" name="Picture 7" descr="Screen Shot 2014-05-19 at 12.36.4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3620" y="2308983"/>
            <a:ext cx="4874430" cy="3805010"/>
          </a:xfrm>
          <a:prstGeom prst="rect">
            <a:avLst/>
          </a:prstGeom>
        </p:spPr>
      </p:pic>
    </p:spTree>
    <p:extLst>
      <p:ext uri="{BB962C8B-B14F-4D97-AF65-F5344CB8AC3E}">
        <p14:creationId xmlns:p14="http://schemas.microsoft.com/office/powerpoint/2010/main" val="151295175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dirty="0"/>
          </a:p>
        </p:txBody>
      </p:sp>
      <p:sp>
        <p:nvSpPr>
          <p:cNvPr id="4" name="Slide Number Placeholder 3"/>
          <p:cNvSpPr>
            <a:spLocks noGrp="1"/>
          </p:cNvSpPr>
          <p:nvPr>
            <p:ph type="sldNum" sz="quarter" idx="4"/>
          </p:nvPr>
        </p:nvSpPr>
        <p:spPr/>
        <p:txBody>
          <a:bodyPr/>
          <a:lstStyle/>
          <a:p>
            <a:fld id="{675A7982-5098-C64E-B66D-59F3B38F9423}" type="slidenum">
              <a:rPr lang="en-US" smtClean="0"/>
              <a:pPr/>
              <a:t>39</a:t>
            </a:fld>
            <a:endParaRPr lang="en-US" dirty="0"/>
          </a:p>
        </p:txBody>
      </p:sp>
      <p:pic>
        <p:nvPicPr>
          <p:cNvPr id="7" name="Picture 6" descr="Screen Shot 2014-05-19 at 12.39.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4510" y="1847185"/>
            <a:ext cx="4635878" cy="3497147"/>
          </a:xfrm>
          <a:prstGeom prst="rect">
            <a:avLst/>
          </a:prstGeom>
        </p:spPr>
      </p:pic>
      <p:pic>
        <p:nvPicPr>
          <p:cNvPr id="8" name="Picture 7" descr="Screen Shot 2014-05-19 at 12.41.2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021" y="2116895"/>
            <a:ext cx="3717256" cy="2842607"/>
          </a:xfrm>
          <a:prstGeom prst="rect">
            <a:avLst/>
          </a:prstGeom>
        </p:spPr>
      </p:pic>
    </p:spTree>
    <p:extLst>
      <p:ext uri="{BB962C8B-B14F-4D97-AF65-F5344CB8AC3E}">
        <p14:creationId xmlns:p14="http://schemas.microsoft.com/office/powerpoint/2010/main" val="3949264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4</a:t>
            </a:fld>
            <a:endParaRPr lang="en-US" dirty="0"/>
          </a:p>
        </p:txBody>
      </p:sp>
      <p:pic>
        <p:nvPicPr>
          <p:cNvPr id="5" name="Picture 4" descr="B-field_LHC_DB.pdf"/>
          <p:cNvPicPr>
            <a:picLocks noChangeAspect="1"/>
          </p:cNvPicPr>
          <p:nvPr/>
        </p:nvPicPr>
        <p:blipFill rotWithShape="1">
          <a:blip r:embed="rId2">
            <a:extLst>
              <a:ext uri="{28A0092B-C50C-407E-A947-70E740481C1C}">
                <a14:useLocalDpi xmlns:a14="http://schemas.microsoft.com/office/drawing/2010/main" val="0"/>
              </a:ext>
            </a:extLst>
          </a:blip>
          <a:srcRect r="7692"/>
          <a:stretch/>
        </p:blipFill>
        <p:spPr>
          <a:xfrm>
            <a:off x="4096201" y="3853183"/>
            <a:ext cx="4283791" cy="2599688"/>
          </a:xfrm>
          <a:prstGeom prst="rect">
            <a:avLst/>
          </a:prstGeom>
        </p:spPr>
      </p:pic>
      <p:pic>
        <p:nvPicPr>
          <p:cNvPr id="6" name="Picture 5" descr="8L_combin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2106" y="573008"/>
            <a:ext cx="4317889" cy="3387883"/>
          </a:xfrm>
          <a:prstGeom prst="rect">
            <a:avLst/>
          </a:prstGeom>
        </p:spPr>
      </p:pic>
      <p:sp>
        <p:nvSpPr>
          <p:cNvPr id="7" name="Title 1"/>
          <p:cNvSpPr>
            <a:spLocks noGrp="1"/>
          </p:cNvSpPr>
          <p:nvPr>
            <p:ph type="title"/>
          </p:nvPr>
        </p:nvSpPr>
        <p:spPr>
          <a:xfrm>
            <a:off x="819618" y="93198"/>
            <a:ext cx="7965175" cy="747654"/>
          </a:xfrm>
        </p:spPr>
        <p:txBody>
          <a:bodyPr/>
          <a:lstStyle/>
          <a:p>
            <a:r>
              <a:rPr lang="en-US" dirty="0" smtClean="0"/>
              <a:t> Space Charge at injection (1.4 </a:t>
            </a:r>
            <a:r>
              <a:rPr lang="en-US" dirty="0" err="1" smtClean="0"/>
              <a:t>GeV</a:t>
            </a:r>
            <a:r>
              <a:rPr lang="en-US" dirty="0" smtClean="0"/>
              <a:t>)</a:t>
            </a:r>
            <a:endParaRPr lang="en-US" dirty="0"/>
          </a:p>
        </p:txBody>
      </p:sp>
      <p:sp>
        <p:nvSpPr>
          <p:cNvPr id="8" name="Text Placeholder 2"/>
          <p:cNvSpPr>
            <a:spLocks noGrp="1"/>
          </p:cNvSpPr>
          <p:nvPr>
            <p:ph type="body" sz="quarter" idx="10"/>
          </p:nvPr>
        </p:nvSpPr>
        <p:spPr>
          <a:xfrm>
            <a:off x="203200" y="1277739"/>
            <a:ext cx="8763034" cy="5044928"/>
          </a:xfrm>
        </p:spPr>
        <p:txBody>
          <a:bodyPr>
            <a:normAutofit/>
          </a:bodyPr>
          <a:lstStyle/>
          <a:p>
            <a:pPr marL="285750" indent="-285750">
              <a:buFont typeface="Arial"/>
              <a:buChar char="•"/>
            </a:pPr>
            <a:r>
              <a:rPr lang="en-US" sz="1600" dirty="0" smtClean="0"/>
              <a:t>Current injection </a:t>
            </a:r>
            <a:r>
              <a:rPr lang="en-US" sz="1600" b="1" dirty="0" smtClean="0"/>
              <a:t>energy</a:t>
            </a:r>
            <a:r>
              <a:rPr lang="en-US" sz="1600" dirty="0" smtClean="0"/>
              <a:t>: </a:t>
            </a:r>
            <a:r>
              <a:rPr lang="en-US" sz="1600" b="1" dirty="0" smtClean="0"/>
              <a:t>1.4 </a:t>
            </a:r>
            <a:r>
              <a:rPr lang="en-US" sz="1600" b="1" dirty="0" err="1" smtClean="0"/>
              <a:t>GeV</a:t>
            </a:r>
            <a:endParaRPr lang="en-US" sz="1600" b="1" dirty="0"/>
          </a:p>
          <a:p>
            <a:r>
              <a:rPr lang="en-US" sz="1600" dirty="0" smtClean="0">
                <a:sym typeface="Wingdings"/>
              </a:rPr>
              <a:t>	</a:t>
            </a:r>
            <a:r>
              <a:rPr lang="en-US" sz="1600" dirty="0" err="1" smtClean="0">
                <a:sym typeface="Wingdings"/>
              </a:rPr>
              <a:t>upgrad</a:t>
            </a:r>
            <a:r>
              <a:rPr lang="en-US" sz="1600" dirty="0" smtClean="0">
                <a:sym typeface="Wingdings"/>
              </a:rPr>
              <a:t> to 2GeV</a:t>
            </a:r>
            <a:endParaRPr lang="en-US" sz="1600" dirty="0">
              <a:sym typeface="Wingdings"/>
            </a:endParaRPr>
          </a:p>
          <a:p>
            <a:r>
              <a:rPr lang="en-US" sz="1600" dirty="0">
                <a:sym typeface="Wingdings"/>
              </a:rPr>
              <a:t>	</a:t>
            </a:r>
            <a:r>
              <a:rPr lang="en-US" sz="1600" dirty="0" smtClean="0">
                <a:sym typeface="Wingdings"/>
              </a:rPr>
              <a:t>	</a:t>
            </a:r>
          </a:p>
          <a:p>
            <a:endParaRPr lang="en-US" sz="1600" dirty="0" smtClean="0">
              <a:sym typeface="Wingdings"/>
            </a:endParaRPr>
          </a:p>
          <a:p>
            <a:pPr marL="285750" indent="-285750">
              <a:buFont typeface="Arial"/>
              <a:buChar char="•"/>
            </a:pPr>
            <a:r>
              <a:rPr lang="en-US" sz="1600" b="1" dirty="0" smtClean="0">
                <a:sym typeface="Wingdings"/>
              </a:rPr>
              <a:t>Typical tune-spread </a:t>
            </a:r>
            <a:r>
              <a:rPr lang="en-US" sz="1600" dirty="0" smtClean="0">
                <a:sym typeface="Wingdings"/>
              </a:rPr>
              <a:t>of current </a:t>
            </a:r>
            <a:br>
              <a:rPr lang="en-US" sz="1600" dirty="0" smtClean="0">
                <a:sym typeface="Wingdings"/>
              </a:rPr>
            </a:br>
            <a:r>
              <a:rPr lang="en-US" sz="1600" dirty="0" smtClean="0">
                <a:sym typeface="Wingdings"/>
              </a:rPr>
              <a:t>operational beam</a:t>
            </a:r>
            <a:r>
              <a:rPr lang="en-US" sz="1600" b="1" dirty="0" smtClean="0">
                <a:sym typeface="Wingdings"/>
              </a:rPr>
              <a:t>~(0.2 ; 0.28)</a:t>
            </a:r>
          </a:p>
          <a:p>
            <a:endParaRPr lang="en-US" sz="1600" dirty="0" smtClean="0">
              <a:sym typeface="Wingdings"/>
            </a:endParaRPr>
          </a:p>
          <a:p>
            <a:pPr marL="285750" indent="-285750">
              <a:buFont typeface="Arial"/>
              <a:buChar char="•"/>
            </a:pPr>
            <a:r>
              <a:rPr lang="en-US" sz="1600" dirty="0" smtClean="0">
                <a:sym typeface="Wingdings"/>
              </a:rPr>
              <a:t>LHC double batch injection:</a:t>
            </a:r>
            <a:r>
              <a:rPr lang="en-US" sz="1600" dirty="0">
                <a:sym typeface="Wingdings"/>
              </a:rPr>
              <a:t/>
            </a:r>
            <a:br>
              <a:rPr lang="en-US" sz="1600" dirty="0">
                <a:sym typeface="Wingdings"/>
              </a:rPr>
            </a:br>
            <a:r>
              <a:rPr lang="en-US" sz="1600" dirty="0" smtClean="0"/>
              <a:t>Long </a:t>
            </a:r>
            <a:r>
              <a:rPr lang="en-US" sz="1600" b="1" dirty="0" smtClean="0"/>
              <a:t>flat bottom: 1.2s</a:t>
            </a:r>
          </a:p>
          <a:p>
            <a:pPr marL="285750" indent="-285750">
              <a:buFont typeface="Arial"/>
              <a:buChar char="•"/>
            </a:pPr>
            <a:endParaRPr lang="en-US" sz="1600" dirty="0" smtClean="0"/>
          </a:p>
          <a:p>
            <a:pPr marL="285750" indent="-285750">
              <a:buFont typeface="Arial"/>
              <a:buChar char="•"/>
            </a:pPr>
            <a:r>
              <a:rPr lang="en-US" sz="1600" dirty="0" smtClean="0"/>
              <a:t>HL-LHC beams requirement: </a:t>
            </a:r>
            <a:br>
              <a:rPr lang="en-US" sz="1600" dirty="0" smtClean="0"/>
            </a:br>
            <a:r>
              <a:rPr lang="en-US" sz="1600" b="1" dirty="0" smtClean="0"/>
              <a:t>tune-spread &gt; .3 (at 2GeV)</a:t>
            </a:r>
          </a:p>
          <a:p>
            <a:pPr marL="285750" indent="-285750">
              <a:buFont typeface="Arial"/>
              <a:buChar char="•"/>
            </a:pPr>
            <a:r>
              <a:rPr lang="en-US" sz="1600" dirty="0" smtClean="0"/>
              <a:t>LIU Budgets:</a:t>
            </a:r>
            <a:r>
              <a:rPr lang="en-US" sz="1600" b="1" dirty="0" smtClean="0"/>
              <a:t>  5% losses, </a:t>
            </a:r>
            <a:br>
              <a:rPr lang="en-US" sz="1600" b="1" dirty="0" smtClean="0"/>
            </a:br>
            <a:r>
              <a:rPr lang="en-US" sz="1600" b="1" dirty="0" smtClean="0"/>
              <a:t>			    5% </a:t>
            </a:r>
            <a:r>
              <a:rPr lang="en-US" sz="1600" b="1" dirty="0" err="1" smtClean="0"/>
              <a:t>emittance</a:t>
            </a:r>
            <a:r>
              <a:rPr lang="en-US" sz="1600" b="1" dirty="0" smtClean="0"/>
              <a:t> growth</a:t>
            </a:r>
            <a:endParaRPr lang="en-US" sz="1600" dirty="0" smtClean="0"/>
          </a:p>
          <a:p>
            <a:r>
              <a:rPr lang="en-US" sz="1600" dirty="0" smtClean="0">
                <a:sym typeface="Wingdings"/>
              </a:rPr>
              <a:t>	</a:t>
            </a:r>
          </a:p>
          <a:p>
            <a:r>
              <a:rPr lang="en-US" sz="1600" dirty="0">
                <a:sym typeface="Wingdings"/>
              </a:rPr>
              <a:t>	</a:t>
            </a:r>
            <a:r>
              <a:rPr lang="en-US" sz="1600" dirty="0" smtClean="0">
                <a:sym typeface="Wingdings"/>
              </a:rPr>
              <a:t> Importance of the study </a:t>
            </a:r>
            <a:br>
              <a:rPr lang="en-US" sz="1600" dirty="0" smtClean="0">
                <a:sym typeface="Wingdings"/>
              </a:rPr>
            </a:br>
            <a:r>
              <a:rPr lang="en-US" sz="1600" dirty="0" smtClean="0">
                <a:sym typeface="Wingdings"/>
              </a:rPr>
              <a:t>	     of excited resonances and </a:t>
            </a:r>
            <a:br>
              <a:rPr lang="en-US" sz="1600" dirty="0" smtClean="0">
                <a:sym typeface="Wingdings"/>
              </a:rPr>
            </a:br>
            <a:r>
              <a:rPr lang="en-US" sz="1600" dirty="0" smtClean="0">
                <a:sym typeface="Wingdings"/>
              </a:rPr>
              <a:t>	     their influence on the beam.</a:t>
            </a:r>
          </a:p>
          <a:p>
            <a:endParaRPr lang="en-US" sz="1600" dirty="0" smtClean="0"/>
          </a:p>
        </p:txBody>
      </p:sp>
      <p:sp>
        <p:nvSpPr>
          <p:cNvPr id="9" name="Rounded Rectangle 8"/>
          <p:cNvSpPr/>
          <p:nvPr/>
        </p:nvSpPr>
        <p:spPr>
          <a:xfrm>
            <a:off x="5375706" y="2346225"/>
            <a:ext cx="632734" cy="724161"/>
          </a:xfrm>
          <a:prstGeom prst="roundRect">
            <a:avLst/>
          </a:prstGeom>
          <a:no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rot="619923">
            <a:off x="3566921" y="2186977"/>
            <a:ext cx="1668196" cy="99786"/>
          </a:xfrm>
          <a:prstGeom prst="right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eft-Right Arrow 10"/>
          <p:cNvSpPr/>
          <p:nvPr/>
        </p:nvSpPr>
        <p:spPr>
          <a:xfrm>
            <a:off x="5164253" y="5671713"/>
            <a:ext cx="1152000" cy="45719"/>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5426507" y="5116139"/>
            <a:ext cx="569387" cy="369332"/>
          </a:xfrm>
          <a:prstGeom prst="rect">
            <a:avLst/>
          </a:prstGeom>
          <a:noFill/>
        </p:spPr>
        <p:txBody>
          <a:bodyPr wrap="none" rtlCol="0">
            <a:spAutoFit/>
          </a:bodyPr>
          <a:lstStyle/>
          <a:p>
            <a:r>
              <a:rPr lang="en-US" b="1" dirty="0" smtClean="0"/>
              <a:t>1.2s</a:t>
            </a:r>
            <a:endParaRPr lang="en-US" b="1" dirty="0"/>
          </a:p>
        </p:txBody>
      </p:sp>
      <p:sp>
        <p:nvSpPr>
          <p:cNvPr id="13" name="Right Arrow 12"/>
          <p:cNvSpPr/>
          <p:nvPr/>
        </p:nvSpPr>
        <p:spPr>
          <a:xfrm rot="5210987">
            <a:off x="4849533" y="5219798"/>
            <a:ext cx="540000" cy="108000"/>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4" name="TextBox 13"/>
          <p:cNvSpPr txBox="1"/>
          <p:nvPr/>
        </p:nvSpPr>
        <p:spPr>
          <a:xfrm>
            <a:off x="4922606" y="4448588"/>
            <a:ext cx="1567160" cy="523220"/>
          </a:xfrm>
          <a:prstGeom prst="rect">
            <a:avLst/>
          </a:prstGeom>
          <a:noFill/>
        </p:spPr>
        <p:txBody>
          <a:bodyPr wrap="none" rtlCol="0">
            <a:spAutoFit/>
          </a:bodyPr>
          <a:lstStyle/>
          <a:p>
            <a:r>
              <a:rPr lang="en-US" sz="1400" dirty="0" smtClean="0"/>
              <a:t>1</a:t>
            </a:r>
            <a:r>
              <a:rPr lang="en-US" sz="1400" baseline="30000" dirty="0" smtClean="0"/>
              <a:t>st</a:t>
            </a:r>
            <a:r>
              <a:rPr lang="en-US" sz="1400" dirty="0" smtClean="0"/>
              <a:t> Injection 170ms</a:t>
            </a:r>
          </a:p>
          <a:p>
            <a:r>
              <a:rPr lang="en-US" sz="1400" dirty="0" smtClean="0"/>
              <a:t>4 bunches</a:t>
            </a:r>
            <a:endParaRPr lang="en-US" sz="1400" dirty="0"/>
          </a:p>
        </p:txBody>
      </p:sp>
      <p:sp>
        <p:nvSpPr>
          <p:cNvPr id="15" name="Right Arrow 14"/>
          <p:cNvSpPr/>
          <p:nvPr/>
        </p:nvSpPr>
        <p:spPr>
          <a:xfrm rot="8465686" flipV="1">
            <a:off x="6307750" y="5363938"/>
            <a:ext cx="413308" cy="13897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6" name="TextBox 15"/>
          <p:cNvSpPr txBox="1"/>
          <p:nvPr/>
        </p:nvSpPr>
        <p:spPr>
          <a:xfrm>
            <a:off x="6603052" y="4755599"/>
            <a:ext cx="1697020" cy="523220"/>
          </a:xfrm>
          <a:prstGeom prst="rect">
            <a:avLst/>
          </a:prstGeom>
          <a:noFill/>
        </p:spPr>
        <p:txBody>
          <a:bodyPr wrap="none" rtlCol="0">
            <a:spAutoFit/>
          </a:bodyPr>
          <a:lstStyle/>
          <a:p>
            <a:r>
              <a:rPr lang="en-US" sz="1400" dirty="0" smtClean="0"/>
              <a:t>2</a:t>
            </a:r>
            <a:r>
              <a:rPr lang="en-US" sz="1400" baseline="30000" dirty="0" smtClean="0"/>
              <a:t>nd</a:t>
            </a:r>
            <a:r>
              <a:rPr lang="en-US" sz="1400" dirty="0" smtClean="0"/>
              <a:t> Injection 1370ms</a:t>
            </a:r>
          </a:p>
          <a:p>
            <a:r>
              <a:rPr lang="en-US" sz="1400" dirty="0" smtClean="0"/>
              <a:t>2 bunches</a:t>
            </a:r>
            <a:endParaRPr lang="en-US" sz="1400" dirty="0"/>
          </a:p>
        </p:txBody>
      </p:sp>
      <p:sp>
        <p:nvSpPr>
          <p:cNvPr id="17" name="Oval 16"/>
          <p:cNvSpPr/>
          <p:nvPr/>
        </p:nvSpPr>
        <p:spPr>
          <a:xfrm>
            <a:off x="5426507" y="5144361"/>
            <a:ext cx="569387" cy="325777"/>
          </a:xfrm>
          <a:prstGeom prst="ellipse">
            <a:avLst/>
          </a:prstGeom>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 name="Diamond 17"/>
          <p:cNvSpPr/>
          <p:nvPr/>
        </p:nvSpPr>
        <p:spPr>
          <a:xfrm>
            <a:off x="5893446" y="2371725"/>
            <a:ext cx="45719" cy="45719"/>
          </a:xfrm>
          <a:prstGeom prst="diamond">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2341677" y="1761771"/>
            <a:ext cx="1864751" cy="307777"/>
          </a:xfrm>
          <a:prstGeom prst="rect">
            <a:avLst/>
          </a:prstGeom>
        </p:spPr>
        <p:txBody>
          <a:bodyPr wrap="none">
            <a:spAutoFit/>
          </a:bodyPr>
          <a:lstStyle/>
          <a:p>
            <a:r>
              <a:rPr lang="en-US" sz="1400" dirty="0">
                <a:sym typeface="Wingdings"/>
              </a:rPr>
              <a:t>Current operation area</a:t>
            </a:r>
          </a:p>
        </p:txBody>
      </p:sp>
    </p:spTree>
    <p:extLst>
      <p:ext uri="{BB962C8B-B14F-4D97-AF65-F5344CB8AC3E}">
        <p14:creationId xmlns:p14="http://schemas.microsoft.com/office/powerpoint/2010/main" val="27397634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5</a:t>
            </a:fld>
            <a:endParaRPr lang="en-US" dirty="0"/>
          </a:p>
        </p:txBody>
      </p:sp>
      <p:sp>
        <p:nvSpPr>
          <p:cNvPr id="5" name="Title 1"/>
          <p:cNvSpPr>
            <a:spLocks noGrp="1"/>
          </p:cNvSpPr>
          <p:nvPr>
            <p:ph type="title"/>
          </p:nvPr>
        </p:nvSpPr>
        <p:spPr>
          <a:xfrm>
            <a:off x="1001058" y="274638"/>
            <a:ext cx="7965175" cy="747654"/>
          </a:xfrm>
        </p:spPr>
        <p:txBody>
          <a:bodyPr/>
          <a:lstStyle/>
          <a:p>
            <a:r>
              <a:rPr lang="en-US" dirty="0" smtClean="0"/>
              <a:t>Tune scans</a:t>
            </a:r>
            <a:endParaRPr lang="en-US" dirty="0"/>
          </a:p>
        </p:txBody>
      </p:sp>
      <p:sp>
        <p:nvSpPr>
          <p:cNvPr id="6" name="Text Placeholder 2"/>
          <p:cNvSpPr>
            <a:spLocks noGrp="1"/>
          </p:cNvSpPr>
          <p:nvPr>
            <p:ph type="body" sz="quarter" idx="10"/>
          </p:nvPr>
        </p:nvSpPr>
        <p:spPr>
          <a:xfrm>
            <a:off x="185416" y="5202795"/>
            <a:ext cx="8580988" cy="1119872"/>
          </a:xfrm>
        </p:spPr>
        <p:txBody>
          <a:bodyPr>
            <a:normAutofit fontScale="85000" lnSpcReduction="20000"/>
          </a:bodyPr>
          <a:lstStyle/>
          <a:p>
            <a:pPr marL="342900" indent="-342900">
              <a:buFont typeface="Arial"/>
              <a:buChar char="•"/>
            </a:pPr>
            <a:r>
              <a:rPr lang="en-US" dirty="0" smtClean="0"/>
              <a:t>Excited resonances: 3Qy=19 and 2Qx+Qy=19 (skew </a:t>
            </a:r>
            <a:r>
              <a:rPr lang="en-US" dirty="0" err="1" smtClean="0"/>
              <a:t>sextupolar</a:t>
            </a:r>
            <a:r>
              <a:rPr lang="en-US" dirty="0" smtClean="0"/>
              <a:t>)</a:t>
            </a:r>
          </a:p>
          <a:p>
            <a:pPr marL="342900" indent="-342900">
              <a:buFont typeface="Arial"/>
              <a:buChar char="•"/>
            </a:pPr>
            <a:r>
              <a:rPr lang="en-US" dirty="0" smtClean="0"/>
              <a:t>Operation area very close to the integer resonances </a:t>
            </a:r>
            <a:r>
              <a:rPr lang="en-US" dirty="0" smtClean="0">
                <a:sym typeface="Wingdings"/>
              </a:rPr>
              <a:t> Study the effect of this resonance</a:t>
            </a:r>
            <a:endParaRPr lang="en-US" dirty="0" smtClean="0"/>
          </a:p>
          <a:p>
            <a:pPr marL="342900" indent="-342900">
              <a:buFont typeface="Arial"/>
              <a:buChar char="•"/>
            </a:pPr>
            <a:r>
              <a:rPr lang="en-US" dirty="0" smtClean="0"/>
              <a:t>During a measurement campaign I noticed the excitation of the 4Qy=25.</a:t>
            </a:r>
            <a:endParaRPr lang="en-US" dirty="0"/>
          </a:p>
        </p:txBody>
      </p:sp>
      <p:pic>
        <p:nvPicPr>
          <p:cNvPr id="7" name="Picture 6" descr="8L_combined.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036" y="800371"/>
            <a:ext cx="5388070" cy="4227564"/>
          </a:xfrm>
          <a:prstGeom prst="rect">
            <a:avLst/>
          </a:prstGeom>
        </p:spPr>
      </p:pic>
      <p:sp>
        <p:nvSpPr>
          <p:cNvPr id="8" name="Rounded Rectangle 7"/>
          <p:cNvSpPr/>
          <p:nvPr/>
        </p:nvSpPr>
        <p:spPr>
          <a:xfrm>
            <a:off x="3501630" y="3070386"/>
            <a:ext cx="866963" cy="1010509"/>
          </a:xfrm>
          <a:prstGeom prst="roundRect">
            <a:avLst/>
          </a:prstGeom>
          <a:no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iamond 8"/>
          <p:cNvSpPr/>
          <p:nvPr/>
        </p:nvSpPr>
        <p:spPr>
          <a:xfrm>
            <a:off x="4236675" y="3095886"/>
            <a:ext cx="62644" cy="63797"/>
          </a:xfrm>
          <a:prstGeom prst="diamond">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ight Arrow 9"/>
          <p:cNvSpPr/>
          <p:nvPr/>
        </p:nvSpPr>
        <p:spPr>
          <a:xfrm rot="619923">
            <a:off x="1702170" y="3431000"/>
            <a:ext cx="1668196" cy="99786"/>
          </a:xfrm>
          <a:prstGeom prst="rightArrow">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476926" y="3005794"/>
            <a:ext cx="1864751" cy="307777"/>
          </a:xfrm>
          <a:prstGeom prst="rect">
            <a:avLst/>
          </a:prstGeom>
        </p:spPr>
        <p:txBody>
          <a:bodyPr wrap="none">
            <a:spAutoFit/>
          </a:bodyPr>
          <a:lstStyle/>
          <a:p>
            <a:r>
              <a:rPr lang="en-US" sz="1400" dirty="0">
                <a:sym typeface="Wingdings"/>
              </a:rPr>
              <a:t>Current operation area</a:t>
            </a:r>
          </a:p>
        </p:txBody>
      </p:sp>
    </p:spTree>
    <p:extLst>
      <p:ext uri="{BB962C8B-B14F-4D97-AF65-F5344CB8AC3E}">
        <p14:creationId xmlns:p14="http://schemas.microsoft.com/office/powerpoint/2010/main" val="15942092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6</a:t>
            </a:fld>
            <a:endParaRPr lang="en-US" dirty="0"/>
          </a:p>
        </p:txBody>
      </p:sp>
      <p:sp>
        <p:nvSpPr>
          <p:cNvPr id="5" name="Title 1"/>
          <p:cNvSpPr>
            <a:spLocks noGrp="1"/>
          </p:cNvSpPr>
          <p:nvPr>
            <p:ph type="title"/>
          </p:nvPr>
        </p:nvSpPr>
        <p:spPr>
          <a:xfrm>
            <a:off x="1001058" y="274638"/>
            <a:ext cx="7965175" cy="747654"/>
          </a:xfrm>
        </p:spPr>
        <p:txBody>
          <a:bodyPr/>
          <a:lstStyle/>
          <a:p>
            <a:pPr algn="ctr"/>
            <a:r>
              <a:rPr lang="en-US" dirty="0" smtClean="0"/>
              <a:t>4</a:t>
            </a:r>
            <a:r>
              <a:rPr lang="en-US" baseline="30000" dirty="0" smtClean="0"/>
              <a:t>th</a:t>
            </a:r>
            <a:r>
              <a:rPr lang="en-US" dirty="0" smtClean="0"/>
              <a:t> </a:t>
            </a:r>
            <a:r>
              <a:rPr lang="en-US" dirty="0"/>
              <a:t>order Resonance</a:t>
            </a:r>
          </a:p>
        </p:txBody>
      </p:sp>
      <p:sp>
        <p:nvSpPr>
          <p:cNvPr id="6" name="Rectangle 5"/>
          <p:cNvSpPr/>
          <p:nvPr/>
        </p:nvSpPr>
        <p:spPr>
          <a:xfrm>
            <a:off x="696119" y="6016353"/>
            <a:ext cx="7246548" cy="400110"/>
          </a:xfrm>
          <a:prstGeom prst="rect">
            <a:avLst/>
          </a:prstGeom>
        </p:spPr>
        <p:txBody>
          <a:bodyPr wrap="square">
            <a:spAutoFit/>
          </a:bodyPr>
          <a:lstStyle/>
          <a:p>
            <a:pPr algn="just"/>
            <a:r>
              <a:rPr lang="en-US" sz="2000" dirty="0" smtClean="0">
                <a:sym typeface="Wingdings"/>
              </a:rPr>
              <a:t> </a:t>
            </a:r>
            <a:r>
              <a:rPr lang="en-US" sz="2000" dirty="0" smtClean="0"/>
              <a:t>The </a:t>
            </a:r>
            <a:r>
              <a:rPr lang="en-US" sz="2000" dirty="0"/>
              <a:t>4</a:t>
            </a:r>
            <a:r>
              <a:rPr lang="en-US" sz="2000" baseline="30000" dirty="0"/>
              <a:t>th</a:t>
            </a:r>
            <a:r>
              <a:rPr lang="en-US" sz="2000" dirty="0"/>
              <a:t> order resonance seems to be </a:t>
            </a:r>
            <a:r>
              <a:rPr lang="en-US" sz="2000" dirty="0" smtClean="0"/>
              <a:t>excited by space charge</a:t>
            </a:r>
            <a:endParaRPr lang="en-US" sz="2000" dirty="0"/>
          </a:p>
        </p:txBody>
      </p:sp>
      <p:pic>
        <p:nvPicPr>
          <p:cNvPr id="7" name="Picture 6" descr="4Qy_Losses_poster.pdf"/>
          <p:cNvPicPr>
            <a:picLocks noChangeAspect="1"/>
          </p:cNvPicPr>
          <p:nvPr/>
        </p:nvPicPr>
        <p:blipFill rotWithShape="1">
          <a:blip r:embed="rId2">
            <a:extLst>
              <a:ext uri="{28A0092B-C50C-407E-A947-70E740481C1C}">
                <a14:useLocalDpi xmlns:a14="http://schemas.microsoft.com/office/drawing/2010/main" val="0"/>
              </a:ext>
            </a:extLst>
          </a:blip>
          <a:srcRect t="6971"/>
          <a:stretch/>
        </p:blipFill>
        <p:spPr>
          <a:xfrm>
            <a:off x="-180171" y="1143580"/>
            <a:ext cx="6670542" cy="5023404"/>
          </a:xfrm>
          <a:prstGeom prst="rect">
            <a:avLst/>
          </a:prstGeom>
        </p:spPr>
      </p:pic>
      <p:sp>
        <p:nvSpPr>
          <p:cNvPr id="8" name="Text Placeholder 2"/>
          <p:cNvSpPr>
            <a:spLocks noGrp="1"/>
          </p:cNvSpPr>
          <p:nvPr>
            <p:ph type="body" sz="quarter" idx="10"/>
          </p:nvPr>
        </p:nvSpPr>
        <p:spPr>
          <a:xfrm>
            <a:off x="6123229" y="2499413"/>
            <a:ext cx="2675540" cy="2813396"/>
          </a:xfrm>
        </p:spPr>
        <p:txBody>
          <a:bodyPr>
            <a:normAutofit/>
          </a:bodyPr>
          <a:lstStyle/>
          <a:p>
            <a:r>
              <a:rPr lang="en-US" sz="1800" dirty="0" smtClean="0"/>
              <a:t>Maximum detuning due to space charge:</a:t>
            </a:r>
            <a:endParaRPr lang="en-US" sz="1800" dirty="0"/>
          </a:p>
          <a:p>
            <a:r>
              <a:rPr lang="en-US" sz="1800" dirty="0" smtClean="0"/>
              <a:t>Beam 1 : (-.22 ; -.4)</a:t>
            </a:r>
          </a:p>
          <a:p>
            <a:r>
              <a:rPr lang="en-US" sz="1800" dirty="0"/>
              <a:t>Beam </a:t>
            </a:r>
            <a:r>
              <a:rPr lang="en-US" sz="1800" dirty="0" smtClean="0"/>
              <a:t>2 </a:t>
            </a:r>
            <a:r>
              <a:rPr lang="en-US" sz="1800" dirty="0"/>
              <a:t>: (-</a:t>
            </a:r>
            <a:r>
              <a:rPr lang="en-US" sz="1800" dirty="0" smtClean="0"/>
              <a:t>.18 </a:t>
            </a:r>
            <a:r>
              <a:rPr lang="en-US" sz="1800" dirty="0"/>
              <a:t>; -</a:t>
            </a:r>
            <a:r>
              <a:rPr lang="en-US" sz="1800" dirty="0" smtClean="0"/>
              <a:t>.37)</a:t>
            </a:r>
            <a:endParaRPr lang="en-US" sz="1800" dirty="0"/>
          </a:p>
          <a:p>
            <a:r>
              <a:rPr lang="en-US" sz="1800" dirty="0"/>
              <a:t>Beam </a:t>
            </a:r>
            <a:r>
              <a:rPr lang="en-US" sz="1800" dirty="0" smtClean="0"/>
              <a:t>3 </a:t>
            </a:r>
            <a:r>
              <a:rPr lang="en-US" sz="1800" dirty="0"/>
              <a:t>: (-</a:t>
            </a:r>
            <a:r>
              <a:rPr lang="en-US" sz="1800" dirty="0" smtClean="0"/>
              <a:t>.08 </a:t>
            </a:r>
            <a:r>
              <a:rPr lang="en-US" sz="1800" dirty="0"/>
              <a:t>; -</a:t>
            </a:r>
            <a:r>
              <a:rPr lang="en-US" sz="1800" dirty="0" smtClean="0"/>
              <a:t>.07)</a:t>
            </a:r>
            <a:endParaRPr lang="en-US" sz="1800" dirty="0"/>
          </a:p>
          <a:p>
            <a:r>
              <a:rPr lang="en-US" sz="1800" dirty="0"/>
              <a:t>Beam </a:t>
            </a:r>
            <a:r>
              <a:rPr lang="en-US" sz="1800" dirty="0" smtClean="0"/>
              <a:t>4 </a:t>
            </a:r>
            <a:r>
              <a:rPr lang="en-US" sz="1800" dirty="0"/>
              <a:t>: (-</a:t>
            </a:r>
            <a:r>
              <a:rPr lang="en-US" sz="1800" dirty="0" smtClean="0"/>
              <a:t>.01 </a:t>
            </a:r>
            <a:r>
              <a:rPr lang="en-US" sz="1800" dirty="0"/>
              <a:t>; -</a:t>
            </a:r>
            <a:r>
              <a:rPr lang="en-US" sz="1800" dirty="0" smtClean="0"/>
              <a:t>.01)</a:t>
            </a:r>
            <a:endParaRPr lang="en-US" sz="1800" dirty="0"/>
          </a:p>
          <a:p>
            <a:endParaRPr lang="en-US" sz="1800" dirty="0" smtClean="0"/>
          </a:p>
        </p:txBody>
      </p:sp>
      <p:sp>
        <p:nvSpPr>
          <p:cNvPr id="9" name="TextBox 8"/>
          <p:cNvSpPr txBox="1"/>
          <p:nvPr/>
        </p:nvSpPr>
        <p:spPr>
          <a:xfrm>
            <a:off x="8260887" y="3390472"/>
            <a:ext cx="184666" cy="369332"/>
          </a:xfrm>
          <a:prstGeom prst="rect">
            <a:avLst/>
          </a:prstGeom>
          <a:noFill/>
        </p:spPr>
        <p:txBody>
          <a:bodyPr wrap="none" rtlCol="0">
            <a:spAutoFit/>
          </a:bodyPr>
          <a:lstStyle/>
          <a:p>
            <a:endParaRPr lang="en-US" dirty="0"/>
          </a:p>
        </p:txBody>
      </p:sp>
      <p:sp>
        <p:nvSpPr>
          <p:cNvPr id="10" name="TextBox 9"/>
          <p:cNvSpPr txBox="1"/>
          <p:nvPr/>
        </p:nvSpPr>
        <p:spPr>
          <a:xfrm>
            <a:off x="5935976" y="1143580"/>
            <a:ext cx="3294617" cy="707886"/>
          </a:xfrm>
          <a:prstGeom prst="rect">
            <a:avLst/>
          </a:prstGeom>
          <a:noFill/>
        </p:spPr>
        <p:txBody>
          <a:bodyPr wrap="none" rtlCol="0">
            <a:spAutoFit/>
          </a:bodyPr>
          <a:lstStyle/>
          <a:p>
            <a:r>
              <a:rPr lang="en-US" sz="2000" dirty="0" smtClean="0"/>
              <a:t>Horizontal tune fixed at 6.23</a:t>
            </a:r>
          </a:p>
          <a:p>
            <a:r>
              <a:rPr lang="en-US" sz="2000" dirty="0" smtClean="0"/>
              <a:t>Vertical tune: 6.24-&gt;6.3-&gt;6.24</a:t>
            </a:r>
            <a:endParaRPr lang="en-US" sz="2000" dirty="0"/>
          </a:p>
        </p:txBody>
      </p:sp>
      <p:sp>
        <p:nvSpPr>
          <p:cNvPr id="11" name="TextBox 10"/>
          <p:cNvSpPr txBox="1"/>
          <p:nvPr/>
        </p:nvSpPr>
        <p:spPr>
          <a:xfrm>
            <a:off x="1205383" y="5005032"/>
            <a:ext cx="505267" cy="307777"/>
          </a:xfrm>
          <a:prstGeom prst="rect">
            <a:avLst/>
          </a:prstGeom>
          <a:noFill/>
        </p:spPr>
        <p:txBody>
          <a:bodyPr wrap="none" rtlCol="0">
            <a:spAutoFit/>
          </a:bodyPr>
          <a:lstStyle/>
          <a:p>
            <a:r>
              <a:rPr lang="en-US" sz="1400" dirty="0" smtClean="0"/>
              <a:t>6.24</a:t>
            </a:r>
            <a:endParaRPr lang="en-US" sz="1400" dirty="0"/>
          </a:p>
        </p:txBody>
      </p:sp>
      <p:sp>
        <p:nvSpPr>
          <p:cNvPr id="12" name="TextBox 11"/>
          <p:cNvSpPr txBox="1"/>
          <p:nvPr/>
        </p:nvSpPr>
        <p:spPr>
          <a:xfrm>
            <a:off x="2344158" y="3315961"/>
            <a:ext cx="415498" cy="307777"/>
          </a:xfrm>
          <a:prstGeom prst="rect">
            <a:avLst/>
          </a:prstGeom>
          <a:noFill/>
        </p:spPr>
        <p:txBody>
          <a:bodyPr wrap="none" rtlCol="0">
            <a:spAutoFit/>
          </a:bodyPr>
          <a:lstStyle/>
          <a:p>
            <a:r>
              <a:rPr lang="en-US" sz="1400" dirty="0" smtClean="0"/>
              <a:t>6.3</a:t>
            </a:r>
            <a:endParaRPr lang="en-US" sz="1400" dirty="0"/>
          </a:p>
        </p:txBody>
      </p:sp>
    </p:spTree>
    <p:extLst>
      <p:ext uri="{BB962C8B-B14F-4D97-AF65-F5344CB8AC3E}">
        <p14:creationId xmlns:p14="http://schemas.microsoft.com/office/powerpoint/2010/main" val="120401862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7</a:t>
            </a:fld>
            <a:endParaRPr lang="en-US" dirty="0"/>
          </a:p>
        </p:txBody>
      </p:sp>
      <p:sp>
        <p:nvSpPr>
          <p:cNvPr id="5" name="Title 1"/>
          <p:cNvSpPr>
            <a:spLocks noGrp="1"/>
          </p:cNvSpPr>
          <p:nvPr>
            <p:ph type="title"/>
          </p:nvPr>
        </p:nvSpPr>
        <p:spPr>
          <a:xfrm>
            <a:off x="1001058" y="274638"/>
            <a:ext cx="7965175" cy="747654"/>
          </a:xfrm>
        </p:spPr>
        <p:txBody>
          <a:bodyPr/>
          <a:lstStyle/>
          <a:p>
            <a:r>
              <a:rPr lang="en-US" dirty="0" smtClean="0"/>
              <a:t>Vertical growth vs. Tune-spread vs. Losses</a:t>
            </a:r>
            <a:endParaRPr lang="en-US" dirty="0"/>
          </a:p>
        </p:txBody>
      </p:sp>
      <p:sp>
        <p:nvSpPr>
          <p:cNvPr id="6" name="Rectangle 5"/>
          <p:cNvSpPr/>
          <p:nvPr/>
        </p:nvSpPr>
        <p:spPr>
          <a:xfrm>
            <a:off x="167713" y="4226113"/>
            <a:ext cx="8822112" cy="1754327"/>
          </a:xfrm>
          <a:prstGeom prst="rect">
            <a:avLst/>
          </a:prstGeom>
          <a:noFill/>
        </p:spPr>
        <p:txBody>
          <a:bodyPr wrap="square">
            <a:spAutoFit/>
          </a:bodyPr>
          <a:lstStyle/>
          <a:p>
            <a:pPr algn="just"/>
            <a:r>
              <a:rPr lang="en-US" dirty="0" smtClean="0">
                <a:solidFill>
                  <a:prstClr val="black"/>
                </a:solidFill>
              </a:rPr>
              <a:t>The beam tune-spread is trapped between the 4Qy=25 and the integer. </a:t>
            </a:r>
            <a:endParaRPr lang="en-US" dirty="0">
              <a:solidFill>
                <a:prstClr val="black"/>
              </a:solidFill>
            </a:endParaRPr>
          </a:p>
          <a:p>
            <a:pPr marL="285750" indent="-285750" algn="just">
              <a:buFont typeface="Wingdings" charset="0"/>
              <a:buChar char="è"/>
            </a:pPr>
            <a:r>
              <a:rPr lang="en-US" dirty="0" smtClean="0">
                <a:solidFill>
                  <a:prstClr val="black"/>
                </a:solidFill>
                <a:sym typeface="Wingdings"/>
              </a:rPr>
              <a:t>If one increases the vertical tune to avoid growth due to the integer, the losses increase because of the 4</a:t>
            </a:r>
            <a:r>
              <a:rPr lang="en-US" baseline="30000" dirty="0" smtClean="0">
                <a:solidFill>
                  <a:prstClr val="black"/>
                </a:solidFill>
                <a:sym typeface="Wingdings"/>
              </a:rPr>
              <a:t>th</a:t>
            </a:r>
            <a:r>
              <a:rPr lang="en-US" dirty="0" smtClean="0">
                <a:solidFill>
                  <a:prstClr val="black"/>
                </a:solidFill>
                <a:sym typeface="Wingdings"/>
              </a:rPr>
              <a:t> order resonance</a:t>
            </a:r>
          </a:p>
          <a:p>
            <a:pPr marL="285750" indent="-285750" algn="just">
              <a:buFont typeface="Wingdings" charset="0"/>
              <a:buChar char="è"/>
            </a:pPr>
            <a:r>
              <a:rPr lang="en-US" dirty="0" smtClean="0">
                <a:solidFill>
                  <a:prstClr val="black"/>
                </a:solidFill>
                <a:sym typeface="Wingdings"/>
              </a:rPr>
              <a:t>There are less losses with higher tune-spread because the proton population becomes smaller on the 4Qy=25 after compression.</a:t>
            </a:r>
          </a:p>
          <a:p>
            <a:pPr marL="285750" indent="-285750" algn="just">
              <a:buFont typeface="Wingdings" charset="0"/>
              <a:buChar char="è"/>
            </a:pPr>
            <a:r>
              <a:rPr lang="en-US" dirty="0" smtClean="0">
                <a:solidFill>
                  <a:prstClr val="black"/>
                </a:solidFill>
                <a:sym typeface="Wingdings"/>
              </a:rPr>
              <a:t>The choice of the working point is a compromise between losses and </a:t>
            </a:r>
            <a:r>
              <a:rPr lang="en-US" dirty="0" err="1" smtClean="0">
                <a:solidFill>
                  <a:prstClr val="black"/>
                </a:solidFill>
                <a:sym typeface="Wingdings"/>
              </a:rPr>
              <a:t>emittance</a:t>
            </a:r>
            <a:r>
              <a:rPr lang="en-US" dirty="0" smtClean="0">
                <a:solidFill>
                  <a:prstClr val="black"/>
                </a:solidFill>
                <a:sym typeface="Wingdings"/>
              </a:rPr>
              <a:t> blow-up</a:t>
            </a:r>
            <a:endParaRPr lang="en-US" dirty="0">
              <a:solidFill>
                <a:prstClr val="black"/>
              </a:solidFill>
            </a:endParaRPr>
          </a:p>
        </p:txBody>
      </p:sp>
      <p:pic>
        <p:nvPicPr>
          <p:cNvPr id="7" name="Picture 6" descr="Emittance_vs_Laslett_vs_Intensity.pdf"/>
          <p:cNvPicPr>
            <a:picLocks noChangeAspect="1"/>
          </p:cNvPicPr>
          <p:nvPr/>
        </p:nvPicPr>
        <p:blipFill rotWithShape="1">
          <a:blip r:embed="rId2">
            <a:extLst>
              <a:ext uri="{28A0092B-C50C-407E-A947-70E740481C1C}">
                <a14:useLocalDpi xmlns:a14="http://schemas.microsoft.com/office/drawing/2010/main" val="0"/>
              </a:ext>
            </a:extLst>
          </a:blip>
          <a:srcRect t="4965"/>
          <a:stretch/>
        </p:blipFill>
        <p:spPr>
          <a:xfrm>
            <a:off x="3697911" y="755953"/>
            <a:ext cx="5268322" cy="3642198"/>
          </a:xfrm>
          <a:prstGeom prst="rect">
            <a:avLst/>
          </a:prstGeom>
        </p:spPr>
      </p:pic>
      <p:pic>
        <p:nvPicPr>
          <p:cNvPr id="8" name="Picture 7" descr="8L_combin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2292"/>
            <a:ext cx="3819652" cy="2996958"/>
          </a:xfrm>
          <a:prstGeom prst="rect">
            <a:avLst/>
          </a:prstGeom>
        </p:spPr>
      </p:pic>
      <p:sp>
        <p:nvSpPr>
          <p:cNvPr id="9" name="Parallelogram 8"/>
          <p:cNvSpPr/>
          <p:nvPr/>
        </p:nvSpPr>
        <p:spPr>
          <a:xfrm rot="19270503">
            <a:off x="560663" y="2810637"/>
            <a:ext cx="1288901" cy="647463"/>
          </a:xfrm>
          <a:prstGeom prst="parallelogram">
            <a:avLst>
              <a:gd name="adj" fmla="val 863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483825" y="2600404"/>
            <a:ext cx="242598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94791" y="3667320"/>
            <a:ext cx="24259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601826" y="3272794"/>
            <a:ext cx="749144" cy="604120"/>
          </a:xfrm>
          <a:prstGeom prst="ellipse">
            <a:avLst/>
          </a:prstGeom>
          <a:no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206167" y="3834853"/>
            <a:ext cx="1870261" cy="369332"/>
          </a:xfrm>
          <a:prstGeom prst="rect">
            <a:avLst/>
          </a:prstGeom>
          <a:noFill/>
        </p:spPr>
        <p:txBody>
          <a:bodyPr wrap="none" rtlCol="0">
            <a:spAutoFit/>
          </a:bodyPr>
          <a:lstStyle/>
          <a:p>
            <a:r>
              <a:rPr lang="en-US" dirty="0" smtClean="0">
                <a:solidFill>
                  <a:schemeClr val="accent3"/>
                </a:solidFill>
              </a:rPr>
              <a:t>Core  of the beam</a:t>
            </a:r>
            <a:endParaRPr lang="en-US" dirty="0">
              <a:solidFill>
                <a:schemeClr val="accent3"/>
              </a:solidFill>
            </a:endParaRPr>
          </a:p>
        </p:txBody>
      </p:sp>
      <p:sp>
        <p:nvSpPr>
          <p:cNvPr id="14" name="Oval 13"/>
          <p:cNvSpPr/>
          <p:nvPr/>
        </p:nvSpPr>
        <p:spPr>
          <a:xfrm>
            <a:off x="976398" y="2298344"/>
            <a:ext cx="749144" cy="604120"/>
          </a:xfrm>
          <a:prstGeom prst="ellipse">
            <a:avLst/>
          </a:prstGeom>
          <a:no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465240" y="1965999"/>
            <a:ext cx="1518364" cy="369332"/>
          </a:xfrm>
          <a:prstGeom prst="rect">
            <a:avLst/>
          </a:prstGeom>
          <a:noFill/>
        </p:spPr>
        <p:txBody>
          <a:bodyPr wrap="none" rtlCol="0">
            <a:spAutoFit/>
          </a:bodyPr>
          <a:lstStyle/>
          <a:p>
            <a:r>
              <a:rPr lang="en-US" dirty="0" smtClean="0">
                <a:solidFill>
                  <a:srgbClr val="FDFDFD"/>
                </a:solidFill>
              </a:rPr>
              <a:t>Halo particles</a:t>
            </a:r>
            <a:endParaRPr lang="en-US" dirty="0">
              <a:solidFill>
                <a:srgbClr val="FDFDFD"/>
              </a:solidFill>
            </a:endParaRPr>
          </a:p>
        </p:txBody>
      </p:sp>
    </p:spTree>
    <p:extLst>
      <p:ext uri="{BB962C8B-B14F-4D97-AF65-F5344CB8AC3E}">
        <p14:creationId xmlns:p14="http://schemas.microsoft.com/office/powerpoint/2010/main" val="211772554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675A7982-5098-C64E-B66D-59F3B38F9423}" type="slidenum">
              <a:rPr lang="en-US" smtClean="0"/>
              <a:pPr/>
              <a:t>8</a:t>
            </a:fld>
            <a:endParaRPr lang="en-US" dirty="0"/>
          </a:p>
        </p:txBody>
      </p:sp>
      <p:sp>
        <p:nvSpPr>
          <p:cNvPr id="5" name="Title 1"/>
          <p:cNvSpPr>
            <a:spLocks noGrp="1"/>
          </p:cNvSpPr>
          <p:nvPr>
            <p:ph type="title"/>
          </p:nvPr>
        </p:nvSpPr>
        <p:spPr>
          <a:xfrm>
            <a:off x="976460" y="23644"/>
            <a:ext cx="7965175" cy="747654"/>
          </a:xfrm>
        </p:spPr>
        <p:txBody>
          <a:bodyPr/>
          <a:lstStyle/>
          <a:p>
            <a:r>
              <a:rPr lang="en-US" dirty="0" smtClean="0"/>
              <a:t>Resonance compensation</a:t>
            </a:r>
            <a:endParaRPr lang="en-US" dirty="0"/>
          </a:p>
        </p:txBody>
      </p:sp>
      <p:pic>
        <p:nvPicPr>
          <p:cNvPr id="6" name="Picture 5" descr="TD_vertical_2Qx+Qy_compensation_on.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5492" y="469730"/>
            <a:ext cx="4187593" cy="3203995"/>
          </a:xfrm>
          <a:prstGeom prst="rect">
            <a:avLst/>
          </a:prstGeom>
        </p:spPr>
      </p:pic>
      <p:pic>
        <p:nvPicPr>
          <p:cNvPr id="7" name="Picture 6" descr="TD_vertical_3Qy_compensation_o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0391" y="3661711"/>
            <a:ext cx="4200360" cy="3203995"/>
          </a:xfrm>
          <a:prstGeom prst="rect">
            <a:avLst/>
          </a:prstGeom>
        </p:spPr>
      </p:pic>
      <p:pic>
        <p:nvPicPr>
          <p:cNvPr id="8" name="Picture 7" descr="TD_vertical_compensation_off.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73" y="2207690"/>
            <a:ext cx="4200361" cy="3203995"/>
          </a:xfrm>
          <a:prstGeom prst="rect">
            <a:avLst/>
          </a:prstGeom>
        </p:spPr>
      </p:pic>
      <p:sp>
        <p:nvSpPr>
          <p:cNvPr id="9" name="TextBox 8"/>
          <p:cNvSpPr txBox="1"/>
          <p:nvPr/>
        </p:nvSpPr>
        <p:spPr>
          <a:xfrm>
            <a:off x="591825" y="1208510"/>
            <a:ext cx="1896635"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b="1" dirty="0" smtClean="0"/>
              <a:t>Vertical tune scan</a:t>
            </a:r>
            <a:endParaRPr lang="en-US" b="1" dirty="0"/>
          </a:p>
        </p:txBody>
      </p:sp>
      <p:sp>
        <p:nvSpPr>
          <p:cNvPr id="10" name="TextBox 9"/>
          <p:cNvSpPr txBox="1"/>
          <p:nvPr/>
        </p:nvSpPr>
        <p:spPr>
          <a:xfrm rot="5400000">
            <a:off x="7457351" y="1909713"/>
            <a:ext cx="2317499" cy="369332"/>
          </a:xfrm>
          <a:prstGeom prst="rect">
            <a:avLst/>
          </a:prstGeom>
          <a:noFill/>
        </p:spPr>
        <p:txBody>
          <a:bodyPr wrap="none" rtlCol="0">
            <a:spAutoFit/>
          </a:bodyPr>
          <a:lstStyle/>
          <a:p>
            <a:r>
              <a:rPr lang="en-US" dirty="0" smtClean="0"/>
              <a:t>2Qx+Qy compensation</a:t>
            </a:r>
            <a:endParaRPr lang="en-US" dirty="0"/>
          </a:p>
        </p:txBody>
      </p:sp>
      <p:sp>
        <p:nvSpPr>
          <p:cNvPr id="11" name="TextBox 10"/>
          <p:cNvSpPr txBox="1"/>
          <p:nvPr/>
        </p:nvSpPr>
        <p:spPr>
          <a:xfrm rot="5400000">
            <a:off x="7642480" y="4660451"/>
            <a:ext cx="1947243" cy="369332"/>
          </a:xfrm>
          <a:prstGeom prst="rect">
            <a:avLst/>
          </a:prstGeom>
          <a:noFill/>
        </p:spPr>
        <p:txBody>
          <a:bodyPr wrap="none" rtlCol="0">
            <a:spAutoFit/>
          </a:bodyPr>
          <a:lstStyle/>
          <a:p>
            <a:r>
              <a:rPr lang="en-US" dirty="0" smtClean="0"/>
              <a:t>3Qy compensation</a:t>
            </a:r>
            <a:endParaRPr lang="en-US" dirty="0"/>
          </a:p>
        </p:txBody>
      </p:sp>
      <p:sp>
        <p:nvSpPr>
          <p:cNvPr id="12" name="TextBox 11"/>
          <p:cNvSpPr txBox="1"/>
          <p:nvPr/>
        </p:nvSpPr>
        <p:spPr>
          <a:xfrm>
            <a:off x="582706" y="5692588"/>
            <a:ext cx="3579751" cy="646331"/>
          </a:xfrm>
          <a:prstGeom prst="rect">
            <a:avLst/>
          </a:prstGeom>
          <a:noFill/>
        </p:spPr>
        <p:txBody>
          <a:bodyPr wrap="none" rtlCol="0">
            <a:spAutoFit/>
          </a:bodyPr>
          <a:lstStyle/>
          <a:p>
            <a:r>
              <a:rPr lang="en-US" dirty="0" smtClean="0">
                <a:solidFill>
                  <a:srgbClr val="0055A0"/>
                </a:solidFill>
                <a:sym typeface="Wingdings"/>
              </a:rPr>
              <a:t></a:t>
            </a:r>
            <a:r>
              <a:rPr lang="en-US" dirty="0" smtClean="0">
                <a:sym typeface="Wingdings"/>
              </a:rPr>
              <a:t> Successful implementation of  a</a:t>
            </a:r>
            <a:br>
              <a:rPr lang="en-US" dirty="0" smtClean="0">
                <a:sym typeface="Wingdings"/>
              </a:rPr>
            </a:br>
            <a:r>
              <a:rPr lang="en-US" dirty="0" smtClean="0">
                <a:sym typeface="Wingdings"/>
              </a:rPr>
              <a:t>     resonance compensation scheme</a:t>
            </a:r>
            <a:endParaRPr lang="en-US" dirty="0"/>
          </a:p>
        </p:txBody>
      </p:sp>
    </p:spTree>
    <p:extLst>
      <p:ext uri="{BB962C8B-B14F-4D97-AF65-F5344CB8AC3E}">
        <p14:creationId xmlns:p14="http://schemas.microsoft.com/office/powerpoint/2010/main" val="14668606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Measurements of the Qx+2Qy resonance</a:t>
            </a:r>
            <a:endParaRPr lang="en-US" dirty="0"/>
          </a:p>
        </p:txBody>
      </p:sp>
      <p:sp>
        <p:nvSpPr>
          <p:cNvPr id="3" name="Text Placeholder 2"/>
          <p:cNvSpPr>
            <a:spLocks noGrp="1"/>
          </p:cNvSpPr>
          <p:nvPr>
            <p:ph type="body" sz="quarter" idx="10"/>
          </p:nvPr>
        </p:nvSpPr>
        <p:spPr>
          <a:xfrm>
            <a:off x="203200" y="1145363"/>
            <a:ext cx="8763034" cy="4855387"/>
          </a:xfrm>
        </p:spPr>
        <p:txBody>
          <a:bodyPr/>
          <a:lstStyle/>
          <a:p>
            <a:pPr marL="342900" indent="-342900">
              <a:buFont typeface="Arial"/>
              <a:buChar char="•"/>
            </a:pPr>
            <a:r>
              <a:rPr lang="en-US" dirty="0" smtClean="0"/>
              <a:t>Controlled excitation of the resonance: normal </a:t>
            </a:r>
            <a:r>
              <a:rPr lang="en-US" dirty="0" err="1" smtClean="0"/>
              <a:t>sextupole</a:t>
            </a:r>
            <a:r>
              <a:rPr lang="en-US" dirty="0" smtClean="0"/>
              <a:t> powered (2A)</a:t>
            </a:r>
          </a:p>
          <a:p>
            <a:pPr marL="342900" indent="-342900">
              <a:buFont typeface="Arial"/>
              <a:buChar char="•"/>
            </a:pPr>
            <a:r>
              <a:rPr lang="en-US" dirty="0" smtClean="0"/>
              <a:t>10 static measurements of the resonance: for each measurement, </a:t>
            </a:r>
            <a:r>
              <a:rPr lang="en-US" dirty="0" err="1" smtClean="0"/>
              <a:t>Qy</a:t>
            </a:r>
            <a:r>
              <a:rPr lang="en-US" dirty="0" smtClean="0"/>
              <a:t> fixed at 6.47 and </a:t>
            </a:r>
            <a:r>
              <a:rPr lang="en-US" dirty="0" err="1" smtClean="0"/>
              <a:t>Qx</a:t>
            </a:r>
            <a:r>
              <a:rPr lang="en-US" dirty="0" smtClean="0"/>
              <a:t> fixed at a value between 6.04 and 6.24.</a:t>
            </a:r>
          </a:p>
          <a:p>
            <a:pPr marL="342900" indent="-342900">
              <a:buFont typeface="Arial"/>
              <a:buChar char="•"/>
            </a:pPr>
            <a:r>
              <a:rPr lang="en-US" dirty="0" smtClean="0"/>
              <a:t>Observables over 1.1s: beam loss, transverse and longitudinal profiles.</a:t>
            </a:r>
          </a:p>
          <a:p>
            <a:pPr marL="342900" indent="-342900">
              <a:buFont typeface="Arial"/>
              <a:buChar char="•"/>
            </a:pPr>
            <a:r>
              <a:rPr lang="en-US" dirty="0" smtClean="0"/>
              <a:t>Useful for SIS100 design</a:t>
            </a:r>
          </a:p>
        </p:txBody>
      </p:sp>
      <p:sp>
        <p:nvSpPr>
          <p:cNvPr id="4" name="Slide Number Placeholder 3"/>
          <p:cNvSpPr>
            <a:spLocks noGrp="1"/>
          </p:cNvSpPr>
          <p:nvPr>
            <p:ph type="sldNum" sz="quarter" idx="4"/>
          </p:nvPr>
        </p:nvSpPr>
        <p:spPr/>
        <p:txBody>
          <a:bodyPr/>
          <a:lstStyle/>
          <a:p>
            <a:fld id="{675A7982-5098-C64E-B66D-59F3B38F9423}" type="slidenum">
              <a:rPr lang="en-US" smtClean="0"/>
              <a:pPr/>
              <a:t>9</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990" y="2936585"/>
            <a:ext cx="4517077" cy="3487805"/>
          </a:xfrm>
          <a:prstGeom prst="rect">
            <a:avLst/>
          </a:prstGeom>
        </p:spPr>
      </p:pic>
      <p:cxnSp>
        <p:nvCxnSpPr>
          <p:cNvPr id="7" name="Straight Connector 6"/>
          <p:cNvCxnSpPr/>
          <p:nvPr/>
        </p:nvCxnSpPr>
        <p:spPr>
          <a:xfrm>
            <a:off x="877447" y="3308090"/>
            <a:ext cx="2870326" cy="1476393"/>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pic>
        <p:nvPicPr>
          <p:cNvPr id="6" name="Picture 5" descr="Variance_measurement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0992" y="3534499"/>
            <a:ext cx="4433008" cy="2466251"/>
          </a:xfrm>
          <a:prstGeom prst="rect">
            <a:avLst/>
          </a:prstGeom>
        </p:spPr>
      </p:pic>
    </p:spTree>
    <p:extLst>
      <p:ext uri="{BB962C8B-B14F-4D97-AF65-F5344CB8AC3E}">
        <p14:creationId xmlns:p14="http://schemas.microsoft.com/office/powerpoint/2010/main" val="297689068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LIU_PowerPoint_Template.potx</Template>
  <TotalTime>1327</TotalTime>
  <Words>1945</Words>
  <Application>Microsoft Macintosh PowerPoint</Application>
  <PresentationFormat>On-screen Show (4:3)</PresentationFormat>
  <Paragraphs>271</Paragraphs>
  <Slides>39</Slides>
  <Notes>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39</vt:i4>
      </vt:variant>
    </vt:vector>
  </HeadingPairs>
  <TitlesOfParts>
    <vt:vector size="41" baseType="lpstr">
      <vt:lpstr>LIU_PowerPoint_Template</vt:lpstr>
      <vt:lpstr>\\localhost\Users\raymondwasef\Documents\Macintosh HD:Users:raymondwasef:Library:Caches:TemporaryItems:Outlook Temp:Change of Integer Tune[1].docx!OLE_LINK1</vt:lpstr>
      <vt:lpstr>PowerPoint Presentation</vt:lpstr>
      <vt:lpstr>PS Experiments and Simulations</vt:lpstr>
      <vt:lpstr>Outline</vt:lpstr>
      <vt:lpstr> Space Charge at injection (1.4 GeV)</vt:lpstr>
      <vt:lpstr>Tune scans</vt:lpstr>
      <vt:lpstr>4th order Resonance</vt:lpstr>
      <vt:lpstr>Vertical growth vs. Tune-spread vs. Losses</vt:lpstr>
      <vt:lpstr>Resonance compensation</vt:lpstr>
      <vt:lpstr>Measurements of the Qx+2Qy resonance</vt:lpstr>
      <vt:lpstr>Measurements of the Qx+2Qy resonance</vt:lpstr>
      <vt:lpstr>Available Simulation Codes</vt:lpstr>
      <vt:lpstr>Simulation of Qx+2Qy resonance</vt:lpstr>
      <vt:lpstr>Experiment &amp; Simulation of Qx+2Qy resonance</vt:lpstr>
      <vt:lpstr>Experiment &amp; Simulation of Qx+2Qy resonance</vt:lpstr>
      <vt:lpstr>Simulation of the Qx+2Qy resonance</vt:lpstr>
      <vt:lpstr>4th order resonance</vt:lpstr>
      <vt:lpstr>Change of vertical integer tune</vt:lpstr>
      <vt:lpstr>Change of vertical integer tune</vt:lpstr>
      <vt:lpstr>Change of vertical integer tune</vt:lpstr>
      <vt:lpstr>Change of vertical integer tune</vt:lpstr>
      <vt:lpstr>Summary and Outlook</vt:lpstr>
      <vt:lpstr>PowerPoint Presentation</vt:lpstr>
      <vt:lpstr>Backup Slides</vt:lpstr>
      <vt:lpstr>Resonance compensation</vt:lpstr>
      <vt:lpstr>Resonance Compensation</vt:lpstr>
      <vt:lpstr>III. 4th order Resonance</vt:lpstr>
      <vt:lpstr>III. 4th order Resonance</vt:lpstr>
      <vt:lpstr>Integer resonance effect</vt:lpstr>
      <vt:lpstr>PowerPoint Presentation</vt:lpstr>
      <vt:lpstr>Longitudinal profile before/after compression</vt:lpstr>
      <vt:lpstr>Vertical growth vs. Tune-spread vs. Losses</vt:lpstr>
      <vt:lpstr>IV. Horizontal emittance behavior</vt:lpstr>
      <vt:lpstr>IV. Vertical growth vs. Time vs. Tune-spread</vt:lpstr>
      <vt:lpstr>III. 4th order Resonance</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Raymond WASEF</cp:lastModifiedBy>
  <cp:revision>108</cp:revision>
  <cp:lastPrinted>2014-05-19T20:33:26Z</cp:lastPrinted>
  <dcterms:created xsi:type="dcterms:W3CDTF">2011-05-16T09:28:26Z</dcterms:created>
  <dcterms:modified xsi:type="dcterms:W3CDTF">2014-05-20T11:30:44Z</dcterms:modified>
</cp:coreProperties>
</file>