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7"/>
  </p:notesMasterIdLst>
  <p:handoutMasterIdLst>
    <p:handoutMasterId r:id="rId38"/>
  </p:handoutMasterIdLst>
  <p:sldIdLst>
    <p:sldId id="289" r:id="rId2"/>
    <p:sldId id="258" r:id="rId3"/>
    <p:sldId id="347" r:id="rId4"/>
    <p:sldId id="391" r:id="rId5"/>
    <p:sldId id="384" r:id="rId6"/>
    <p:sldId id="349" r:id="rId7"/>
    <p:sldId id="356" r:id="rId8"/>
    <p:sldId id="352" r:id="rId9"/>
    <p:sldId id="353" r:id="rId10"/>
    <p:sldId id="389" r:id="rId11"/>
    <p:sldId id="357" r:id="rId12"/>
    <p:sldId id="360" r:id="rId13"/>
    <p:sldId id="390" r:id="rId14"/>
    <p:sldId id="368" r:id="rId15"/>
    <p:sldId id="371" r:id="rId16"/>
    <p:sldId id="372" r:id="rId17"/>
    <p:sldId id="373" r:id="rId18"/>
    <p:sldId id="374" r:id="rId19"/>
    <p:sldId id="383" r:id="rId20"/>
    <p:sldId id="388" r:id="rId21"/>
    <p:sldId id="378" r:id="rId22"/>
    <p:sldId id="377" r:id="rId23"/>
    <p:sldId id="392" r:id="rId24"/>
    <p:sldId id="379" r:id="rId25"/>
    <p:sldId id="380" r:id="rId26"/>
    <p:sldId id="381" r:id="rId27"/>
    <p:sldId id="386" r:id="rId28"/>
    <p:sldId id="364" r:id="rId29"/>
    <p:sldId id="387" r:id="rId30"/>
    <p:sldId id="365" r:id="rId31"/>
    <p:sldId id="370" r:id="rId32"/>
    <p:sldId id="385" r:id="rId33"/>
    <p:sldId id="375" r:id="rId34"/>
    <p:sldId id="393" r:id="rId35"/>
    <p:sldId id="394" r:id="rId36"/>
  </p:sldIdLst>
  <p:sldSz cx="9144000" cy="6858000" type="screen4x3"/>
  <p:notesSz cx="7099300" cy="102346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FF"/>
    <a:srgbClr val="0000FF"/>
    <a:srgbClr val="1E9A62"/>
    <a:srgbClr val="00FF00"/>
    <a:srgbClr val="FF3300"/>
    <a:srgbClr val="29D8FB"/>
    <a:srgbClr val="FFD44B"/>
    <a:srgbClr val="D2DA7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6183" autoAdjust="0"/>
    <p:restoredTop sz="94660"/>
  </p:normalViewPr>
  <p:slideViewPr>
    <p:cSldViewPr>
      <p:cViewPr>
        <p:scale>
          <a:sx n="80" d="100"/>
          <a:sy n="80" d="100"/>
        </p:scale>
        <p:origin x="-1224" y="19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4" cy="511731"/>
          </a:xfrm>
          <a:prstGeom prst="rect">
            <a:avLst/>
          </a:prstGeom>
        </p:spPr>
        <p:txBody>
          <a:bodyPr vert="horz" lIns="94595" tIns="47297" rIns="94595" bIns="47297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021294" y="0"/>
            <a:ext cx="3076364" cy="511731"/>
          </a:xfrm>
          <a:prstGeom prst="rect">
            <a:avLst/>
          </a:prstGeom>
        </p:spPr>
        <p:txBody>
          <a:bodyPr vert="horz" lIns="94595" tIns="47297" rIns="94595" bIns="47297" rtlCol="0"/>
          <a:lstStyle>
            <a:lvl1pPr algn="r">
              <a:defRPr sz="1200"/>
            </a:lvl1pPr>
          </a:lstStyle>
          <a:p>
            <a:fld id="{970F6EAA-6B73-4FCD-8AAA-E582595A8635}" type="datetimeFigureOut">
              <a:rPr lang="en-GB" smtClean="0"/>
              <a:t>20/05/2014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721106"/>
            <a:ext cx="3076364" cy="511731"/>
          </a:xfrm>
          <a:prstGeom prst="rect">
            <a:avLst/>
          </a:prstGeom>
        </p:spPr>
        <p:txBody>
          <a:bodyPr vert="horz" lIns="94595" tIns="47297" rIns="94595" bIns="47297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021294" y="9721106"/>
            <a:ext cx="3076364" cy="511731"/>
          </a:xfrm>
          <a:prstGeom prst="rect">
            <a:avLst/>
          </a:prstGeom>
        </p:spPr>
        <p:txBody>
          <a:bodyPr vert="horz" lIns="94595" tIns="47297" rIns="94595" bIns="47297" rtlCol="0" anchor="b"/>
          <a:lstStyle>
            <a:lvl1pPr algn="r">
              <a:defRPr sz="1200"/>
            </a:lvl1pPr>
          </a:lstStyle>
          <a:p>
            <a:fld id="{78B76E43-0234-4564-846F-4AA5A0434A8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087038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4" cy="511731"/>
          </a:xfrm>
          <a:prstGeom prst="rect">
            <a:avLst/>
          </a:prstGeom>
        </p:spPr>
        <p:txBody>
          <a:bodyPr vert="horz" lIns="94595" tIns="47297" rIns="94595" bIns="47297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21294" y="0"/>
            <a:ext cx="3076364" cy="511731"/>
          </a:xfrm>
          <a:prstGeom prst="rect">
            <a:avLst/>
          </a:prstGeom>
        </p:spPr>
        <p:txBody>
          <a:bodyPr vert="horz" lIns="94595" tIns="47297" rIns="94595" bIns="47297" rtlCol="0"/>
          <a:lstStyle>
            <a:lvl1pPr algn="r">
              <a:defRPr sz="1200"/>
            </a:lvl1pPr>
          </a:lstStyle>
          <a:p>
            <a:fld id="{1CA393D4-3A45-4EC7-9ABD-B112D8314D7E}" type="datetimeFigureOut">
              <a:rPr lang="en-GB" smtClean="0"/>
              <a:t>20/05/2014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92188" y="768350"/>
            <a:ext cx="5114925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595" tIns="47297" rIns="94595" bIns="47297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9931" y="4861442"/>
            <a:ext cx="5679440" cy="4605576"/>
          </a:xfrm>
          <a:prstGeom prst="rect">
            <a:avLst/>
          </a:prstGeom>
        </p:spPr>
        <p:txBody>
          <a:bodyPr vert="horz" lIns="94595" tIns="47297" rIns="94595" bIns="47297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721106"/>
            <a:ext cx="3076364" cy="511731"/>
          </a:xfrm>
          <a:prstGeom prst="rect">
            <a:avLst/>
          </a:prstGeom>
        </p:spPr>
        <p:txBody>
          <a:bodyPr vert="horz" lIns="94595" tIns="47297" rIns="94595" bIns="47297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1294" y="9721106"/>
            <a:ext cx="3076364" cy="511731"/>
          </a:xfrm>
          <a:prstGeom prst="rect">
            <a:avLst/>
          </a:prstGeom>
        </p:spPr>
        <p:txBody>
          <a:bodyPr vert="horz" lIns="94595" tIns="47297" rIns="94595" bIns="47297" rtlCol="0" anchor="b"/>
          <a:lstStyle>
            <a:lvl1pPr algn="r">
              <a:defRPr sz="1200"/>
            </a:lvl1pPr>
          </a:lstStyle>
          <a:p>
            <a:fld id="{51CD4968-113B-42C2-B49A-35AB6764FFB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886207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smtClean="0"/>
          </a:p>
        </p:txBody>
      </p:sp>
      <p:sp>
        <p:nvSpPr>
          <p:cNvPr id="15364" name="Slide Number Placeholder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68582" indent="-295608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82434" indent="-236487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55407" indent="-236487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128380" indent="-236487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601354" indent="-236487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3074327" indent="-236487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547301" indent="-236487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4020274" indent="-236487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4DCED3D-BE3A-42C7-A77F-03BF4990E5B8}" type="slidenum">
              <a:rPr lang="en-GB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</a:t>
            </a:fld>
            <a:endParaRPr lang="en-GB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smtClean="0"/>
          </a:p>
        </p:txBody>
      </p:sp>
      <p:sp>
        <p:nvSpPr>
          <p:cNvPr id="15364" name="Slide Number Placeholder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68582" indent="-295608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82434" indent="-236487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55407" indent="-236487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128380" indent="-236487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601354" indent="-236487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3074327" indent="-236487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547301" indent="-236487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4020274" indent="-236487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4DCED3D-BE3A-42C7-A77F-03BF4990E5B8}" type="slidenum">
              <a:rPr lang="en-GB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12</a:t>
            </a:fld>
            <a:endParaRPr lang="en-GB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smtClean="0"/>
          </a:p>
        </p:txBody>
      </p:sp>
      <p:sp>
        <p:nvSpPr>
          <p:cNvPr id="15364" name="Slide Number Placeholder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68582" indent="-295608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82434" indent="-236487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55407" indent="-236487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128380" indent="-236487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601354" indent="-236487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3074327" indent="-236487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547301" indent="-236487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4020274" indent="-236487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4DCED3D-BE3A-42C7-A77F-03BF4990E5B8}" type="slidenum">
              <a:rPr lang="en-GB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13</a:t>
            </a:fld>
            <a:endParaRPr lang="en-GB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smtClean="0"/>
          </a:p>
        </p:txBody>
      </p:sp>
      <p:sp>
        <p:nvSpPr>
          <p:cNvPr id="15364" name="Slide Number Placeholder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68582" indent="-295608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82434" indent="-236487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55407" indent="-236487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128380" indent="-236487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601354" indent="-236487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3074327" indent="-236487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547301" indent="-236487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4020274" indent="-236487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4DCED3D-BE3A-42C7-A77F-03BF4990E5B8}" type="slidenum">
              <a:rPr lang="en-GB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14</a:t>
            </a:fld>
            <a:endParaRPr lang="en-GB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smtClean="0"/>
          </a:p>
        </p:txBody>
      </p:sp>
      <p:sp>
        <p:nvSpPr>
          <p:cNvPr id="15364" name="Slide Number Placeholder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68582" indent="-295608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82434" indent="-236487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55407" indent="-236487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128380" indent="-236487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601354" indent="-236487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3074327" indent="-236487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547301" indent="-236487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4020274" indent="-236487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4DCED3D-BE3A-42C7-A77F-03BF4990E5B8}" type="slidenum">
              <a:rPr lang="en-GB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15</a:t>
            </a:fld>
            <a:endParaRPr lang="en-GB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smtClean="0"/>
          </a:p>
        </p:txBody>
      </p:sp>
      <p:sp>
        <p:nvSpPr>
          <p:cNvPr id="15364" name="Slide Number Placeholder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68582" indent="-295608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82434" indent="-236487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55407" indent="-236487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128380" indent="-236487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601354" indent="-236487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3074327" indent="-236487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547301" indent="-236487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4020274" indent="-236487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4DCED3D-BE3A-42C7-A77F-03BF4990E5B8}" type="slidenum">
              <a:rPr lang="en-GB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16</a:t>
            </a:fld>
            <a:endParaRPr lang="en-GB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smtClean="0"/>
          </a:p>
        </p:txBody>
      </p:sp>
      <p:sp>
        <p:nvSpPr>
          <p:cNvPr id="15364" name="Slide Number Placeholder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68582" indent="-295608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82434" indent="-236487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55407" indent="-236487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128380" indent="-236487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601354" indent="-236487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3074327" indent="-236487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547301" indent="-236487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4020274" indent="-236487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4DCED3D-BE3A-42C7-A77F-03BF4990E5B8}" type="slidenum">
              <a:rPr lang="en-GB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17</a:t>
            </a:fld>
            <a:endParaRPr lang="en-GB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smtClean="0"/>
          </a:p>
        </p:txBody>
      </p:sp>
      <p:sp>
        <p:nvSpPr>
          <p:cNvPr id="15364" name="Slide Number Placeholder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68582" indent="-295608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82434" indent="-236487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55407" indent="-236487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128380" indent="-236487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601354" indent="-236487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3074327" indent="-236487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547301" indent="-236487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4020274" indent="-236487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4DCED3D-BE3A-42C7-A77F-03BF4990E5B8}" type="slidenum">
              <a:rPr lang="en-GB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18</a:t>
            </a:fld>
            <a:endParaRPr lang="en-GB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smtClean="0"/>
          </a:p>
        </p:txBody>
      </p:sp>
      <p:sp>
        <p:nvSpPr>
          <p:cNvPr id="15364" name="Slide Number Placeholder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68582" indent="-295608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82434" indent="-236487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55407" indent="-236487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128380" indent="-236487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601354" indent="-236487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3074327" indent="-236487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547301" indent="-236487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4020274" indent="-236487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4DCED3D-BE3A-42C7-A77F-03BF4990E5B8}" type="slidenum">
              <a:rPr lang="en-GB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19</a:t>
            </a:fld>
            <a:endParaRPr lang="en-GB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smtClean="0"/>
          </a:p>
        </p:txBody>
      </p:sp>
      <p:sp>
        <p:nvSpPr>
          <p:cNvPr id="15364" name="Slide Number Placeholder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68582" indent="-295608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82434" indent="-236487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55407" indent="-236487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128380" indent="-236487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601354" indent="-236487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3074327" indent="-236487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547301" indent="-236487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4020274" indent="-236487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4DCED3D-BE3A-42C7-A77F-03BF4990E5B8}" type="slidenum">
              <a:rPr lang="en-GB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20</a:t>
            </a:fld>
            <a:endParaRPr lang="en-GB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smtClean="0"/>
          </a:p>
        </p:txBody>
      </p:sp>
      <p:sp>
        <p:nvSpPr>
          <p:cNvPr id="15364" name="Slide Number Placeholder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68582" indent="-295608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82434" indent="-236487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55407" indent="-236487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128380" indent="-236487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601354" indent="-236487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3074327" indent="-236487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547301" indent="-236487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4020274" indent="-236487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4DCED3D-BE3A-42C7-A77F-03BF4990E5B8}" type="slidenum">
              <a:rPr lang="en-GB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21</a:t>
            </a:fld>
            <a:endParaRPr lang="en-GB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smtClean="0"/>
          </a:p>
        </p:txBody>
      </p:sp>
      <p:sp>
        <p:nvSpPr>
          <p:cNvPr id="15364" name="Slide Number Placeholder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68582" indent="-295608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82434" indent="-236487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55407" indent="-236487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128380" indent="-236487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601354" indent="-236487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3074327" indent="-236487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547301" indent="-236487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4020274" indent="-236487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4DCED3D-BE3A-42C7-A77F-03BF4990E5B8}" type="slidenum">
              <a:rPr lang="en-GB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</a:t>
            </a:fld>
            <a:endParaRPr lang="en-GB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smtClean="0"/>
          </a:p>
        </p:txBody>
      </p:sp>
      <p:sp>
        <p:nvSpPr>
          <p:cNvPr id="15364" name="Slide Number Placeholder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68582" indent="-295608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82434" indent="-236487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55407" indent="-236487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128380" indent="-236487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601354" indent="-236487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3074327" indent="-236487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547301" indent="-236487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4020274" indent="-236487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4DCED3D-BE3A-42C7-A77F-03BF4990E5B8}" type="slidenum">
              <a:rPr lang="en-GB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22</a:t>
            </a:fld>
            <a:endParaRPr lang="en-GB" smtClean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smtClean="0"/>
          </a:p>
        </p:txBody>
      </p:sp>
      <p:sp>
        <p:nvSpPr>
          <p:cNvPr id="15364" name="Slide Number Placeholder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68582" indent="-295608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82434" indent="-236487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55407" indent="-236487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128380" indent="-236487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601354" indent="-236487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3074327" indent="-236487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547301" indent="-236487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4020274" indent="-236487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4DCED3D-BE3A-42C7-A77F-03BF4990E5B8}" type="slidenum">
              <a:rPr lang="en-GB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23</a:t>
            </a:fld>
            <a:endParaRPr lang="en-GB" smtClean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smtClean="0"/>
          </a:p>
        </p:txBody>
      </p:sp>
      <p:sp>
        <p:nvSpPr>
          <p:cNvPr id="15364" name="Slide Number Placeholder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68582" indent="-295608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82434" indent="-236487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55407" indent="-236487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128380" indent="-236487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601354" indent="-236487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3074327" indent="-236487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547301" indent="-236487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4020274" indent="-236487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4DCED3D-BE3A-42C7-A77F-03BF4990E5B8}" type="slidenum">
              <a:rPr lang="en-GB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24</a:t>
            </a:fld>
            <a:endParaRPr lang="en-GB" smtClean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dirty="0" smtClean="0"/>
          </a:p>
        </p:txBody>
      </p:sp>
      <p:sp>
        <p:nvSpPr>
          <p:cNvPr id="15364" name="Slide Number Placeholder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68582" indent="-295608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82434" indent="-236487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55407" indent="-236487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128380" indent="-236487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601354" indent="-236487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3074327" indent="-236487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547301" indent="-236487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4020274" indent="-236487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4DCED3D-BE3A-42C7-A77F-03BF4990E5B8}" type="slidenum">
              <a:rPr lang="en-GB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25</a:t>
            </a:fld>
            <a:endParaRPr lang="en-GB" smtClean="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dirty="0" smtClean="0"/>
          </a:p>
        </p:txBody>
      </p:sp>
      <p:sp>
        <p:nvSpPr>
          <p:cNvPr id="15364" name="Slide Number Placeholder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68582" indent="-295608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82434" indent="-236487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55407" indent="-236487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128380" indent="-236487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601354" indent="-236487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3074327" indent="-236487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547301" indent="-236487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4020274" indent="-236487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4DCED3D-BE3A-42C7-A77F-03BF4990E5B8}" type="slidenum">
              <a:rPr lang="en-GB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26</a:t>
            </a:fld>
            <a:endParaRPr lang="en-GB" smtClean="0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dirty="0" smtClean="0"/>
          </a:p>
        </p:txBody>
      </p:sp>
      <p:sp>
        <p:nvSpPr>
          <p:cNvPr id="15364" name="Slide Number Placeholder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68582" indent="-295608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82434" indent="-236487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55407" indent="-236487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128380" indent="-236487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601354" indent="-236487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3074327" indent="-236487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547301" indent="-236487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4020274" indent="-236487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4DCED3D-BE3A-42C7-A77F-03BF4990E5B8}" type="slidenum">
              <a:rPr lang="en-GB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27</a:t>
            </a:fld>
            <a:endParaRPr lang="en-GB" smtClean="0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smtClean="0"/>
          </a:p>
        </p:txBody>
      </p:sp>
      <p:sp>
        <p:nvSpPr>
          <p:cNvPr id="15364" name="Slide Number Placeholder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68582" indent="-295608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82434" indent="-236487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55407" indent="-236487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128380" indent="-236487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601354" indent="-236487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3074327" indent="-236487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547301" indent="-236487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4020274" indent="-236487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4DCED3D-BE3A-42C7-A77F-03BF4990E5B8}" type="slidenum">
              <a:rPr lang="en-GB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28</a:t>
            </a:fld>
            <a:endParaRPr lang="en-GB" smtClean="0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smtClean="0"/>
          </a:p>
        </p:txBody>
      </p:sp>
      <p:sp>
        <p:nvSpPr>
          <p:cNvPr id="15364" name="Slide Number Placeholder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68582" indent="-295608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82434" indent="-236487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55407" indent="-236487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128380" indent="-236487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601354" indent="-236487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3074327" indent="-236487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547301" indent="-236487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4020274" indent="-236487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4DCED3D-BE3A-42C7-A77F-03BF4990E5B8}" type="slidenum">
              <a:rPr lang="en-GB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29</a:t>
            </a:fld>
            <a:endParaRPr lang="en-GB" smtClean="0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smtClean="0"/>
          </a:p>
        </p:txBody>
      </p:sp>
      <p:sp>
        <p:nvSpPr>
          <p:cNvPr id="15364" name="Slide Number Placeholder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68582" indent="-295608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82434" indent="-236487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55407" indent="-236487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128380" indent="-236487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601354" indent="-236487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3074327" indent="-236487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547301" indent="-236487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4020274" indent="-236487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4DCED3D-BE3A-42C7-A77F-03BF4990E5B8}" type="slidenum">
              <a:rPr lang="en-GB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30</a:t>
            </a:fld>
            <a:endParaRPr lang="en-GB" smtClean="0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smtClean="0"/>
          </a:p>
        </p:txBody>
      </p:sp>
      <p:sp>
        <p:nvSpPr>
          <p:cNvPr id="15364" name="Slide Number Placeholder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68582" indent="-295608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82434" indent="-236487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55407" indent="-236487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128380" indent="-236487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601354" indent="-236487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3074327" indent="-236487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547301" indent="-236487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4020274" indent="-236487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4DCED3D-BE3A-42C7-A77F-03BF4990E5B8}" type="slidenum">
              <a:rPr lang="en-GB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31</a:t>
            </a:fld>
            <a:endParaRPr lang="en-GB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smtClean="0"/>
          </a:p>
        </p:txBody>
      </p:sp>
      <p:sp>
        <p:nvSpPr>
          <p:cNvPr id="15364" name="Slide Number Placeholder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68582" indent="-295608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82434" indent="-236487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55407" indent="-236487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128380" indent="-236487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601354" indent="-236487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3074327" indent="-236487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547301" indent="-236487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4020274" indent="-236487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4DCED3D-BE3A-42C7-A77F-03BF4990E5B8}" type="slidenum">
              <a:rPr lang="en-GB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5</a:t>
            </a:fld>
            <a:endParaRPr lang="en-GB" smtClean="0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smtClean="0"/>
          </a:p>
        </p:txBody>
      </p:sp>
      <p:sp>
        <p:nvSpPr>
          <p:cNvPr id="15364" name="Slide Number Placeholder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68582" indent="-295608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82434" indent="-236487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55407" indent="-236487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128380" indent="-236487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601354" indent="-236487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3074327" indent="-236487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547301" indent="-236487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4020274" indent="-236487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4DCED3D-BE3A-42C7-A77F-03BF4990E5B8}" type="slidenum">
              <a:rPr lang="en-GB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32</a:t>
            </a:fld>
            <a:endParaRPr lang="en-GB" smtClean="0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smtClean="0"/>
          </a:p>
        </p:txBody>
      </p:sp>
      <p:sp>
        <p:nvSpPr>
          <p:cNvPr id="15364" name="Slide Number Placeholder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68582" indent="-295608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82434" indent="-236487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55407" indent="-236487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128380" indent="-236487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601354" indent="-236487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3074327" indent="-236487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547301" indent="-236487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4020274" indent="-236487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4DCED3D-BE3A-42C7-A77F-03BF4990E5B8}" type="slidenum">
              <a:rPr lang="en-GB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33</a:t>
            </a:fld>
            <a:endParaRPr lang="en-GB" smtClean="0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smtClean="0"/>
          </a:p>
        </p:txBody>
      </p:sp>
      <p:sp>
        <p:nvSpPr>
          <p:cNvPr id="15364" name="Slide Number Placeholder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68582" indent="-295608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82434" indent="-236487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55407" indent="-236487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128380" indent="-236487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601354" indent="-236487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3074327" indent="-236487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547301" indent="-236487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4020274" indent="-236487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4DCED3D-BE3A-42C7-A77F-03BF4990E5B8}" type="slidenum">
              <a:rPr lang="en-GB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34</a:t>
            </a:fld>
            <a:endParaRPr lang="en-GB" smtClean="0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smtClean="0"/>
          </a:p>
        </p:txBody>
      </p:sp>
      <p:sp>
        <p:nvSpPr>
          <p:cNvPr id="15364" name="Slide Number Placeholder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68582" indent="-295608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82434" indent="-236487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55407" indent="-236487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128380" indent="-236487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601354" indent="-236487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3074327" indent="-236487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547301" indent="-236487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4020274" indent="-236487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4DCED3D-BE3A-42C7-A77F-03BF4990E5B8}" type="slidenum">
              <a:rPr lang="en-GB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35</a:t>
            </a:fld>
            <a:endParaRPr lang="en-GB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smtClean="0"/>
          </a:p>
        </p:txBody>
      </p:sp>
      <p:sp>
        <p:nvSpPr>
          <p:cNvPr id="15364" name="Slide Number Placeholder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68582" indent="-295608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82434" indent="-236487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55407" indent="-236487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128380" indent="-236487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601354" indent="-236487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3074327" indent="-236487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547301" indent="-236487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4020274" indent="-236487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4DCED3D-BE3A-42C7-A77F-03BF4990E5B8}" type="slidenum">
              <a:rPr lang="en-GB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6</a:t>
            </a:fld>
            <a:endParaRPr lang="en-GB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smtClean="0"/>
          </a:p>
        </p:txBody>
      </p:sp>
      <p:sp>
        <p:nvSpPr>
          <p:cNvPr id="15364" name="Slide Number Placeholder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68582" indent="-295608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82434" indent="-236487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55407" indent="-236487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128380" indent="-236487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601354" indent="-236487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3074327" indent="-236487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547301" indent="-236487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4020274" indent="-236487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4DCED3D-BE3A-42C7-A77F-03BF4990E5B8}" type="slidenum">
              <a:rPr lang="en-GB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7</a:t>
            </a:fld>
            <a:endParaRPr lang="en-GB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smtClean="0"/>
          </a:p>
        </p:txBody>
      </p:sp>
      <p:sp>
        <p:nvSpPr>
          <p:cNvPr id="15364" name="Slide Number Placeholder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68582" indent="-295608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82434" indent="-236487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55407" indent="-236487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128380" indent="-236487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601354" indent="-236487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3074327" indent="-236487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547301" indent="-236487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4020274" indent="-236487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4DCED3D-BE3A-42C7-A77F-03BF4990E5B8}" type="slidenum">
              <a:rPr lang="en-GB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8</a:t>
            </a:fld>
            <a:endParaRPr lang="en-GB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smtClean="0"/>
          </a:p>
        </p:txBody>
      </p:sp>
      <p:sp>
        <p:nvSpPr>
          <p:cNvPr id="15364" name="Slide Number Placeholder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68582" indent="-295608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82434" indent="-236487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55407" indent="-236487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128380" indent="-236487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601354" indent="-236487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3074327" indent="-236487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547301" indent="-236487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4020274" indent="-236487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4DCED3D-BE3A-42C7-A77F-03BF4990E5B8}" type="slidenum">
              <a:rPr lang="en-GB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9</a:t>
            </a:fld>
            <a:endParaRPr lang="en-GB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smtClean="0"/>
          </a:p>
        </p:txBody>
      </p:sp>
      <p:sp>
        <p:nvSpPr>
          <p:cNvPr id="15364" name="Slide Number Placeholder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68582" indent="-295608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82434" indent="-236487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55407" indent="-236487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128380" indent="-236487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601354" indent="-236487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3074327" indent="-236487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547301" indent="-236487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4020274" indent="-236487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4DCED3D-BE3A-42C7-A77F-03BF4990E5B8}" type="slidenum">
              <a:rPr lang="en-GB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</a:t>
            </a:fld>
            <a:endParaRPr lang="en-GB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smtClean="0"/>
          </a:p>
        </p:txBody>
      </p:sp>
      <p:sp>
        <p:nvSpPr>
          <p:cNvPr id="15364" name="Slide Number Placeholder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68582" indent="-295608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82434" indent="-236487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55407" indent="-236487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128380" indent="-236487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601354" indent="-236487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3074327" indent="-236487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547301" indent="-236487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4020274" indent="-236487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4DCED3D-BE3A-42C7-A77F-03BF4990E5B8}" type="slidenum">
              <a:rPr lang="en-GB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11</a:t>
            </a:fld>
            <a:endParaRPr lang="en-GB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0FFB08-2C42-4B3E-B47A-4AC7296F94E8}" type="datetimeFigureOut">
              <a:rPr lang="en-GB" smtClean="0"/>
              <a:t>20/05/2014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C92F53-CEC3-44AF-A8CB-F7C23103419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251194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0FFB08-2C42-4B3E-B47A-4AC7296F94E8}" type="datetimeFigureOut">
              <a:rPr lang="en-GB" smtClean="0"/>
              <a:t>20/05/2014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C92F53-CEC3-44AF-A8CB-F7C23103419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047201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0FFB08-2C42-4B3E-B47A-4AC7296F94E8}" type="datetimeFigureOut">
              <a:rPr lang="en-GB" smtClean="0"/>
              <a:t>20/05/2014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C92F53-CEC3-44AF-A8CB-F7C23103419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4759147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ern logo - Open presentation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329820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0FFB08-2C42-4B3E-B47A-4AC7296F94E8}" type="datetimeFigureOut">
              <a:rPr lang="en-GB" smtClean="0"/>
              <a:t>20/05/2014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C92F53-CEC3-44AF-A8CB-F7C23103419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326131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0FFB08-2C42-4B3E-B47A-4AC7296F94E8}" type="datetimeFigureOut">
              <a:rPr lang="en-GB" smtClean="0"/>
              <a:t>20/05/2014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C92F53-CEC3-44AF-A8CB-F7C23103419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926957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0FFB08-2C42-4B3E-B47A-4AC7296F94E8}" type="datetimeFigureOut">
              <a:rPr lang="en-GB" smtClean="0"/>
              <a:t>20/05/2014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C92F53-CEC3-44AF-A8CB-F7C23103419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096574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0FFB08-2C42-4B3E-B47A-4AC7296F94E8}" type="datetimeFigureOut">
              <a:rPr lang="en-GB" smtClean="0"/>
              <a:t>20/05/2014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C92F53-CEC3-44AF-A8CB-F7C23103419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885496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0FFB08-2C42-4B3E-B47A-4AC7296F94E8}" type="datetimeFigureOut">
              <a:rPr lang="en-GB" smtClean="0"/>
              <a:t>20/05/2014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C92F53-CEC3-44AF-A8CB-F7C23103419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97589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0FFB08-2C42-4B3E-B47A-4AC7296F94E8}" type="datetimeFigureOut">
              <a:rPr lang="en-GB" smtClean="0"/>
              <a:t>20/05/2014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C92F53-CEC3-44AF-A8CB-F7C23103419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360258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0FFB08-2C42-4B3E-B47A-4AC7296F94E8}" type="datetimeFigureOut">
              <a:rPr lang="en-GB" smtClean="0"/>
              <a:t>20/05/2014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C92F53-CEC3-44AF-A8CB-F7C23103419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369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0FFB08-2C42-4B3E-B47A-4AC7296F94E8}" type="datetimeFigureOut">
              <a:rPr lang="en-GB" smtClean="0"/>
              <a:t>20/05/2014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C92F53-CEC3-44AF-A8CB-F7C23103419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93488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0FFB08-2C42-4B3E-B47A-4AC7296F94E8}" type="datetimeFigureOut">
              <a:rPr lang="en-GB" smtClean="0"/>
              <a:t>20/05/2014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C92F53-CEC3-44AF-A8CB-F7C23103419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960299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jpeg"/><Relationship Id="rId3" Type="http://schemas.openxmlformats.org/officeDocument/2006/relationships/image" Target="../media/image6.png"/><Relationship Id="rId7" Type="http://schemas.openxmlformats.org/officeDocument/2006/relationships/hyperlink" Target="single_particles_tunes_actions_trajectories_720turns.avi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jpeg"/><Relationship Id="rId5" Type="http://schemas.openxmlformats.org/officeDocument/2006/relationships/image" Target="../media/image2.png"/><Relationship Id="rId10" Type="http://schemas.openxmlformats.org/officeDocument/2006/relationships/image" Target="../media/image8.png"/><Relationship Id="rId4" Type="http://schemas.openxmlformats.org/officeDocument/2006/relationships/image" Target="../media/image7.png"/><Relationship Id="rId9" Type="http://schemas.openxmlformats.org/officeDocument/2006/relationships/image" Target="../media/image3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image" Target="../media/image6.png"/><Relationship Id="rId7" Type="http://schemas.openxmlformats.org/officeDocument/2006/relationships/image" Target="../media/image25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jpeg"/><Relationship Id="rId5" Type="http://schemas.openxmlformats.org/officeDocument/2006/relationships/image" Target="../media/image2.png"/><Relationship Id="rId4" Type="http://schemas.openxmlformats.org/officeDocument/2006/relationships/image" Target="../media/image7.png"/><Relationship Id="rId9" Type="http://schemas.openxmlformats.org/officeDocument/2006/relationships/image" Target="../media/image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7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6.png"/><Relationship Id="rId7" Type="http://schemas.openxmlformats.org/officeDocument/2006/relationships/image" Target="../media/image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jpeg"/><Relationship Id="rId5" Type="http://schemas.openxmlformats.org/officeDocument/2006/relationships/image" Target="../media/image2.png"/><Relationship Id="rId10" Type="http://schemas.openxmlformats.org/officeDocument/2006/relationships/image" Target="../media/image27.png"/><Relationship Id="rId4" Type="http://schemas.openxmlformats.org/officeDocument/2006/relationships/image" Target="../media/image7.png"/><Relationship Id="rId9" Type="http://schemas.openxmlformats.org/officeDocument/2006/relationships/image" Target="../media/image26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6.png"/><Relationship Id="rId7" Type="http://schemas.openxmlformats.org/officeDocument/2006/relationships/image" Target="../media/image3.png"/><Relationship Id="rId12" Type="http://schemas.openxmlformats.org/officeDocument/2006/relationships/image" Target="../media/image3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jpeg"/><Relationship Id="rId11" Type="http://schemas.openxmlformats.org/officeDocument/2006/relationships/image" Target="../media/image30.png"/><Relationship Id="rId5" Type="http://schemas.openxmlformats.org/officeDocument/2006/relationships/image" Target="../media/image2.png"/><Relationship Id="rId10" Type="http://schemas.openxmlformats.org/officeDocument/2006/relationships/image" Target="../media/image29.png"/><Relationship Id="rId4" Type="http://schemas.openxmlformats.org/officeDocument/2006/relationships/image" Target="../media/image7.png"/><Relationship Id="rId9" Type="http://schemas.openxmlformats.org/officeDocument/2006/relationships/image" Target="../media/image28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6.png"/><Relationship Id="rId7" Type="http://schemas.openxmlformats.org/officeDocument/2006/relationships/image" Target="../media/image3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jpeg"/><Relationship Id="rId5" Type="http://schemas.openxmlformats.org/officeDocument/2006/relationships/image" Target="../media/image2.png"/><Relationship Id="rId4" Type="http://schemas.openxmlformats.org/officeDocument/2006/relationships/image" Target="../media/image7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6.png"/><Relationship Id="rId7" Type="http://schemas.openxmlformats.org/officeDocument/2006/relationships/image" Target="../media/image3.png"/><Relationship Id="rId12" Type="http://schemas.openxmlformats.org/officeDocument/2006/relationships/image" Target="../media/image35.em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jpeg"/><Relationship Id="rId11" Type="http://schemas.openxmlformats.org/officeDocument/2006/relationships/image" Target="../media/image34.emf"/><Relationship Id="rId5" Type="http://schemas.openxmlformats.org/officeDocument/2006/relationships/image" Target="../media/image2.png"/><Relationship Id="rId10" Type="http://schemas.openxmlformats.org/officeDocument/2006/relationships/image" Target="../media/image33.png"/><Relationship Id="rId4" Type="http://schemas.openxmlformats.org/officeDocument/2006/relationships/image" Target="../media/image7.png"/><Relationship Id="rId9" Type="http://schemas.openxmlformats.org/officeDocument/2006/relationships/image" Target="../media/image32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openxmlformats.org/officeDocument/2006/relationships/image" Target="../media/image40.png"/><Relationship Id="rId3" Type="http://schemas.openxmlformats.org/officeDocument/2006/relationships/image" Target="../media/image6.png"/><Relationship Id="rId7" Type="http://schemas.openxmlformats.org/officeDocument/2006/relationships/image" Target="../media/image3.png"/><Relationship Id="rId12" Type="http://schemas.openxmlformats.org/officeDocument/2006/relationships/image" Target="../media/image39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jpeg"/><Relationship Id="rId11" Type="http://schemas.openxmlformats.org/officeDocument/2006/relationships/image" Target="../media/image38.gif"/><Relationship Id="rId5" Type="http://schemas.openxmlformats.org/officeDocument/2006/relationships/image" Target="../media/image2.png"/><Relationship Id="rId10" Type="http://schemas.openxmlformats.org/officeDocument/2006/relationships/image" Target="../media/image37.png"/><Relationship Id="rId4" Type="http://schemas.openxmlformats.org/officeDocument/2006/relationships/image" Target="../media/image7.png"/><Relationship Id="rId9" Type="http://schemas.openxmlformats.org/officeDocument/2006/relationships/image" Target="../media/image36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42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4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44.wmf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3.emf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46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5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.jpeg"/><Relationship Id="rId3" Type="http://schemas.openxmlformats.org/officeDocument/2006/relationships/image" Target="../media/image2.png"/><Relationship Id="rId7" Type="http://schemas.openxmlformats.org/officeDocument/2006/relationships/image" Target="../media/image48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7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41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51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0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53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2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6.png"/><Relationship Id="rId3" Type="http://schemas.openxmlformats.org/officeDocument/2006/relationships/image" Target="../media/image54.png"/><Relationship Id="rId7" Type="http://schemas.openxmlformats.org/officeDocument/2006/relationships/image" Target="../media/image55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2.png"/><Relationship Id="rId9" Type="http://schemas.openxmlformats.org/officeDocument/2006/relationships/image" Target="../media/image57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56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8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jpeg"/><Relationship Id="rId5" Type="http://schemas.openxmlformats.org/officeDocument/2006/relationships/image" Target="../media/image2.png"/><Relationship Id="rId4" Type="http://schemas.openxmlformats.org/officeDocument/2006/relationships/image" Target="../media/image7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jpeg"/><Relationship Id="rId5" Type="http://schemas.openxmlformats.org/officeDocument/2006/relationships/image" Target="../media/image2.png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7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jpeg"/><Relationship Id="rId7" Type="http://schemas.openxmlformats.org/officeDocument/2006/relationships/image" Target="../media/image14.jpe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6.png"/><Relationship Id="rId7" Type="http://schemas.openxmlformats.org/officeDocument/2006/relationships/image" Target="../media/image3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0.png"/><Relationship Id="rId5" Type="http://schemas.openxmlformats.org/officeDocument/2006/relationships/image" Target="../media/image2.png"/><Relationship Id="rId4" Type="http://schemas.openxmlformats.org/officeDocument/2006/relationships/image" Target="../media/image7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jpeg"/><Relationship Id="rId7" Type="http://schemas.openxmlformats.org/officeDocument/2006/relationships/image" Target="../media/image14.jpe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3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2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5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4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7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6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9.png"/><Relationship Id="rId7" Type="http://schemas.openxmlformats.org/officeDocument/2006/relationships/image" Target="../media/image3.png"/><Relationship Id="rId12" Type="http://schemas.openxmlformats.org/officeDocument/2006/relationships/image" Target="../media/image1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11" Type="http://schemas.openxmlformats.org/officeDocument/2006/relationships/image" Target="../media/image12.jpeg"/><Relationship Id="rId5" Type="http://schemas.openxmlformats.org/officeDocument/2006/relationships/image" Target="../media/image7.png"/><Relationship Id="rId10" Type="http://schemas.openxmlformats.org/officeDocument/2006/relationships/image" Target="../media/image11.jpeg"/><Relationship Id="rId4" Type="http://schemas.openxmlformats.org/officeDocument/2006/relationships/image" Target="../media/image6.png"/><Relationship Id="rId9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image" Target="../media/image6.png"/><Relationship Id="rId7" Type="http://schemas.openxmlformats.org/officeDocument/2006/relationships/image" Target="../media/image1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jpeg"/><Relationship Id="rId11" Type="http://schemas.openxmlformats.org/officeDocument/2006/relationships/image" Target="../media/image15.jpeg"/><Relationship Id="rId5" Type="http://schemas.openxmlformats.org/officeDocument/2006/relationships/image" Target="../media/image2.png"/><Relationship Id="rId10" Type="http://schemas.openxmlformats.org/officeDocument/2006/relationships/image" Target="../media/image8.png"/><Relationship Id="rId4" Type="http://schemas.openxmlformats.org/officeDocument/2006/relationships/image" Target="../media/image7.png"/><Relationship Id="rId9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3" Type="http://schemas.openxmlformats.org/officeDocument/2006/relationships/image" Target="../media/image16.jpeg"/><Relationship Id="rId7" Type="http://schemas.openxmlformats.org/officeDocument/2006/relationships/image" Target="../media/image14.jpeg"/><Relationship Id="rId12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11" Type="http://schemas.openxmlformats.org/officeDocument/2006/relationships/image" Target="../media/image3.png"/><Relationship Id="rId5" Type="http://schemas.openxmlformats.org/officeDocument/2006/relationships/image" Target="../media/image7.png"/><Relationship Id="rId10" Type="http://schemas.openxmlformats.org/officeDocument/2006/relationships/image" Target="../media/image19.jpeg"/><Relationship Id="rId4" Type="http://schemas.openxmlformats.org/officeDocument/2006/relationships/image" Target="../media/image6.png"/><Relationship Id="rId9" Type="http://schemas.openxmlformats.org/officeDocument/2006/relationships/image" Target="../media/image18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eg"/><Relationship Id="rId3" Type="http://schemas.openxmlformats.org/officeDocument/2006/relationships/image" Target="../media/image6.png"/><Relationship Id="rId7" Type="http://schemas.openxmlformats.org/officeDocument/2006/relationships/image" Target="../media/image20.jpeg"/><Relationship Id="rId12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jpeg"/><Relationship Id="rId11" Type="http://schemas.openxmlformats.org/officeDocument/2006/relationships/image" Target="../media/image3.png"/><Relationship Id="rId5" Type="http://schemas.openxmlformats.org/officeDocument/2006/relationships/image" Target="../media/image2.png"/><Relationship Id="rId10" Type="http://schemas.openxmlformats.org/officeDocument/2006/relationships/image" Target="../media/image21.jpeg"/><Relationship Id="rId4" Type="http://schemas.openxmlformats.org/officeDocument/2006/relationships/image" Target="../media/image7.png"/><Relationship Id="rId9" Type="http://schemas.openxmlformats.org/officeDocument/2006/relationships/image" Target="../media/image19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13" Type="http://schemas.openxmlformats.org/officeDocument/2006/relationships/image" Target="../media/image21.jpeg"/><Relationship Id="rId3" Type="http://schemas.openxmlformats.org/officeDocument/2006/relationships/image" Target="../media/image22.jpeg"/><Relationship Id="rId7" Type="http://schemas.openxmlformats.org/officeDocument/2006/relationships/image" Target="../media/image2.png"/><Relationship Id="rId12" Type="http://schemas.openxmlformats.org/officeDocument/2006/relationships/image" Target="../media/image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11" Type="http://schemas.openxmlformats.org/officeDocument/2006/relationships/image" Target="../media/image3.png"/><Relationship Id="rId5" Type="http://schemas.openxmlformats.org/officeDocument/2006/relationships/image" Target="../media/image6.png"/><Relationship Id="rId10" Type="http://schemas.openxmlformats.org/officeDocument/2006/relationships/image" Target="../media/image19.jpeg"/><Relationship Id="rId4" Type="http://schemas.openxmlformats.org/officeDocument/2006/relationships/image" Target="../media/image23.jpeg"/><Relationship Id="rId9" Type="http://schemas.openxmlformats.org/officeDocument/2006/relationships/image" Target="../media/image1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06971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67700" y="6597650"/>
            <a:ext cx="149225" cy="179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75688" y="6597650"/>
            <a:ext cx="185737" cy="179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Box 2"/>
          <p:cNvSpPr txBox="1">
            <a:spLocks noChangeArrowheads="1"/>
          </p:cNvSpPr>
          <p:nvPr/>
        </p:nvSpPr>
        <p:spPr bwMode="auto">
          <a:xfrm>
            <a:off x="0" y="1412776"/>
            <a:ext cx="9144000" cy="3046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3200" b="1" u="sng" dirty="0">
                <a:solidFill>
                  <a:srgbClr val="FF0000"/>
                </a:solidFill>
              </a:rPr>
              <a:t>Tunes evolution in a </a:t>
            </a:r>
            <a:r>
              <a:rPr lang="en-US" sz="3200" b="1" u="sng" dirty="0" smtClean="0">
                <a:solidFill>
                  <a:srgbClr val="FF0000"/>
                </a:solidFill>
              </a:rPr>
              <a:t>space </a:t>
            </a:r>
            <a:r>
              <a:rPr lang="en-US" sz="3200" b="1" u="sng" dirty="0">
                <a:solidFill>
                  <a:srgbClr val="FF0000"/>
                </a:solidFill>
              </a:rPr>
              <a:t>charge dominated </a:t>
            </a:r>
            <a:r>
              <a:rPr lang="en-US" sz="3200" b="1" u="sng" dirty="0" smtClean="0">
                <a:solidFill>
                  <a:srgbClr val="FF0000"/>
                </a:solidFill>
              </a:rPr>
              <a:t>beam</a:t>
            </a:r>
          </a:p>
          <a:p>
            <a:pPr marL="514350" indent="-514350" fontAlgn="base"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</a:pPr>
            <a:endParaRPr lang="en-US" sz="3200" b="1" dirty="0" smtClean="0"/>
          </a:p>
          <a:p>
            <a:pPr marL="514350" indent="-514350" fontAlgn="base"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</a:pPr>
            <a:r>
              <a:rPr lang="en-US" sz="32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Relation between tunes and </a:t>
            </a:r>
            <a:r>
              <a:rPr lang="en-US" sz="3200" b="1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coord</a:t>
            </a:r>
            <a:r>
              <a:rPr lang="en-US" sz="32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. phase space</a:t>
            </a:r>
          </a:p>
          <a:p>
            <a:pPr marL="514350" indent="-514350" fontAlgn="base"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</a:pPr>
            <a:r>
              <a:rPr lang="en-US" sz="32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Cuts</a:t>
            </a:r>
          </a:p>
          <a:p>
            <a:pPr marL="514350" indent="-514350" fontAlgn="base"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</a:pPr>
            <a:r>
              <a:rPr lang="en-US" sz="3200" b="1" dirty="0" smtClean="0"/>
              <a:t>Single particle tunes modulation</a:t>
            </a:r>
            <a:endParaRPr lang="en-US" sz="3200" b="1" dirty="0"/>
          </a:p>
          <a:p>
            <a:pPr marL="514350" indent="-514350" fontAlgn="base"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</a:pPr>
            <a:r>
              <a:rPr lang="en-US" sz="32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Averaging</a:t>
            </a:r>
          </a:p>
        </p:txBody>
      </p:sp>
      <p:sp>
        <p:nvSpPr>
          <p:cNvPr id="14" name="TextBox 5"/>
          <p:cNvSpPr txBox="1">
            <a:spLocks noChangeArrowheads="1"/>
          </p:cNvSpPr>
          <p:nvPr/>
        </p:nvSpPr>
        <p:spPr bwMode="auto">
          <a:xfrm>
            <a:off x="34925" y="6381328"/>
            <a:ext cx="813747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n-GB" sz="1200" b="1" dirty="0"/>
              <a:t>PSB space charge studies update </a:t>
            </a:r>
          </a:p>
          <a:p>
            <a:pPr eaLnBrk="1" hangingPunct="1"/>
            <a:r>
              <a:rPr lang="en-US" sz="1200" i="1" dirty="0"/>
              <a:t>Vincenzo Forte – BE-ABP/LIS meeting – CERN - 04/11/2013</a:t>
            </a:r>
            <a:r>
              <a:rPr lang="en-US" sz="1200" b="1" dirty="0"/>
              <a:t> </a:t>
            </a:r>
          </a:p>
        </p:txBody>
      </p:sp>
      <p:pic>
        <p:nvPicPr>
          <p:cNvPr id="3074" name="Picture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01" t="5118" r="8783" b="54727"/>
          <a:stretch>
            <a:fillRect/>
          </a:stretch>
        </p:blipFill>
        <p:spPr bwMode="auto">
          <a:xfrm>
            <a:off x="-107950" y="5190306"/>
            <a:ext cx="9542463" cy="2343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TextBox 5"/>
          <p:cNvSpPr txBox="1">
            <a:spLocks noChangeArrowheads="1"/>
          </p:cNvSpPr>
          <p:nvPr/>
        </p:nvSpPr>
        <p:spPr bwMode="auto">
          <a:xfrm>
            <a:off x="178941" y="6381328"/>
            <a:ext cx="813747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GB" sz="1200" b="1" dirty="0"/>
              <a:t>PSB Experiments, 6D Tune evolution with SC</a:t>
            </a:r>
          </a:p>
          <a:p>
            <a:pPr eaLnBrk="1" hangingPunct="1"/>
            <a:r>
              <a:rPr lang="en-US" sz="1200" i="1" dirty="0" smtClean="0"/>
              <a:t>Vincenzo </a:t>
            </a:r>
            <a:r>
              <a:rPr lang="en-US" sz="1200" i="1" dirty="0"/>
              <a:t>Forte – </a:t>
            </a:r>
            <a:r>
              <a:rPr lang="en-GB" sz="1200" i="1" dirty="0"/>
              <a:t>Space charge meeting </a:t>
            </a:r>
            <a:r>
              <a:rPr lang="en-US" sz="1200" i="1" dirty="0"/>
              <a:t>– CERN - </a:t>
            </a:r>
            <a:r>
              <a:rPr lang="en-US" sz="1200" i="1" dirty="0" smtClean="0"/>
              <a:t>20/05/2014</a:t>
            </a:r>
            <a:r>
              <a:rPr lang="en-US" sz="1200" b="1" dirty="0" smtClean="0"/>
              <a:t> </a:t>
            </a:r>
            <a:endParaRPr lang="en-US" sz="1200" b="1" dirty="0"/>
          </a:p>
        </p:txBody>
      </p:sp>
      <p:pic>
        <p:nvPicPr>
          <p:cNvPr id="20" name="Picture 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65765" y="6463505"/>
            <a:ext cx="298723" cy="36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" name="Picture 6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70601" y="6452407"/>
            <a:ext cx="370213" cy="36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73603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67700" y="6597650"/>
            <a:ext cx="149225" cy="179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75688" y="6597650"/>
            <a:ext cx="185737" cy="179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Box 2"/>
          <p:cNvSpPr txBox="1">
            <a:spLocks noChangeArrowheads="1"/>
          </p:cNvSpPr>
          <p:nvPr/>
        </p:nvSpPr>
        <p:spPr bwMode="auto">
          <a:xfrm>
            <a:off x="0" y="-99392"/>
            <a:ext cx="91440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2400" b="1" dirty="0" smtClean="0">
                <a:solidFill>
                  <a:srgbClr val="FF0000"/>
                </a:solidFill>
              </a:rPr>
              <a:t>Single particle dynamic behavior (tunes modulation)</a:t>
            </a:r>
          </a:p>
        </p:txBody>
      </p:sp>
      <p:sp>
        <p:nvSpPr>
          <p:cNvPr id="14" name="TextBox 5"/>
          <p:cNvSpPr txBox="1">
            <a:spLocks noChangeArrowheads="1"/>
          </p:cNvSpPr>
          <p:nvPr/>
        </p:nvSpPr>
        <p:spPr bwMode="auto">
          <a:xfrm>
            <a:off x="34925" y="6381328"/>
            <a:ext cx="813747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n-GB" sz="1200" b="1" dirty="0"/>
              <a:t>PSB space charge studies update </a:t>
            </a:r>
          </a:p>
          <a:p>
            <a:pPr eaLnBrk="1" hangingPunct="1"/>
            <a:r>
              <a:rPr lang="en-US" sz="1200" i="1" dirty="0"/>
              <a:t>Vincenzo Forte – BE-ABP/LIS meeting – CERN - 04/11/2013</a:t>
            </a:r>
            <a:r>
              <a:rPr lang="en-US" sz="1200" b="1" dirty="0"/>
              <a:t> </a:t>
            </a:r>
          </a:p>
        </p:txBody>
      </p:sp>
      <p:pic>
        <p:nvPicPr>
          <p:cNvPr id="3074" name="Picture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01" t="5118" r="8783" b="54727"/>
          <a:stretch>
            <a:fillRect/>
          </a:stretch>
        </p:blipFill>
        <p:spPr bwMode="auto">
          <a:xfrm>
            <a:off x="-107950" y="5190306"/>
            <a:ext cx="9542463" cy="2343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2" descr="C:\from_lxplus\MDs collection\vincenzo\MD17_12_02_2013\plots\with_Frank\complete_footprint_modified_vincenzo.jpg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359" r="24883"/>
          <a:stretch/>
        </p:blipFill>
        <p:spPr bwMode="auto">
          <a:xfrm>
            <a:off x="-49625250" y="-28106688"/>
            <a:ext cx="5057775" cy="54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Rectangle 14"/>
          <p:cNvSpPr/>
          <p:nvPr/>
        </p:nvSpPr>
        <p:spPr>
          <a:xfrm>
            <a:off x="-3795" y="548680"/>
            <a:ext cx="9147795" cy="16619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  <a:defRPr/>
            </a:pPr>
            <a:endParaRPr lang="en-GB" sz="1400" kern="0" dirty="0" smtClean="0">
              <a:solidFill>
                <a:sysClr val="windowText" lastClr="000000"/>
              </a:solidFill>
            </a:endParaRPr>
          </a:p>
          <a:p>
            <a:pPr marL="285750" indent="-285750" algn="just">
              <a:buFont typeface="Arial" panose="020B0604020202020204" pitchFamily="34" charset="0"/>
              <a:buChar char="•"/>
              <a:defRPr/>
            </a:pPr>
            <a:r>
              <a:rPr lang="en-GB" sz="1400" kern="0" dirty="0" smtClean="0">
                <a:solidFill>
                  <a:sysClr val="windowText" lastClr="000000"/>
                </a:solidFill>
              </a:rPr>
              <a:t>A double RF bucket simulation (with h=1 and h=2 in </a:t>
            </a:r>
            <a:r>
              <a:rPr lang="en-GB" sz="1400" kern="0" dirty="0" err="1" smtClean="0">
                <a:solidFill>
                  <a:sysClr val="windowText" lastClr="000000"/>
                </a:solidFill>
              </a:rPr>
              <a:t>antiphase</a:t>
            </a:r>
            <a:r>
              <a:rPr lang="en-GB" sz="1400" kern="0" dirty="0" smtClean="0">
                <a:solidFill>
                  <a:sysClr val="windowText" lastClr="000000"/>
                </a:solidFill>
              </a:rPr>
              <a:t>) close to the vertical integer </a:t>
            </a:r>
            <a:r>
              <a:rPr lang="en-GB" sz="1400" kern="0" dirty="0" err="1" smtClean="0">
                <a:solidFill>
                  <a:sysClr val="windowText" lastClr="000000"/>
                </a:solidFill>
              </a:rPr>
              <a:t>Qy</a:t>
            </a:r>
            <a:r>
              <a:rPr lang="en-GB" sz="1400" kern="0" dirty="0" smtClean="0">
                <a:solidFill>
                  <a:sysClr val="windowText" lastClr="000000"/>
                </a:solidFill>
              </a:rPr>
              <a:t>=4 in the PSB has been taken as example for the analysis.</a:t>
            </a:r>
          </a:p>
          <a:p>
            <a:pPr marL="285750" indent="-285750" algn="just">
              <a:buFont typeface="Arial" panose="020B0604020202020204" pitchFamily="34" charset="0"/>
              <a:buChar char="•"/>
              <a:defRPr/>
            </a:pPr>
            <a:endParaRPr lang="en-GB" sz="1400" kern="0" dirty="0" smtClean="0">
              <a:solidFill>
                <a:sysClr val="windowText" lastClr="000000"/>
              </a:solidFill>
            </a:endParaRPr>
          </a:p>
          <a:p>
            <a:pPr marL="285750" indent="-285750" algn="just">
              <a:buFont typeface="Arial" panose="020B0604020202020204" pitchFamily="34" charset="0"/>
              <a:buChar char="•"/>
              <a:defRPr/>
            </a:pPr>
            <a:r>
              <a:rPr lang="en-GB" sz="1400" kern="0" dirty="0" smtClean="0">
                <a:solidFill>
                  <a:sysClr val="windowText" lastClr="000000"/>
                </a:solidFill>
              </a:rPr>
              <a:t>The yellow particle (large synchrotron amplitude and relative small transverse actions) has been taken into account for an accurate turn-by-turn analysis.</a:t>
            </a:r>
            <a:endParaRPr lang="en-US" sz="2400" kern="0" dirty="0" smtClean="0">
              <a:solidFill>
                <a:sysClr val="windowText" lastClr="000000"/>
              </a:solidFill>
            </a:endParaRPr>
          </a:p>
          <a:p>
            <a:pPr algn="just">
              <a:defRPr/>
            </a:pPr>
            <a:r>
              <a:rPr lang="en-US" kern="0" dirty="0">
                <a:solidFill>
                  <a:sysClr val="windowText" lastClr="000000"/>
                </a:solidFill>
              </a:rPr>
              <a:t> </a:t>
            </a:r>
            <a:r>
              <a:rPr lang="en-US" kern="0" dirty="0" smtClean="0">
                <a:solidFill>
                  <a:sysClr val="windowText" lastClr="000000"/>
                </a:solidFill>
              </a:rPr>
              <a:t> </a:t>
            </a:r>
            <a:endParaRPr lang="en-US" kern="0" dirty="0">
              <a:solidFill>
                <a:sysClr val="windowText" lastClr="000000"/>
              </a:solidFill>
            </a:endParaRPr>
          </a:p>
        </p:txBody>
      </p:sp>
      <p:pic>
        <p:nvPicPr>
          <p:cNvPr id="1027" name="Picture 3" descr="E:\necktie_analysis\MD16_lb_moreturns\particles_analysis\720_turns_all_selected_particles_selected.jpg">
            <a:hlinkClick r:id="rId7" action="ppaction://hlinkfile"/>
          </p:cNvPr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818" t="27000" r="7991" b="29952"/>
          <a:stretch/>
        </p:blipFill>
        <p:spPr bwMode="auto">
          <a:xfrm>
            <a:off x="1562668" y="2060848"/>
            <a:ext cx="6014868" cy="28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3" name="Straight Arrow Connector 2"/>
          <p:cNvCxnSpPr/>
          <p:nvPr/>
        </p:nvCxnSpPr>
        <p:spPr>
          <a:xfrm flipH="1" flipV="1">
            <a:off x="2186977" y="4298456"/>
            <a:ext cx="1512168" cy="72008"/>
          </a:xfrm>
          <a:prstGeom prst="straightConnector1">
            <a:avLst/>
          </a:prstGeom>
          <a:ln w="38100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 flipH="1" flipV="1">
            <a:off x="6027164" y="4370464"/>
            <a:ext cx="603102" cy="570384"/>
          </a:xfrm>
          <a:prstGeom prst="straightConnector1">
            <a:avLst/>
          </a:prstGeom>
          <a:ln w="38100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5"/>
          <p:cNvSpPr txBox="1">
            <a:spLocks noChangeArrowheads="1"/>
          </p:cNvSpPr>
          <p:nvPr/>
        </p:nvSpPr>
        <p:spPr bwMode="auto">
          <a:xfrm>
            <a:off x="178941" y="6381328"/>
            <a:ext cx="813747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GB" sz="1200" b="1" dirty="0"/>
              <a:t>PSB Experiments, 6D Tune evolution with SC</a:t>
            </a:r>
          </a:p>
          <a:p>
            <a:pPr eaLnBrk="1" hangingPunct="1"/>
            <a:r>
              <a:rPr lang="en-US" sz="1200" i="1" dirty="0" smtClean="0"/>
              <a:t>Vincenzo </a:t>
            </a:r>
            <a:r>
              <a:rPr lang="en-US" sz="1200" i="1" dirty="0"/>
              <a:t>Forte – </a:t>
            </a:r>
            <a:r>
              <a:rPr lang="en-GB" sz="1200" i="1" dirty="0"/>
              <a:t>Space charge meeting </a:t>
            </a:r>
            <a:r>
              <a:rPr lang="en-US" sz="1200" i="1" dirty="0"/>
              <a:t>– CERN - </a:t>
            </a:r>
            <a:r>
              <a:rPr lang="en-US" sz="1200" i="1" dirty="0" smtClean="0"/>
              <a:t>20/05/2014</a:t>
            </a:r>
            <a:r>
              <a:rPr lang="en-US" sz="1200" b="1" dirty="0" smtClean="0"/>
              <a:t> </a:t>
            </a:r>
            <a:endParaRPr lang="en-US" sz="1200" b="1" dirty="0"/>
          </a:p>
        </p:txBody>
      </p:sp>
      <p:pic>
        <p:nvPicPr>
          <p:cNvPr id="17" name="Picture 2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65765" y="6463505"/>
            <a:ext cx="298723" cy="36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" name="Picture 6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70601" y="6452407"/>
            <a:ext cx="370213" cy="36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71056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67700" y="6597650"/>
            <a:ext cx="149225" cy="179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75688" y="6597650"/>
            <a:ext cx="185737" cy="179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extBox 5"/>
          <p:cNvSpPr txBox="1">
            <a:spLocks noChangeArrowheads="1"/>
          </p:cNvSpPr>
          <p:nvPr/>
        </p:nvSpPr>
        <p:spPr bwMode="auto">
          <a:xfrm>
            <a:off x="34925" y="6381328"/>
            <a:ext cx="813747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n-GB" sz="1200" b="1" dirty="0"/>
              <a:t>PSB space charge studies update </a:t>
            </a:r>
          </a:p>
          <a:p>
            <a:pPr eaLnBrk="1" hangingPunct="1"/>
            <a:r>
              <a:rPr lang="en-US" sz="1200" i="1" dirty="0"/>
              <a:t>Vincenzo Forte – BE-ABP/LIS meeting – CERN - 04/11/2013</a:t>
            </a:r>
            <a:r>
              <a:rPr lang="en-US" sz="1200" b="1" dirty="0"/>
              <a:t> </a:t>
            </a:r>
          </a:p>
        </p:txBody>
      </p:sp>
      <p:pic>
        <p:nvPicPr>
          <p:cNvPr id="3074" name="Picture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01" t="5118" r="8783" b="54727"/>
          <a:stretch>
            <a:fillRect/>
          </a:stretch>
        </p:blipFill>
        <p:spPr bwMode="auto">
          <a:xfrm>
            <a:off x="-107950" y="5190306"/>
            <a:ext cx="9542463" cy="2343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2" descr="C:\from_lxplus\MDs collection\vincenzo\MD17_12_02_2013\plots\with_Frank\complete_footprint_modified_vincenzo.jpg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359" r="24883"/>
          <a:stretch/>
        </p:blipFill>
        <p:spPr bwMode="auto">
          <a:xfrm>
            <a:off x="-49625250" y="-28106688"/>
            <a:ext cx="5057775" cy="54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27" name="Straight Arrow Connector 26"/>
          <p:cNvCxnSpPr/>
          <p:nvPr/>
        </p:nvCxnSpPr>
        <p:spPr>
          <a:xfrm>
            <a:off x="2123728" y="1412776"/>
            <a:ext cx="1649848" cy="831395"/>
          </a:xfrm>
          <a:prstGeom prst="straightConnector1">
            <a:avLst/>
          </a:prstGeom>
          <a:ln w="127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" name="Group 3"/>
          <p:cNvGrpSpPr/>
          <p:nvPr/>
        </p:nvGrpSpPr>
        <p:grpSpPr>
          <a:xfrm>
            <a:off x="-97829" y="404664"/>
            <a:ext cx="9206333" cy="5515074"/>
            <a:chOff x="-540568" y="620688"/>
            <a:chExt cx="7488000" cy="4485703"/>
          </a:xfrm>
        </p:grpSpPr>
        <p:pic>
          <p:nvPicPr>
            <p:cNvPr id="9218" name="Picture 2" descr="E:\necktie_analysis\MD16_lb_moreturns\particles_analysis\particle_2_last_turn.jpg"/>
            <p:cNvPicPr>
              <a:picLocks noChangeAspect="1" noChangeArrowheads="1"/>
            </p:cNvPicPr>
            <p:nvPr/>
          </p:nvPicPr>
          <p:blipFill rotWithShape="1"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4152"/>
            <a:stretch/>
          </p:blipFill>
          <p:spPr bwMode="auto">
            <a:xfrm>
              <a:off x="-540568" y="620688"/>
              <a:ext cx="7488000" cy="448570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20" name="Straight Arrow Connector 19"/>
            <p:cNvCxnSpPr/>
            <p:nvPr/>
          </p:nvCxnSpPr>
          <p:spPr>
            <a:xfrm>
              <a:off x="1835696" y="1988840"/>
              <a:ext cx="576064" cy="576064"/>
            </a:xfrm>
            <a:prstGeom prst="straightConnector1">
              <a:avLst/>
            </a:prstGeom>
            <a:ln w="12700">
              <a:solidFill>
                <a:srgbClr val="FFC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TextBox 21"/>
            <p:cNvSpPr txBox="1"/>
            <p:nvPr/>
          </p:nvSpPr>
          <p:spPr>
            <a:xfrm>
              <a:off x="467543" y="1121760"/>
              <a:ext cx="1869041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dirty="0" smtClean="0"/>
                <a:t>Sliding </a:t>
              </a:r>
              <a:r>
                <a:rPr lang="en-GB" sz="1200" dirty="0" err="1" smtClean="0"/>
                <a:t>hyperplane</a:t>
              </a:r>
              <a:r>
                <a:rPr lang="en-GB" sz="1200" dirty="0" smtClean="0"/>
                <a:t> (line)  where only the chromaticity </a:t>
              </a:r>
            </a:p>
            <a:p>
              <a:r>
                <a:rPr lang="en-GB" sz="1200" dirty="0" smtClean="0"/>
                <a:t>affects the tune shift because </a:t>
              </a:r>
              <a:r>
                <a:rPr lang="en-GB" sz="1200" dirty="0" smtClean="0">
                  <a:latin typeface="Symbol" panose="05050102010706020507" pitchFamily="18" charset="2"/>
                </a:rPr>
                <a:t>l&lt;5%</a:t>
              </a:r>
              <a:endParaRPr lang="en-GB" sz="1200" b="1" dirty="0">
                <a:latin typeface="Symbol" panose="05050102010706020507" pitchFamily="18" charset="2"/>
              </a:endParaRPr>
            </a:p>
          </p:txBody>
        </p:sp>
        <p:cxnSp>
          <p:nvCxnSpPr>
            <p:cNvPr id="33" name="Straight Arrow Connector 32"/>
            <p:cNvCxnSpPr/>
            <p:nvPr/>
          </p:nvCxnSpPr>
          <p:spPr>
            <a:xfrm>
              <a:off x="1835696" y="1988840"/>
              <a:ext cx="500888" cy="1008112"/>
            </a:xfrm>
            <a:prstGeom prst="straightConnector1">
              <a:avLst/>
            </a:prstGeom>
            <a:ln w="12700">
              <a:solidFill>
                <a:srgbClr val="FFC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Arrow Connector 30"/>
            <p:cNvCxnSpPr/>
            <p:nvPr/>
          </p:nvCxnSpPr>
          <p:spPr>
            <a:xfrm>
              <a:off x="2123728" y="3212976"/>
              <a:ext cx="0" cy="648072"/>
            </a:xfrm>
            <a:prstGeom prst="straightConnector1">
              <a:avLst/>
            </a:prstGeom>
            <a:ln w="38100">
              <a:solidFill>
                <a:srgbClr val="FFC000"/>
              </a:solidFill>
              <a:prstDash val="dash"/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Arrow Connector 43"/>
            <p:cNvCxnSpPr/>
            <p:nvPr/>
          </p:nvCxnSpPr>
          <p:spPr>
            <a:xfrm>
              <a:off x="2411760" y="2597152"/>
              <a:ext cx="0" cy="471808"/>
            </a:xfrm>
            <a:prstGeom prst="straightConnector1">
              <a:avLst/>
            </a:prstGeom>
            <a:ln w="25400">
              <a:solidFill>
                <a:srgbClr val="FFC000"/>
              </a:solidFill>
              <a:prstDash val="dashDot"/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1" name="TextBox 5"/>
          <p:cNvSpPr txBox="1">
            <a:spLocks noChangeArrowheads="1"/>
          </p:cNvSpPr>
          <p:nvPr/>
        </p:nvSpPr>
        <p:spPr bwMode="auto">
          <a:xfrm>
            <a:off x="178941" y="6381328"/>
            <a:ext cx="813747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GB" sz="1200" b="1" dirty="0"/>
              <a:t>PSB Experiments, 6D Tune evolution with SC</a:t>
            </a:r>
          </a:p>
          <a:p>
            <a:pPr eaLnBrk="1" hangingPunct="1"/>
            <a:r>
              <a:rPr lang="en-US" sz="1200" i="1" dirty="0" smtClean="0"/>
              <a:t>Vincenzo </a:t>
            </a:r>
            <a:r>
              <a:rPr lang="en-US" sz="1200" i="1" dirty="0"/>
              <a:t>Forte – </a:t>
            </a:r>
            <a:r>
              <a:rPr lang="en-GB" sz="1200" i="1" dirty="0"/>
              <a:t>Space charge meeting </a:t>
            </a:r>
            <a:r>
              <a:rPr lang="en-US" sz="1200" i="1" dirty="0"/>
              <a:t>– CERN - </a:t>
            </a:r>
            <a:r>
              <a:rPr lang="en-US" sz="1200" i="1" dirty="0" smtClean="0"/>
              <a:t>20/05/2014</a:t>
            </a:r>
            <a:r>
              <a:rPr lang="en-US" sz="1200" b="1" dirty="0" smtClean="0"/>
              <a:t> </a:t>
            </a:r>
            <a:endParaRPr lang="en-US" sz="1200" b="1" dirty="0"/>
          </a:p>
        </p:txBody>
      </p:sp>
      <p:pic>
        <p:nvPicPr>
          <p:cNvPr id="23" name="Picture 2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65765" y="6463505"/>
            <a:ext cx="298723" cy="36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4" name="Picture 6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70601" y="6452407"/>
            <a:ext cx="370213" cy="36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TextBox 2"/>
          <p:cNvSpPr txBox="1">
            <a:spLocks noChangeArrowheads="1"/>
          </p:cNvSpPr>
          <p:nvPr/>
        </p:nvSpPr>
        <p:spPr bwMode="auto">
          <a:xfrm>
            <a:off x="0" y="-99392"/>
            <a:ext cx="91440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2400" b="1" dirty="0" smtClean="0">
                <a:solidFill>
                  <a:srgbClr val="FF0000"/>
                </a:solidFill>
              </a:rPr>
              <a:t>Single particle dynamic behavior (tunes modulation)</a:t>
            </a:r>
          </a:p>
        </p:txBody>
      </p:sp>
      <p:cxnSp>
        <p:nvCxnSpPr>
          <p:cNvPr id="3" name="Straight Arrow Connector 2"/>
          <p:cNvCxnSpPr/>
          <p:nvPr/>
        </p:nvCxnSpPr>
        <p:spPr>
          <a:xfrm>
            <a:off x="3131651" y="1645089"/>
            <a:ext cx="1872397" cy="1061414"/>
          </a:xfrm>
          <a:prstGeom prst="straightConnector1">
            <a:avLst/>
          </a:prstGeom>
          <a:ln w="19050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Rectangle 24"/>
          <p:cNvSpPr/>
          <p:nvPr/>
        </p:nvSpPr>
        <p:spPr>
          <a:xfrm>
            <a:off x="3807010" y="641052"/>
            <a:ext cx="1396654" cy="923330"/>
          </a:xfrm>
          <a:prstGeom prst="rect">
            <a:avLst/>
          </a:prstGeom>
          <a:ln w="25400"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r>
              <a:rPr lang="en-GB" b="1" dirty="0" smtClean="0"/>
              <a:t>In the PSB:</a:t>
            </a:r>
          </a:p>
          <a:p>
            <a:r>
              <a:rPr lang="en-GB" dirty="0" err="1" smtClean="0"/>
              <a:t>DQx</a:t>
            </a:r>
            <a:r>
              <a:rPr lang="en-GB" dirty="0"/>
              <a:t>=-</a:t>
            </a:r>
            <a:r>
              <a:rPr lang="en-GB" dirty="0" smtClean="0"/>
              <a:t>3.34;</a:t>
            </a:r>
            <a:endParaRPr lang="en-GB" dirty="0"/>
          </a:p>
          <a:p>
            <a:r>
              <a:rPr lang="en-GB" dirty="0" err="1"/>
              <a:t>DQy</a:t>
            </a:r>
            <a:r>
              <a:rPr lang="en-GB" dirty="0"/>
              <a:t>=-</a:t>
            </a:r>
            <a:r>
              <a:rPr lang="en-GB" dirty="0" smtClean="0"/>
              <a:t>6.50;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82784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67700" y="6597650"/>
            <a:ext cx="149225" cy="179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75688" y="6597650"/>
            <a:ext cx="185737" cy="179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Box 2"/>
          <p:cNvSpPr txBox="1">
            <a:spLocks noChangeArrowheads="1"/>
          </p:cNvSpPr>
          <p:nvPr/>
        </p:nvSpPr>
        <p:spPr bwMode="auto">
          <a:xfrm>
            <a:off x="0" y="1412776"/>
            <a:ext cx="9144000" cy="3046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3200" b="1" u="sng" dirty="0">
                <a:solidFill>
                  <a:srgbClr val="FF0000"/>
                </a:solidFill>
              </a:rPr>
              <a:t>Tunes evolution in a </a:t>
            </a:r>
            <a:r>
              <a:rPr lang="en-US" sz="3200" b="1" u="sng" dirty="0" smtClean="0">
                <a:solidFill>
                  <a:srgbClr val="FF0000"/>
                </a:solidFill>
              </a:rPr>
              <a:t>space </a:t>
            </a:r>
            <a:r>
              <a:rPr lang="en-US" sz="3200" b="1" u="sng" dirty="0">
                <a:solidFill>
                  <a:srgbClr val="FF0000"/>
                </a:solidFill>
              </a:rPr>
              <a:t>charge dominated </a:t>
            </a:r>
            <a:r>
              <a:rPr lang="en-US" sz="3200" b="1" u="sng" dirty="0" smtClean="0">
                <a:solidFill>
                  <a:srgbClr val="FF0000"/>
                </a:solidFill>
              </a:rPr>
              <a:t>beam</a:t>
            </a:r>
          </a:p>
          <a:p>
            <a:pPr marL="514350" indent="-514350" fontAlgn="base"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</a:pPr>
            <a:endParaRPr lang="en-US" sz="3200" b="1" dirty="0" smtClean="0"/>
          </a:p>
          <a:p>
            <a:pPr marL="514350" indent="-514350" fontAlgn="base"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</a:pPr>
            <a:r>
              <a:rPr lang="en-US" sz="32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Relation between tunes and </a:t>
            </a:r>
            <a:r>
              <a:rPr lang="en-US" sz="3200" b="1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coord</a:t>
            </a:r>
            <a:r>
              <a:rPr lang="en-US" sz="32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. phase space</a:t>
            </a:r>
          </a:p>
          <a:p>
            <a:pPr marL="514350" indent="-514350" fontAlgn="base"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</a:pPr>
            <a:r>
              <a:rPr lang="en-US" sz="32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Cuts</a:t>
            </a:r>
          </a:p>
          <a:p>
            <a:pPr marL="514350" indent="-514350" fontAlgn="base"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</a:pPr>
            <a:r>
              <a:rPr lang="en-US" sz="32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Single particle tunes modulation</a:t>
            </a:r>
            <a:endParaRPr lang="en-US" sz="32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marL="514350" indent="-514350" fontAlgn="base"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</a:pPr>
            <a:r>
              <a:rPr lang="en-US" sz="3200" b="1" dirty="0" smtClean="0"/>
              <a:t>Averaging</a:t>
            </a:r>
          </a:p>
        </p:txBody>
      </p:sp>
      <p:sp>
        <p:nvSpPr>
          <p:cNvPr id="14" name="TextBox 5"/>
          <p:cNvSpPr txBox="1">
            <a:spLocks noChangeArrowheads="1"/>
          </p:cNvSpPr>
          <p:nvPr/>
        </p:nvSpPr>
        <p:spPr bwMode="auto">
          <a:xfrm>
            <a:off x="34925" y="6381328"/>
            <a:ext cx="813747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n-GB" sz="1200" b="1" dirty="0"/>
              <a:t>PSB space charge studies update </a:t>
            </a:r>
          </a:p>
          <a:p>
            <a:pPr eaLnBrk="1" hangingPunct="1"/>
            <a:r>
              <a:rPr lang="en-US" sz="1200" i="1" dirty="0"/>
              <a:t>Vincenzo Forte – BE-ABP/LIS meeting – CERN - 04/11/2013</a:t>
            </a:r>
            <a:r>
              <a:rPr lang="en-US" sz="1200" b="1" dirty="0"/>
              <a:t> </a:t>
            </a:r>
          </a:p>
        </p:txBody>
      </p:sp>
      <p:pic>
        <p:nvPicPr>
          <p:cNvPr id="3074" name="Picture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01" t="5118" r="8783" b="54727"/>
          <a:stretch>
            <a:fillRect/>
          </a:stretch>
        </p:blipFill>
        <p:spPr bwMode="auto">
          <a:xfrm>
            <a:off x="-107950" y="5190306"/>
            <a:ext cx="9542463" cy="2343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TextBox 5"/>
          <p:cNvSpPr txBox="1">
            <a:spLocks noChangeArrowheads="1"/>
          </p:cNvSpPr>
          <p:nvPr/>
        </p:nvSpPr>
        <p:spPr bwMode="auto">
          <a:xfrm>
            <a:off x="178941" y="6423719"/>
            <a:ext cx="813747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GB" sz="1200" b="1" dirty="0"/>
              <a:t>PSB Experiments, 6D Tune evolution with SC</a:t>
            </a:r>
          </a:p>
          <a:p>
            <a:pPr eaLnBrk="1" hangingPunct="1"/>
            <a:r>
              <a:rPr lang="en-US" sz="1200" i="1" dirty="0" smtClean="0"/>
              <a:t>Vincenzo </a:t>
            </a:r>
            <a:r>
              <a:rPr lang="en-US" sz="1200" i="1" dirty="0"/>
              <a:t>Forte – </a:t>
            </a:r>
            <a:r>
              <a:rPr lang="en-GB" sz="1200" i="1" dirty="0"/>
              <a:t>Space charge meeting </a:t>
            </a:r>
            <a:r>
              <a:rPr lang="en-US" sz="1200" i="1" dirty="0"/>
              <a:t>– CERN - </a:t>
            </a:r>
            <a:r>
              <a:rPr lang="en-US" sz="1200" i="1" dirty="0" smtClean="0"/>
              <a:t>20/05/2014</a:t>
            </a:r>
            <a:r>
              <a:rPr lang="en-US" sz="1200" b="1" dirty="0" smtClean="0"/>
              <a:t> </a:t>
            </a:r>
            <a:endParaRPr lang="en-US" sz="1200" b="1" dirty="0"/>
          </a:p>
        </p:txBody>
      </p:sp>
      <p:pic>
        <p:nvPicPr>
          <p:cNvPr id="20" name="Picture 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65765" y="6463505"/>
            <a:ext cx="298723" cy="36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" name="Picture 6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70601" y="6452407"/>
            <a:ext cx="370213" cy="36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70311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67700" y="6597650"/>
            <a:ext cx="149225" cy="179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75688" y="6597650"/>
            <a:ext cx="185737" cy="179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Box 2"/>
          <p:cNvSpPr txBox="1">
            <a:spLocks noChangeArrowheads="1"/>
          </p:cNvSpPr>
          <p:nvPr/>
        </p:nvSpPr>
        <p:spPr bwMode="auto">
          <a:xfrm>
            <a:off x="0" y="-99392"/>
            <a:ext cx="91440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2400" b="1" dirty="0" smtClean="0">
                <a:solidFill>
                  <a:srgbClr val="FF0000"/>
                </a:solidFill>
              </a:rPr>
              <a:t>Averaging the phase advance over many turns…</a:t>
            </a:r>
          </a:p>
        </p:txBody>
      </p:sp>
      <p:sp>
        <p:nvSpPr>
          <p:cNvPr id="14" name="TextBox 5"/>
          <p:cNvSpPr txBox="1">
            <a:spLocks noChangeArrowheads="1"/>
          </p:cNvSpPr>
          <p:nvPr/>
        </p:nvSpPr>
        <p:spPr bwMode="auto">
          <a:xfrm>
            <a:off x="34925" y="6381328"/>
            <a:ext cx="813747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n-GB" sz="1200" b="1" dirty="0"/>
              <a:t>PSB space charge studies update </a:t>
            </a:r>
          </a:p>
          <a:p>
            <a:pPr eaLnBrk="1" hangingPunct="1"/>
            <a:r>
              <a:rPr lang="en-US" sz="1200" i="1" dirty="0"/>
              <a:t>Vincenzo Forte – BE-ABP/LIS meeting – CERN - 04/11/2013</a:t>
            </a:r>
            <a:r>
              <a:rPr lang="en-US" sz="1200" b="1" dirty="0"/>
              <a:t> </a:t>
            </a:r>
          </a:p>
        </p:txBody>
      </p:sp>
      <p:pic>
        <p:nvPicPr>
          <p:cNvPr id="3074" name="Picture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01" t="5118" r="8783" b="54727"/>
          <a:stretch>
            <a:fillRect/>
          </a:stretch>
        </p:blipFill>
        <p:spPr bwMode="auto">
          <a:xfrm>
            <a:off x="-107950" y="5190306"/>
            <a:ext cx="9542463" cy="2343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2" descr="C:\from_lxplus\MDs collection\vincenzo\MD17_12_02_2013\plots\with_Frank\complete_footprint_modified_vincenzo.jpg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359" r="24883"/>
          <a:stretch/>
        </p:blipFill>
        <p:spPr bwMode="auto">
          <a:xfrm>
            <a:off x="-49625250" y="-28106688"/>
            <a:ext cx="5057775" cy="54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Rectangle 14"/>
          <p:cNvSpPr/>
          <p:nvPr/>
        </p:nvSpPr>
        <p:spPr>
          <a:xfrm>
            <a:off x="-3795" y="328300"/>
            <a:ext cx="9147795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defRPr/>
            </a:pPr>
            <a:endParaRPr lang="en-GB" sz="1400" kern="0" dirty="0">
              <a:solidFill>
                <a:sysClr val="windowText" lastClr="000000"/>
              </a:solidFill>
            </a:endParaRPr>
          </a:p>
          <a:p>
            <a:pPr algn="just">
              <a:defRPr/>
            </a:pPr>
            <a:endParaRPr lang="en-US" sz="2400" kern="0" dirty="0" smtClean="0">
              <a:solidFill>
                <a:sysClr val="windowText" lastClr="000000"/>
              </a:solidFill>
            </a:endParaRPr>
          </a:p>
          <a:p>
            <a:pPr algn="just">
              <a:defRPr/>
            </a:pPr>
            <a:r>
              <a:rPr lang="en-US" kern="0" dirty="0">
                <a:solidFill>
                  <a:sysClr val="windowText" lastClr="000000"/>
                </a:solidFill>
              </a:rPr>
              <a:t> </a:t>
            </a:r>
            <a:r>
              <a:rPr lang="en-US" kern="0" dirty="0" smtClean="0">
                <a:solidFill>
                  <a:sysClr val="windowText" lastClr="000000"/>
                </a:solidFill>
              </a:rPr>
              <a:t> </a:t>
            </a:r>
            <a:endParaRPr lang="en-US" kern="0" dirty="0">
              <a:solidFill>
                <a:sysClr val="windowText" lastClr="000000"/>
              </a:solidFill>
            </a:endParaRPr>
          </a:p>
        </p:txBody>
      </p:sp>
      <p:sp>
        <p:nvSpPr>
          <p:cNvPr id="21" name="TextBox 5"/>
          <p:cNvSpPr txBox="1">
            <a:spLocks noChangeArrowheads="1"/>
          </p:cNvSpPr>
          <p:nvPr/>
        </p:nvSpPr>
        <p:spPr bwMode="auto">
          <a:xfrm>
            <a:off x="178941" y="6423719"/>
            <a:ext cx="813747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GB" sz="1200" b="1" dirty="0"/>
              <a:t>PSB Experiments, 6D Tune evolution with SC</a:t>
            </a:r>
          </a:p>
          <a:p>
            <a:pPr eaLnBrk="1" hangingPunct="1"/>
            <a:r>
              <a:rPr lang="en-US" sz="1200" i="1" dirty="0" smtClean="0"/>
              <a:t>Vincenzo </a:t>
            </a:r>
            <a:r>
              <a:rPr lang="en-US" sz="1200" i="1" dirty="0"/>
              <a:t>Forte – </a:t>
            </a:r>
            <a:r>
              <a:rPr lang="en-GB" sz="1200" i="1" dirty="0"/>
              <a:t>Space charge meeting </a:t>
            </a:r>
            <a:r>
              <a:rPr lang="en-US" sz="1200" i="1" dirty="0"/>
              <a:t>– CERN - </a:t>
            </a:r>
            <a:r>
              <a:rPr lang="en-US" sz="1200" i="1" dirty="0" smtClean="0"/>
              <a:t>20/05/2014</a:t>
            </a:r>
            <a:r>
              <a:rPr lang="en-US" sz="1200" b="1" dirty="0" smtClean="0"/>
              <a:t> </a:t>
            </a:r>
            <a:endParaRPr lang="en-US" sz="1200" b="1" dirty="0"/>
          </a:p>
        </p:txBody>
      </p:sp>
      <p:pic>
        <p:nvPicPr>
          <p:cNvPr id="23" name="Picture 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65765" y="6463505"/>
            <a:ext cx="298723" cy="36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4" name="Picture 6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70601" y="6452407"/>
            <a:ext cx="370213" cy="36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" name="Rectangle 24"/>
          <p:cNvSpPr/>
          <p:nvPr/>
        </p:nvSpPr>
        <p:spPr>
          <a:xfrm>
            <a:off x="0" y="425569"/>
            <a:ext cx="91440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sz="1600" b="1" dirty="0" smtClean="0">
                <a:solidFill>
                  <a:prstClr val="black"/>
                </a:solidFill>
              </a:rPr>
              <a:t>The tunes of each particle, averaged over 1 synchrotron period, are shown on the right.</a:t>
            </a:r>
            <a:endParaRPr lang="en-US" b="1" dirty="0">
              <a:solidFill>
                <a:prstClr val="black"/>
              </a:solidFill>
            </a:endParaRPr>
          </a:p>
        </p:txBody>
      </p:sp>
      <p:pic>
        <p:nvPicPr>
          <p:cNvPr id="26" name="Picture 2"/>
          <p:cNvPicPr>
            <a:picLocks noChangeAspect="1" noChangeArrowheads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73" r="8299"/>
          <a:stretch/>
        </p:blipFill>
        <p:spPr bwMode="auto">
          <a:xfrm>
            <a:off x="7004" y="908720"/>
            <a:ext cx="4567657" cy="40952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" name="Rectangle 27"/>
          <p:cNvSpPr/>
          <p:nvPr/>
        </p:nvSpPr>
        <p:spPr>
          <a:xfrm>
            <a:off x="0" y="4898053"/>
            <a:ext cx="91440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sz="1600" b="1" dirty="0" smtClean="0">
                <a:solidFill>
                  <a:prstClr val="black"/>
                </a:solidFill>
              </a:rPr>
              <a:t>The averaging is extremely useful to underline some specific phenomena in the next part of the talk, in which the half-integer resonance has been studied to benchmark PTC-Orbit with the measurements.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1600" b="1" dirty="0" smtClean="0">
              <a:solidFill>
                <a:prstClr val="black"/>
              </a:solidFill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35597" y="938053"/>
            <a:ext cx="4296471" cy="396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8452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67700" y="6597650"/>
            <a:ext cx="149225" cy="179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75688" y="6597650"/>
            <a:ext cx="185737" cy="179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Box 2"/>
          <p:cNvSpPr txBox="1">
            <a:spLocks noChangeArrowheads="1"/>
          </p:cNvSpPr>
          <p:nvPr/>
        </p:nvSpPr>
        <p:spPr bwMode="auto">
          <a:xfrm>
            <a:off x="0" y="-99392"/>
            <a:ext cx="91440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2400" b="1" dirty="0" smtClean="0">
                <a:solidFill>
                  <a:srgbClr val="FF0000"/>
                </a:solidFill>
              </a:rPr>
              <a:t>Averaging the phase advance over many turns…</a:t>
            </a:r>
          </a:p>
        </p:txBody>
      </p:sp>
      <p:sp>
        <p:nvSpPr>
          <p:cNvPr id="14" name="TextBox 5"/>
          <p:cNvSpPr txBox="1">
            <a:spLocks noChangeArrowheads="1"/>
          </p:cNvSpPr>
          <p:nvPr/>
        </p:nvSpPr>
        <p:spPr bwMode="auto">
          <a:xfrm>
            <a:off x="34925" y="6381328"/>
            <a:ext cx="813747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n-GB" sz="1200" b="1" dirty="0"/>
              <a:t>PSB space charge studies update </a:t>
            </a:r>
          </a:p>
          <a:p>
            <a:pPr eaLnBrk="1" hangingPunct="1"/>
            <a:r>
              <a:rPr lang="en-US" sz="1200" i="1" dirty="0"/>
              <a:t>Vincenzo Forte – BE-ABP/LIS meeting – CERN - 04/11/2013</a:t>
            </a:r>
            <a:r>
              <a:rPr lang="en-US" sz="1200" b="1" dirty="0"/>
              <a:t> </a:t>
            </a:r>
          </a:p>
        </p:txBody>
      </p:sp>
      <p:pic>
        <p:nvPicPr>
          <p:cNvPr id="3074" name="Picture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01" t="5118" r="8783" b="54727"/>
          <a:stretch>
            <a:fillRect/>
          </a:stretch>
        </p:blipFill>
        <p:spPr bwMode="auto">
          <a:xfrm>
            <a:off x="-107950" y="5190306"/>
            <a:ext cx="9542463" cy="2343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2" descr="C:\from_lxplus\MDs collection\vincenzo\MD17_12_02_2013\plots\with_Frank\complete_footprint_modified_vincenzo.jpg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359" r="24883"/>
          <a:stretch/>
        </p:blipFill>
        <p:spPr bwMode="auto">
          <a:xfrm>
            <a:off x="-49625250" y="-28106688"/>
            <a:ext cx="5057775" cy="54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TextBox 5"/>
          <p:cNvSpPr txBox="1">
            <a:spLocks noChangeArrowheads="1"/>
          </p:cNvSpPr>
          <p:nvPr/>
        </p:nvSpPr>
        <p:spPr bwMode="auto">
          <a:xfrm>
            <a:off x="178941" y="6423719"/>
            <a:ext cx="813747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GB" sz="1200" b="1" dirty="0"/>
              <a:t>PSB Experiments, 6D Tune evolution with SC</a:t>
            </a:r>
          </a:p>
          <a:p>
            <a:pPr eaLnBrk="1" hangingPunct="1"/>
            <a:r>
              <a:rPr lang="en-US" sz="1200" i="1" dirty="0" smtClean="0"/>
              <a:t>Vincenzo </a:t>
            </a:r>
            <a:r>
              <a:rPr lang="en-US" sz="1200" i="1" dirty="0"/>
              <a:t>Forte – </a:t>
            </a:r>
            <a:r>
              <a:rPr lang="en-GB" sz="1200" i="1" dirty="0"/>
              <a:t>Space charge meeting </a:t>
            </a:r>
            <a:r>
              <a:rPr lang="en-US" sz="1200" i="1" dirty="0"/>
              <a:t>– CERN - </a:t>
            </a:r>
            <a:r>
              <a:rPr lang="en-US" sz="1200" i="1" dirty="0" smtClean="0"/>
              <a:t>20/05/2014</a:t>
            </a:r>
            <a:r>
              <a:rPr lang="en-US" sz="1200" b="1" dirty="0" smtClean="0"/>
              <a:t> </a:t>
            </a:r>
            <a:endParaRPr lang="en-US" sz="1200" b="1" dirty="0"/>
          </a:p>
        </p:txBody>
      </p:sp>
      <p:pic>
        <p:nvPicPr>
          <p:cNvPr id="23" name="Picture 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65765" y="6463505"/>
            <a:ext cx="298723" cy="36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4" name="Picture 6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70601" y="6452407"/>
            <a:ext cx="370213" cy="36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2"/>
          <p:cNvPicPr>
            <a:picLocks noChangeAspect="1" noChangeArrowheads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04" r="4867"/>
          <a:stretch/>
        </p:blipFill>
        <p:spPr bwMode="auto">
          <a:xfrm>
            <a:off x="1343747" y="679909"/>
            <a:ext cx="2891992" cy="26181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Picture 2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2897" y="3475114"/>
            <a:ext cx="3216447" cy="26181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1257" y="608221"/>
            <a:ext cx="2925916" cy="26181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90304" y="3403106"/>
            <a:ext cx="2925915" cy="26181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TextBox 14"/>
          <p:cNvSpPr txBox="1"/>
          <p:nvPr/>
        </p:nvSpPr>
        <p:spPr>
          <a:xfrm>
            <a:off x="0" y="260648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/>
              <a:t>Particles with high (and less modulated) linear density over the synch. period</a:t>
            </a:r>
            <a:endParaRPr lang="fr-FR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-36512" y="3140968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/>
              <a:t>Particles with fully modulated linear density over the synch. period</a:t>
            </a:r>
            <a:endParaRPr lang="fr-FR" b="1" dirty="0"/>
          </a:p>
        </p:txBody>
      </p:sp>
    </p:spTree>
    <p:extLst>
      <p:ext uri="{BB962C8B-B14F-4D97-AF65-F5344CB8AC3E}">
        <p14:creationId xmlns:p14="http://schemas.microsoft.com/office/powerpoint/2010/main" val="31657279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67700" y="6597650"/>
            <a:ext cx="149225" cy="179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75688" y="6597650"/>
            <a:ext cx="185737" cy="179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extBox 5"/>
          <p:cNvSpPr txBox="1">
            <a:spLocks noChangeArrowheads="1"/>
          </p:cNvSpPr>
          <p:nvPr/>
        </p:nvSpPr>
        <p:spPr bwMode="auto">
          <a:xfrm>
            <a:off x="34925" y="6381328"/>
            <a:ext cx="813747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n-GB" sz="1200" b="1" dirty="0"/>
              <a:t>PSB space charge studies update </a:t>
            </a:r>
          </a:p>
          <a:p>
            <a:pPr eaLnBrk="1" hangingPunct="1"/>
            <a:r>
              <a:rPr lang="en-US" sz="1200" i="1" dirty="0"/>
              <a:t>Vincenzo Forte – BE-ABP/LIS meeting – CERN - 04/11/2013</a:t>
            </a:r>
            <a:r>
              <a:rPr lang="en-US" sz="1200" b="1" dirty="0"/>
              <a:t> </a:t>
            </a:r>
          </a:p>
        </p:txBody>
      </p:sp>
      <p:pic>
        <p:nvPicPr>
          <p:cNvPr id="3074" name="Picture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01" t="5118" r="8783" b="54727"/>
          <a:stretch>
            <a:fillRect/>
          </a:stretch>
        </p:blipFill>
        <p:spPr bwMode="auto">
          <a:xfrm>
            <a:off x="-107950" y="5190306"/>
            <a:ext cx="9542463" cy="2343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2" descr="C:\from_lxplus\MDs collection\vincenzo\MD17_12_02_2013\plots\with_Frank\complete_footprint_modified_vincenzo.jpg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359" r="24883"/>
          <a:stretch/>
        </p:blipFill>
        <p:spPr bwMode="auto">
          <a:xfrm>
            <a:off x="-49625250" y="-28106688"/>
            <a:ext cx="5057775" cy="54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TextBox 5"/>
          <p:cNvSpPr txBox="1">
            <a:spLocks noChangeArrowheads="1"/>
          </p:cNvSpPr>
          <p:nvPr/>
        </p:nvSpPr>
        <p:spPr bwMode="auto">
          <a:xfrm>
            <a:off x="178941" y="6423719"/>
            <a:ext cx="813747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GB" sz="1200" b="1" dirty="0"/>
              <a:t>PSB Experiments, 6D Tune evolution with SC</a:t>
            </a:r>
          </a:p>
          <a:p>
            <a:pPr eaLnBrk="1" hangingPunct="1"/>
            <a:r>
              <a:rPr lang="en-US" sz="1200" i="1" dirty="0" smtClean="0"/>
              <a:t>Vincenzo </a:t>
            </a:r>
            <a:r>
              <a:rPr lang="en-US" sz="1200" i="1" dirty="0"/>
              <a:t>Forte – </a:t>
            </a:r>
            <a:r>
              <a:rPr lang="en-GB" sz="1200" i="1" dirty="0"/>
              <a:t>Space charge meeting </a:t>
            </a:r>
            <a:r>
              <a:rPr lang="en-US" sz="1200" i="1" dirty="0"/>
              <a:t>– CERN - </a:t>
            </a:r>
            <a:r>
              <a:rPr lang="en-US" sz="1200" i="1" dirty="0" smtClean="0"/>
              <a:t>20/05/2014</a:t>
            </a:r>
            <a:r>
              <a:rPr lang="en-US" sz="1200" b="1" dirty="0" smtClean="0"/>
              <a:t> </a:t>
            </a:r>
            <a:endParaRPr lang="en-US" sz="1200" b="1" dirty="0"/>
          </a:p>
        </p:txBody>
      </p:sp>
      <p:pic>
        <p:nvPicPr>
          <p:cNvPr id="23" name="Picture 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65765" y="6463505"/>
            <a:ext cx="298723" cy="36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4" name="Picture 6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70601" y="6452407"/>
            <a:ext cx="370213" cy="36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Box 2"/>
          <p:cNvSpPr txBox="1">
            <a:spLocks noChangeArrowheads="1"/>
          </p:cNvSpPr>
          <p:nvPr/>
        </p:nvSpPr>
        <p:spPr bwMode="auto">
          <a:xfrm>
            <a:off x="0" y="1715324"/>
            <a:ext cx="9144000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3200" b="1" u="sng" dirty="0">
                <a:solidFill>
                  <a:srgbClr val="FF0000"/>
                </a:solidFill>
              </a:rPr>
              <a:t>Measurements-simulations benchmark: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3200" b="1" u="sng" dirty="0">
                <a:solidFill>
                  <a:srgbClr val="FF0000"/>
                </a:solidFill>
              </a:rPr>
              <a:t>the half-integer </a:t>
            </a:r>
            <a:r>
              <a:rPr lang="en-US" sz="3200" b="1" u="sng" dirty="0" smtClean="0">
                <a:solidFill>
                  <a:srgbClr val="FF0000"/>
                </a:solidFill>
              </a:rPr>
              <a:t>resonance (2Qy=9)</a:t>
            </a:r>
            <a:endParaRPr lang="en-US" sz="3200" b="1" u="sng" dirty="0">
              <a:solidFill>
                <a:srgbClr val="FF0000"/>
              </a:solidFill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3200" b="1" dirty="0" smtClean="0"/>
          </a:p>
        </p:txBody>
      </p:sp>
    </p:spTree>
    <p:extLst>
      <p:ext uri="{BB962C8B-B14F-4D97-AF65-F5344CB8AC3E}">
        <p14:creationId xmlns:p14="http://schemas.microsoft.com/office/powerpoint/2010/main" val="3095681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67700" y="6597650"/>
            <a:ext cx="149225" cy="179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75688" y="6597650"/>
            <a:ext cx="185737" cy="179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extBox 5"/>
          <p:cNvSpPr txBox="1">
            <a:spLocks noChangeArrowheads="1"/>
          </p:cNvSpPr>
          <p:nvPr/>
        </p:nvSpPr>
        <p:spPr bwMode="auto">
          <a:xfrm>
            <a:off x="34925" y="6381328"/>
            <a:ext cx="813747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n-GB" sz="1200" b="1" dirty="0"/>
              <a:t>PSB space charge studies update </a:t>
            </a:r>
          </a:p>
          <a:p>
            <a:pPr eaLnBrk="1" hangingPunct="1"/>
            <a:r>
              <a:rPr lang="en-US" sz="1200" i="1" dirty="0"/>
              <a:t>Vincenzo Forte – BE-ABP/LIS meeting – CERN - 04/11/2013</a:t>
            </a:r>
            <a:r>
              <a:rPr lang="en-US" sz="1200" b="1" dirty="0"/>
              <a:t> </a:t>
            </a:r>
          </a:p>
        </p:txBody>
      </p:sp>
      <p:pic>
        <p:nvPicPr>
          <p:cNvPr id="3074" name="Picture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01" t="5118" r="8783" b="54727"/>
          <a:stretch>
            <a:fillRect/>
          </a:stretch>
        </p:blipFill>
        <p:spPr bwMode="auto">
          <a:xfrm>
            <a:off x="-107950" y="5190306"/>
            <a:ext cx="9542463" cy="2343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2" descr="C:\from_lxplus\MDs collection\vincenzo\MD17_12_02_2013\plots\with_Frank\complete_footprint_modified_vincenzo.jpg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359" r="24883"/>
          <a:stretch/>
        </p:blipFill>
        <p:spPr bwMode="auto">
          <a:xfrm>
            <a:off x="-49625250" y="-28106688"/>
            <a:ext cx="5057775" cy="54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TextBox 5"/>
          <p:cNvSpPr txBox="1">
            <a:spLocks noChangeArrowheads="1"/>
          </p:cNvSpPr>
          <p:nvPr/>
        </p:nvSpPr>
        <p:spPr bwMode="auto">
          <a:xfrm>
            <a:off x="178941" y="6423719"/>
            <a:ext cx="813747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GB" sz="1200" b="1" dirty="0"/>
              <a:t>PSB Experiments, 6D Tune evolution with SC</a:t>
            </a:r>
          </a:p>
          <a:p>
            <a:pPr eaLnBrk="1" hangingPunct="1"/>
            <a:r>
              <a:rPr lang="en-US" sz="1200" i="1" dirty="0" smtClean="0"/>
              <a:t>Vincenzo </a:t>
            </a:r>
            <a:r>
              <a:rPr lang="en-US" sz="1200" i="1" dirty="0"/>
              <a:t>Forte – </a:t>
            </a:r>
            <a:r>
              <a:rPr lang="en-GB" sz="1200" i="1" dirty="0"/>
              <a:t>Space charge meeting </a:t>
            </a:r>
            <a:r>
              <a:rPr lang="en-US" sz="1200" i="1" dirty="0"/>
              <a:t>– CERN - </a:t>
            </a:r>
            <a:r>
              <a:rPr lang="en-US" sz="1200" i="1" dirty="0" smtClean="0"/>
              <a:t>20/05/2014</a:t>
            </a:r>
            <a:r>
              <a:rPr lang="en-US" sz="1200" b="1" dirty="0" smtClean="0"/>
              <a:t> </a:t>
            </a:r>
            <a:endParaRPr lang="en-US" sz="1200" b="1" dirty="0"/>
          </a:p>
        </p:txBody>
      </p:sp>
      <p:pic>
        <p:nvPicPr>
          <p:cNvPr id="23" name="Picture 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65765" y="6463505"/>
            <a:ext cx="298723" cy="36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4" name="Picture 6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70601" y="6452407"/>
            <a:ext cx="370213" cy="36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2" name="TextBox 2"/>
          <p:cNvSpPr txBox="1">
            <a:spLocks noChangeArrowheads="1"/>
          </p:cNvSpPr>
          <p:nvPr/>
        </p:nvSpPr>
        <p:spPr bwMode="auto">
          <a:xfrm>
            <a:off x="0" y="-99392"/>
            <a:ext cx="91440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2400" b="1" dirty="0" smtClean="0">
                <a:solidFill>
                  <a:srgbClr val="FF0000"/>
                </a:solidFill>
              </a:rPr>
              <a:t>Measurements: intensity – programmed tunes – transverse profiles </a:t>
            </a:r>
          </a:p>
        </p:txBody>
      </p:sp>
      <p:sp>
        <p:nvSpPr>
          <p:cNvPr id="43" name="TextBox 2"/>
          <p:cNvSpPr txBox="1">
            <a:spLocks noChangeArrowheads="1"/>
          </p:cNvSpPr>
          <p:nvPr/>
        </p:nvSpPr>
        <p:spPr bwMode="auto">
          <a:xfrm>
            <a:off x="5508104" y="5292497"/>
            <a:ext cx="3635896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2000" b="1" u="sng" dirty="0" smtClean="0"/>
              <a:t>The core (1</a:t>
            </a:r>
            <a:r>
              <a:rPr lang="en-US" sz="2000" b="1" u="sng" dirty="0" smtClean="0">
                <a:latin typeface="Symbol" panose="05050102010706020507" pitchFamily="18" charset="2"/>
              </a:rPr>
              <a:t>s</a:t>
            </a:r>
            <a:r>
              <a:rPr lang="en-US" sz="2000" b="1" u="sng" dirty="0" smtClean="0"/>
              <a:t>) of the beam is preserved during the losses!</a:t>
            </a:r>
            <a:endParaRPr lang="en-US" sz="4000" b="1" u="sng" dirty="0"/>
          </a:p>
        </p:txBody>
      </p:sp>
      <p:pic>
        <p:nvPicPr>
          <p:cNvPr id="3081" name="Picture 9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06456" y="695621"/>
            <a:ext cx="3784598" cy="216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2" name="Picture 10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06456" y="2887481"/>
            <a:ext cx="3798974" cy="216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" name="Group 3"/>
          <p:cNvGrpSpPr/>
          <p:nvPr/>
        </p:nvGrpSpPr>
        <p:grpSpPr>
          <a:xfrm>
            <a:off x="-107950" y="382526"/>
            <a:ext cx="5841876" cy="5494746"/>
            <a:chOff x="-107950" y="382526"/>
            <a:chExt cx="5841876" cy="5494746"/>
          </a:xfrm>
        </p:grpSpPr>
        <p:pic>
          <p:nvPicPr>
            <p:cNvPr id="13" name="Picture 3"/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07950" y="382526"/>
              <a:ext cx="5841876" cy="31939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6" name="TextBox 15"/>
            <p:cNvSpPr txBox="1"/>
            <p:nvPr/>
          </p:nvSpPr>
          <p:spPr>
            <a:xfrm>
              <a:off x="1831536" y="2174107"/>
              <a:ext cx="1373453" cy="7386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00" dirty="0" smtClean="0"/>
                <a:t>@ C450 </a:t>
              </a:r>
            </a:p>
            <a:p>
              <a:pPr algn="ctr"/>
              <a:r>
                <a:rPr lang="en-US" sz="1400" dirty="0" smtClean="0"/>
                <a:t>(switching off </a:t>
              </a:r>
            </a:p>
            <a:p>
              <a:pPr algn="ctr"/>
              <a:r>
                <a:rPr lang="en-US" sz="1400" dirty="0" smtClean="0"/>
                <a:t>QNO correctors)</a:t>
              </a:r>
              <a:endParaRPr lang="en-GB" sz="1400" dirty="0"/>
            </a:p>
          </p:txBody>
        </p:sp>
        <p:pic>
          <p:nvPicPr>
            <p:cNvPr id="17" name="Picture 19"/>
            <p:cNvPicPr>
              <a:picLocks noChangeArrowheads="1"/>
            </p:cNvPicPr>
            <p:nvPr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0652" y="3418472"/>
              <a:ext cx="5553273" cy="2458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cxnSp>
          <p:nvCxnSpPr>
            <p:cNvPr id="19" name="Straight Arrow Connector 18"/>
            <p:cNvCxnSpPr/>
            <p:nvPr/>
          </p:nvCxnSpPr>
          <p:spPr>
            <a:xfrm flipV="1">
              <a:off x="2556917" y="1412776"/>
              <a:ext cx="144016" cy="776400"/>
            </a:xfrm>
            <a:prstGeom prst="straightConnector1">
              <a:avLst/>
            </a:prstGeom>
            <a:ln w="22225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>
              <a:off x="1512801" y="4365104"/>
              <a:ext cx="1227919" cy="0"/>
            </a:xfrm>
            <a:prstGeom prst="line">
              <a:avLst/>
            </a:prstGeom>
            <a:ln w="2540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Oval 21"/>
            <p:cNvSpPr/>
            <p:nvPr/>
          </p:nvSpPr>
          <p:spPr>
            <a:xfrm>
              <a:off x="1476797" y="4326483"/>
              <a:ext cx="72008" cy="7200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25" name="Straight Connector 24"/>
            <p:cNvCxnSpPr>
              <a:endCxn id="26" idx="6"/>
            </p:cNvCxnSpPr>
            <p:nvPr/>
          </p:nvCxnSpPr>
          <p:spPr>
            <a:xfrm flipV="1">
              <a:off x="2760576" y="4363045"/>
              <a:ext cx="2460637" cy="2059"/>
            </a:xfrm>
            <a:prstGeom prst="line">
              <a:avLst/>
            </a:prstGeom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Oval 25"/>
            <p:cNvSpPr/>
            <p:nvPr/>
          </p:nvSpPr>
          <p:spPr>
            <a:xfrm>
              <a:off x="5149205" y="4327041"/>
              <a:ext cx="72008" cy="7200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7" name="Oval 26"/>
            <p:cNvSpPr/>
            <p:nvPr/>
          </p:nvSpPr>
          <p:spPr>
            <a:xfrm>
              <a:off x="2704716" y="4327041"/>
              <a:ext cx="72008" cy="7200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1865310" y="4077873"/>
              <a:ext cx="81464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1200" b="1" dirty="0" smtClean="0">
                  <a:solidFill>
                    <a:srgbClr val="7030A0"/>
                  </a:solidFill>
                </a:rPr>
                <a:t>QNO8 ON</a:t>
              </a:r>
              <a:endParaRPr lang="en-GB" sz="1200" b="1" dirty="0">
                <a:solidFill>
                  <a:srgbClr val="7030A0"/>
                </a:solidFill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3710208" y="4077873"/>
              <a:ext cx="85472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1200" b="1" dirty="0" smtClean="0">
                  <a:solidFill>
                    <a:srgbClr val="FF0000"/>
                  </a:solidFill>
                </a:rPr>
                <a:t>QNO8 OFF</a:t>
              </a:r>
              <a:endParaRPr lang="en-GB" sz="1200" b="1" dirty="0">
                <a:solidFill>
                  <a:srgbClr val="FF0000"/>
                </a:solidFill>
              </a:endParaRPr>
            </a:p>
          </p:txBody>
        </p:sp>
        <p:cxnSp>
          <p:nvCxnSpPr>
            <p:cNvPr id="30" name="Straight Connector 29"/>
            <p:cNvCxnSpPr/>
            <p:nvPr/>
          </p:nvCxnSpPr>
          <p:spPr>
            <a:xfrm>
              <a:off x="1512801" y="1162807"/>
              <a:ext cx="1227919" cy="0"/>
            </a:xfrm>
            <a:prstGeom prst="line">
              <a:avLst/>
            </a:prstGeom>
            <a:ln w="2540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Oval 30"/>
            <p:cNvSpPr/>
            <p:nvPr/>
          </p:nvSpPr>
          <p:spPr>
            <a:xfrm>
              <a:off x="1476797" y="1124186"/>
              <a:ext cx="72008" cy="7200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32" name="Straight Connector 31"/>
            <p:cNvCxnSpPr>
              <a:endCxn id="33" idx="2"/>
            </p:cNvCxnSpPr>
            <p:nvPr/>
          </p:nvCxnSpPr>
          <p:spPr>
            <a:xfrm flipV="1">
              <a:off x="2760576" y="1160748"/>
              <a:ext cx="2388629" cy="2059"/>
            </a:xfrm>
            <a:prstGeom prst="line">
              <a:avLst/>
            </a:prstGeom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Oval 32"/>
            <p:cNvSpPr/>
            <p:nvPr/>
          </p:nvSpPr>
          <p:spPr>
            <a:xfrm>
              <a:off x="5149205" y="1124744"/>
              <a:ext cx="72008" cy="7200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4" name="Oval 33"/>
            <p:cNvSpPr/>
            <p:nvPr/>
          </p:nvSpPr>
          <p:spPr>
            <a:xfrm>
              <a:off x="2704716" y="1124744"/>
              <a:ext cx="72008" cy="7200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1865310" y="875576"/>
              <a:ext cx="81464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1200" b="1" dirty="0" smtClean="0">
                  <a:solidFill>
                    <a:srgbClr val="7030A0"/>
                  </a:solidFill>
                </a:rPr>
                <a:t>QNO8 ON</a:t>
              </a:r>
              <a:endParaRPr lang="en-GB" sz="1200" b="1" dirty="0">
                <a:solidFill>
                  <a:srgbClr val="7030A0"/>
                </a:solidFill>
              </a:endParaRP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3597862" y="875576"/>
              <a:ext cx="85472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1200" b="1" dirty="0" smtClean="0">
                  <a:solidFill>
                    <a:srgbClr val="FF0000"/>
                  </a:solidFill>
                </a:rPr>
                <a:t>QNO8 OFF</a:t>
              </a:r>
              <a:endParaRPr lang="en-GB" sz="1200" b="1" dirty="0">
                <a:solidFill>
                  <a:srgbClr val="FF0000"/>
                </a:solidFill>
              </a:endParaRP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1013941" y="1884415"/>
              <a:ext cx="129105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400" dirty="0" smtClean="0"/>
                <a:t>2Qy=9 crossing</a:t>
              </a:r>
              <a:endParaRPr lang="en-GB" sz="1400" dirty="0"/>
            </a:p>
          </p:txBody>
        </p:sp>
        <p:cxnSp>
          <p:nvCxnSpPr>
            <p:cNvPr id="38" name="Straight Arrow Connector 37"/>
            <p:cNvCxnSpPr/>
            <p:nvPr/>
          </p:nvCxnSpPr>
          <p:spPr>
            <a:xfrm flipV="1">
              <a:off x="1698122" y="1340768"/>
              <a:ext cx="428638" cy="558716"/>
            </a:xfrm>
            <a:prstGeom prst="straightConnector1">
              <a:avLst/>
            </a:prstGeom>
            <a:ln w="22225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TextBox 38"/>
            <p:cNvSpPr txBox="1"/>
            <p:nvPr/>
          </p:nvSpPr>
          <p:spPr>
            <a:xfrm>
              <a:off x="3132981" y="5085184"/>
              <a:ext cx="122413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b="1" dirty="0" err="1" smtClean="0">
                  <a:solidFill>
                    <a:srgbClr val="0000FF"/>
                  </a:solidFill>
                </a:rPr>
                <a:t>Qx</a:t>
              </a:r>
              <a:r>
                <a:rPr lang="en-GB" b="1" dirty="0" smtClean="0">
                  <a:solidFill>
                    <a:srgbClr val="0000FF"/>
                  </a:solidFill>
                </a:rPr>
                <a:t> = 4.28</a:t>
              </a:r>
              <a:endParaRPr lang="fr-FR" b="1" dirty="0">
                <a:solidFill>
                  <a:srgbClr val="0000FF"/>
                </a:solidFill>
              </a:endParaRP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3060973" y="4555479"/>
              <a:ext cx="122413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b="1" dirty="0" err="1" smtClean="0">
                  <a:solidFill>
                    <a:srgbClr val="00B050"/>
                  </a:solidFill>
                </a:rPr>
                <a:t>Qy</a:t>
              </a:r>
              <a:r>
                <a:rPr lang="en-GB" b="1" dirty="0" smtClean="0">
                  <a:solidFill>
                    <a:srgbClr val="00B050"/>
                  </a:solidFill>
                </a:rPr>
                <a:t> = 4.53</a:t>
              </a:r>
              <a:endParaRPr lang="fr-FR" b="1" dirty="0">
                <a:solidFill>
                  <a:srgbClr val="00B050"/>
                </a:solidFill>
              </a:endParaRPr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1701553" y="671768"/>
              <a:ext cx="262302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1400" b="1" dirty="0" smtClean="0"/>
                <a:t>QNO8 = normal quad. corrector</a:t>
              </a:r>
              <a:endParaRPr lang="en-GB" sz="1400" b="1" dirty="0"/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1857412" y="3770096"/>
              <a:ext cx="262302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1400" b="1" dirty="0" smtClean="0"/>
                <a:t>QNO8 = normal quad. corrector</a:t>
              </a:r>
              <a:endParaRPr lang="en-GB" sz="1400" b="1" dirty="0"/>
            </a:p>
          </p:txBody>
        </p:sp>
      </p:grpSp>
      <p:sp>
        <p:nvSpPr>
          <p:cNvPr id="45" name="TextBox 2"/>
          <p:cNvSpPr txBox="1">
            <a:spLocks noChangeArrowheads="1"/>
          </p:cNvSpPr>
          <p:nvPr/>
        </p:nvSpPr>
        <p:spPr bwMode="auto">
          <a:xfrm>
            <a:off x="844542" y="5733256"/>
            <a:ext cx="3635896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2000" b="1" u="sng" dirty="0" smtClean="0"/>
              <a:t>@ 160MeV</a:t>
            </a:r>
            <a:endParaRPr lang="en-US" sz="4000" b="1" u="sng" dirty="0"/>
          </a:p>
        </p:txBody>
      </p:sp>
    </p:spTree>
    <p:extLst>
      <p:ext uri="{BB962C8B-B14F-4D97-AF65-F5344CB8AC3E}">
        <p14:creationId xmlns:p14="http://schemas.microsoft.com/office/powerpoint/2010/main" val="19512577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0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0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/>
      <p:bldP spid="4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67700" y="6597650"/>
            <a:ext cx="149225" cy="179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75688" y="6597650"/>
            <a:ext cx="185737" cy="179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extBox 5"/>
          <p:cNvSpPr txBox="1">
            <a:spLocks noChangeArrowheads="1"/>
          </p:cNvSpPr>
          <p:nvPr/>
        </p:nvSpPr>
        <p:spPr bwMode="auto">
          <a:xfrm>
            <a:off x="34925" y="6381328"/>
            <a:ext cx="813747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n-GB" sz="1200" b="1" dirty="0"/>
              <a:t>PSB space charge studies update </a:t>
            </a:r>
          </a:p>
          <a:p>
            <a:pPr eaLnBrk="1" hangingPunct="1"/>
            <a:r>
              <a:rPr lang="en-US" sz="1200" i="1" dirty="0"/>
              <a:t>Vincenzo Forte – BE-ABP/LIS meeting – CERN - 04/11/2013</a:t>
            </a:r>
            <a:r>
              <a:rPr lang="en-US" sz="1200" b="1" dirty="0"/>
              <a:t> </a:t>
            </a:r>
          </a:p>
        </p:txBody>
      </p:sp>
      <p:pic>
        <p:nvPicPr>
          <p:cNvPr id="3074" name="Picture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01" t="5118" r="8783" b="54727"/>
          <a:stretch>
            <a:fillRect/>
          </a:stretch>
        </p:blipFill>
        <p:spPr bwMode="auto">
          <a:xfrm>
            <a:off x="-107950" y="5190306"/>
            <a:ext cx="9542463" cy="2343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2" descr="C:\from_lxplus\MDs collection\vincenzo\MD17_12_02_2013\plots\with_Frank\complete_footprint_modified_vincenzo.jpg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359" r="24883"/>
          <a:stretch/>
        </p:blipFill>
        <p:spPr bwMode="auto">
          <a:xfrm>
            <a:off x="-49625250" y="-28106688"/>
            <a:ext cx="5057775" cy="54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TextBox 5"/>
          <p:cNvSpPr txBox="1">
            <a:spLocks noChangeArrowheads="1"/>
          </p:cNvSpPr>
          <p:nvPr/>
        </p:nvSpPr>
        <p:spPr bwMode="auto">
          <a:xfrm>
            <a:off x="178941" y="6423719"/>
            <a:ext cx="813747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GB" sz="1200" b="1" dirty="0"/>
              <a:t>PSB Experiments, 6D Tune evolution with SC</a:t>
            </a:r>
          </a:p>
          <a:p>
            <a:pPr eaLnBrk="1" hangingPunct="1"/>
            <a:r>
              <a:rPr lang="en-US" sz="1200" i="1" dirty="0" smtClean="0"/>
              <a:t>Vincenzo </a:t>
            </a:r>
            <a:r>
              <a:rPr lang="en-US" sz="1200" i="1" dirty="0"/>
              <a:t>Forte – </a:t>
            </a:r>
            <a:r>
              <a:rPr lang="en-GB" sz="1200" i="1" dirty="0"/>
              <a:t>Space charge meeting </a:t>
            </a:r>
            <a:r>
              <a:rPr lang="en-US" sz="1200" i="1" dirty="0"/>
              <a:t>– CERN - </a:t>
            </a:r>
            <a:r>
              <a:rPr lang="en-US" sz="1200" i="1" dirty="0" smtClean="0"/>
              <a:t>20/05/2014</a:t>
            </a:r>
            <a:r>
              <a:rPr lang="en-US" sz="1200" b="1" dirty="0" smtClean="0"/>
              <a:t> </a:t>
            </a:r>
            <a:endParaRPr lang="en-US" sz="1200" b="1" dirty="0"/>
          </a:p>
        </p:txBody>
      </p:sp>
      <p:pic>
        <p:nvPicPr>
          <p:cNvPr id="23" name="Picture 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65765" y="6463505"/>
            <a:ext cx="298723" cy="36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4" name="Picture 6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70601" y="6452407"/>
            <a:ext cx="370213" cy="36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" name="Picture 2" descr="http://elogbook.cern.ch/eLogbook/attach_reader?attach_id=1337511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3440" y="764984"/>
            <a:ext cx="2312307" cy="25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4" descr="http://elogbook.cern.ch/eLogbook/attach_reader?attach_id=1337516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3561038"/>
            <a:ext cx="2312307" cy="25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7" descr="E:\16-04-13_SC_workshop_Presentation\MD20_8_8_antiphase\movieMD2088antiphase.gif"/>
          <p:cNvPicPr>
            <a:picLocks noChangeAspect="1" noChangeArrowheads="1" noCrop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57112" y="1700808"/>
            <a:ext cx="2812338" cy="30649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9" descr="http://elogbook.cern.ch/eLogbook/attach_reader?attach_id=1337608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1943" y="764984"/>
            <a:ext cx="2312307" cy="25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11" descr="http://elogbook.cern.ch/eLogbook/attach_reader?attach_id=1337609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1943" y="3573296"/>
            <a:ext cx="2325083" cy="25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8" name="Down Arrow 47"/>
          <p:cNvSpPr/>
          <p:nvPr/>
        </p:nvSpPr>
        <p:spPr>
          <a:xfrm>
            <a:off x="1407052" y="3284984"/>
            <a:ext cx="212542" cy="28803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9" name="TextBox 48"/>
          <p:cNvSpPr txBox="1"/>
          <p:nvPr/>
        </p:nvSpPr>
        <p:spPr>
          <a:xfrm>
            <a:off x="395536" y="404664"/>
            <a:ext cx="2520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8kV/8kV in phase (short)</a:t>
            </a:r>
            <a:endParaRPr lang="en-GB" dirty="0"/>
          </a:p>
        </p:txBody>
      </p:sp>
      <p:sp>
        <p:nvSpPr>
          <p:cNvPr id="50" name="TextBox 49"/>
          <p:cNvSpPr txBox="1"/>
          <p:nvPr/>
        </p:nvSpPr>
        <p:spPr>
          <a:xfrm>
            <a:off x="3257112" y="1331476"/>
            <a:ext cx="28123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8kV/8kV </a:t>
            </a:r>
            <a:r>
              <a:rPr lang="en-GB" dirty="0"/>
              <a:t>in </a:t>
            </a:r>
            <a:r>
              <a:rPr lang="en-GB" dirty="0" err="1" smtClean="0"/>
              <a:t>antiphase</a:t>
            </a:r>
            <a:r>
              <a:rPr lang="en-GB" dirty="0" smtClean="0"/>
              <a:t> (long)</a:t>
            </a:r>
            <a:endParaRPr lang="en-GB" dirty="0"/>
          </a:p>
        </p:txBody>
      </p:sp>
      <p:sp>
        <p:nvSpPr>
          <p:cNvPr id="51" name="TextBox 50"/>
          <p:cNvSpPr txBox="1"/>
          <p:nvPr/>
        </p:nvSpPr>
        <p:spPr>
          <a:xfrm>
            <a:off x="3257112" y="621116"/>
            <a:ext cx="28123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/>
              <a:t>DOUBLE HARMONIC RF SYSTEM</a:t>
            </a:r>
            <a:endParaRPr lang="en-GB" b="1" dirty="0"/>
          </a:p>
        </p:txBody>
      </p:sp>
      <p:sp>
        <p:nvSpPr>
          <p:cNvPr id="52" name="TextBox 51"/>
          <p:cNvSpPr txBox="1"/>
          <p:nvPr/>
        </p:nvSpPr>
        <p:spPr>
          <a:xfrm>
            <a:off x="-107949" y="5658296"/>
            <a:ext cx="93604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/>
              <a:t>Cases in analysis</a:t>
            </a:r>
            <a:endParaRPr lang="fr-FR" b="1" dirty="0"/>
          </a:p>
        </p:txBody>
      </p:sp>
      <p:cxnSp>
        <p:nvCxnSpPr>
          <p:cNvPr id="53" name="Straight Arrow Connector 52"/>
          <p:cNvCxnSpPr/>
          <p:nvPr/>
        </p:nvCxnSpPr>
        <p:spPr>
          <a:xfrm flipV="1">
            <a:off x="4644008" y="4833296"/>
            <a:ext cx="0" cy="827952"/>
          </a:xfrm>
          <a:prstGeom prst="straightConnector1">
            <a:avLst/>
          </a:prstGeom>
          <a:ln w="317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Arrow Connector 53"/>
          <p:cNvCxnSpPr/>
          <p:nvPr/>
        </p:nvCxnSpPr>
        <p:spPr>
          <a:xfrm flipH="1" flipV="1">
            <a:off x="2987824" y="5013176"/>
            <a:ext cx="1675457" cy="662672"/>
          </a:xfrm>
          <a:prstGeom prst="straightConnector1">
            <a:avLst/>
          </a:prstGeom>
          <a:ln w="317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TextBox 2"/>
          <p:cNvSpPr txBox="1">
            <a:spLocks noChangeArrowheads="1"/>
          </p:cNvSpPr>
          <p:nvPr/>
        </p:nvSpPr>
        <p:spPr bwMode="auto">
          <a:xfrm>
            <a:off x="0" y="-99392"/>
            <a:ext cx="91440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2400" b="1" dirty="0" smtClean="0">
                <a:solidFill>
                  <a:srgbClr val="FF0000"/>
                </a:solidFill>
              </a:rPr>
              <a:t>Measurements: longitudinal profiles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6371927" y="404664"/>
            <a:ext cx="28123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8kV/4kV </a:t>
            </a:r>
            <a:r>
              <a:rPr lang="en-GB" dirty="0"/>
              <a:t>in </a:t>
            </a:r>
            <a:r>
              <a:rPr lang="en-GB" dirty="0" err="1" smtClean="0"/>
              <a:t>antiphase</a:t>
            </a:r>
            <a:r>
              <a:rPr lang="en-GB" dirty="0" smtClean="0"/>
              <a:t> (long)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598289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 animBg="1"/>
      <p:bldP spid="49" grpId="0"/>
      <p:bldP spid="26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01" t="5118" r="8783" b="54727"/>
          <a:stretch>
            <a:fillRect/>
          </a:stretch>
        </p:blipFill>
        <p:spPr bwMode="auto">
          <a:xfrm>
            <a:off x="-107950" y="5190306"/>
            <a:ext cx="9542463" cy="2343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4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512" y="411371"/>
            <a:ext cx="9158588" cy="532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67700" y="6597650"/>
            <a:ext cx="149225" cy="179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75688" y="6597650"/>
            <a:ext cx="185737" cy="179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extBox 2"/>
          <p:cNvSpPr txBox="1">
            <a:spLocks noChangeArrowheads="1"/>
          </p:cNvSpPr>
          <p:nvPr/>
        </p:nvSpPr>
        <p:spPr bwMode="auto">
          <a:xfrm>
            <a:off x="0" y="-4763"/>
            <a:ext cx="914400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2000" b="1" dirty="0" smtClean="0">
                <a:solidFill>
                  <a:srgbClr val="FF0000"/>
                </a:solidFill>
              </a:rPr>
              <a:t>Simulations: losses behavior for long bunch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3995936" y="848222"/>
            <a:ext cx="421218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solidFill>
                  <a:srgbClr val="0000FF"/>
                </a:solidFill>
              </a:rPr>
              <a:t>No errors – With </a:t>
            </a:r>
            <a:r>
              <a:rPr lang="en-GB" sz="1400" dirty="0" err="1" smtClean="0">
                <a:solidFill>
                  <a:srgbClr val="0000FF"/>
                </a:solidFill>
              </a:rPr>
              <a:t>s.c.</a:t>
            </a:r>
            <a:r>
              <a:rPr lang="en-GB" sz="1400" dirty="0">
                <a:solidFill>
                  <a:srgbClr val="0000FF"/>
                </a:solidFill>
              </a:rPr>
              <a:t> </a:t>
            </a:r>
            <a:r>
              <a:rPr lang="en-GB" sz="1400" dirty="0" smtClean="0">
                <a:solidFill>
                  <a:srgbClr val="0000FF"/>
                </a:solidFill>
              </a:rPr>
              <a:t>(4.285, 4.517)  </a:t>
            </a:r>
            <a:endParaRPr lang="fr-FR" sz="1400" dirty="0">
              <a:solidFill>
                <a:srgbClr val="0000FF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4093493" y="1268760"/>
            <a:ext cx="401707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solidFill>
                  <a:schemeClr val="accent6">
                    <a:lumMod val="50000"/>
                  </a:schemeClr>
                </a:solidFill>
              </a:rPr>
              <a:t>Quad field errors - No </a:t>
            </a:r>
            <a:r>
              <a:rPr lang="en-GB" sz="1400" dirty="0" err="1" smtClean="0">
                <a:solidFill>
                  <a:schemeClr val="accent6">
                    <a:lumMod val="50000"/>
                  </a:schemeClr>
                </a:solidFill>
              </a:rPr>
              <a:t>s.c.</a:t>
            </a:r>
            <a:r>
              <a:rPr lang="en-GB" sz="1400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en-GB" sz="1400" dirty="0" smtClean="0">
                <a:solidFill>
                  <a:schemeClr val="accent6">
                    <a:lumMod val="50000"/>
                  </a:schemeClr>
                </a:solidFill>
              </a:rPr>
              <a:t>(4.285, 4.517)</a:t>
            </a:r>
            <a:endParaRPr lang="fr-FR" sz="14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259632" y="3282917"/>
            <a:ext cx="401707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solidFill>
                  <a:srgbClr val="FF00FF"/>
                </a:solidFill>
              </a:rPr>
              <a:t>Quad field errors - With </a:t>
            </a:r>
            <a:r>
              <a:rPr lang="en-GB" sz="1400" dirty="0" err="1" smtClean="0">
                <a:solidFill>
                  <a:srgbClr val="FF00FF"/>
                </a:solidFill>
              </a:rPr>
              <a:t>s.c.</a:t>
            </a:r>
            <a:r>
              <a:rPr lang="en-GB" sz="1400" dirty="0" smtClean="0">
                <a:solidFill>
                  <a:srgbClr val="FF00FF"/>
                </a:solidFill>
              </a:rPr>
              <a:t> </a:t>
            </a:r>
            <a:r>
              <a:rPr lang="en-GB" sz="1400" dirty="0">
                <a:solidFill>
                  <a:srgbClr val="FF00FF"/>
                </a:solidFill>
              </a:rPr>
              <a:t>(4.285, 4.517</a:t>
            </a:r>
            <a:r>
              <a:rPr lang="en-GB" sz="1400" dirty="0" smtClean="0">
                <a:solidFill>
                  <a:srgbClr val="FF00FF"/>
                </a:solidFill>
              </a:rPr>
              <a:t>) </a:t>
            </a:r>
            <a:endParaRPr lang="fr-FR" sz="1400" dirty="0">
              <a:solidFill>
                <a:srgbClr val="FF00FF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261464" y="4437112"/>
            <a:ext cx="489902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Quad field errors – Misalign. errors – With </a:t>
            </a:r>
            <a:r>
              <a:rPr lang="en-GB" sz="1400" dirty="0" err="1" smtClean="0"/>
              <a:t>s.c.</a:t>
            </a:r>
            <a:r>
              <a:rPr lang="en-GB" sz="1400" dirty="0"/>
              <a:t> </a:t>
            </a:r>
            <a:r>
              <a:rPr lang="en-GB" sz="1400" dirty="0" smtClean="0"/>
              <a:t>(4.284 4.513)</a:t>
            </a:r>
            <a:endParaRPr lang="fr-FR" sz="1400" dirty="0"/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56820" y="1526863"/>
            <a:ext cx="3323692" cy="25725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3" name="Straight Arrow Connector 12"/>
          <p:cNvCxnSpPr/>
          <p:nvPr/>
        </p:nvCxnSpPr>
        <p:spPr>
          <a:xfrm flipH="1" flipV="1">
            <a:off x="4331804" y="2155191"/>
            <a:ext cx="2448272" cy="144016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flipH="1">
            <a:off x="5123892" y="2731255"/>
            <a:ext cx="1728192" cy="809766"/>
          </a:xfrm>
          <a:prstGeom prst="straightConnector1">
            <a:avLst/>
          </a:prstGeom>
          <a:ln w="38100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>
            <a:off x="3347864" y="2734146"/>
            <a:ext cx="1343980" cy="81881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-899" y="4852963"/>
            <a:ext cx="93604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/>
              <a:t>Very good agreement in shape and for initial-final value!</a:t>
            </a:r>
            <a:endParaRPr lang="fr-FR" b="1" dirty="0"/>
          </a:p>
        </p:txBody>
      </p:sp>
      <p:cxnSp>
        <p:nvCxnSpPr>
          <p:cNvPr id="22" name="Straight Arrow Connector 21"/>
          <p:cNvCxnSpPr/>
          <p:nvPr/>
        </p:nvCxnSpPr>
        <p:spPr>
          <a:xfrm flipV="1">
            <a:off x="5987988" y="4476084"/>
            <a:ext cx="0" cy="413976"/>
          </a:xfrm>
          <a:prstGeom prst="straightConnector1">
            <a:avLst/>
          </a:prstGeom>
          <a:ln w="317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395536" y="2492896"/>
            <a:ext cx="35283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/>
              <a:t>Change of losses regime</a:t>
            </a:r>
            <a:endParaRPr lang="fr-FR" b="1" dirty="0"/>
          </a:p>
        </p:txBody>
      </p:sp>
      <p:sp>
        <p:nvSpPr>
          <p:cNvPr id="20" name="TextBox 19"/>
          <p:cNvSpPr txBox="1"/>
          <p:nvPr/>
        </p:nvSpPr>
        <p:spPr>
          <a:xfrm>
            <a:off x="1" y="5739371"/>
            <a:ext cx="91805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 smtClean="0"/>
              <a:t>The complete model of the machine is </a:t>
            </a:r>
            <a:r>
              <a:rPr lang="en-GB" sz="2400" b="1" u="sng" dirty="0" smtClean="0"/>
              <a:t>FUNDAMENTAL</a:t>
            </a:r>
            <a:r>
              <a:rPr lang="en-GB" sz="2400" b="1" dirty="0" smtClean="0"/>
              <a:t> !!</a:t>
            </a:r>
            <a:r>
              <a:rPr lang="en-GB" b="1" dirty="0" smtClean="0"/>
              <a:t> </a:t>
            </a:r>
            <a:endParaRPr lang="fr-FR" b="1" dirty="0"/>
          </a:p>
        </p:txBody>
      </p:sp>
      <p:sp>
        <p:nvSpPr>
          <p:cNvPr id="24" name="TextBox 5"/>
          <p:cNvSpPr txBox="1">
            <a:spLocks noChangeArrowheads="1"/>
          </p:cNvSpPr>
          <p:nvPr/>
        </p:nvSpPr>
        <p:spPr bwMode="auto">
          <a:xfrm>
            <a:off x="178941" y="6423719"/>
            <a:ext cx="813747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GB" sz="1200" b="1" dirty="0"/>
              <a:t>PSB Experiments, 6D Tune evolution with SC</a:t>
            </a:r>
          </a:p>
          <a:p>
            <a:pPr eaLnBrk="1" hangingPunct="1"/>
            <a:r>
              <a:rPr lang="en-US" sz="1200" i="1" dirty="0" smtClean="0"/>
              <a:t>Vincenzo </a:t>
            </a:r>
            <a:r>
              <a:rPr lang="en-US" sz="1200" i="1" dirty="0"/>
              <a:t>Forte – </a:t>
            </a:r>
            <a:r>
              <a:rPr lang="en-GB" sz="1200" i="1" dirty="0"/>
              <a:t>Space charge meeting </a:t>
            </a:r>
            <a:r>
              <a:rPr lang="en-US" sz="1200" i="1" dirty="0"/>
              <a:t>– CERN - </a:t>
            </a:r>
            <a:r>
              <a:rPr lang="en-US" sz="1200" i="1" dirty="0" smtClean="0"/>
              <a:t>20/05/2014</a:t>
            </a:r>
            <a:r>
              <a:rPr lang="en-US" sz="1200" b="1" dirty="0" smtClean="0"/>
              <a:t> </a:t>
            </a:r>
            <a:endParaRPr lang="en-US" sz="1200" b="1" dirty="0"/>
          </a:p>
        </p:txBody>
      </p:sp>
    </p:spTree>
    <p:extLst>
      <p:ext uri="{BB962C8B-B14F-4D97-AF65-F5344CB8AC3E}">
        <p14:creationId xmlns:p14="http://schemas.microsoft.com/office/powerpoint/2010/main" val="14688485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34" grpId="0"/>
      <p:bldP spid="14" grpId="0"/>
      <p:bldP spid="15" grpId="0"/>
      <p:bldP spid="21" grpId="0"/>
      <p:bldP spid="23" grpId="0"/>
      <p:bldP spid="2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01" t="5118" r="8783" b="54727"/>
          <a:stretch>
            <a:fillRect/>
          </a:stretch>
        </p:blipFill>
        <p:spPr bwMode="auto">
          <a:xfrm>
            <a:off x="-107950" y="3933056"/>
            <a:ext cx="9542463" cy="2343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6642" y="157386"/>
            <a:ext cx="742950" cy="895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051" name="TextBox 5"/>
          <p:cNvSpPr txBox="1">
            <a:spLocks noChangeArrowheads="1"/>
          </p:cNvSpPr>
          <p:nvPr/>
        </p:nvSpPr>
        <p:spPr bwMode="auto">
          <a:xfrm>
            <a:off x="899592" y="243111"/>
            <a:ext cx="712879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GB" b="1" dirty="0"/>
              <a:t>PSB Experiments, 6D Tune evolution with </a:t>
            </a:r>
            <a:r>
              <a:rPr lang="en-GB" b="1" dirty="0" smtClean="0"/>
              <a:t>SC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GB" i="1" dirty="0" smtClean="0"/>
              <a:t>Space charge collaboration meeting </a:t>
            </a:r>
            <a:r>
              <a:rPr lang="en-US" i="1" dirty="0" smtClean="0"/>
              <a:t>– CERN – 20/05/2014</a:t>
            </a:r>
            <a:r>
              <a:rPr lang="en-US" b="1" dirty="0" smtClean="0"/>
              <a:t> </a:t>
            </a:r>
            <a:endParaRPr lang="en-US" b="1" dirty="0"/>
          </a:p>
        </p:txBody>
      </p:sp>
      <p:pic>
        <p:nvPicPr>
          <p:cNvPr id="2052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87754" y="157386"/>
            <a:ext cx="920750" cy="895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3" name="Rectangle 7"/>
          <p:cNvSpPr>
            <a:spLocks noChangeArrowheads="1"/>
          </p:cNvSpPr>
          <p:nvPr/>
        </p:nvSpPr>
        <p:spPr bwMode="auto">
          <a:xfrm>
            <a:off x="0" y="5157192"/>
            <a:ext cx="9144000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n-US" b="1" i="1" dirty="0"/>
              <a:t>Vincenzo </a:t>
            </a:r>
            <a:r>
              <a:rPr lang="en-US" b="1" i="1" dirty="0" smtClean="0"/>
              <a:t>Forte</a:t>
            </a:r>
          </a:p>
          <a:p>
            <a:pPr algn="ctr"/>
            <a:r>
              <a:rPr lang="en-US" i="1" dirty="0" smtClean="0"/>
              <a:t>CERN BE-ABP-HSC</a:t>
            </a:r>
          </a:p>
          <a:p>
            <a:pPr algn="ctr"/>
            <a:r>
              <a:rPr lang="fr-FR" dirty="0" smtClean="0"/>
              <a:t>Université </a:t>
            </a:r>
            <a:r>
              <a:rPr lang="fr-FR" dirty="0"/>
              <a:t>Blaise </a:t>
            </a:r>
            <a:r>
              <a:rPr lang="fr-FR" dirty="0" smtClean="0"/>
              <a:t>Pascal – Clermont Ferrand - France</a:t>
            </a:r>
            <a:endParaRPr lang="en-US" i="1" dirty="0" smtClean="0"/>
          </a:p>
          <a:p>
            <a:pPr algn="ctr"/>
            <a:endParaRPr lang="en-US" i="1" dirty="0" smtClean="0"/>
          </a:p>
          <a:p>
            <a:pPr algn="ctr"/>
            <a:r>
              <a:rPr lang="en-US" i="1" dirty="0" smtClean="0"/>
              <a:t>Thanks to:</a:t>
            </a:r>
          </a:p>
          <a:p>
            <a:pPr algn="ctr"/>
            <a:r>
              <a:rPr lang="en-US" i="1" dirty="0" smtClean="0"/>
              <a:t>E. Benedetto, M. McAteer, M. </a:t>
            </a:r>
            <a:r>
              <a:rPr lang="en-US" i="1" dirty="0" err="1" smtClean="0"/>
              <a:t>Migliorati</a:t>
            </a:r>
            <a:r>
              <a:rPr lang="en-US" i="1" dirty="0" smtClean="0"/>
              <a:t>, F. Schmidt</a:t>
            </a:r>
          </a:p>
        </p:txBody>
      </p:sp>
      <p:pic>
        <p:nvPicPr>
          <p:cNvPr id="1026" name="Picture 2" descr="Fig. 1. One of the 16 magnet periods in the PSB tunnel. Right to left (following the beam): a bending magnet (dipole, green); an empty straight section with four superposed vacuum chambers; a bending magnet; a quadrupole triplet (focusing-defocusing-focusing, orange); a bending magnet; and RF equipment for beam acceleration (grey) in the next straight section.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1" y="1155021"/>
            <a:ext cx="3528392" cy="22480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0" y="3524815"/>
            <a:ext cx="914399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b="1" i="1" dirty="0" smtClean="0">
                <a:solidFill>
                  <a:srgbClr val="FF0000"/>
                </a:solidFill>
              </a:rPr>
              <a:t>Layout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b="1" dirty="0" smtClean="0">
                <a:solidFill>
                  <a:prstClr val="black"/>
                </a:solidFill>
              </a:rPr>
              <a:t>Tunes evolution in a space charge dominated beam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b="1" dirty="0" smtClean="0">
                <a:solidFill>
                  <a:prstClr val="black"/>
                </a:solidFill>
              </a:rPr>
              <a:t>Measurements-simulations benchmark: the half-integer resonance (2Qy=9)</a:t>
            </a:r>
          </a:p>
        </p:txBody>
      </p:sp>
    </p:spTree>
    <p:extLst>
      <p:ext uri="{BB962C8B-B14F-4D97-AF65-F5344CB8AC3E}">
        <p14:creationId xmlns:p14="http://schemas.microsoft.com/office/powerpoint/2010/main" val="1904246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01" t="5118" r="8783" b="54727"/>
          <a:stretch>
            <a:fillRect/>
          </a:stretch>
        </p:blipFill>
        <p:spPr bwMode="auto">
          <a:xfrm>
            <a:off x="-107950" y="5190306"/>
            <a:ext cx="9542463" cy="2343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67700" y="6597650"/>
            <a:ext cx="149225" cy="179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75688" y="6597650"/>
            <a:ext cx="185737" cy="179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5" name="TextBox 44"/>
          <p:cNvSpPr txBox="1"/>
          <p:nvPr/>
        </p:nvSpPr>
        <p:spPr>
          <a:xfrm>
            <a:off x="-107949" y="5005640"/>
            <a:ext cx="93604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/>
              <a:t>Short bunches lose more slowly and with different losses profiles.</a:t>
            </a:r>
          </a:p>
          <a:p>
            <a:pPr algn="ctr"/>
            <a:r>
              <a:rPr lang="en-GB" b="1" dirty="0" smtClean="0"/>
              <a:t>At C600, the short bunch decreases the losses </a:t>
            </a:r>
            <a:r>
              <a:rPr lang="en-GB" b="1" dirty="0"/>
              <a:t> (w.r.t. the long one)</a:t>
            </a:r>
            <a:r>
              <a:rPr lang="en-GB" b="1" dirty="0" smtClean="0"/>
              <a:t> by a factor </a:t>
            </a:r>
            <a:r>
              <a:rPr lang="en-US" dirty="0"/>
              <a:t>~</a:t>
            </a:r>
            <a:r>
              <a:rPr lang="en-GB" b="1" dirty="0" smtClean="0"/>
              <a:t>1.8.</a:t>
            </a:r>
            <a:endParaRPr lang="fr-FR" b="1" dirty="0"/>
          </a:p>
        </p:txBody>
      </p:sp>
      <p:sp>
        <p:nvSpPr>
          <p:cNvPr id="53" name="TextBox 2"/>
          <p:cNvSpPr txBox="1">
            <a:spLocks noChangeArrowheads="1"/>
          </p:cNvSpPr>
          <p:nvPr/>
        </p:nvSpPr>
        <p:spPr bwMode="auto">
          <a:xfrm>
            <a:off x="0" y="-4763"/>
            <a:ext cx="914400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2000" b="1" dirty="0" smtClean="0">
                <a:solidFill>
                  <a:srgbClr val="FF0000"/>
                </a:solidFill>
              </a:rPr>
              <a:t>Simulations: losses behavior for long bunch and short bunch</a:t>
            </a:r>
          </a:p>
        </p:txBody>
      </p:sp>
      <p:grpSp>
        <p:nvGrpSpPr>
          <p:cNvPr id="2" name="Group 1"/>
          <p:cNvGrpSpPr/>
          <p:nvPr/>
        </p:nvGrpSpPr>
        <p:grpSpPr>
          <a:xfrm>
            <a:off x="4067944" y="1052736"/>
            <a:ext cx="6525083" cy="2959948"/>
            <a:chOff x="3939804" y="764704"/>
            <a:chExt cx="7619455" cy="3456384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39804" y="764704"/>
              <a:ext cx="5953379" cy="345638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1" name="TextBox 10"/>
            <p:cNvSpPr txBox="1"/>
            <p:nvPr/>
          </p:nvSpPr>
          <p:spPr>
            <a:xfrm>
              <a:off x="4496118" y="3068960"/>
              <a:ext cx="489902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dirty="0"/>
                <a:t>Quad field errors – Misalign. errors – </a:t>
              </a:r>
              <a:endParaRPr lang="en-GB" sz="1200" dirty="0" smtClean="0"/>
            </a:p>
            <a:p>
              <a:r>
                <a:rPr lang="en-GB" sz="1200" dirty="0" smtClean="0"/>
                <a:t>With </a:t>
              </a:r>
              <a:r>
                <a:rPr lang="en-GB" sz="1200" dirty="0" err="1" smtClean="0"/>
                <a:t>s.c.</a:t>
              </a:r>
              <a:r>
                <a:rPr lang="en-GB" sz="1200" dirty="0"/>
                <a:t> </a:t>
              </a:r>
              <a:r>
                <a:rPr lang="en-GB" sz="1200" dirty="0" smtClean="0"/>
                <a:t>(4.284 4.513) – Long bunch</a:t>
              </a:r>
              <a:endParaRPr lang="fr-FR" sz="1200" dirty="0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6660232" y="1340768"/>
              <a:ext cx="489902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dirty="0">
                  <a:solidFill>
                    <a:srgbClr val="1E9A62"/>
                  </a:solidFill>
                </a:rPr>
                <a:t>Quad field errors – Misalign. errors – </a:t>
              </a:r>
              <a:endParaRPr lang="en-GB" sz="1200" dirty="0" smtClean="0">
                <a:solidFill>
                  <a:srgbClr val="1E9A62"/>
                </a:solidFill>
              </a:endParaRPr>
            </a:p>
            <a:p>
              <a:r>
                <a:rPr lang="en-GB" sz="1200" dirty="0" smtClean="0">
                  <a:solidFill>
                    <a:srgbClr val="1E9A62"/>
                  </a:solidFill>
                </a:rPr>
                <a:t>With </a:t>
              </a:r>
              <a:r>
                <a:rPr lang="en-GB" sz="1200" dirty="0" err="1" smtClean="0">
                  <a:solidFill>
                    <a:srgbClr val="1E9A62"/>
                  </a:solidFill>
                </a:rPr>
                <a:t>s.c.</a:t>
              </a:r>
              <a:r>
                <a:rPr lang="en-GB" sz="1200" dirty="0">
                  <a:solidFill>
                    <a:srgbClr val="1E9A62"/>
                  </a:solidFill>
                </a:rPr>
                <a:t> </a:t>
              </a:r>
              <a:r>
                <a:rPr lang="en-GB" sz="1200" dirty="0" smtClean="0">
                  <a:solidFill>
                    <a:srgbClr val="1E9A62"/>
                  </a:solidFill>
                </a:rPr>
                <a:t>(4.284 4.513) – Short bunch</a:t>
              </a:r>
              <a:endParaRPr lang="fr-FR" sz="1200" dirty="0">
                <a:solidFill>
                  <a:srgbClr val="1E9A62"/>
                </a:solidFill>
              </a:endParaRPr>
            </a:p>
          </p:txBody>
        </p:sp>
      </p:grpSp>
      <p:pic>
        <p:nvPicPr>
          <p:cNvPr id="2050" name="Picture 2" descr="E:\Space_charge_MD_notes\half_integer_resonance\comparison_88inphase_88antiphase_losses.eps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72" y="692696"/>
            <a:ext cx="3971502" cy="360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339752" y="2862393"/>
            <a:ext cx="1008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chemeClr val="accent1"/>
                </a:solidFill>
              </a:rPr>
              <a:t>~90e10</a:t>
            </a:r>
            <a:endParaRPr lang="fr-FR" b="1" dirty="0">
              <a:solidFill>
                <a:schemeClr val="accent1"/>
              </a:solidFill>
            </a:endParaRPr>
          </a:p>
        </p:txBody>
      </p:sp>
      <p:cxnSp>
        <p:nvCxnSpPr>
          <p:cNvPr id="5" name="Straight Arrow Connector 4"/>
          <p:cNvCxnSpPr/>
          <p:nvPr/>
        </p:nvCxnSpPr>
        <p:spPr>
          <a:xfrm flipH="1" flipV="1">
            <a:off x="2339752" y="2636912"/>
            <a:ext cx="216024" cy="288032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7092280" y="2452246"/>
            <a:ext cx="1008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chemeClr val="accent1"/>
                </a:solidFill>
              </a:rPr>
              <a:t>~88e10</a:t>
            </a:r>
            <a:endParaRPr lang="fr-FR" b="1" dirty="0">
              <a:solidFill>
                <a:schemeClr val="accent1"/>
              </a:solidFill>
            </a:endParaRPr>
          </a:p>
        </p:txBody>
      </p:sp>
      <p:cxnSp>
        <p:nvCxnSpPr>
          <p:cNvPr id="18" name="Straight Arrow Connector 17"/>
          <p:cNvCxnSpPr/>
          <p:nvPr/>
        </p:nvCxnSpPr>
        <p:spPr>
          <a:xfrm flipH="1" flipV="1">
            <a:off x="7092280" y="2226765"/>
            <a:ext cx="216024" cy="288032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1345704" y="4301108"/>
            <a:ext cx="1858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Measurements</a:t>
            </a:r>
            <a:endParaRPr lang="fr-FR" b="1" dirty="0"/>
          </a:p>
        </p:txBody>
      </p:sp>
      <p:sp>
        <p:nvSpPr>
          <p:cNvPr id="20" name="TextBox 19"/>
          <p:cNvSpPr txBox="1"/>
          <p:nvPr/>
        </p:nvSpPr>
        <p:spPr>
          <a:xfrm>
            <a:off x="6012160" y="4264650"/>
            <a:ext cx="1498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Simulations</a:t>
            </a:r>
            <a:endParaRPr lang="fr-FR" b="1" dirty="0"/>
          </a:p>
        </p:txBody>
      </p:sp>
      <p:sp>
        <p:nvSpPr>
          <p:cNvPr id="22" name="TextBox 21"/>
          <p:cNvSpPr txBox="1"/>
          <p:nvPr/>
        </p:nvSpPr>
        <p:spPr>
          <a:xfrm>
            <a:off x="1187624" y="3347700"/>
            <a:ext cx="1008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~50e10</a:t>
            </a:r>
            <a:endParaRPr lang="fr-FR" b="1" dirty="0"/>
          </a:p>
        </p:txBody>
      </p:sp>
      <p:cxnSp>
        <p:nvCxnSpPr>
          <p:cNvPr id="23" name="Straight Arrow Connector 22"/>
          <p:cNvCxnSpPr/>
          <p:nvPr/>
        </p:nvCxnSpPr>
        <p:spPr>
          <a:xfrm flipV="1">
            <a:off x="2036441" y="3212976"/>
            <a:ext cx="303311" cy="288032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5"/>
          <p:cNvSpPr txBox="1">
            <a:spLocks noChangeArrowheads="1"/>
          </p:cNvSpPr>
          <p:nvPr/>
        </p:nvSpPr>
        <p:spPr bwMode="auto">
          <a:xfrm>
            <a:off x="178941" y="6423719"/>
            <a:ext cx="813747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GB" sz="1200" b="1" dirty="0"/>
              <a:t>PSB Experiments, 6D Tune evolution with SC</a:t>
            </a:r>
          </a:p>
          <a:p>
            <a:pPr eaLnBrk="1" hangingPunct="1"/>
            <a:r>
              <a:rPr lang="en-US" sz="1200" i="1" dirty="0" smtClean="0"/>
              <a:t>Vincenzo </a:t>
            </a:r>
            <a:r>
              <a:rPr lang="en-US" sz="1200" i="1" dirty="0"/>
              <a:t>Forte – </a:t>
            </a:r>
            <a:r>
              <a:rPr lang="en-GB" sz="1200" i="1" dirty="0"/>
              <a:t>Space charge meeting </a:t>
            </a:r>
            <a:r>
              <a:rPr lang="en-US" sz="1200" i="1" dirty="0"/>
              <a:t>– CERN - </a:t>
            </a:r>
            <a:r>
              <a:rPr lang="en-US" sz="1200" i="1" dirty="0" smtClean="0"/>
              <a:t>20/05/2014</a:t>
            </a:r>
            <a:r>
              <a:rPr lang="en-US" sz="1200" b="1" dirty="0" smtClean="0"/>
              <a:t> </a:t>
            </a:r>
            <a:endParaRPr lang="en-US" sz="1200" b="1" dirty="0"/>
          </a:p>
        </p:txBody>
      </p:sp>
    </p:spTree>
    <p:extLst>
      <p:ext uri="{BB962C8B-B14F-4D97-AF65-F5344CB8AC3E}">
        <p14:creationId xmlns:p14="http://schemas.microsoft.com/office/powerpoint/2010/main" val="310526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01" t="5118" r="8783" b="54727"/>
          <a:stretch>
            <a:fillRect/>
          </a:stretch>
        </p:blipFill>
        <p:spPr bwMode="auto">
          <a:xfrm>
            <a:off x="-107950" y="5190306"/>
            <a:ext cx="9542463" cy="2343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67700" y="6597650"/>
            <a:ext cx="149225" cy="179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75688" y="6597650"/>
            <a:ext cx="185737" cy="179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extBox 2"/>
          <p:cNvSpPr txBox="1">
            <a:spLocks noChangeArrowheads="1"/>
          </p:cNvSpPr>
          <p:nvPr/>
        </p:nvSpPr>
        <p:spPr bwMode="auto">
          <a:xfrm>
            <a:off x="0" y="-4763"/>
            <a:ext cx="914400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2000" b="1" dirty="0">
                <a:solidFill>
                  <a:srgbClr val="FF0000"/>
                </a:solidFill>
              </a:rPr>
              <a:t>Simulations (with quad fields and misalign. </a:t>
            </a:r>
            <a:r>
              <a:rPr lang="en-US" sz="2000" b="1" dirty="0" smtClean="0">
                <a:solidFill>
                  <a:srgbClr val="FF0000"/>
                </a:solidFill>
              </a:rPr>
              <a:t>errors</a:t>
            </a:r>
            <a:r>
              <a:rPr lang="en-US" sz="2000" b="1" dirty="0">
                <a:solidFill>
                  <a:srgbClr val="FF0000"/>
                </a:solidFill>
              </a:rPr>
              <a:t>): </a:t>
            </a:r>
            <a:r>
              <a:rPr lang="en-US" sz="2000" b="1" dirty="0" smtClean="0">
                <a:solidFill>
                  <a:srgbClr val="FF0000"/>
                </a:solidFill>
              </a:rPr>
              <a:t>200 </a:t>
            </a:r>
            <a:r>
              <a:rPr lang="en-US" sz="2000" b="1" dirty="0" err="1">
                <a:solidFill>
                  <a:srgbClr val="FF0000"/>
                </a:solidFill>
              </a:rPr>
              <a:t>ms</a:t>
            </a:r>
            <a:r>
              <a:rPr lang="en-US" sz="2000" b="1" dirty="0">
                <a:solidFill>
                  <a:srgbClr val="FF0000"/>
                </a:solidFill>
              </a:rPr>
              <a:t> </a:t>
            </a:r>
            <a:r>
              <a:rPr lang="en-US" sz="2000" b="1" dirty="0" smtClean="0">
                <a:solidFill>
                  <a:srgbClr val="FF0000"/>
                </a:solidFill>
              </a:rPr>
              <a:t>transverse evolution</a:t>
            </a:r>
            <a:endParaRPr lang="en-US" sz="2000" b="1" dirty="0">
              <a:solidFill>
                <a:srgbClr val="FF0000"/>
              </a:solidFill>
            </a:endParaRPr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52536" y="395348"/>
            <a:ext cx="4997015" cy="540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16386" y="395348"/>
            <a:ext cx="4936133" cy="540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-107949" y="5661248"/>
            <a:ext cx="93604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/>
              <a:t>The beam size (1</a:t>
            </a:r>
            <a:r>
              <a:rPr lang="en-GB" b="1" dirty="0" smtClean="0">
                <a:latin typeface="Symbol" panose="05050102010706020507" pitchFamily="18" charset="2"/>
              </a:rPr>
              <a:t>s</a:t>
            </a:r>
            <a:r>
              <a:rPr lang="en-GB" b="1" dirty="0" smtClean="0"/>
              <a:t> </a:t>
            </a:r>
            <a:r>
              <a:rPr lang="en-GB" b="1" dirty="0" err="1" smtClean="0"/>
              <a:t>gaussian</a:t>
            </a:r>
            <a:r>
              <a:rPr lang="en-GB" b="1" dirty="0" smtClean="0"/>
              <a:t> interpolation) is preserved along the cycle, as in the measurements</a:t>
            </a:r>
            <a:endParaRPr lang="fr-FR" b="1" dirty="0"/>
          </a:p>
        </p:txBody>
      </p:sp>
      <p:cxnSp>
        <p:nvCxnSpPr>
          <p:cNvPr id="3" name="Straight Arrow Connector 2"/>
          <p:cNvCxnSpPr/>
          <p:nvPr/>
        </p:nvCxnSpPr>
        <p:spPr>
          <a:xfrm flipH="1" flipV="1">
            <a:off x="2843808" y="4356720"/>
            <a:ext cx="1800200" cy="1304528"/>
          </a:xfrm>
          <a:prstGeom prst="straightConnector1">
            <a:avLst/>
          </a:prstGeom>
          <a:ln w="317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V="1">
            <a:off x="4644008" y="4356720"/>
            <a:ext cx="1719808" cy="1304528"/>
          </a:xfrm>
          <a:prstGeom prst="straightConnector1">
            <a:avLst/>
          </a:prstGeom>
          <a:ln w="317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7020272" y="3541658"/>
            <a:ext cx="2016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/>
              <a:t>Tails from ~c600</a:t>
            </a:r>
            <a:endParaRPr lang="fr-FR" b="1" dirty="0"/>
          </a:p>
        </p:txBody>
      </p:sp>
      <p:cxnSp>
        <p:nvCxnSpPr>
          <p:cNvPr id="15" name="Straight Arrow Connector 14"/>
          <p:cNvCxnSpPr>
            <a:stCxn id="14" idx="2"/>
          </p:cNvCxnSpPr>
          <p:nvPr/>
        </p:nvCxnSpPr>
        <p:spPr>
          <a:xfrm flipH="1">
            <a:off x="7596336" y="3910990"/>
            <a:ext cx="432048" cy="1250394"/>
          </a:xfrm>
          <a:prstGeom prst="straightConnector1">
            <a:avLst/>
          </a:prstGeom>
          <a:ln w="317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3419872" y="260648"/>
            <a:ext cx="2016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/>
              <a:t>Long bunch</a:t>
            </a:r>
            <a:endParaRPr lang="fr-FR" b="1" dirty="0"/>
          </a:p>
        </p:txBody>
      </p:sp>
      <p:sp>
        <p:nvSpPr>
          <p:cNvPr id="19" name="TextBox 5"/>
          <p:cNvSpPr txBox="1">
            <a:spLocks noChangeArrowheads="1"/>
          </p:cNvSpPr>
          <p:nvPr/>
        </p:nvSpPr>
        <p:spPr bwMode="auto">
          <a:xfrm>
            <a:off x="178941" y="6423719"/>
            <a:ext cx="813747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GB" sz="1200" b="1" dirty="0"/>
              <a:t>PSB Experiments, 6D Tune evolution with SC</a:t>
            </a:r>
          </a:p>
          <a:p>
            <a:pPr eaLnBrk="1" hangingPunct="1"/>
            <a:r>
              <a:rPr lang="en-US" sz="1200" i="1" dirty="0" smtClean="0"/>
              <a:t>Vincenzo </a:t>
            </a:r>
            <a:r>
              <a:rPr lang="en-US" sz="1200" i="1" dirty="0"/>
              <a:t>Forte – </a:t>
            </a:r>
            <a:r>
              <a:rPr lang="en-GB" sz="1200" i="1" dirty="0"/>
              <a:t>Space charge meeting </a:t>
            </a:r>
            <a:r>
              <a:rPr lang="en-US" sz="1200" i="1" dirty="0"/>
              <a:t>– CERN - </a:t>
            </a:r>
            <a:r>
              <a:rPr lang="en-US" sz="1200" i="1" dirty="0" smtClean="0"/>
              <a:t>20/05/2014</a:t>
            </a:r>
            <a:r>
              <a:rPr lang="en-US" sz="1200" b="1" dirty="0" smtClean="0"/>
              <a:t> </a:t>
            </a:r>
            <a:endParaRPr lang="en-US" sz="1200" b="1" dirty="0"/>
          </a:p>
        </p:txBody>
      </p:sp>
    </p:spTree>
    <p:extLst>
      <p:ext uri="{BB962C8B-B14F-4D97-AF65-F5344CB8AC3E}">
        <p14:creationId xmlns:p14="http://schemas.microsoft.com/office/powerpoint/2010/main" val="1680110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01" t="5118" r="8783" b="54727"/>
          <a:stretch>
            <a:fillRect/>
          </a:stretch>
        </p:blipFill>
        <p:spPr bwMode="auto">
          <a:xfrm>
            <a:off x="-107950" y="5190306"/>
            <a:ext cx="9542463" cy="2343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67700" y="6597650"/>
            <a:ext cx="149225" cy="179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75688" y="6597650"/>
            <a:ext cx="185737" cy="179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extBox 2"/>
          <p:cNvSpPr txBox="1">
            <a:spLocks noChangeArrowheads="1"/>
          </p:cNvSpPr>
          <p:nvPr/>
        </p:nvSpPr>
        <p:spPr bwMode="auto">
          <a:xfrm>
            <a:off x="0" y="-4763"/>
            <a:ext cx="914400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2000" b="1" dirty="0">
                <a:solidFill>
                  <a:srgbClr val="FF0000"/>
                </a:solidFill>
              </a:rPr>
              <a:t>Simulations (with quad fields and misalign. </a:t>
            </a:r>
            <a:r>
              <a:rPr lang="en-US" sz="2000" b="1" dirty="0" smtClean="0">
                <a:solidFill>
                  <a:srgbClr val="FF0000"/>
                </a:solidFill>
              </a:rPr>
              <a:t>errors</a:t>
            </a:r>
            <a:r>
              <a:rPr lang="en-US" sz="2000" b="1" dirty="0">
                <a:solidFill>
                  <a:srgbClr val="FF0000"/>
                </a:solidFill>
              </a:rPr>
              <a:t>): </a:t>
            </a:r>
            <a:r>
              <a:rPr lang="en-US" sz="2000" b="1" dirty="0" smtClean="0">
                <a:solidFill>
                  <a:srgbClr val="FF0000"/>
                </a:solidFill>
              </a:rPr>
              <a:t>200 </a:t>
            </a:r>
            <a:r>
              <a:rPr lang="en-US" sz="2000" b="1" dirty="0" err="1">
                <a:solidFill>
                  <a:srgbClr val="FF0000"/>
                </a:solidFill>
              </a:rPr>
              <a:t>ms</a:t>
            </a:r>
            <a:r>
              <a:rPr lang="en-US" sz="2000" b="1" dirty="0">
                <a:solidFill>
                  <a:srgbClr val="FF0000"/>
                </a:solidFill>
              </a:rPr>
              <a:t> </a:t>
            </a:r>
            <a:r>
              <a:rPr lang="en-US" sz="2000" b="1" dirty="0" smtClean="0">
                <a:solidFill>
                  <a:srgbClr val="FF0000"/>
                </a:solidFill>
              </a:rPr>
              <a:t>waterfall evolution</a:t>
            </a:r>
            <a:endParaRPr lang="en-US" sz="2000" b="1" dirty="0">
              <a:solidFill>
                <a:srgbClr val="FF0000"/>
              </a:solidFill>
            </a:endParaRPr>
          </a:p>
        </p:txBody>
      </p:sp>
      <p:pic>
        <p:nvPicPr>
          <p:cNvPr id="4098" name="Picture 2" descr="C:\from_lxplus\MDs collection\vincenzo\MD20_15_02_2013\simulations\longbunch_shift_waterfall.png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0000"/>
          <a:stretch/>
        </p:blipFill>
        <p:spPr bwMode="auto">
          <a:xfrm>
            <a:off x="-398662" y="395347"/>
            <a:ext cx="9963647" cy="27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3203848" y="384180"/>
            <a:ext cx="2016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/>
              <a:t>Long bunch</a:t>
            </a:r>
            <a:endParaRPr lang="fr-FR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3356248" y="2924944"/>
            <a:ext cx="2016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/>
              <a:t>Short bunch</a:t>
            </a:r>
            <a:endParaRPr lang="fr-FR" b="1" dirty="0"/>
          </a:p>
        </p:txBody>
      </p:sp>
      <p:pic>
        <p:nvPicPr>
          <p:cNvPr id="3" name="Picture 2" descr="C:\from_lxplus\MDs collection\vincenzo\MD20_15_02_2013\simulations\PTC-ORBIT_MD20_witherrors_rightemittance_shortbunch_shift\waterfall_shortbunch_shift_to580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4667150" y="-28787725"/>
            <a:ext cx="9964572" cy="54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from_lxplus\MDs collection\vincenzo\MD20_15_02_2013\simulations\PTC-ORBIT_MD20_witherrors_rightemittance_shortbunch_shift\waterfall_shortbunch_shift_to580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6143525" y="-25019000"/>
            <a:ext cx="9964572" cy="54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C:\from_lxplus\MDs collection\vincenzo\MD20_15_02_2013\simulations\PTC-ORBIT_MD20_witherrors_rightemittance_shortbunch_shift\waterfall_shortbunch_shift_to580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1924863" y="-5761038"/>
            <a:ext cx="9964572" cy="54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676" b="50000"/>
          <a:stretch/>
        </p:blipFill>
        <p:spPr>
          <a:xfrm>
            <a:off x="-577628" y="3272547"/>
            <a:ext cx="10321577" cy="2591146"/>
          </a:xfrm>
          <a:prstGeom prst="rect">
            <a:avLst/>
          </a:prstGeom>
        </p:spPr>
      </p:pic>
      <p:sp>
        <p:nvSpPr>
          <p:cNvPr id="15" name="TextBox 5"/>
          <p:cNvSpPr txBox="1">
            <a:spLocks noChangeArrowheads="1"/>
          </p:cNvSpPr>
          <p:nvPr/>
        </p:nvSpPr>
        <p:spPr bwMode="auto">
          <a:xfrm>
            <a:off x="178941" y="6423719"/>
            <a:ext cx="813747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GB" sz="1200" b="1" dirty="0"/>
              <a:t>PSB Experiments, 6D Tune evolution with SC</a:t>
            </a:r>
          </a:p>
          <a:p>
            <a:pPr eaLnBrk="1" hangingPunct="1"/>
            <a:r>
              <a:rPr lang="en-US" sz="1200" i="1" dirty="0" smtClean="0"/>
              <a:t>Vincenzo </a:t>
            </a:r>
            <a:r>
              <a:rPr lang="en-US" sz="1200" i="1" dirty="0"/>
              <a:t>Forte – </a:t>
            </a:r>
            <a:r>
              <a:rPr lang="en-GB" sz="1200" i="1" dirty="0"/>
              <a:t>Space charge meeting </a:t>
            </a:r>
            <a:r>
              <a:rPr lang="en-US" sz="1200" i="1" dirty="0"/>
              <a:t>– CERN - </a:t>
            </a:r>
            <a:r>
              <a:rPr lang="en-US" sz="1200" i="1" dirty="0" smtClean="0"/>
              <a:t>20/05/2014</a:t>
            </a:r>
            <a:r>
              <a:rPr lang="en-US" sz="1200" b="1" dirty="0" smtClean="0"/>
              <a:t> </a:t>
            </a:r>
            <a:endParaRPr lang="en-US" sz="1200" b="1" dirty="0"/>
          </a:p>
        </p:txBody>
      </p:sp>
    </p:spTree>
    <p:extLst>
      <p:ext uri="{BB962C8B-B14F-4D97-AF65-F5344CB8AC3E}">
        <p14:creationId xmlns:p14="http://schemas.microsoft.com/office/powerpoint/2010/main" val="710384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01" t="5118" r="8783" b="54727"/>
          <a:stretch>
            <a:fillRect/>
          </a:stretch>
        </p:blipFill>
        <p:spPr bwMode="auto">
          <a:xfrm>
            <a:off x="-107950" y="5190306"/>
            <a:ext cx="9542463" cy="2343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4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512" y="411371"/>
            <a:ext cx="9158588" cy="532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67700" y="6597650"/>
            <a:ext cx="149225" cy="179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75688" y="6597650"/>
            <a:ext cx="185737" cy="179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extBox 2"/>
          <p:cNvSpPr txBox="1">
            <a:spLocks noChangeArrowheads="1"/>
          </p:cNvSpPr>
          <p:nvPr/>
        </p:nvSpPr>
        <p:spPr bwMode="auto">
          <a:xfrm>
            <a:off x="0" y="-4763"/>
            <a:ext cx="914400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2000" b="1" dirty="0" smtClean="0">
                <a:solidFill>
                  <a:srgbClr val="FF0000"/>
                </a:solidFill>
              </a:rPr>
              <a:t>Simulations: tunes behavior for long bunch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3995936" y="848222"/>
            <a:ext cx="421218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solidFill>
                  <a:srgbClr val="0000FF"/>
                </a:solidFill>
              </a:rPr>
              <a:t>No errors – With </a:t>
            </a:r>
            <a:r>
              <a:rPr lang="en-GB" sz="1400" dirty="0" err="1" smtClean="0">
                <a:solidFill>
                  <a:srgbClr val="0000FF"/>
                </a:solidFill>
              </a:rPr>
              <a:t>s.c.</a:t>
            </a:r>
            <a:r>
              <a:rPr lang="en-GB" sz="1400" dirty="0">
                <a:solidFill>
                  <a:srgbClr val="0000FF"/>
                </a:solidFill>
              </a:rPr>
              <a:t> </a:t>
            </a:r>
            <a:r>
              <a:rPr lang="en-GB" sz="1400" dirty="0" smtClean="0">
                <a:solidFill>
                  <a:srgbClr val="0000FF"/>
                </a:solidFill>
              </a:rPr>
              <a:t>(4.285, 4.517)  </a:t>
            </a:r>
            <a:endParaRPr lang="fr-FR" sz="1400" dirty="0">
              <a:solidFill>
                <a:srgbClr val="0000FF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4093493" y="1268760"/>
            <a:ext cx="401707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solidFill>
                  <a:schemeClr val="accent6">
                    <a:lumMod val="50000"/>
                  </a:schemeClr>
                </a:solidFill>
              </a:rPr>
              <a:t>Quad field errors - No </a:t>
            </a:r>
            <a:r>
              <a:rPr lang="en-GB" sz="1400" dirty="0" err="1" smtClean="0">
                <a:solidFill>
                  <a:schemeClr val="accent6">
                    <a:lumMod val="50000"/>
                  </a:schemeClr>
                </a:solidFill>
              </a:rPr>
              <a:t>s.c.</a:t>
            </a:r>
            <a:r>
              <a:rPr lang="en-GB" sz="1400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en-GB" sz="1400" dirty="0" smtClean="0">
                <a:solidFill>
                  <a:schemeClr val="accent6">
                    <a:lumMod val="50000"/>
                  </a:schemeClr>
                </a:solidFill>
              </a:rPr>
              <a:t>(4.285, 4.517)</a:t>
            </a:r>
            <a:endParaRPr lang="fr-FR" sz="14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55576" y="3190052"/>
            <a:ext cx="401707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solidFill>
                  <a:srgbClr val="FF00FF"/>
                </a:solidFill>
              </a:rPr>
              <a:t>Quad field errors - With </a:t>
            </a:r>
            <a:r>
              <a:rPr lang="en-GB" sz="1400" dirty="0" err="1" smtClean="0">
                <a:solidFill>
                  <a:srgbClr val="FF00FF"/>
                </a:solidFill>
              </a:rPr>
              <a:t>s.c.</a:t>
            </a:r>
            <a:r>
              <a:rPr lang="en-GB" sz="1400" dirty="0" smtClean="0">
                <a:solidFill>
                  <a:srgbClr val="FF00FF"/>
                </a:solidFill>
              </a:rPr>
              <a:t> </a:t>
            </a:r>
            <a:r>
              <a:rPr lang="en-GB" sz="1400" dirty="0">
                <a:solidFill>
                  <a:srgbClr val="FF00FF"/>
                </a:solidFill>
              </a:rPr>
              <a:t>(4.285, 4.517</a:t>
            </a:r>
            <a:r>
              <a:rPr lang="en-GB" sz="1400" dirty="0" smtClean="0">
                <a:solidFill>
                  <a:srgbClr val="FF00FF"/>
                </a:solidFill>
              </a:rPr>
              <a:t>) </a:t>
            </a:r>
            <a:endParaRPr lang="fr-FR" sz="1400" dirty="0">
              <a:solidFill>
                <a:srgbClr val="FF00FF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261464" y="4437112"/>
            <a:ext cx="489902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Quad field errors – Misalign. errors – With </a:t>
            </a:r>
            <a:r>
              <a:rPr lang="en-GB" sz="1400" dirty="0" err="1" smtClean="0"/>
              <a:t>s.c.</a:t>
            </a:r>
            <a:r>
              <a:rPr lang="en-GB" sz="1400" dirty="0"/>
              <a:t> </a:t>
            </a:r>
            <a:r>
              <a:rPr lang="en-GB" sz="1400" dirty="0" smtClean="0"/>
              <a:t>(4.284 4.513)</a:t>
            </a:r>
            <a:endParaRPr lang="fr-FR" sz="1400" dirty="0"/>
          </a:p>
        </p:txBody>
      </p:sp>
      <p:cxnSp>
        <p:nvCxnSpPr>
          <p:cNvPr id="24" name="Straight Arrow Connector 23"/>
          <p:cNvCxnSpPr/>
          <p:nvPr/>
        </p:nvCxnSpPr>
        <p:spPr>
          <a:xfrm flipH="1" flipV="1">
            <a:off x="4093493" y="2132856"/>
            <a:ext cx="2350716" cy="504056"/>
          </a:xfrm>
          <a:prstGeom prst="straightConnector1">
            <a:avLst/>
          </a:prstGeom>
          <a:ln w="38100">
            <a:solidFill>
              <a:srgbClr val="FF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 flipH="1">
            <a:off x="5004048" y="2996952"/>
            <a:ext cx="1656184" cy="1061525"/>
          </a:xfrm>
          <a:prstGeom prst="straightConnector1">
            <a:avLst/>
          </a:prstGeom>
          <a:ln w="38100">
            <a:solidFill>
              <a:srgbClr val="FF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"/>
          <p:cNvSpPr txBox="1">
            <a:spLocks noChangeArrowheads="1"/>
          </p:cNvSpPr>
          <p:nvPr/>
        </p:nvSpPr>
        <p:spPr bwMode="auto">
          <a:xfrm>
            <a:off x="5652120" y="2492896"/>
            <a:ext cx="3960440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2000" b="1" dirty="0" smtClean="0">
                <a:solidFill>
                  <a:srgbClr val="FF00FF"/>
                </a:solidFill>
              </a:rPr>
              <a:t>Tunes computation at </a:t>
            </a:r>
          </a:p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2000" b="1" dirty="0" smtClean="0">
                <a:solidFill>
                  <a:srgbClr val="FF00FF"/>
                </a:solidFill>
              </a:rPr>
              <a:t>C485 and C565</a:t>
            </a:r>
          </a:p>
        </p:txBody>
      </p:sp>
      <p:cxnSp>
        <p:nvCxnSpPr>
          <p:cNvPr id="10" name="Straight Connector 9"/>
          <p:cNvCxnSpPr/>
          <p:nvPr/>
        </p:nvCxnSpPr>
        <p:spPr>
          <a:xfrm>
            <a:off x="3995936" y="2132856"/>
            <a:ext cx="0" cy="3240360"/>
          </a:xfrm>
          <a:prstGeom prst="line">
            <a:avLst/>
          </a:prstGeom>
          <a:ln w="12700">
            <a:solidFill>
              <a:srgbClr val="FF00FF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>
            <a:off x="4932040" y="4058477"/>
            <a:ext cx="0" cy="1314739"/>
          </a:xfrm>
          <a:prstGeom prst="line">
            <a:avLst/>
          </a:prstGeom>
          <a:ln w="12700">
            <a:solidFill>
              <a:srgbClr val="FF00FF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5"/>
          <p:cNvSpPr txBox="1">
            <a:spLocks noChangeArrowheads="1"/>
          </p:cNvSpPr>
          <p:nvPr/>
        </p:nvSpPr>
        <p:spPr bwMode="auto">
          <a:xfrm>
            <a:off x="178941" y="6423719"/>
            <a:ext cx="813747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GB" sz="1200" b="1" dirty="0"/>
              <a:t>PSB Experiments, 6D Tune evolution with SC</a:t>
            </a:r>
          </a:p>
          <a:p>
            <a:pPr eaLnBrk="1" hangingPunct="1"/>
            <a:r>
              <a:rPr lang="en-US" sz="1200" i="1" dirty="0" smtClean="0"/>
              <a:t>Vincenzo </a:t>
            </a:r>
            <a:r>
              <a:rPr lang="en-US" sz="1200" i="1" dirty="0"/>
              <a:t>Forte – </a:t>
            </a:r>
            <a:r>
              <a:rPr lang="en-GB" sz="1200" i="1" dirty="0"/>
              <a:t>Space charge meeting </a:t>
            </a:r>
            <a:r>
              <a:rPr lang="en-US" sz="1200" i="1" dirty="0"/>
              <a:t>– CERN - </a:t>
            </a:r>
            <a:r>
              <a:rPr lang="en-US" sz="1200" i="1" dirty="0" smtClean="0"/>
              <a:t>20/05/2014</a:t>
            </a:r>
            <a:r>
              <a:rPr lang="en-US" sz="1200" b="1" dirty="0" smtClean="0"/>
              <a:t> </a:t>
            </a:r>
            <a:endParaRPr lang="en-US" sz="1200" b="1" dirty="0"/>
          </a:p>
        </p:txBody>
      </p:sp>
    </p:spTree>
    <p:extLst>
      <p:ext uri="{BB962C8B-B14F-4D97-AF65-F5344CB8AC3E}">
        <p14:creationId xmlns:p14="http://schemas.microsoft.com/office/powerpoint/2010/main" val="1530682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01" t="5118" r="8783" b="54727"/>
          <a:stretch>
            <a:fillRect/>
          </a:stretch>
        </p:blipFill>
        <p:spPr bwMode="auto">
          <a:xfrm>
            <a:off x="-107950" y="5190306"/>
            <a:ext cx="9542463" cy="2343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67700" y="6597650"/>
            <a:ext cx="149225" cy="179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75688" y="6597650"/>
            <a:ext cx="185737" cy="179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extBox 2"/>
          <p:cNvSpPr txBox="1">
            <a:spLocks noChangeArrowheads="1"/>
          </p:cNvSpPr>
          <p:nvPr/>
        </p:nvSpPr>
        <p:spPr bwMode="auto">
          <a:xfrm>
            <a:off x="0" y="-4763"/>
            <a:ext cx="914400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2000" b="1" dirty="0" smtClean="0">
                <a:solidFill>
                  <a:srgbClr val="FF0000"/>
                </a:solidFill>
              </a:rPr>
              <a:t>Tunes Simulations </a:t>
            </a:r>
            <a:r>
              <a:rPr lang="en-US" sz="2000" b="1" dirty="0">
                <a:solidFill>
                  <a:srgbClr val="FF0000"/>
                </a:solidFill>
              </a:rPr>
              <a:t>(with quad </a:t>
            </a:r>
            <a:r>
              <a:rPr lang="en-US" sz="2000" b="1" dirty="0" smtClean="0">
                <a:solidFill>
                  <a:srgbClr val="FF0000"/>
                </a:solidFill>
              </a:rPr>
              <a:t>field errors): after ~35ms and ~115ms</a:t>
            </a:r>
            <a:endParaRPr lang="en-US" sz="2000" b="1" dirty="0">
              <a:solidFill>
                <a:srgbClr val="FF0000"/>
              </a:solidFill>
            </a:endParaRPr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63421" y="693176"/>
            <a:ext cx="4666891" cy="432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63786"/>
            <a:ext cx="4525714" cy="432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Box 2"/>
          <p:cNvSpPr txBox="1">
            <a:spLocks noChangeArrowheads="1"/>
          </p:cNvSpPr>
          <p:nvPr/>
        </p:nvSpPr>
        <p:spPr bwMode="auto">
          <a:xfrm>
            <a:off x="0" y="5316097"/>
            <a:ext cx="913031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2000" b="1" dirty="0"/>
              <a:t>T</a:t>
            </a:r>
            <a:r>
              <a:rPr lang="en-US" sz="2000" b="1" dirty="0" smtClean="0"/>
              <a:t>unes computation (phase advance per turn)</a:t>
            </a:r>
          </a:p>
        </p:txBody>
      </p:sp>
      <p:sp>
        <p:nvSpPr>
          <p:cNvPr id="12" name="TextBox 2"/>
          <p:cNvSpPr txBox="1">
            <a:spLocks noChangeArrowheads="1"/>
          </p:cNvSpPr>
          <p:nvPr/>
        </p:nvSpPr>
        <p:spPr bwMode="auto">
          <a:xfrm>
            <a:off x="-2196752" y="395347"/>
            <a:ext cx="913031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2000" b="1" dirty="0" smtClean="0">
                <a:solidFill>
                  <a:srgbClr val="FF00FF"/>
                </a:solidFill>
              </a:rPr>
              <a:t>C485 on the magenta curve</a:t>
            </a:r>
          </a:p>
        </p:txBody>
      </p:sp>
      <p:sp>
        <p:nvSpPr>
          <p:cNvPr id="13" name="TextBox 2"/>
          <p:cNvSpPr txBox="1">
            <a:spLocks noChangeArrowheads="1"/>
          </p:cNvSpPr>
          <p:nvPr/>
        </p:nvSpPr>
        <p:spPr bwMode="auto">
          <a:xfrm>
            <a:off x="1907704" y="395347"/>
            <a:ext cx="913031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2000" b="1" dirty="0" smtClean="0">
                <a:solidFill>
                  <a:srgbClr val="FF00FF"/>
                </a:solidFill>
              </a:rPr>
              <a:t>C565 on the magenta curve</a:t>
            </a:r>
          </a:p>
        </p:txBody>
      </p:sp>
      <p:cxnSp>
        <p:nvCxnSpPr>
          <p:cNvPr id="3" name="Straight Connector 2"/>
          <p:cNvCxnSpPr/>
          <p:nvPr/>
        </p:nvCxnSpPr>
        <p:spPr>
          <a:xfrm>
            <a:off x="4788024" y="2780928"/>
            <a:ext cx="1944216" cy="0"/>
          </a:xfrm>
          <a:prstGeom prst="line">
            <a:avLst/>
          </a:prstGeom>
          <a:ln w="222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H="1" flipV="1">
            <a:off x="7884368" y="2780928"/>
            <a:ext cx="485800" cy="648071"/>
          </a:xfrm>
          <a:prstGeom prst="straightConnector1">
            <a:avLst/>
          </a:prstGeom>
          <a:ln w="317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2"/>
          <p:cNvSpPr txBox="1">
            <a:spLocks noChangeArrowheads="1"/>
          </p:cNvSpPr>
          <p:nvPr/>
        </p:nvSpPr>
        <p:spPr bwMode="auto">
          <a:xfrm>
            <a:off x="7524328" y="3501008"/>
            <a:ext cx="169168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just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1400" b="1" dirty="0" smtClean="0">
                <a:solidFill>
                  <a:srgbClr val="FF0000"/>
                </a:solidFill>
              </a:rPr>
              <a:t>There is a valley on the resonance…</a:t>
            </a:r>
          </a:p>
        </p:txBody>
      </p:sp>
      <p:sp>
        <p:nvSpPr>
          <p:cNvPr id="18" name="TextBox 5"/>
          <p:cNvSpPr txBox="1">
            <a:spLocks noChangeArrowheads="1"/>
          </p:cNvSpPr>
          <p:nvPr/>
        </p:nvSpPr>
        <p:spPr bwMode="auto">
          <a:xfrm>
            <a:off x="178941" y="6423719"/>
            <a:ext cx="813747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GB" sz="1200" b="1" dirty="0"/>
              <a:t>PSB Experiments, 6D Tune evolution with SC</a:t>
            </a:r>
          </a:p>
          <a:p>
            <a:pPr eaLnBrk="1" hangingPunct="1"/>
            <a:r>
              <a:rPr lang="en-US" sz="1200" i="1" dirty="0" smtClean="0"/>
              <a:t>Vincenzo </a:t>
            </a:r>
            <a:r>
              <a:rPr lang="en-US" sz="1200" i="1" dirty="0"/>
              <a:t>Forte – </a:t>
            </a:r>
            <a:r>
              <a:rPr lang="en-GB" sz="1200" i="1" dirty="0"/>
              <a:t>Space charge meeting </a:t>
            </a:r>
            <a:r>
              <a:rPr lang="en-US" sz="1200" i="1" dirty="0"/>
              <a:t>– CERN - </a:t>
            </a:r>
            <a:r>
              <a:rPr lang="en-US" sz="1200" i="1" dirty="0" smtClean="0"/>
              <a:t>20/05/2014</a:t>
            </a:r>
            <a:r>
              <a:rPr lang="en-US" sz="1200" b="1" dirty="0" smtClean="0"/>
              <a:t> </a:t>
            </a:r>
            <a:endParaRPr lang="en-US" sz="1200" b="1" dirty="0"/>
          </a:p>
        </p:txBody>
      </p:sp>
    </p:spTree>
    <p:extLst>
      <p:ext uri="{BB962C8B-B14F-4D97-AF65-F5344CB8AC3E}">
        <p14:creationId xmlns:p14="http://schemas.microsoft.com/office/powerpoint/2010/main" val="3261009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01" t="5118" r="8783" b="54727"/>
          <a:stretch>
            <a:fillRect/>
          </a:stretch>
        </p:blipFill>
        <p:spPr bwMode="auto">
          <a:xfrm>
            <a:off x="-107950" y="5190306"/>
            <a:ext cx="9542463" cy="2343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67700" y="6597650"/>
            <a:ext cx="149225" cy="179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75688" y="6597650"/>
            <a:ext cx="185737" cy="179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54899" y="764704"/>
            <a:ext cx="4589101" cy="4247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Box 2"/>
          <p:cNvSpPr txBox="1">
            <a:spLocks noChangeArrowheads="1"/>
          </p:cNvSpPr>
          <p:nvPr/>
        </p:nvSpPr>
        <p:spPr bwMode="auto">
          <a:xfrm>
            <a:off x="2539268" y="5316097"/>
            <a:ext cx="4065463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2000" b="1" dirty="0" smtClean="0"/>
              <a:t>Tunes (avg. over 1500 turns)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48680"/>
            <a:ext cx="4525714" cy="432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TextBox 2"/>
          <p:cNvSpPr txBox="1">
            <a:spLocks noChangeArrowheads="1"/>
          </p:cNvSpPr>
          <p:nvPr/>
        </p:nvSpPr>
        <p:spPr bwMode="auto">
          <a:xfrm>
            <a:off x="0" y="-4763"/>
            <a:ext cx="914400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2000" b="1" dirty="0" smtClean="0">
                <a:solidFill>
                  <a:srgbClr val="FF0000"/>
                </a:solidFill>
              </a:rPr>
              <a:t>Tunes Simulations </a:t>
            </a:r>
            <a:r>
              <a:rPr lang="en-US" sz="2000" b="1" dirty="0">
                <a:solidFill>
                  <a:srgbClr val="FF0000"/>
                </a:solidFill>
              </a:rPr>
              <a:t>(with quad </a:t>
            </a:r>
            <a:r>
              <a:rPr lang="en-US" sz="2000" b="1" dirty="0" smtClean="0">
                <a:solidFill>
                  <a:srgbClr val="FF0000"/>
                </a:solidFill>
              </a:rPr>
              <a:t>fields): after ~35ms and ~115ms</a:t>
            </a:r>
            <a:endParaRPr lang="en-US" sz="2000" b="1" dirty="0">
              <a:solidFill>
                <a:srgbClr val="FF0000"/>
              </a:solidFill>
            </a:endParaRPr>
          </a:p>
        </p:txBody>
      </p:sp>
      <p:sp>
        <p:nvSpPr>
          <p:cNvPr id="17" name="TextBox 2"/>
          <p:cNvSpPr txBox="1">
            <a:spLocks noChangeArrowheads="1"/>
          </p:cNvSpPr>
          <p:nvPr/>
        </p:nvSpPr>
        <p:spPr bwMode="auto">
          <a:xfrm>
            <a:off x="-2196752" y="395347"/>
            <a:ext cx="913031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2000" b="1" dirty="0" smtClean="0">
                <a:solidFill>
                  <a:srgbClr val="FF00FF"/>
                </a:solidFill>
              </a:rPr>
              <a:t>C485 on the magenta curve</a:t>
            </a:r>
          </a:p>
        </p:txBody>
      </p:sp>
      <p:sp>
        <p:nvSpPr>
          <p:cNvPr id="18" name="TextBox 2"/>
          <p:cNvSpPr txBox="1">
            <a:spLocks noChangeArrowheads="1"/>
          </p:cNvSpPr>
          <p:nvPr/>
        </p:nvSpPr>
        <p:spPr bwMode="auto">
          <a:xfrm>
            <a:off x="1907704" y="395347"/>
            <a:ext cx="913031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2000" b="1" dirty="0" smtClean="0">
                <a:solidFill>
                  <a:srgbClr val="FF00FF"/>
                </a:solidFill>
              </a:rPr>
              <a:t>C565 on the magenta curve</a:t>
            </a:r>
          </a:p>
        </p:txBody>
      </p:sp>
      <p:sp>
        <p:nvSpPr>
          <p:cNvPr id="16" name="TextBox 5"/>
          <p:cNvSpPr txBox="1">
            <a:spLocks noChangeArrowheads="1"/>
          </p:cNvSpPr>
          <p:nvPr/>
        </p:nvSpPr>
        <p:spPr bwMode="auto">
          <a:xfrm>
            <a:off x="178941" y="6381328"/>
            <a:ext cx="813747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GB" sz="1200" b="1" dirty="0"/>
              <a:t>PSB Experiments, 6D Tune evolution with SC</a:t>
            </a:r>
          </a:p>
          <a:p>
            <a:pPr eaLnBrk="1" hangingPunct="1"/>
            <a:r>
              <a:rPr lang="en-US" sz="1200" i="1" dirty="0" smtClean="0"/>
              <a:t>Vincenzo </a:t>
            </a:r>
            <a:r>
              <a:rPr lang="en-US" sz="1200" i="1" dirty="0"/>
              <a:t>Forte – </a:t>
            </a:r>
            <a:r>
              <a:rPr lang="en-GB" sz="1200" i="1" dirty="0"/>
              <a:t>Space charge meeting </a:t>
            </a:r>
            <a:r>
              <a:rPr lang="en-US" sz="1200" i="1" dirty="0"/>
              <a:t>– CERN - </a:t>
            </a:r>
            <a:r>
              <a:rPr lang="en-US" sz="1200" i="1" dirty="0" smtClean="0"/>
              <a:t>20/05/2014</a:t>
            </a:r>
            <a:r>
              <a:rPr lang="en-US" sz="1200" b="1" dirty="0" smtClean="0"/>
              <a:t> </a:t>
            </a:r>
            <a:endParaRPr lang="en-US" sz="1200" b="1" dirty="0"/>
          </a:p>
        </p:txBody>
      </p:sp>
      <p:cxnSp>
        <p:nvCxnSpPr>
          <p:cNvPr id="19" name="Straight Arrow Connector 18"/>
          <p:cNvCxnSpPr/>
          <p:nvPr/>
        </p:nvCxnSpPr>
        <p:spPr>
          <a:xfrm flipH="1" flipV="1">
            <a:off x="7884368" y="2780928"/>
            <a:ext cx="485800" cy="648071"/>
          </a:xfrm>
          <a:prstGeom prst="straightConnector1">
            <a:avLst/>
          </a:prstGeom>
          <a:ln w="317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2"/>
          <p:cNvSpPr txBox="1">
            <a:spLocks noChangeArrowheads="1"/>
          </p:cNvSpPr>
          <p:nvPr/>
        </p:nvSpPr>
        <p:spPr bwMode="auto">
          <a:xfrm>
            <a:off x="7524328" y="3501008"/>
            <a:ext cx="1691680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1400" b="1" dirty="0" smtClean="0">
                <a:solidFill>
                  <a:srgbClr val="FF0000"/>
                </a:solidFill>
              </a:rPr>
              <a:t>A peak comes out at  the resonance location</a:t>
            </a:r>
          </a:p>
        </p:txBody>
      </p:sp>
    </p:spTree>
    <p:extLst>
      <p:ext uri="{BB962C8B-B14F-4D97-AF65-F5344CB8AC3E}">
        <p14:creationId xmlns:p14="http://schemas.microsoft.com/office/powerpoint/2010/main" val="666178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5" y="749365"/>
            <a:ext cx="3466185" cy="334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4" name="Picture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01" t="5118" r="8783" b="54727"/>
          <a:stretch>
            <a:fillRect/>
          </a:stretch>
        </p:blipFill>
        <p:spPr bwMode="auto">
          <a:xfrm>
            <a:off x="-107950" y="5190306"/>
            <a:ext cx="9542463" cy="2343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67700" y="6597650"/>
            <a:ext cx="149225" cy="179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75688" y="6597650"/>
            <a:ext cx="185737" cy="179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TextBox 2"/>
          <p:cNvSpPr txBox="1">
            <a:spLocks noChangeArrowheads="1"/>
          </p:cNvSpPr>
          <p:nvPr/>
        </p:nvSpPr>
        <p:spPr bwMode="auto">
          <a:xfrm>
            <a:off x="0" y="-4763"/>
            <a:ext cx="914400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2000" b="1" dirty="0" smtClean="0">
                <a:solidFill>
                  <a:srgbClr val="FF0000"/>
                </a:solidFill>
              </a:rPr>
              <a:t>Tunes Simulations </a:t>
            </a:r>
            <a:r>
              <a:rPr lang="en-US" sz="2000" b="1" dirty="0">
                <a:solidFill>
                  <a:srgbClr val="FF0000"/>
                </a:solidFill>
              </a:rPr>
              <a:t>(with quad </a:t>
            </a:r>
            <a:r>
              <a:rPr lang="en-US" sz="2000" b="1" dirty="0" smtClean="0">
                <a:solidFill>
                  <a:srgbClr val="FF0000"/>
                </a:solidFill>
              </a:rPr>
              <a:t>field errors)</a:t>
            </a:r>
            <a:endParaRPr lang="en-US" sz="2000" b="1" dirty="0">
              <a:solidFill>
                <a:srgbClr val="FF0000"/>
              </a:solidFill>
            </a:endParaRPr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795457"/>
            <a:ext cx="3370646" cy="32522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extBox 2"/>
          <p:cNvSpPr txBox="1">
            <a:spLocks noChangeArrowheads="1"/>
          </p:cNvSpPr>
          <p:nvPr/>
        </p:nvSpPr>
        <p:spPr bwMode="auto">
          <a:xfrm>
            <a:off x="-2196752" y="395347"/>
            <a:ext cx="913031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2000" b="1" dirty="0" smtClean="0">
                <a:solidFill>
                  <a:srgbClr val="FF00FF"/>
                </a:solidFill>
              </a:rPr>
              <a:t>C485 on the magenta curve</a:t>
            </a:r>
          </a:p>
        </p:txBody>
      </p:sp>
      <p:sp>
        <p:nvSpPr>
          <p:cNvPr id="19" name="TextBox 2"/>
          <p:cNvSpPr txBox="1">
            <a:spLocks noChangeArrowheads="1"/>
          </p:cNvSpPr>
          <p:nvPr/>
        </p:nvSpPr>
        <p:spPr bwMode="auto">
          <a:xfrm>
            <a:off x="1907704" y="395347"/>
            <a:ext cx="913031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2000" b="1" dirty="0" smtClean="0">
                <a:solidFill>
                  <a:srgbClr val="FF00FF"/>
                </a:solidFill>
              </a:rPr>
              <a:t>C565 on the magenta curve</a:t>
            </a:r>
          </a:p>
        </p:txBody>
      </p:sp>
      <p:pic>
        <p:nvPicPr>
          <p:cNvPr id="13317" name="Picture 5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685" y="4328566"/>
            <a:ext cx="3816995" cy="1211875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cxnSp>
        <p:nvCxnSpPr>
          <p:cNvPr id="20" name="Straight Arrow Connector 19"/>
          <p:cNvCxnSpPr/>
          <p:nvPr/>
        </p:nvCxnSpPr>
        <p:spPr>
          <a:xfrm>
            <a:off x="6804247" y="3975666"/>
            <a:ext cx="1" cy="317430"/>
          </a:xfrm>
          <a:prstGeom prst="straightConnector1">
            <a:avLst/>
          </a:prstGeom>
          <a:ln w="317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318" name="Picture 6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8854" y="4307914"/>
            <a:ext cx="3639678" cy="1155579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23" name="TextBox 2"/>
          <p:cNvSpPr txBox="1">
            <a:spLocks noChangeArrowheads="1"/>
          </p:cNvSpPr>
          <p:nvPr/>
        </p:nvSpPr>
        <p:spPr bwMode="auto">
          <a:xfrm>
            <a:off x="4795962" y="5653281"/>
            <a:ext cx="4065463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1600" b="1" dirty="0" smtClean="0"/>
              <a:t>Particles with smaller spread sit on vertical transverse islands!</a:t>
            </a:r>
          </a:p>
        </p:txBody>
      </p:sp>
      <p:sp>
        <p:nvSpPr>
          <p:cNvPr id="24" name="TextBox 2"/>
          <p:cNvSpPr txBox="1">
            <a:spLocks noChangeArrowheads="1"/>
          </p:cNvSpPr>
          <p:nvPr/>
        </p:nvSpPr>
        <p:spPr bwMode="auto">
          <a:xfrm>
            <a:off x="508271" y="5889650"/>
            <a:ext cx="4065463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1600" b="1" dirty="0" smtClean="0">
                <a:solidFill>
                  <a:srgbClr val="FF0000"/>
                </a:solidFill>
              </a:rPr>
              <a:t>Red because it gets lost</a:t>
            </a:r>
          </a:p>
        </p:txBody>
      </p:sp>
      <p:cxnSp>
        <p:nvCxnSpPr>
          <p:cNvPr id="25" name="Straight Arrow Connector 24"/>
          <p:cNvCxnSpPr/>
          <p:nvPr/>
        </p:nvCxnSpPr>
        <p:spPr>
          <a:xfrm flipV="1">
            <a:off x="2109183" y="5540441"/>
            <a:ext cx="0" cy="444426"/>
          </a:xfrm>
          <a:prstGeom prst="straightConnector1">
            <a:avLst/>
          </a:prstGeom>
          <a:ln w="317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2"/>
          <p:cNvSpPr txBox="1">
            <a:spLocks noChangeArrowheads="1"/>
          </p:cNvSpPr>
          <p:nvPr/>
        </p:nvSpPr>
        <p:spPr bwMode="auto">
          <a:xfrm>
            <a:off x="-461494" y="3140968"/>
            <a:ext cx="913031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2000" b="1" dirty="0" smtClean="0">
                <a:solidFill>
                  <a:srgbClr val="FF0000"/>
                </a:solidFill>
              </a:rPr>
              <a:t>Selecting particles inside </a:t>
            </a:r>
            <a:r>
              <a:rPr lang="en-US" sz="2000" b="1" dirty="0" err="1" smtClean="0">
                <a:solidFill>
                  <a:srgbClr val="FF0000"/>
                </a:solidFill>
              </a:rPr>
              <a:t>Qy</a:t>
            </a:r>
            <a:r>
              <a:rPr lang="en-US" sz="2000" b="1" dirty="0" smtClean="0">
                <a:solidFill>
                  <a:srgbClr val="FF0000"/>
                </a:solidFill>
              </a:rPr>
              <a:t>=4.5</a:t>
            </a:r>
            <a:r>
              <a:rPr lang="fr-FR" sz="2000" b="1" dirty="0">
                <a:solidFill>
                  <a:srgbClr val="FF0000"/>
                </a:solidFill>
              </a:rPr>
              <a:t> +/− </a:t>
            </a:r>
            <a:r>
              <a:rPr lang="fr-FR" sz="2000" b="1" dirty="0" smtClean="0">
                <a:solidFill>
                  <a:srgbClr val="FF0000"/>
                </a:solidFill>
              </a:rPr>
              <a:t> 0.001…</a:t>
            </a:r>
            <a:endParaRPr lang="en-US" sz="2000" b="1" dirty="0" smtClean="0">
              <a:solidFill>
                <a:srgbClr val="FF0000"/>
              </a:solidFill>
            </a:endParaRPr>
          </a:p>
        </p:txBody>
      </p:sp>
      <p:cxnSp>
        <p:nvCxnSpPr>
          <p:cNvPr id="18" name="Straight Arrow Connector 17"/>
          <p:cNvCxnSpPr/>
          <p:nvPr/>
        </p:nvCxnSpPr>
        <p:spPr>
          <a:xfrm flipH="1" flipV="1">
            <a:off x="1917503" y="1484786"/>
            <a:ext cx="2330175" cy="1656182"/>
          </a:xfrm>
          <a:prstGeom prst="straightConnector1">
            <a:avLst/>
          </a:prstGeom>
          <a:ln w="317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 flipV="1">
            <a:off x="4247678" y="1484784"/>
            <a:ext cx="1836490" cy="1656184"/>
          </a:xfrm>
          <a:prstGeom prst="straightConnector1">
            <a:avLst/>
          </a:prstGeom>
          <a:ln w="317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5"/>
          <p:cNvSpPr txBox="1">
            <a:spLocks noChangeArrowheads="1"/>
          </p:cNvSpPr>
          <p:nvPr/>
        </p:nvSpPr>
        <p:spPr bwMode="auto">
          <a:xfrm>
            <a:off x="178941" y="6381328"/>
            <a:ext cx="813747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GB" sz="1200" b="1" dirty="0"/>
              <a:t>PSB Experiments, 6D Tune evolution with SC</a:t>
            </a:r>
          </a:p>
          <a:p>
            <a:pPr eaLnBrk="1" hangingPunct="1"/>
            <a:r>
              <a:rPr lang="en-US" sz="1200" i="1" dirty="0" smtClean="0"/>
              <a:t>Vincenzo </a:t>
            </a:r>
            <a:r>
              <a:rPr lang="en-US" sz="1200" i="1" dirty="0"/>
              <a:t>Forte – </a:t>
            </a:r>
            <a:r>
              <a:rPr lang="en-GB" sz="1200" i="1" dirty="0"/>
              <a:t>Space charge meeting </a:t>
            </a:r>
            <a:r>
              <a:rPr lang="en-US" sz="1200" i="1" dirty="0"/>
              <a:t>– CERN - </a:t>
            </a:r>
            <a:r>
              <a:rPr lang="en-US" sz="1200" i="1" dirty="0" smtClean="0"/>
              <a:t>20/05/2014</a:t>
            </a:r>
            <a:r>
              <a:rPr lang="en-US" sz="1200" b="1" dirty="0" smtClean="0"/>
              <a:t> </a:t>
            </a:r>
            <a:endParaRPr lang="en-US" sz="1200" b="1" dirty="0"/>
          </a:p>
        </p:txBody>
      </p:sp>
      <p:cxnSp>
        <p:nvCxnSpPr>
          <p:cNvPr id="26" name="Straight Arrow Connector 25"/>
          <p:cNvCxnSpPr/>
          <p:nvPr/>
        </p:nvCxnSpPr>
        <p:spPr>
          <a:xfrm flipV="1">
            <a:off x="7308304" y="5190306"/>
            <a:ext cx="778358" cy="572348"/>
          </a:xfrm>
          <a:prstGeom prst="straightConnector1">
            <a:avLst/>
          </a:prstGeom>
          <a:ln w="317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>
            <a:off x="2109182" y="4011136"/>
            <a:ext cx="1" cy="317430"/>
          </a:xfrm>
          <a:prstGeom prst="straightConnector1">
            <a:avLst/>
          </a:prstGeom>
          <a:ln w="317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 1"/>
          <p:cNvSpPr/>
          <p:nvPr/>
        </p:nvSpPr>
        <p:spPr>
          <a:xfrm>
            <a:off x="0" y="332656"/>
            <a:ext cx="45719" cy="7920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449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01" t="5118" r="8783" b="54727"/>
          <a:stretch>
            <a:fillRect/>
          </a:stretch>
        </p:blipFill>
        <p:spPr bwMode="auto">
          <a:xfrm>
            <a:off x="-107950" y="5190306"/>
            <a:ext cx="9542463" cy="2343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8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2061" y="3287132"/>
            <a:ext cx="7704453" cy="2446124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3075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67700" y="6597650"/>
            <a:ext cx="149225" cy="179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75688" y="6597650"/>
            <a:ext cx="185737" cy="179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TextBox 2"/>
          <p:cNvSpPr txBox="1">
            <a:spLocks noChangeArrowheads="1"/>
          </p:cNvSpPr>
          <p:nvPr/>
        </p:nvSpPr>
        <p:spPr bwMode="auto">
          <a:xfrm>
            <a:off x="0" y="-4763"/>
            <a:ext cx="914400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2000" b="1" dirty="0" smtClean="0">
                <a:solidFill>
                  <a:srgbClr val="FF0000"/>
                </a:solidFill>
              </a:rPr>
              <a:t>Particles which interact with the resonance…</a:t>
            </a:r>
            <a:endParaRPr lang="en-US" sz="2000" b="1" dirty="0">
              <a:solidFill>
                <a:srgbClr val="FF0000"/>
              </a:solidFill>
            </a:endParaRPr>
          </a:p>
        </p:txBody>
      </p:sp>
      <p:sp>
        <p:nvSpPr>
          <p:cNvPr id="22" name="TextBox 5"/>
          <p:cNvSpPr txBox="1">
            <a:spLocks noChangeArrowheads="1"/>
          </p:cNvSpPr>
          <p:nvPr/>
        </p:nvSpPr>
        <p:spPr bwMode="auto">
          <a:xfrm>
            <a:off x="178941" y="6381328"/>
            <a:ext cx="813747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GB" sz="1200" b="1" dirty="0"/>
              <a:t>PSB Experiments, 6D Tune evolution with SC</a:t>
            </a:r>
          </a:p>
          <a:p>
            <a:pPr eaLnBrk="1" hangingPunct="1"/>
            <a:r>
              <a:rPr lang="en-US" sz="1200" i="1" dirty="0" smtClean="0"/>
              <a:t>Vincenzo </a:t>
            </a:r>
            <a:r>
              <a:rPr lang="en-US" sz="1200" i="1" dirty="0"/>
              <a:t>Forte – </a:t>
            </a:r>
            <a:r>
              <a:rPr lang="en-GB" sz="1200" i="1" dirty="0"/>
              <a:t>Space charge meeting </a:t>
            </a:r>
            <a:r>
              <a:rPr lang="en-US" sz="1200" i="1" dirty="0"/>
              <a:t>– CERN - </a:t>
            </a:r>
            <a:r>
              <a:rPr lang="en-US" sz="1200" i="1" dirty="0" smtClean="0"/>
              <a:t>20/05/2014</a:t>
            </a:r>
            <a:r>
              <a:rPr lang="en-US" sz="1200" b="1" dirty="0" smtClean="0"/>
              <a:t> </a:t>
            </a:r>
            <a:endParaRPr lang="en-US" sz="1200" b="1" dirty="0"/>
          </a:p>
        </p:txBody>
      </p:sp>
      <p:cxnSp>
        <p:nvCxnSpPr>
          <p:cNvPr id="26" name="Straight Arrow Connector 25"/>
          <p:cNvCxnSpPr/>
          <p:nvPr/>
        </p:nvCxnSpPr>
        <p:spPr>
          <a:xfrm flipV="1">
            <a:off x="7308304" y="4941168"/>
            <a:ext cx="144016" cy="821486"/>
          </a:xfrm>
          <a:prstGeom prst="straightConnector1">
            <a:avLst/>
          </a:prstGeom>
          <a:ln w="317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317" name="Picture 5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276" y="574865"/>
            <a:ext cx="7708238" cy="2447324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11" name="TextBox 2"/>
          <p:cNvSpPr txBox="1">
            <a:spLocks noChangeArrowheads="1"/>
          </p:cNvSpPr>
          <p:nvPr/>
        </p:nvSpPr>
        <p:spPr bwMode="auto">
          <a:xfrm>
            <a:off x="22287" y="220578"/>
            <a:ext cx="914400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2000" b="1" dirty="0" smtClean="0">
                <a:solidFill>
                  <a:srgbClr val="FF00FF"/>
                </a:solidFill>
              </a:rPr>
              <a:t>C485</a:t>
            </a:r>
            <a:endParaRPr lang="en-US" sz="2000" b="1" dirty="0">
              <a:solidFill>
                <a:srgbClr val="FF00FF"/>
              </a:solidFill>
            </a:endParaRPr>
          </a:p>
        </p:txBody>
      </p:sp>
      <p:sp>
        <p:nvSpPr>
          <p:cNvPr id="13" name="TextBox 2"/>
          <p:cNvSpPr txBox="1">
            <a:spLocks noChangeArrowheads="1"/>
          </p:cNvSpPr>
          <p:nvPr/>
        </p:nvSpPr>
        <p:spPr bwMode="auto">
          <a:xfrm>
            <a:off x="34280" y="2956882"/>
            <a:ext cx="914400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2000" b="1" dirty="0" smtClean="0">
                <a:solidFill>
                  <a:srgbClr val="FF00FF"/>
                </a:solidFill>
              </a:rPr>
              <a:t>C565</a:t>
            </a:r>
            <a:endParaRPr lang="en-US" sz="2000" b="1" dirty="0">
              <a:solidFill>
                <a:srgbClr val="FF00FF"/>
              </a:solidFill>
            </a:endParaRPr>
          </a:p>
        </p:txBody>
      </p:sp>
      <p:sp>
        <p:nvSpPr>
          <p:cNvPr id="23" name="TextBox 2"/>
          <p:cNvSpPr txBox="1">
            <a:spLocks noChangeArrowheads="1"/>
          </p:cNvSpPr>
          <p:nvPr/>
        </p:nvSpPr>
        <p:spPr bwMode="auto">
          <a:xfrm>
            <a:off x="4795962" y="5653281"/>
            <a:ext cx="4065463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1600" b="1" dirty="0" smtClean="0"/>
              <a:t>Particles with smaller spread sit on vertical transverse islands!</a:t>
            </a:r>
          </a:p>
        </p:txBody>
      </p:sp>
    </p:spTree>
    <p:extLst>
      <p:ext uri="{BB962C8B-B14F-4D97-AF65-F5344CB8AC3E}">
        <p14:creationId xmlns:p14="http://schemas.microsoft.com/office/powerpoint/2010/main" val="2877886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67700" y="6597650"/>
            <a:ext cx="149225" cy="179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75688" y="6597650"/>
            <a:ext cx="185737" cy="179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Box 2"/>
          <p:cNvSpPr txBox="1">
            <a:spLocks noChangeArrowheads="1"/>
          </p:cNvSpPr>
          <p:nvPr/>
        </p:nvSpPr>
        <p:spPr bwMode="auto">
          <a:xfrm>
            <a:off x="0" y="188640"/>
            <a:ext cx="9144000" cy="4524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2400" b="1" dirty="0" smtClean="0">
                <a:solidFill>
                  <a:srgbClr val="FF0000"/>
                </a:solidFill>
              </a:rPr>
              <a:t>Summary and conclusions</a:t>
            </a:r>
          </a:p>
          <a:p>
            <a:pPr marL="342900" indent="-342900" eaLnBrk="1" fontAlgn="base" hangingPunct="1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endParaRPr lang="en-US" sz="2400" b="1" dirty="0" smtClean="0"/>
          </a:p>
          <a:p>
            <a:pPr marL="342900" indent="-342900" eaLnBrk="1" fontAlgn="base" hangingPunct="1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en-US" sz="2000" b="1" u="sng" dirty="0" smtClean="0"/>
              <a:t>Tunes </a:t>
            </a:r>
            <a:r>
              <a:rPr lang="en-US" sz="2000" b="1" u="sng" dirty="0"/>
              <a:t>evolution in a space charge dominated </a:t>
            </a:r>
            <a:r>
              <a:rPr lang="en-US" sz="2000" b="1" u="sng" dirty="0" smtClean="0"/>
              <a:t>beam.</a:t>
            </a:r>
          </a:p>
          <a:p>
            <a:pPr marL="1085850" lvl="1" indent="-342900" eaLnBrk="1" fontAlgn="base" hangingPunct="1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en-US" sz="2000" b="1" dirty="0" smtClean="0"/>
              <a:t>Different positions in 6D phase space cause different location in the necktie.</a:t>
            </a:r>
          </a:p>
          <a:p>
            <a:pPr marL="1085850" lvl="1" indent="-342900" eaLnBrk="1" fontAlgn="base" hangingPunct="1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en-US" sz="2000" b="1" dirty="0" smtClean="0"/>
              <a:t>The modulation due to the bunched motion is relevant for particles performing large synchrotron oscillations.</a:t>
            </a:r>
          </a:p>
          <a:p>
            <a:pPr marL="1085850" lvl="1" indent="-342900" eaLnBrk="1" fontAlgn="base" hangingPunct="1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en-US" sz="2000" b="1" dirty="0" smtClean="0"/>
              <a:t>The single turn tunes computation differs from the averaged one.</a:t>
            </a:r>
          </a:p>
          <a:p>
            <a:pPr lvl="1" indent="0" eaLnBrk="1" fontAlgn="base" hangingPunct="1">
              <a:spcBef>
                <a:spcPct val="0"/>
              </a:spcBef>
              <a:spcAft>
                <a:spcPct val="0"/>
              </a:spcAft>
            </a:pPr>
            <a:endParaRPr lang="en-US" sz="2400" b="1" dirty="0" smtClean="0"/>
          </a:p>
          <a:p>
            <a:pPr marL="1085850" lvl="1" indent="-342900" eaLnBrk="1" fontAlgn="base" hangingPunct="1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endParaRPr lang="en-US" sz="2400" b="1" dirty="0" smtClean="0"/>
          </a:p>
          <a:p>
            <a:pPr marL="342900" indent="-342900" eaLnBrk="1" fontAlgn="base" hangingPunct="1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endParaRPr lang="en-US" sz="2400" b="1" dirty="0" smtClean="0"/>
          </a:p>
          <a:p>
            <a:pPr marL="342900" indent="-342900" eaLnBrk="1" fontAlgn="base" hangingPunct="1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endParaRPr lang="en-US" sz="2400" b="1" dirty="0">
              <a:solidFill>
                <a:srgbClr val="FF0000"/>
              </a:solidFill>
            </a:endParaRPr>
          </a:p>
          <a:p>
            <a:pPr marL="342900" indent="-342900" eaLnBrk="1" fontAlgn="base" hangingPunct="1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endParaRPr lang="en-US" sz="2400" b="1" dirty="0" smtClean="0">
              <a:solidFill>
                <a:srgbClr val="FF0000"/>
              </a:solidFill>
            </a:endParaRPr>
          </a:p>
        </p:txBody>
      </p:sp>
      <p:sp>
        <p:nvSpPr>
          <p:cNvPr id="14" name="TextBox 5"/>
          <p:cNvSpPr txBox="1">
            <a:spLocks noChangeArrowheads="1"/>
          </p:cNvSpPr>
          <p:nvPr/>
        </p:nvSpPr>
        <p:spPr bwMode="auto">
          <a:xfrm>
            <a:off x="34925" y="6381328"/>
            <a:ext cx="813747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n-GB" sz="1200" b="1" dirty="0"/>
              <a:t>PSB space charge studies update </a:t>
            </a:r>
          </a:p>
          <a:p>
            <a:pPr eaLnBrk="1" hangingPunct="1"/>
            <a:r>
              <a:rPr lang="en-US" sz="1200" i="1" dirty="0"/>
              <a:t>Vincenzo Forte – BE-ABP/LIS meeting – CERN - 04/11/2013</a:t>
            </a:r>
            <a:r>
              <a:rPr lang="en-US" sz="1200" b="1" dirty="0"/>
              <a:t> </a:t>
            </a:r>
          </a:p>
        </p:txBody>
      </p:sp>
      <p:pic>
        <p:nvPicPr>
          <p:cNvPr id="3074" name="Picture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01" t="5118" r="8783" b="54727"/>
          <a:stretch>
            <a:fillRect/>
          </a:stretch>
        </p:blipFill>
        <p:spPr bwMode="auto">
          <a:xfrm>
            <a:off x="-107950" y="5190306"/>
            <a:ext cx="9542463" cy="2343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2" descr="C:\from_lxplus\MDs collection\vincenzo\MD17_12_02_2013\plots\with_Frank\complete_footprint_modified_vincenzo.jpg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359" r="24883"/>
          <a:stretch/>
        </p:blipFill>
        <p:spPr bwMode="auto">
          <a:xfrm>
            <a:off x="-49625250" y="-28106688"/>
            <a:ext cx="5057775" cy="54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5"/>
          <p:cNvSpPr txBox="1">
            <a:spLocks noChangeArrowheads="1"/>
          </p:cNvSpPr>
          <p:nvPr/>
        </p:nvSpPr>
        <p:spPr bwMode="auto">
          <a:xfrm>
            <a:off x="178941" y="6381328"/>
            <a:ext cx="813747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GB" sz="1200" b="1" dirty="0"/>
              <a:t>PSB Experiments, 6D Tune evolution with SC</a:t>
            </a:r>
          </a:p>
          <a:p>
            <a:pPr eaLnBrk="1" hangingPunct="1"/>
            <a:r>
              <a:rPr lang="en-US" sz="1200" i="1" dirty="0" smtClean="0"/>
              <a:t>Vincenzo </a:t>
            </a:r>
            <a:r>
              <a:rPr lang="en-US" sz="1200" i="1" dirty="0"/>
              <a:t>Forte – </a:t>
            </a:r>
            <a:r>
              <a:rPr lang="en-GB" sz="1200" i="1" dirty="0"/>
              <a:t>Space charge meeting </a:t>
            </a:r>
            <a:r>
              <a:rPr lang="en-US" sz="1200" i="1" dirty="0"/>
              <a:t>– CERN - </a:t>
            </a:r>
            <a:r>
              <a:rPr lang="en-US" sz="1200" i="1" dirty="0" smtClean="0"/>
              <a:t>20/05/2014</a:t>
            </a:r>
            <a:r>
              <a:rPr lang="en-US" sz="1200" b="1" dirty="0" smtClean="0"/>
              <a:t> </a:t>
            </a:r>
            <a:endParaRPr lang="en-US" sz="1200" b="1" dirty="0"/>
          </a:p>
        </p:txBody>
      </p:sp>
      <p:sp>
        <p:nvSpPr>
          <p:cNvPr id="9" name="TextBox 2"/>
          <p:cNvSpPr txBox="1">
            <a:spLocks noChangeArrowheads="1"/>
          </p:cNvSpPr>
          <p:nvPr/>
        </p:nvSpPr>
        <p:spPr bwMode="auto">
          <a:xfrm>
            <a:off x="4683" y="2636912"/>
            <a:ext cx="9144000" cy="4770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en-US" sz="2400" b="1" dirty="0"/>
          </a:p>
          <a:p>
            <a:pPr marL="342900" indent="-342900" eaLnBrk="1" fontAlgn="base" hangingPunct="1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en-US" sz="2000" b="1" u="sng" dirty="0"/>
              <a:t>Measurements-simulations benchmark: the half-integer </a:t>
            </a:r>
            <a:r>
              <a:rPr lang="en-US" sz="2000" b="1" u="sng" dirty="0" smtClean="0"/>
              <a:t>resonance (2Qy=9)</a:t>
            </a:r>
            <a:endParaRPr lang="en-US" sz="2000" b="1" u="sng" dirty="0"/>
          </a:p>
          <a:p>
            <a:pPr marL="1085850" lvl="1" indent="-342900" eaLnBrk="1" fontAlgn="base" hangingPunct="1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en-US" sz="2000" b="1" dirty="0" smtClean="0"/>
              <a:t>Very </a:t>
            </a:r>
            <a:r>
              <a:rPr lang="en-US" sz="2000" b="1" dirty="0"/>
              <a:t>good agreement between measurements and </a:t>
            </a:r>
            <a:r>
              <a:rPr lang="en-US" sz="2000" b="1" dirty="0" smtClean="0"/>
              <a:t>simulations.</a:t>
            </a:r>
            <a:endParaRPr lang="en-US" sz="2000" b="1" dirty="0"/>
          </a:p>
          <a:p>
            <a:pPr marL="1085850" lvl="1" indent="-342900" eaLnBrk="1" fontAlgn="base" hangingPunct="1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en-US" sz="2000" b="1" dirty="0" smtClean="0"/>
              <a:t>The </a:t>
            </a:r>
            <a:r>
              <a:rPr lang="en-US" sz="2000" b="1" dirty="0" err="1" smtClean="0"/>
              <a:t>quadrupolar</a:t>
            </a:r>
            <a:r>
              <a:rPr lang="en-US" sz="2000" b="1" dirty="0" smtClean="0"/>
              <a:t> fields and misalignment errors play an important role in the simulations.</a:t>
            </a:r>
          </a:p>
          <a:p>
            <a:pPr marL="1085850" lvl="1" indent="-342900" eaLnBrk="1" fontAlgn="base" hangingPunct="1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en-US" sz="2000" b="1" dirty="0" smtClean="0"/>
              <a:t>Different longitudinal bunch shapes correspond to different losses profiles.</a:t>
            </a:r>
          </a:p>
          <a:p>
            <a:pPr marL="1085850" lvl="1" indent="-342900" eaLnBrk="1" fontAlgn="base" hangingPunct="1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en-US" sz="2000" b="1" dirty="0" smtClean="0"/>
              <a:t>Tails (islands creation) arise from the simulations when the space charge is highly reduced by losses.</a:t>
            </a:r>
          </a:p>
          <a:p>
            <a:pPr lvl="1" indent="0" eaLnBrk="1" fontAlgn="base" hangingPunct="1">
              <a:spcBef>
                <a:spcPct val="0"/>
              </a:spcBef>
              <a:spcAft>
                <a:spcPct val="0"/>
              </a:spcAft>
            </a:pPr>
            <a:endParaRPr lang="en-US" sz="2400" b="1" dirty="0" smtClean="0"/>
          </a:p>
          <a:p>
            <a:pPr marL="1085850" lvl="1" indent="-342900" eaLnBrk="1" fontAlgn="base" hangingPunct="1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endParaRPr lang="en-US" sz="2400" b="1" dirty="0" smtClean="0"/>
          </a:p>
          <a:p>
            <a:pPr marL="342900" indent="-342900" eaLnBrk="1" fontAlgn="base" hangingPunct="1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endParaRPr lang="en-US" sz="2400" b="1" dirty="0" smtClean="0"/>
          </a:p>
          <a:p>
            <a:pPr marL="342900" indent="-342900" eaLnBrk="1" fontAlgn="base" hangingPunct="1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endParaRPr lang="en-US" sz="2400" b="1" dirty="0">
              <a:solidFill>
                <a:srgbClr val="FF0000"/>
              </a:solidFill>
            </a:endParaRPr>
          </a:p>
          <a:p>
            <a:pPr marL="342900" indent="-342900" eaLnBrk="1" fontAlgn="base" hangingPunct="1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endParaRPr lang="en-US" sz="2400" b="1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9763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67700" y="6597650"/>
            <a:ext cx="149225" cy="179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75688" y="6597650"/>
            <a:ext cx="185737" cy="179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Box 2"/>
          <p:cNvSpPr txBox="1">
            <a:spLocks noChangeArrowheads="1"/>
          </p:cNvSpPr>
          <p:nvPr/>
        </p:nvSpPr>
        <p:spPr bwMode="auto">
          <a:xfrm>
            <a:off x="0" y="3140968"/>
            <a:ext cx="91440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2400" b="1" dirty="0" smtClean="0">
                <a:solidFill>
                  <a:srgbClr val="FF0000"/>
                </a:solidFill>
              </a:rPr>
              <a:t>Appendix</a:t>
            </a:r>
          </a:p>
        </p:txBody>
      </p:sp>
      <p:sp>
        <p:nvSpPr>
          <p:cNvPr id="14" name="TextBox 5"/>
          <p:cNvSpPr txBox="1">
            <a:spLocks noChangeArrowheads="1"/>
          </p:cNvSpPr>
          <p:nvPr/>
        </p:nvSpPr>
        <p:spPr bwMode="auto">
          <a:xfrm>
            <a:off x="34925" y="6381328"/>
            <a:ext cx="813747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n-GB" sz="1200" b="1" dirty="0"/>
              <a:t>PSB space charge studies update </a:t>
            </a:r>
          </a:p>
          <a:p>
            <a:pPr eaLnBrk="1" hangingPunct="1"/>
            <a:r>
              <a:rPr lang="en-US" sz="1200" i="1" dirty="0"/>
              <a:t>Vincenzo Forte – BE-ABP/LIS meeting – CERN - 04/11/2013</a:t>
            </a:r>
            <a:r>
              <a:rPr lang="en-US" sz="1200" b="1" dirty="0"/>
              <a:t> </a:t>
            </a:r>
          </a:p>
        </p:txBody>
      </p:sp>
      <p:pic>
        <p:nvPicPr>
          <p:cNvPr id="3074" name="Picture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01" t="5118" r="8783" b="54727"/>
          <a:stretch>
            <a:fillRect/>
          </a:stretch>
        </p:blipFill>
        <p:spPr bwMode="auto">
          <a:xfrm>
            <a:off x="-107950" y="5190306"/>
            <a:ext cx="9542463" cy="2343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2" descr="C:\from_lxplus\MDs collection\vincenzo\MD17_12_02_2013\plots\with_Frank\complete_footprint_modified_vincenzo.jpg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359" r="24883"/>
          <a:stretch/>
        </p:blipFill>
        <p:spPr bwMode="auto">
          <a:xfrm>
            <a:off x="-49625250" y="-28106688"/>
            <a:ext cx="5057775" cy="54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5"/>
          <p:cNvSpPr txBox="1">
            <a:spLocks noChangeArrowheads="1"/>
          </p:cNvSpPr>
          <p:nvPr/>
        </p:nvSpPr>
        <p:spPr bwMode="auto">
          <a:xfrm>
            <a:off x="178941" y="6381328"/>
            <a:ext cx="813747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GB" sz="1200" b="1" dirty="0"/>
              <a:t>PSB Experiments, 6D Tune evolution with SC</a:t>
            </a:r>
          </a:p>
          <a:p>
            <a:pPr eaLnBrk="1" hangingPunct="1"/>
            <a:r>
              <a:rPr lang="en-US" sz="1200" i="1" dirty="0" smtClean="0"/>
              <a:t>Vincenzo </a:t>
            </a:r>
            <a:r>
              <a:rPr lang="en-US" sz="1200" i="1" dirty="0"/>
              <a:t>Forte – </a:t>
            </a:r>
            <a:r>
              <a:rPr lang="en-GB" sz="1200" i="1" dirty="0"/>
              <a:t>Space charge meeting </a:t>
            </a:r>
            <a:r>
              <a:rPr lang="en-US" sz="1200" i="1" dirty="0"/>
              <a:t>– CERN - </a:t>
            </a:r>
            <a:r>
              <a:rPr lang="en-US" sz="1200" i="1" dirty="0" smtClean="0"/>
              <a:t>20/05/2014</a:t>
            </a:r>
            <a:r>
              <a:rPr lang="en-US" sz="1200" b="1" dirty="0" smtClean="0"/>
              <a:t> </a:t>
            </a:r>
            <a:endParaRPr lang="en-US" sz="1200" b="1" dirty="0"/>
          </a:p>
        </p:txBody>
      </p:sp>
    </p:spTree>
    <p:extLst>
      <p:ext uri="{BB962C8B-B14F-4D97-AF65-F5344CB8AC3E}">
        <p14:creationId xmlns:p14="http://schemas.microsoft.com/office/powerpoint/2010/main" val="3710580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67700" y="6597650"/>
            <a:ext cx="149225" cy="179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75688" y="6597650"/>
            <a:ext cx="185737" cy="179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Box 2"/>
          <p:cNvSpPr txBox="1">
            <a:spLocks noChangeArrowheads="1"/>
          </p:cNvSpPr>
          <p:nvPr/>
        </p:nvSpPr>
        <p:spPr bwMode="auto">
          <a:xfrm>
            <a:off x="0" y="1412776"/>
            <a:ext cx="9144000" cy="3046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3200" b="1" u="sng" dirty="0">
                <a:solidFill>
                  <a:srgbClr val="FF0000"/>
                </a:solidFill>
              </a:rPr>
              <a:t>Tunes evolution in a </a:t>
            </a:r>
            <a:r>
              <a:rPr lang="en-US" sz="3200" b="1" u="sng" dirty="0" smtClean="0">
                <a:solidFill>
                  <a:srgbClr val="FF0000"/>
                </a:solidFill>
              </a:rPr>
              <a:t>space </a:t>
            </a:r>
            <a:r>
              <a:rPr lang="en-US" sz="3200" b="1" u="sng" dirty="0">
                <a:solidFill>
                  <a:srgbClr val="FF0000"/>
                </a:solidFill>
              </a:rPr>
              <a:t>charge dominated </a:t>
            </a:r>
            <a:r>
              <a:rPr lang="en-US" sz="3200" b="1" u="sng" dirty="0" smtClean="0">
                <a:solidFill>
                  <a:srgbClr val="FF0000"/>
                </a:solidFill>
              </a:rPr>
              <a:t>beam</a:t>
            </a:r>
          </a:p>
          <a:p>
            <a:pPr marL="514350" indent="-514350" fontAlgn="base"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</a:pPr>
            <a:endParaRPr lang="en-US" sz="3200" b="1" dirty="0" smtClean="0"/>
          </a:p>
          <a:p>
            <a:pPr marL="514350" indent="-514350" fontAlgn="base"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</a:pPr>
            <a:r>
              <a:rPr lang="en-US" sz="3200" b="1" dirty="0" smtClean="0"/>
              <a:t>Relation between tunes and </a:t>
            </a:r>
            <a:r>
              <a:rPr lang="en-US" sz="3200" b="1" dirty="0" err="1" smtClean="0"/>
              <a:t>coord</a:t>
            </a:r>
            <a:r>
              <a:rPr lang="en-US" sz="3200" b="1" dirty="0" smtClean="0"/>
              <a:t>. phase space</a:t>
            </a:r>
          </a:p>
          <a:p>
            <a:pPr marL="514350" indent="-514350" fontAlgn="base"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</a:pPr>
            <a:r>
              <a:rPr lang="en-US" sz="3200" b="1" dirty="0" smtClean="0"/>
              <a:t>Cuts</a:t>
            </a:r>
          </a:p>
          <a:p>
            <a:pPr marL="514350" indent="-514350" fontAlgn="base"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</a:pPr>
            <a:r>
              <a:rPr lang="en-US" sz="3200" b="1" dirty="0" smtClean="0"/>
              <a:t>Single particle tunes modulation</a:t>
            </a:r>
            <a:endParaRPr lang="en-US" sz="3200" b="1" dirty="0"/>
          </a:p>
          <a:p>
            <a:pPr marL="514350" indent="-514350" fontAlgn="base"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</a:pPr>
            <a:r>
              <a:rPr lang="en-US" sz="3200" b="1" dirty="0" smtClean="0"/>
              <a:t>Averaging</a:t>
            </a:r>
          </a:p>
        </p:txBody>
      </p:sp>
      <p:sp>
        <p:nvSpPr>
          <p:cNvPr id="14" name="TextBox 5"/>
          <p:cNvSpPr txBox="1">
            <a:spLocks noChangeArrowheads="1"/>
          </p:cNvSpPr>
          <p:nvPr/>
        </p:nvSpPr>
        <p:spPr bwMode="auto">
          <a:xfrm>
            <a:off x="34925" y="6381328"/>
            <a:ext cx="813747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n-GB" sz="1200" b="1" dirty="0"/>
              <a:t>PSB space charge studies update </a:t>
            </a:r>
          </a:p>
          <a:p>
            <a:pPr eaLnBrk="1" hangingPunct="1"/>
            <a:r>
              <a:rPr lang="en-US" sz="1200" i="1" dirty="0"/>
              <a:t>Vincenzo Forte – BE-ABP/LIS meeting – CERN - 04/11/2013</a:t>
            </a:r>
            <a:r>
              <a:rPr lang="en-US" sz="1200" b="1" dirty="0"/>
              <a:t> </a:t>
            </a:r>
          </a:p>
        </p:txBody>
      </p:sp>
      <p:pic>
        <p:nvPicPr>
          <p:cNvPr id="3074" name="Picture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01" t="5118" r="8783" b="54727"/>
          <a:stretch>
            <a:fillRect/>
          </a:stretch>
        </p:blipFill>
        <p:spPr bwMode="auto">
          <a:xfrm>
            <a:off x="-107950" y="5190306"/>
            <a:ext cx="9542463" cy="2343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TextBox 5"/>
          <p:cNvSpPr txBox="1">
            <a:spLocks noChangeArrowheads="1"/>
          </p:cNvSpPr>
          <p:nvPr/>
        </p:nvSpPr>
        <p:spPr bwMode="auto">
          <a:xfrm>
            <a:off x="178941" y="6381328"/>
            <a:ext cx="813747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GB" sz="1200" b="1" dirty="0"/>
              <a:t>PSB Experiments, 6D Tune evolution with SC</a:t>
            </a:r>
          </a:p>
          <a:p>
            <a:pPr eaLnBrk="1" hangingPunct="1"/>
            <a:r>
              <a:rPr lang="en-US" sz="1200" i="1" dirty="0" smtClean="0"/>
              <a:t>Vincenzo </a:t>
            </a:r>
            <a:r>
              <a:rPr lang="en-US" sz="1200" i="1" dirty="0"/>
              <a:t>Forte – </a:t>
            </a:r>
            <a:r>
              <a:rPr lang="en-GB" sz="1200" i="1" dirty="0"/>
              <a:t>Space charge meeting </a:t>
            </a:r>
            <a:r>
              <a:rPr lang="en-US" sz="1200" i="1" dirty="0"/>
              <a:t>– CERN - </a:t>
            </a:r>
            <a:r>
              <a:rPr lang="en-US" sz="1200" i="1" dirty="0" smtClean="0"/>
              <a:t>20/05/2014</a:t>
            </a:r>
            <a:r>
              <a:rPr lang="en-US" sz="1200" b="1" dirty="0" smtClean="0"/>
              <a:t> </a:t>
            </a:r>
            <a:endParaRPr lang="en-US" sz="1200" b="1" dirty="0"/>
          </a:p>
        </p:txBody>
      </p:sp>
      <p:pic>
        <p:nvPicPr>
          <p:cNvPr id="20" name="Picture 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65765" y="6463505"/>
            <a:ext cx="298723" cy="36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" name="Picture 6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70601" y="6452407"/>
            <a:ext cx="370213" cy="36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55940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from_lxplus\MDs collection\vincenzo\MD17_12_02_2013\plots\with_Frank\Frank_only_vertical_cut_2ov8_maxJy_modified_Vincenzo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05640" y="-69676"/>
            <a:ext cx="9955279" cy="54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67700" y="6597650"/>
            <a:ext cx="149225" cy="179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75688" y="6597650"/>
            <a:ext cx="185737" cy="179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Box 2"/>
          <p:cNvSpPr txBox="1">
            <a:spLocks noChangeArrowheads="1"/>
          </p:cNvSpPr>
          <p:nvPr/>
        </p:nvSpPr>
        <p:spPr bwMode="auto">
          <a:xfrm>
            <a:off x="0" y="-99392"/>
            <a:ext cx="91440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2400" b="1" dirty="0" smtClean="0">
                <a:solidFill>
                  <a:srgbClr val="FF0000"/>
                </a:solidFill>
              </a:rPr>
              <a:t>The particles as an ensemble</a:t>
            </a:r>
          </a:p>
        </p:txBody>
      </p:sp>
      <p:sp>
        <p:nvSpPr>
          <p:cNvPr id="14" name="TextBox 5"/>
          <p:cNvSpPr txBox="1">
            <a:spLocks noChangeArrowheads="1"/>
          </p:cNvSpPr>
          <p:nvPr/>
        </p:nvSpPr>
        <p:spPr bwMode="auto">
          <a:xfrm>
            <a:off x="34925" y="6381328"/>
            <a:ext cx="813747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n-GB" sz="1200" b="1" dirty="0"/>
              <a:t>PSB space charge studies update </a:t>
            </a:r>
          </a:p>
          <a:p>
            <a:pPr eaLnBrk="1" hangingPunct="1"/>
            <a:r>
              <a:rPr lang="en-US" sz="1200" i="1" dirty="0"/>
              <a:t>Vincenzo Forte – BE-ABP/LIS meeting – CERN - 04/11/2013</a:t>
            </a:r>
            <a:r>
              <a:rPr lang="en-US" sz="1200" b="1" dirty="0"/>
              <a:t> </a:t>
            </a:r>
          </a:p>
        </p:txBody>
      </p:sp>
      <p:pic>
        <p:nvPicPr>
          <p:cNvPr id="3074" name="Picture 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01" t="5118" r="8783" b="54727"/>
          <a:stretch>
            <a:fillRect/>
          </a:stretch>
        </p:blipFill>
        <p:spPr bwMode="auto">
          <a:xfrm>
            <a:off x="-107950" y="5190306"/>
            <a:ext cx="9542463" cy="2343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2" descr="C:\from_lxplus\MDs collection\vincenzo\MD17_12_02_2013\plots\with_Frank\complete_footprint_modified_vincenzo.jpg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359" r="24883"/>
          <a:stretch/>
        </p:blipFill>
        <p:spPr bwMode="auto">
          <a:xfrm>
            <a:off x="-49625250" y="-28106688"/>
            <a:ext cx="5057775" cy="54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Rectangle 12"/>
          <p:cNvSpPr/>
          <p:nvPr/>
        </p:nvSpPr>
        <p:spPr>
          <a:xfrm>
            <a:off x="-3795" y="5085184"/>
            <a:ext cx="943830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defRPr/>
            </a:pPr>
            <a:r>
              <a:rPr lang="en-US" sz="1400" kern="0" dirty="0" smtClean="0">
                <a:solidFill>
                  <a:sysClr val="windowText" lastClr="000000"/>
                </a:solidFill>
              </a:rPr>
              <a:t>Cutting the </a:t>
            </a:r>
            <a:r>
              <a:rPr lang="en-US" sz="1400" kern="0" dirty="0" err="1" smtClean="0">
                <a:solidFill>
                  <a:sysClr val="windowText" lastClr="000000"/>
                </a:solidFill>
              </a:rPr>
              <a:t>macroparticles</a:t>
            </a:r>
            <a:r>
              <a:rPr lang="en-US" sz="1400" kern="0" dirty="0" smtClean="0">
                <a:solidFill>
                  <a:sysClr val="windowText" lastClr="000000"/>
                </a:solidFill>
              </a:rPr>
              <a:t> in both planes, the </a:t>
            </a:r>
            <a:r>
              <a:rPr lang="en-US" sz="1400" kern="0" dirty="0" smtClean="0">
                <a:solidFill>
                  <a:srgbClr val="0000FF"/>
                </a:solidFill>
              </a:rPr>
              <a:t>blue</a:t>
            </a:r>
            <a:r>
              <a:rPr lang="en-US" sz="1400" kern="0" dirty="0" smtClean="0">
                <a:solidFill>
                  <a:sysClr val="windowText" lastClr="000000"/>
                </a:solidFill>
              </a:rPr>
              <a:t> (external) are the ones closer to the bare tune, having the largest amplitude. The </a:t>
            </a:r>
            <a:r>
              <a:rPr lang="en-US" sz="1400" kern="0" dirty="0" smtClean="0">
                <a:solidFill>
                  <a:srgbClr val="FF0000"/>
                </a:solidFill>
              </a:rPr>
              <a:t>red</a:t>
            </a:r>
            <a:r>
              <a:rPr lang="en-US" sz="1400" kern="0" dirty="0" smtClean="0">
                <a:solidFill>
                  <a:sysClr val="windowText" lastClr="000000"/>
                </a:solidFill>
              </a:rPr>
              <a:t> ones (that are mainly in the core of the bunch) can circulate all around the necktie, spreading because of the longitudinal effect</a:t>
            </a:r>
            <a:r>
              <a:rPr lang="en-US" kern="0" dirty="0">
                <a:solidFill>
                  <a:sysClr val="windowText" lastClr="000000"/>
                </a:solidFill>
              </a:rPr>
              <a:t>.</a:t>
            </a:r>
            <a:endParaRPr lang="en-US" kern="0" dirty="0" smtClean="0">
              <a:solidFill>
                <a:sysClr val="windowText" lastClr="000000"/>
              </a:solidFill>
            </a:endParaRPr>
          </a:p>
          <a:p>
            <a:pPr algn="just">
              <a:defRPr/>
            </a:pPr>
            <a:r>
              <a:rPr lang="en-US" kern="0" dirty="0">
                <a:solidFill>
                  <a:sysClr val="windowText" lastClr="000000"/>
                </a:solidFill>
              </a:rPr>
              <a:t> </a:t>
            </a:r>
            <a:r>
              <a:rPr lang="en-US" kern="0" dirty="0" smtClean="0">
                <a:solidFill>
                  <a:sysClr val="windowText" lastClr="000000"/>
                </a:solidFill>
              </a:rPr>
              <a:t> </a:t>
            </a:r>
            <a:endParaRPr lang="en-US" kern="0" dirty="0">
              <a:solidFill>
                <a:sysClr val="windowText" lastClr="000000"/>
              </a:solidFill>
            </a:endParaRPr>
          </a:p>
        </p:txBody>
      </p: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178941" y="6381328"/>
            <a:ext cx="813747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GB" sz="1200" b="1" dirty="0"/>
              <a:t>PSB Experiments, 6D Tune evolution with SC</a:t>
            </a:r>
          </a:p>
          <a:p>
            <a:pPr eaLnBrk="1" hangingPunct="1"/>
            <a:r>
              <a:rPr lang="en-US" sz="1200" i="1" dirty="0" smtClean="0"/>
              <a:t>Vincenzo </a:t>
            </a:r>
            <a:r>
              <a:rPr lang="en-US" sz="1200" i="1" dirty="0"/>
              <a:t>Forte – </a:t>
            </a:r>
            <a:r>
              <a:rPr lang="en-GB" sz="1200" i="1" dirty="0"/>
              <a:t>Space charge meeting </a:t>
            </a:r>
            <a:r>
              <a:rPr lang="en-US" sz="1200" i="1" dirty="0"/>
              <a:t>– CERN - </a:t>
            </a:r>
            <a:r>
              <a:rPr lang="en-US" sz="1200" i="1" dirty="0" smtClean="0"/>
              <a:t>20/05/2014</a:t>
            </a:r>
            <a:r>
              <a:rPr lang="en-US" sz="1200" b="1" dirty="0" smtClean="0"/>
              <a:t> </a:t>
            </a:r>
            <a:endParaRPr lang="en-US" sz="1200" b="1" dirty="0"/>
          </a:p>
        </p:txBody>
      </p:sp>
    </p:spTree>
    <p:extLst>
      <p:ext uri="{BB962C8B-B14F-4D97-AF65-F5344CB8AC3E}">
        <p14:creationId xmlns:p14="http://schemas.microsoft.com/office/powerpoint/2010/main" val="2337465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67700" y="6597650"/>
            <a:ext cx="149225" cy="179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75688" y="6597650"/>
            <a:ext cx="185737" cy="179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Box 2"/>
          <p:cNvSpPr txBox="1">
            <a:spLocks noChangeArrowheads="1"/>
          </p:cNvSpPr>
          <p:nvPr/>
        </p:nvSpPr>
        <p:spPr bwMode="auto">
          <a:xfrm>
            <a:off x="0" y="-99392"/>
            <a:ext cx="91440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2400" b="1" dirty="0">
                <a:solidFill>
                  <a:srgbClr val="FF0000"/>
                </a:solidFill>
              </a:rPr>
              <a:t>Tunes evolution in a space charge dominated beam</a:t>
            </a:r>
          </a:p>
        </p:txBody>
      </p:sp>
      <p:sp>
        <p:nvSpPr>
          <p:cNvPr id="14" name="TextBox 5"/>
          <p:cNvSpPr txBox="1">
            <a:spLocks noChangeArrowheads="1"/>
          </p:cNvSpPr>
          <p:nvPr/>
        </p:nvSpPr>
        <p:spPr bwMode="auto">
          <a:xfrm>
            <a:off x="34925" y="6381328"/>
            <a:ext cx="813747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n-GB" sz="1200" b="1" dirty="0"/>
              <a:t>PSB space charge studies update </a:t>
            </a:r>
          </a:p>
          <a:p>
            <a:pPr eaLnBrk="1" hangingPunct="1"/>
            <a:r>
              <a:rPr lang="en-US" sz="1200" i="1" dirty="0"/>
              <a:t>Vincenzo Forte – BE-ABP/LIS meeting – CERN - 04/11/2013</a:t>
            </a:r>
            <a:r>
              <a:rPr lang="en-US" sz="1200" b="1" dirty="0"/>
              <a:t> </a:t>
            </a:r>
          </a:p>
        </p:txBody>
      </p:sp>
      <p:pic>
        <p:nvPicPr>
          <p:cNvPr id="3074" name="Picture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01" t="5118" r="8783" b="54727"/>
          <a:stretch>
            <a:fillRect/>
          </a:stretch>
        </p:blipFill>
        <p:spPr bwMode="auto">
          <a:xfrm>
            <a:off x="-107950" y="5190306"/>
            <a:ext cx="9542463" cy="2343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tangle 12"/>
          <p:cNvSpPr/>
          <p:nvPr/>
        </p:nvSpPr>
        <p:spPr>
          <a:xfrm>
            <a:off x="-3795" y="2070016"/>
            <a:ext cx="9144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defRPr/>
            </a:pPr>
            <a:endParaRPr lang="en-US" kern="0" dirty="0">
              <a:solidFill>
                <a:sysClr val="windowText" lastClr="000000"/>
              </a:solidFill>
            </a:endParaRPr>
          </a:p>
          <a:p>
            <a:pPr algn="just">
              <a:defRPr/>
            </a:pPr>
            <a:endParaRPr lang="en-US" kern="0" dirty="0" smtClean="0">
              <a:solidFill>
                <a:sysClr val="windowText" lastClr="000000"/>
              </a:solidFill>
            </a:endParaRPr>
          </a:p>
        </p:txBody>
      </p:sp>
      <p:pic>
        <p:nvPicPr>
          <p:cNvPr id="15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1" y="260648"/>
            <a:ext cx="4464498" cy="7401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" name="Rectangle 15"/>
          <p:cNvSpPr/>
          <p:nvPr/>
        </p:nvSpPr>
        <p:spPr>
          <a:xfrm>
            <a:off x="-3795" y="1006201"/>
            <a:ext cx="914400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  <a:defRPr/>
            </a:pPr>
            <a:r>
              <a:rPr lang="en-US" kern="0" dirty="0" smtClean="0">
                <a:solidFill>
                  <a:sysClr val="windowText" lastClr="000000"/>
                </a:solidFill>
              </a:rPr>
              <a:t>The time-varying quantities (at constant energy and optics) are:</a:t>
            </a:r>
          </a:p>
          <a:p>
            <a:pPr marL="742950" lvl="1" indent="-285750" algn="just">
              <a:buFont typeface="Arial" panose="020B0604020202020204" pitchFamily="34" charset="0"/>
              <a:buChar char="•"/>
              <a:defRPr/>
            </a:pPr>
            <a:r>
              <a:rPr lang="en-US" sz="1600" kern="0" dirty="0" smtClean="0">
                <a:solidFill>
                  <a:sysClr val="windowText" lastClr="000000"/>
                </a:solidFill>
                <a:latin typeface="Symbol" panose="05050102010706020507" pitchFamily="18" charset="2"/>
              </a:rPr>
              <a:t>l, </a:t>
            </a:r>
            <a:r>
              <a:rPr lang="en-US" sz="1600" kern="0" dirty="0" smtClean="0">
                <a:solidFill>
                  <a:sysClr val="windowText" lastClr="000000"/>
                </a:solidFill>
              </a:rPr>
              <a:t>as the longitudinal linear density (protons/m), that is modulated in time for bunched beams</a:t>
            </a:r>
          </a:p>
          <a:p>
            <a:pPr marL="742950" lvl="1" indent="-285750" algn="just">
              <a:buFont typeface="Arial" panose="020B0604020202020204" pitchFamily="34" charset="0"/>
              <a:buChar char="•"/>
              <a:defRPr/>
            </a:pPr>
            <a:r>
              <a:rPr lang="en-US" sz="1600" kern="0" dirty="0" smtClean="0">
                <a:solidFill>
                  <a:sysClr val="windowText" lastClr="000000"/>
                </a:solidFill>
                <a:latin typeface="Symbol" panose="05050102010706020507" pitchFamily="18" charset="2"/>
              </a:rPr>
              <a:t>s, </a:t>
            </a:r>
            <a:r>
              <a:rPr lang="en-US" sz="1600" kern="0" dirty="0" smtClean="0">
                <a:solidFill>
                  <a:sysClr val="windowText" lastClr="000000"/>
                </a:solidFill>
              </a:rPr>
              <a:t>as </a:t>
            </a:r>
            <a:r>
              <a:rPr lang="en-US" sz="1600" kern="0" dirty="0">
                <a:solidFill>
                  <a:sysClr val="windowText" lastClr="000000"/>
                </a:solidFill>
              </a:rPr>
              <a:t>the </a:t>
            </a:r>
            <a:r>
              <a:rPr lang="en-US" sz="1600" kern="0" dirty="0" smtClean="0">
                <a:solidFill>
                  <a:sysClr val="windowText" lastClr="000000"/>
                </a:solidFill>
              </a:rPr>
              <a:t>transverse beam sizes (mm);</a:t>
            </a:r>
          </a:p>
          <a:p>
            <a:pPr marL="285750" indent="-285750" algn="just">
              <a:buFont typeface="Arial" panose="020B0604020202020204" pitchFamily="34" charset="0"/>
              <a:buChar char="•"/>
              <a:defRPr/>
            </a:pPr>
            <a:r>
              <a:rPr lang="en-US" kern="0" dirty="0" smtClean="0">
                <a:solidFill>
                  <a:sysClr val="windowText" lastClr="000000"/>
                </a:solidFill>
              </a:rPr>
              <a:t>The term inside the integral is, in a certain way, the inverse of the beam </a:t>
            </a:r>
            <a:r>
              <a:rPr lang="en-US" kern="0" dirty="0" err="1" smtClean="0">
                <a:solidFill>
                  <a:sysClr val="windowText" lastClr="000000"/>
                </a:solidFill>
              </a:rPr>
              <a:t>emittances</a:t>
            </a:r>
            <a:r>
              <a:rPr lang="en-US" kern="0" dirty="0" smtClean="0">
                <a:solidFill>
                  <a:sysClr val="windowText" lastClr="000000"/>
                </a:solidFill>
              </a:rPr>
              <a:t> along the ring.</a:t>
            </a:r>
            <a:endParaRPr lang="en-US" kern="0" dirty="0">
              <a:solidFill>
                <a:sysClr val="windowText" lastClr="000000"/>
              </a:solidFill>
            </a:endParaRPr>
          </a:p>
          <a:p>
            <a:pPr marL="285750" indent="-285750" algn="just">
              <a:buFont typeface="Arial" panose="020B0604020202020204" pitchFamily="34" charset="0"/>
              <a:buChar char="•"/>
              <a:defRPr/>
            </a:pPr>
            <a:endParaRPr lang="en-US" kern="0" dirty="0" smtClean="0">
              <a:solidFill>
                <a:sysClr val="windowText" lastClr="000000"/>
              </a:solidFill>
              <a:latin typeface="Symbol" panose="05050102010706020507" pitchFamily="18" charset="2"/>
            </a:endParaRPr>
          </a:p>
          <a:p>
            <a:pPr algn="just">
              <a:defRPr/>
            </a:pPr>
            <a:endParaRPr lang="en-US" kern="0" dirty="0">
              <a:solidFill>
                <a:sysClr val="windowText" lastClr="000000"/>
              </a:solidFill>
              <a:latin typeface="Symbol" panose="05050102010706020507" pitchFamily="18" charset="2"/>
            </a:endParaRPr>
          </a:p>
          <a:p>
            <a:pPr algn="ctr">
              <a:defRPr/>
            </a:pPr>
            <a:r>
              <a:rPr lang="en-US" b="1" u="sng" kern="0" dirty="0" smtClean="0">
                <a:solidFill>
                  <a:sysClr val="windowText" lastClr="000000"/>
                </a:solidFill>
              </a:rPr>
              <a:t>The direct space charge tune shift is directly proportional to </a:t>
            </a:r>
            <a:r>
              <a:rPr lang="en-US" b="1" u="sng" kern="0" dirty="0" smtClean="0">
                <a:solidFill>
                  <a:sysClr val="windowText" lastClr="000000"/>
                </a:solidFill>
                <a:latin typeface="Symbol" panose="05050102010706020507" pitchFamily="18" charset="2"/>
              </a:rPr>
              <a:t>l, </a:t>
            </a:r>
            <a:r>
              <a:rPr lang="en-US" b="1" u="sng" kern="0" dirty="0" smtClean="0">
                <a:solidFill>
                  <a:sysClr val="windowText" lastClr="000000"/>
                </a:solidFill>
              </a:rPr>
              <a:t>and inversely proportional to the </a:t>
            </a:r>
            <a:r>
              <a:rPr lang="en-US" b="1" u="sng" kern="0" dirty="0" err="1" smtClean="0">
                <a:solidFill>
                  <a:sysClr val="windowText" lastClr="000000"/>
                </a:solidFill>
              </a:rPr>
              <a:t>emittances</a:t>
            </a:r>
            <a:endParaRPr lang="en-US" b="1" u="sng" kern="0" dirty="0">
              <a:solidFill>
                <a:sysClr val="windowText" lastClr="000000"/>
              </a:solidFill>
            </a:endParaRPr>
          </a:p>
        </p:txBody>
      </p:sp>
      <p:sp>
        <p:nvSpPr>
          <p:cNvPr id="17" name="Right Arrow 16"/>
          <p:cNvSpPr/>
          <p:nvPr/>
        </p:nvSpPr>
        <p:spPr>
          <a:xfrm rot="5400000">
            <a:off x="4158792" y="2293243"/>
            <a:ext cx="550090" cy="41031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TextBox 18"/>
          <p:cNvSpPr txBox="1"/>
          <p:nvPr/>
        </p:nvSpPr>
        <p:spPr>
          <a:xfrm>
            <a:off x="3347864" y="260648"/>
            <a:ext cx="504056" cy="369332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sp>
        <p:nvSpPr>
          <p:cNvPr id="25" name="TextBox 24"/>
          <p:cNvSpPr txBox="1"/>
          <p:nvPr/>
        </p:nvSpPr>
        <p:spPr>
          <a:xfrm>
            <a:off x="4355977" y="293916"/>
            <a:ext cx="2160240" cy="706151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sp>
        <p:nvSpPr>
          <p:cNvPr id="18" name="TextBox 5"/>
          <p:cNvSpPr txBox="1">
            <a:spLocks noChangeArrowheads="1"/>
          </p:cNvSpPr>
          <p:nvPr/>
        </p:nvSpPr>
        <p:spPr bwMode="auto">
          <a:xfrm>
            <a:off x="178941" y="6381328"/>
            <a:ext cx="813747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GB" sz="1200" b="1" dirty="0"/>
              <a:t>PSB Experiments, 6D Tune evolution with SC</a:t>
            </a:r>
          </a:p>
          <a:p>
            <a:pPr eaLnBrk="1" hangingPunct="1"/>
            <a:r>
              <a:rPr lang="en-US" sz="1200" i="1" dirty="0" smtClean="0"/>
              <a:t>Vincenzo </a:t>
            </a:r>
            <a:r>
              <a:rPr lang="en-US" sz="1200" i="1" dirty="0"/>
              <a:t>Forte – </a:t>
            </a:r>
            <a:r>
              <a:rPr lang="en-GB" sz="1200" i="1" dirty="0"/>
              <a:t>Space charge meeting </a:t>
            </a:r>
            <a:r>
              <a:rPr lang="en-US" sz="1200" i="1" dirty="0"/>
              <a:t>– CERN - </a:t>
            </a:r>
            <a:r>
              <a:rPr lang="en-US" sz="1200" i="1" dirty="0" smtClean="0"/>
              <a:t>20/05/2014</a:t>
            </a:r>
            <a:r>
              <a:rPr lang="en-US" sz="1200" b="1" dirty="0" smtClean="0"/>
              <a:t> </a:t>
            </a:r>
            <a:endParaRPr lang="en-US" sz="1200" b="1" dirty="0"/>
          </a:p>
        </p:txBody>
      </p:sp>
      <p:pic>
        <p:nvPicPr>
          <p:cNvPr id="22" name="Picture 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65765" y="6463505"/>
            <a:ext cx="298723" cy="36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" name="Picture 6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70601" y="6452407"/>
            <a:ext cx="370213" cy="36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Rectangle 19"/>
          <p:cNvSpPr/>
          <p:nvPr/>
        </p:nvSpPr>
        <p:spPr>
          <a:xfrm>
            <a:off x="-3795" y="3395127"/>
            <a:ext cx="9144000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defRPr/>
            </a:pPr>
            <a:endParaRPr lang="en-US" kern="0" dirty="0" smtClean="0">
              <a:solidFill>
                <a:sysClr val="windowText" lastClr="000000"/>
              </a:solidFill>
            </a:endParaRPr>
          </a:p>
          <a:p>
            <a:pPr marL="285750" indent="-285750" algn="just">
              <a:buFont typeface="Arial" panose="020B0604020202020204" pitchFamily="34" charset="0"/>
              <a:buChar char="•"/>
              <a:defRPr/>
            </a:pPr>
            <a:r>
              <a:rPr lang="en-US" b="1" kern="0" dirty="0" smtClean="0">
                <a:solidFill>
                  <a:sysClr val="windowText" lastClr="000000"/>
                </a:solidFill>
              </a:rPr>
              <a:t>PTC-Orbit </a:t>
            </a:r>
            <a:r>
              <a:rPr lang="en-US" kern="0" dirty="0" smtClean="0">
                <a:solidFill>
                  <a:sysClr val="windowText" lastClr="000000"/>
                </a:solidFill>
              </a:rPr>
              <a:t>has been used for the analysis, from which is possible to extract the tunes necktie and the raw data useful for the post-processing analysis. The simulations here presented refer to the </a:t>
            </a:r>
            <a:r>
              <a:rPr lang="en-US" b="1" kern="0" dirty="0" smtClean="0">
                <a:solidFill>
                  <a:sysClr val="windowText" lastClr="000000"/>
                </a:solidFill>
              </a:rPr>
              <a:t>CERN PS Booster, Ring 2.</a:t>
            </a:r>
          </a:p>
          <a:p>
            <a:pPr algn="just">
              <a:defRPr/>
            </a:pPr>
            <a:endParaRPr lang="en-US" kern="0" dirty="0" smtClean="0">
              <a:solidFill>
                <a:sysClr val="windowText" lastClr="000000"/>
              </a:solidFill>
            </a:endParaRPr>
          </a:p>
          <a:p>
            <a:pPr marL="285750" indent="-285750" algn="just">
              <a:buFont typeface="Arial" panose="020B0604020202020204" pitchFamily="34" charset="0"/>
              <a:buChar char="•"/>
              <a:defRPr/>
            </a:pPr>
            <a:r>
              <a:rPr lang="en-US" b="1" kern="0" dirty="0" smtClean="0">
                <a:solidFill>
                  <a:sysClr val="windowText" lastClr="000000"/>
                </a:solidFill>
              </a:rPr>
              <a:t>Chromatic effects</a:t>
            </a:r>
            <a:r>
              <a:rPr lang="en-US" kern="0" dirty="0" smtClean="0">
                <a:solidFill>
                  <a:sysClr val="windowText" lastClr="000000"/>
                </a:solidFill>
              </a:rPr>
              <a:t> are a </a:t>
            </a:r>
            <a:r>
              <a:rPr lang="en-US" b="1" kern="0" dirty="0" smtClean="0">
                <a:solidFill>
                  <a:sysClr val="windowText" lastClr="000000"/>
                </a:solidFill>
              </a:rPr>
              <a:t>not negligible</a:t>
            </a:r>
            <a:r>
              <a:rPr lang="en-US" kern="0" dirty="0" smtClean="0">
                <a:solidFill>
                  <a:sysClr val="windowText" lastClr="000000"/>
                </a:solidFill>
              </a:rPr>
              <a:t> additive component to the space charge tune shift. This must be evaluated because affects the motion of a single particle inside a necktie.</a:t>
            </a:r>
          </a:p>
          <a:p>
            <a:pPr marL="285750" indent="-285750" algn="just">
              <a:buFont typeface="Arial" panose="020B0604020202020204" pitchFamily="34" charset="0"/>
              <a:buChar char="•"/>
              <a:defRPr/>
            </a:pPr>
            <a:endParaRPr lang="en-US" kern="0" dirty="0" smtClean="0">
              <a:solidFill>
                <a:sysClr val="windowText" lastClr="000000"/>
              </a:solidFill>
            </a:endParaRPr>
          </a:p>
          <a:p>
            <a:pPr marL="285750" indent="-285750" algn="just">
              <a:buFont typeface="Arial" panose="020B0604020202020204" pitchFamily="34" charset="0"/>
              <a:buChar char="•"/>
              <a:defRPr/>
            </a:pPr>
            <a:r>
              <a:rPr lang="en-US" kern="0" dirty="0" smtClean="0">
                <a:solidFill>
                  <a:sysClr val="windowText" lastClr="000000"/>
                </a:solidFill>
              </a:rPr>
              <a:t>The 4D formalism of the space charge can be seen as a constant linear density </a:t>
            </a:r>
            <a:r>
              <a:rPr lang="en-US" kern="0" dirty="0" smtClean="0">
                <a:solidFill>
                  <a:sysClr val="windowText" lastClr="000000"/>
                </a:solidFill>
                <a:latin typeface="Symbol" panose="05050102010706020507" pitchFamily="18" charset="2"/>
              </a:rPr>
              <a:t>l(</a:t>
            </a:r>
            <a:r>
              <a:rPr lang="en-US" kern="0" dirty="0" smtClean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s)</a:t>
            </a:r>
            <a:r>
              <a:rPr lang="en-US" kern="0" dirty="0" smtClean="0">
                <a:solidFill>
                  <a:sysClr val="windowText" lastClr="000000"/>
                </a:solidFill>
                <a:latin typeface="Symbol" panose="05050102010706020507" pitchFamily="18" charset="2"/>
              </a:rPr>
              <a:t> </a:t>
            </a:r>
            <a:r>
              <a:rPr lang="en-US" kern="0" dirty="0" smtClean="0">
                <a:solidFill>
                  <a:sysClr val="windowText" lastClr="000000"/>
                </a:solidFill>
              </a:rPr>
              <a:t>case.</a:t>
            </a:r>
            <a:endParaRPr lang="en-US" kern="0" dirty="0">
              <a:solidFill>
                <a:sysClr val="windowText" lastClr="000000"/>
              </a:solidFill>
              <a:latin typeface="Symbol" panose="05050102010706020507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1143589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5" descr="E:\necktie_analysis\MD16_lb_moreturns\particles_analysis\particle_2_plots_over_turns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763" t="6329" r="8123" b="64801"/>
          <a:stretch/>
        </p:blipFill>
        <p:spPr bwMode="auto">
          <a:xfrm>
            <a:off x="185776" y="1176146"/>
            <a:ext cx="8958224" cy="17083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5" descr="E:\necktie_analysis\MD16_lb_moreturns\particles_analysis\particle_2_plots_over_turns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763" t="48328" r="8123" b="37117"/>
          <a:stretch/>
        </p:blipFill>
        <p:spPr bwMode="auto">
          <a:xfrm>
            <a:off x="185776" y="2863343"/>
            <a:ext cx="8958224" cy="8613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67700" y="6597650"/>
            <a:ext cx="149225" cy="179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75688" y="6597650"/>
            <a:ext cx="185737" cy="179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Box 2"/>
          <p:cNvSpPr txBox="1">
            <a:spLocks noChangeArrowheads="1"/>
          </p:cNvSpPr>
          <p:nvPr/>
        </p:nvSpPr>
        <p:spPr bwMode="auto">
          <a:xfrm>
            <a:off x="0" y="-99392"/>
            <a:ext cx="91440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2400" b="1" dirty="0" smtClean="0">
                <a:solidFill>
                  <a:srgbClr val="FF0000"/>
                </a:solidFill>
              </a:rPr>
              <a:t>Single </a:t>
            </a:r>
            <a:r>
              <a:rPr lang="en-US" sz="2400" b="1" dirty="0" err="1" smtClean="0">
                <a:solidFill>
                  <a:srgbClr val="FF0000"/>
                </a:solidFill>
              </a:rPr>
              <a:t>macroparticles</a:t>
            </a:r>
            <a:r>
              <a:rPr lang="en-US" sz="2400" b="1" dirty="0" smtClean="0">
                <a:solidFill>
                  <a:srgbClr val="FF0000"/>
                </a:solidFill>
              </a:rPr>
              <a:t> behaviors</a:t>
            </a:r>
          </a:p>
        </p:txBody>
      </p:sp>
      <p:sp>
        <p:nvSpPr>
          <p:cNvPr id="14" name="TextBox 5"/>
          <p:cNvSpPr txBox="1">
            <a:spLocks noChangeArrowheads="1"/>
          </p:cNvSpPr>
          <p:nvPr/>
        </p:nvSpPr>
        <p:spPr bwMode="auto">
          <a:xfrm>
            <a:off x="34925" y="6381328"/>
            <a:ext cx="813747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n-GB" sz="1200" b="1" dirty="0"/>
              <a:t>PSB space charge studies update </a:t>
            </a:r>
          </a:p>
          <a:p>
            <a:pPr eaLnBrk="1" hangingPunct="1"/>
            <a:r>
              <a:rPr lang="en-US" sz="1200" i="1" dirty="0"/>
              <a:t>Vincenzo Forte – BE-ABP/LIS meeting – CERN - 04/11/2013</a:t>
            </a:r>
            <a:r>
              <a:rPr lang="en-US" sz="1200" b="1" dirty="0"/>
              <a:t> </a:t>
            </a:r>
          </a:p>
        </p:txBody>
      </p:sp>
      <p:pic>
        <p:nvPicPr>
          <p:cNvPr id="3074" name="Picture 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01" t="5118" r="8783" b="54727"/>
          <a:stretch>
            <a:fillRect/>
          </a:stretch>
        </p:blipFill>
        <p:spPr bwMode="auto">
          <a:xfrm>
            <a:off x="-107950" y="5190306"/>
            <a:ext cx="9542463" cy="2343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2" descr="C:\from_lxplus\MDs collection\vincenzo\MD17_12_02_2013\plots\with_Frank\complete_footprint_modified_vincenzo.jpg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359" r="24883"/>
          <a:stretch/>
        </p:blipFill>
        <p:spPr bwMode="auto">
          <a:xfrm>
            <a:off x="-49625250" y="-28106688"/>
            <a:ext cx="5057775" cy="54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Rectangle 14"/>
          <p:cNvSpPr/>
          <p:nvPr/>
        </p:nvSpPr>
        <p:spPr>
          <a:xfrm>
            <a:off x="-3795" y="404664"/>
            <a:ext cx="914779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  <a:defRPr/>
            </a:pPr>
            <a:r>
              <a:rPr lang="en-GB" sz="1400" kern="0" dirty="0" smtClean="0">
                <a:solidFill>
                  <a:sysClr val="windowText" lastClr="000000"/>
                </a:solidFill>
              </a:rPr>
              <a:t>An increase in </a:t>
            </a:r>
            <a:r>
              <a:rPr lang="en-GB" sz="1400" kern="0" dirty="0" err="1" smtClean="0">
                <a:solidFill>
                  <a:sysClr val="windowText" lastClr="000000"/>
                </a:solidFill>
              </a:rPr>
              <a:t>Jy</a:t>
            </a:r>
            <a:r>
              <a:rPr lang="en-GB" sz="1400" kern="0" dirty="0" smtClean="0">
                <a:solidFill>
                  <a:sysClr val="windowText" lastClr="000000"/>
                </a:solidFill>
              </a:rPr>
              <a:t> (vertical action) has place when the particles approaches the integer resonance </a:t>
            </a:r>
            <a:r>
              <a:rPr lang="en-GB" sz="1400" kern="0" dirty="0" err="1" smtClean="0">
                <a:solidFill>
                  <a:sysClr val="windowText" lastClr="000000"/>
                </a:solidFill>
              </a:rPr>
              <a:t>Qy</a:t>
            </a:r>
            <a:r>
              <a:rPr lang="en-GB" sz="1400" kern="0" dirty="0" smtClean="0">
                <a:solidFill>
                  <a:sysClr val="windowText" lastClr="000000"/>
                </a:solidFill>
              </a:rPr>
              <a:t>=4.</a:t>
            </a:r>
            <a:endParaRPr lang="en-US" sz="2400" kern="0" dirty="0" smtClean="0">
              <a:solidFill>
                <a:sysClr val="windowText" lastClr="000000"/>
              </a:solidFill>
            </a:endParaRPr>
          </a:p>
          <a:p>
            <a:pPr algn="just">
              <a:defRPr/>
            </a:pPr>
            <a:r>
              <a:rPr lang="en-US" kern="0" dirty="0">
                <a:solidFill>
                  <a:sysClr val="windowText" lastClr="000000"/>
                </a:solidFill>
              </a:rPr>
              <a:t> </a:t>
            </a:r>
            <a:r>
              <a:rPr lang="en-US" kern="0" dirty="0" smtClean="0">
                <a:solidFill>
                  <a:sysClr val="windowText" lastClr="000000"/>
                </a:solidFill>
              </a:rPr>
              <a:t> </a:t>
            </a:r>
            <a:endParaRPr lang="en-US" kern="0" dirty="0">
              <a:solidFill>
                <a:sysClr val="windowText" lastClr="00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0" y="813472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/>
              <a:t>1 synch. period</a:t>
            </a:r>
            <a:endParaRPr lang="fr-FR" b="1" dirty="0"/>
          </a:p>
        </p:txBody>
      </p:sp>
      <p:sp>
        <p:nvSpPr>
          <p:cNvPr id="2" name="Oval 1"/>
          <p:cNvSpPr/>
          <p:nvPr/>
        </p:nvSpPr>
        <p:spPr>
          <a:xfrm>
            <a:off x="5292080" y="2884529"/>
            <a:ext cx="4142433" cy="86409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TextBox 5"/>
          <p:cNvSpPr txBox="1">
            <a:spLocks noChangeArrowheads="1"/>
          </p:cNvSpPr>
          <p:nvPr/>
        </p:nvSpPr>
        <p:spPr bwMode="auto">
          <a:xfrm>
            <a:off x="178941" y="6381328"/>
            <a:ext cx="813747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GB" sz="1200" b="1" dirty="0"/>
              <a:t>PSB Experiments, 6D Tune evolution with SC</a:t>
            </a:r>
          </a:p>
          <a:p>
            <a:pPr eaLnBrk="1" hangingPunct="1"/>
            <a:r>
              <a:rPr lang="en-US" sz="1200" i="1" dirty="0" smtClean="0"/>
              <a:t>Vincenzo </a:t>
            </a:r>
            <a:r>
              <a:rPr lang="en-US" sz="1200" i="1" dirty="0"/>
              <a:t>Forte – </a:t>
            </a:r>
            <a:r>
              <a:rPr lang="en-GB" sz="1200" i="1" dirty="0"/>
              <a:t>Space charge meeting </a:t>
            </a:r>
            <a:r>
              <a:rPr lang="en-US" sz="1200" i="1" dirty="0"/>
              <a:t>– CERN - </a:t>
            </a:r>
            <a:r>
              <a:rPr lang="en-US" sz="1200" i="1" dirty="0" smtClean="0"/>
              <a:t>20/05/2014</a:t>
            </a:r>
            <a:r>
              <a:rPr lang="en-US" sz="1200" b="1" dirty="0" smtClean="0"/>
              <a:t> </a:t>
            </a:r>
            <a:endParaRPr lang="en-US" sz="1200" b="1" dirty="0"/>
          </a:p>
        </p:txBody>
      </p:sp>
    </p:spTree>
    <p:extLst>
      <p:ext uri="{BB962C8B-B14F-4D97-AF65-F5344CB8AC3E}">
        <p14:creationId xmlns:p14="http://schemas.microsoft.com/office/powerpoint/2010/main" val="3056918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01" t="5118" r="8783" b="54727"/>
          <a:stretch>
            <a:fillRect/>
          </a:stretch>
        </p:blipFill>
        <p:spPr bwMode="auto">
          <a:xfrm>
            <a:off x="-93826" y="5209753"/>
            <a:ext cx="9542463" cy="2343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67700" y="6597650"/>
            <a:ext cx="149225" cy="179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75688" y="6597650"/>
            <a:ext cx="185737" cy="179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19" name="Picture 3" descr="C:\from_lxplus\MDs collection\vincenzo\MD20_15_02_2013\simulations\Meghan_errors_distribution_plots\ring2_alignErr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55652" y="2564904"/>
            <a:ext cx="5352852" cy="35616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Box 2"/>
          <p:cNvSpPr txBox="1">
            <a:spLocks noChangeArrowheads="1"/>
          </p:cNvSpPr>
          <p:nvPr/>
        </p:nvSpPr>
        <p:spPr bwMode="auto">
          <a:xfrm>
            <a:off x="0" y="-4763"/>
            <a:ext cx="914400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2000" b="1" dirty="0" smtClean="0">
                <a:solidFill>
                  <a:srgbClr val="FF0000"/>
                </a:solidFill>
              </a:rPr>
              <a:t>Measurements: </a:t>
            </a:r>
            <a:r>
              <a:rPr lang="en-US" sz="2000" b="1" dirty="0" err="1" smtClean="0">
                <a:solidFill>
                  <a:srgbClr val="FF0000"/>
                </a:solidFill>
              </a:rPr>
              <a:t>quadrupolar</a:t>
            </a:r>
            <a:r>
              <a:rPr lang="en-US" sz="2000" b="1" dirty="0" smtClean="0">
                <a:solidFill>
                  <a:srgbClr val="FF0000"/>
                </a:solidFill>
              </a:rPr>
              <a:t> field and misalignment errors</a:t>
            </a:r>
          </a:p>
        </p:txBody>
      </p:sp>
      <p:pic>
        <p:nvPicPr>
          <p:cNvPr id="9218" name="Picture 2" descr="C:\from_lxplus\MDs collection\vincenzo\MD20_15_02_2013\simulations\Meghan_errors_distribution_plots\ring2_focErr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64496" y="324770"/>
            <a:ext cx="3707904" cy="22401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TextBox 13"/>
          <p:cNvSpPr txBox="1"/>
          <p:nvPr/>
        </p:nvSpPr>
        <p:spPr>
          <a:xfrm>
            <a:off x="1" y="548680"/>
            <a:ext cx="3995935" cy="38472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b="1" u="sng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600" b="1" dirty="0" smtClean="0"/>
              <a:t>To drive the 2Qy=9 resonance a set of </a:t>
            </a:r>
            <a:r>
              <a:rPr lang="en-GB" sz="1600" b="1" dirty="0" err="1" smtClean="0"/>
              <a:t>quadrupolar</a:t>
            </a:r>
            <a:r>
              <a:rPr lang="en-GB" sz="1600" b="1" dirty="0" smtClean="0"/>
              <a:t> errors is necessary. Without these, it would be impossible to appreciate the effect of the resonance on the beam.</a:t>
            </a:r>
          </a:p>
          <a:p>
            <a:pPr algn="just"/>
            <a:endParaRPr lang="en-GB" sz="1600" b="1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600" b="1" dirty="0" smtClean="0"/>
              <a:t>The misalignment errors are also provided.</a:t>
            </a:r>
          </a:p>
          <a:p>
            <a:pPr algn="just"/>
            <a:endParaRPr lang="en-GB" sz="1600" b="1" dirty="0"/>
          </a:p>
          <a:p>
            <a:pPr algn="just"/>
            <a:endParaRPr lang="en-GB" sz="1600" b="1" dirty="0" smtClean="0"/>
          </a:p>
          <a:p>
            <a:pPr algn="just"/>
            <a:endParaRPr lang="en-GB" sz="1600" b="1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600" b="1" dirty="0"/>
              <a:t>A realistic errors model is used for the simulations.</a:t>
            </a:r>
          </a:p>
          <a:p>
            <a:endParaRPr lang="fr-FR" b="1" dirty="0"/>
          </a:p>
        </p:txBody>
      </p:sp>
      <p:sp>
        <p:nvSpPr>
          <p:cNvPr id="3" name="Rectangle 2"/>
          <p:cNvSpPr/>
          <p:nvPr/>
        </p:nvSpPr>
        <p:spPr>
          <a:xfrm>
            <a:off x="971600" y="5209753"/>
            <a:ext cx="221387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b="1" u="sng" dirty="0"/>
              <a:t>Courtesy M. McAteer</a:t>
            </a:r>
          </a:p>
        </p:txBody>
      </p: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178941" y="6381328"/>
            <a:ext cx="813747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GB" sz="1200" b="1" dirty="0"/>
              <a:t>PSB Experiments, 6D Tune evolution with SC</a:t>
            </a:r>
          </a:p>
          <a:p>
            <a:pPr eaLnBrk="1" hangingPunct="1"/>
            <a:r>
              <a:rPr lang="en-US" sz="1200" i="1" dirty="0" smtClean="0"/>
              <a:t>Vincenzo </a:t>
            </a:r>
            <a:r>
              <a:rPr lang="en-US" sz="1200" i="1" dirty="0"/>
              <a:t>Forte – </a:t>
            </a:r>
            <a:r>
              <a:rPr lang="en-GB" sz="1200" i="1" dirty="0"/>
              <a:t>Space charge meeting </a:t>
            </a:r>
            <a:r>
              <a:rPr lang="en-US" sz="1200" i="1" dirty="0"/>
              <a:t>– CERN - </a:t>
            </a:r>
            <a:r>
              <a:rPr lang="en-US" sz="1200" i="1" dirty="0" smtClean="0"/>
              <a:t>20/05/2014</a:t>
            </a:r>
            <a:r>
              <a:rPr lang="en-US" sz="1200" b="1" dirty="0" smtClean="0"/>
              <a:t> </a:t>
            </a:r>
            <a:endParaRPr lang="en-US" sz="1200" b="1" dirty="0"/>
          </a:p>
        </p:txBody>
      </p:sp>
    </p:spTree>
    <p:extLst>
      <p:ext uri="{BB962C8B-B14F-4D97-AF65-F5344CB8AC3E}">
        <p14:creationId xmlns:p14="http://schemas.microsoft.com/office/powerpoint/2010/main" val="2844021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01" t="5118" r="8783" b="54727"/>
          <a:stretch>
            <a:fillRect/>
          </a:stretch>
        </p:blipFill>
        <p:spPr bwMode="auto">
          <a:xfrm>
            <a:off x="-107950" y="5190306"/>
            <a:ext cx="9542463" cy="2343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67700" y="6597650"/>
            <a:ext cx="149225" cy="179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75688" y="6597650"/>
            <a:ext cx="185737" cy="179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2" descr="C:\from_lxplus\MDs collection\vincenzo\MD20_15_02_2013\simulations\Remained_and_Remained_projection_5_200000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7950" y="260648"/>
            <a:ext cx="9283356" cy="54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TextBox 2"/>
          <p:cNvSpPr txBox="1">
            <a:spLocks noChangeArrowheads="1"/>
          </p:cNvSpPr>
          <p:nvPr/>
        </p:nvSpPr>
        <p:spPr bwMode="auto">
          <a:xfrm>
            <a:off x="0" y="-4763"/>
            <a:ext cx="914400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2000" b="1" dirty="0" smtClean="0">
                <a:solidFill>
                  <a:srgbClr val="FF0000"/>
                </a:solidFill>
              </a:rPr>
              <a:t>Simulations (with quad fields and misalign. Errors): 5-200 </a:t>
            </a:r>
            <a:r>
              <a:rPr lang="en-US" sz="2000" b="1" dirty="0" err="1" smtClean="0">
                <a:solidFill>
                  <a:srgbClr val="FF0000"/>
                </a:solidFill>
              </a:rPr>
              <a:t>ms</a:t>
            </a:r>
            <a:r>
              <a:rPr lang="en-US" sz="2000" b="1" dirty="0" smtClean="0">
                <a:solidFill>
                  <a:srgbClr val="FF0000"/>
                </a:solidFill>
              </a:rPr>
              <a:t> long. profiles</a:t>
            </a:r>
          </a:p>
        </p:txBody>
      </p:sp>
      <p:sp>
        <p:nvSpPr>
          <p:cNvPr id="10" name="Rectangle 9"/>
          <p:cNvSpPr/>
          <p:nvPr/>
        </p:nvSpPr>
        <p:spPr>
          <a:xfrm>
            <a:off x="5683559" y="764704"/>
            <a:ext cx="256967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2400" b="1" u="sng" dirty="0" smtClean="0"/>
              <a:t>remained particles</a:t>
            </a:r>
            <a:endParaRPr lang="en-US" sz="2400" b="1" u="sng" dirty="0"/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2026" t="1521" b="12273"/>
          <a:stretch/>
        </p:blipFill>
        <p:spPr bwMode="auto">
          <a:xfrm>
            <a:off x="8459117" y="1225667"/>
            <a:ext cx="618877" cy="3950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Box 5"/>
          <p:cNvSpPr txBox="1">
            <a:spLocks noChangeArrowheads="1"/>
          </p:cNvSpPr>
          <p:nvPr/>
        </p:nvSpPr>
        <p:spPr bwMode="auto">
          <a:xfrm>
            <a:off x="178941" y="6381328"/>
            <a:ext cx="813747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GB" sz="1200" b="1" dirty="0"/>
              <a:t>PSB Experiments, 6D Tune evolution with SC</a:t>
            </a:r>
          </a:p>
          <a:p>
            <a:pPr eaLnBrk="1" hangingPunct="1"/>
            <a:r>
              <a:rPr lang="en-US" sz="1200" i="1" dirty="0" smtClean="0"/>
              <a:t>Vincenzo </a:t>
            </a:r>
            <a:r>
              <a:rPr lang="en-US" sz="1200" i="1" dirty="0"/>
              <a:t>Forte – </a:t>
            </a:r>
            <a:r>
              <a:rPr lang="en-GB" sz="1200" i="1" dirty="0"/>
              <a:t>Space charge meeting </a:t>
            </a:r>
            <a:r>
              <a:rPr lang="en-US" sz="1200" i="1" dirty="0"/>
              <a:t>– CERN - </a:t>
            </a:r>
            <a:r>
              <a:rPr lang="en-US" sz="1200" i="1" dirty="0" smtClean="0"/>
              <a:t>20/05/2014</a:t>
            </a:r>
            <a:r>
              <a:rPr lang="en-US" sz="1200" b="1" dirty="0" smtClean="0"/>
              <a:t> </a:t>
            </a:r>
            <a:endParaRPr lang="en-US" sz="1200" b="1" dirty="0"/>
          </a:p>
        </p:txBody>
      </p:sp>
    </p:spTree>
    <p:extLst>
      <p:ext uri="{BB962C8B-B14F-4D97-AF65-F5344CB8AC3E}">
        <p14:creationId xmlns:p14="http://schemas.microsoft.com/office/powerpoint/2010/main" val="4172535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01" t="5118" r="8783" b="54727"/>
          <a:stretch>
            <a:fillRect/>
          </a:stretch>
        </p:blipFill>
        <p:spPr bwMode="auto">
          <a:xfrm>
            <a:off x="-107950" y="5190306"/>
            <a:ext cx="9542463" cy="2343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67700" y="6597650"/>
            <a:ext cx="149225" cy="179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75688" y="6597650"/>
            <a:ext cx="185737" cy="179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TextBox 16"/>
          <p:cNvSpPr txBox="1"/>
          <p:nvPr/>
        </p:nvSpPr>
        <p:spPr>
          <a:xfrm>
            <a:off x="3275856" y="436022"/>
            <a:ext cx="2016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/>
              <a:t>Long bunch</a:t>
            </a:r>
            <a:endParaRPr lang="fr-FR" b="1" dirty="0"/>
          </a:p>
        </p:txBody>
      </p:sp>
      <p:pic>
        <p:nvPicPr>
          <p:cNvPr id="11269" name="Picture 5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9632" y="3323878"/>
            <a:ext cx="4812648" cy="28414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8" name="Picture 4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56957" y="424653"/>
            <a:ext cx="4878525" cy="2880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extBox 2"/>
          <p:cNvSpPr txBox="1">
            <a:spLocks noChangeArrowheads="1"/>
          </p:cNvSpPr>
          <p:nvPr/>
        </p:nvSpPr>
        <p:spPr bwMode="auto">
          <a:xfrm>
            <a:off x="0" y="-4763"/>
            <a:ext cx="9144000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2000" b="1" dirty="0">
                <a:solidFill>
                  <a:srgbClr val="FF0000"/>
                </a:solidFill>
              </a:rPr>
              <a:t>Simulations (with quad fields and misalign. </a:t>
            </a:r>
            <a:r>
              <a:rPr lang="en-US" sz="2000" b="1" dirty="0" smtClean="0">
                <a:solidFill>
                  <a:srgbClr val="FF0000"/>
                </a:solidFill>
              </a:rPr>
              <a:t>errors</a:t>
            </a:r>
            <a:r>
              <a:rPr lang="en-US" sz="2000" b="1" dirty="0">
                <a:solidFill>
                  <a:srgbClr val="FF0000"/>
                </a:solidFill>
              </a:rPr>
              <a:t>): </a:t>
            </a:r>
            <a:r>
              <a:rPr lang="en-US" sz="2000" b="1" dirty="0" smtClean="0">
                <a:solidFill>
                  <a:srgbClr val="FF0000"/>
                </a:solidFill>
              </a:rPr>
              <a:t>200 </a:t>
            </a:r>
            <a:r>
              <a:rPr lang="en-US" sz="2000" b="1" dirty="0" err="1">
                <a:solidFill>
                  <a:srgbClr val="FF0000"/>
                </a:solidFill>
              </a:rPr>
              <a:t>ms</a:t>
            </a:r>
            <a:r>
              <a:rPr lang="en-US" sz="2000" b="1" dirty="0">
                <a:solidFill>
                  <a:srgbClr val="FF0000"/>
                </a:solidFill>
              </a:rPr>
              <a:t> </a:t>
            </a:r>
            <a:r>
              <a:rPr lang="en-US" sz="2000" b="1" dirty="0" smtClean="0">
                <a:solidFill>
                  <a:srgbClr val="FF0000"/>
                </a:solidFill>
              </a:rPr>
              <a:t>losses vs y position profiles (long bunch)</a:t>
            </a:r>
            <a:endParaRPr lang="en-US" sz="2000" b="1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-36512" y="1412776"/>
            <a:ext cx="201622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/>
              <a:t>Initially the losses are mainly for bigger transverse vertical particles…</a:t>
            </a:r>
            <a:endParaRPr lang="fr-FR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-36512" y="3789040"/>
            <a:ext cx="201622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/>
              <a:t>…then the spread reduces and also particles in the core start getting lost.</a:t>
            </a:r>
            <a:endParaRPr lang="fr-FR" b="1" dirty="0"/>
          </a:p>
        </p:txBody>
      </p:sp>
      <p:sp>
        <p:nvSpPr>
          <p:cNvPr id="12" name="TextBox 5"/>
          <p:cNvSpPr txBox="1">
            <a:spLocks noChangeArrowheads="1"/>
          </p:cNvSpPr>
          <p:nvPr/>
        </p:nvSpPr>
        <p:spPr bwMode="auto">
          <a:xfrm>
            <a:off x="178941" y="6381328"/>
            <a:ext cx="813747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GB" sz="1200" b="1" dirty="0"/>
              <a:t>PSB Experiments, 6D Tune evolution with SC</a:t>
            </a:r>
          </a:p>
          <a:p>
            <a:pPr eaLnBrk="1" hangingPunct="1"/>
            <a:r>
              <a:rPr lang="en-US" sz="1200" i="1" dirty="0" smtClean="0"/>
              <a:t>Vincenzo </a:t>
            </a:r>
            <a:r>
              <a:rPr lang="en-US" sz="1200" i="1" dirty="0"/>
              <a:t>Forte – </a:t>
            </a:r>
            <a:r>
              <a:rPr lang="en-GB" sz="1200" i="1" dirty="0"/>
              <a:t>Space charge meeting </a:t>
            </a:r>
            <a:r>
              <a:rPr lang="en-US" sz="1200" i="1" dirty="0"/>
              <a:t>– CERN - </a:t>
            </a:r>
            <a:r>
              <a:rPr lang="en-US" sz="1200" i="1" dirty="0" smtClean="0"/>
              <a:t>20/05/2014</a:t>
            </a:r>
            <a:r>
              <a:rPr lang="en-US" sz="1200" b="1" dirty="0" smtClean="0"/>
              <a:t> </a:t>
            </a:r>
            <a:endParaRPr lang="en-US" sz="1200" b="1" dirty="0"/>
          </a:p>
        </p:txBody>
      </p:sp>
    </p:spTree>
    <p:extLst>
      <p:ext uri="{BB962C8B-B14F-4D97-AF65-F5344CB8AC3E}">
        <p14:creationId xmlns:p14="http://schemas.microsoft.com/office/powerpoint/2010/main" val="3283162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67700" y="6597650"/>
            <a:ext cx="149225" cy="179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75688" y="6597650"/>
            <a:ext cx="185737" cy="179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Box 2"/>
          <p:cNvSpPr txBox="1">
            <a:spLocks noChangeArrowheads="1"/>
          </p:cNvSpPr>
          <p:nvPr/>
        </p:nvSpPr>
        <p:spPr bwMode="auto">
          <a:xfrm>
            <a:off x="0" y="1412776"/>
            <a:ext cx="9144000" cy="3046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3200" b="1" u="sng" dirty="0">
                <a:solidFill>
                  <a:srgbClr val="FF0000"/>
                </a:solidFill>
              </a:rPr>
              <a:t>Tunes evolution in a </a:t>
            </a:r>
            <a:r>
              <a:rPr lang="en-US" sz="3200" b="1" u="sng" dirty="0" smtClean="0">
                <a:solidFill>
                  <a:srgbClr val="FF0000"/>
                </a:solidFill>
              </a:rPr>
              <a:t>space </a:t>
            </a:r>
            <a:r>
              <a:rPr lang="en-US" sz="3200" b="1" u="sng" dirty="0">
                <a:solidFill>
                  <a:srgbClr val="FF0000"/>
                </a:solidFill>
              </a:rPr>
              <a:t>charge dominated </a:t>
            </a:r>
            <a:r>
              <a:rPr lang="en-US" sz="3200" b="1" u="sng" dirty="0" smtClean="0">
                <a:solidFill>
                  <a:srgbClr val="FF0000"/>
                </a:solidFill>
              </a:rPr>
              <a:t>beam</a:t>
            </a:r>
          </a:p>
          <a:p>
            <a:pPr marL="514350" indent="-514350" fontAlgn="base"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</a:pPr>
            <a:endParaRPr lang="en-US" sz="3200" b="1" dirty="0" smtClean="0"/>
          </a:p>
          <a:p>
            <a:pPr marL="514350" indent="-514350" fontAlgn="base"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</a:pPr>
            <a:r>
              <a:rPr lang="en-US" sz="3200" b="1" dirty="0" smtClean="0"/>
              <a:t>Relation between tunes and </a:t>
            </a:r>
            <a:r>
              <a:rPr lang="en-US" sz="3200" b="1" dirty="0" err="1" smtClean="0"/>
              <a:t>coord</a:t>
            </a:r>
            <a:r>
              <a:rPr lang="en-US" sz="3200" b="1" dirty="0" smtClean="0"/>
              <a:t>. phase space</a:t>
            </a:r>
          </a:p>
          <a:p>
            <a:pPr marL="514350" indent="-514350" fontAlgn="base"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</a:pPr>
            <a:r>
              <a:rPr lang="en-US" sz="3200" b="1" dirty="0" smtClean="0"/>
              <a:t>Cuts</a:t>
            </a:r>
          </a:p>
          <a:p>
            <a:pPr marL="514350" indent="-514350" fontAlgn="base"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</a:pPr>
            <a:r>
              <a:rPr lang="en-US" sz="32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Single particle tunes modulation</a:t>
            </a:r>
            <a:endParaRPr lang="en-US" sz="32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marL="514350" indent="-514350" fontAlgn="base"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</a:pPr>
            <a:r>
              <a:rPr lang="en-US" sz="32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Averaging</a:t>
            </a:r>
          </a:p>
        </p:txBody>
      </p:sp>
      <p:sp>
        <p:nvSpPr>
          <p:cNvPr id="14" name="TextBox 5"/>
          <p:cNvSpPr txBox="1">
            <a:spLocks noChangeArrowheads="1"/>
          </p:cNvSpPr>
          <p:nvPr/>
        </p:nvSpPr>
        <p:spPr bwMode="auto">
          <a:xfrm>
            <a:off x="34925" y="6381328"/>
            <a:ext cx="813747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n-GB" sz="1200" b="1" dirty="0"/>
              <a:t>PSB space charge studies update </a:t>
            </a:r>
          </a:p>
          <a:p>
            <a:pPr eaLnBrk="1" hangingPunct="1"/>
            <a:r>
              <a:rPr lang="en-US" sz="1200" i="1" dirty="0"/>
              <a:t>Vincenzo Forte – BE-ABP/LIS meeting – CERN - 04/11/2013</a:t>
            </a:r>
            <a:r>
              <a:rPr lang="en-US" sz="1200" b="1" dirty="0"/>
              <a:t> </a:t>
            </a:r>
          </a:p>
        </p:txBody>
      </p:sp>
      <p:pic>
        <p:nvPicPr>
          <p:cNvPr id="3074" name="Picture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01" t="5118" r="8783" b="54727"/>
          <a:stretch>
            <a:fillRect/>
          </a:stretch>
        </p:blipFill>
        <p:spPr bwMode="auto">
          <a:xfrm>
            <a:off x="-107950" y="5190306"/>
            <a:ext cx="9542463" cy="2343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TextBox 5"/>
          <p:cNvSpPr txBox="1">
            <a:spLocks noChangeArrowheads="1"/>
          </p:cNvSpPr>
          <p:nvPr/>
        </p:nvSpPr>
        <p:spPr bwMode="auto">
          <a:xfrm>
            <a:off x="178941" y="6381328"/>
            <a:ext cx="813747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GB" sz="1200" b="1" dirty="0"/>
              <a:t>PSB Experiments, 6D Tune evolution with SC</a:t>
            </a:r>
          </a:p>
          <a:p>
            <a:pPr eaLnBrk="1" hangingPunct="1"/>
            <a:r>
              <a:rPr lang="en-US" sz="1200" i="1" dirty="0" smtClean="0"/>
              <a:t>Vincenzo </a:t>
            </a:r>
            <a:r>
              <a:rPr lang="en-US" sz="1200" i="1" dirty="0"/>
              <a:t>Forte – </a:t>
            </a:r>
            <a:r>
              <a:rPr lang="en-GB" sz="1200" i="1" dirty="0"/>
              <a:t>Space charge meeting </a:t>
            </a:r>
            <a:r>
              <a:rPr lang="en-US" sz="1200" i="1" dirty="0"/>
              <a:t>– CERN - </a:t>
            </a:r>
            <a:r>
              <a:rPr lang="en-US" sz="1200" i="1" dirty="0" smtClean="0"/>
              <a:t>20/05/2014</a:t>
            </a:r>
            <a:r>
              <a:rPr lang="en-US" sz="1200" b="1" dirty="0" smtClean="0"/>
              <a:t> </a:t>
            </a:r>
            <a:endParaRPr lang="en-US" sz="1200" b="1" dirty="0"/>
          </a:p>
        </p:txBody>
      </p:sp>
      <p:pic>
        <p:nvPicPr>
          <p:cNvPr id="20" name="Picture 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65765" y="6463505"/>
            <a:ext cx="298723" cy="36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" name="Picture 6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70601" y="6452407"/>
            <a:ext cx="370213" cy="36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19242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55992" y="891555"/>
            <a:ext cx="3236996" cy="34563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67700" y="6597650"/>
            <a:ext cx="149225" cy="179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75688" y="6597650"/>
            <a:ext cx="185737" cy="179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extBox 5"/>
          <p:cNvSpPr txBox="1">
            <a:spLocks noChangeArrowheads="1"/>
          </p:cNvSpPr>
          <p:nvPr/>
        </p:nvSpPr>
        <p:spPr bwMode="auto">
          <a:xfrm>
            <a:off x="34925" y="6381328"/>
            <a:ext cx="813747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n-GB" sz="1200" b="1" dirty="0"/>
              <a:t>PSB space charge studies update </a:t>
            </a:r>
          </a:p>
          <a:p>
            <a:pPr eaLnBrk="1" hangingPunct="1"/>
            <a:r>
              <a:rPr lang="en-US" sz="1200" i="1" dirty="0"/>
              <a:t>Vincenzo Forte – BE-ABP/LIS meeting – CERN - 04/11/2013</a:t>
            </a:r>
            <a:r>
              <a:rPr lang="en-US" sz="1200" b="1" dirty="0"/>
              <a:t> </a:t>
            </a:r>
          </a:p>
        </p:txBody>
      </p:sp>
      <p:pic>
        <p:nvPicPr>
          <p:cNvPr id="3074" name="Picture 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01" t="5118" r="8783" b="54727"/>
          <a:stretch>
            <a:fillRect/>
          </a:stretch>
        </p:blipFill>
        <p:spPr bwMode="auto">
          <a:xfrm>
            <a:off x="-107950" y="5190306"/>
            <a:ext cx="9542463" cy="2343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TextBox 5"/>
          <p:cNvSpPr txBox="1">
            <a:spLocks noChangeArrowheads="1"/>
          </p:cNvSpPr>
          <p:nvPr/>
        </p:nvSpPr>
        <p:spPr bwMode="auto">
          <a:xfrm>
            <a:off x="178941" y="6381328"/>
            <a:ext cx="813747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GB" sz="1200" b="1" dirty="0"/>
              <a:t>PSB Experiments, 6D Tune evolution with SC</a:t>
            </a:r>
          </a:p>
          <a:p>
            <a:pPr eaLnBrk="1" hangingPunct="1"/>
            <a:r>
              <a:rPr lang="en-US" sz="1200" i="1" dirty="0" smtClean="0"/>
              <a:t>Vincenzo </a:t>
            </a:r>
            <a:r>
              <a:rPr lang="en-US" sz="1200" i="1" dirty="0"/>
              <a:t>Forte – </a:t>
            </a:r>
            <a:r>
              <a:rPr lang="en-GB" sz="1200" i="1" dirty="0"/>
              <a:t>Space charge meeting </a:t>
            </a:r>
            <a:r>
              <a:rPr lang="en-US" sz="1200" i="1" dirty="0"/>
              <a:t>– CERN - </a:t>
            </a:r>
            <a:r>
              <a:rPr lang="en-US" sz="1200" i="1" dirty="0" smtClean="0"/>
              <a:t>20/05/2014</a:t>
            </a:r>
            <a:r>
              <a:rPr lang="en-US" sz="1200" b="1" dirty="0" smtClean="0"/>
              <a:t> </a:t>
            </a:r>
            <a:endParaRPr lang="en-US" sz="1200" b="1" dirty="0"/>
          </a:p>
        </p:txBody>
      </p:sp>
      <p:pic>
        <p:nvPicPr>
          <p:cNvPr id="20" name="Picture 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65765" y="6463505"/>
            <a:ext cx="298723" cy="36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" name="Picture 6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70601" y="6452407"/>
            <a:ext cx="370213" cy="36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34925" y="-62518"/>
            <a:ext cx="910907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2400" b="1" dirty="0">
                <a:solidFill>
                  <a:srgbClr val="FF0000"/>
                </a:solidFill>
              </a:rPr>
              <a:t>Relation between tunes and </a:t>
            </a:r>
            <a:r>
              <a:rPr lang="en-US" sz="2400" b="1" dirty="0" err="1">
                <a:solidFill>
                  <a:srgbClr val="FF0000"/>
                </a:solidFill>
              </a:rPr>
              <a:t>coord</a:t>
            </a:r>
            <a:r>
              <a:rPr lang="en-US" sz="2400" b="1" dirty="0">
                <a:solidFill>
                  <a:srgbClr val="FF0000"/>
                </a:solidFill>
              </a:rPr>
              <a:t>. </a:t>
            </a:r>
            <a:r>
              <a:rPr lang="en-US" sz="2400" b="1" dirty="0" smtClean="0">
                <a:solidFill>
                  <a:srgbClr val="FF0000"/>
                </a:solidFill>
              </a:rPr>
              <a:t>phase </a:t>
            </a:r>
            <a:r>
              <a:rPr lang="en-US" sz="2400" b="1" dirty="0">
                <a:solidFill>
                  <a:srgbClr val="FF0000"/>
                </a:solidFill>
              </a:rPr>
              <a:t>space</a:t>
            </a:r>
          </a:p>
        </p:txBody>
      </p:sp>
      <p:cxnSp>
        <p:nvCxnSpPr>
          <p:cNvPr id="16" name="Straight Arrow Connector 15"/>
          <p:cNvCxnSpPr/>
          <p:nvPr/>
        </p:nvCxnSpPr>
        <p:spPr>
          <a:xfrm>
            <a:off x="8221115" y="1500324"/>
            <a:ext cx="311324" cy="1008112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ectangle 16"/>
          <p:cNvSpPr/>
          <p:nvPr/>
        </p:nvSpPr>
        <p:spPr>
          <a:xfrm>
            <a:off x="7164288" y="1153227"/>
            <a:ext cx="414374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defRPr/>
            </a:pPr>
            <a:r>
              <a:rPr lang="en-US" kern="0" dirty="0" smtClean="0">
                <a:solidFill>
                  <a:sysClr val="windowText" lastClr="000000"/>
                </a:solidFill>
              </a:rPr>
              <a:t>Bare tune</a:t>
            </a:r>
            <a:endParaRPr lang="en-US" kern="0" dirty="0">
              <a:solidFill>
                <a:sysClr val="windowText" lastClr="000000"/>
              </a:solidFill>
            </a:endParaRPr>
          </a:p>
        </p:txBody>
      </p:sp>
      <p:pic>
        <p:nvPicPr>
          <p:cNvPr id="19" name="Picture 3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1936" y="4543869"/>
            <a:ext cx="3451858" cy="572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22" name="Straight Arrow Connector 21"/>
          <p:cNvCxnSpPr/>
          <p:nvPr/>
        </p:nvCxnSpPr>
        <p:spPr>
          <a:xfrm flipV="1">
            <a:off x="5765628" y="3682702"/>
            <a:ext cx="1132855" cy="792088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/>
          <p:cNvCxnSpPr/>
          <p:nvPr/>
        </p:nvCxnSpPr>
        <p:spPr>
          <a:xfrm>
            <a:off x="4595019" y="3660601"/>
            <a:ext cx="864096" cy="0"/>
          </a:xfrm>
          <a:prstGeom prst="straightConnector1">
            <a:avLst/>
          </a:prstGeom>
          <a:ln w="63500">
            <a:solidFill>
              <a:srgbClr val="0000FF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4739035" y="2696621"/>
            <a:ext cx="559619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6600" dirty="0" smtClean="0"/>
              <a:t>?</a:t>
            </a:r>
            <a:endParaRPr lang="fr-FR" dirty="0"/>
          </a:p>
        </p:txBody>
      </p:sp>
      <p:grpSp>
        <p:nvGrpSpPr>
          <p:cNvPr id="3" name="Group 2"/>
          <p:cNvGrpSpPr/>
          <p:nvPr/>
        </p:nvGrpSpPr>
        <p:grpSpPr>
          <a:xfrm>
            <a:off x="2152386" y="779934"/>
            <a:ext cx="2840042" cy="2130623"/>
            <a:chOff x="-356274" y="794321"/>
            <a:chExt cx="2840042" cy="2130623"/>
          </a:xfrm>
        </p:grpSpPr>
        <p:pic>
          <p:nvPicPr>
            <p:cNvPr id="23" name="Picture 3" descr="C:\from_lxplus\MDs collection\vincenzo\MD17_12_02_2013\plots\with_Frank\y_plane_4Dcut_J_1_32.jpg"/>
            <p:cNvPicPr>
              <a:picLocks noChangeAspect="1" noChangeArrowheads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356274" y="794321"/>
              <a:ext cx="2840042" cy="213062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8" name="Rectangle 27"/>
            <p:cNvSpPr/>
            <p:nvPr/>
          </p:nvSpPr>
          <p:spPr>
            <a:xfrm>
              <a:off x="876246" y="1607604"/>
              <a:ext cx="639688" cy="504056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-56773" y="745328"/>
            <a:ext cx="2523928" cy="2228607"/>
            <a:chOff x="1976064" y="763225"/>
            <a:chExt cx="2523928" cy="2228607"/>
          </a:xfrm>
        </p:grpSpPr>
        <p:pic>
          <p:nvPicPr>
            <p:cNvPr id="24" name="Picture 4" descr="C:\from_lxplus\MDs collection\vincenzo\MD17_12_02_2013\plots\with_Frank\x_plane_4Dcut_J_1_32.jpg"/>
            <p:cNvPicPr>
              <a:picLocks noChangeAspect="1" noChangeArrowheads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76064" y="763225"/>
              <a:ext cx="2523928" cy="222860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9" name="Rectangle 8"/>
            <p:cNvSpPr/>
            <p:nvPr/>
          </p:nvSpPr>
          <p:spPr>
            <a:xfrm>
              <a:off x="2903794" y="1548371"/>
              <a:ext cx="792088" cy="504056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3039" y="3370552"/>
            <a:ext cx="2088232" cy="20746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42628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67700" y="6597650"/>
            <a:ext cx="149225" cy="179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75688" y="6597650"/>
            <a:ext cx="185737" cy="179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Box 2"/>
          <p:cNvSpPr txBox="1">
            <a:spLocks noChangeArrowheads="1"/>
          </p:cNvSpPr>
          <p:nvPr/>
        </p:nvSpPr>
        <p:spPr bwMode="auto">
          <a:xfrm>
            <a:off x="0" y="-99392"/>
            <a:ext cx="91440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2400" b="1" dirty="0" smtClean="0">
                <a:solidFill>
                  <a:srgbClr val="FF0000"/>
                </a:solidFill>
              </a:rPr>
              <a:t>The cuts</a:t>
            </a:r>
          </a:p>
        </p:txBody>
      </p:sp>
      <p:sp>
        <p:nvSpPr>
          <p:cNvPr id="14" name="TextBox 5"/>
          <p:cNvSpPr txBox="1">
            <a:spLocks noChangeArrowheads="1"/>
          </p:cNvSpPr>
          <p:nvPr/>
        </p:nvSpPr>
        <p:spPr bwMode="auto">
          <a:xfrm>
            <a:off x="34925" y="6381328"/>
            <a:ext cx="813747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n-GB" sz="1200" b="1" dirty="0"/>
              <a:t>PSB space charge studies update </a:t>
            </a:r>
          </a:p>
          <a:p>
            <a:pPr eaLnBrk="1" hangingPunct="1"/>
            <a:r>
              <a:rPr lang="en-US" sz="1200" i="1" dirty="0"/>
              <a:t>Vincenzo Forte – BE-ABP/LIS meeting – CERN - 04/11/2013</a:t>
            </a:r>
            <a:r>
              <a:rPr lang="en-US" sz="1200" b="1" dirty="0"/>
              <a:t> </a:t>
            </a:r>
          </a:p>
        </p:txBody>
      </p:sp>
      <p:pic>
        <p:nvPicPr>
          <p:cNvPr id="3074" name="Picture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01" t="5118" r="8783" b="54727"/>
          <a:stretch>
            <a:fillRect/>
          </a:stretch>
        </p:blipFill>
        <p:spPr bwMode="auto">
          <a:xfrm>
            <a:off x="-107950" y="5190306"/>
            <a:ext cx="9542463" cy="2343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2" descr="C:\from_lxplus\MDs collection\vincenzo\MD17_12_02_2013\plots\with_Frank\complete_footprint_modified_vincenzo.jpg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359" r="24883"/>
          <a:stretch/>
        </p:blipFill>
        <p:spPr bwMode="auto">
          <a:xfrm>
            <a:off x="-49625250" y="-28106688"/>
            <a:ext cx="5057775" cy="54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Rectangle 18"/>
          <p:cNvSpPr/>
          <p:nvPr/>
        </p:nvSpPr>
        <p:spPr>
          <a:xfrm>
            <a:off x="-95967" y="1120436"/>
            <a:ext cx="492719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defRPr/>
            </a:pPr>
            <a:r>
              <a:rPr lang="en-US" kern="0" dirty="0" smtClean="0">
                <a:solidFill>
                  <a:sysClr val="windowText" lastClr="000000"/>
                </a:solidFill>
              </a:rPr>
              <a:t>What happens to the particles in the necktie if one starts cutting the distribution in different sublets?</a:t>
            </a:r>
            <a:endParaRPr lang="en-US" kern="0" dirty="0">
              <a:solidFill>
                <a:sysClr val="windowText" lastClr="000000"/>
              </a:solidFill>
            </a:endParaRPr>
          </a:p>
        </p:txBody>
      </p:sp>
      <p:pic>
        <p:nvPicPr>
          <p:cNvPr id="15" name="Picture 3" descr="C:\from_lxplus\MDs collection\vincenzo\MD17_12_02_2013\plots\with_Frank\y_plane_4Dcut_J_1_32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3587" y="3429000"/>
            <a:ext cx="2840042" cy="21306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4" descr="C:\from_lxplus\MDs collection\vincenzo\MD17_12_02_2013\plots\with_Frank\x_plane_4Dcut_J_1_32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277" y="3429000"/>
            <a:ext cx="2523928" cy="22286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Rectangle 21"/>
          <p:cNvSpPr/>
          <p:nvPr/>
        </p:nvSpPr>
        <p:spPr>
          <a:xfrm>
            <a:off x="5796136" y="5734549"/>
            <a:ext cx="9438308" cy="5309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defRPr/>
            </a:pPr>
            <a:r>
              <a:rPr lang="en-US" sz="1050" b="1" kern="0" dirty="0" smtClean="0">
                <a:solidFill>
                  <a:sysClr val="windowText" lastClr="000000"/>
                </a:solidFill>
              </a:rPr>
              <a:t>*4D Cut boundaries = 1/32 x max (</a:t>
            </a:r>
            <a:r>
              <a:rPr lang="en-US" sz="1050" b="1" kern="0" dirty="0" err="1" smtClean="0">
                <a:solidFill>
                  <a:sysClr val="windowText" lastClr="000000"/>
                </a:solidFill>
              </a:rPr>
              <a:t>Jx</a:t>
            </a:r>
            <a:r>
              <a:rPr lang="en-US" sz="1050" b="1" kern="0" dirty="0" smtClean="0">
                <a:solidFill>
                  <a:sysClr val="windowText" lastClr="000000"/>
                </a:solidFill>
              </a:rPr>
              <a:t>) &amp; 1/32 x max(</a:t>
            </a:r>
            <a:r>
              <a:rPr lang="en-US" sz="1050" b="1" kern="0" dirty="0" err="1" smtClean="0">
                <a:solidFill>
                  <a:sysClr val="windowText" lastClr="000000"/>
                </a:solidFill>
              </a:rPr>
              <a:t>Jy</a:t>
            </a:r>
            <a:r>
              <a:rPr lang="en-US" sz="1050" b="1" kern="0" dirty="0" smtClean="0">
                <a:solidFill>
                  <a:sysClr val="windowText" lastClr="000000"/>
                </a:solidFill>
              </a:rPr>
              <a:t>)</a:t>
            </a:r>
            <a:endParaRPr lang="en-US" sz="1200" b="1" kern="0" dirty="0" smtClean="0">
              <a:solidFill>
                <a:sysClr val="windowText" lastClr="000000"/>
              </a:solidFill>
            </a:endParaRPr>
          </a:p>
          <a:p>
            <a:pPr algn="just">
              <a:defRPr/>
            </a:pPr>
            <a:r>
              <a:rPr lang="en-US" kern="0" dirty="0">
                <a:solidFill>
                  <a:sysClr val="windowText" lastClr="000000"/>
                </a:solidFill>
              </a:rPr>
              <a:t> </a:t>
            </a:r>
            <a:r>
              <a:rPr lang="en-US" kern="0" dirty="0" smtClean="0">
                <a:solidFill>
                  <a:sysClr val="windowText" lastClr="000000"/>
                </a:solidFill>
              </a:rPr>
              <a:t> </a:t>
            </a:r>
            <a:endParaRPr lang="en-US" kern="0" dirty="0">
              <a:solidFill>
                <a:sysClr val="windowText" lastClr="000000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72556" y="1785494"/>
            <a:ext cx="41974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b="1" dirty="0">
                <a:solidFill>
                  <a:srgbClr val="FF0000"/>
                </a:solidFill>
              </a:rPr>
              <a:t>Subsets of </a:t>
            </a:r>
            <a:r>
              <a:rPr lang="en-US" b="1" dirty="0" err="1">
                <a:solidFill>
                  <a:srgbClr val="FF0000"/>
                </a:solidFill>
              </a:rPr>
              <a:t>macroparticles</a:t>
            </a:r>
            <a:r>
              <a:rPr lang="en-US" b="1" dirty="0">
                <a:solidFill>
                  <a:srgbClr val="FF0000"/>
                </a:solidFill>
              </a:rPr>
              <a:t> – transverse cut</a:t>
            </a:r>
          </a:p>
        </p:txBody>
      </p:sp>
      <p:sp>
        <p:nvSpPr>
          <p:cNvPr id="25" name="TextBox 5"/>
          <p:cNvSpPr txBox="1">
            <a:spLocks noChangeArrowheads="1"/>
          </p:cNvSpPr>
          <p:nvPr/>
        </p:nvSpPr>
        <p:spPr bwMode="auto">
          <a:xfrm>
            <a:off x="178941" y="6381328"/>
            <a:ext cx="813747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GB" sz="1200" b="1" dirty="0"/>
              <a:t>PSB Experiments, 6D Tune evolution with SC</a:t>
            </a:r>
          </a:p>
          <a:p>
            <a:pPr eaLnBrk="1" hangingPunct="1"/>
            <a:r>
              <a:rPr lang="en-US" sz="1200" i="1" dirty="0" smtClean="0"/>
              <a:t>Vincenzo </a:t>
            </a:r>
            <a:r>
              <a:rPr lang="en-US" sz="1200" i="1" dirty="0"/>
              <a:t>Forte – </a:t>
            </a:r>
            <a:r>
              <a:rPr lang="en-GB" sz="1200" i="1" dirty="0"/>
              <a:t>Space charge meeting </a:t>
            </a:r>
            <a:r>
              <a:rPr lang="en-US" sz="1200" i="1" dirty="0"/>
              <a:t>– CERN - </a:t>
            </a:r>
            <a:r>
              <a:rPr lang="en-US" sz="1200" i="1" dirty="0" smtClean="0"/>
              <a:t>20/05/2014</a:t>
            </a:r>
            <a:r>
              <a:rPr lang="en-US" sz="1200" b="1" dirty="0" smtClean="0"/>
              <a:t> </a:t>
            </a:r>
            <a:endParaRPr lang="en-US" sz="1200" b="1" dirty="0"/>
          </a:p>
        </p:txBody>
      </p:sp>
      <p:pic>
        <p:nvPicPr>
          <p:cNvPr id="26" name="Picture 2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65765" y="6463505"/>
            <a:ext cx="298723" cy="36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7" name="Picture 6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70601" y="6452407"/>
            <a:ext cx="370213" cy="36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" name="Group 5"/>
          <p:cNvGrpSpPr/>
          <p:nvPr/>
        </p:nvGrpSpPr>
        <p:grpSpPr>
          <a:xfrm>
            <a:off x="4824359" y="908720"/>
            <a:ext cx="5902807" cy="4445655"/>
            <a:chOff x="-290955" y="1655038"/>
            <a:chExt cx="5902807" cy="4445655"/>
          </a:xfrm>
        </p:grpSpPr>
        <p:pic>
          <p:nvPicPr>
            <p:cNvPr id="23" name="Picture 6" descr="C:\from_lxplus\MDs collection\vincenzo\MD17_12_02_2013\plots\with_Frank\tunes_4D_cut_1_32_J_external_blue_internal_red.jpg"/>
            <p:cNvPicPr>
              <a:picLocks noChangeAspect="1" noChangeArrowheads="1"/>
            </p:cNvPicPr>
            <p:nvPr/>
          </p:nvPicPr>
          <p:blipFill rotWithShape="1"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1892" r="24432"/>
            <a:stretch/>
          </p:blipFill>
          <p:spPr bwMode="auto">
            <a:xfrm>
              <a:off x="-290955" y="1655038"/>
              <a:ext cx="4399160" cy="444565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4" name="TextBox 23"/>
            <p:cNvSpPr txBox="1"/>
            <p:nvPr/>
          </p:nvSpPr>
          <p:spPr>
            <a:xfrm>
              <a:off x="473964" y="3043062"/>
              <a:ext cx="2448272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en-GB" sz="1400" b="1" dirty="0" smtClean="0"/>
                <a:t>Small transverse amplitude </a:t>
              </a:r>
              <a:r>
                <a:rPr lang="en-GB" sz="1400" b="1" dirty="0" err="1" smtClean="0"/>
                <a:t>macroparticles</a:t>
              </a:r>
              <a:r>
                <a:rPr lang="en-GB" sz="1400" b="1" dirty="0" smtClean="0"/>
                <a:t> reach larger tune shifts than halo particles</a:t>
              </a:r>
              <a:endParaRPr lang="en-GB" sz="1400" b="1" dirty="0"/>
            </a:p>
          </p:txBody>
        </p:sp>
        <p:grpSp>
          <p:nvGrpSpPr>
            <p:cNvPr id="2" name="Group 1"/>
            <p:cNvGrpSpPr/>
            <p:nvPr/>
          </p:nvGrpSpPr>
          <p:grpSpPr>
            <a:xfrm>
              <a:off x="2604557" y="2553896"/>
              <a:ext cx="3007295" cy="1091130"/>
              <a:chOff x="5884503" y="6903996"/>
              <a:chExt cx="4143745" cy="1503465"/>
            </a:xfrm>
          </p:grpSpPr>
          <p:cxnSp>
            <p:nvCxnSpPr>
              <p:cNvPr id="5" name="Straight Arrow Connector 4"/>
              <p:cNvCxnSpPr/>
              <p:nvPr/>
            </p:nvCxnSpPr>
            <p:spPr>
              <a:xfrm>
                <a:off x="6768754" y="7399350"/>
                <a:ext cx="311324" cy="1008111"/>
              </a:xfrm>
              <a:prstGeom prst="straightConnector1">
                <a:avLst/>
              </a:prstGeom>
              <a:ln w="381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1" name="Rectangle 20"/>
              <p:cNvSpPr/>
              <p:nvPr/>
            </p:nvSpPr>
            <p:spPr>
              <a:xfrm>
                <a:off x="5884503" y="6903996"/>
                <a:ext cx="4143745" cy="3693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>
                  <a:defRPr/>
                </a:pPr>
                <a:r>
                  <a:rPr lang="en-US" kern="0" dirty="0" smtClean="0">
                    <a:solidFill>
                      <a:sysClr val="windowText" lastClr="000000"/>
                    </a:solidFill>
                  </a:rPr>
                  <a:t>Bare tune</a:t>
                </a:r>
                <a:endParaRPr lang="en-US" kern="0" dirty="0">
                  <a:solidFill>
                    <a:sysClr val="windowText" lastClr="000000"/>
                  </a:solidFill>
                </a:endParaRPr>
              </a:p>
            </p:txBody>
          </p:sp>
        </p:grpSp>
        <p:cxnSp>
          <p:nvCxnSpPr>
            <p:cNvPr id="28" name="Straight Arrow Connector 27"/>
            <p:cNvCxnSpPr/>
            <p:nvPr/>
          </p:nvCxnSpPr>
          <p:spPr>
            <a:xfrm>
              <a:off x="1444610" y="3877865"/>
              <a:ext cx="112971" cy="1031253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" name="Rectangle 16"/>
          <p:cNvSpPr/>
          <p:nvPr/>
        </p:nvSpPr>
        <p:spPr>
          <a:xfrm>
            <a:off x="-61439" y="2215390"/>
            <a:ext cx="506548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defRPr/>
            </a:pPr>
            <a:r>
              <a:rPr lang="en-US" kern="0" dirty="0" smtClean="0">
                <a:solidFill>
                  <a:sysClr val="windowText" lastClr="000000"/>
                </a:solidFill>
              </a:rPr>
              <a:t>In the next slides the analysis will be performed on a subset of </a:t>
            </a:r>
            <a:r>
              <a:rPr lang="en-US" kern="0" dirty="0" err="1" smtClean="0">
                <a:solidFill>
                  <a:sysClr val="windowText" lastClr="000000"/>
                </a:solidFill>
              </a:rPr>
              <a:t>macroparticles</a:t>
            </a:r>
            <a:r>
              <a:rPr lang="en-US" kern="0" dirty="0" smtClean="0">
                <a:solidFill>
                  <a:sysClr val="windowText" lastClr="000000"/>
                </a:solidFill>
              </a:rPr>
              <a:t> with small* transverse amplitude (</a:t>
            </a:r>
            <a:r>
              <a:rPr lang="en-US" kern="0" dirty="0" smtClean="0">
                <a:solidFill>
                  <a:srgbClr val="FF0000"/>
                </a:solidFill>
              </a:rPr>
              <a:t>red</a:t>
            </a:r>
            <a:r>
              <a:rPr lang="en-US" kern="0" dirty="0" smtClean="0">
                <a:solidFill>
                  <a:sysClr val="windowText" lastClr="000000"/>
                </a:solidFill>
              </a:rPr>
              <a:t>)</a:t>
            </a:r>
            <a:endParaRPr lang="en-US" kern="0" dirty="0">
              <a:solidFill>
                <a:sysClr val="windowText" lastClr="000000"/>
              </a:solidFill>
            </a:endParaRPr>
          </a:p>
        </p:txBody>
      </p:sp>
      <p:sp>
        <p:nvSpPr>
          <p:cNvPr id="29" name="TextBox 2"/>
          <p:cNvSpPr txBox="1">
            <a:spLocks noChangeArrowheads="1"/>
          </p:cNvSpPr>
          <p:nvPr/>
        </p:nvSpPr>
        <p:spPr bwMode="auto">
          <a:xfrm>
            <a:off x="372556" y="5608233"/>
            <a:ext cx="457005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2000" b="1" dirty="0" smtClean="0"/>
              <a:t>Transverse planes</a:t>
            </a:r>
          </a:p>
        </p:txBody>
      </p:sp>
    </p:spTree>
    <p:extLst>
      <p:ext uri="{BB962C8B-B14F-4D97-AF65-F5344CB8AC3E}">
        <p14:creationId xmlns:p14="http://schemas.microsoft.com/office/powerpoint/2010/main" val="2144031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 descr="C:\from_lxplus\MDs collection\vincenzo\MD17_12_02_2013\plots\with_Frank\small_tr_amplitude_large_phase_remained_modified_vincenzo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102" y="1053176"/>
            <a:ext cx="4484754" cy="39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67700" y="6597650"/>
            <a:ext cx="149225" cy="179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75688" y="6597650"/>
            <a:ext cx="185737" cy="179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extBox 5"/>
          <p:cNvSpPr txBox="1">
            <a:spLocks noChangeArrowheads="1"/>
          </p:cNvSpPr>
          <p:nvPr/>
        </p:nvSpPr>
        <p:spPr bwMode="auto">
          <a:xfrm>
            <a:off x="34925" y="6381328"/>
            <a:ext cx="813747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n-GB" sz="1200" b="1" dirty="0"/>
              <a:t>PSB space charge studies update </a:t>
            </a:r>
          </a:p>
          <a:p>
            <a:pPr eaLnBrk="1" hangingPunct="1"/>
            <a:r>
              <a:rPr lang="en-US" sz="1200" i="1" dirty="0"/>
              <a:t>Vincenzo Forte – BE-ABP/LIS meeting – CERN - 04/11/2013</a:t>
            </a:r>
            <a:r>
              <a:rPr lang="en-US" sz="1200" b="1" dirty="0"/>
              <a:t> </a:t>
            </a:r>
          </a:p>
        </p:txBody>
      </p:sp>
      <p:pic>
        <p:nvPicPr>
          <p:cNvPr id="3074" name="Picture 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01" t="5118" r="8783" b="54727"/>
          <a:stretch>
            <a:fillRect/>
          </a:stretch>
        </p:blipFill>
        <p:spPr bwMode="auto">
          <a:xfrm>
            <a:off x="-107950" y="5190306"/>
            <a:ext cx="9542463" cy="2343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2" descr="C:\from_lxplus\MDs collection\vincenzo\MD17_12_02_2013\plots\with_Frank\complete_footprint_modified_vincenzo.jpg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359" r="24883"/>
          <a:stretch/>
        </p:blipFill>
        <p:spPr bwMode="auto">
          <a:xfrm>
            <a:off x="-49625250" y="-28106688"/>
            <a:ext cx="5057775" cy="54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 descr="C:\from_lxplus\MDs collection\vincenzo\MD17_12_02_2013\plots\with_Frank\small_tr_amplitude_large_phase_remained_De_scatterplot_modified_vincenzo.jpg"/>
          <p:cNvPicPr>
            <a:picLocks noChangeAspect="1" noChangeArrowheads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573" t="2941" r="19965" b="3749"/>
          <a:stretch/>
        </p:blipFill>
        <p:spPr bwMode="auto">
          <a:xfrm>
            <a:off x="4464106" y="1052736"/>
            <a:ext cx="4574052" cy="39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3" descr="C:\from_lxplus\MDs collection\vincenzo\MD17_12_02_2013\plots\with_Frank\y_plane_4Dcut_J_1_32.jp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80562" y="820585"/>
            <a:ext cx="1168571" cy="8766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4" descr="C:\from_lxplus\MDs collection\vincenzo\MD17_12_02_2013\plots\with_Frank\x_plane_4Dcut_J_1_32.jp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84418" y="764704"/>
            <a:ext cx="1119415" cy="9884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6" name="Straight Arrow Connector 15"/>
          <p:cNvCxnSpPr/>
          <p:nvPr/>
        </p:nvCxnSpPr>
        <p:spPr>
          <a:xfrm>
            <a:off x="7577199" y="1888291"/>
            <a:ext cx="339886" cy="1008112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ectangle 16"/>
          <p:cNvSpPr/>
          <p:nvPr/>
        </p:nvSpPr>
        <p:spPr>
          <a:xfrm>
            <a:off x="6692949" y="1404339"/>
            <a:ext cx="414374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defRPr/>
            </a:pPr>
            <a:r>
              <a:rPr lang="en-US" kern="0" dirty="0" smtClean="0">
                <a:solidFill>
                  <a:sysClr val="windowText" lastClr="000000"/>
                </a:solidFill>
              </a:rPr>
              <a:t>Bare tune</a:t>
            </a:r>
            <a:endParaRPr lang="en-US" kern="0" dirty="0">
              <a:solidFill>
                <a:sysClr val="windowText" lastClr="000000"/>
              </a:solidFill>
            </a:endParaRPr>
          </a:p>
        </p:txBody>
      </p:sp>
      <p:sp>
        <p:nvSpPr>
          <p:cNvPr id="20" name="TextBox 5"/>
          <p:cNvSpPr txBox="1">
            <a:spLocks noChangeArrowheads="1"/>
          </p:cNvSpPr>
          <p:nvPr/>
        </p:nvSpPr>
        <p:spPr bwMode="auto">
          <a:xfrm>
            <a:off x="178941" y="6381328"/>
            <a:ext cx="813747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GB" sz="1200" b="1" dirty="0"/>
              <a:t>PSB Experiments, 6D Tune evolution with SC</a:t>
            </a:r>
          </a:p>
          <a:p>
            <a:pPr eaLnBrk="1" hangingPunct="1"/>
            <a:r>
              <a:rPr lang="en-US" sz="1200" i="1" dirty="0" smtClean="0"/>
              <a:t>Vincenzo </a:t>
            </a:r>
            <a:r>
              <a:rPr lang="en-US" sz="1200" i="1" dirty="0"/>
              <a:t>Forte – </a:t>
            </a:r>
            <a:r>
              <a:rPr lang="en-GB" sz="1200" i="1" dirty="0"/>
              <a:t>Space charge meeting </a:t>
            </a:r>
            <a:r>
              <a:rPr lang="en-US" sz="1200" i="1" dirty="0"/>
              <a:t>– CERN - </a:t>
            </a:r>
            <a:r>
              <a:rPr lang="en-US" sz="1200" i="1" dirty="0" smtClean="0"/>
              <a:t>20/05/2014</a:t>
            </a:r>
            <a:r>
              <a:rPr lang="en-US" sz="1200" b="1" dirty="0" smtClean="0"/>
              <a:t> </a:t>
            </a:r>
            <a:endParaRPr lang="en-US" sz="1200" b="1" dirty="0"/>
          </a:p>
        </p:txBody>
      </p:sp>
      <p:pic>
        <p:nvPicPr>
          <p:cNvPr id="21" name="Picture 2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65765" y="6463505"/>
            <a:ext cx="298723" cy="36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2" name="Picture 6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70601" y="6452407"/>
            <a:ext cx="370213" cy="36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" name="TextBox 2"/>
          <p:cNvSpPr txBox="1">
            <a:spLocks noChangeArrowheads="1"/>
          </p:cNvSpPr>
          <p:nvPr/>
        </p:nvSpPr>
        <p:spPr bwMode="auto">
          <a:xfrm>
            <a:off x="-282575" y="22845"/>
            <a:ext cx="91440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2400" b="1" dirty="0" smtClean="0">
                <a:solidFill>
                  <a:srgbClr val="FF0000"/>
                </a:solidFill>
              </a:rPr>
              <a:t>RED TRANSVERSE AREA + </a:t>
            </a:r>
            <a:r>
              <a:rPr lang="en-US" sz="2400" b="1" dirty="0" smtClean="0">
                <a:solidFill>
                  <a:srgbClr val="FF00FF"/>
                </a:solidFill>
              </a:rPr>
              <a:t>HEAD/TAIL CUT</a:t>
            </a:r>
            <a:endParaRPr lang="en-US" sz="2400" b="1" i="1" dirty="0" smtClean="0">
              <a:solidFill>
                <a:srgbClr val="FF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3038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67700" y="6597650"/>
            <a:ext cx="149225" cy="179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75688" y="6597650"/>
            <a:ext cx="185737" cy="179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extBox 5"/>
          <p:cNvSpPr txBox="1">
            <a:spLocks noChangeArrowheads="1"/>
          </p:cNvSpPr>
          <p:nvPr/>
        </p:nvSpPr>
        <p:spPr bwMode="auto">
          <a:xfrm>
            <a:off x="34925" y="6381328"/>
            <a:ext cx="813747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n-GB" sz="1200" b="1" dirty="0"/>
              <a:t>PSB space charge studies update </a:t>
            </a:r>
          </a:p>
          <a:p>
            <a:pPr eaLnBrk="1" hangingPunct="1"/>
            <a:r>
              <a:rPr lang="en-US" sz="1200" i="1" dirty="0"/>
              <a:t>Vincenzo Forte – BE-ABP/LIS meeting – CERN - 04/11/2013</a:t>
            </a:r>
            <a:r>
              <a:rPr lang="en-US" sz="1200" b="1" dirty="0"/>
              <a:t> </a:t>
            </a:r>
          </a:p>
        </p:txBody>
      </p:sp>
      <p:pic>
        <p:nvPicPr>
          <p:cNvPr id="3074" name="Picture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01" t="5118" r="8783" b="54727"/>
          <a:stretch>
            <a:fillRect/>
          </a:stretch>
        </p:blipFill>
        <p:spPr bwMode="auto">
          <a:xfrm>
            <a:off x="-107950" y="5190306"/>
            <a:ext cx="9542463" cy="2343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2" descr="C:\from_lxplus\MDs collection\vincenzo\MD17_12_02_2013\plots\with_Frank\complete_footprint_modified_vincenzo.jpg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359" r="24883"/>
          <a:stretch/>
        </p:blipFill>
        <p:spPr bwMode="auto">
          <a:xfrm>
            <a:off x="-49625250" y="-28106688"/>
            <a:ext cx="5057775" cy="54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1" name="Picture 5" descr="C:\from_lxplus\MDs collection\vincenzo\MD17_12_02_2013\plots\with_Frank\small_transverse_amplitudes_small_phase_DeltaE_scatterplot_modified_vincenzo.jpg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6833"/>
          <a:stretch/>
        </p:blipFill>
        <p:spPr bwMode="auto">
          <a:xfrm>
            <a:off x="2987825" y="1188315"/>
            <a:ext cx="6071652" cy="39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3" descr="C:\from_lxplus\MDs collection\vincenzo\MD17_12_02_2013\plots\with_Frank\y_plane_4Dcut_J_1_32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264" y="1121695"/>
            <a:ext cx="1168571" cy="8766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4" descr="C:\from_lxplus\MDs collection\vincenzo\MD17_12_02_2013\plots\with_Frank\x_plane_4Dcut_J_1_32.jp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1065814"/>
            <a:ext cx="1119415" cy="9884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3" name="Picture 7" descr="C:\from_lxplus\MDs collection\vincenzo\MD17_12_02_2013\plots\with_Frank\small_transverse_amplitudes_small_phase_small_phase_slice_modified_Vincenzo.jpg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412" y="1157755"/>
            <a:ext cx="4484754" cy="39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26" name="Straight Arrow Connector 25"/>
          <p:cNvCxnSpPr/>
          <p:nvPr/>
        </p:nvCxnSpPr>
        <p:spPr>
          <a:xfrm>
            <a:off x="7400466" y="2323733"/>
            <a:ext cx="411894" cy="676613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Rectangle 26"/>
          <p:cNvSpPr/>
          <p:nvPr/>
        </p:nvSpPr>
        <p:spPr>
          <a:xfrm>
            <a:off x="6516216" y="1983797"/>
            <a:ext cx="414374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defRPr/>
            </a:pPr>
            <a:r>
              <a:rPr lang="en-US" kern="0" dirty="0" smtClean="0">
                <a:solidFill>
                  <a:sysClr val="windowText" lastClr="000000"/>
                </a:solidFill>
              </a:rPr>
              <a:t>Bare tune</a:t>
            </a:r>
            <a:endParaRPr lang="en-US" kern="0" dirty="0">
              <a:solidFill>
                <a:sysClr val="windowText" lastClr="000000"/>
              </a:solidFill>
            </a:endParaRPr>
          </a:p>
        </p:txBody>
      </p:sp>
      <p:sp>
        <p:nvSpPr>
          <p:cNvPr id="17" name="TextBox 5"/>
          <p:cNvSpPr txBox="1">
            <a:spLocks noChangeArrowheads="1"/>
          </p:cNvSpPr>
          <p:nvPr/>
        </p:nvSpPr>
        <p:spPr bwMode="auto">
          <a:xfrm>
            <a:off x="178941" y="6381328"/>
            <a:ext cx="813747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GB" sz="1200" b="1" dirty="0"/>
              <a:t>PSB Experiments, 6D Tune evolution with SC</a:t>
            </a:r>
          </a:p>
          <a:p>
            <a:pPr eaLnBrk="1" hangingPunct="1"/>
            <a:r>
              <a:rPr lang="en-US" sz="1200" i="1" dirty="0" smtClean="0"/>
              <a:t>Vincenzo </a:t>
            </a:r>
            <a:r>
              <a:rPr lang="en-US" sz="1200" i="1" dirty="0"/>
              <a:t>Forte – </a:t>
            </a:r>
            <a:r>
              <a:rPr lang="en-GB" sz="1200" i="1" dirty="0"/>
              <a:t>Space charge meeting </a:t>
            </a:r>
            <a:r>
              <a:rPr lang="en-US" sz="1200" i="1" dirty="0"/>
              <a:t>– CERN - </a:t>
            </a:r>
            <a:r>
              <a:rPr lang="en-US" sz="1200" i="1" dirty="0" smtClean="0"/>
              <a:t>20/05/2014</a:t>
            </a:r>
            <a:r>
              <a:rPr lang="en-US" sz="1200" b="1" dirty="0" smtClean="0"/>
              <a:t> </a:t>
            </a:r>
            <a:endParaRPr lang="en-US" sz="1200" b="1" dirty="0"/>
          </a:p>
        </p:txBody>
      </p:sp>
      <p:pic>
        <p:nvPicPr>
          <p:cNvPr id="20" name="Picture 2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65765" y="6463505"/>
            <a:ext cx="298723" cy="36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" name="Picture 6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70601" y="6452407"/>
            <a:ext cx="370213" cy="36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" name="Picture 7" descr="C:\from_lxplus\MDs collection\vincenzo\MD17_12_02_2013\plots\with_Frank\small_transverse_amplitudes_small_phase_small_phase_slice_modified_Vincenzo.jpg"/>
          <p:cNvPicPr>
            <a:picLocks noChangeAspect="1" noChangeArrowheads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424" r="92326" b="28422"/>
          <a:stretch/>
        </p:blipFill>
        <p:spPr bwMode="auto">
          <a:xfrm>
            <a:off x="35496" y="1809320"/>
            <a:ext cx="344175" cy="23820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5" name="TextBox 2"/>
          <p:cNvSpPr txBox="1">
            <a:spLocks noChangeArrowheads="1"/>
          </p:cNvSpPr>
          <p:nvPr/>
        </p:nvSpPr>
        <p:spPr bwMode="auto">
          <a:xfrm>
            <a:off x="-282575" y="22845"/>
            <a:ext cx="91440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2400" b="1" dirty="0" smtClean="0">
                <a:solidFill>
                  <a:srgbClr val="FF0000"/>
                </a:solidFill>
              </a:rPr>
              <a:t>RED TRANSVERSE AREA + </a:t>
            </a:r>
            <a:r>
              <a:rPr lang="en-US" sz="2400" b="1" dirty="0" smtClean="0">
                <a:solidFill>
                  <a:srgbClr val="FF00FF"/>
                </a:solidFill>
              </a:rPr>
              <a:t>ZERO PHI CUT</a:t>
            </a:r>
            <a:endParaRPr lang="en-US" sz="2400" b="1" i="1" dirty="0" smtClean="0">
              <a:solidFill>
                <a:srgbClr val="FF00FF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6991770" y="4941168"/>
            <a:ext cx="1396654" cy="1200329"/>
          </a:xfrm>
          <a:prstGeom prst="rect">
            <a:avLst/>
          </a:prstGeom>
          <a:ln w="25400"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r>
              <a:rPr lang="en-GB" b="1" dirty="0" smtClean="0"/>
              <a:t>In the PSB:</a:t>
            </a:r>
          </a:p>
          <a:p>
            <a:r>
              <a:rPr lang="en-GB" dirty="0" err="1" smtClean="0"/>
              <a:t>Dx</a:t>
            </a:r>
            <a:r>
              <a:rPr lang="en-GB" dirty="0" smtClean="0"/>
              <a:t>=1.4m;</a:t>
            </a:r>
          </a:p>
          <a:p>
            <a:r>
              <a:rPr lang="en-GB" dirty="0" err="1" smtClean="0"/>
              <a:t>DQx</a:t>
            </a:r>
            <a:r>
              <a:rPr lang="en-GB" dirty="0"/>
              <a:t>=-</a:t>
            </a:r>
            <a:r>
              <a:rPr lang="en-GB" dirty="0" smtClean="0"/>
              <a:t>3.34;</a:t>
            </a:r>
            <a:endParaRPr lang="en-GB" dirty="0"/>
          </a:p>
          <a:p>
            <a:r>
              <a:rPr lang="en-GB" dirty="0" err="1"/>
              <a:t>DQy</a:t>
            </a:r>
            <a:r>
              <a:rPr lang="en-GB" dirty="0"/>
              <a:t>=-</a:t>
            </a:r>
            <a:r>
              <a:rPr lang="en-GB" dirty="0" smtClean="0"/>
              <a:t>6.50;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18165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2" descr="C:\from_lxplus\MDs collection\vincenzo\MD17_12_02_2013\plots\with_Frank\small_transverse_amplitudes_small_phase_small_smaller_deltaEn_slice_modified_vincenzo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3" y="1285503"/>
            <a:ext cx="4484755" cy="39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from_lxplus\MDs collection\vincenzo\MD17_12_02_2013\plots\with_Frank\small_transverse_amplitude_De_cut_phase_colorbar_modified_vincenzo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04" t="5833" r="20703" b="3247"/>
          <a:stretch/>
        </p:blipFill>
        <p:spPr bwMode="auto">
          <a:xfrm>
            <a:off x="4419988" y="1285943"/>
            <a:ext cx="4616508" cy="39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67700" y="6597650"/>
            <a:ext cx="149225" cy="179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75688" y="6597650"/>
            <a:ext cx="185737" cy="179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extBox 5"/>
          <p:cNvSpPr txBox="1">
            <a:spLocks noChangeArrowheads="1"/>
          </p:cNvSpPr>
          <p:nvPr/>
        </p:nvSpPr>
        <p:spPr bwMode="auto">
          <a:xfrm>
            <a:off x="34925" y="6381328"/>
            <a:ext cx="813747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n-GB" sz="1200" b="1" dirty="0"/>
              <a:t>PSB space charge studies update </a:t>
            </a:r>
          </a:p>
          <a:p>
            <a:pPr eaLnBrk="1" hangingPunct="1"/>
            <a:r>
              <a:rPr lang="en-US" sz="1200" i="1" dirty="0"/>
              <a:t>Vincenzo Forte – BE-ABP/LIS meeting – CERN - 04/11/2013</a:t>
            </a:r>
            <a:r>
              <a:rPr lang="en-US" sz="1200" b="1" dirty="0"/>
              <a:t> </a:t>
            </a:r>
          </a:p>
        </p:txBody>
      </p:sp>
      <p:pic>
        <p:nvPicPr>
          <p:cNvPr id="3074" name="Picture 9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01" t="5118" r="8783" b="54727"/>
          <a:stretch>
            <a:fillRect/>
          </a:stretch>
        </p:blipFill>
        <p:spPr bwMode="auto">
          <a:xfrm>
            <a:off x="-107950" y="5190306"/>
            <a:ext cx="9542463" cy="2343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2" descr="C:\from_lxplus\MDs collection\vincenzo\MD17_12_02_2013\plots\with_Frank\complete_footprint_modified_vincenzo.jpg"/>
          <p:cNvPicPr>
            <a:picLocks noChangeAspect="1" noChangeArrowheads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359" r="24883"/>
          <a:stretch/>
        </p:blipFill>
        <p:spPr bwMode="auto">
          <a:xfrm>
            <a:off x="-49625250" y="-28106688"/>
            <a:ext cx="5057775" cy="54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3" descr="C:\from_lxplus\MDs collection\vincenzo\MD17_12_02_2013\plots\with_Frank\y_plane_4Dcut_J_1_32.jp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264" y="1279060"/>
            <a:ext cx="1168571" cy="8766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4" descr="C:\from_lxplus\MDs collection\vincenzo\MD17_12_02_2013\plots\with_Frank\x_plane_4Dcut_J_1_32.jp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1223179"/>
            <a:ext cx="1119415" cy="9884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20" name="Straight Arrow Connector 19"/>
          <p:cNvCxnSpPr/>
          <p:nvPr/>
        </p:nvCxnSpPr>
        <p:spPr>
          <a:xfrm>
            <a:off x="7400466" y="2458272"/>
            <a:ext cx="555910" cy="388581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Rectangle 20"/>
          <p:cNvSpPr/>
          <p:nvPr/>
        </p:nvSpPr>
        <p:spPr>
          <a:xfrm>
            <a:off x="6516216" y="2141162"/>
            <a:ext cx="414374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defRPr/>
            </a:pPr>
            <a:r>
              <a:rPr lang="en-US" kern="0" dirty="0" smtClean="0">
                <a:solidFill>
                  <a:sysClr val="windowText" lastClr="000000"/>
                </a:solidFill>
              </a:rPr>
              <a:t>Bare tune</a:t>
            </a:r>
            <a:endParaRPr lang="en-US" kern="0" dirty="0">
              <a:solidFill>
                <a:sysClr val="windowText" lastClr="000000"/>
              </a:solidFill>
            </a:endParaRPr>
          </a:p>
        </p:txBody>
      </p:sp>
      <p:sp>
        <p:nvSpPr>
          <p:cNvPr id="23" name="TextBox 5"/>
          <p:cNvSpPr txBox="1">
            <a:spLocks noChangeArrowheads="1"/>
          </p:cNvSpPr>
          <p:nvPr/>
        </p:nvSpPr>
        <p:spPr bwMode="auto">
          <a:xfrm>
            <a:off x="178941" y="6381328"/>
            <a:ext cx="813747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GB" sz="1200" b="1" dirty="0"/>
              <a:t>PSB Experiments, 6D Tune evolution with SC</a:t>
            </a:r>
          </a:p>
          <a:p>
            <a:pPr eaLnBrk="1" hangingPunct="1"/>
            <a:r>
              <a:rPr lang="en-US" sz="1200" i="1" dirty="0" smtClean="0"/>
              <a:t>Vincenzo </a:t>
            </a:r>
            <a:r>
              <a:rPr lang="en-US" sz="1200" i="1" dirty="0"/>
              <a:t>Forte – </a:t>
            </a:r>
            <a:r>
              <a:rPr lang="en-GB" sz="1200" i="1" dirty="0"/>
              <a:t>Space charge meeting </a:t>
            </a:r>
            <a:r>
              <a:rPr lang="en-US" sz="1200" i="1" dirty="0"/>
              <a:t>– CERN - </a:t>
            </a:r>
            <a:r>
              <a:rPr lang="en-US" sz="1200" i="1" dirty="0" smtClean="0"/>
              <a:t>20/05/2014</a:t>
            </a:r>
            <a:r>
              <a:rPr lang="en-US" sz="1200" b="1" dirty="0" smtClean="0"/>
              <a:t> </a:t>
            </a:r>
            <a:endParaRPr lang="en-US" sz="1200" b="1" dirty="0"/>
          </a:p>
        </p:txBody>
      </p:sp>
      <p:pic>
        <p:nvPicPr>
          <p:cNvPr id="24" name="Picture 2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65765" y="6453376"/>
            <a:ext cx="298723" cy="36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5" name="Picture 6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70601" y="6442278"/>
            <a:ext cx="370213" cy="36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" name="Picture 7" descr="C:\from_lxplus\MDs collection\vincenzo\MD17_12_02_2013\plots\with_Frank\small_transverse_amplitudes_small_phase_small_phase_slice_modified_Vincenzo.jpg"/>
          <p:cNvPicPr>
            <a:picLocks noChangeAspect="1" noChangeArrowheads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3111"/>
          <a:stretch/>
        </p:blipFill>
        <p:spPr bwMode="auto">
          <a:xfrm>
            <a:off x="87412" y="4989527"/>
            <a:ext cx="4484754" cy="2727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7" name="TextBox 2"/>
          <p:cNvSpPr txBox="1">
            <a:spLocks noChangeArrowheads="1"/>
          </p:cNvSpPr>
          <p:nvPr/>
        </p:nvSpPr>
        <p:spPr bwMode="auto">
          <a:xfrm>
            <a:off x="-282575" y="22845"/>
            <a:ext cx="91440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2400" b="1" dirty="0" smtClean="0">
                <a:solidFill>
                  <a:srgbClr val="FF0000"/>
                </a:solidFill>
              </a:rPr>
              <a:t>RED TRANSVERSE AREA + </a:t>
            </a:r>
            <a:r>
              <a:rPr lang="en-US" sz="2400" b="1" dirty="0" smtClean="0">
                <a:solidFill>
                  <a:srgbClr val="FF00FF"/>
                </a:solidFill>
              </a:rPr>
              <a:t>ZERO </a:t>
            </a:r>
            <a:r>
              <a:rPr lang="en-US" sz="2400" b="1" dirty="0" smtClean="0">
                <a:solidFill>
                  <a:srgbClr val="FF00FF"/>
                </a:solidFill>
                <a:latin typeface="Symbol" pitchFamily="18" charset="2"/>
              </a:rPr>
              <a:t>D</a:t>
            </a:r>
            <a:r>
              <a:rPr lang="en-US" sz="2400" b="1" dirty="0" smtClean="0">
                <a:solidFill>
                  <a:srgbClr val="FF00FF"/>
                </a:solidFill>
              </a:rPr>
              <a:t>ENERGY CUT</a:t>
            </a:r>
            <a:endParaRPr lang="en-US" sz="2400" b="1" i="1" dirty="0" smtClean="0">
              <a:solidFill>
                <a:srgbClr val="FF00FF"/>
              </a:solidFill>
            </a:endParaRPr>
          </a:p>
        </p:txBody>
      </p:sp>
      <p:pic>
        <p:nvPicPr>
          <p:cNvPr id="28" name="Picture 7" descr="C:\from_lxplus\MDs collection\vincenzo\MD17_12_02_2013\plots\with_Frank\small_transverse_amplitudes_small_phase_small_phase_slice_modified_Vincenzo.jpg"/>
          <p:cNvPicPr>
            <a:picLocks noChangeAspect="1" noChangeArrowheads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424" r="93879" b="28422"/>
          <a:stretch/>
        </p:blipFill>
        <p:spPr bwMode="auto">
          <a:xfrm>
            <a:off x="87413" y="1803827"/>
            <a:ext cx="274538" cy="23820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81505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22916</TotalTime>
  <Words>2426</Words>
  <Application>Microsoft Office PowerPoint</Application>
  <PresentationFormat>On-screen Show (4:3)</PresentationFormat>
  <Paragraphs>352</Paragraphs>
  <Slides>35</Slides>
  <Notes>33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35</vt:i4>
      </vt:variant>
    </vt:vector>
  </HeadingPairs>
  <TitlesOfParts>
    <vt:vector size="36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Vincenzo Forte</dc:creator>
  <cp:lastModifiedBy>VINX</cp:lastModifiedBy>
  <cp:revision>897</cp:revision>
  <cp:lastPrinted>2013-06-17T16:16:32Z</cp:lastPrinted>
  <dcterms:created xsi:type="dcterms:W3CDTF">2012-04-26T07:01:18Z</dcterms:created>
  <dcterms:modified xsi:type="dcterms:W3CDTF">2014-05-20T08:33:29Z</dcterms:modified>
</cp:coreProperties>
</file>