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4" r:id="rId1"/>
  </p:sldMasterIdLst>
  <p:notesMasterIdLst>
    <p:notesMasterId r:id="rId30"/>
  </p:notesMasterIdLst>
  <p:handoutMasterIdLst>
    <p:handoutMasterId r:id="rId31"/>
  </p:handoutMasterIdLst>
  <p:sldIdLst>
    <p:sldId id="260" r:id="rId2"/>
    <p:sldId id="294" r:id="rId3"/>
    <p:sldId id="307" r:id="rId4"/>
    <p:sldId id="373" r:id="rId5"/>
    <p:sldId id="347" r:id="rId6"/>
    <p:sldId id="346" r:id="rId7"/>
    <p:sldId id="336" r:id="rId8"/>
    <p:sldId id="337" r:id="rId9"/>
    <p:sldId id="342" r:id="rId10"/>
    <p:sldId id="343" r:id="rId11"/>
    <p:sldId id="317" r:id="rId12"/>
    <p:sldId id="344" r:id="rId13"/>
    <p:sldId id="327" r:id="rId14"/>
    <p:sldId id="323" r:id="rId15"/>
    <p:sldId id="331" r:id="rId16"/>
    <p:sldId id="328" r:id="rId17"/>
    <p:sldId id="334" r:id="rId18"/>
    <p:sldId id="345" r:id="rId19"/>
    <p:sldId id="322" r:id="rId20"/>
    <p:sldId id="349" r:id="rId21"/>
    <p:sldId id="350" r:id="rId22"/>
    <p:sldId id="371" r:id="rId23"/>
    <p:sldId id="372" r:id="rId24"/>
    <p:sldId id="316" r:id="rId25"/>
    <p:sldId id="335" r:id="rId26"/>
    <p:sldId id="306" r:id="rId27"/>
    <p:sldId id="348" r:id="rId28"/>
    <p:sldId id="359" r:id="rId29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55A0"/>
    <a:srgbClr val="FF0000"/>
    <a:srgbClr val="3F062A"/>
    <a:srgbClr val="5475BA"/>
    <a:srgbClr val="FDFDFD"/>
    <a:srgbClr val="FFFFFF"/>
    <a:srgbClr val="CACACA"/>
    <a:srgbClr val="FEF5E3"/>
    <a:srgbClr val="6E0A49"/>
    <a:srgbClr val="FFB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5" autoAdjust="0"/>
    <p:restoredTop sz="89777" autoAdjust="0"/>
  </p:normalViewPr>
  <p:slideViewPr>
    <p:cSldViewPr snapToGrid="0" snapToObjects="1">
      <p:cViewPr varScale="1">
        <p:scale>
          <a:sx n="84" d="100"/>
          <a:sy n="84" d="100"/>
        </p:scale>
        <p:origin x="-15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9AF3A0B-9F20-444C-8B18-783E616B40CD}" type="datetime1">
              <a:rPr lang="fr-FR" smtClean="0"/>
              <a:t>20/05/2014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r>
              <a:rPr lang="en-US" smtClean="0"/>
              <a:t>Raymond WASEF, Space Charge Workshop, 28/08/12, CERN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E55D946-856B-9447-8806-4317C7845F8C}" type="datetime1">
              <a:rPr lang="fr-FR" smtClean="0"/>
              <a:t>20/05/2014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r>
              <a:rPr lang="en-US" smtClean="0"/>
              <a:t>Raymond WASEF, Space Charge Workshop, 28/08/12, CERN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3810000" y="6362700"/>
            <a:ext cx="914400" cy="9144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err="1" smtClean="0"/>
              <a:t>Dfhgfdgt</a:t>
            </a:r>
            <a:r>
              <a:rPr lang="en-US" dirty="0" smtClean="0"/>
              <a:t> d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3"/>
          <p:cNvSpPr txBox="1">
            <a:spLocks/>
          </p:cNvSpPr>
          <p:nvPr userDrawn="1"/>
        </p:nvSpPr>
        <p:spPr>
          <a:xfrm>
            <a:off x="115461" y="6531098"/>
            <a:ext cx="4280076" cy="317480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A. HUSCHAUER,</a:t>
            </a:r>
            <a:r>
              <a:rPr lang="en-US" sz="1000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Space Charge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Collaboration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Meeting, May 20, 2014 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650032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A74277-ED7B-472E-9260-235F20AEB9C7}" type="slidenum">
              <a:rPr lang="en-US" sz="1400" smtClean="0">
                <a:latin typeface="Times New Roman" pitchFamily="18" charset="0"/>
                <a:cs typeface="Times New Roman" pitchFamily="18" charset="0"/>
              </a:rPr>
              <a:pPr algn="ctr"/>
              <a:t>‹#›</a:t>
            </a:fld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7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545258"/>
            <a:ext cx="8701471" cy="7679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Indirect space charge induced injection oscillations</a:t>
            </a:r>
            <a:br>
              <a:rPr lang="en-US" dirty="0" smtClean="0"/>
            </a:br>
            <a:r>
              <a:rPr lang="en-US" dirty="0" smtClean="0"/>
              <a:t>in the 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351" y="3009740"/>
            <a:ext cx="8701471" cy="3175907"/>
          </a:xfrm>
        </p:spPr>
        <p:txBody>
          <a:bodyPr>
            <a:noAutofit/>
          </a:bodyPr>
          <a:lstStyle/>
          <a:p>
            <a:endParaRPr lang="de-DE" dirty="0" smtClean="0"/>
          </a:p>
          <a:p>
            <a:r>
              <a:rPr lang="de-DE" u="sng" dirty="0" smtClean="0"/>
              <a:t>A</a:t>
            </a:r>
            <a:r>
              <a:rPr lang="de-DE" u="sng" dirty="0"/>
              <a:t>. </a:t>
            </a:r>
            <a:r>
              <a:rPr lang="de-DE" u="sng" dirty="0" smtClean="0"/>
              <a:t>Huschauer</a:t>
            </a:r>
            <a:r>
              <a:rPr lang="de-DE" dirty="0" smtClean="0"/>
              <a:t>, </a:t>
            </a:r>
            <a:r>
              <a:rPr lang="en-US" dirty="0" smtClean="0"/>
              <a:t>S</a:t>
            </a:r>
            <a:r>
              <a:rPr lang="en-US" dirty="0"/>
              <a:t>. </a:t>
            </a:r>
            <a:r>
              <a:rPr lang="en-US" dirty="0" smtClean="0"/>
              <a:t>Gilardoni, C. Hernalsteens</a:t>
            </a:r>
          </a:p>
          <a:p>
            <a:endParaRPr lang="fi-FI" dirty="0" smtClean="0"/>
          </a:p>
          <a:p>
            <a:endParaRPr lang="fi-FI" sz="1700" dirty="0" smtClean="0"/>
          </a:p>
          <a:p>
            <a:endParaRPr lang="fi-FI" sz="1000" dirty="0" smtClean="0"/>
          </a:p>
          <a:p>
            <a:r>
              <a:rPr lang="en-US" b="1" dirty="0"/>
              <a:t>Space Charge Collaboration Meeting, May 20, 2014</a:t>
            </a:r>
            <a:endParaRPr lang="en-US" dirty="0"/>
          </a:p>
          <a:p>
            <a:endParaRPr lang="fi-FI" sz="1200" dirty="0" smtClean="0"/>
          </a:p>
          <a:p>
            <a:r>
              <a:rPr lang="en-US" dirty="0" smtClean="0"/>
              <a:t>Acknowledgements: H. Bartosik, H. Damerau, K. Li, E. </a:t>
            </a:r>
            <a:r>
              <a:rPr lang="en-US" dirty="0" err="1" smtClean="0"/>
              <a:t>Métral</a:t>
            </a:r>
            <a:r>
              <a:rPr lang="en-US" dirty="0" smtClean="0"/>
              <a:t>, N. Mounet, G. Rumolo, G. Sterbini, R. Wasef, PS/PSB operations team  </a:t>
            </a: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analysis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918" y="1092143"/>
            <a:ext cx="745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Detuning along the bunch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917" y="4713929"/>
            <a:ext cx="74581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inusoidal fit computed over a window of 5 turns for each bin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repeated for the first 20 turns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average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 smtClean="0">
              <a:latin typeface="Times New Roman" pitchFamily="18" charset="0"/>
              <a:cs typeface="Times New Roman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assumption: linear machine, longitudinal motion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negligible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programmed: Q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=6.33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 smtClean="0">
              <a:latin typeface="Times New Roman" pitchFamily="18" charset="0"/>
              <a:cs typeface="Times New Roman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parabolic detuning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observed (proportional to the line density)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500" y="1923497"/>
            <a:ext cx="4320000" cy="270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>
            <a:stCxn id="8" idx="1"/>
          </p:cNvCxnSpPr>
          <p:nvPr/>
        </p:nvCxnSpPr>
        <p:spPr>
          <a:xfrm flipH="1">
            <a:off x="5533900" y="1528089"/>
            <a:ext cx="641267" cy="6688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75167" y="1343423"/>
            <a:ext cx="2434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oise of the baseline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14" y="1528089"/>
            <a:ext cx="4408740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0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HEADTAIL simulations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334082"/>
            <a:ext cx="8133976" cy="4745691"/>
          </a:xfrm>
        </p:spPr>
        <p:txBody>
          <a:bodyPr>
            <a:normAutofit/>
          </a:bodyPr>
          <a:lstStyle/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HEADTAIL: simulation code for collective effects</a:t>
            </a:r>
          </a:p>
          <a:p>
            <a:pPr>
              <a:buClrTx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bunches are longitudinally sliced</a:t>
            </a:r>
          </a:p>
          <a:p>
            <a:pPr>
              <a:buClrTx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macro particles within each slice receive a kick based on a certain</a:t>
            </a:r>
          </a:p>
          <a:p>
            <a:pPr>
              <a:buClrTx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wake field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</a:pP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ImpedanceWake2D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used to obtain wall impedance and wake functions for a circular chamber</a:t>
            </a:r>
          </a:p>
          <a:p>
            <a:pPr>
              <a:buClrTx/>
            </a:pPr>
            <a:endParaRPr lang="en-GB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case of the PS the wake computations are based on a </a:t>
            </a: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stainless steel chamber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shown dimensions (about 70% of the PS is equipped with this type)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922" y="4550234"/>
            <a:ext cx="3418238" cy="205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7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Wake functions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76934"/>
            <a:ext cx="8133976" cy="4745691"/>
          </a:xfrm>
        </p:spPr>
        <p:txBody>
          <a:bodyPr>
            <a:normAutofit/>
          </a:bodyPr>
          <a:lstStyle/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ake functions for an elliptic geometry obtained from the circular one using the appropriate </a:t>
            </a:r>
            <a:r>
              <a:rPr lang="en-GB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Yokoya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factors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92001"/>
            <a:ext cx="3960000" cy="25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294" y="1970328"/>
            <a:ext cx="4269029" cy="1877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959" y="4106122"/>
            <a:ext cx="3960000" cy="2478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43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distribution</a:t>
            </a:r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155" y="3721060"/>
            <a:ext cx="2880000" cy="216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5431" y="2039399"/>
            <a:ext cx="1757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at PSB extraction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789" y="4614771"/>
            <a:ext cx="1980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created by HEADTAIL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4024" y="1022292"/>
            <a:ext cx="5468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31" y="1206958"/>
            <a:ext cx="3600000" cy="228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31" y="3721060"/>
            <a:ext cx="3600000" cy="234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034155" y="1182752"/>
            <a:ext cx="2880000" cy="2311891"/>
            <a:chOff x="2034155" y="1182752"/>
            <a:chExt cx="2880000" cy="2311891"/>
          </a:xfrm>
        </p:grpSpPr>
        <p:pic>
          <p:nvPicPr>
            <p:cNvPr id="15366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4155" y="1182752"/>
              <a:ext cx="2880000" cy="2311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034155" y="1206958"/>
              <a:ext cx="350699" cy="3623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582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101" y="1881941"/>
            <a:ext cx="3600000" cy="225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" y="4062007"/>
            <a:ext cx="3960000" cy="2478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Discrimination between resistive and indirect space charge impedance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8610" y="1437616"/>
            <a:ext cx="278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Slicing of the bunch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85685" y="1967957"/>
            <a:ext cx="156060" cy="1793010"/>
            <a:chOff x="6629400" y="1609725"/>
            <a:chExt cx="156060" cy="179301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6629400" y="1609725"/>
              <a:ext cx="0" cy="179301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781800" y="1609725"/>
              <a:ext cx="3660" cy="179301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6629400" y="1609725"/>
              <a:ext cx="152400" cy="1793010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914404" y="1331040"/>
            <a:ext cx="21896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considered slice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Connector 20"/>
          <p:cNvCxnSpPr>
            <a:stCxn id="18" idx="0"/>
          </p:cNvCxnSpPr>
          <p:nvPr/>
        </p:nvCxnSpPr>
        <p:spPr>
          <a:xfrm flipH="1" flipV="1">
            <a:off x="7104101" y="1602389"/>
            <a:ext cx="557784" cy="36556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 rot="5400000">
            <a:off x="8054240" y="3863851"/>
            <a:ext cx="152399" cy="77738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Brace 24"/>
          <p:cNvSpPr/>
          <p:nvPr/>
        </p:nvSpPr>
        <p:spPr>
          <a:xfrm rot="5400000">
            <a:off x="7245166" y="3894126"/>
            <a:ext cx="152399" cy="239553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94236" y="1829107"/>
            <a:ext cx="6087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 3</a:t>
            </a:r>
            <a:r>
              <a:rPr lang="el-GR" sz="1500" dirty="0" smtClean="0">
                <a:latin typeface="Times New Roman"/>
                <a:cs typeface="Times New Roman"/>
              </a:rPr>
              <a:t>σ</a:t>
            </a:r>
            <a:r>
              <a:rPr lang="en-GB" sz="1500" baseline="-25000" dirty="0" smtClean="0">
                <a:latin typeface="Times New Roman"/>
                <a:cs typeface="Times New Roman"/>
              </a:rPr>
              <a:t>z</a:t>
            </a:r>
            <a:r>
              <a:rPr lang="en-GB" sz="1500" dirty="0" smtClean="0">
                <a:latin typeface="Times New Roman"/>
                <a:cs typeface="Times New Roman"/>
              </a:rPr>
              <a:t> considered as total bunch length</a:t>
            </a:r>
          </a:p>
          <a:p>
            <a:endParaRPr lang="en-GB" sz="1000" dirty="0"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divided into </a:t>
            </a:r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1700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equally thick slices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36776" y="4343123"/>
            <a:ext cx="35895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these slices on the current one accounts for </a:t>
            </a:r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resistive wall impedance only</a:t>
            </a:r>
            <a:endParaRPr lang="en-GB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36776" y="5200417"/>
            <a:ext cx="35895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impedance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taken into account by using the SC wake function on the left and considering all slices </a:t>
            </a:r>
            <a:endParaRPr lang="en-GB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8610" y="2791286"/>
            <a:ext cx="32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impedance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8610" y="3257189"/>
            <a:ext cx="435317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of the resistivity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beam pipe allows determination of indirect space charge impedance only (10</a:t>
            </a:r>
            <a:r>
              <a:rPr lang="en-GB" sz="15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10</a:t>
            </a:r>
            <a:r>
              <a:rPr lang="en-GB" sz="15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-14</a:t>
            </a:r>
            <a:r>
              <a:rPr lang="en-GB" sz="1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this case)</a:t>
            </a:r>
            <a:endParaRPr lang="en-GB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99" y="4050132"/>
            <a:ext cx="3960000" cy="250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22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30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Discrimination between resistive and </a:t>
            </a:r>
            <a:r>
              <a:rPr lang="en-GB" dirty="0" smtClean="0"/>
              <a:t>indirect space </a:t>
            </a:r>
            <a:r>
              <a:rPr lang="en-GB" dirty="0"/>
              <a:t>charge impedance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764863" y="1646106"/>
            <a:ext cx="4428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impedance only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547" y="1646106"/>
            <a:ext cx="4428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resistive wall impedance only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7547" y="5135472"/>
            <a:ext cx="4428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decoherence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due to chromaticity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2813" y="5135472"/>
            <a:ext cx="325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similar results as observed in the machine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9345" y="5827759"/>
            <a:ext cx="6636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effects are driving the observed phenomenon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7" y="2197471"/>
            <a:ext cx="4320000" cy="290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233" y="2229028"/>
            <a:ext cx="4320000" cy="286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40752" y="873586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2857" y="857768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366" y="1180430"/>
            <a:ext cx="3960000" cy="2637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57" y="1202085"/>
            <a:ext cx="3960000" cy="259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57" y="3908042"/>
            <a:ext cx="3960000" cy="264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187070" y="6018028"/>
            <a:ext cx="956930" cy="8399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797" y="3964885"/>
            <a:ext cx="3960000" cy="2585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00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results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133976" cy="4745691"/>
          </a:xfrm>
        </p:spPr>
        <p:txBody>
          <a:bodyPr>
            <a:normAutofit/>
          </a:bodyPr>
          <a:lstStyle/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impedance causes a </a:t>
            </a: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 tune shift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unstable </a:t>
            </a:r>
            <a:r>
              <a:rPr lang="en-GB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behavior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centroid motion decays because of natural chromaticity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940" y="3241937"/>
            <a:ext cx="4680000" cy="298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60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results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6233" y="1499018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2857" y="1499018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199" y="5140638"/>
            <a:ext cx="79093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max. tune shift in this simulation is approx. 0.01 larger than in the measurement</a:t>
            </a:r>
          </a:p>
          <a:p>
            <a:pPr algn="ctr"/>
            <a:endParaRPr lang="en-GB" sz="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/>
              <a:buChar char="à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effect very sensitive to the longitudinal distribution</a:t>
            </a:r>
          </a:p>
          <a:p>
            <a:pPr marL="285750" indent="-285750" algn="ctr">
              <a:buFont typeface="Wingdings"/>
              <a:buChar char="à"/>
            </a:pPr>
            <a:endParaRPr lang="en-US" sz="5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ctr">
              <a:buFont typeface="Wingdings"/>
              <a:buChar char="à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modelling of the machine vacuum chambers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57" y="1925489"/>
            <a:ext cx="4320000" cy="269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233" y="1868350"/>
            <a:ext cx="4320000" cy="274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38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injection errors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8610" y="1524707"/>
            <a:ext cx="7567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without injection error no oscillations are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oscillation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depending on the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remains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735" y="3189768"/>
            <a:ext cx="4680000" cy="3162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97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Overview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0427" y="2115080"/>
            <a:ext cx="74581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Motivation</a:t>
            </a:r>
          </a:p>
          <a:p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Measurements at injection and data analysis</a:t>
            </a:r>
          </a:p>
          <a:p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HEADTAIL simulations</a:t>
            </a:r>
          </a:p>
          <a:p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Conclusions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266174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chromaticity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0" y="3636336"/>
            <a:ext cx="3960000" cy="251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763" y="1022292"/>
            <a:ext cx="3960000" cy="248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3634323"/>
            <a:ext cx="3960000" cy="252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91518" y="1272740"/>
            <a:ext cx="974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 smtClean="0">
                <a:latin typeface="Times New Roman"/>
                <a:cs typeface="Times New Roman"/>
              </a:rPr>
              <a:t>ξ</a:t>
            </a:r>
            <a:r>
              <a:rPr lang="en-GB" sz="1600" b="1" baseline="-25000" dirty="0" smtClean="0">
                <a:latin typeface="Times New Roman"/>
                <a:cs typeface="Times New Roman"/>
              </a:rPr>
              <a:t>v </a:t>
            </a:r>
            <a:r>
              <a:rPr lang="en-GB" sz="1600" b="1" dirty="0" smtClean="0">
                <a:latin typeface="Times New Roman"/>
                <a:cs typeface="Times New Roman"/>
              </a:rPr>
              <a:t>= -1.1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7928" y="3891894"/>
            <a:ext cx="859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 smtClean="0">
                <a:latin typeface="Times New Roman"/>
                <a:cs typeface="Times New Roman"/>
              </a:rPr>
              <a:t>ξ</a:t>
            </a:r>
            <a:r>
              <a:rPr lang="en-GB" sz="1600" b="1" baseline="-25000" dirty="0" smtClean="0">
                <a:latin typeface="Times New Roman"/>
                <a:cs typeface="Times New Roman"/>
              </a:rPr>
              <a:t>v</a:t>
            </a:r>
            <a:r>
              <a:rPr lang="en-GB" sz="1600" b="1" dirty="0" smtClean="0">
                <a:latin typeface="Times New Roman"/>
                <a:cs typeface="Times New Roman"/>
              </a:rPr>
              <a:t> = 0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4338" y="3891894"/>
            <a:ext cx="859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 smtClean="0">
                <a:latin typeface="Times New Roman"/>
                <a:cs typeface="Times New Roman"/>
              </a:rPr>
              <a:t>ξ</a:t>
            </a:r>
            <a:r>
              <a:rPr lang="en-GB" sz="1600" b="1" baseline="-25000" dirty="0" smtClean="0">
                <a:latin typeface="Times New Roman"/>
                <a:cs typeface="Times New Roman"/>
              </a:rPr>
              <a:t>v</a:t>
            </a:r>
            <a:r>
              <a:rPr lang="en-GB" sz="1600" b="1" dirty="0">
                <a:latin typeface="Times New Roman"/>
                <a:cs typeface="Times New Roman"/>
              </a:rPr>
              <a:t> </a:t>
            </a:r>
            <a:r>
              <a:rPr lang="en-GB" sz="1600" b="1" dirty="0" smtClean="0">
                <a:latin typeface="Times New Roman"/>
                <a:cs typeface="Times New Roman"/>
              </a:rPr>
              <a:t>= -3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7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Intensity scan</a:t>
            </a:r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5" y="2246636"/>
            <a:ext cx="4320000" cy="287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233" y="2246636"/>
            <a:ext cx="4320000" cy="288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610" y="1152170"/>
            <a:ext cx="7567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intra-bunch oscillation frequency depends on intensity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 show a linear relationship between intensity and tune shift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821" y="5470195"/>
            <a:ext cx="7567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 simulations show that these oscillations will also be present on beams for the HL-LHC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effect on brightness remains to be studied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779911" y="2381956"/>
            <a:ext cx="0" cy="226906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6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Influence on future beams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35" y="3821653"/>
            <a:ext cx="3960000" cy="2607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310" y="3827928"/>
            <a:ext cx="3960000" cy="262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310" y="1372964"/>
            <a:ext cx="3960000" cy="25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35" y="1372964"/>
            <a:ext cx="3960000" cy="254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14761" y="1071890"/>
            <a:ext cx="202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CNGS at 1.4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1953" y="799964"/>
            <a:ext cx="3281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uture beam for </a:t>
            </a:r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-production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at 2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4212" y="1456132"/>
            <a:ext cx="1315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350 </a:t>
            </a:r>
            <a:r>
              <a:rPr lang="en-GB" sz="1600" u="sng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1600" u="sng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ppb</a:t>
            </a:r>
            <a:endParaRPr lang="en-GB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7624" y="1456132"/>
            <a:ext cx="1315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en-GB" sz="1600" u="sng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1600" u="sng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600" u="sng" dirty="0" smtClean="0">
                <a:latin typeface="Times New Roman" pitchFamily="18" charset="0"/>
                <a:cs typeface="Times New Roman" pitchFamily="18" charset="0"/>
              </a:rPr>
              <a:t>ppb</a:t>
            </a:r>
            <a:endParaRPr lang="en-GB" sz="16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37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Influence on future beams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35" y="3821653"/>
            <a:ext cx="3960000" cy="2607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310" y="3827928"/>
            <a:ext cx="3960000" cy="262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37276" y="1693091"/>
            <a:ext cx="7567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injection energy more important than increase of intensity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damper able to reduce injection oscillations on today’s CNGS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beams even less demanding for the transverse damper</a:t>
            </a:r>
          </a:p>
        </p:txBody>
      </p:sp>
    </p:spTree>
    <p:extLst>
      <p:ext uri="{BB962C8B-B14F-4D97-AF65-F5344CB8AC3E}">
        <p14:creationId xmlns:p14="http://schemas.microsoft.com/office/powerpoint/2010/main" val="151998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23169" y="1679430"/>
            <a:ext cx="7309225" cy="3827898"/>
          </a:xfrm>
        </p:spPr>
        <p:txBody>
          <a:bodyPr>
            <a:noAutofit/>
          </a:bodyPr>
          <a:lstStyle/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observed injection oscillations on high-intensity beams can be explained by the effect of the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impedance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a beam injected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off-center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exponential growth of the centroid motion is observed – the purely imaginary impedance does not cause an instability.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impedance of a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elliptic geometry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sufficient to reproduce the measurements.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oscillation frequency depends crucially on the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distribution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amplitude of the injection error only influences the amplitude of the oscillation and not its frequency.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Publication to PRST-AB submitted in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</a:t>
            </a: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8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32134" y="1743076"/>
            <a:ext cx="7309225" cy="3827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means to reduce these oscillations: flat bunches?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LS1: additional measurements on CNGS required to compare with simulations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Further investigation of the different injection errors for bunches arriving from different rings and their effect on the observed oscillations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measurements at different energies.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Tx/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10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39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distributions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6"/>
          <a:stretch/>
        </p:blipFill>
        <p:spPr bwMode="auto">
          <a:xfrm>
            <a:off x="85185" y="2414623"/>
            <a:ext cx="4304221" cy="267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867" y="2414623"/>
            <a:ext cx="42395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0631" y="1903504"/>
            <a:ext cx="8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CNGS</a:t>
            </a:r>
            <a:endParaRPr lang="en-GB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3645" y="1903504"/>
            <a:ext cx="85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TOF</a:t>
            </a:r>
            <a:endParaRPr lang="en-GB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49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dipolar impedance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3" y="2219503"/>
            <a:ext cx="4320000" cy="272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688" y="2219503"/>
            <a:ext cx="4320000" cy="271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19372" y="1722668"/>
            <a:ext cx="1933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 impedance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02578" y="1722668"/>
            <a:ext cx="3863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space charge impedance “only”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65" y="1251293"/>
            <a:ext cx="745813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losses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observed for a few 100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 after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injection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3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osses in the injection region constitute one of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limitations for high intensity beams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access very difficult in case of septum breakdown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695113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single-turn injection process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09" y="3461279"/>
            <a:ext cx="6120000" cy="249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38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65" y="1251293"/>
            <a:ext cx="745813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losses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observed for a few 100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 after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injection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3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osses in the injection region constitute one of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limitations for high intensity beams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access very difficult in case of septum breakdown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77" y="3209065"/>
            <a:ext cx="5009526" cy="338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031" y="3826644"/>
            <a:ext cx="4058542" cy="198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19325" y="2695113"/>
            <a:ext cx="511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 and beam envelope in the injection region</a:t>
            </a:r>
            <a:endParaRPr lang="en-GB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4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66" y="1719743"/>
            <a:ext cx="74581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transverse oscillations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observed at injection contribute to these losses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 emphasis on vertical oscillations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oscillations currently cured with the transverse damper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owever: 	underlying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mechanism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effect on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future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high intensity beams?</a:t>
            </a:r>
          </a:p>
          <a:p>
            <a:pPr lvl="2"/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effect on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future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beams for the HL-LHC?</a:t>
            </a:r>
          </a:p>
        </p:txBody>
      </p:sp>
    </p:spTree>
    <p:extLst>
      <p:ext uri="{BB962C8B-B14F-4D97-AF65-F5344CB8AC3E}">
        <p14:creationId xmlns:p14="http://schemas.microsoft.com/office/powerpoint/2010/main" val="129961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at injection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67" y="1163316"/>
            <a:ext cx="745813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measurements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done with the operational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settings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wide-band PU in SS94 used to observe transverse and longitudinal signals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fast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build up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intra-bunch oscillations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(few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turns after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injection)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scillations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primarily observed in the vertical plane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visible on different types of beams and each time the beam is injected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more pronounced for high-intensity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users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67" y="4188986"/>
            <a:ext cx="3600000" cy="225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79" y="4202054"/>
            <a:ext cx="3600000" cy="222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283669" y="5697305"/>
            <a:ext cx="859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nTOF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63617" y="5709960"/>
            <a:ext cx="859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CNGS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58875" y="3840551"/>
            <a:ext cx="175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375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1600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ppb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2942" y="3819606"/>
            <a:ext cx="175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600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700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1600" baseline="30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ppb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28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6667" y="1050514"/>
            <a:ext cx="788168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different behavior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oscillations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depending on the PSB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CNGS,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= 750 ∙10</a:t>
            </a:r>
            <a:r>
              <a:rPr lang="en-GB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per PSB ring, 2 rings injected 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optimized steering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in the BTP-line reduces these oscillations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Measurements at injection</a:t>
            </a:r>
          </a:p>
        </p:txBody>
      </p:sp>
      <p:pic>
        <p:nvPicPr>
          <p:cNvPr id="1080" name="Picture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080" y="2520519"/>
            <a:ext cx="4320000" cy="284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15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Data analysis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67" y="1186662"/>
            <a:ext cx="82735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irst assumption: observations correspond to head-tail instability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usually observed in the horizontal plane on LHC-type beams (in the absence of stabilizing mechanisms)</a:t>
            </a:r>
          </a:p>
          <a:p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9445" y="5243973"/>
            <a:ext cx="827357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scale very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short compared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synchrotron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 (~ 400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mode structure appearing</a:t>
            </a:r>
          </a:p>
          <a:p>
            <a:endParaRPr lang="en-US" sz="5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6231" y="2439144"/>
            <a:ext cx="8935695" cy="2891562"/>
            <a:chOff x="126231" y="1796580"/>
            <a:chExt cx="8935695" cy="289156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31" y="1796580"/>
              <a:ext cx="4320000" cy="289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459120" y="1900061"/>
              <a:ext cx="8593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latin typeface="Times New Roman" pitchFamily="18" charset="0"/>
                  <a:cs typeface="Times New Roman" pitchFamily="18" charset="0"/>
                </a:rPr>
                <a:t>LHC</a:t>
              </a:r>
              <a:endParaRPr lang="en-GB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07580" y="2139261"/>
              <a:ext cx="11386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G. Sterbini</a:t>
              </a:r>
              <a:endParaRPr lang="en-GB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926" y="1796580"/>
              <a:ext cx="4320000" cy="2833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972300" y="1900061"/>
              <a:ext cx="8593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err="1" smtClean="0">
                  <a:latin typeface="Times New Roman" pitchFamily="18" charset="0"/>
                  <a:cs typeface="Times New Roman" pitchFamily="18" charset="0"/>
                </a:rPr>
                <a:t>nTOF</a:t>
              </a:r>
              <a:endParaRPr lang="en-GB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626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analysis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918" y="1386534"/>
            <a:ext cx="745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Increasing intra-bunch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oscillation frequency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(in the vertical plane)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917" y="5172783"/>
            <a:ext cx="8442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frequency spectrum based on a turn-by-turn FFT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limited resolution due to small number of data points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4" y="1940671"/>
            <a:ext cx="4320000" cy="287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233" y="1940671"/>
            <a:ext cx="4320000" cy="288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86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11682</TotalTime>
  <Words>1021</Words>
  <Application>Microsoft Office PowerPoint</Application>
  <PresentationFormat>On-screen Show (4:3)</PresentationFormat>
  <Paragraphs>208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LIU_PowerPoint_Template</vt:lpstr>
      <vt:lpstr>Indirect space charge induced injection oscillations in the PS</vt:lpstr>
      <vt:lpstr>Overview</vt:lpstr>
      <vt:lpstr>Motivation</vt:lpstr>
      <vt:lpstr>Motivation</vt:lpstr>
      <vt:lpstr>Motivation</vt:lpstr>
      <vt:lpstr>Measurements at injection</vt:lpstr>
      <vt:lpstr>Measurements at injection</vt:lpstr>
      <vt:lpstr>Data analysis</vt:lpstr>
      <vt:lpstr>Data analysis</vt:lpstr>
      <vt:lpstr>Data analysis</vt:lpstr>
      <vt:lpstr>HEADTAIL simulations</vt:lpstr>
      <vt:lpstr>Wake functions</vt:lpstr>
      <vt:lpstr>Longitudinal distribution</vt:lpstr>
      <vt:lpstr>Discrimination between resistive and indirect space charge impedance</vt:lpstr>
      <vt:lpstr>Discrimination between resistive and indirect space charge impedance</vt:lpstr>
      <vt:lpstr>Simulation results</vt:lpstr>
      <vt:lpstr>Simulation results</vt:lpstr>
      <vt:lpstr>Simulation results</vt:lpstr>
      <vt:lpstr>Different injection errors</vt:lpstr>
      <vt:lpstr>Effect of chromaticity</vt:lpstr>
      <vt:lpstr>Intensity scan</vt:lpstr>
      <vt:lpstr>Influence on future beams</vt:lpstr>
      <vt:lpstr>Influence on future beams</vt:lpstr>
      <vt:lpstr>Conclusion</vt:lpstr>
      <vt:lpstr>Outlook</vt:lpstr>
      <vt:lpstr>PowerPoint Presentation</vt:lpstr>
      <vt:lpstr>Longitudinal distributions</vt:lpstr>
      <vt:lpstr>Vertical dipolar impedance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Alexander Huschauer</cp:lastModifiedBy>
  <cp:revision>590</cp:revision>
  <cp:lastPrinted>2013-07-02T07:03:53Z</cp:lastPrinted>
  <dcterms:created xsi:type="dcterms:W3CDTF">2011-05-16T09:28:26Z</dcterms:created>
  <dcterms:modified xsi:type="dcterms:W3CDTF">2014-05-20T07:04:15Z</dcterms:modified>
</cp:coreProperties>
</file>