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embeddings/oleObject68.bin" ContentType="application/vnd.openxmlformats-officedocument.oleObject"/>
  <Override PartName="/ppt/embeddings/oleObject69.bin" ContentType="application/vnd.openxmlformats-officedocument.oleObject"/>
  <Override PartName="/ppt/embeddings/oleObject70.bin" ContentType="application/vnd.openxmlformats-officedocument.oleObject"/>
  <Override PartName="/ppt/embeddings/oleObject71.bin" ContentType="application/vnd.openxmlformats-officedocument.oleObject"/>
  <Override PartName="/ppt/embeddings/oleObject72.bin" ContentType="application/vnd.openxmlformats-officedocument.oleObject"/>
  <Override PartName="/ppt/embeddings/oleObject73.bin" ContentType="application/vnd.openxmlformats-officedocument.oleObject"/>
  <Override PartName="/ppt/embeddings/oleObject74.bin" ContentType="application/vnd.openxmlformats-officedocument.oleObject"/>
  <Override PartName="/ppt/embeddings/oleObject75.bin" ContentType="application/vnd.openxmlformats-officedocument.oleObject"/>
  <Override PartName="/ppt/embeddings/oleObject76.bin" ContentType="application/vnd.openxmlformats-officedocument.oleObject"/>
  <Override PartName="/ppt/embeddings/oleObject77.bin" ContentType="application/vnd.openxmlformats-officedocument.oleObject"/>
  <Override PartName="/ppt/embeddings/oleObject78.bin" ContentType="application/vnd.openxmlformats-officedocument.oleObject"/>
  <Override PartName="/ppt/embeddings/oleObject79.bin" ContentType="application/vnd.openxmlformats-officedocument.oleObject"/>
  <Override PartName="/ppt/embeddings/oleObject80.bin" ContentType="application/vnd.openxmlformats-officedocument.oleObject"/>
  <Override PartName="/ppt/embeddings/oleObject81.bin" ContentType="application/vnd.openxmlformats-officedocument.oleObject"/>
  <Override PartName="/ppt/embeddings/oleObject82.bin" ContentType="application/vnd.openxmlformats-officedocument.oleObject"/>
  <Override PartName="/ppt/embeddings/oleObject83.bin" ContentType="application/vnd.openxmlformats-officedocument.oleObject"/>
  <Override PartName="/ppt/embeddings/oleObject84.bin" ContentType="application/vnd.openxmlformats-officedocument.oleObject"/>
  <Override PartName="/ppt/embeddings/oleObject85.bin" ContentType="application/vnd.openxmlformats-officedocument.oleObject"/>
  <Override PartName="/ppt/embeddings/oleObject86.bin" ContentType="application/vnd.openxmlformats-officedocument.oleObject"/>
  <Override PartName="/ppt/embeddings/oleObject87.bin" ContentType="application/vnd.openxmlformats-officedocument.oleObject"/>
  <Override PartName="/ppt/embeddings/oleObject88.bin" ContentType="application/vnd.openxmlformats-officedocument.oleObject"/>
  <Override PartName="/ppt/embeddings/oleObject89.bin" ContentType="application/vnd.openxmlformats-officedocument.oleObject"/>
  <Override PartName="/ppt/embeddings/oleObject90.bin" ContentType="application/vnd.openxmlformats-officedocument.oleObject"/>
  <Override PartName="/ppt/embeddings/oleObject91.bin" ContentType="application/vnd.openxmlformats-officedocument.oleObject"/>
  <Override PartName="/ppt/embeddings/oleObject92.bin" ContentType="application/vnd.openxmlformats-officedocument.oleObject"/>
  <Override PartName="/ppt/embeddings/oleObject93.bin" ContentType="application/vnd.openxmlformats-officedocument.oleObject"/>
  <Override PartName="/ppt/embeddings/oleObject94.bin" ContentType="application/vnd.openxmlformats-officedocument.oleObject"/>
  <Override PartName="/ppt/embeddings/oleObject95.bin" ContentType="application/vnd.openxmlformats-officedocument.oleObject"/>
  <Override PartName="/ppt/embeddings/oleObject96.bin" ContentType="application/vnd.openxmlformats-officedocument.oleObject"/>
  <Override PartName="/ppt/embeddings/oleObject97.bin" ContentType="application/vnd.openxmlformats-officedocument.oleObject"/>
  <Override PartName="/ppt/embeddings/oleObject9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3" r:id="rId3"/>
    <p:sldId id="258" r:id="rId4"/>
    <p:sldId id="272" r:id="rId5"/>
    <p:sldId id="261" r:id="rId6"/>
    <p:sldId id="263" r:id="rId7"/>
    <p:sldId id="262" r:id="rId8"/>
    <p:sldId id="264" r:id="rId9"/>
    <p:sldId id="265" r:id="rId10"/>
    <p:sldId id="266" r:id="rId11"/>
    <p:sldId id="268" r:id="rId12"/>
    <p:sldId id="276" r:id="rId13"/>
    <p:sldId id="267" r:id="rId14"/>
    <p:sldId id="275" r:id="rId15"/>
    <p:sldId id="269" r:id="rId16"/>
    <p:sldId id="259" r:id="rId17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666666"/>
    <a:srgbClr val="EAEAEA"/>
    <a:srgbClr val="FDBB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1" autoAdjust="0"/>
    <p:restoredTop sz="99874" autoAdjust="0"/>
  </p:normalViewPr>
  <p:slideViewPr>
    <p:cSldViewPr snapToGrid="0" snapToObjects="1">
      <p:cViewPr varScale="1">
        <p:scale>
          <a:sx n="103" d="100"/>
          <a:sy n="103" d="100"/>
        </p:scale>
        <p:origin x="-135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11.emf"/><Relationship Id="rId8" Type="http://schemas.openxmlformats.org/officeDocument/2006/relationships/image" Target="../media/image12.emf"/><Relationship Id="rId9" Type="http://schemas.openxmlformats.org/officeDocument/2006/relationships/image" Target="../media/image13.emf"/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emf"/><Relationship Id="rId2" Type="http://schemas.openxmlformats.org/officeDocument/2006/relationships/image" Target="../media/image83.emf"/><Relationship Id="rId3" Type="http://schemas.openxmlformats.org/officeDocument/2006/relationships/image" Target="../media/image84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4" Type="http://schemas.openxmlformats.org/officeDocument/2006/relationships/image" Target="../media/image63.emf"/><Relationship Id="rId5" Type="http://schemas.openxmlformats.org/officeDocument/2006/relationships/image" Target="../media/image88.emf"/><Relationship Id="rId1" Type="http://schemas.openxmlformats.org/officeDocument/2006/relationships/image" Target="../media/image86.emf"/><Relationship Id="rId2" Type="http://schemas.openxmlformats.org/officeDocument/2006/relationships/image" Target="../media/image33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4" Type="http://schemas.openxmlformats.org/officeDocument/2006/relationships/image" Target="../media/image94.emf"/><Relationship Id="rId5" Type="http://schemas.openxmlformats.org/officeDocument/2006/relationships/image" Target="../media/image95.emf"/><Relationship Id="rId6" Type="http://schemas.openxmlformats.org/officeDocument/2006/relationships/image" Target="../media/image96.emf"/><Relationship Id="rId1" Type="http://schemas.openxmlformats.org/officeDocument/2006/relationships/image" Target="../media/image91.emf"/><Relationship Id="rId2" Type="http://schemas.openxmlformats.org/officeDocument/2006/relationships/image" Target="../media/image9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emf"/><Relationship Id="rId2" Type="http://schemas.openxmlformats.org/officeDocument/2006/relationships/image" Target="../media/image100.emf"/></Relationships>
</file>

<file path=ppt/drawings/_rels/vmlDrawing14.vml.rels><?xml version="1.0" encoding="UTF-8" standalone="yes"?>
<Relationships xmlns="http://schemas.openxmlformats.org/package/2006/relationships"><Relationship Id="rId11" Type="http://schemas.openxmlformats.org/officeDocument/2006/relationships/image" Target="../media/image109.emf"/><Relationship Id="rId12" Type="http://schemas.openxmlformats.org/officeDocument/2006/relationships/image" Target="../media/image110.emf"/><Relationship Id="rId13" Type="http://schemas.openxmlformats.org/officeDocument/2006/relationships/image" Target="../media/image111.emf"/><Relationship Id="rId14" Type="http://schemas.openxmlformats.org/officeDocument/2006/relationships/image" Target="../media/image112.emf"/><Relationship Id="rId1" Type="http://schemas.openxmlformats.org/officeDocument/2006/relationships/image" Target="../media/image101.emf"/><Relationship Id="rId2" Type="http://schemas.openxmlformats.org/officeDocument/2006/relationships/image" Target="../media/image102.emf"/><Relationship Id="rId3" Type="http://schemas.openxmlformats.org/officeDocument/2006/relationships/image" Target="../media/image103.emf"/><Relationship Id="rId4" Type="http://schemas.openxmlformats.org/officeDocument/2006/relationships/image" Target="../media/image104.emf"/><Relationship Id="rId5" Type="http://schemas.openxmlformats.org/officeDocument/2006/relationships/image" Target="../media/image42.emf"/><Relationship Id="rId6" Type="http://schemas.openxmlformats.org/officeDocument/2006/relationships/image" Target="../media/image105.emf"/><Relationship Id="rId7" Type="http://schemas.openxmlformats.org/officeDocument/2006/relationships/image" Target="../media/image106.emf"/><Relationship Id="rId8" Type="http://schemas.openxmlformats.org/officeDocument/2006/relationships/image" Target="../media/image44.emf"/><Relationship Id="rId9" Type="http://schemas.openxmlformats.org/officeDocument/2006/relationships/image" Target="../media/image107.emf"/><Relationship Id="rId10" Type="http://schemas.openxmlformats.org/officeDocument/2006/relationships/image" Target="../media/image10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7" Type="http://schemas.openxmlformats.org/officeDocument/2006/relationships/image" Target="../media/image22.emf"/><Relationship Id="rId8" Type="http://schemas.openxmlformats.org/officeDocument/2006/relationships/image" Target="../media/image23.emf"/><Relationship Id="rId9" Type="http://schemas.openxmlformats.org/officeDocument/2006/relationships/image" Target="../media/image24.emf"/><Relationship Id="rId10" Type="http://schemas.openxmlformats.org/officeDocument/2006/relationships/image" Target="../media/image25.emf"/><Relationship Id="rId11" Type="http://schemas.openxmlformats.org/officeDocument/2006/relationships/image" Target="../media/image26.emf"/><Relationship Id="rId1" Type="http://schemas.openxmlformats.org/officeDocument/2006/relationships/image" Target="../media/image16.emf"/><Relationship Id="rId2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6" Type="http://schemas.openxmlformats.org/officeDocument/2006/relationships/image" Target="../media/image35.emf"/><Relationship Id="rId7" Type="http://schemas.openxmlformats.org/officeDocument/2006/relationships/image" Target="../media/image36.emf"/><Relationship Id="rId8" Type="http://schemas.openxmlformats.org/officeDocument/2006/relationships/image" Target="../media/image37.emf"/><Relationship Id="rId1" Type="http://schemas.openxmlformats.org/officeDocument/2006/relationships/image" Target="../media/image30.emf"/><Relationship Id="rId2" Type="http://schemas.openxmlformats.org/officeDocument/2006/relationships/image" Target="../media/image31.emf"/></Relationships>
</file>

<file path=ppt/drawings/_rels/vmlDrawing5.vml.rels><?xml version="1.0" encoding="UTF-8" standalone="yes"?>
<Relationships xmlns="http://schemas.openxmlformats.org/package/2006/relationships"><Relationship Id="rId11" Type="http://schemas.openxmlformats.org/officeDocument/2006/relationships/image" Target="../media/image49.emf"/><Relationship Id="rId12" Type="http://schemas.openxmlformats.org/officeDocument/2006/relationships/image" Target="../media/image50.emf"/><Relationship Id="rId13" Type="http://schemas.openxmlformats.org/officeDocument/2006/relationships/image" Target="../media/image51.emf"/><Relationship Id="rId1" Type="http://schemas.openxmlformats.org/officeDocument/2006/relationships/image" Target="../media/image39.emf"/><Relationship Id="rId2" Type="http://schemas.openxmlformats.org/officeDocument/2006/relationships/image" Target="../media/image40.emf"/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5" Type="http://schemas.openxmlformats.org/officeDocument/2006/relationships/image" Target="../media/image43.emf"/><Relationship Id="rId6" Type="http://schemas.openxmlformats.org/officeDocument/2006/relationships/image" Target="../media/image44.emf"/><Relationship Id="rId7" Type="http://schemas.openxmlformats.org/officeDocument/2006/relationships/image" Target="../media/image45.emf"/><Relationship Id="rId8" Type="http://schemas.openxmlformats.org/officeDocument/2006/relationships/image" Target="../media/image46.emf"/><Relationship Id="rId9" Type="http://schemas.openxmlformats.org/officeDocument/2006/relationships/image" Target="../media/image47.emf"/><Relationship Id="rId10" Type="http://schemas.openxmlformats.org/officeDocument/2006/relationships/image" Target="../media/image48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4" Type="http://schemas.openxmlformats.org/officeDocument/2006/relationships/image" Target="../media/image55.emf"/><Relationship Id="rId5" Type="http://schemas.openxmlformats.org/officeDocument/2006/relationships/image" Target="../media/image56.emf"/><Relationship Id="rId6" Type="http://schemas.openxmlformats.org/officeDocument/2006/relationships/image" Target="../media/image57.emf"/><Relationship Id="rId7" Type="http://schemas.openxmlformats.org/officeDocument/2006/relationships/image" Target="../media/image58.emf"/><Relationship Id="rId1" Type="http://schemas.openxmlformats.org/officeDocument/2006/relationships/image" Target="../media/image52.emf"/><Relationship Id="rId2" Type="http://schemas.openxmlformats.org/officeDocument/2006/relationships/image" Target="../media/image53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4" Type="http://schemas.openxmlformats.org/officeDocument/2006/relationships/image" Target="../media/image64.emf"/><Relationship Id="rId5" Type="http://schemas.openxmlformats.org/officeDocument/2006/relationships/image" Target="../media/image65.emf"/><Relationship Id="rId6" Type="http://schemas.openxmlformats.org/officeDocument/2006/relationships/image" Target="../media/image66.emf"/><Relationship Id="rId7" Type="http://schemas.openxmlformats.org/officeDocument/2006/relationships/image" Target="../media/image67.emf"/><Relationship Id="rId1" Type="http://schemas.openxmlformats.org/officeDocument/2006/relationships/image" Target="../media/image61.emf"/><Relationship Id="rId2" Type="http://schemas.openxmlformats.org/officeDocument/2006/relationships/image" Target="../media/image62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4" Type="http://schemas.openxmlformats.org/officeDocument/2006/relationships/image" Target="../media/image73.emf"/><Relationship Id="rId5" Type="http://schemas.openxmlformats.org/officeDocument/2006/relationships/image" Target="../media/image74.emf"/><Relationship Id="rId6" Type="http://schemas.openxmlformats.org/officeDocument/2006/relationships/image" Target="../media/image75.emf"/><Relationship Id="rId1" Type="http://schemas.openxmlformats.org/officeDocument/2006/relationships/image" Target="../media/image70.emf"/><Relationship Id="rId2" Type="http://schemas.openxmlformats.org/officeDocument/2006/relationships/image" Target="../media/image71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4" Type="http://schemas.openxmlformats.org/officeDocument/2006/relationships/image" Target="../media/image79.emf"/><Relationship Id="rId5" Type="http://schemas.openxmlformats.org/officeDocument/2006/relationships/image" Target="../media/image80.emf"/><Relationship Id="rId1" Type="http://schemas.openxmlformats.org/officeDocument/2006/relationships/image" Target="../media/image61.emf"/><Relationship Id="rId2" Type="http://schemas.openxmlformats.org/officeDocument/2006/relationships/image" Target="../media/image7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20.05.14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20.05.14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de-DE" dirty="0"/>
          </a:p>
        </p:txBody>
      </p:sp>
      <p:grpSp>
        <p:nvGrpSpPr>
          <p:cNvPr id="12" name="Gruppierung 11"/>
          <p:cNvGrpSpPr/>
          <p:nvPr userDrawn="1"/>
        </p:nvGrpSpPr>
        <p:grpSpPr>
          <a:xfrm>
            <a:off x="3193470" y="150090"/>
            <a:ext cx="5615712" cy="845209"/>
            <a:chOff x="3193470" y="150090"/>
            <a:chExt cx="5615712" cy="845209"/>
          </a:xfrm>
        </p:grpSpPr>
        <p:sp>
          <p:nvSpPr>
            <p:cNvPr id="9" name="Rechteck 8"/>
            <p:cNvSpPr/>
            <p:nvPr userDrawn="1"/>
          </p:nvSpPr>
          <p:spPr>
            <a:xfrm>
              <a:off x="7031182" y="150090"/>
              <a:ext cx="1778000" cy="56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3193470" y="595189"/>
              <a:ext cx="55308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Arial"/>
                  <a:cs typeface="Arial"/>
                </a:rPr>
                <a:t>GSI Helmholtzzentrum für Schwerionenforschung GmbH</a:t>
              </a:r>
            </a:p>
            <a:p>
              <a:pPr algn="r"/>
              <a:endParaRPr lang="de-DE" sz="1000" dirty="0">
                <a:solidFill>
                  <a:srgbClr val="333333"/>
                </a:solidFill>
                <a:latin typeface="Arial"/>
                <a:cs typeface="Arial"/>
              </a:endParaRPr>
            </a:p>
          </p:txBody>
        </p:sp>
        <p:pic>
          <p:nvPicPr>
            <p:cNvPr id="10" name="Bild 9" descr="GSI_Logo_rgb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65" y="178975"/>
              <a:ext cx="1349516" cy="449839"/>
            </a:xfrm>
            <a:prstGeom prst="rect">
              <a:avLst/>
            </a:prstGeom>
          </p:spPr>
        </p:pic>
      </p:grp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Picture 9" descr="tud_logo"/>
          <p:cNvPicPr>
            <a:picLocks noChangeAspect="1" noChangeArrowheads="1"/>
          </p:cNvPicPr>
          <p:nvPr userDrawn="1"/>
        </p:nvPicPr>
        <p:blipFill>
          <a:blip r:embed="rId4" cstate="print"/>
          <a:srcRect r="5453"/>
          <a:stretch>
            <a:fillRect/>
          </a:stretch>
        </p:blipFill>
        <p:spPr bwMode="auto">
          <a:xfrm>
            <a:off x="0" y="74489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5" y="271335"/>
            <a:ext cx="6242342" cy="787557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31.03.14</a:t>
            </a:r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31.03.14</a:t>
            </a:r>
            <a:endParaRPr lang="de-DE" dirty="0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456" y="259790"/>
            <a:ext cx="1349516" cy="44983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20368"/>
            <a:ext cx="378083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59790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e-DE" smtClean="0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 smtClean="0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1.bin"/><Relationship Id="rId12" Type="http://schemas.openxmlformats.org/officeDocument/2006/relationships/image" Target="../media/image74.emf"/><Relationship Id="rId13" Type="http://schemas.openxmlformats.org/officeDocument/2006/relationships/image" Target="../media/image76.emf"/><Relationship Id="rId14" Type="http://schemas.openxmlformats.org/officeDocument/2006/relationships/oleObject" Target="../embeddings/oleObject62.bin"/><Relationship Id="rId15" Type="http://schemas.openxmlformats.org/officeDocument/2006/relationships/image" Target="../media/image75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57.bin"/><Relationship Id="rId4" Type="http://schemas.openxmlformats.org/officeDocument/2006/relationships/image" Target="../media/image70.emf"/><Relationship Id="rId5" Type="http://schemas.openxmlformats.org/officeDocument/2006/relationships/oleObject" Target="../embeddings/oleObject58.bin"/><Relationship Id="rId6" Type="http://schemas.openxmlformats.org/officeDocument/2006/relationships/image" Target="../media/image71.emf"/><Relationship Id="rId7" Type="http://schemas.openxmlformats.org/officeDocument/2006/relationships/oleObject" Target="../embeddings/oleObject59.bin"/><Relationship Id="rId8" Type="http://schemas.openxmlformats.org/officeDocument/2006/relationships/image" Target="../media/image72.emf"/><Relationship Id="rId9" Type="http://schemas.openxmlformats.org/officeDocument/2006/relationships/oleObject" Target="../embeddings/oleObject60.bin"/><Relationship Id="rId10" Type="http://schemas.openxmlformats.org/officeDocument/2006/relationships/image" Target="../media/image73.emf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9.emf"/><Relationship Id="rId12" Type="http://schemas.openxmlformats.org/officeDocument/2006/relationships/oleObject" Target="../embeddings/oleObject67.bin"/><Relationship Id="rId13" Type="http://schemas.openxmlformats.org/officeDocument/2006/relationships/image" Target="../media/image80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1.emf"/><Relationship Id="rId4" Type="http://schemas.openxmlformats.org/officeDocument/2006/relationships/oleObject" Target="../embeddings/oleObject63.bin"/><Relationship Id="rId5" Type="http://schemas.openxmlformats.org/officeDocument/2006/relationships/image" Target="../media/image61.emf"/><Relationship Id="rId6" Type="http://schemas.openxmlformats.org/officeDocument/2006/relationships/oleObject" Target="../embeddings/oleObject64.bin"/><Relationship Id="rId7" Type="http://schemas.openxmlformats.org/officeDocument/2006/relationships/image" Target="../media/image77.emf"/><Relationship Id="rId8" Type="http://schemas.openxmlformats.org/officeDocument/2006/relationships/oleObject" Target="../embeddings/oleObject65.bin"/><Relationship Id="rId9" Type="http://schemas.openxmlformats.org/officeDocument/2006/relationships/image" Target="../media/image78.emf"/><Relationship Id="rId10" Type="http://schemas.openxmlformats.org/officeDocument/2006/relationships/oleObject" Target="../embeddings/oleObject6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4" Type="http://schemas.openxmlformats.org/officeDocument/2006/relationships/oleObject" Target="../embeddings/oleObject68.bin"/><Relationship Id="rId5" Type="http://schemas.openxmlformats.org/officeDocument/2006/relationships/image" Target="../media/image82.emf"/><Relationship Id="rId6" Type="http://schemas.openxmlformats.org/officeDocument/2006/relationships/oleObject" Target="../embeddings/oleObject69.bin"/><Relationship Id="rId7" Type="http://schemas.openxmlformats.org/officeDocument/2006/relationships/image" Target="../media/image83.emf"/><Relationship Id="rId8" Type="http://schemas.openxmlformats.org/officeDocument/2006/relationships/oleObject" Target="../embeddings/oleObject70.bin"/><Relationship Id="rId9" Type="http://schemas.openxmlformats.org/officeDocument/2006/relationships/image" Target="../media/image84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7.emf"/><Relationship Id="rId12" Type="http://schemas.openxmlformats.org/officeDocument/2006/relationships/oleObject" Target="../embeddings/oleObject75.bin"/><Relationship Id="rId13" Type="http://schemas.openxmlformats.org/officeDocument/2006/relationships/image" Target="../media/image63.emf"/><Relationship Id="rId14" Type="http://schemas.openxmlformats.org/officeDocument/2006/relationships/oleObject" Target="../embeddings/oleObject76.bin"/><Relationship Id="rId15" Type="http://schemas.openxmlformats.org/officeDocument/2006/relationships/image" Target="../media/image88.emf"/><Relationship Id="rId16" Type="http://schemas.openxmlformats.org/officeDocument/2006/relationships/image" Target="../media/image90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71.bin"/><Relationship Id="rId4" Type="http://schemas.openxmlformats.org/officeDocument/2006/relationships/image" Target="../media/image86.emf"/><Relationship Id="rId5" Type="http://schemas.openxmlformats.org/officeDocument/2006/relationships/image" Target="../media/image38.emf"/><Relationship Id="rId6" Type="http://schemas.openxmlformats.org/officeDocument/2006/relationships/oleObject" Target="../embeddings/oleObject72.bin"/><Relationship Id="rId7" Type="http://schemas.openxmlformats.org/officeDocument/2006/relationships/image" Target="../media/image33.emf"/><Relationship Id="rId8" Type="http://schemas.openxmlformats.org/officeDocument/2006/relationships/image" Target="../media/image89.emf"/><Relationship Id="rId9" Type="http://schemas.openxmlformats.org/officeDocument/2006/relationships/oleObject" Target="../embeddings/oleObject73.bin"/><Relationship Id="rId10" Type="http://schemas.openxmlformats.org/officeDocument/2006/relationships/oleObject" Target="../embeddings/oleObject74.bin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80.bin"/><Relationship Id="rId12" Type="http://schemas.openxmlformats.org/officeDocument/2006/relationships/image" Target="../media/image94.emf"/><Relationship Id="rId13" Type="http://schemas.openxmlformats.org/officeDocument/2006/relationships/oleObject" Target="../embeddings/oleObject81.bin"/><Relationship Id="rId14" Type="http://schemas.openxmlformats.org/officeDocument/2006/relationships/image" Target="../media/image95.emf"/><Relationship Id="rId15" Type="http://schemas.openxmlformats.org/officeDocument/2006/relationships/oleObject" Target="../embeddings/oleObject82.bin"/><Relationship Id="rId16" Type="http://schemas.openxmlformats.org/officeDocument/2006/relationships/image" Target="../media/image96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7.emf"/><Relationship Id="rId4" Type="http://schemas.openxmlformats.org/officeDocument/2006/relationships/image" Target="../media/image98.png"/><Relationship Id="rId5" Type="http://schemas.openxmlformats.org/officeDocument/2006/relationships/oleObject" Target="../embeddings/oleObject77.bin"/><Relationship Id="rId6" Type="http://schemas.openxmlformats.org/officeDocument/2006/relationships/image" Target="../media/image91.emf"/><Relationship Id="rId7" Type="http://schemas.openxmlformats.org/officeDocument/2006/relationships/oleObject" Target="../embeddings/oleObject78.bin"/><Relationship Id="rId8" Type="http://schemas.openxmlformats.org/officeDocument/2006/relationships/image" Target="../media/image92.emf"/><Relationship Id="rId9" Type="http://schemas.openxmlformats.org/officeDocument/2006/relationships/oleObject" Target="../embeddings/oleObject79.bin"/><Relationship Id="rId10" Type="http://schemas.openxmlformats.org/officeDocument/2006/relationships/image" Target="../media/image9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4" Type="http://schemas.openxmlformats.org/officeDocument/2006/relationships/image" Target="../media/image99.emf"/><Relationship Id="rId5" Type="http://schemas.openxmlformats.org/officeDocument/2006/relationships/oleObject" Target="../embeddings/oleObject84.bin"/><Relationship Id="rId6" Type="http://schemas.openxmlformats.org/officeDocument/2006/relationships/image" Target="../media/image100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88.bin"/><Relationship Id="rId20" Type="http://schemas.openxmlformats.org/officeDocument/2006/relationships/image" Target="../media/image107.emf"/><Relationship Id="rId21" Type="http://schemas.openxmlformats.org/officeDocument/2006/relationships/oleObject" Target="../embeddings/oleObject94.bin"/><Relationship Id="rId22" Type="http://schemas.openxmlformats.org/officeDocument/2006/relationships/image" Target="../media/image108.emf"/><Relationship Id="rId23" Type="http://schemas.openxmlformats.org/officeDocument/2006/relationships/oleObject" Target="../embeddings/oleObject95.bin"/><Relationship Id="rId24" Type="http://schemas.openxmlformats.org/officeDocument/2006/relationships/image" Target="../media/image109.emf"/><Relationship Id="rId25" Type="http://schemas.openxmlformats.org/officeDocument/2006/relationships/oleObject" Target="../embeddings/oleObject96.bin"/><Relationship Id="rId26" Type="http://schemas.openxmlformats.org/officeDocument/2006/relationships/image" Target="../media/image110.emf"/><Relationship Id="rId27" Type="http://schemas.openxmlformats.org/officeDocument/2006/relationships/oleObject" Target="../embeddings/oleObject97.bin"/><Relationship Id="rId28" Type="http://schemas.openxmlformats.org/officeDocument/2006/relationships/image" Target="../media/image111.emf"/><Relationship Id="rId29" Type="http://schemas.openxmlformats.org/officeDocument/2006/relationships/oleObject" Target="../embeddings/oleObject98.bin"/><Relationship Id="rId30" Type="http://schemas.openxmlformats.org/officeDocument/2006/relationships/image" Target="../media/image112.emf"/><Relationship Id="rId10" Type="http://schemas.openxmlformats.org/officeDocument/2006/relationships/image" Target="../media/image104.emf"/><Relationship Id="rId11" Type="http://schemas.openxmlformats.org/officeDocument/2006/relationships/oleObject" Target="../embeddings/oleObject89.bin"/><Relationship Id="rId12" Type="http://schemas.openxmlformats.org/officeDocument/2006/relationships/image" Target="../media/image42.emf"/><Relationship Id="rId13" Type="http://schemas.openxmlformats.org/officeDocument/2006/relationships/oleObject" Target="../embeddings/oleObject90.bin"/><Relationship Id="rId14" Type="http://schemas.openxmlformats.org/officeDocument/2006/relationships/image" Target="../media/image105.emf"/><Relationship Id="rId15" Type="http://schemas.openxmlformats.org/officeDocument/2006/relationships/oleObject" Target="../embeddings/oleObject91.bin"/><Relationship Id="rId16" Type="http://schemas.openxmlformats.org/officeDocument/2006/relationships/image" Target="../media/image106.emf"/><Relationship Id="rId17" Type="http://schemas.openxmlformats.org/officeDocument/2006/relationships/oleObject" Target="../embeddings/oleObject92.bin"/><Relationship Id="rId18" Type="http://schemas.openxmlformats.org/officeDocument/2006/relationships/image" Target="../media/image44.emf"/><Relationship Id="rId19" Type="http://schemas.openxmlformats.org/officeDocument/2006/relationships/oleObject" Target="../embeddings/oleObject93.bin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85.bin"/><Relationship Id="rId4" Type="http://schemas.openxmlformats.org/officeDocument/2006/relationships/image" Target="../media/image101.emf"/><Relationship Id="rId5" Type="http://schemas.openxmlformats.org/officeDocument/2006/relationships/oleObject" Target="../embeddings/oleObject86.bin"/><Relationship Id="rId6" Type="http://schemas.openxmlformats.org/officeDocument/2006/relationships/image" Target="../media/image102.emf"/><Relationship Id="rId7" Type="http://schemas.openxmlformats.org/officeDocument/2006/relationships/oleObject" Target="../embeddings/oleObject87.bin"/><Relationship Id="rId8" Type="http://schemas.openxmlformats.org/officeDocument/2006/relationships/image" Target="../media/image10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emf"/><Relationship Id="rId20" Type="http://schemas.openxmlformats.org/officeDocument/2006/relationships/image" Target="../media/image12.emf"/><Relationship Id="rId21" Type="http://schemas.openxmlformats.org/officeDocument/2006/relationships/oleObject" Target="../embeddings/oleObject9.bin"/><Relationship Id="rId22" Type="http://schemas.openxmlformats.org/officeDocument/2006/relationships/image" Target="../media/image13.emf"/><Relationship Id="rId10" Type="http://schemas.openxmlformats.org/officeDocument/2006/relationships/oleObject" Target="../embeddings/oleObject4.bin"/><Relationship Id="rId11" Type="http://schemas.openxmlformats.org/officeDocument/2006/relationships/image" Target="../media/image8.emf"/><Relationship Id="rId12" Type="http://schemas.openxmlformats.org/officeDocument/2006/relationships/image" Target="../media/image15.emf"/><Relationship Id="rId13" Type="http://schemas.openxmlformats.org/officeDocument/2006/relationships/oleObject" Target="../embeddings/oleObject5.bin"/><Relationship Id="rId14" Type="http://schemas.openxmlformats.org/officeDocument/2006/relationships/image" Target="../media/image9.emf"/><Relationship Id="rId15" Type="http://schemas.openxmlformats.org/officeDocument/2006/relationships/oleObject" Target="../embeddings/oleObject6.bin"/><Relationship Id="rId16" Type="http://schemas.openxmlformats.org/officeDocument/2006/relationships/image" Target="../media/image10.emf"/><Relationship Id="rId17" Type="http://schemas.openxmlformats.org/officeDocument/2006/relationships/oleObject" Target="../embeddings/oleObject7.bin"/><Relationship Id="rId18" Type="http://schemas.openxmlformats.org/officeDocument/2006/relationships/image" Target="../media/image11.emf"/><Relationship Id="rId19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6.emf"/><Relationship Id="rId7" Type="http://schemas.openxmlformats.org/officeDocument/2006/relationships/image" Target="../media/image14.emf"/><Relationship Id="rId8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3.bin"/><Relationship Id="rId20" Type="http://schemas.openxmlformats.org/officeDocument/2006/relationships/image" Target="../media/image24.emf"/><Relationship Id="rId21" Type="http://schemas.openxmlformats.org/officeDocument/2006/relationships/oleObject" Target="../embeddings/oleObject19.bin"/><Relationship Id="rId22" Type="http://schemas.openxmlformats.org/officeDocument/2006/relationships/image" Target="../media/image25.emf"/><Relationship Id="rId23" Type="http://schemas.openxmlformats.org/officeDocument/2006/relationships/oleObject" Target="../embeddings/oleObject20.bin"/><Relationship Id="rId24" Type="http://schemas.openxmlformats.org/officeDocument/2006/relationships/image" Target="../media/image26.emf"/><Relationship Id="rId10" Type="http://schemas.openxmlformats.org/officeDocument/2006/relationships/image" Target="../media/image19.emf"/><Relationship Id="rId11" Type="http://schemas.openxmlformats.org/officeDocument/2006/relationships/oleObject" Target="../embeddings/oleObject14.bin"/><Relationship Id="rId12" Type="http://schemas.openxmlformats.org/officeDocument/2006/relationships/image" Target="../media/image20.emf"/><Relationship Id="rId13" Type="http://schemas.openxmlformats.org/officeDocument/2006/relationships/oleObject" Target="../embeddings/oleObject15.bin"/><Relationship Id="rId14" Type="http://schemas.openxmlformats.org/officeDocument/2006/relationships/image" Target="../media/image21.emf"/><Relationship Id="rId15" Type="http://schemas.openxmlformats.org/officeDocument/2006/relationships/oleObject" Target="../embeddings/oleObject16.bin"/><Relationship Id="rId16" Type="http://schemas.openxmlformats.org/officeDocument/2006/relationships/image" Target="../media/image22.emf"/><Relationship Id="rId17" Type="http://schemas.openxmlformats.org/officeDocument/2006/relationships/oleObject" Target="../embeddings/oleObject17.bin"/><Relationship Id="rId18" Type="http://schemas.openxmlformats.org/officeDocument/2006/relationships/image" Target="../media/image23.emf"/><Relationship Id="rId19" Type="http://schemas.openxmlformats.org/officeDocument/2006/relationships/oleObject" Target="../embeddings/oleObject18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0.bin"/><Relationship Id="rId4" Type="http://schemas.openxmlformats.org/officeDocument/2006/relationships/image" Target="../media/image16.emf"/><Relationship Id="rId5" Type="http://schemas.openxmlformats.org/officeDocument/2006/relationships/oleObject" Target="../embeddings/oleObject11.bin"/><Relationship Id="rId6" Type="http://schemas.openxmlformats.org/officeDocument/2006/relationships/image" Target="../media/image17.emf"/><Relationship Id="rId7" Type="http://schemas.openxmlformats.org/officeDocument/2006/relationships/oleObject" Target="../embeddings/oleObject12.bin"/><Relationship Id="rId8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oleObject" Target="../embeddings/oleObject21.bin"/><Relationship Id="rId5" Type="http://schemas.openxmlformats.org/officeDocument/2006/relationships/image" Target="../media/image27.emf"/><Relationship Id="rId6" Type="http://schemas.openxmlformats.org/officeDocument/2006/relationships/image" Target="../media/image2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emf"/><Relationship Id="rId12" Type="http://schemas.openxmlformats.org/officeDocument/2006/relationships/oleObject" Target="../embeddings/oleObject26.bin"/><Relationship Id="rId13" Type="http://schemas.openxmlformats.org/officeDocument/2006/relationships/image" Target="../media/image34.emf"/><Relationship Id="rId14" Type="http://schemas.openxmlformats.org/officeDocument/2006/relationships/oleObject" Target="../embeddings/oleObject27.bin"/><Relationship Id="rId15" Type="http://schemas.openxmlformats.org/officeDocument/2006/relationships/image" Target="../media/image35.emf"/><Relationship Id="rId16" Type="http://schemas.openxmlformats.org/officeDocument/2006/relationships/oleObject" Target="../embeddings/oleObject28.bin"/><Relationship Id="rId17" Type="http://schemas.openxmlformats.org/officeDocument/2006/relationships/image" Target="../media/image36.emf"/><Relationship Id="rId18" Type="http://schemas.openxmlformats.org/officeDocument/2006/relationships/oleObject" Target="../embeddings/oleObject29.bin"/><Relationship Id="rId19" Type="http://schemas.openxmlformats.org/officeDocument/2006/relationships/image" Target="../media/image37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2.bin"/><Relationship Id="rId4" Type="http://schemas.openxmlformats.org/officeDocument/2006/relationships/image" Target="../media/image30.emf"/><Relationship Id="rId5" Type="http://schemas.openxmlformats.org/officeDocument/2006/relationships/oleObject" Target="../embeddings/oleObject23.bin"/><Relationship Id="rId6" Type="http://schemas.openxmlformats.org/officeDocument/2006/relationships/image" Target="../media/image31.emf"/><Relationship Id="rId7" Type="http://schemas.openxmlformats.org/officeDocument/2006/relationships/oleObject" Target="../embeddings/oleObject24.bin"/><Relationship Id="rId8" Type="http://schemas.openxmlformats.org/officeDocument/2006/relationships/image" Target="../media/image32.emf"/><Relationship Id="rId9" Type="http://schemas.openxmlformats.org/officeDocument/2006/relationships/image" Target="../media/image38.emf"/><Relationship Id="rId10" Type="http://schemas.openxmlformats.org/officeDocument/2006/relationships/oleObject" Target="../embeddings/oleObject25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3.bin"/><Relationship Id="rId20" Type="http://schemas.openxmlformats.org/officeDocument/2006/relationships/image" Target="../media/image47.emf"/><Relationship Id="rId21" Type="http://schemas.openxmlformats.org/officeDocument/2006/relationships/oleObject" Target="../embeddings/oleObject39.bin"/><Relationship Id="rId22" Type="http://schemas.openxmlformats.org/officeDocument/2006/relationships/image" Target="../media/image48.emf"/><Relationship Id="rId23" Type="http://schemas.openxmlformats.org/officeDocument/2006/relationships/oleObject" Target="../embeddings/oleObject40.bin"/><Relationship Id="rId24" Type="http://schemas.openxmlformats.org/officeDocument/2006/relationships/image" Target="../media/image49.emf"/><Relationship Id="rId25" Type="http://schemas.openxmlformats.org/officeDocument/2006/relationships/oleObject" Target="../embeddings/oleObject41.bin"/><Relationship Id="rId26" Type="http://schemas.openxmlformats.org/officeDocument/2006/relationships/image" Target="../media/image50.emf"/><Relationship Id="rId27" Type="http://schemas.openxmlformats.org/officeDocument/2006/relationships/oleObject" Target="../embeddings/oleObject42.bin"/><Relationship Id="rId28" Type="http://schemas.openxmlformats.org/officeDocument/2006/relationships/image" Target="../media/image51.emf"/><Relationship Id="rId10" Type="http://schemas.openxmlformats.org/officeDocument/2006/relationships/image" Target="../media/image42.emf"/><Relationship Id="rId11" Type="http://schemas.openxmlformats.org/officeDocument/2006/relationships/oleObject" Target="../embeddings/oleObject34.bin"/><Relationship Id="rId12" Type="http://schemas.openxmlformats.org/officeDocument/2006/relationships/image" Target="../media/image43.emf"/><Relationship Id="rId13" Type="http://schemas.openxmlformats.org/officeDocument/2006/relationships/oleObject" Target="../embeddings/oleObject35.bin"/><Relationship Id="rId14" Type="http://schemas.openxmlformats.org/officeDocument/2006/relationships/image" Target="../media/image44.emf"/><Relationship Id="rId15" Type="http://schemas.openxmlformats.org/officeDocument/2006/relationships/oleObject" Target="../embeddings/oleObject36.bin"/><Relationship Id="rId16" Type="http://schemas.openxmlformats.org/officeDocument/2006/relationships/image" Target="../media/image45.emf"/><Relationship Id="rId17" Type="http://schemas.openxmlformats.org/officeDocument/2006/relationships/oleObject" Target="../embeddings/oleObject37.bin"/><Relationship Id="rId18" Type="http://schemas.openxmlformats.org/officeDocument/2006/relationships/image" Target="../media/image46.emf"/><Relationship Id="rId19" Type="http://schemas.openxmlformats.org/officeDocument/2006/relationships/oleObject" Target="../embeddings/oleObject38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30.bin"/><Relationship Id="rId4" Type="http://schemas.openxmlformats.org/officeDocument/2006/relationships/image" Target="../media/image39.emf"/><Relationship Id="rId5" Type="http://schemas.openxmlformats.org/officeDocument/2006/relationships/oleObject" Target="../embeddings/oleObject31.bin"/><Relationship Id="rId6" Type="http://schemas.openxmlformats.org/officeDocument/2006/relationships/image" Target="../media/image40.emf"/><Relationship Id="rId7" Type="http://schemas.openxmlformats.org/officeDocument/2006/relationships/oleObject" Target="../embeddings/oleObject32.bin"/><Relationship Id="rId8" Type="http://schemas.openxmlformats.org/officeDocument/2006/relationships/image" Target="../media/image41.emf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5.emf"/><Relationship Id="rId12" Type="http://schemas.openxmlformats.org/officeDocument/2006/relationships/oleObject" Target="../embeddings/oleObject47.bin"/><Relationship Id="rId13" Type="http://schemas.openxmlformats.org/officeDocument/2006/relationships/image" Target="../media/image56.emf"/><Relationship Id="rId14" Type="http://schemas.openxmlformats.org/officeDocument/2006/relationships/oleObject" Target="../embeddings/oleObject48.bin"/><Relationship Id="rId15" Type="http://schemas.openxmlformats.org/officeDocument/2006/relationships/image" Target="../media/image57.emf"/><Relationship Id="rId16" Type="http://schemas.openxmlformats.org/officeDocument/2006/relationships/image" Target="../media/image60.emf"/><Relationship Id="rId17" Type="http://schemas.openxmlformats.org/officeDocument/2006/relationships/oleObject" Target="../embeddings/oleObject49.bin"/><Relationship Id="rId18" Type="http://schemas.openxmlformats.org/officeDocument/2006/relationships/image" Target="../media/image58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9.emf"/><Relationship Id="rId4" Type="http://schemas.openxmlformats.org/officeDocument/2006/relationships/oleObject" Target="../embeddings/oleObject43.bin"/><Relationship Id="rId5" Type="http://schemas.openxmlformats.org/officeDocument/2006/relationships/image" Target="../media/image52.emf"/><Relationship Id="rId6" Type="http://schemas.openxmlformats.org/officeDocument/2006/relationships/oleObject" Target="../embeddings/oleObject44.bin"/><Relationship Id="rId7" Type="http://schemas.openxmlformats.org/officeDocument/2006/relationships/image" Target="../media/image53.emf"/><Relationship Id="rId8" Type="http://schemas.openxmlformats.org/officeDocument/2006/relationships/oleObject" Target="../embeddings/oleObject45.bin"/><Relationship Id="rId9" Type="http://schemas.openxmlformats.org/officeDocument/2006/relationships/image" Target="../media/image54.emf"/><Relationship Id="rId10" Type="http://schemas.openxmlformats.org/officeDocument/2006/relationships/oleObject" Target="../embeddings/oleObject46.bin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3.bin"/><Relationship Id="rId12" Type="http://schemas.openxmlformats.org/officeDocument/2006/relationships/image" Target="../media/image64.emf"/><Relationship Id="rId13" Type="http://schemas.openxmlformats.org/officeDocument/2006/relationships/oleObject" Target="../embeddings/oleObject54.bin"/><Relationship Id="rId14" Type="http://schemas.openxmlformats.org/officeDocument/2006/relationships/image" Target="../media/image65.emf"/><Relationship Id="rId15" Type="http://schemas.openxmlformats.org/officeDocument/2006/relationships/oleObject" Target="../embeddings/oleObject55.bin"/><Relationship Id="rId16" Type="http://schemas.openxmlformats.org/officeDocument/2006/relationships/image" Target="../media/image66.emf"/><Relationship Id="rId17" Type="http://schemas.openxmlformats.org/officeDocument/2006/relationships/oleObject" Target="../embeddings/oleObject56.bin"/><Relationship Id="rId18" Type="http://schemas.openxmlformats.org/officeDocument/2006/relationships/image" Target="../media/image67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8.emf"/><Relationship Id="rId4" Type="http://schemas.openxmlformats.org/officeDocument/2006/relationships/image" Target="../media/image69.emf"/><Relationship Id="rId5" Type="http://schemas.openxmlformats.org/officeDocument/2006/relationships/oleObject" Target="../embeddings/oleObject50.bin"/><Relationship Id="rId6" Type="http://schemas.openxmlformats.org/officeDocument/2006/relationships/image" Target="../media/image61.emf"/><Relationship Id="rId7" Type="http://schemas.openxmlformats.org/officeDocument/2006/relationships/oleObject" Target="../embeddings/oleObject51.bin"/><Relationship Id="rId8" Type="http://schemas.openxmlformats.org/officeDocument/2006/relationships/image" Target="../media/image62.emf"/><Relationship Id="rId9" Type="http://schemas.openxmlformats.org/officeDocument/2006/relationships/oleObject" Target="../embeddings/oleObject52.bin"/><Relationship Id="rId10" Type="http://schemas.openxmlformats.org/officeDocument/2006/relationships/image" Target="../media/image6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0285" y="3487056"/>
            <a:ext cx="8545287" cy="957943"/>
          </a:xfrm>
        </p:spPr>
        <p:txBody>
          <a:bodyPr/>
          <a:lstStyle/>
          <a:p>
            <a:r>
              <a:rPr lang="de-DE" sz="3200" dirty="0" err="1" smtClean="0"/>
              <a:t>Artificial</a:t>
            </a:r>
            <a:r>
              <a:rPr lang="de-DE" sz="3200" dirty="0" smtClean="0"/>
              <a:t> </a:t>
            </a:r>
            <a:r>
              <a:rPr lang="de-DE" sz="3200" dirty="0" err="1" smtClean="0"/>
              <a:t>collisions</a:t>
            </a:r>
            <a:r>
              <a:rPr lang="de-DE" sz="3200" dirty="0"/>
              <a:t> </a:t>
            </a:r>
            <a:r>
              <a:rPr lang="de-DE" sz="3200" dirty="0" err="1" smtClean="0"/>
              <a:t>and</a:t>
            </a:r>
            <a:r>
              <a:rPr lang="de-DE" sz="3200" dirty="0" smtClean="0"/>
              <a:t> </a:t>
            </a:r>
            <a:r>
              <a:rPr lang="de-DE" sz="3200" dirty="0" err="1"/>
              <a:t>emittance</a:t>
            </a:r>
            <a:r>
              <a:rPr lang="de-DE" sz="3200" dirty="0"/>
              <a:t> </a:t>
            </a:r>
            <a:r>
              <a:rPr lang="de-DE" sz="3200" dirty="0" err="1"/>
              <a:t>growth</a:t>
            </a:r>
            <a:r>
              <a:rPr lang="de-DE" sz="3200" dirty="0"/>
              <a:t> in </a:t>
            </a:r>
            <a:r>
              <a:rPr lang="de-DE" sz="3200" dirty="0" err="1"/>
              <a:t>computer</a:t>
            </a:r>
            <a:r>
              <a:rPr lang="de-DE" sz="3200" dirty="0"/>
              <a:t> </a:t>
            </a:r>
            <a:r>
              <a:rPr lang="de-DE" sz="3200" dirty="0" err="1"/>
              <a:t>simulations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intense</a:t>
            </a:r>
            <a:r>
              <a:rPr lang="de-DE" sz="3200" dirty="0"/>
              <a:t> </a:t>
            </a:r>
            <a:r>
              <a:rPr lang="de-DE" sz="3200" dirty="0" err="1"/>
              <a:t>beams</a:t>
            </a:r>
            <a:r>
              <a:rPr lang="de-DE" sz="3200" dirty="0"/>
              <a:t>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58279" y="4645780"/>
            <a:ext cx="6400800" cy="584660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Oliver Boine-Frankenheim, Ingo Hofmann</a:t>
            </a:r>
            <a:r>
              <a:rPr lang="de-DE" dirty="0" smtClean="0"/>
              <a:t>, Sabrina Appel</a:t>
            </a:r>
            <a:endParaRPr lang="de-DE" dirty="0" smtClean="0"/>
          </a:p>
          <a:p>
            <a:r>
              <a:rPr lang="de-DE" dirty="0" smtClean="0"/>
              <a:t>TU Darmstadt </a:t>
            </a:r>
            <a:r>
              <a:rPr lang="de-DE" dirty="0" err="1" smtClean="0"/>
              <a:t>and</a:t>
            </a:r>
            <a:r>
              <a:rPr lang="de-DE" dirty="0" smtClean="0"/>
              <a:t> GSI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81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Artificial ‘</a:t>
            </a:r>
            <a:r>
              <a:rPr lang="en-US" dirty="0" err="1" smtClean="0"/>
              <a:t>Schottky</a:t>
            </a:r>
            <a:r>
              <a:rPr lang="en-US" dirty="0" smtClean="0"/>
              <a:t>’ fluctuation spectrum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B273-6498-44F0-AE74-E4F764E3B84F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748750"/>
              </p:ext>
            </p:extLst>
          </p:nvPr>
        </p:nvGraphicFramePr>
        <p:xfrm>
          <a:off x="575357" y="1437254"/>
          <a:ext cx="45116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89" name="Equation" r:id="rId3" imgW="1917700" imgH="228600" progId="Equation.DSMT4">
                  <p:embed/>
                </p:oleObj>
              </mc:Choice>
              <mc:Fallback>
                <p:oleObj name="Equation" r:id="rId3" imgW="19177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57" y="1437254"/>
                        <a:ext cx="451167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524432"/>
              </p:ext>
            </p:extLst>
          </p:nvPr>
        </p:nvGraphicFramePr>
        <p:xfrm>
          <a:off x="943426" y="3463639"/>
          <a:ext cx="2458182" cy="68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90" name="Equation" r:id="rId5" imgW="1689100" imgH="469900" progId="Equation.DSMT4">
                  <p:embed/>
                </p:oleObj>
              </mc:Choice>
              <mc:Fallback>
                <p:oleObj name="Equation" r:id="rId5" imgW="1689100" imgH="469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3426" y="3463639"/>
                        <a:ext cx="2458182" cy="68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69814" y="1977004"/>
            <a:ext cx="723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 k=1</a:t>
            </a:r>
          </a:p>
          <a:p>
            <a:r>
              <a:rPr lang="en-US" sz="1400" dirty="0" smtClean="0"/>
              <a:t>dipolar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72746" y="1977004"/>
            <a:ext cx="1146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    k=2</a:t>
            </a:r>
          </a:p>
          <a:p>
            <a:r>
              <a:rPr lang="en-US" sz="1400" dirty="0" err="1" smtClean="0"/>
              <a:t>quadrupolar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445290" y="1972245"/>
            <a:ext cx="1159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   k&gt;2</a:t>
            </a:r>
          </a:p>
          <a:p>
            <a:r>
              <a:rPr lang="en-US" sz="1400" dirty="0" smtClean="0"/>
              <a:t>higher order</a:t>
            </a:r>
            <a:endParaRPr lang="en-US" sz="1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084867" y="1364229"/>
            <a:ext cx="2354970" cy="1135995"/>
            <a:chOff x="5418117" y="1951174"/>
            <a:chExt cx="2354970" cy="1135995"/>
          </a:xfrm>
        </p:grpSpPr>
        <p:sp>
          <p:nvSpPr>
            <p:cNvPr id="9" name="Rectangle 8"/>
            <p:cNvSpPr/>
            <p:nvPr/>
          </p:nvSpPr>
          <p:spPr>
            <a:xfrm>
              <a:off x="5418117" y="1951174"/>
              <a:ext cx="2354970" cy="1135995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418117" y="2082370"/>
              <a:ext cx="2235167" cy="1004799"/>
              <a:chOff x="4882376" y="2214168"/>
              <a:chExt cx="2235167" cy="1004799"/>
            </a:xfrm>
          </p:grpSpPr>
          <p:graphicFrame>
            <p:nvGraphicFramePr>
              <p:cNvPr id="8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37915297"/>
                  </p:ext>
                </p:extLst>
              </p:nvPr>
            </p:nvGraphicFramePr>
            <p:xfrm>
              <a:off x="5198309" y="2214168"/>
              <a:ext cx="1552575" cy="612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91" name="Equation" r:id="rId7" imgW="901700" imgH="355600" progId="Equation.DSMT4">
                      <p:embed/>
                    </p:oleObj>
                  </mc:Choice>
                  <mc:Fallback>
                    <p:oleObj name="Equation" r:id="rId7" imgW="901700" imgH="3556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98309" y="2214168"/>
                            <a:ext cx="1552575" cy="6127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TextBox 21"/>
              <p:cNvSpPr txBox="1"/>
              <p:nvPr/>
            </p:nvSpPr>
            <p:spPr>
              <a:xfrm>
                <a:off x="4882376" y="2695747"/>
                <a:ext cx="8358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Diffusion</a:t>
                </a:r>
                <a:endParaRPr lang="en-US" sz="14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965064" y="2695747"/>
                <a:ext cx="115247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Electric field </a:t>
                </a:r>
              </a:p>
              <a:p>
                <a:r>
                  <a:rPr lang="en-US" sz="1400" dirty="0" smtClean="0"/>
                  <a:t>fluctuations</a:t>
                </a:r>
                <a:endParaRPr lang="en-US" sz="1400" dirty="0"/>
              </a:p>
            </p:txBody>
          </p:sp>
        </p:grpSp>
      </p:grpSp>
      <p:sp>
        <p:nvSpPr>
          <p:cNvPr id="14" name="TextBox 13"/>
          <p:cNvSpPr txBox="1"/>
          <p:nvPr/>
        </p:nvSpPr>
        <p:spPr>
          <a:xfrm>
            <a:off x="0" y="5970308"/>
            <a:ext cx="649188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Remark: </a:t>
            </a:r>
            <a:r>
              <a:rPr lang="en-US" sz="1600" dirty="0" smtClean="0"/>
              <a:t>Saturated ‘self-consistent ’fluctuation </a:t>
            </a:r>
          </a:p>
          <a:p>
            <a:r>
              <a:rPr lang="en-US" sz="1600" dirty="0" smtClean="0"/>
              <a:t>spectrum does not depend on the initial random macro-particle seed ! </a:t>
            </a:r>
            <a:endParaRPr lang="en-US" sz="1600" dirty="0"/>
          </a:p>
        </p:txBody>
      </p:sp>
      <p:sp>
        <p:nvSpPr>
          <p:cNvPr id="5" name="Oval 4"/>
          <p:cNvSpPr/>
          <p:nvPr/>
        </p:nvSpPr>
        <p:spPr>
          <a:xfrm>
            <a:off x="1468557" y="4175219"/>
            <a:ext cx="1182148" cy="1183587"/>
          </a:xfrm>
          <a:prstGeom prst="ellipse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1756589" y="4463251"/>
            <a:ext cx="612000" cy="538759"/>
          </a:xfrm>
          <a:prstGeom prst="ellipse">
            <a:avLst/>
          </a:prstGeom>
          <a:solidFill>
            <a:srgbClr val="FF0000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061404" y="4291372"/>
            <a:ext cx="307185" cy="4507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576132" y="5382770"/>
            <a:ext cx="1023087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/>
              <a:t>beam pipe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4712" y="2871215"/>
            <a:ext cx="2762295" cy="58477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/>
              <a:t>‘Harmonic decomposition’ of </a:t>
            </a:r>
          </a:p>
          <a:p>
            <a:pPr algn="l"/>
            <a:r>
              <a:rPr lang="en-US" sz="1600" dirty="0" smtClean="0"/>
              <a:t>the electric field fluctuations </a:t>
            </a: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649799"/>
              </p:ext>
            </p:extLst>
          </p:nvPr>
        </p:nvGraphicFramePr>
        <p:xfrm>
          <a:off x="2061404" y="4250851"/>
          <a:ext cx="222250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92" name="Equation" r:id="rId9" imgW="152400" imgH="152400" progId="Equation.DSMT4">
                  <p:embed/>
                </p:oleObj>
              </mc:Choice>
              <mc:Fallback>
                <p:oleObj name="Equation" r:id="rId9" imgW="152400" imgH="15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1404" y="4250851"/>
                        <a:ext cx="222250" cy="22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Straight Arrow Connector 29"/>
          <p:cNvCxnSpPr/>
          <p:nvPr/>
        </p:nvCxnSpPr>
        <p:spPr>
          <a:xfrm flipV="1">
            <a:off x="2087676" y="4742099"/>
            <a:ext cx="595234" cy="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2212197"/>
              </p:ext>
            </p:extLst>
          </p:nvPr>
        </p:nvGraphicFramePr>
        <p:xfrm>
          <a:off x="2368589" y="4463251"/>
          <a:ext cx="185738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93" name="Equation" r:id="rId11" imgW="127000" imgH="177800" progId="Equation.DSMT4">
                  <p:embed/>
                </p:oleObj>
              </mc:Choice>
              <mc:Fallback>
                <p:oleObj name="Equation" r:id="rId11" imgW="127000" imgH="177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8589" y="4463251"/>
                        <a:ext cx="185738" cy="260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2"/>
          <p:cNvSpPr/>
          <p:nvPr/>
        </p:nvSpPr>
        <p:spPr>
          <a:xfrm>
            <a:off x="1734819" y="5002009"/>
            <a:ext cx="6337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beam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4695248" y="1529249"/>
            <a:ext cx="4450910" cy="5760000"/>
            <a:chOff x="4258980" y="1385516"/>
            <a:chExt cx="4450910" cy="5760000"/>
          </a:xfrm>
        </p:grpSpPr>
        <p:pic>
          <p:nvPicPr>
            <p:cNvPr id="6" name="Picture 5" descr="monitor_freq_M1000.pdf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8980" y="1385516"/>
              <a:ext cx="4450910" cy="5760000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>
              <a:off x="5305275" y="2996851"/>
              <a:ext cx="0" cy="244753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4246145"/>
                </p:ext>
              </p:extLst>
            </p:nvPr>
          </p:nvGraphicFramePr>
          <p:xfrm>
            <a:off x="5368925" y="3094038"/>
            <a:ext cx="766763" cy="300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94" name="Equation" r:id="rId14" imgW="584200" imgH="228600" progId="Equation.DSMT4">
                    <p:embed/>
                  </p:oleObj>
                </mc:Choice>
                <mc:Fallback>
                  <p:oleObj name="Equation" r:id="rId14" imgW="5842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68925" y="3094038"/>
                          <a:ext cx="766763" cy="3000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TextBox 33"/>
            <p:cNvSpPr txBox="1"/>
            <p:nvPr/>
          </p:nvSpPr>
          <p:spPr>
            <a:xfrm>
              <a:off x="4725380" y="2658297"/>
              <a:ext cx="3594654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600" dirty="0" smtClean="0"/>
                <a:t>Fluctuation spectrum after 1000 cells.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55417" y="4977427"/>
              <a:ext cx="1377300" cy="52322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400" dirty="0" smtClean="0"/>
                <a:t>high frequency </a:t>
              </a:r>
            </a:p>
            <a:p>
              <a:pPr algn="l"/>
              <a:r>
                <a:rPr lang="en-US" sz="1400" dirty="0" smtClean="0"/>
                <a:t>‘collisions’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530604" y="5546814"/>
              <a:ext cx="1112855" cy="52322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400" dirty="0" smtClean="0"/>
                <a:t>low order </a:t>
              </a:r>
            </a:p>
            <a:p>
              <a:pPr algn="l"/>
              <a:r>
                <a:rPr lang="en-US" sz="1400" dirty="0" smtClean="0"/>
                <a:t>resonances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6699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732" y="-1214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Effect of the macro-particle number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B273-6498-44F0-AE74-E4F764E3B84F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3" name="Picture 2" descr="FODO_vs_SOL_mu1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48" y="1598571"/>
            <a:ext cx="4859996" cy="4319996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0104404"/>
              </p:ext>
            </p:extLst>
          </p:nvPr>
        </p:nvGraphicFramePr>
        <p:xfrm>
          <a:off x="5351808" y="3284984"/>
          <a:ext cx="2354345" cy="721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2" name="Equation" r:id="rId4" imgW="1498600" imgH="457200" progId="Equation.DSMT4">
                  <p:embed/>
                </p:oleObj>
              </mc:Choice>
              <mc:Fallback>
                <p:oleObj name="Equation" r:id="rId4" imgW="14986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51808" y="3284984"/>
                        <a:ext cx="2354345" cy="721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35896" y="1340768"/>
            <a:ext cx="29905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‘strong coupling’:</a:t>
            </a:r>
          </a:p>
          <a:p>
            <a:r>
              <a:rPr lang="en-US" sz="1600" dirty="0" smtClean="0"/>
              <a:t>large angle collisions dominate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22010" y="5695454"/>
            <a:ext cx="326366" cy="2884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9919617"/>
              </p:ext>
            </p:extLst>
          </p:nvPr>
        </p:nvGraphicFramePr>
        <p:xfrm>
          <a:off x="2892315" y="5648567"/>
          <a:ext cx="312122" cy="53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3" name="Equation" r:id="rId6" imgW="228600" imgH="393700" progId="Equation.DSMT4">
                  <p:embed/>
                </p:oleObj>
              </mc:Choice>
              <mc:Fallback>
                <p:oleObj name="Equation" r:id="rId6" imgW="2286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92315" y="5648567"/>
                        <a:ext cx="312122" cy="539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96732" y="1318781"/>
            <a:ext cx="30130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‘weak coupling’:</a:t>
            </a:r>
          </a:p>
          <a:p>
            <a:r>
              <a:rPr lang="en-US" sz="1600" dirty="0" smtClean="0"/>
              <a:t>small angle collisions dominate</a:t>
            </a:r>
          </a:p>
        </p:txBody>
      </p:sp>
      <p:sp>
        <p:nvSpPr>
          <p:cNvPr id="5" name="Rectangle 4"/>
          <p:cNvSpPr/>
          <p:nvPr/>
        </p:nvSpPr>
        <p:spPr>
          <a:xfrm>
            <a:off x="3923928" y="4077072"/>
            <a:ext cx="504056" cy="3583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050507"/>
              </p:ext>
            </p:extLst>
          </p:nvPr>
        </p:nvGraphicFramePr>
        <p:xfrm>
          <a:off x="3841627" y="4496352"/>
          <a:ext cx="595315" cy="215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4" name="Equation" r:id="rId8" imgW="457200" imgH="165100" progId="Equation.DSMT4">
                  <p:embed/>
                </p:oleObj>
              </mc:Choice>
              <mc:Fallback>
                <p:oleObj name="Equation" r:id="rId8" imgW="4572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841627" y="4496352"/>
                        <a:ext cx="595315" cy="215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937687"/>
              </p:ext>
            </p:extLst>
          </p:nvPr>
        </p:nvGraphicFramePr>
        <p:xfrm>
          <a:off x="3841627" y="2092155"/>
          <a:ext cx="720725" cy="16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5" name="Equation" r:id="rId10" imgW="660400" imgH="152400" progId="Equation.DSMT4">
                  <p:embed/>
                </p:oleObj>
              </mc:Choice>
              <mc:Fallback>
                <p:oleObj name="Equation" r:id="rId10" imgW="660400" imgH="15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841627" y="2092155"/>
                        <a:ext cx="720725" cy="168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03120" y="5953666"/>
            <a:ext cx="2789195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          s</a:t>
            </a:r>
            <a:r>
              <a:rPr lang="en-US" dirty="0" smtClean="0"/>
              <a:t>caling tested up</a:t>
            </a:r>
          </a:p>
          <a:p>
            <a:pPr algn="l"/>
            <a:r>
              <a:rPr lang="en-US" dirty="0" smtClean="0"/>
              <a:t>to 50000 macro-particles.</a:t>
            </a:r>
            <a:endParaRPr lang="en-US" dirty="0" smtClean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3450"/>
              </p:ext>
            </p:extLst>
          </p:nvPr>
        </p:nvGraphicFramePr>
        <p:xfrm>
          <a:off x="237948" y="6016482"/>
          <a:ext cx="558800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6" name="Equation" r:id="rId12" imgW="355600" imgH="165100" progId="Equation.DSMT4">
                  <p:embed/>
                </p:oleObj>
              </mc:Choice>
              <mc:Fallback>
                <p:oleObj name="Equation" r:id="rId12" imgW="3556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37948" y="6016482"/>
                        <a:ext cx="558800" cy="260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3941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the grid spacing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12</a:t>
            </a:fld>
            <a:endParaRPr lang="de-DE"/>
          </a:p>
        </p:txBody>
      </p:sp>
      <p:pic>
        <p:nvPicPr>
          <p:cNvPr id="5" name="Picture 4" descr="M5000_dx_mu3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124" y="1691972"/>
            <a:ext cx="6435918" cy="432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53030" y="3476457"/>
            <a:ext cx="1486367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‘grid heating’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98183" y="2383335"/>
            <a:ext cx="1215184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‘collisions’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7929192"/>
              </p:ext>
            </p:extLst>
          </p:nvPr>
        </p:nvGraphicFramePr>
        <p:xfrm>
          <a:off x="3957994" y="1691277"/>
          <a:ext cx="11049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84" name="Equation" r:id="rId4" imgW="736600" imgH="228600" progId="Equation.DSMT4">
                  <p:embed/>
                </p:oleObj>
              </mc:Choice>
              <mc:Fallback>
                <p:oleObj name="Equation" r:id="rId4" imgW="736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7994" y="1691277"/>
                        <a:ext cx="11049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302475"/>
              </p:ext>
            </p:extLst>
          </p:nvPr>
        </p:nvGraphicFramePr>
        <p:xfrm>
          <a:off x="3497890" y="3278957"/>
          <a:ext cx="1469752" cy="611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85" name="Equation" r:id="rId6" imgW="1130300" imgH="469900" progId="Equation.DSMT4">
                  <p:embed/>
                </p:oleObj>
              </mc:Choice>
              <mc:Fallback>
                <p:oleObj name="Equation" r:id="rId6" imgW="11303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97890" y="3278957"/>
                        <a:ext cx="1469752" cy="611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6067995"/>
            <a:ext cx="3908755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b="1" dirty="0" smtClean="0"/>
              <a:t>in 2D: </a:t>
            </a:r>
            <a:r>
              <a:rPr lang="en-US" dirty="0" smtClean="0"/>
              <a:t>finite ‘particle-particle limit’ for </a:t>
            </a:r>
          </a:p>
          <a:p>
            <a:pPr algn="l"/>
            <a:endParaRPr lang="en-US" dirty="0" smtClean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3031196"/>
              </p:ext>
            </p:extLst>
          </p:nvPr>
        </p:nvGraphicFramePr>
        <p:xfrm>
          <a:off x="3822613" y="6091655"/>
          <a:ext cx="882266" cy="28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86" name="Equation" r:id="rId8" imgW="508000" imgH="165100" progId="Equation.DSMT4">
                  <p:embed/>
                </p:oleObj>
              </mc:Choice>
              <mc:Fallback>
                <p:oleObj name="Equation" r:id="rId8" imgW="5080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822613" y="6091655"/>
                        <a:ext cx="882266" cy="286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1617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361" y="-46387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Effect of </a:t>
            </a:r>
            <a:r>
              <a:rPr lang="en-US" sz="2800" dirty="0" smtClean="0"/>
              <a:t>(periodic) focusing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B273-6498-44F0-AE74-E4F764E3B84F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799681"/>
              </p:ext>
            </p:extLst>
          </p:nvPr>
        </p:nvGraphicFramePr>
        <p:xfrm>
          <a:off x="3476965" y="5708444"/>
          <a:ext cx="854930" cy="2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3" name="Equation" r:id="rId3" imgW="457200" imgH="152400" progId="Equation.DSMT4">
                  <p:embed/>
                </p:oleObj>
              </mc:Choice>
              <mc:Fallback>
                <p:oleObj name="Equation" r:id="rId3" imgW="457200" imgH="15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6965" y="5708444"/>
                        <a:ext cx="854930" cy="28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fodo_thick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647" y="1272773"/>
            <a:ext cx="3641429" cy="2664000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56487"/>
              </p:ext>
            </p:extLst>
          </p:nvPr>
        </p:nvGraphicFramePr>
        <p:xfrm>
          <a:off x="2147743" y="1841098"/>
          <a:ext cx="528033" cy="21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4" name="Equation" r:id="rId6" imgW="558800" imgH="228600" progId="Equation.DSMT4">
                  <p:embed/>
                </p:oleObj>
              </mc:Choice>
              <mc:Fallback>
                <p:oleObj name="Equation" r:id="rId6" imgW="5588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47743" y="1841098"/>
                        <a:ext cx="528033" cy="216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fodo_madx_2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655" y="3979194"/>
            <a:ext cx="3641437" cy="2664000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6113797"/>
              </p:ext>
            </p:extLst>
          </p:nvPr>
        </p:nvGraphicFramePr>
        <p:xfrm>
          <a:off x="2252998" y="4359895"/>
          <a:ext cx="528033" cy="21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5" name="Equation" r:id="rId9" imgW="558800" imgH="228600" progId="Equation.DSMT4">
                  <p:embed/>
                </p:oleObj>
              </mc:Choice>
              <mc:Fallback>
                <p:oleObj name="Equation" r:id="rId9" imgW="5588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52998" y="4359895"/>
                        <a:ext cx="528033" cy="216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H="1" flipV="1">
            <a:off x="3684144" y="2060848"/>
            <a:ext cx="24889" cy="33843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380083"/>
              </p:ext>
            </p:extLst>
          </p:nvPr>
        </p:nvGraphicFramePr>
        <p:xfrm>
          <a:off x="3795712" y="3533774"/>
          <a:ext cx="269858" cy="25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6" name="Equation" r:id="rId10" imgW="165100" imgH="152400" progId="Equation.DSMT4">
                  <p:embed/>
                </p:oleObj>
              </mc:Choice>
              <mc:Fallback>
                <p:oleObj name="Equation" r:id="rId10" imgW="165100" imgH="15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5712" y="3533774"/>
                        <a:ext cx="269858" cy="25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312535" y="5968565"/>
            <a:ext cx="1865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(limit of constant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focusing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76769"/>
              </p:ext>
            </p:extLst>
          </p:nvPr>
        </p:nvGraphicFramePr>
        <p:xfrm>
          <a:off x="6104732" y="1366896"/>
          <a:ext cx="1800225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7" name="Equation" r:id="rId12" imgW="1371600" imgH="520700" progId="Equation.DSMT4">
                  <p:embed/>
                </p:oleObj>
              </mc:Choice>
              <mc:Fallback>
                <p:oleObj name="Equation" r:id="rId12" imgW="13716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4732" y="1366896"/>
                        <a:ext cx="1800225" cy="690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717530"/>
              </p:ext>
            </p:extLst>
          </p:nvPr>
        </p:nvGraphicFramePr>
        <p:xfrm>
          <a:off x="4632635" y="1376636"/>
          <a:ext cx="968375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8" name="Equation" r:id="rId14" imgW="609600" imgH="431800" progId="Equation.DSMT4">
                  <p:embed/>
                </p:oleObj>
              </mc:Choice>
              <mc:Fallback>
                <p:oleObj name="Equation" r:id="rId14" imgW="6096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2635" y="1376636"/>
                        <a:ext cx="968375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08180" y="2123367"/>
            <a:ext cx="1393330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/>
              <a:t>(ripple factor)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632635" y="2539194"/>
            <a:ext cx="4583457" cy="3829360"/>
            <a:chOff x="4632635" y="2539194"/>
            <a:chExt cx="4583457" cy="3829360"/>
          </a:xfrm>
        </p:grpSpPr>
        <p:pic>
          <p:nvPicPr>
            <p:cNvPr id="3" name="Picture 2" descr="ripple_M1000_mu20.pdf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2635" y="2539194"/>
              <a:ext cx="4320000" cy="28800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424964" y="3735388"/>
              <a:ext cx="1484701" cy="584776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600" dirty="0" smtClean="0"/>
                <a:t>It seems there </a:t>
              </a:r>
            </a:p>
            <a:p>
              <a:pPr algn="l"/>
              <a:r>
                <a:rPr lang="en-US" sz="1600" dirty="0" smtClean="0"/>
                <a:t>is a </a:t>
              </a:r>
              <a:r>
                <a:rPr lang="en-US" sz="1600" dirty="0" err="1" smtClean="0"/>
                <a:t>G</a:t>
              </a:r>
              <a:r>
                <a:rPr lang="en-US" sz="1600" baseline="-25000" dirty="0" err="1" smtClean="0"/>
                <a:t>threshold</a:t>
              </a:r>
              <a:endParaRPr lang="en-US" sz="1600" dirty="0" smtClean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55527" y="5445224"/>
              <a:ext cx="3660565" cy="92333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b="1" dirty="0" err="1" smtClean="0"/>
                <a:t>Emittance</a:t>
              </a:r>
              <a:r>
                <a:rPr lang="en-US" b="1" dirty="0" smtClean="0"/>
                <a:t> growth decreases </a:t>
              </a:r>
            </a:p>
            <a:p>
              <a:pPr algn="l"/>
              <a:r>
                <a:rPr lang="en-US" b="1" dirty="0" smtClean="0"/>
                <a:t>strongly with decreasing </a:t>
              </a:r>
              <a:r>
                <a:rPr lang="en-US" b="1" dirty="0" smtClean="0"/>
                <a:t>G</a:t>
              </a:r>
              <a:r>
                <a:rPr lang="en-US" b="1" dirty="0"/>
                <a:t> </a:t>
              </a:r>
              <a:r>
                <a:rPr lang="en-US" b="1" dirty="0" smtClean="0"/>
                <a:t>and </a:t>
              </a:r>
            </a:p>
            <a:p>
              <a:pPr algn="l"/>
              <a:r>
                <a:rPr lang="en-US" b="1" dirty="0" smtClean="0"/>
                <a:t>vanishes for constant </a:t>
              </a:r>
              <a:r>
                <a:rPr lang="en-US" b="1" dirty="0" smtClean="0"/>
                <a:t>focusing.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5878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Noise or Noise Free Schemes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14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207" y="1516999"/>
            <a:ext cx="5105400" cy="1790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6748" y="3307699"/>
            <a:ext cx="3747252" cy="52322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err="1" smtClean="0"/>
              <a:t>Sonnendrücker</a:t>
            </a:r>
            <a:r>
              <a:rPr lang="en-US" sz="1400" dirty="0" smtClean="0"/>
              <a:t>, </a:t>
            </a:r>
            <a:r>
              <a:rPr lang="en-US" sz="1400" dirty="0" err="1" smtClean="0"/>
              <a:t>Vay</a:t>
            </a:r>
            <a:r>
              <a:rPr lang="en-US" sz="1400" dirty="0" smtClean="0"/>
              <a:t>, </a:t>
            </a:r>
            <a:r>
              <a:rPr lang="en-US" sz="1400" dirty="0" smtClean="0"/>
              <a:t>et al., CPC (2004)</a:t>
            </a:r>
          </a:p>
          <a:p>
            <a:pPr algn="l"/>
            <a:r>
              <a:rPr lang="en-US" sz="1400" dirty="0" smtClean="0"/>
              <a:t>Al-</a:t>
            </a:r>
            <a:r>
              <a:rPr lang="en-US" sz="1400" dirty="0" err="1" smtClean="0"/>
              <a:t>Khateeb</a:t>
            </a:r>
            <a:r>
              <a:rPr lang="en-US" sz="1400" dirty="0"/>
              <a:t>,</a:t>
            </a:r>
            <a:r>
              <a:rPr lang="en-US" sz="1400" dirty="0" smtClean="0"/>
              <a:t> </a:t>
            </a:r>
            <a:r>
              <a:rPr lang="en-US" sz="1400" dirty="0" err="1" smtClean="0"/>
              <a:t>Boine</a:t>
            </a:r>
            <a:r>
              <a:rPr lang="en-US" sz="1400" dirty="0" smtClean="0"/>
              <a:t>-F., </a:t>
            </a:r>
            <a:r>
              <a:rPr lang="en-US" sz="1400" dirty="0" smtClean="0"/>
              <a:t>et al. PRST- </a:t>
            </a:r>
            <a:r>
              <a:rPr lang="en-US" sz="1400" dirty="0" smtClean="0"/>
              <a:t>AB (2003)  </a:t>
            </a:r>
            <a:endParaRPr lang="en-US" sz="1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51" y="1706248"/>
            <a:ext cx="2645588" cy="2518598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997669"/>
              </p:ext>
            </p:extLst>
          </p:nvPr>
        </p:nvGraphicFramePr>
        <p:xfrm>
          <a:off x="715333" y="3445467"/>
          <a:ext cx="1138238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6" name="Equation" r:id="rId5" imgW="825500" imgH="203200" progId="Equation.DSMT4">
                  <p:embed/>
                </p:oleObj>
              </mc:Choice>
              <mc:Fallback>
                <p:oleObj name="Equation" r:id="rId5" imgW="8255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15333" y="3445467"/>
                        <a:ext cx="1138238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4426061"/>
              </p:ext>
            </p:extLst>
          </p:nvPr>
        </p:nvGraphicFramePr>
        <p:xfrm>
          <a:off x="1941324" y="2073222"/>
          <a:ext cx="752475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7" name="Equation" r:id="rId7" imgW="546100" imgH="203200" progId="Equation.DSMT4">
                  <p:embed/>
                </p:oleObj>
              </mc:Choice>
              <mc:Fallback>
                <p:oleObj name="Equation" r:id="rId7" imgW="5461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41324" y="2073222"/>
                        <a:ext cx="752475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026163"/>
              </p:ext>
            </p:extLst>
          </p:nvPr>
        </p:nvGraphicFramePr>
        <p:xfrm>
          <a:off x="1997843" y="2921289"/>
          <a:ext cx="2001838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8" name="Equation" r:id="rId9" imgW="1447800" imgH="457200" progId="Equation.DSMT4">
                  <p:embed/>
                </p:oleObj>
              </mc:Choice>
              <mc:Fallback>
                <p:oleObj name="Equation" r:id="rId9" imgW="14478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97843" y="2921289"/>
                        <a:ext cx="2001838" cy="630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888504" y="1178445"/>
            <a:ext cx="5329103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b="1" dirty="0" err="1" smtClean="0"/>
              <a:t>Vlasov</a:t>
            </a:r>
            <a:r>
              <a:rPr lang="en-US" sz="1600" b="1" dirty="0" smtClean="0"/>
              <a:t> simulation: </a:t>
            </a:r>
            <a:r>
              <a:rPr lang="en-US" sz="1600" dirty="0" smtClean="0"/>
              <a:t>2D </a:t>
            </a:r>
            <a:r>
              <a:rPr lang="en-US" sz="1600" dirty="0" smtClean="0"/>
              <a:t>beam </a:t>
            </a:r>
            <a:r>
              <a:rPr lang="en-US" sz="1600" dirty="0" smtClean="0"/>
              <a:t>profile</a:t>
            </a:r>
            <a:r>
              <a:rPr lang="en-US" sz="1600" dirty="0" smtClean="0"/>
              <a:t> in a </a:t>
            </a:r>
            <a:r>
              <a:rPr lang="en-US" sz="1600" dirty="0" smtClean="0"/>
              <a:t>FODO channel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6748" y="1536971"/>
            <a:ext cx="3720189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/>
              <a:t>2D </a:t>
            </a:r>
            <a:r>
              <a:rPr lang="en-US" sz="1600" dirty="0" err="1" smtClean="0"/>
              <a:t>Vlasov</a:t>
            </a:r>
            <a:r>
              <a:rPr lang="en-US" sz="1600" dirty="0" smtClean="0"/>
              <a:t> simulations need a 4D grid !</a:t>
            </a:r>
            <a:endParaRPr lang="en-U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1264279"/>
            <a:ext cx="377710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b="1" dirty="0" smtClean="0"/>
              <a:t>Noise free: Direct </a:t>
            </a:r>
            <a:r>
              <a:rPr lang="en-US" b="1" dirty="0" err="1" smtClean="0"/>
              <a:t>Vlasov</a:t>
            </a:r>
            <a:r>
              <a:rPr lang="en-US" b="1" dirty="0" smtClean="0"/>
              <a:t> solvers</a:t>
            </a:r>
            <a:endParaRPr lang="en-US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3284873" y="3678331"/>
            <a:ext cx="5670342" cy="58477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b="1" dirty="0" smtClean="0"/>
              <a:t>Pro: </a:t>
            </a:r>
            <a:r>
              <a:rPr lang="en-US" sz="1600" dirty="0" smtClean="0"/>
              <a:t>Noise free     </a:t>
            </a:r>
          </a:p>
          <a:p>
            <a:pPr algn="l"/>
            <a:r>
              <a:rPr lang="en-US" sz="1600" b="1" dirty="0" smtClean="0"/>
              <a:t>Con: </a:t>
            </a:r>
            <a:r>
              <a:rPr lang="en-US" sz="1600" dirty="0" smtClean="0"/>
              <a:t>Grid induced dispersion, 4D (6D) adaptive grid needed</a:t>
            </a:r>
            <a:endParaRPr lang="en-US" sz="1600" dirty="0" smtClean="0"/>
          </a:p>
        </p:txBody>
      </p:sp>
      <p:grpSp>
        <p:nvGrpSpPr>
          <p:cNvPr id="24" name="Group 23"/>
          <p:cNvGrpSpPr/>
          <p:nvPr/>
        </p:nvGrpSpPr>
        <p:grpSpPr>
          <a:xfrm>
            <a:off x="5741" y="4299317"/>
            <a:ext cx="9138259" cy="2428998"/>
            <a:chOff x="5741" y="4299317"/>
            <a:chExt cx="9138259" cy="2428998"/>
          </a:xfrm>
        </p:grpSpPr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5787968"/>
                </p:ext>
              </p:extLst>
            </p:nvPr>
          </p:nvGraphicFramePr>
          <p:xfrm>
            <a:off x="169551" y="4712561"/>
            <a:ext cx="3506787" cy="36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279" name="Equation" r:id="rId11" imgW="1968500" imgH="203200" progId="Equation.DSMT4">
                    <p:embed/>
                  </p:oleObj>
                </mc:Choice>
                <mc:Fallback>
                  <p:oleObj name="Equation" r:id="rId11" imgW="1968500" imgH="203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69551" y="4712561"/>
                          <a:ext cx="3506787" cy="36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>
              <a:off x="30612" y="4299317"/>
              <a:ext cx="3121367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b="1" dirty="0" smtClean="0"/>
                <a:t>Low noise: </a:t>
              </a:r>
              <a:r>
                <a:rPr lang="en-US" b="1" dirty="0" err="1" smtClean="0"/>
                <a:t>δF</a:t>
              </a:r>
              <a:r>
                <a:rPr lang="en-US" b="1" dirty="0" smtClean="0"/>
                <a:t>-PIC scheme  </a:t>
              </a:r>
              <a:endParaRPr lang="en-US" b="1" dirty="0" smtClean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05902" y="5989651"/>
              <a:ext cx="3238098" cy="73866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400" dirty="0" err="1" smtClean="0"/>
                <a:t>Aydemir</a:t>
              </a:r>
              <a:r>
                <a:rPr lang="en-US" sz="1400" dirty="0" smtClean="0"/>
                <a:t>, </a:t>
              </a:r>
              <a:r>
                <a:rPr lang="en-US" sz="1400" dirty="0" err="1" smtClean="0"/>
                <a:t>PoP</a:t>
              </a:r>
              <a:r>
                <a:rPr lang="en-US" sz="1400" dirty="0" smtClean="0"/>
                <a:t> (1994)</a:t>
              </a:r>
            </a:p>
            <a:p>
              <a:pPr algn="l"/>
              <a:r>
                <a:rPr lang="en-US" sz="1400" dirty="0" smtClean="0"/>
                <a:t>Qin, Davidson</a:t>
              </a:r>
              <a:r>
                <a:rPr lang="en-US" sz="1400" dirty="0" smtClean="0"/>
                <a:t>, </a:t>
              </a:r>
              <a:r>
                <a:rPr lang="en-US" sz="1400" dirty="0" smtClean="0"/>
                <a:t>et al., </a:t>
              </a:r>
              <a:r>
                <a:rPr lang="en-US" sz="1400" dirty="0" smtClean="0"/>
                <a:t>PRST-AB</a:t>
              </a:r>
              <a:r>
                <a:rPr lang="en-US" sz="1400" dirty="0" smtClean="0"/>
                <a:t> </a:t>
              </a:r>
              <a:r>
                <a:rPr lang="en-US" sz="1400" dirty="0" smtClean="0"/>
                <a:t>(</a:t>
              </a:r>
              <a:r>
                <a:rPr lang="en-US" sz="1400" dirty="0" smtClean="0"/>
                <a:t>2000)</a:t>
              </a:r>
              <a:endParaRPr lang="en-US" sz="1400" dirty="0" smtClean="0"/>
            </a:p>
            <a:p>
              <a:pPr algn="l"/>
              <a:r>
                <a:rPr lang="en-US" sz="1400" dirty="0" err="1" smtClean="0"/>
                <a:t>Sonnendrücker</a:t>
              </a:r>
              <a:r>
                <a:rPr lang="en-US" sz="1400" dirty="0" smtClean="0"/>
                <a:t>, et al, </a:t>
              </a:r>
              <a:r>
                <a:rPr lang="en-US" sz="1400" dirty="0" smtClean="0"/>
                <a:t>(2013)  </a:t>
              </a:r>
              <a:endParaRPr lang="en-US" sz="1400" dirty="0" smtClean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67763" y="5070126"/>
              <a:ext cx="1302260" cy="83099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600" dirty="0" smtClean="0"/>
                <a:t>(known </a:t>
              </a:r>
            </a:p>
            <a:p>
              <a:pPr algn="l"/>
              <a:r>
                <a:rPr lang="en-US" sz="1600" dirty="0" smtClean="0"/>
                <a:t> matched </a:t>
              </a:r>
            </a:p>
            <a:p>
              <a:pPr algn="l"/>
              <a:r>
                <a:rPr lang="en-US" sz="1600" dirty="0"/>
                <a:t> d</a:t>
              </a:r>
              <a:r>
                <a:rPr lang="en-US" sz="1600" dirty="0" smtClean="0"/>
                <a:t>istribution)</a:t>
              </a:r>
              <a:endParaRPr lang="en-US" sz="1600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44999" y="5070126"/>
              <a:ext cx="1131339" cy="584776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600" dirty="0" smtClean="0"/>
                <a:t>(unknown: </a:t>
              </a:r>
            </a:p>
            <a:p>
              <a:pPr algn="l"/>
              <a:r>
                <a:rPr lang="en-US" sz="1600" dirty="0"/>
                <a:t> </a:t>
              </a:r>
              <a:r>
                <a:rPr lang="en-US" sz="1600" dirty="0" smtClean="0"/>
                <a:t>halo, …..)</a:t>
              </a:r>
              <a:endParaRPr lang="en-US" sz="1600" dirty="0" smtClean="0"/>
            </a:p>
          </p:txBody>
        </p:sp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7313595"/>
                </p:ext>
              </p:extLst>
            </p:nvPr>
          </p:nvGraphicFramePr>
          <p:xfrm>
            <a:off x="3777245" y="4559262"/>
            <a:ext cx="2887662" cy="658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280" name="Equation" r:id="rId13" imgW="1955800" imgH="444500" progId="Equation.DSMT4">
                    <p:embed/>
                  </p:oleObj>
                </mc:Choice>
                <mc:Fallback>
                  <p:oleObj name="Equation" r:id="rId13" imgW="1955800" imgH="4445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777245" y="4559262"/>
                          <a:ext cx="2887662" cy="6588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86042945"/>
                </p:ext>
              </p:extLst>
            </p:nvPr>
          </p:nvGraphicFramePr>
          <p:xfrm>
            <a:off x="6948264" y="4581128"/>
            <a:ext cx="1912938" cy="582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281" name="Equation" r:id="rId15" imgW="1295400" imgH="393700" progId="Equation.DSMT4">
                    <p:embed/>
                  </p:oleObj>
                </mc:Choice>
                <mc:Fallback>
                  <p:oleObj name="Equation" r:id="rId15" imgW="12954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6948264" y="4581128"/>
                          <a:ext cx="1912938" cy="5826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7081077" y="5163740"/>
              <a:ext cx="2062923" cy="58477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600" dirty="0" smtClean="0"/>
                <a:t>(additional equation </a:t>
              </a:r>
            </a:p>
            <a:p>
              <a:pPr algn="l"/>
              <a:r>
                <a:rPr lang="en-US" sz="1600" dirty="0" smtClean="0"/>
                <a:t> for particle </a:t>
              </a:r>
              <a:r>
                <a:rPr lang="en-US" sz="1600" dirty="0" smtClean="0"/>
                <a:t>weights) </a:t>
              </a:r>
              <a:endParaRPr lang="en-US" sz="1600" dirty="0" smtClean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741" y="6064432"/>
              <a:ext cx="5533787" cy="584776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r>
                <a:rPr lang="en-US" sz="1600" b="1" dirty="0" err="1" smtClean="0"/>
                <a:t>δF</a:t>
              </a:r>
              <a:r>
                <a:rPr lang="en-US" sz="1600" b="1" dirty="0"/>
                <a:t>-</a:t>
              </a:r>
              <a:r>
                <a:rPr lang="en-US" sz="1600" b="1" dirty="0" smtClean="0"/>
                <a:t>PIC: </a:t>
              </a:r>
            </a:p>
            <a:p>
              <a:r>
                <a:rPr lang="en-US" sz="1600" dirty="0" smtClean="0"/>
                <a:t>Standard scheme for PIC codes used in magnetic fusion !</a:t>
              </a:r>
              <a:endParaRPr lang="en-US" sz="1600" dirty="0" smtClean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01637" y="5221598"/>
              <a:ext cx="2990222" cy="83099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600" b="1" dirty="0" smtClean="0"/>
                <a:t>Pro: </a:t>
              </a:r>
              <a:r>
                <a:rPr lang="en-US" sz="1600" dirty="0" smtClean="0"/>
                <a:t>Noise only from the ‘halo’, </a:t>
              </a:r>
            </a:p>
            <a:p>
              <a:pPr algn="l"/>
              <a:r>
                <a:rPr lang="en-US" sz="1600" dirty="0" smtClean="0"/>
                <a:t>       </a:t>
              </a:r>
              <a:r>
                <a:rPr lang="en-US" sz="1600" dirty="0"/>
                <a:t> </a:t>
              </a:r>
              <a:r>
                <a:rPr lang="en-US" sz="1600" dirty="0" smtClean="0"/>
                <a:t>not from the beam core.</a:t>
              </a:r>
            </a:p>
            <a:p>
              <a:pPr algn="l"/>
              <a:r>
                <a:rPr lang="en-US" sz="1600" b="1" dirty="0" smtClean="0"/>
                <a:t>Con: </a:t>
              </a:r>
              <a:r>
                <a:rPr lang="en-US" sz="1600" dirty="0" smtClean="0"/>
                <a:t>weight equation </a:t>
              </a:r>
              <a:endParaRPr lang="en-US" sz="16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466908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514" y="-90264"/>
            <a:ext cx="8229600" cy="1143000"/>
          </a:xfrm>
        </p:spPr>
        <p:txBody>
          <a:bodyPr/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B273-6498-44F0-AE74-E4F764E3B84F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335134" y="5907764"/>
            <a:ext cx="6211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Courier New"/>
              <a:buChar char="o"/>
            </a:pPr>
            <a:r>
              <a:rPr lang="en-US" b="1" dirty="0"/>
              <a:t>C</a:t>
            </a:r>
            <a:r>
              <a:rPr lang="en-US" b="1" dirty="0" smtClean="0"/>
              <a:t>ures: </a:t>
            </a:r>
            <a:r>
              <a:rPr lang="en-US" dirty="0" smtClean="0"/>
              <a:t>Larger M + </a:t>
            </a:r>
            <a:r>
              <a:rPr lang="en-US" dirty="0"/>
              <a:t>d</a:t>
            </a:r>
            <a:r>
              <a:rPr lang="en-US" dirty="0" smtClean="0"/>
              <a:t>igital </a:t>
            </a:r>
            <a:r>
              <a:rPr lang="en-US" dirty="0"/>
              <a:t>filters, </a:t>
            </a:r>
            <a:r>
              <a:rPr lang="en-US" dirty="0" err="1" smtClean="0"/>
              <a:t>δf</a:t>
            </a:r>
            <a:r>
              <a:rPr lang="en-US" dirty="0" smtClean="0"/>
              <a:t>-PIC </a:t>
            </a:r>
            <a:r>
              <a:rPr lang="en-US" dirty="0"/>
              <a:t>(very attractive !</a:t>
            </a:r>
            <a:r>
              <a:rPr lang="en-US" dirty="0" smtClean="0"/>
              <a:t>)</a:t>
            </a:r>
          </a:p>
          <a:p>
            <a:pPr marL="285750" indent="-285750">
              <a:buClr>
                <a:srgbClr val="FF0000"/>
              </a:buClr>
              <a:buFont typeface="Courier New"/>
              <a:buChar char="o"/>
            </a:pPr>
            <a:r>
              <a:rPr lang="en-US" b="1" dirty="0" smtClean="0"/>
              <a:t>3D: </a:t>
            </a:r>
            <a:r>
              <a:rPr lang="en-US" dirty="0" smtClean="0"/>
              <a:t>please wait</a:t>
            </a:r>
            <a:r>
              <a:rPr lang="en-US" dirty="0" smtClean="0"/>
              <a:t> for Ingo’s </a:t>
            </a:r>
            <a:r>
              <a:rPr lang="en-US" dirty="0" smtClean="0"/>
              <a:t>presentation </a:t>
            </a:r>
            <a:r>
              <a:rPr lang="en-US" dirty="0" smtClean="0"/>
              <a:t>!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" y="3392927"/>
            <a:ext cx="8915271" cy="2428391"/>
            <a:chOff x="1" y="3392927"/>
            <a:chExt cx="8915271" cy="2428391"/>
          </a:xfrm>
        </p:grpSpPr>
        <p:grpSp>
          <p:nvGrpSpPr>
            <p:cNvPr id="13" name="Group 12"/>
            <p:cNvGrpSpPr/>
            <p:nvPr/>
          </p:nvGrpSpPr>
          <p:grpSpPr>
            <a:xfrm>
              <a:off x="1" y="3392927"/>
              <a:ext cx="8915271" cy="1129745"/>
              <a:chOff x="1" y="3392927"/>
              <a:chExt cx="8915271" cy="1129745"/>
            </a:xfrm>
          </p:grpSpPr>
          <p:graphicFrame>
            <p:nvGraphicFramePr>
              <p:cNvPr id="8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79943843"/>
                  </p:ext>
                </p:extLst>
              </p:nvPr>
            </p:nvGraphicFramePr>
            <p:xfrm>
              <a:off x="1041975" y="3762259"/>
              <a:ext cx="1654175" cy="7604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622" name="Equation" r:id="rId3" imgW="990600" imgH="457200" progId="Equation.DSMT4">
                      <p:embed/>
                    </p:oleObj>
                  </mc:Choice>
                  <mc:Fallback>
                    <p:oleObj name="Equation" r:id="rId3" imgW="990600" imgH="4572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1975" y="3762259"/>
                            <a:ext cx="1654175" cy="76041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32750605"/>
                  </p:ext>
                </p:extLst>
              </p:nvPr>
            </p:nvGraphicFramePr>
            <p:xfrm>
              <a:off x="3046696" y="3781309"/>
              <a:ext cx="1776412" cy="741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623" name="Equation" r:id="rId5" imgW="1130300" imgH="469900" progId="Equation.DSMT4">
                      <p:embed/>
                    </p:oleObj>
                  </mc:Choice>
                  <mc:Fallback>
                    <p:oleObj name="Equation" r:id="rId5" imgW="1130300" imgH="4699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3046696" y="3781309"/>
                            <a:ext cx="1776412" cy="74136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" name="Textfeld 2"/>
              <p:cNvSpPr txBox="1"/>
              <p:nvPr/>
            </p:nvSpPr>
            <p:spPr>
              <a:xfrm>
                <a:off x="1" y="3392927"/>
                <a:ext cx="89152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 err="1" smtClean="0"/>
                  <a:t>We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found</a:t>
                </a:r>
                <a:r>
                  <a:rPr lang="de-DE" b="1" dirty="0" smtClean="0"/>
                  <a:t> a </a:t>
                </a:r>
                <a:r>
                  <a:rPr lang="de-DE" b="1" dirty="0" err="1"/>
                  <a:t>v</a:t>
                </a:r>
                <a:r>
                  <a:rPr lang="de-DE" b="1" dirty="0" err="1" smtClean="0"/>
                  <a:t>ery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approximate</a:t>
                </a:r>
                <a:r>
                  <a:rPr lang="de-DE" b="1" dirty="0" smtClean="0"/>
                  <a:t> (!) </a:t>
                </a:r>
                <a:r>
                  <a:rPr lang="de-DE" b="1" dirty="0" err="1" smtClean="0"/>
                  <a:t>s</a:t>
                </a:r>
                <a:r>
                  <a:rPr lang="de-DE" b="1" dirty="0" err="1" smtClean="0"/>
                  <a:t>caling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law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for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the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numerical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e</a:t>
                </a:r>
                <a:r>
                  <a:rPr lang="de-DE" b="1" dirty="0" err="1" smtClean="0"/>
                  <a:t>mittance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growth</a:t>
                </a:r>
                <a:r>
                  <a:rPr lang="de-DE" b="1" dirty="0" smtClean="0"/>
                  <a:t>:</a:t>
                </a:r>
                <a:endParaRPr lang="en-US" b="1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946404" y="3936070"/>
                <a:ext cx="27275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(2D and 2.5D collision rate)</a:t>
                </a:r>
                <a:endParaRPr lang="en-US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351514" y="4522672"/>
              <a:ext cx="8007320" cy="1298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ts val="2360"/>
                </a:lnSpc>
                <a:buClr>
                  <a:srgbClr val="FF0000"/>
                </a:buClr>
                <a:buFont typeface="Courier New"/>
                <a:buChar char="o"/>
              </a:pPr>
              <a:r>
                <a:rPr lang="en-US" dirty="0" smtClean="0"/>
                <a:t>G: ‘ripple’ (dominant contribution</a:t>
              </a:r>
              <a:r>
                <a:rPr lang="en-US" dirty="0" smtClean="0"/>
                <a:t>),  A</a:t>
              </a:r>
              <a:r>
                <a:rPr lang="en-US" dirty="0" smtClean="0"/>
                <a:t>: anisotropy </a:t>
              </a:r>
              <a:r>
                <a:rPr lang="en-US" dirty="0" smtClean="0"/>
                <a:t>(adds a factor </a:t>
              </a:r>
              <a:r>
                <a:rPr lang="en-US" dirty="0" smtClean="0"/>
                <a:t>2, roughly) </a:t>
              </a:r>
            </a:p>
            <a:p>
              <a:pPr marL="285750" indent="-285750">
                <a:lnSpc>
                  <a:spcPts val="2360"/>
                </a:lnSpc>
                <a:buClr>
                  <a:srgbClr val="FF0000"/>
                </a:buClr>
                <a:buFont typeface="Courier New"/>
                <a:buChar char="o"/>
              </a:pPr>
              <a:r>
                <a:rPr lang="en-US" dirty="0" smtClean="0"/>
                <a:t>for weak space </a:t>
              </a:r>
              <a:r>
                <a:rPr lang="en-US" dirty="0" smtClean="0"/>
                <a:t>charge: resonances </a:t>
              </a:r>
              <a:r>
                <a:rPr lang="en-US" dirty="0" smtClean="0"/>
                <a:t>+ </a:t>
              </a:r>
              <a:r>
                <a:rPr lang="en-US" dirty="0" smtClean="0"/>
                <a:t>fluctuations dominate</a:t>
              </a:r>
            </a:p>
            <a:p>
              <a:pPr marL="285750" indent="-285750">
                <a:lnSpc>
                  <a:spcPts val="2360"/>
                </a:lnSpc>
                <a:buClr>
                  <a:srgbClr val="FF0000"/>
                </a:buClr>
                <a:buFont typeface="Courier New"/>
                <a:buChar char="o"/>
              </a:pPr>
              <a:r>
                <a:rPr lang="en-US" dirty="0" smtClean="0"/>
                <a:t>for strong space charge: artificial collisions dominate</a:t>
              </a:r>
            </a:p>
            <a:p>
              <a:pPr marL="285750" indent="-285750">
                <a:lnSpc>
                  <a:spcPts val="2360"/>
                </a:lnSpc>
                <a:buClr>
                  <a:srgbClr val="FF0000"/>
                </a:buClr>
                <a:buFont typeface="Courier New"/>
                <a:buChar char="o"/>
              </a:pPr>
              <a:r>
                <a:rPr lang="en-US" dirty="0" smtClean="0"/>
                <a:t>Open question: Exact origin of the </a:t>
              </a:r>
              <a:r>
                <a:rPr lang="en-US" dirty="0" err="1" smtClean="0"/>
                <a:t>emittance</a:t>
              </a:r>
              <a:r>
                <a:rPr lang="en-US" dirty="0" smtClean="0"/>
                <a:t> growth for A=0 ?</a:t>
              </a:r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" y="1219350"/>
            <a:ext cx="9143999" cy="92333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The </a:t>
            </a:r>
            <a:r>
              <a:rPr lang="en-US" b="1" dirty="0" smtClean="0"/>
              <a:t>‘numerical IBS’ induced </a:t>
            </a:r>
            <a:r>
              <a:rPr lang="en-US" dirty="0" err="1" smtClean="0"/>
              <a:t>emittance</a:t>
            </a:r>
            <a:r>
              <a:rPr lang="en-US" dirty="0" smtClean="0"/>
              <a:t> growth </a:t>
            </a:r>
            <a:r>
              <a:rPr lang="en-US" dirty="0" smtClean="0"/>
              <a:t>for an initially </a:t>
            </a:r>
            <a:r>
              <a:rPr lang="en-US" dirty="0" err="1" smtClean="0"/>
              <a:t>rms</a:t>
            </a:r>
            <a:r>
              <a:rPr lang="en-US" dirty="0" smtClean="0"/>
              <a:t> matched beam distribution with 2D space charge and periodic focusing has been studied using two different codes (PATRIC and </a:t>
            </a:r>
            <a:r>
              <a:rPr lang="en-US" dirty="0" err="1" smtClean="0"/>
              <a:t>pyORBIT</a:t>
            </a:r>
            <a:r>
              <a:rPr lang="en-US" dirty="0" smtClean="0"/>
              <a:t>).     </a:t>
            </a:r>
            <a:r>
              <a:rPr lang="en-US" dirty="0" smtClean="0"/>
              <a:t>  </a:t>
            </a: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" y="2147367"/>
            <a:ext cx="9379491" cy="120032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The topic is a bit ‘academic’ as </a:t>
            </a:r>
            <a:r>
              <a:rPr lang="en-US" b="1" dirty="0" smtClean="0"/>
              <a:t>the </a:t>
            </a:r>
            <a:r>
              <a:rPr lang="en-US" b="1" dirty="0" err="1" smtClean="0"/>
              <a:t>emittance</a:t>
            </a:r>
            <a:r>
              <a:rPr lang="en-US" b="1" dirty="0" smtClean="0"/>
              <a:t> growth can be controlled by using </a:t>
            </a:r>
            <a:r>
              <a:rPr lang="en-US" b="1" dirty="0" smtClean="0"/>
              <a:t>more </a:t>
            </a:r>
          </a:p>
          <a:p>
            <a:pPr algn="l"/>
            <a:r>
              <a:rPr lang="en-US" b="1" dirty="0" smtClean="0"/>
              <a:t>macro-particles on modern computers </a:t>
            </a:r>
            <a:r>
              <a:rPr lang="en-US" dirty="0" smtClean="0"/>
              <a:t>(+ digital filters). </a:t>
            </a:r>
            <a:r>
              <a:rPr lang="en-US" b="1" dirty="0" smtClean="0"/>
              <a:t>Still:</a:t>
            </a:r>
          </a:p>
          <a:p>
            <a:pPr marL="285750" indent="-285750" algn="l">
              <a:buFont typeface="Courier New"/>
              <a:buChar char="o"/>
            </a:pPr>
            <a:r>
              <a:rPr lang="en-US" dirty="0" smtClean="0"/>
              <a:t>Scaling laws with M, current, grid spacing are useful to determine the required M.</a:t>
            </a:r>
          </a:p>
          <a:p>
            <a:pPr marL="285750" indent="-285750" algn="l">
              <a:buFont typeface="Courier New"/>
              <a:buChar char="o"/>
            </a:pPr>
            <a:r>
              <a:rPr lang="en-US" dirty="0" smtClean="0"/>
              <a:t>The artificial </a:t>
            </a:r>
            <a:r>
              <a:rPr lang="en-US" dirty="0" err="1" smtClean="0"/>
              <a:t>Schottky</a:t>
            </a:r>
            <a:r>
              <a:rPr lang="en-US" dirty="0" smtClean="0"/>
              <a:t> noise can be used as valuable diagnostics for computer beams.   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95771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reeform 71"/>
          <p:cNvSpPr/>
          <p:nvPr/>
        </p:nvSpPr>
        <p:spPr>
          <a:xfrm rot="21133118">
            <a:off x="5374987" y="1305861"/>
            <a:ext cx="1378857" cy="828404"/>
          </a:xfrm>
          <a:custGeom>
            <a:avLst/>
            <a:gdLst>
              <a:gd name="connsiteX0" fmla="*/ 0 w 1378857"/>
              <a:gd name="connsiteY0" fmla="*/ 762000 h 828404"/>
              <a:gd name="connsiteX1" fmla="*/ 1061357 w 1378857"/>
              <a:gd name="connsiteY1" fmla="*/ 752929 h 828404"/>
              <a:gd name="connsiteX2" fmla="*/ 1378857 w 1378857"/>
              <a:gd name="connsiteY2" fmla="*/ 0 h 82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8857" h="828404">
                <a:moveTo>
                  <a:pt x="0" y="762000"/>
                </a:moveTo>
                <a:cubicBezTo>
                  <a:pt x="415774" y="820964"/>
                  <a:pt x="831548" y="879929"/>
                  <a:pt x="1061357" y="752929"/>
                </a:cubicBezTo>
                <a:cubicBezTo>
                  <a:pt x="1291167" y="625929"/>
                  <a:pt x="1335012" y="312964"/>
                  <a:pt x="1378857" y="0"/>
                </a:cubicBezTo>
              </a:path>
            </a:pathLst>
          </a:custGeom>
          <a:ln>
            <a:solidFill>
              <a:srgbClr val="3366FF"/>
            </a:solidFill>
            <a:headEnd type="none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066" y="212196"/>
            <a:ext cx="6242342" cy="787557"/>
          </a:xfrm>
        </p:spPr>
        <p:txBody>
          <a:bodyPr/>
          <a:lstStyle/>
          <a:p>
            <a:r>
              <a:rPr lang="en-US" dirty="0" smtClean="0"/>
              <a:t>Coulomb collisions in 3D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16</a:t>
            </a:fld>
            <a:endParaRPr lang="de-DE"/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4094622"/>
              </p:ext>
            </p:extLst>
          </p:nvPr>
        </p:nvGraphicFramePr>
        <p:xfrm>
          <a:off x="6089995" y="2823741"/>
          <a:ext cx="1427162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55" name="Equation" r:id="rId3" imgW="825500" imgH="469900" progId="Equation.DSMT4">
                  <p:embed/>
                </p:oleObj>
              </mc:Choice>
              <mc:Fallback>
                <p:oleObj name="Equation" r:id="rId3" imgW="8255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89995" y="2823741"/>
                        <a:ext cx="1427162" cy="81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240982"/>
              </p:ext>
            </p:extLst>
          </p:nvPr>
        </p:nvGraphicFramePr>
        <p:xfrm>
          <a:off x="320071" y="1362212"/>
          <a:ext cx="155892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56" name="Equation" r:id="rId5" imgW="901700" imgH="469900" progId="Equation.DSMT4">
                  <p:embed/>
                </p:oleObj>
              </mc:Choice>
              <mc:Fallback>
                <p:oleObj name="Equation" r:id="rId5" imgW="9017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0071" y="1362212"/>
                        <a:ext cx="1558925" cy="81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4057305" y="2197232"/>
            <a:ext cx="1781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impact parameter b:</a:t>
            </a:r>
            <a:endParaRPr lang="en-US" sz="14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2128303" y="1545602"/>
            <a:ext cx="1518665" cy="831363"/>
            <a:chOff x="4139952" y="3096991"/>
            <a:chExt cx="1518665" cy="831363"/>
          </a:xfrm>
        </p:grpSpPr>
        <p:graphicFrame>
          <p:nvGraphicFramePr>
            <p:cNvPr id="45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79777515"/>
                </p:ext>
              </p:extLst>
            </p:nvPr>
          </p:nvGraphicFramePr>
          <p:xfrm>
            <a:off x="4290435" y="3096991"/>
            <a:ext cx="923925" cy="395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57" name="Equation" r:id="rId7" imgW="533400" imgH="228600" progId="Equation.DSMT4">
                    <p:embed/>
                  </p:oleObj>
                </mc:Choice>
                <mc:Fallback>
                  <p:oleObj name="Equation" r:id="rId7" imgW="53340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290435" y="3096991"/>
                          <a:ext cx="923925" cy="3952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TextBox 45"/>
            <p:cNvSpPr txBox="1"/>
            <p:nvPr/>
          </p:nvSpPr>
          <p:spPr>
            <a:xfrm>
              <a:off x="4139952" y="3589800"/>
              <a:ext cx="15186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(cross section)</a:t>
              </a:r>
              <a:endParaRPr lang="en-US" sz="1600" dirty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488378" y="3111759"/>
            <a:ext cx="1655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(Coulomb force)</a:t>
            </a:r>
            <a:endParaRPr lang="en-US" sz="1600" dirty="0"/>
          </a:p>
        </p:txBody>
      </p:sp>
      <p:grpSp>
        <p:nvGrpSpPr>
          <p:cNvPr id="48" name="Group 47"/>
          <p:cNvGrpSpPr/>
          <p:nvPr/>
        </p:nvGrpSpPr>
        <p:grpSpPr>
          <a:xfrm>
            <a:off x="185112" y="2389639"/>
            <a:ext cx="3627438" cy="1250077"/>
            <a:chOff x="1041133" y="2083655"/>
            <a:chExt cx="3627438" cy="1250077"/>
          </a:xfrm>
        </p:grpSpPr>
        <p:graphicFrame>
          <p:nvGraphicFramePr>
            <p:cNvPr id="49" name="Object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2975697"/>
                </p:ext>
              </p:extLst>
            </p:nvPr>
          </p:nvGraphicFramePr>
          <p:xfrm>
            <a:off x="1041133" y="2083655"/>
            <a:ext cx="3627438" cy="898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58" name="Equation" r:id="rId9" imgW="2095500" imgH="520700" progId="Equation.DSMT4">
                    <p:embed/>
                  </p:oleObj>
                </mc:Choice>
                <mc:Fallback>
                  <p:oleObj name="Equation" r:id="rId9" imgW="2095500" imgH="520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041133" y="2083655"/>
                          <a:ext cx="3627438" cy="8985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" name="TextBox 49"/>
            <p:cNvSpPr txBox="1"/>
            <p:nvPr/>
          </p:nvSpPr>
          <p:spPr>
            <a:xfrm>
              <a:off x="1041133" y="2995178"/>
              <a:ext cx="14617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(</a:t>
              </a:r>
              <a:r>
                <a:rPr lang="en-US" sz="1600" dirty="0" smtClean="0"/>
                <a:t>collision rate)</a:t>
              </a:r>
              <a:endParaRPr lang="en-US" sz="1600" dirty="0"/>
            </a:p>
          </p:txBody>
        </p:sp>
      </p:grpSp>
      <p:sp>
        <p:nvSpPr>
          <p:cNvPr id="53" name="Rectangle 52"/>
          <p:cNvSpPr/>
          <p:nvPr/>
        </p:nvSpPr>
        <p:spPr>
          <a:xfrm>
            <a:off x="7107284" y="3793250"/>
            <a:ext cx="792088" cy="2859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111390" y="2609588"/>
            <a:ext cx="1454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Test beam ion: </a:t>
            </a:r>
            <a:r>
              <a:rPr lang="en-US" sz="1400" dirty="0" err="1" smtClean="0"/>
              <a:t>Z</a:t>
            </a:r>
            <a:r>
              <a:rPr lang="en-US" sz="1400" baseline="-25000" dirty="0" err="1" smtClean="0"/>
              <a:t>p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4399937" y="1734942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beam ion: Z</a:t>
            </a:r>
            <a:endParaRPr lang="en-US" sz="14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76587" y="4920988"/>
            <a:ext cx="5099410" cy="703687"/>
            <a:chOff x="76587" y="4325513"/>
            <a:chExt cx="5099410" cy="703687"/>
          </a:xfrm>
        </p:grpSpPr>
        <p:graphicFrame>
          <p:nvGraphicFramePr>
            <p:cNvPr id="57" name="Object 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75379407"/>
                </p:ext>
              </p:extLst>
            </p:nvPr>
          </p:nvGraphicFramePr>
          <p:xfrm>
            <a:off x="2163138" y="4346575"/>
            <a:ext cx="1649412" cy="682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59" name="Equation" r:id="rId11" imgW="952500" imgH="393700" progId="Equation.DSMT4">
                    <p:embed/>
                  </p:oleObj>
                </mc:Choice>
                <mc:Fallback>
                  <p:oleObj name="Equation" r:id="rId11" imgW="9525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163138" y="4346575"/>
                          <a:ext cx="1649412" cy="682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8" name="TextBox 57"/>
            <p:cNvSpPr txBox="1"/>
            <p:nvPr/>
          </p:nvSpPr>
          <p:spPr>
            <a:xfrm>
              <a:off x="76587" y="4490392"/>
              <a:ext cx="18024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Computer beam:</a:t>
              </a:r>
              <a:endParaRPr lang="en-US" b="1" dirty="0"/>
            </a:p>
          </p:txBody>
        </p:sp>
        <p:graphicFrame>
          <p:nvGraphicFramePr>
            <p:cNvPr id="59" name="Object 5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6901616"/>
                </p:ext>
              </p:extLst>
            </p:nvPr>
          </p:nvGraphicFramePr>
          <p:xfrm>
            <a:off x="3901235" y="4325513"/>
            <a:ext cx="1274762" cy="682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60" name="Equation" r:id="rId13" imgW="736600" imgH="393700" progId="Equation.DSMT4">
                    <p:embed/>
                  </p:oleObj>
                </mc:Choice>
                <mc:Fallback>
                  <p:oleObj name="Equation" r:id="rId13" imgW="7366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901235" y="4325513"/>
                          <a:ext cx="1274762" cy="682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0" name="Group 59"/>
          <p:cNvGrpSpPr/>
          <p:nvPr/>
        </p:nvGrpSpPr>
        <p:grpSpPr>
          <a:xfrm>
            <a:off x="5511534" y="4897438"/>
            <a:ext cx="3199079" cy="727237"/>
            <a:chOff x="5600711" y="4346413"/>
            <a:chExt cx="3199079" cy="727237"/>
          </a:xfrm>
        </p:grpSpPr>
        <p:graphicFrame>
          <p:nvGraphicFramePr>
            <p:cNvPr id="61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8683461"/>
                </p:ext>
              </p:extLst>
            </p:nvPr>
          </p:nvGraphicFramePr>
          <p:xfrm>
            <a:off x="7085290" y="4346413"/>
            <a:ext cx="1714500" cy="727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61" name="Equation" r:id="rId15" imgW="990600" imgH="419100" progId="Equation.DSMT4">
                    <p:embed/>
                  </p:oleObj>
                </mc:Choice>
                <mc:Fallback>
                  <p:oleObj name="Equation" r:id="rId15" imgW="990600" imgH="419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7085290" y="4346413"/>
                          <a:ext cx="1714500" cy="7270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" name="Object 6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5528386"/>
                </p:ext>
              </p:extLst>
            </p:nvPr>
          </p:nvGraphicFramePr>
          <p:xfrm>
            <a:off x="5600711" y="4391025"/>
            <a:ext cx="1054100" cy="682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62" name="Equation" r:id="rId17" imgW="609600" imgH="393700" progId="Equation.DSMT4">
                    <p:embed/>
                  </p:oleObj>
                </mc:Choice>
                <mc:Fallback>
                  <p:oleObj name="Equation" r:id="rId17" imgW="6096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5600711" y="4391025"/>
                          <a:ext cx="1054100" cy="682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3" name="Group 62"/>
          <p:cNvGrpSpPr/>
          <p:nvPr/>
        </p:nvGrpSpPr>
        <p:grpSpPr>
          <a:xfrm>
            <a:off x="185112" y="5821288"/>
            <a:ext cx="4631639" cy="685800"/>
            <a:chOff x="1997556" y="5225813"/>
            <a:chExt cx="4631639" cy="685800"/>
          </a:xfrm>
        </p:grpSpPr>
        <p:graphicFrame>
          <p:nvGraphicFramePr>
            <p:cNvPr id="64" name="Object 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56596560"/>
                </p:ext>
              </p:extLst>
            </p:nvPr>
          </p:nvGraphicFramePr>
          <p:xfrm>
            <a:off x="1997556" y="5225813"/>
            <a:ext cx="1162050" cy="685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63" name="Equation" r:id="rId19" imgW="673100" imgH="393700" progId="Equation.DSMT4">
                    <p:embed/>
                  </p:oleObj>
                </mc:Choice>
                <mc:Fallback>
                  <p:oleObj name="Equation" r:id="rId19" imgW="6731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1997556" y="5225813"/>
                          <a:ext cx="1162050" cy="685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5" name="TextBox 64"/>
            <p:cNvSpPr txBox="1"/>
            <p:nvPr/>
          </p:nvSpPr>
          <p:spPr>
            <a:xfrm>
              <a:off x="3426237" y="5265282"/>
              <a:ext cx="32029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</a:t>
              </a:r>
              <a:r>
                <a:rPr lang="en-US" dirty="0" smtClean="0"/>
                <a:t>close) collisions are more </a:t>
              </a:r>
            </a:p>
            <a:p>
              <a:r>
                <a:rPr lang="en-US" dirty="0" smtClean="0"/>
                <a:t>important in a computer beam !</a:t>
              </a:r>
              <a:endParaRPr lang="en-US" dirty="0"/>
            </a:p>
          </p:txBody>
        </p:sp>
      </p:grpSp>
      <p:sp>
        <p:nvSpPr>
          <p:cNvPr id="67" name="Oval 66"/>
          <p:cNvSpPr/>
          <p:nvPr/>
        </p:nvSpPr>
        <p:spPr>
          <a:xfrm>
            <a:off x="6349021" y="2376965"/>
            <a:ext cx="244929" cy="232623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>
            <a:off x="5322024" y="2087936"/>
            <a:ext cx="143045" cy="13585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74" name="Straight Connector 73"/>
          <p:cNvCxnSpPr/>
          <p:nvPr/>
        </p:nvCxnSpPr>
        <p:spPr>
          <a:xfrm>
            <a:off x="4938415" y="2481715"/>
            <a:ext cx="2866571" cy="9071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5838512" y="2138071"/>
            <a:ext cx="1" cy="343644"/>
          </a:xfrm>
          <a:prstGeom prst="line">
            <a:avLst/>
          </a:prstGeom>
          <a:ln w="12700" cmpd="sng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5" name="Object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3152347"/>
              </p:ext>
            </p:extLst>
          </p:nvPr>
        </p:nvGraphicFramePr>
        <p:xfrm>
          <a:off x="185112" y="3774355"/>
          <a:ext cx="3697538" cy="6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64" name="Equation" r:id="rId21" imgW="2387600" imgH="393700" progId="Equation.DSMT4">
                  <p:embed/>
                </p:oleObj>
              </mc:Choice>
              <mc:Fallback>
                <p:oleObj name="Equation" r:id="rId21" imgW="23876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85112" y="3774355"/>
                        <a:ext cx="3697538" cy="60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689618"/>
              </p:ext>
            </p:extLst>
          </p:nvPr>
        </p:nvGraphicFramePr>
        <p:xfrm>
          <a:off x="4353971" y="3745036"/>
          <a:ext cx="1081087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65" name="Equation" r:id="rId23" imgW="698500" imgH="431800" progId="Equation.DSMT4">
                  <p:embed/>
                </p:oleObj>
              </mc:Choice>
              <mc:Fallback>
                <p:oleObj name="Equation" r:id="rId23" imgW="6985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4353971" y="3745036"/>
                        <a:ext cx="1081087" cy="66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3791722"/>
              </p:ext>
            </p:extLst>
          </p:nvPr>
        </p:nvGraphicFramePr>
        <p:xfrm>
          <a:off x="5608396" y="5782705"/>
          <a:ext cx="2593975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66" name="Equation" r:id="rId25" imgW="1498600" imgH="444500" progId="Equation.DSMT4">
                  <p:embed/>
                </p:oleObj>
              </mc:Choice>
              <mc:Fallback>
                <p:oleObj name="Equation" r:id="rId25" imgW="1498600" imgH="444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5608396" y="5782705"/>
                        <a:ext cx="2593975" cy="769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3749222"/>
              </p:ext>
            </p:extLst>
          </p:nvPr>
        </p:nvGraphicFramePr>
        <p:xfrm>
          <a:off x="6721733" y="1714023"/>
          <a:ext cx="2166506" cy="64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67" name="Equation" r:id="rId27" imgW="1562100" imgH="469900" progId="Equation.DSMT4">
                  <p:embed/>
                </p:oleObj>
              </mc:Choice>
              <mc:Fallback>
                <p:oleObj name="Equation" r:id="rId27" imgW="15621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721733" y="1714023"/>
                        <a:ext cx="2166506" cy="648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" name="Group 40"/>
          <p:cNvGrpSpPr/>
          <p:nvPr/>
        </p:nvGrpSpPr>
        <p:grpSpPr>
          <a:xfrm>
            <a:off x="6171599" y="3745036"/>
            <a:ext cx="2077812" cy="955424"/>
            <a:chOff x="2089165" y="2935501"/>
            <a:chExt cx="2077812" cy="955424"/>
          </a:xfrm>
        </p:grpSpPr>
        <p:sp>
          <p:nvSpPr>
            <p:cNvPr id="43" name="TextBox 42"/>
            <p:cNvSpPr txBox="1"/>
            <p:nvPr/>
          </p:nvSpPr>
          <p:spPr>
            <a:xfrm>
              <a:off x="2089165" y="3552371"/>
              <a:ext cx="20778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(coupling parameter)</a:t>
              </a:r>
              <a:endParaRPr lang="en-US" sz="1600" dirty="0"/>
            </a:p>
          </p:txBody>
        </p:sp>
        <p:graphicFrame>
          <p:nvGraphicFramePr>
            <p:cNvPr id="42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89922772"/>
                </p:ext>
              </p:extLst>
            </p:nvPr>
          </p:nvGraphicFramePr>
          <p:xfrm>
            <a:off x="2327513" y="2935501"/>
            <a:ext cx="1293813" cy="749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68" name="Equation" r:id="rId29" imgW="749300" imgH="431800" progId="Equation.DSMT4">
                    <p:embed/>
                  </p:oleObj>
                </mc:Choice>
                <mc:Fallback>
                  <p:oleObj name="Equation" r:id="rId29" imgW="749300" imgH="431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0"/>
                        <a:stretch>
                          <a:fillRect/>
                        </a:stretch>
                      </p:blipFill>
                      <p:spPr>
                        <a:xfrm>
                          <a:off x="2327513" y="2935501"/>
                          <a:ext cx="1293813" cy="749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TextBox 2"/>
          <p:cNvSpPr txBox="1"/>
          <p:nvPr/>
        </p:nvSpPr>
        <p:spPr>
          <a:xfrm>
            <a:off x="283412" y="4496106"/>
            <a:ext cx="1438815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/>
              <a:t>(friction force)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229924" y="4413373"/>
            <a:ext cx="1473280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/>
              <a:t>(Coulomb log)</a:t>
            </a:r>
          </a:p>
        </p:txBody>
      </p:sp>
    </p:spTree>
    <p:extLst>
      <p:ext uri="{BB962C8B-B14F-4D97-AF65-F5344CB8AC3E}">
        <p14:creationId xmlns:p14="http://schemas.microsoft.com/office/powerpoint/2010/main" val="2874791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Artificial </a:t>
            </a:r>
            <a:r>
              <a:rPr lang="en-US" dirty="0" err="1" smtClean="0"/>
              <a:t>Schottky</a:t>
            </a:r>
            <a:r>
              <a:rPr lang="en-US" dirty="0" smtClean="0"/>
              <a:t> noise in computer beams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</a:t>
            </a:fld>
            <a:endParaRPr 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126" y="1935924"/>
            <a:ext cx="3174874" cy="4502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638713"/>
            <a:ext cx="6103554" cy="415498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285750" indent="-285750" algn="l">
              <a:buFont typeface="Courier New"/>
              <a:buChar char="o"/>
            </a:pPr>
            <a:r>
              <a:rPr lang="en-US" sz="1600" dirty="0" smtClean="0"/>
              <a:t>Intrinsic feature of Particle-In-Cell (PIC) </a:t>
            </a:r>
            <a:r>
              <a:rPr lang="en-US" sz="1600" dirty="0" smtClean="0"/>
              <a:t>simulations using </a:t>
            </a:r>
          </a:p>
          <a:p>
            <a:pPr algn="l"/>
            <a:r>
              <a:rPr lang="en-US" sz="1600" dirty="0" smtClean="0"/>
              <a:t>     M macro-</a:t>
            </a:r>
            <a:r>
              <a:rPr lang="en-US" sz="1600" dirty="0" smtClean="0"/>
              <a:t>particles, grids and Poisson or Maxwell solvers.</a:t>
            </a:r>
            <a:endParaRPr lang="en-US" sz="1600" dirty="0" smtClean="0"/>
          </a:p>
          <a:p>
            <a:pPr algn="l"/>
            <a:endParaRPr lang="en-US" dirty="0"/>
          </a:p>
          <a:p>
            <a:pPr marL="285750" indent="-285750" algn="l">
              <a:buFont typeface="Courier New"/>
              <a:buChar char="o"/>
            </a:pPr>
            <a:r>
              <a:rPr lang="en-US" sz="1600" dirty="0" smtClean="0"/>
              <a:t>Because the real particle number N&gt;&gt;M the noise in </a:t>
            </a:r>
          </a:p>
          <a:p>
            <a:pPr algn="l"/>
            <a:r>
              <a:rPr lang="en-US" sz="1600" dirty="0" smtClean="0"/>
              <a:t>    computer beams is much stronger </a:t>
            </a:r>
            <a:r>
              <a:rPr lang="en-US" sz="1600" dirty="0" smtClean="0"/>
              <a:t>than </a:t>
            </a:r>
            <a:r>
              <a:rPr lang="en-US" sz="1600" dirty="0" smtClean="0"/>
              <a:t>the</a:t>
            </a:r>
            <a:r>
              <a:rPr lang="en-US" sz="1600" dirty="0" smtClean="0"/>
              <a:t> </a:t>
            </a:r>
            <a:r>
              <a:rPr lang="en-US" sz="1600" dirty="0" err="1" smtClean="0"/>
              <a:t>Schottky</a:t>
            </a:r>
            <a:r>
              <a:rPr lang="en-US" sz="1600" dirty="0" smtClean="0"/>
              <a:t> </a:t>
            </a:r>
          </a:p>
          <a:p>
            <a:pPr algn="l"/>
            <a:r>
              <a:rPr lang="en-US" sz="1600" dirty="0" smtClean="0"/>
              <a:t>    noise in real beams.</a:t>
            </a:r>
            <a:endParaRPr lang="en-US" sz="1600" dirty="0"/>
          </a:p>
          <a:p>
            <a:pPr marL="285750" indent="-285750" algn="l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Courier New"/>
              <a:buChar char="o"/>
            </a:pPr>
            <a:r>
              <a:rPr lang="en-US" sz="1600" dirty="0"/>
              <a:t>The noise in computer beams has been </a:t>
            </a:r>
            <a:r>
              <a:rPr lang="en-US" sz="1600" b="1" dirty="0"/>
              <a:t>used to predict </a:t>
            </a:r>
          </a:p>
          <a:p>
            <a:r>
              <a:rPr lang="en-US" sz="1600" b="1" dirty="0" smtClean="0"/>
              <a:t>     the </a:t>
            </a:r>
            <a:r>
              <a:rPr lang="en-US" sz="1600" b="1" dirty="0" err="1"/>
              <a:t>Schottky</a:t>
            </a:r>
            <a:r>
              <a:rPr lang="en-US" sz="1600" b="1" dirty="0"/>
              <a:t> noise spectra in real beams </a:t>
            </a:r>
            <a:r>
              <a:rPr lang="en-US" sz="1600" dirty="0"/>
              <a:t>(see example).</a:t>
            </a:r>
          </a:p>
          <a:p>
            <a:pPr algn="l"/>
            <a:endParaRPr lang="en-US" sz="1600" dirty="0"/>
          </a:p>
          <a:p>
            <a:pPr marL="285750" indent="-285750" algn="l">
              <a:buFont typeface="Courier New"/>
              <a:buChar char="o"/>
            </a:pPr>
            <a:r>
              <a:rPr lang="en-US" sz="1600" b="1" dirty="0" smtClean="0"/>
              <a:t>Like in real beams: </a:t>
            </a:r>
            <a:r>
              <a:rPr lang="en-US" sz="1600" dirty="0" err="1" smtClean="0"/>
              <a:t>Schottky</a:t>
            </a:r>
            <a:r>
              <a:rPr lang="en-US" sz="1600" dirty="0" smtClean="0"/>
              <a:t> noise &lt;-&gt; IBS and diffusion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marL="285750" indent="-285750" algn="l">
              <a:buFont typeface="Courier New"/>
              <a:buChar char="o"/>
            </a:pPr>
            <a:r>
              <a:rPr lang="en-US" sz="1600" dirty="0" smtClean="0"/>
              <a:t>It would be useful to have </a:t>
            </a:r>
            <a:r>
              <a:rPr lang="en-US" sz="1600" b="1" dirty="0" smtClean="0"/>
              <a:t>scaling laws </a:t>
            </a:r>
            <a:r>
              <a:rPr lang="en-US" sz="1600" dirty="0" smtClean="0"/>
              <a:t>for the resulting </a:t>
            </a:r>
          </a:p>
          <a:p>
            <a:pPr algn="l"/>
            <a:r>
              <a:rPr lang="en-US" sz="1600" dirty="0" smtClean="0"/>
              <a:t>    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growth due to </a:t>
            </a:r>
            <a:r>
              <a:rPr lang="en-US" sz="1600" b="1" dirty="0" smtClean="0"/>
              <a:t>‘artificial’ IBS </a:t>
            </a:r>
            <a:r>
              <a:rPr lang="en-US" sz="1600" dirty="0" smtClean="0"/>
              <a:t>(</a:t>
            </a:r>
            <a:r>
              <a:rPr lang="en-US" sz="1600" dirty="0" err="1" smtClean="0"/>
              <a:t>Intrabeam</a:t>
            </a:r>
            <a:r>
              <a:rPr lang="en-US" sz="1600" dirty="0" smtClean="0"/>
              <a:t> Scattering) </a:t>
            </a:r>
          </a:p>
          <a:p>
            <a:pPr algn="l"/>
            <a:r>
              <a:rPr lang="en-US" sz="1600" dirty="0" smtClean="0"/>
              <a:t>     as a function of: </a:t>
            </a:r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 macro particles M, real particles N, grid spacing,….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29296" y="1207198"/>
            <a:ext cx="3128606" cy="98488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/>
              <a:t>Head-tail modes with space charge</a:t>
            </a:r>
          </a:p>
          <a:p>
            <a:pPr algn="l"/>
            <a:r>
              <a:rPr lang="en-US" sz="1400" dirty="0" smtClean="0"/>
              <a:t>seen in the computer noise spectrum </a:t>
            </a:r>
          </a:p>
          <a:p>
            <a:pPr algn="l"/>
            <a:r>
              <a:rPr lang="en-US" sz="1400" dirty="0" smtClean="0"/>
              <a:t>(R. Singh et al., PRST-AB 2013)</a:t>
            </a:r>
          </a:p>
          <a:p>
            <a:pPr algn="l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258975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481" y="304878"/>
            <a:ext cx="6242342" cy="787557"/>
          </a:xfrm>
        </p:spPr>
        <p:txBody>
          <a:bodyPr/>
          <a:lstStyle/>
          <a:p>
            <a:r>
              <a:rPr lang="en-US" dirty="0" smtClean="0"/>
              <a:t>PIC simulation scheme (for beams)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446447"/>
              </p:ext>
            </p:extLst>
          </p:nvPr>
        </p:nvGraphicFramePr>
        <p:xfrm>
          <a:off x="4148962" y="1969259"/>
          <a:ext cx="264795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60" name="Equation" r:id="rId3" imgW="1790700" imgH="444500" progId="Equation.DSMT4">
                  <p:embed/>
                </p:oleObj>
              </mc:Choice>
              <mc:Fallback>
                <p:oleObj name="Equation" r:id="rId3" imgW="1790700" imgH="444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48962" y="1969259"/>
                        <a:ext cx="2647950" cy="657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903566"/>
              </p:ext>
            </p:extLst>
          </p:nvPr>
        </p:nvGraphicFramePr>
        <p:xfrm>
          <a:off x="3921053" y="4833134"/>
          <a:ext cx="1631950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61" name="Equation" r:id="rId5" imgW="1104900" imgH="228600" progId="Equation.DSMT4">
                  <p:embed/>
                </p:oleObj>
              </mc:Choice>
              <mc:Fallback>
                <p:oleObj name="Equation" r:id="rId5" imgW="11049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21053" y="4833134"/>
                        <a:ext cx="1631950" cy="33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6720036" y="2677840"/>
            <a:ext cx="2423964" cy="3874803"/>
            <a:chOff x="6720036" y="2677840"/>
            <a:chExt cx="2423964" cy="3874803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96100" y="3301443"/>
              <a:ext cx="2247900" cy="3251200"/>
            </a:xfrm>
            <a:prstGeom prst="rect">
              <a:avLst/>
            </a:prstGeom>
          </p:spPr>
        </p:pic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3982509"/>
                </p:ext>
              </p:extLst>
            </p:nvPr>
          </p:nvGraphicFramePr>
          <p:xfrm>
            <a:off x="6720036" y="2677840"/>
            <a:ext cx="2268538" cy="658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462" name="Equation" r:id="rId8" imgW="1536700" imgH="444500" progId="Equation.DSMT4">
                    <p:embed/>
                  </p:oleObj>
                </mc:Choice>
                <mc:Fallback>
                  <p:oleObj name="Equation" r:id="rId8" imgW="1536700" imgH="4445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6720036" y="2677840"/>
                          <a:ext cx="2268538" cy="6588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7565783"/>
              </p:ext>
            </p:extLst>
          </p:nvPr>
        </p:nvGraphicFramePr>
        <p:xfrm>
          <a:off x="4073673" y="1197491"/>
          <a:ext cx="2646363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63" name="Equation" r:id="rId10" imgW="1790700" imgH="431800" progId="Equation.DSMT4">
                  <p:embed/>
                </p:oleObj>
              </mc:Choice>
              <mc:Fallback>
                <p:oleObj name="Equation" r:id="rId10" imgW="17907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73673" y="1197491"/>
                        <a:ext cx="2646363" cy="638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779567" y="2677840"/>
            <a:ext cx="5353247" cy="3600000"/>
            <a:chOff x="952083" y="2511425"/>
            <a:chExt cx="5353247" cy="360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52083" y="2511425"/>
              <a:ext cx="5353247" cy="360000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3635896" y="4005064"/>
              <a:ext cx="288032" cy="28803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28737243"/>
                </p:ext>
              </p:extLst>
            </p:nvPr>
          </p:nvGraphicFramePr>
          <p:xfrm>
            <a:off x="3544195" y="3927890"/>
            <a:ext cx="398770" cy="32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464" name="Equation" r:id="rId13" imgW="203200" imgH="165100" progId="Equation.DSMT4">
                    <p:embed/>
                  </p:oleObj>
                </mc:Choice>
                <mc:Fallback>
                  <p:oleObj name="Equation" r:id="rId13" imgW="203200" imgH="165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544195" y="3927890"/>
                          <a:ext cx="398770" cy="32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332075"/>
              </p:ext>
            </p:extLst>
          </p:nvPr>
        </p:nvGraphicFramePr>
        <p:xfrm>
          <a:off x="109173" y="1227394"/>
          <a:ext cx="939800" cy="146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65" name="Equation" r:id="rId15" imgW="635000" imgH="990600" progId="Equation.DSMT4">
                  <p:embed/>
                </p:oleObj>
              </mc:Choice>
              <mc:Fallback>
                <p:oleObj name="Equation" r:id="rId15" imgW="635000" imgH="990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09173" y="1227394"/>
                        <a:ext cx="939800" cy="1466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67298" y="1147247"/>
            <a:ext cx="1749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ion charge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05039" y="1599927"/>
            <a:ext cx="222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macro particle charge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67298" y="2056108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beam ions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77112" y="2376696"/>
            <a:ext cx="2686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macro-particles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3018034"/>
            <a:ext cx="24416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-&gt; ‘artificial’ collisions of </a:t>
            </a:r>
          </a:p>
          <a:p>
            <a:r>
              <a:rPr lang="en-US" dirty="0" smtClean="0"/>
              <a:t>macro-particles Q</a:t>
            </a:r>
          </a:p>
          <a:p>
            <a:r>
              <a:rPr lang="en-US" dirty="0" smtClean="0"/>
              <a:t>and beam particles q. 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3</a:t>
            </a:fld>
            <a:endParaRPr lang="de-DE"/>
          </a:p>
        </p:txBody>
      </p:sp>
      <p:grpSp>
        <p:nvGrpSpPr>
          <p:cNvPr id="25" name="Group 24"/>
          <p:cNvGrpSpPr/>
          <p:nvPr/>
        </p:nvGrpSpPr>
        <p:grpSpPr>
          <a:xfrm>
            <a:off x="2719530" y="5945594"/>
            <a:ext cx="4000506" cy="584776"/>
            <a:chOff x="2719530" y="5945594"/>
            <a:chExt cx="4000506" cy="584776"/>
          </a:xfrm>
        </p:grpSpPr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4541372"/>
                </p:ext>
              </p:extLst>
            </p:nvPr>
          </p:nvGraphicFramePr>
          <p:xfrm>
            <a:off x="6024711" y="6254747"/>
            <a:ext cx="695325" cy="242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466" name="Equation" r:id="rId17" imgW="469900" imgH="165100" progId="Equation.DSMT4">
                    <p:embed/>
                  </p:oleObj>
                </mc:Choice>
                <mc:Fallback>
                  <p:oleObj name="Equation" r:id="rId17" imgW="469900" imgH="165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6024711" y="6254747"/>
                          <a:ext cx="695325" cy="2428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2719530" y="5945594"/>
              <a:ext cx="3343584" cy="584776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600" dirty="0" smtClean="0"/>
                <a:t>Depending on particle shape S the </a:t>
              </a:r>
            </a:p>
            <a:p>
              <a:pPr algn="l"/>
              <a:r>
                <a:rPr lang="en-US" sz="1600" dirty="0" smtClean="0"/>
                <a:t>macro-particles have a finite width:</a:t>
              </a:r>
              <a:endParaRPr lang="en-US" sz="1600" dirty="0" smtClean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42412" y="4545189"/>
            <a:ext cx="2744941" cy="1804465"/>
            <a:chOff x="142412" y="4545189"/>
            <a:chExt cx="2744941" cy="1804465"/>
          </a:xfrm>
        </p:grpSpPr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6030601"/>
                </p:ext>
              </p:extLst>
            </p:nvPr>
          </p:nvGraphicFramePr>
          <p:xfrm>
            <a:off x="204192" y="4545189"/>
            <a:ext cx="2606675" cy="768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467" name="Equation" r:id="rId19" imgW="1765300" imgH="520700" progId="Equation.DSMT4">
                    <p:embed/>
                  </p:oleObj>
                </mc:Choice>
                <mc:Fallback>
                  <p:oleObj name="Equation" r:id="rId19" imgW="1765300" imgH="520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204192" y="4545189"/>
                          <a:ext cx="2606675" cy="7683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1187624" y="5289642"/>
              <a:ext cx="16997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(Coulomb’s law)</a:t>
              </a:r>
              <a:endParaRPr lang="en-US" dirty="0"/>
            </a:p>
          </p:txBody>
        </p:sp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0675765"/>
                </p:ext>
              </p:extLst>
            </p:nvPr>
          </p:nvGraphicFramePr>
          <p:xfrm>
            <a:off x="142412" y="5692429"/>
            <a:ext cx="790575" cy="657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468" name="Equation" r:id="rId21" imgW="533400" imgH="444500" progId="Equation.DSMT4">
                    <p:embed/>
                  </p:oleObj>
                </mc:Choice>
                <mc:Fallback>
                  <p:oleObj name="Equation" r:id="rId21" imgW="533400" imgH="4445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42412" y="5692429"/>
                          <a:ext cx="790575" cy="6572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TextBox 25"/>
            <p:cNvSpPr txBox="1"/>
            <p:nvPr/>
          </p:nvSpPr>
          <p:spPr>
            <a:xfrm>
              <a:off x="931886" y="6011100"/>
              <a:ext cx="1370487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600" dirty="0" smtClean="0"/>
                <a:t>(test particle)</a:t>
              </a:r>
              <a:endParaRPr lang="en-US" sz="1600" dirty="0" smtClean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31886" y="5672546"/>
              <a:ext cx="1553029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600" dirty="0" smtClean="0"/>
                <a:t>(beam particle)</a:t>
              </a:r>
              <a:endParaRPr lang="en-US" sz="16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070035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the grid: </a:t>
            </a:r>
            <a:br>
              <a:rPr lang="en-US" dirty="0" smtClean="0"/>
            </a:br>
            <a:r>
              <a:rPr lang="en-US" dirty="0" smtClean="0"/>
              <a:t>Artificial </a:t>
            </a:r>
            <a:r>
              <a:rPr lang="en-US" dirty="0" smtClean="0"/>
              <a:t>heating in plasma PIC codes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</a:t>
            </a:fld>
            <a:endParaRPr lang="de-DE"/>
          </a:p>
        </p:txBody>
      </p:sp>
      <p:sp>
        <p:nvSpPr>
          <p:cNvPr id="3" name="Rectangle 2"/>
          <p:cNvSpPr/>
          <p:nvPr/>
        </p:nvSpPr>
        <p:spPr>
          <a:xfrm>
            <a:off x="422565" y="1196987"/>
            <a:ext cx="819156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A. B. Langdon, </a:t>
            </a:r>
            <a:r>
              <a:rPr lang="en-US" sz="1600" i="1" dirty="0" smtClean="0"/>
              <a:t>Effect </a:t>
            </a:r>
            <a:r>
              <a:rPr lang="en-US" sz="1600" i="1" dirty="0"/>
              <a:t>of the spatial grid in simulation plasmas</a:t>
            </a:r>
            <a:r>
              <a:rPr lang="en-US" sz="1600" dirty="0" smtClean="0"/>
              <a:t>, J</a:t>
            </a:r>
            <a:r>
              <a:rPr lang="en-US" sz="1600" dirty="0"/>
              <a:t>. </a:t>
            </a:r>
            <a:r>
              <a:rPr lang="en-US" sz="1600" dirty="0" err="1"/>
              <a:t>Comput</a:t>
            </a:r>
            <a:r>
              <a:rPr lang="en-US" sz="1600" dirty="0"/>
              <a:t>. Phys</a:t>
            </a:r>
            <a:r>
              <a:rPr lang="en-US" sz="1600" dirty="0" smtClean="0"/>
              <a:t>.</a:t>
            </a:r>
            <a:r>
              <a:rPr lang="en-US" sz="1600" i="1" dirty="0"/>
              <a:t> </a:t>
            </a:r>
            <a:r>
              <a:rPr lang="en-US" sz="1600" i="1" dirty="0" smtClean="0"/>
              <a:t>(</a:t>
            </a:r>
            <a:r>
              <a:rPr lang="en-US" sz="1600" dirty="0" smtClean="0"/>
              <a:t>1970</a:t>
            </a:r>
            <a:r>
              <a:rPr lang="en-US" sz="1600" dirty="0"/>
              <a:t>)</a:t>
            </a:r>
            <a:r>
              <a:rPr lang="en-US" sz="1600" dirty="0" smtClean="0"/>
              <a:t> </a:t>
            </a:r>
            <a:endParaRPr lang="en-US" sz="1600" dirty="0"/>
          </a:p>
          <a:p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-34406" y="2937114"/>
            <a:ext cx="5259767" cy="3615528"/>
            <a:chOff x="-34406" y="2937114"/>
            <a:chExt cx="5259767" cy="3615528"/>
          </a:xfrm>
        </p:grpSpPr>
        <p:graphicFrame>
          <p:nvGraphicFramePr>
            <p:cNvPr id="1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5958230"/>
                </p:ext>
              </p:extLst>
            </p:nvPr>
          </p:nvGraphicFramePr>
          <p:xfrm>
            <a:off x="2550424" y="2937114"/>
            <a:ext cx="2674937" cy="727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43" name="Equation" r:id="rId3" imgW="1676400" imgH="457200" progId="Equation.DSMT4">
                    <p:embed/>
                  </p:oleObj>
                </mc:Choice>
                <mc:Fallback>
                  <p:oleObj name="Equation" r:id="rId3" imgW="1676400" imgH="457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0424" y="2937114"/>
                          <a:ext cx="2674937" cy="7270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>
              <a:off x="318651" y="3091126"/>
              <a:ext cx="20316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Beam </a:t>
              </a:r>
              <a:r>
                <a:rPr lang="en-US" dirty="0" smtClean="0"/>
                <a:t>temperature</a:t>
              </a:r>
              <a:r>
                <a:rPr lang="en-US" dirty="0" smtClean="0"/>
                <a:t>:</a:t>
              </a:r>
              <a:endParaRPr lang="en-US" dirty="0"/>
            </a:p>
          </p:txBody>
        </p:sp>
        <p:sp>
          <p:nvSpPr>
            <p:cNvPr id="15" name="Can 14"/>
            <p:cNvSpPr/>
            <p:nvPr/>
          </p:nvSpPr>
          <p:spPr>
            <a:xfrm rot="16200000">
              <a:off x="1852108" y="4846514"/>
              <a:ext cx="1471539" cy="1940718"/>
            </a:xfrm>
            <a:prstGeom prst="can">
              <a:avLst>
                <a:gd name="adj" fmla="val 45165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826393" y="5797686"/>
              <a:ext cx="316835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73012450"/>
                </p:ext>
              </p:extLst>
            </p:nvPr>
          </p:nvGraphicFramePr>
          <p:xfrm>
            <a:off x="405337" y="4172695"/>
            <a:ext cx="742950" cy="201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44" name="Equation" r:id="rId5" imgW="609600" imgH="165100" progId="Equation.DSMT4">
                    <p:embed/>
                  </p:oleObj>
                </mc:Choice>
                <mc:Fallback>
                  <p:oleObj name="Equation" r:id="rId5" imgW="609600" imgH="1651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337" y="4172695"/>
                          <a:ext cx="742950" cy="201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1445150" y="4013408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1597550" y="4255707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1749950" y="4058357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1902350" y="4345606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1445150" y="4519307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1749950" y="4519307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1216549" y="4300656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1064149" y="4013407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1948317" y="3923509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077114" y="4148256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1216549" y="3833610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1689485" y="3833610"/>
              <a:ext cx="91935" cy="898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/>
            <p:cNvCxnSpPr>
              <a:stCxn id="19" idx="6"/>
            </p:cNvCxnSpPr>
            <p:nvPr/>
          </p:nvCxnSpPr>
          <p:spPr>
            <a:xfrm flipV="1">
              <a:off x="1689485" y="4148256"/>
              <a:ext cx="304800" cy="152401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1220155" y="4198896"/>
              <a:ext cx="365323" cy="1366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2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8287864"/>
                </p:ext>
              </p:extLst>
            </p:nvPr>
          </p:nvGraphicFramePr>
          <p:xfrm>
            <a:off x="1270983" y="4020757"/>
            <a:ext cx="154692" cy="201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45" name="Equation" r:id="rId7" imgW="127000" imgH="165100" progId="Equation.DSMT4">
                    <p:embed/>
                  </p:oleObj>
                </mc:Choice>
                <mc:Fallback>
                  <p:oleObj name="Equation" r:id="rId7" imgW="127000" imgH="1651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70983" y="4020757"/>
                          <a:ext cx="154692" cy="201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8270090"/>
                </p:ext>
              </p:extLst>
            </p:nvPr>
          </p:nvGraphicFramePr>
          <p:xfrm>
            <a:off x="1781420" y="4238155"/>
            <a:ext cx="185631" cy="201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46" name="Equation" r:id="rId9" imgW="152400" imgH="165100" progId="Equation.DSMT4">
                    <p:embed/>
                  </p:oleObj>
                </mc:Choice>
                <mc:Fallback>
                  <p:oleObj name="Equation" r:id="rId9" imgW="152400" imgH="1651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1420" y="4238155"/>
                          <a:ext cx="185631" cy="201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1698464"/>
                </p:ext>
              </p:extLst>
            </p:nvPr>
          </p:nvGraphicFramePr>
          <p:xfrm>
            <a:off x="2104855" y="4321541"/>
            <a:ext cx="288000" cy="28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47" name="Equation" r:id="rId11" imgW="152400" imgH="152400" progId="Equation.DSMT4">
                    <p:embed/>
                  </p:oleObj>
                </mc:Choice>
                <mc:Fallback>
                  <p:oleObj name="Equation" r:id="rId11" imgW="152400" imgH="15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04855" y="4321541"/>
                          <a:ext cx="288000" cy="288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5" name="Straight Arrow Connector 34"/>
            <p:cNvCxnSpPr/>
            <p:nvPr/>
          </p:nvCxnSpPr>
          <p:spPr>
            <a:xfrm>
              <a:off x="1948547" y="5797686"/>
              <a:ext cx="0" cy="648072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6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8923650"/>
                </p:ext>
              </p:extLst>
            </p:nvPr>
          </p:nvGraphicFramePr>
          <p:xfrm>
            <a:off x="1643747" y="5892046"/>
            <a:ext cx="304800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48" name="Equation" r:id="rId13" imgW="190500" imgH="203200" progId="Equation.DSMT4">
                    <p:embed/>
                  </p:oleObj>
                </mc:Choice>
                <mc:Fallback>
                  <p:oleObj name="Equation" r:id="rId13" imgW="1905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3747" y="5892046"/>
                          <a:ext cx="304800" cy="32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TextBox 36"/>
            <p:cNvSpPr txBox="1"/>
            <p:nvPr/>
          </p:nvSpPr>
          <p:spPr>
            <a:xfrm>
              <a:off x="589467" y="5436925"/>
              <a:ext cx="274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</a:t>
              </a:r>
              <a:endParaRPr lang="en-US" dirty="0"/>
            </a:p>
          </p:txBody>
        </p:sp>
        <p:sp>
          <p:nvSpPr>
            <p:cNvPr id="38" name="Oval Callout 37"/>
            <p:cNvSpPr/>
            <p:nvPr/>
          </p:nvSpPr>
          <p:spPr>
            <a:xfrm>
              <a:off x="107732" y="3664189"/>
              <a:ext cx="2634952" cy="1231130"/>
            </a:xfrm>
            <a:prstGeom prst="wedgeEllipseCallout">
              <a:avLst>
                <a:gd name="adj1" fmla="val 31107"/>
                <a:gd name="adj2" fmla="val 63501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-34406" y="5840003"/>
              <a:ext cx="18139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rms</a:t>
              </a:r>
              <a:r>
                <a:rPr lang="en-US" sz="1600" dirty="0" smtClean="0"/>
                <a:t> beam radius</a:t>
              </a:r>
              <a:r>
                <a:rPr lang="en-US" dirty="0" smtClean="0"/>
                <a:t>:</a:t>
              </a:r>
              <a:endParaRPr lang="en-US" dirty="0"/>
            </a:p>
          </p:txBody>
        </p:sp>
      </p:grp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464959"/>
              </p:ext>
            </p:extLst>
          </p:nvPr>
        </p:nvGraphicFramePr>
        <p:xfrm>
          <a:off x="5732116" y="1859609"/>
          <a:ext cx="871537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49" name="Equation" r:id="rId15" imgW="546100" imgH="203200" progId="Equation.DSMT4">
                  <p:embed/>
                </p:oleObj>
              </mc:Choice>
              <mc:Fallback>
                <p:oleObj name="Equation" r:id="rId15" imgW="5461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2116" y="1859609"/>
                        <a:ext cx="871537" cy="322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864415" y="1812540"/>
            <a:ext cx="4867701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Temperature increase if the grid is too coarse:</a:t>
            </a:r>
            <a:endParaRPr lang="en-US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6875932" y="1812540"/>
            <a:ext cx="1530487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/>
              <a:t>(Debye length)</a:t>
            </a:r>
            <a:endParaRPr lang="en-US" sz="1600" dirty="0" smtClean="0"/>
          </a:p>
        </p:txBody>
      </p:sp>
      <p:sp>
        <p:nvSpPr>
          <p:cNvPr id="46" name="TextBox 45"/>
          <p:cNvSpPr txBox="1"/>
          <p:nvPr/>
        </p:nvSpPr>
        <p:spPr>
          <a:xfrm>
            <a:off x="2230586" y="2379764"/>
            <a:ext cx="4981652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b="1" dirty="0" smtClean="0"/>
              <a:t>How does this relate to (computer) beams ?</a:t>
            </a:r>
            <a:endParaRPr lang="en-US" b="1" dirty="0" smtClean="0"/>
          </a:p>
        </p:txBody>
      </p:sp>
      <p:grpSp>
        <p:nvGrpSpPr>
          <p:cNvPr id="50" name="Group 49"/>
          <p:cNvGrpSpPr/>
          <p:nvPr/>
        </p:nvGrpSpPr>
        <p:grpSpPr>
          <a:xfrm>
            <a:off x="4086623" y="3096842"/>
            <a:ext cx="4972203" cy="3348916"/>
            <a:chOff x="4086623" y="3096842"/>
            <a:chExt cx="4972203" cy="3348916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12031666"/>
                </p:ext>
              </p:extLst>
            </p:nvPr>
          </p:nvGraphicFramePr>
          <p:xfrm>
            <a:off x="5559655" y="3520893"/>
            <a:ext cx="2898775" cy="806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50" name="Equation" r:id="rId17" imgW="1816100" imgH="508000" progId="Equation.DSMT4">
                    <p:embed/>
                  </p:oleObj>
                </mc:Choice>
                <mc:Fallback>
                  <p:oleObj name="Equation" r:id="rId17" imgW="1816100" imgH="5080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59655" y="3520893"/>
                          <a:ext cx="2898775" cy="8064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6315874" y="3096842"/>
              <a:ext cx="14924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Debye length:</a:t>
              </a:r>
              <a:endParaRPr lang="en-US" dirty="0"/>
            </a:p>
          </p:txBody>
        </p:sp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2148913"/>
                </p:ext>
              </p:extLst>
            </p:nvPr>
          </p:nvGraphicFramePr>
          <p:xfrm>
            <a:off x="4852301" y="5175019"/>
            <a:ext cx="2209800" cy="723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51" name="Equation" r:id="rId19" imgW="1384300" imgH="457200" progId="Equation.DSMT4">
                    <p:embed/>
                  </p:oleObj>
                </mc:Choice>
                <mc:Fallback>
                  <p:oleObj name="Equation" r:id="rId19" imgW="1384300" imgH="457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52301" y="5175019"/>
                          <a:ext cx="2209800" cy="723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4338512" y="4519307"/>
              <a:ext cx="45992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Space charge induced phase advance </a:t>
              </a:r>
              <a:r>
                <a:rPr lang="en-US" dirty="0" smtClean="0"/>
                <a:t>shift</a:t>
              </a:r>
            </a:p>
            <a:p>
              <a:r>
                <a:rPr lang="en-US" dirty="0" smtClean="0"/>
                <a:t>(</a:t>
              </a:r>
              <a:r>
                <a:rPr lang="en-US" dirty="0" smtClean="0"/>
                <a:t>per length L): </a:t>
              </a:r>
              <a:endParaRPr lang="en-US" dirty="0"/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7424858"/>
                </p:ext>
              </p:extLst>
            </p:nvPr>
          </p:nvGraphicFramePr>
          <p:xfrm>
            <a:off x="7448261" y="5275793"/>
            <a:ext cx="1033462" cy="322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52" name="Equation" r:id="rId21" imgW="647700" imgH="203200" progId="Equation.DSMT4">
                    <p:embed/>
                  </p:oleObj>
                </mc:Choice>
                <mc:Fallback>
                  <p:oleObj name="Equation" r:id="rId21" imgW="6477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48261" y="5275793"/>
                          <a:ext cx="1033462" cy="322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7183192" y="5628409"/>
              <a:ext cx="1875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(line charge density)</a:t>
              </a:r>
              <a:endParaRPr lang="en-US" sz="1600" dirty="0"/>
            </a:p>
          </p:txBody>
        </p:sp>
        <p:graphicFrame>
          <p:nvGraphicFramePr>
            <p:cNvPr id="47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94501702"/>
                </p:ext>
              </p:extLst>
            </p:nvPr>
          </p:nvGraphicFramePr>
          <p:xfrm>
            <a:off x="7934325" y="6121400"/>
            <a:ext cx="890588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53" name="Equation" r:id="rId23" imgW="558800" imgH="203200" progId="Equation.DSMT4">
                    <p:embed/>
                  </p:oleObj>
                </mc:Choice>
                <mc:Fallback>
                  <p:oleObj name="Equation" r:id="rId23" imgW="5588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34325" y="6121400"/>
                          <a:ext cx="890588" cy="32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TextBox 47"/>
            <p:cNvSpPr txBox="1"/>
            <p:nvPr/>
          </p:nvSpPr>
          <p:spPr>
            <a:xfrm>
              <a:off x="4086623" y="6076426"/>
              <a:ext cx="3290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Space charge dominated beams: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956177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7105" y="0"/>
            <a:ext cx="965372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Effect of the finite number of particles:</a:t>
            </a:r>
            <a:br>
              <a:rPr lang="en-US" dirty="0" smtClean="0"/>
            </a:br>
            <a:r>
              <a:rPr lang="en-US" dirty="0" err="1" smtClean="0"/>
              <a:t>Artifical</a:t>
            </a:r>
            <a:r>
              <a:rPr lang="de-DE" dirty="0" smtClean="0"/>
              <a:t> </a:t>
            </a:r>
            <a:r>
              <a:rPr lang="de-DE" dirty="0" err="1" smtClean="0"/>
              <a:t>collisions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fluctuations</a:t>
            </a:r>
            <a:r>
              <a:rPr lang="de-DE" dirty="0" smtClean="0"/>
              <a:t> </a:t>
            </a:r>
            <a:r>
              <a:rPr lang="de-DE" dirty="0" smtClean="0"/>
              <a:t>in PIC </a:t>
            </a:r>
            <a:r>
              <a:rPr lang="de-DE" dirty="0" err="1" smtClean="0"/>
              <a:t>codes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B273-6498-44F0-AE74-E4F764E3B84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1249414"/>
            <a:ext cx="9507243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R.W. </a:t>
            </a:r>
            <a:r>
              <a:rPr lang="en-US" sz="1600" dirty="0" err="1" smtClean="0"/>
              <a:t>Hockney</a:t>
            </a:r>
            <a:r>
              <a:rPr lang="en-US" sz="1600" dirty="0" smtClean="0"/>
              <a:t>, </a:t>
            </a:r>
            <a:r>
              <a:rPr lang="en-US" sz="1600" i="1" dirty="0" smtClean="0"/>
              <a:t>Measurement of the Collision and Heating Times in a 2D Thermal Computer Plasma,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J. </a:t>
            </a:r>
            <a:r>
              <a:rPr lang="en-US" sz="1600" dirty="0" err="1" smtClean="0"/>
              <a:t>Comput</a:t>
            </a:r>
            <a:r>
              <a:rPr lang="en-US" sz="1600" dirty="0" smtClean="0"/>
              <a:t>. Phys. (1971)</a:t>
            </a:r>
            <a:endParaRPr lang="en-US" sz="16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774489"/>
            <a:ext cx="3291429" cy="28800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79512" y="4654489"/>
            <a:ext cx="9104713" cy="1518175"/>
            <a:chOff x="-276845" y="4510571"/>
            <a:chExt cx="9104713" cy="1518175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24359699"/>
                </p:ext>
              </p:extLst>
            </p:nvPr>
          </p:nvGraphicFramePr>
          <p:xfrm>
            <a:off x="2305595" y="4938001"/>
            <a:ext cx="4149726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53" name="Equation" r:id="rId4" imgW="2400300" imgH="482600" progId="Equation.DSMT4">
                    <p:embed/>
                  </p:oleObj>
                </mc:Choice>
                <mc:Fallback>
                  <p:oleObj name="Equation" r:id="rId4" imgW="2400300" imgH="482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305595" y="4938001"/>
                          <a:ext cx="4149726" cy="838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2034342" y="5659414"/>
              <a:ext cx="11618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(Diffusion)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35896" y="5659186"/>
              <a:ext cx="30312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(Fluctuations/Noise spectrum)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276845" y="4510571"/>
              <a:ext cx="9104713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/>
                <a:t>A.B.Langdon</a:t>
              </a:r>
              <a:r>
                <a:rPr lang="en-US" sz="1600" dirty="0" smtClean="0"/>
                <a:t>, C.K. </a:t>
              </a:r>
              <a:r>
                <a:rPr lang="en-US" sz="1600" dirty="0" err="1" smtClean="0"/>
                <a:t>Birdsall</a:t>
              </a:r>
              <a:r>
                <a:rPr lang="en-US" sz="1600" dirty="0" smtClean="0"/>
                <a:t>, </a:t>
              </a:r>
              <a:r>
                <a:rPr lang="en-US" sz="1600" i="1" dirty="0" smtClean="0"/>
                <a:t>Theory of Plasma Simulation using Finite-Size Particles</a:t>
              </a:r>
              <a:r>
                <a:rPr lang="en-US" sz="1600" dirty="0" smtClean="0"/>
                <a:t>, </a:t>
              </a:r>
            </a:p>
            <a:p>
              <a:r>
                <a:rPr lang="en-US" sz="1600" dirty="0" smtClean="0"/>
                <a:t>Phys. of Fluids (1970) </a:t>
              </a:r>
              <a:endParaRPr lang="en-US" sz="1600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616" y="1858494"/>
            <a:ext cx="2570653" cy="2484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9512" y="2132758"/>
            <a:ext cx="1272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slowing-down</a:t>
            </a:r>
          </a:p>
          <a:p>
            <a:r>
              <a:rPr lang="en-US" sz="1400" dirty="0" smtClean="0"/>
              <a:t>time (friction)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571271" y="4220990"/>
            <a:ext cx="2064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macro-particle number M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2664822"/>
            <a:ext cx="2385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Artificial fluctuation spectrum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214188"/>
            <a:ext cx="4980851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b="1" dirty="0" smtClean="0"/>
              <a:t>For computer</a:t>
            </a:r>
            <a:r>
              <a:rPr lang="en-US" b="1" dirty="0" smtClean="0"/>
              <a:t> beams:</a:t>
            </a:r>
            <a:r>
              <a:rPr lang="en-US" dirty="0" smtClean="0"/>
              <a:t> Work </a:t>
            </a:r>
            <a:r>
              <a:rPr lang="en-US" dirty="0"/>
              <a:t>b</a:t>
            </a:r>
            <a:r>
              <a:rPr lang="en-US" dirty="0" smtClean="0"/>
              <a:t>y J. </a:t>
            </a:r>
            <a:r>
              <a:rPr lang="en-US" dirty="0" err="1" smtClean="0"/>
              <a:t>Struckmeier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3656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27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Artificial collisions and </a:t>
            </a:r>
            <a:r>
              <a:rPr lang="en-US" dirty="0" err="1"/>
              <a:t>e</a:t>
            </a:r>
            <a:r>
              <a:rPr lang="en-US" dirty="0" err="1" smtClean="0"/>
              <a:t>mittance</a:t>
            </a:r>
            <a:r>
              <a:rPr lang="en-US" dirty="0" smtClean="0"/>
              <a:t> growth </a:t>
            </a:r>
            <a:br>
              <a:rPr lang="en-US" dirty="0" smtClean="0"/>
            </a:br>
            <a:r>
              <a:rPr lang="en-US" dirty="0" smtClean="0"/>
              <a:t>in computer beams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B273-6498-44F0-AE74-E4F764E3B84F}" type="slidenum">
              <a:rPr lang="de-DE" smtClean="0"/>
              <a:pPr/>
              <a:t>6</a:t>
            </a:fld>
            <a:endParaRPr lang="de-DE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631460"/>
              </p:ext>
            </p:extLst>
          </p:nvPr>
        </p:nvGraphicFramePr>
        <p:xfrm>
          <a:off x="849963" y="1515562"/>
          <a:ext cx="981075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44" name="Equation" r:id="rId3" imgW="673100" imgH="393700" progId="Equation.DSMT4">
                  <p:embed/>
                </p:oleObj>
              </mc:Choice>
              <mc:Fallback>
                <p:oleObj name="Equation" r:id="rId3" imgW="6731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9963" y="1515562"/>
                        <a:ext cx="981075" cy="574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47259" y="1171754"/>
            <a:ext cx="6986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J. </a:t>
            </a:r>
            <a:r>
              <a:rPr lang="en-US" sz="1400" dirty="0" err="1" smtClean="0"/>
              <a:t>Struckmeier</a:t>
            </a:r>
            <a:r>
              <a:rPr lang="en-US" sz="1400" dirty="0" smtClean="0"/>
              <a:t>, Stochastic effects in real and simulated charged particle beams, PRST-AB 2000    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50737" y="1601854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(Einstein relation)</a:t>
            </a:r>
            <a:endParaRPr lang="en-US" sz="16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166378"/>
              </p:ext>
            </p:extLst>
          </p:nvPr>
        </p:nvGraphicFramePr>
        <p:xfrm>
          <a:off x="536355" y="3019200"/>
          <a:ext cx="1924050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45" name="Equation" r:id="rId5" imgW="1320800" imgH="482600" progId="Equation.DSMT4">
                  <p:embed/>
                </p:oleObj>
              </mc:Choice>
              <mc:Fallback>
                <p:oleObj name="Equation" r:id="rId5" imgW="1320800" imgH="482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6355" y="3019200"/>
                        <a:ext cx="1924050" cy="703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479083"/>
              </p:ext>
            </p:extLst>
          </p:nvPr>
        </p:nvGraphicFramePr>
        <p:xfrm>
          <a:off x="2780819" y="3084288"/>
          <a:ext cx="1962150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46" name="Equation" r:id="rId7" imgW="1346200" imgH="393700" progId="Equation.DSMT4">
                  <p:embed/>
                </p:oleObj>
              </mc:Choice>
              <mc:Fallback>
                <p:oleObj name="Equation" r:id="rId7" imgW="13462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80819" y="3084288"/>
                        <a:ext cx="1962150" cy="573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fodo_thick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771131"/>
            <a:ext cx="3936680" cy="288000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8057162"/>
              </p:ext>
            </p:extLst>
          </p:nvPr>
        </p:nvGraphicFramePr>
        <p:xfrm>
          <a:off x="7668344" y="2196133"/>
          <a:ext cx="879475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47" name="Equation" r:id="rId10" imgW="558800" imgH="228600" progId="Equation.DSMT4">
                  <p:embed/>
                </p:oleObj>
              </mc:Choice>
              <mc:Fallback>
                <p:oleObj name="Equation" r:id="rId10" imgW="5588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668344" y="2196133"/>
                        <a:ext cx="879475" cy="360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1290101"/>
              </p:ext>
            </p:extLst>
          </p:nvPr>
        </p:nvGraphicFramePr>
        <p:xfrm>
          <a:off x="3429312" y="2487681"/>
          <a:ext cx="665163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48" name="Equation" r:id="rId12" imgW="457200" imgH="228600" progId="Equation.DSMT4">
                  <p:embed/>
                </p:oleObj>
              </mc:Choice>
              <mc:Fallback>
                <p:oleObj name="Equation" r:id="rId12" imgW="4572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29312" y="2487681"/>
                        <a:ext cx="665163" cy="331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98117" y="2234693"/>
            <a:ext cx="32638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Entropy/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growth only for </a:t>
            </a:r>
          </a:p>
          <a:p>
            <a:r>
              <a:rPr lang="en-US" sz="1600" dirty="0" err="1" smtClean="0"/>
              <a:t>anisotroptic</a:t>
            </a:r>
            <a:r>
              <a:rPr lang="en-US" sz="1600" dirty="0" smtClean="0"/>
              <a:t> (beam) temperatures: 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1096855" y="3752507"/>
            <a:ext cx="11538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(2D beam)</a:t>
            </a:r>
            <a:endParaRPr lang="en-US" sz="16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4097640"/>
              </p:ext>
            </p:extLst>
          </p:nvPr>
        </p:nvGraphicFramePr>
        <p:xfrm>
          <a:off x="3422399" y="5102726"/>
          <a:ext cx="1274762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49" name="Equation" r:id="rId14" imgW="876300" imgH="431800" progId="Equation.DSMT4">
                  <p:embed/>
                </p:oleObj>
              </mc:Choice>
              <mc:Fallback>
                <p:oleObj name="Equation" r:id="rId14" imgW="8763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422399" y="5102726"/>
                        <a:ext cx="1274762" cy="627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53252" y="5770575"/>
            <a:ext cx="26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(anisotropy </a:t>
            </a:r>
            <a:r>
              <a:rPr lang="en-US" sz="1600" dirty="0" smtClean="0"/>
              <a:t>factor for </a:t>
            </a:r>
            <a:r>
              <a:rPr lang="en-US" sz="1600" dirty="0" smtClean="0"/>
              <a:t>a cell)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422399" y="4640006"/>
            <a:ext cx="5123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Emittance</a:t>
            </a:r>
            <a:r>
              <a:rPr lang="en-US" sz="1600" dirty="0" smtClean="0"/>
              <a:t> growth along </a:t>
            </a:r>
            <a:r>
              <a:rPr lang="en-US" sz="1600" dirty="0" smtClean="0"/>
              <a:t>a </a:t>
            </a:r>
            <a:r>
              <a:rPr lang="en-US" sz="1600" dirty="0" smtClean="0"/>
              <a:t>transport </a:t>
            </a:r>
            <a:r>
              <a:rPr lang="en-US" sz="1600" dirty="0" smtClean="0"/>
              <a:t>channel (length L):</a:t>
            </a:r>
            <a:endParaRPr lang="en-US" sz="1600" dirty="0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4686521"/>
              </p:ext>
            </p:extLst>
          </p:nvPr>
        </p:nvGraphicFramePr>
        <p:xfrm>
          <a:off x="4953252" y="4978560"/>
          <a:ext cx="2220913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50" name="Equation" r:id="rId16" imgW="1524000" imgH="546100" progId="Equation.DSMT4">
                  <p:embed/>
                </p:oleObj>
              </mc:Choice>
              <mc:Fallback>
                <p:oleObj name="Equation" r:id="rId16" imgW="1524000" imgH="546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953252" y="4978560"/>
                        <a:ext cx="2220913" cy="793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2938250"/>
              </p:ext>
            </p:extLst>
          </p:nvPr>
        </p:nvGraphicFramePr>
        <p:xfrm>
          <a:off x="374092" y="4793616"/>
          <a:ext cx="925512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51" name="Equation" r:id="rId18" imgW="635000" imgH="254000" progId="Equation.DSMT4">
                  <p:embed/>
                </p:oleObj>
              </mc:Choice>
              <mc:Fallback>
                <p:oleObj name="Equation" r:id="rId18" imgW="6350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74092" y="4793616"/>
                        <a:ext cx="925512" cy="36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72193" y="4301452"/>
            <a:ext cx="2374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For </a:t>
            </a:r>
            <a:r>
              <a:rPr lang="en-US" sz="1600" dirty="0" smtClean="0"/>
              <a:t>weak space charge: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856761" y="6235085"/>
            <a:ext cx="6354136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b="1" dirty="0" smtClean="0"/>
              <a:t>Collision frequency (for 2D and 2.5D computer beams) 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83658" y="3735541"/>
            <a:ext cx="1530186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/>
              <a:t>(</a:t>
            </a:r>
            <a:r>
              <a:rPr lang="en-US" sz="1600" dirty="0" smtClean="0"/>
              <a:t>4D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)</a:t>
            </a:r>
            <a:endParaRPr lang="en-US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496915" y="4824949"/>
            <a:ext cx="1507644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/>
              <a:t>(beta-function)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317099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329" y="-55094"/>
            <a:ext cx="8229600" cy="1143000"/>
          </a:xfrm>
        </p:spPr>
        <p:txBody>
          <a:bodyPr/>
          <a:lstStyle/>
          <a:p>
            <a:r>
              <a:rPr lang="en-US" dirty="0" smtClean="0"/>
              <a:t>Coulomb collisions in 2D (and 2.5D)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B273-6498-44F0-AE74-E4F764E3B84F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298551"/>
              </p:ext>
            </p:extLst>
          </p:nvPr>
        </p:nvGraphicFramePr>
        <p:xfrm>
          <a:off x="7334361" y="2941702"/>
          <a:ext cx="1274763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22" name="Equation" r:id="rId3" imgW="736600" imgH="469900" progId="Equation.DSMT4">
                  <p:embed/>
                </p:oleObj>
              </mc:Choice>
              <mc:Fallback>
                <p:oleObj name="Equation" r:id="rId3" imgW="7366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34361" y="2941702"/>
                        <a:ext cx="1274763" cy="81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7052867" y="3844427"/>
            <a:ext cx="1824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(2D ‘Coulomb’ force)</a:t>
            </a:r>
            <a:endParaRPr lang="en-US" sz="1400" dirty="0"/>
          </a:p>
        </p:txBody>
      </p:sp>
      <p:sp>
        <p:nvSpPr>
          <p:cNvPr id="44" name="Rectangle 43"/>
          <p:cNvSpPr/>
          <p:nvPr/>
        </p:nvSpPr>
        <p:spPr>
          <a:xfrm>
            <a:off x="5695534" y="1969171"/>
            <a:ext cx="792088" cy="2859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321388" y="1915165"/>
            <a:ext cx="1102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beam rod: Z’</a:t>
            </a:r>
            <a:endParaRPr lang="en-US" sz="14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945332"/>
              </p:ext>
            </p:extLst>
          </p:nvPr>
        </p:nvGraphicFramePr>
        <p:xfrm>
          <a:off x="317329" y="1946891"/>
          <a:ext cx="1308856" cy="793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23" name="Equation" r:id="rId5" imgW="774700" imgH="469900" progId="Equation.DSMT4">
                  <p:embed/>
                </p:oleObj>
              </mc:Choice>
              <mc:Fallback>
                <p:oleObj name="Equation" r:id="rId5" imgW="7747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7329" y="1946891"/>
                        <a:ext cx="1308856" cy="793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52062" y="4507425"/>
            <a:ext cx="5407235" cy="682934"/>
            <a:chOff x="52062" y="4507425"/>
            <a:chExt cx="5407235" cy="682934"/>
          </a:xfrm>
        </p:grpSpPr>
        <p:graphicFrame>
          <p:nvGraphicFramePr>
            <p:cNvPr id="54" name="Object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28713902"/>
                </p:ext>
              </p:extLst>
            </p:nvPr>
          </p:nvGraphicFramePr>
          <p:xfrm>
            <a:off x="4206759" y="4507425"/>
            <a:ext cx="1252538" cy="682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24" name="Equation" r:id="rId7" imgW="723900" imgH="393700" progId="Equation.DSMT4">
                    <p:embed/>
                  </p:oleObj>
                </mc:Choice>
                <mc:Fallback>
                  <p:oleObj name="Equation" r:id="rId7" imgW="7239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206759" y="4507425"/>
                          <a:ext cx="1252538" cy="682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71921793"/>
                </p:ext>
              </p:extLst>
            </p:nvPr>
          </p:nvGraphicFramePr>
          <p:xfrm>
            <a:off x="2490724" y="4507734"/>
            <a:ext cx="1649412" cy="682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25" name="Equation" r:id="rId9" imgW="952500" imgH="393700" progId="Equation.DSMT4">
                    <p:embed/>
                  </p:oleObj>
                </mc:Choice>
                <mc:Fallback>
                  <p:oleObj name="Equation" r:id="rId9" imgW="9525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490724" y="4507734"/>
                          <a:ext cx="1649412" cy="682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Box 26"/>
            <p:cNvSpPr txBox="1"/>
            <p:nvPr/>
          </p:nvSpPr>
          <p:spPr>
            <a:xfrm>
              <a:off x="52062" y="4663942"/>
              <a:ext cx="23395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2D </a:t>
              </a:r>
              <a:r>
                <a:rPr lang="en-US" b="1" dirty="0" smtClean="0"/>
                <a:t>computer </a:t>
              </a:r>
              <a:r>
                <a:rPr lang="en-US" b="1" dirty="0" smtClean="0"/>
                <a:t>beam:</a:t>
              </a:r>
              <a:endParaRPr lang="en-US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796243" y="4499488"/>
            <a:ext cx="3261916" cy="727075"/>
            <a:chOff x="5796243" y="4499488"/>
            <a:chExt cx="3261916" cy="727075"/>
          </a:xfrm>
        </p:grpSpPr>
        <p:graphicFrame>
          <p:nvGraphicFramePr>
            <p:cNvPr id="31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6394279"/>
                </p:ext>
              </p:extLst>
            </p:nvPr>
          </p:nvGraphicFramePr>
          <p:xfrm>
            <a:off x="7211897" y="4499488"/>
            <a:ext cx="1846262" cy="727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26" name="Equation" r:id="rId11" imgW="1066800" imgH="419100" progId="Equation.DSMT4">
                    <p:embed/>
                  </p:oleObj>
                </mc:Choice>
                <mc:Fallback>
                  <p:oleObj name="Equation" r:id="rId11" imgW="1066800" imgH="419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7211897" y="4499488"/>
                          <a:ext cx="1846262" cy="7270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2279540"/>
                </p:ext>
              </p:extLst>
            </p:nvPr>
          </p:nvGraphicFramePr>
          <p:xfrm>
            <a:off x="5796243" y="4507734"/>
            <a:ext cx="1054100" cy="682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27" name="Equation" r:id="rId13" imgW="609600" imgH="393700" progId="Equation.DSMT4">
                    <p:embed/>
                  </p:oleObj>
                </mc:Choice>
                <mc:Fallback>
                  <p:oleObj name="Equation" r:id="rId13" imgW="6096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5796243" y="4507734"/>
                          <a:ext cx="1054100" cy="682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TextBox 4"/>
          <p:cNvSpPr txBox="1"/>
          <p:nvPr/>
        </p:nvSpPr>
        <p:spPr>
          <a:xfrm>
            <a:off x="333646" y="1118061"/>
            <a:ext cx="8063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 a 2D beam the beam macro-particles are rods: </a:t>
            </a:r>
            <a:r>
              <a:rPr lang="en-US" sz="1600" b="1" dirty="0" smtClean="0"/>
              <a:t>Collision angle independent on b !  </a:t>
            </a:r>
            <a:endParaRPr lang="en-US" sz="1600" b="1" dirty="0"/>
          </a:p>
        </p:txBody>
      </p:sp>
      <p:sp>
        <p:nvSpPr>
          <p:cNvPr id="35" name="Freeform 34"/>
          <p:cNvSpPr/>
          <p:nvPr/>
        </p:nvSpPr>
        <p:spPr>
          <a:xfrm rot="21133118">
            <a:off x="6021250" y="1555864"/>
            <a:ext cx="1378857" cy="828404"/>
          </a:xfrm>
          <a:custGeom>
            <a:avLst/>
            <a:gdLst>
              <a:gd name="connsiteX0" fmla="*/ 0 w 1378857"/>
              <a:gd name="connsiteY0" fmla="*/ 762000 h 828404"/>
              <a:gd name="connsiteX1" fmla="*/ 1061357 w 1378857"/>
              <a:gd name="connsiteY1" fmla="*/ 752929 h 828404"/>
              <a:gd name="connsiteX2" fmla="*/ 1378857 w 1378857"/>
              <a:gd name="connsiteY2" fmla="*/ 0 h 82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8857" h="828404">
                <a:moveTo>
                  <a:pt x="0" y="762000"/>
                </a:moveTo>
                <a:cubicBezTo>
                  <a:pt x="415774" y="820964"/>
                  <a:pt x="831548" y="879929"/>
                  <a:pt x="1061357" y="752929"/>
                </a:cubicBezTo>
                <a:cubicBezTo>
                  <a:pt x="1291167" y="625929"/>
                  <a:pt x="1335012" y="312964"/>
                  <a:pt x="1378857" y="0"/>
                </a:cubicBezTo>
              </a:path>
            </a:pathLst>
          </a:custGeom>
          <a:ln>
            <a:solidFill>
              <a:srgbClr val="3366FF"/>
            </a:solidFill>
            <a:headEnd type="none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4703568" y="2447235"/>
            <a:ext cx="1781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impact parameter b: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5757653" y="2859591"/>
            <a:ext cx="1454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Test beam ion: </a:t>
            </a:r>
            <a:r>
              <a:rPr lang="en-US" sz="1400" dirty="0" err="1" smtClean="0"/>
              <a:t>Z</a:t>
            </a:r>
            <a:r>
              <a:rPr lang="en-US" sz="1400" baseline="-25000" dirty="0" err="1" smtClean="0"/>
              <a:t>p</a:t>
            </a:r>
            <a:endParaRPr lang="en-US" sz="1400" dirty="0"/>
          </a:p>
        </p:txBody>
      </p:sp>
      <p:cxnSp>
        <p:nvCxnSpPr>
          <p:cNvPr id="51" name="Straight Connector 50"/>
          <p:cNvCxnSpPr/>
          <p:nvPr/>
        </p:nvCxnSpPr>
        <p:spPr>
          <a:xfrm>
            <a:off x="5584678" y="2731718"/>
            <a:ext cx="2866571" cy="9071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484775" y="2388074"/>
            <a:ext cx="1" cy="343644"/>
          </a:xfrm>
          <a:prstGeom prst="line">
            <a:avLst/>
          </a:prstGeom>
          <a:ln w="12700" cmpd="sng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n 6"/>
          <p:cNvSpPr>
            <a:spLocks noChangeAspect="1"/>
          </p:cNvSpPr>
          <p:nvPr/>
        </p:nvSpPr>
        <p:spPr>
          <a:xfrm rot="6671173">
            <a:off x="5862152" y="2231293"/>
            <a:ext cx="178551" cy="263660"/>
          </a:xfrm>
          <a:prstGeom prst="can">
            <a:avLst>
              <a:gd name="adj" fmla="val 49877"/>
            </a:avLst>
          </a:prstGeom>
          <a:solidFill>
            <a:schemeClr val="tx1"/>
          </a:solidFill>
          <a:ln>
            <a:noFill/>
          </a:ln>
          <a:effectLst/>
          <a:scene3d>
            <a:camera prst="orthographicFront">
              <a:rot lat="0" lon="0" rev="180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isometricOffAxis2Right"/>
              <a:lightRig rig="threePt" dir="t"/>
            </a:scene3d>
          </a:bodyPr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089432" y="2615406"/>
            <a:ext cx="244929" cy="232623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048835"/>
              </p:ext>
            </p:extLst>
          </p:nvPr>
        </p:nvGraphicFramePr>
        <p:xfrm>
          <a:off x="7176486" y="2003411"/>
          <a:ext cx="2012392" cy="611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28" name="Equation" r:id="rId15" imgW="1536700" imgH="469900" progId="Equation.DSMT4">
                  <p:embed/>
                </p:oleObj>
              </mc:Choice>
              <mc:Fallback>
                <p:oleObj name="Equation" r:id="rId15" imgW="15367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176486" y="2003411"/>
                        <a:ext cx="2012392" cy="611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5187" y="1657780"/>
            <a:ext cx="4269652" cy="83099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 smtClean="0"/>
              <a:t>All particles with relative velocities less than 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 smtClean="0"/>
              <a:t>                         are deflected by angles &gt; 90</a:t>
            </a:r>
            <a:r>
              <a:rPr lang="en-US" sz="1600" baseline="30000" dirty="0" smtClean="0"/>
              <a:t>0.</a:t>
            </a:r>
            <a:r>
              <a:rPr lang="en-US" sz="1600" dirty="0" smtClean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95084" y="1761276"/>
            <a:ext cx="1362347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/>
              <a:t>collision angle:</a:t>
            </a:r>
            <a:endParaRPr lang="en-US" sz="14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108661" y="2784475"/>
            <a:ext cx="5497513" cy="1817577"/>
            <a:chOff x="108661" y="2784475"/>
            <a:chExt cx="5497513" cy="1817577"/>
          </a:xfrm>
        </p:grpSpPr>
        <p:grpSp>
          <p:nvGrpSpPr>
            <p:cNvPr id="40" name="Group 39"/>
            <p:cNvGrpSpPr/>
            <p:nvPr/>
          </p:nvGrpSpPr>
          <p:grpSpPr>
            <a:xfrm>
              <a:off x="108661" y="3363913"/>
              <a:ext cx="5497513" cy="1238139"/>
              <a:chOff x="97140" y="3913668"/>
              <a:chExt cx="5497513" cy="1238139"/>
            </a:xfrm>
          </p:grpSpPr>
          <p:graphicFrame>
            <p:nvGraphicFramePr>
              <p:cNvPr id="41" name="Object 4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14970858"/>
                  </p:ext>
                </p:extLst>
              </p:nvPr>
            </p:nvGraphicFramePr>
            <p:xfrm>
              <a:off x="97140" y="3913668"/>
              <a:ext cx="5497513" cy="8985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7429" name="Equation" r:id="rId17" imgW="3175000" imgH="520700" progId="Equation.DSMT4">
                      <p:embed/>
                    </p:oleObj>
                  </mc:Choice>
                  <mc:Fallback>
                    <p:oleObj name="Equation" r:id="rId17" imgW="3175000" imgH="5207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8"/>
                          <a:stretch>
                            <a:fillRect/>
                          </a:stretch>
                        </p:blipFill>
                        <p:spPr>
                          <a:xfrm>
                            <a:off x="97140" y="3913668"/>
                            <a:ext cx="5497513" cy="8985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2" name="TextBox 41"/>
              <p:cNvSpPr txBox="1"/>
              <p:nvPr/>
            </p:nvSpPr>
            <p:spPr>
              <a:xfrm>
                <a:off x="1254949" y="4813253"/>
                <a:ext cx="1781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(2D collision rate)</a:t>
                </a:r>
                <a:endParaRPr lang="en-US" sz="1600" dirty="0"/>
              </a:p>
            </p:txBody>
          </p:sp>
        </p:grpSp>
        <p:graphicFrame>
          <p:nvGraphicFramePr>
            <p:cNvPr id="36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10476744"/>
                </p:ext>
              </p:extLst>
            </p:nvPr>
          </p:nvGraphicFramePr>
          <p:xfrm>
            <a:off x="178669" y="2784475"/>
            <a:ext cx="3516313" cy="504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30" name="Equation" r:id="rId19" imgW="2032000" imgH="292100" progId="Equation.DSMT4">
                    <p:embed/>
                  </p:oleObj>
                </mc:Choice>
                <mc:Fallback>
                  <p:oleObj name="Equation" r:id="rId19" imgW="2032000" imgH="292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178669" y="2784475"/>
                          <a:ext cx="3516313" cy="5048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3764326" y="2865801"/>
              <a:ext cx="1758114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600" dirty="0" smtClean="0"/>
                <a:t>(2D friction force)</a:t>
              </a:r>
              <a:endParaRPr lang="en-US" sz="1600" dirty="0" smtClean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78669" y="5226563"/>
            <a:ext cx="8599123" cy="814388"/>
            <a:chOff x="178669" y="5226563"/>
            <a:chExt cx="8599123" cy="814388"/>
          </a:xfrm>
        </p:grpSpPr>
        <p:grpSp>
          <p:nvGrpSpPr>
            <p:cNvPr id="15" name="Group 14"/>
            <p:cNvGrpSpPr/>
            <p:nvPr/>
          </p:nvGrpSpPr>
          <p:grpSpPr>
            <a:xfrm>
              <a:off x="178669" y="5226563"/>
              <a:ext cx="7284006" cy="814388"/>
              <a:chOff x="178669" y="5226563"/>
              <a:chExt cx="7284006" cy="814388"/>
            </a:xfrm>
          </p:grpSpPr>
          <p:graphicFrame>
            <p:nvGraphicFramePr>
              <p:cNvPr id="55" name="Object 5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32151243"/>
                  </p:ext>
                </p:extLst>
              </p:nvPr>
            </p:nvGraphicFramePr>
            <p:xfrm>
              <a:off x="5506875" y="5226563"/>
              <a:ext cx="1955800" cy="8143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7431" name="Equation" r:id="rId21" imgW="1130300" imgH="469900" progId="Equation.DSMT4">
                      <p:embed/>
                    </p:oleObj>
                  </mc:Choice>
                  <mc:Fallback>
                    <p:oleObj name="Equation" r:id="rId21" imgW="1130300" imgH="4699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5506875" y="5226563"/>
                            <a:ext cx="1955800" cy="81438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TextBox 7"/>
              <p:cNvSpPr txBox="1"/>
              <p:nvPr/>
            </p:nvSpPr>
            <p:spPr>
              <a:xfrm>
                <a:off x="178669" y="5470861"/>
                <a:ext cx="5406009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dirty="0" smtClean="0"/>
                  <a:t>Collision frequency for finite </a:t>
                </a:r>
                <a:r>
                  <a:rPr lang="en-US" dirty="0" smtClean="0"/>
                  <a:t>sized macro-particles:</a:t>
                </a:r>
              </a:p>
            </p:txBody>
          </p:sp>
        </p:grpSp>
        <p:graphicFrame>
          <p:nvGraphicFramePr>
            <p:cNvPr id="43" name="Objec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87835960"/>
                </p:ext>
              </p:extLst>
            </p:nvPr>
          </p:nvGraphicFramePr>
          <p:xfrm>
            <a:off x="7964992" y="5540375"/>
            <a:ext cx="812800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32" name="Equation" r:id="rId23" imgW="469900" imgH="165100" progId="Equation.DSMT4">
                    <p:embed/>
                  </p:oleObj>
                </mc:Choice>
                <mc:Fallback>
                  <p:oleObj name="Equation" r:id="rId23" imgW="469900" imgH="165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7964992" y="5540375"/>
                          <a:ext cx="812800" cy="2857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Group 17"/>
          <p:cNvGrpSpPr/>
          <p:nvPr/>
        </p:nvGrpSpPr>
        <p:grpSpPr>
          <a:xfrm>
            <a:off x="52062" y="6150757"/>
            <a:ext cx="7768061" cy="407432"/>
            <a:chOff x="52062" y="6150757"/>
            <a:chExt cx="7768061" cy="407432"/>
          </a:xfrm>
        </p:grpSpPr>
        <p:sp>
          <p:nvSpPr>
            <p:cNvPr id="46" name="TextBox 45"/>
            <p:cNvSpPr txBox="1"/>
            <p:nvPr/>
          </p:nvSpPr>
          <p:spPr>
            <a:xfrm>
              <a:off x="52062" y="6150757"/>
              <a:ext cx="1299154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b="1" dirty="0" smtClean="0"/>
                <a:t>2.5D ≈ 2D: </a:t>
              </a:r>
            </a:p>
          </p:txBody>
        </p:sp>
        <p:graphicFrame>
          <p:nvGraphicFramePr>
            <p:cNvPr id="48" name="Objec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6627077"/>
                </p:ext>
              </p:extLst>
            </p:nvPr>
          </p:nvGraphicFramePr>
          <p:xfrm>
            <a:off x="2764514" y="6224814"/>
            <a:ext cx="1257300" cy="333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33" name="Equation" r:id="rId25" imgW="863600" imgH="228600" progId="Equation.DSMT4">
                    <p:embed/>
                  </p:oleObj>
                </mc:Choice>
                <mc:Fallback>
                  <p:oleObj name="Equation" r:id="rId25" imgW="86360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2764514" y="6224814"/>
                          <a:ext cx="1257300" cy="333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1892382"/>
                </p:ext>
              </p:extLst>
            </p:nvPr>
          </p:nvGraphicFramePr>
          <p:xfrm>
            <a:off x="1438117" y="6224814"/>
            <a:ext cx="1165225" cy="29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34" name="Equation" r:id="rId27" imgW="800100" imgH="203200" progId="Equation.DSMT4">
                    <p:embed/>
                  </p:oleObj>
                </mc:Choice>
                <mc:Fallback>
                  <p:oleObj name="Equation" r:id="rId27" imgW="800100" imgH="203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8"/>
                        <a:stretch>
                          <a:fillRect/>
                        </a:stretch>
                      </p:blipFill>
                      <p:spPr>
                        <a:xfrm>
                          <a:off x="1438117" y="6224814"/>
                          <a:ext cx="1165225" cy="2952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4286696" y="6187532"/>
              <a:ext cx="3533427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smtClean="0"/>
                <a:t>Collisions are 2D in 2.5D codes</a:t>
              </a:r>
              <a:endParaRPr lang="en-US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62529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yKV_fodo_mu1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500" y="1353236"/>
            <a:ext cx="3037500" cy="27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923" y="-89000"/>
            <a:ext cx="8850077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 case: </a:t>
            </a:r>
            <a:br>
              <a:rPr lang="en-US" dirty="0" smtClean="0"/>
            </a:br>
            <a:r>
              <a:rPr lang="en-US" dirty="0" smtClean="0"/>
              <a:t>FODO channel with 2D space charge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B273-6498-44F0-AE74-E4F764E3B84F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6791300"/>
              </p:ext>
            </p:extLst>
          </p:nvPr>
        </p:nvGraphicFramePr>
        <p:xfrm>
          <a:off x="4076874" y="2278839"/>
          <a:ext cx="1973263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1" name="Equation" r:id="rId4" imgW="1333500" imgH="457200" progId="Equation.DSMT4">
                  <p:embed/>
                </p:oleObj>
              </mc:Choice>
              <mc:Fallback>
                <p:oleObj name="Equation" r:id="rId4" imgW="13335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76874" y="2278839"/>
                        <a:ext cx="1973263" cy="676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22036" y="1885581"/>
            <a:ext cx="1364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cell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167030"/>
              </p:ext>
            </p:extLst>
          </p:nvPr>
        </p:nvGraphicFramePr>
        <p:xfrm>
          <a:off x="299643" y="1938012"/>
          <a:ext cx="238601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2" name="Equation" r:id="rId6" imgW="1816100" imgH="469900" progId="Equation.DSMT4">
                  <p:embed/>
                </p:oleObj>
              </mc:Choice>
              <mc:Fallback>
                <p:oleObj name="Equation" r:id="rId6" imgW="1816100" imgH="469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643" y="1938012"/>
                        <a:ext cx="238601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1054331"/>
              </p:ext>
            </p:extLst>
          </p:nvPr>
        </p:nvGraphicFramePr>
        <p:xfrm>
          <a:off x="299643" y="2616977"/>
          <a:ext cx="2386012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3" name="Equation" r:id="rId8" imgW="1816100" imgH="482600" progId="Equation.DSMT4">
                  <p:embed/>
                </p:oleObj>
              </mc:Choice>
              <mc:Fallback>
                <p:oleObj name="Equation" r:id="rId8" imgW="18161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643" y="2616977"/>
                        <a:ext cx="2386012" cy="636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272733"/>
              </p:ext>
            </p:extLst>
          </p:nvPr>
        </p:nvGraphicFramePr>
        <p:xfrm>
          <a:off x="283527" y="3889375"/>
          <a:ext cx="23812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4" name="Equation" r:id="rId10" imgW="1587500" imgH="431800" progId="Equation.DSMT4">
                  <p:embed/>
                </p:oleObj>
              </mc:Choice>
              <mc:Fallback>
                <p:oleObj name="Equation" r:id="rId10" imgW="15875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527" y="3889375"/>
                        <a:ext cx="23812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2028" y="3306777"/>
            <a:ext cx="12226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Perveance</a:t>
            </a:r>
            <a:r>
              <a:rPr lang="en-US" sz="1600" dirty="0" smtClean="0"/>
              <a:t>:</a:t>
            </a:r>
            <a:endParaRPr lang="en-US" sz="16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106622" y="4733050"/>
            <a:ext cx="2269471" cy="1047989"/>
            <a:chOff x="4283968" y="1814768"/>
            <a:chExt cx="2269471" cy="1047989"/>
          </a:xfrm>
        </p:grpSpPr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89736876"/>
                </p:ext>
              </p:extLst>
            </p:nvPr>
          </p:nvGraphicFramePr>
          <p:xfrm>
            <a:off x="4476989" y="2519857"/>
            <a:ext cx="2076450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45" name="Equation" r:id="rId12" imgW="1384300" imgH="228600" progId="Equation.DSMT4">
                    <p:embed/>
                  </p:oleObj>
                </mc:Choice>
                <mc:Fallback>
                  <p:oleObj name="Equation" r:id="rId12" imgW="13843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6989" y="2519857"/>
                          <a:ext cx="2076450" cy="342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4283968" y="1814768"/>
              <a:ext cx="219232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space charge induced </a:t>
              </a:r>
            </a:p>
            <a:p>
              <a:r>
                <a:rPr lang="en-US" sz="1600" dirty="0" smtClean="0"/>
                <a:t>phase advance shift:</a:t>
              </a:r>
              <a:endParaRPr lang="en-US" sz="16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2028" y="1353236"/>
            <a:ext cx="24773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RMS envelope </a:t>
            </a:r>
            <a:r>
              <a:rPr lang="en-US" sz="1600" dirty="0" smtClean="0"/>
              <a:t>equations </a:t>
            </a:r>
          </a:p>
          <a:p>
            <a:r>
              <a:rPr lang="en-US" sz="1600" dirty="0" smtClean="0"/>
              <a:t>(used for matching): </a:t>
            </a:r>
            <a:endParaRPr lang="en-US" sz="1600" dirty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3974869"/>
              </p:ext>
            </p:extLst>
          </p:nvPr>
        </p:nvGraphicFramePr>
        <p:xfrm>
          <a:off x="6557240" y="1181786"/>
          <a:ext cx="21526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6" name="Equation" r:id="rId14" imgW="1435100" imgH="228600" progId="Equation.DSMT4">
                  <p:embed/>
                </p:oleObj>
              </mc:Choice>
              <mc:Fallback>
                <p:oleObj name="Equation" r:id="rId14" imgW="14351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7240" y="1181786"/>
                        <a:ext cx="215265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3918239" y="3852643"/>
            <a:ext cx="5225761" cy="2700000"/>
            <a:chOff x="3918239" y="3852643"/>
            <a:chExt cx="5225761" cy="2700000"/>
          </a:xfrm>
        </p:grpSpPr>
        <p:pic>
          <p:nvPicPr>
            <p:cNvPr id="12" name="Picture 11" descr="pyKV_fodoxx_mu10.pdf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6500" y="3852643"/>
              <a:ext cx="3037500" cy="27000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083029" y="4352409"/>
              <a:ext cx="16215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FODOxx</a:t>
              </a:r>
              <a:r>
                <a:rPr lang="en-US" b="1" dirty="0" smtClean="0"/>
                <a:t> cell</a:t>
              </a:r>
              <a:r>
                <a:rPr lang="en-US" dirty="0" smtClean="0"/>
                <a:t>: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18239" y="5618458"/>
              <a:ext cx="2066391" cy="584776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600" dirty="0" smtClean="0"/>
                <a:t>No </a:t>
              </a:r>
              <a:r>
                <a:rPr lang="en-US" sz="1600" dirty="0" err="1" smtClean="0"/>
                <a:t>emittance</a:t>
              </a:r>
              <a:r>
                <a:rPr lang="en-US" sz="1600" dirty="0" smtClean="0"/>
                <a:t> growth </a:t>
              </a:r>
            </a:p>
            <a:p>
              <a:pPr algn="l"/>
              <a:r>
                <a:rPr lang="en-US" sz="1600" dirty="0" smtClean="0"/>
                <a:t>expected.</a:t>
              </a:r>
              <a:endParaRPr lang="en-US" sz="1600" dirty="0" smtClean="0"/>
            </a:p>
          </p:txBody>
        </p:sp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7763282"/>
                </p:ext>
              </p:extLst>
            </p:nvPr>
          </p:nvGraphicFramePr>
          <p:xfrm>
            <a:off x="4086437" y="4761864"/>
            <a:ext cx="1973263" cy="676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47" name="Equation" r:id="rId17" imgW="1333500" imgH="457200" progId="Equation.DSMT4">
                    <p:embed/>
                  </p:oleObj>
                </mc:Choice>
                <mc:Fallback>
                  <p:oleObj name="Equation" r:id="rId17" imgW="1333500" imgH="457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4086437" y="4761864"/>
                          <a:ext cx="1973263" cy="6762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873980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pyORBIT-M500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528" y="1744559"/>
            <a:ext cx="4320000" cy="2880000"/>
          </a:xfrm>
          <a:prstGeom prst="rect">
            <a:avLst/>
          </a:prstGeom>
        </p:spPr>
      </p:pic>
      <p:pic>
        <p:nvPicPr>
          <p:cNvPr id="3" name="Picture 2" descr="fodo_M500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50725"/>
            <a:ext cx="432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Simulation results for FODO channels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B273-6498-44F0-AE74-E4F764E3B84F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1916161"/>
              </p:ext>
            </p:extLst>
          </p:nvPr>
        </p:nvGraphicFramePr>
        <p:xfrm>
          <a:off x="781267" y="4970463"/>
          <a:ext cx="2354345" cy="721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72" name="Equation" r:id="rId5" imgW="1498600" imgH="457200" progId="Equation.DSMT4">
                  <p:embed/>
                </p:oleObj>
              </mc:Choice>
              <mc:Fallback>
                <p:oleObj name="Equation" r:id="rId5" imgW="14986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1267" y="4970463"/>
                        <a:ext cx="2354345" cy="721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89552" y="6183311"/>
            <a:ext cx="7765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FODO &gt; </a:t>
            </a:r>
            <a:r>
              <a:rPr lang="en-US" b="1" dirty="0" err="1" smtClean="0">
                <a:solidFill>
                  <a:srgbClr val="FF0000"/>
                </a:solidFill>
              </a:rPr>
              <a:t>FODOxx</a:t>
            </a:r>
            <a:r>
              <a:rPr lang="en-US" b="1" dirty="0" smtClean="0">
                <a:solidFill>
                  <a:srgbClr val="FF0000"/>
                </a:solidFill>
              </a:rPr>
              <a:t> (only) by </a:t>
            </a:r>
            <a:r>
              <a:rPr lang="en-US" b="1" dirty="0">
                <a:solidFill>
                  <a:srgbClr val="FF0000"/>
                </a:solidFill>
              </a:rPr>
              <a:t>f</a:t>
            </a:r>
            <a:r>
              <a:rPr lang="en-US" b="1" dirty="0" smtClean="0">
                <a:solidFill>
                  <a:srgbClr val="FF0000"/>
                </a:solidFill>
              </a:rPr>
              <a:t>actor 2 in </a:t>
            </a:r>
            <a:r>
              <a:rPr lang="en-US" b="1" dirty="0" err="1">
                <a:solidFill>
                  <a:srgbClr val="FF0000"/>
                </a:solidFill>
              </a:rPr>
              <a:t>e</a:t>
            </a:r>
            <a:r>
              <a:rPr lang="en-US" b="1" dirty="0" err="1" smtClean="0">
                <a:solidFill>
                  <a:srgbClr val="FF0000"/>
                </a:solidFill>
              </a:rPr>
              <a:t>mittance</a:t>
            </a:r>
            <a:r>
              <a:rPr lang="en-US" b="1" dirty="0" smtClean="0">
                <a:solidFill>
                  <a:srgbClr val="FF0000"/>
                </a:solidFill>
              </a:rPr>
              <a:t> growth/collision rate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1220577"/>
            <a:ext cx="4578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PATRIC (2D)</a:t>
            </a:r>
            <a:r>
              <a:rPr lang="en-US" sz="1600" dirty="0" smtClean="0"/>
              <a:t>: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growth after 1000 cells.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3307" y="5657927"/>
            <a:ext cx="4550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(2D collision rate for a computer beam)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5469199" y="1590456"/>
            <a:ext cx="3240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PyORBIT</a:t>
            </a:r>
            <a:r>
              <a:rPr lang="en-US" sz="1600" dirty="0" smtClean="0"/>
              <a:t> (with 2D space charge)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7873127" y="3040277"/>
            <a:ext cx="896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S. </a:t>
            </a:r>
            <a:r>
              <a:rPr lang="en-US" sz="1400" b="1" dirty="0" err="1" smtClean="0"/>
              <a:t>Appel</a:t>
            </a:r>
            <a:endParaRPr lang="en-US" sz="1400" b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4292206" y="4784725"/>
            <a:ext cx="4196062" cy="1105649"/>
            <a:chOff x="3239788" y="4890832"/>
            <a:chExt cx="4196062" cy="1105649"/>
          </a:xfrm>
        </p:grpSpPr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25347304"/>
                </p:ext>
              </p:extLst>
            </p:nvPr>
          </p:nvGraphicFramePr>
          <p:xfrm>
            <a:off x="3281457" y="4890832"/>
            <a:ext cx="1955800" cy="684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473" name="Equation" r:id="rId7" imgW="1231900" imgH="431800" progId="Equation.DSMT4">
                    <p:embed/>
                  </p:oleObj>
                </mc:Choice>
                <mc:Fallback>
                  <p:oleObj name="Equation" r:id="rId7" imgW="1231900" imgH="431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1457" y="4890832"/>
                          <a:ext cx="1955800" cy="6842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Box 23"/>
            <p:cNvSpPr txBox="1"/>
            <p:nvPr/>
          </p:nvSpPr>
          <p:spPr>
            <a:xfrm>
              <a:off x="5635625" y="5657927"/>
              <a:ext cx="13933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(ripple factor)</a:t>
              </a:r>
              <a:endParaRPr lang="en-US" sz="16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39788" y="5650269"/>
              <a:ext cx="18837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</a:t>
              </a:r>
              <a:r>
                <a:rPr lang="en-US" sz="1600" dirty="0" err="1" smtClean="0"/>
                <a:t>emittance</a:t>
              </a:r>
              <a:r>
                <a:rPr lang="en-US" sz="1600" dirty="0" smtClean="0"/>
                <a:t> growth)</a:t>
              </a:r>
              <a:endParaRPr lang="en-US" sz="1600" dirty="0"/>
            </a:p>
          </p:txBody>
        </p:sp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84571149"/>
                </p:ext>
              </p:extLst>
            </p:nvPr>
          </p:nvGraphicFramePr>
          <p:xfrm>
            <a:off x="5635625" y="4891088"/>
            <a:ext cx="1800225" cy="690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474" name="Equation" r:id="rId9" imgW="1371600" imgH="520700" progId="Equation.DSMT4">
                    <p:embed/>
                  </p:oleObj>
                </mc:Choice>
                <mc:Fallback>
                  <p:oleObj name="Equation" r:id="rId9" imgW="1371600" imgH="5207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35625" y="4891088"/>
                          <a:ext cx="1800225" cy="6905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1659263"/>
              </p:ext>
            </p:extLst>
          </p:nvPr>
        </p:nvGraphicFramePr>
        <p:xfrm>
          <a:off x="1758950" y="4422775"/>
          <a:ext cx="16002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75" name="Equation" r:id="rId11" imgW="1066800" imgH="241300" progId="Equation.DSMT4">
                  <p:embed/>
                </p:oleObj>
              </mc:Choice>
              <mc:Fallback>
                <p:oleObj name="Equation" r:id="rId11" imgW="10668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8950" y="4422775"/>
                        <a:ext cx="1600200" cy="3619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238858"/>
              </p:ext>
            </p:extLst>
          </p:nvPr>
        </p:nvGraphicFramePr>
        <p:xfrm>
          <a:off x="1110487" y="1990533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76" name="Equation" r:id="rId13" imgW="152400" imgH="393700" progId="Equation.DSMT4">
                  <p:embed/>
                </p:oleObj>
              </mc:Choice>
              <mc:Fallback>
                <p:oleObj name="Equation" r:id="rId13" imgW="1524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110487" y="1990533"/>
                        <a:ext cx="1524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157925"/>
              </p:ext>
            </p:extLst>
          </p:nvPr>
        </p:nvGraphicFramePr>
        <p:xfrm>
          <a:off x="1415287" y="1990533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77" name="Equation" r:id="rId15" imgW="152400" imgH="393700" progId="Equation.DSMT4">
                  <p:embed/>
                </p:oleObj>
              </mc:Choice>
              <mc:Fallback>
                <p:oleObj name="Equation" r:id="rId15" imgW="1524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415287" y="1990533"/>
                        <a:ext cx="1524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8249255"/>
              </p:ext>
            </p:extLst>
          </p:nvPr>
        </p:nvGraphicFramePr>
        <p:xfrm>
          <a:off x="1682750" y="1990533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78" name="Equation" r:id="rId17" imgW="152400" imgH="393700" progId="Equation.DSMT4">
                  <p:embed/>
                </p:oleObj>
              </mc:Choice>
              <mc:Fallback>
                <p:oleObj name="Equation" r:id="rId17" imgW="1524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682750" y="1990533"/>
                        <a:ext cx="1524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69119" y="2399815"/>
            <a:ext cx="1023087" cy="52322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/>
              <a:t>collision </a:t>
            </a:r>
          </a:p>
          <a:p>
            <a:pPr algn="l"/>
            <a:r>
              <a:rPr lang="en-US" sz="1400" dirty="0" smtClean="0"/>
              <a:t>dominated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650" y="1621201"/>
            <a:ext cx="2390473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/>
              <a:t>noise/resonance dominated</a:t>
            </a:r>
          </a:p>
        </p:txBody>
      </p:sp>
    </p:spTree>
    <p:extLst>
      <p:ext uri="{BB962C8B-B14F-4D97-AF65-F5344CB8AC3E}">
        <p14:creationId xmlns:p14="http://schemas.microsoft.com/office/powerpoint/2010/main" val="1880164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si-folienmaster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gsi-folienmaster.potx</Template>
  <TotalTime>4034</TotalTime>
  <Words>1322</Words>
  <Application>Microsoft Macintosh PowerPoint</Application>
  <PresentationFormat>On-screen Show (4:3)</PresentationFormat>
  <Paragraphs>217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gsi-folienmaster</vt:lpstr>
      <vt:lpstr>Equation</vt:lpstr>
      <vt:lpstr>MathType 6.0 Equation</vt:lpstr>
      <vt:lpstr>Artificial collisions and emittance growth in computer simulations of intense beams </vt:lpstr>
      <vt:lpstr>Artificial Schottky noise in computer beams</vt:lpstr>
      <vt:lpstr>PIC simulation scheme (for beams) </vt:lpstr>
      <vt:lpstr>Effect of the grid:  Artificial heating in plasma PIC codes</vt:lpstr>
      <vt:lpstr>Effect of the finite number of particles: Artifical collisions and fluctuations in PIC codes</vt:lpstr>
      <vt:lpstr>Artificial collisions and emittance growth  in computer beams</vt:lpstr>
      <vt:lpstr>Coulomb collisions in 2D (and 2.5D)</vt:lpstr>
      <vt:lpstr>Example case:  FODO channel with 2D space charge</vt:lpstr>
      <vt:lpstr>Simulation results for FODO channels</vt:lpstr>
      <vt:lpstr>Artificial ‘Schottky’ fluctuation spectrum</vt:lpstr>
      <vt:lpstr>Effect of the macro-particle number</vt:lpstr>
      <vt:lpstr>Effect of the grid spacing</vt:lpstr>
      <vt:lpstr>Effect of (periodic) focusing</vt:lpstr>
      <vt:lpstr>Low Noise or Noise Free Schemes </vt:lpstr>
      <vt:lpstr>Conclusions and Outlook</vt:lpstr>
      <vt:lpstr>Coulomb collisions in 3D</vt:lpstr>
    </vt:vector>
  </TitlesOfParts>
  <Company>GSI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Carola Pomplun</dc:creator>
  <cp:lastModifiedBy>Oliver Boine-Frankenheim</cp:lastModifiedBy>
  <cp:revision>218</cp:revision>
  <dcterms:created xsi:type="dcterms:W3CDTF">2012-12-14T15:20:39Z</dcterms:created>
  <dcterms:modified xsi:type="dcterms:W3CDTF">2014-05-20T20:48:15Z</dcterms:modified>
</cp:coreProperties>
</file>