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76" r:id="rId5"/>
    <p:sldId id="260" r:id="rId6"/>
    <p:sldId id="259" r:id="rId7"/>
    <p:sldId id="261" r:id="rId8"/>
    <p:sldId id="265" r:id="rId9"/>
    <p:sldId id="263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CC9900"/>
    <a:srgbClr val="00CC00"/>
    <a:srgbClr val="CCFFFF"/>
    <a:srgbClr val="00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8586" autoAdjust="0"/>
    <p:restoredTop sz="94671" autoAdjust="0"/>
  </p:normalViewPr>
  <p:slideViewPr>
    <p:cSldViewPr>
      <p:cViewPr>
        <p:scale>
          <a:sx n="80" d="100"/>
          <a:sy n="80" d="100"/>
        </p:scale>
        <p:origin x="-85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ECF91A-158F-4EE6-B82A-F20F2CF10F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741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9481FA9E-09DC-4BB3-B20F-19D405362B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3157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D68E981-F7DA-48E0-8416-5191CBEFA590}" type="slidenum">
              <a:rPr lang="de-DE" smtClean="0"/>
              <a:pPr eaLnBrk="1" hangingPunct="1"/>
              <a:t>1</a:t>
            </a:fld>
            <a:endParaRPr lang="de-DE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" b="1224"/>
          <a:stretch>
            <a:fillRect/>
          </a:stretch>
        </p:blipFill>
        <p:spPr bwMode="auto">
          <a:xfrm>
            <a:off x="684213" y="1239838"/>
            <a:ext cx="7853362" cy="499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0"/>
            <a:ext cx="9144000" cy="6615113"/>
            <a:chOff x="0" y="0"/>
            <a:chExt cx="5760" cy="4167"/>
          </a:xfrm>
        </p:grpSpPr>
        <p:pic>
          <p:nvPicPr>
            <p:cNvPr id="6" name="Picture 8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Line 9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0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11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660525" y="2487613"/>
            <a:ext cx="5551488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defRPr/>
            </a:lvl1pPr>
          </a:lstStyle>
          <a:p>
            <a:pPr lvl="0"/>
            <a:r>
              <a:rPr lang="en-US" noProof="0" smtClean="0"/>
              <a:t>Master-Untertitelformat bearbeiten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381000" y="76200"/>
            <a:ext cx="8396288" cy="10668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Mastertitelformat bearbeiten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BA99F-D90C-4BE4-A076-CC52F19C08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9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DE71-9ABD-4BB5-B4EA-AEF5765E9D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863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52477-54F7-4441-9109-3C4930EDAC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315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199A4-0624-4E4F-BF70-C4B9E9801E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89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147D3-6DEB-46E1-83F0-E323D36980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34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05E1E-9361-4724-ABAA-F243311A94E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438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D61EA-1C35-49EB-AB47-3A179D0060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983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EDFF9-BB86-4139-AF35-7B483A954A0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39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BCBC7-B6F6-46DA-AD9B-80FFF7C0CDD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450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18C58-C488-467E-90F9-BE02A643861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98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2D71E-70A3-4D27-99A9-C4A760060EF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7119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0" y="0"/>
            <a:ext cx="9144000" cy="6615113"/>
            <a:chOff x="0" y="0"/>
            <a:chExt cx="5760" cy="4167"/>
          </a:xfrm>
        </p:grpSpPr>
        <p:pic>
          <p:nvPicPr>
            <p:cNvPr id="1031" name="Picture 4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2" name="Line 5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" name="Line 6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34" name="Picture 7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5900" y="6583363"/>
            <a:ext cx="1905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76463" y="6583363"/>
            <a:ext cx="5305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8488" y="6581775"/>
            <a:ext cx="9255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fld id="{3159605D-67A9-49DD-AA2B-DA9CA1581C8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9ECFBC8-80F1-48CB-B176-97407FF82BDA}" type="slidenum">
              <a:rPr lang="en-US" smtClean="0">
                <a:latin typeface="Times" pitchFamily="18" charset="0"/>
              </a:rPr>
              <a:pPr/>
              <a:t>1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057400"/>
            <a:ext cx="6934200" cy="3125788"/>
          </a:xfrm>
          <a:noFill/>
        </p:spPr>
        <p:txBody>
          <a:bodyPr/>
          <a:lstStyle/>
          <a:p>
            <a:pPr eaLnBrk="1" hangingPunct="1"/>
            <a:r>
              <a:rPr lang="en-US" b="1" dirty="0" smtClean="0"/>
              <a:t>GRID INDUCED NOISE </a:t>
            </a:r>
            <a:r>
              <a:rPr lang="en-US" b="1" dirty="0" smtClean="0"/>
              <a:t>in 3D </a:t>
            </a:r>
            <a:r>
              <a:rPr lang="en-US" b="1" dirty="0" smtClean="0"/>
              <a:t>PIC SIMULATION</a:t>
            </a:r>
            <a:endParaRPr lang="en-US" b="1" dirty="0"/>
          </a:p>
          <a:p>
            <a:pPr eaLnBrk="1" hangingPunct="1"/>
            <a:endParaRPr lang="de-DE" b="1" dirty="0" smtClean="0"/>
          </a:p>
          <a:p>
            <a:pPr eaLnBrk="1" hangingPunct="1"/>
            <a:r>
              <a:rPr lang="de-DE" sz="1800" dirty="0" smtClean="0"/>
              <a:t>CERN SC Workshop</a:t>
            </a:r>
          </a:p>
          <a:p>
            <a:pPr eaLnBrk="1" hangingPunct="1"/>
            <a:r>
              <a:rPr lang="de-DE" sz="1800" dirty="0" smtClean="0"/>
              <a:t>20-21 May, 2014</a:t>
            </a:r>
          </a:p>
          <a:p>
            <a:pPr eaLnBrk="1" hangingPunct="1"/>
            <a:endParaRPr lang="de-DE" sz="1800" dirty="0" smtClean="0"/>
          </a:p>
          <a:p>
            <a:pPr eaLnBrk="1" hangingPunct="1"/>
            <a:r>
              <a:rPr lang="de-DE" sz="1800" dirty="0" smtClean="0"/>
              <a:t>Ingo Hofmann</a:t>
            </a:r>
          </a:p>
          <a:p>
            <a:pPr eaLnBrk="1" hangingPunct="1"/>
            <a:r>
              <a:rPr lang="de-DE" sz="1600" dirty="0" smtClean="0"/>
              <a:t>GSI/TUD Darmstadt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 – </a:t>
            </a:r>
            <a:r>
              <a:rPr lang="de-DE" dirty="0" err="1" smtClean="0"/>
              <a:t>dependence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err="1" smtClean="0">
                <a:solidFill>
                  <a:srgbClr val="FF0000"/>
                </a:solidFill>
              </a:rPr>
              <a:t>grid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limitation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for</a:t>
            </a:r>
            <a:r>
              <a:rPr lang="de-DE" sz="2000" dirty="0" smtClean="0">
                <a:solidFill>
                  <a:srgbClr val="FF0000"/>
                </a:solidFill>
              </a:rPr>
              <a:t> large N!</a:t>
            </a:r>
            <a:endParaRPr lang="de-DE" sz="200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62200"/>
            <a:ext cx="2514600" cy="73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3" descr="\\WinFileSvF\PP$Root\Ihofmann\Eigene Dateien\GSI-files\Entropie-studie\Tracewin-Noise-(July-2013)\Paper noise\Fig5.e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4852001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>
            <a:off x="2895600" y="5105400"/>
            <a:ext cx="160020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feld 7"/>
          <p:cNvSpPr txBox="1"/>
          <p:nvPr/>
        </p:nvSpPr>
        <p:spPr>
          <a:xfrm>
            <a:off x="2686293" y="5105400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charge</a:t>
            </a:r>
            <a:r>
              <a:rPr lang="de-DE" sz="1400" dirty="0" smtClean="0"/>
              <a:t> </a:t>
            </a:r>
            <a:r>
              <a:rPr lang="de-DE" dirty="0" smtClean="0"/>
              <a:t>/ </a:t>
            </a:r>
            <a:r>
              <a:rPr lang="de-DE" sz="1400" dirty="0" err="1" smtClean="0"/>
              <a:t>macro-particle</a:t>
            </a:r>
            <a:endParaRPr lang="de-DE" sz="1400" dirty="0"/>
          </a:p>
        </p:txBody>
      </p:sp>
      <p:sp>
        <p:nvSpPr>
          <p:cNvPr id="9" name="Textfeld 8"/>
          <p:cNvSpPr txBox="1"/>
          <p:nvPr/>
        </p:nvSpPr>
        <p:spPr>
          <a:xfrm>
            <a:off x="1447800" y="2667000"/>
            <a:ext cx="1680652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larger N „</a:t>
            </a:r>
            <a:r>
              <a:rPr lang="de-DE" sz="1400" dirty="0" err="1" smtClean="0">
                <a:solidFill>
                  <a:srgbClr val="FF0000"/>
                </a:solidFill>
              </a:rPr>
              <a:t>useless</a:t>
            </a:r>
            <a:r>
              <a:rPr lang="de-DE" sz="1400" dirty="0" smtClean="0">
                <a:solidFill>
                  <a:srgbClr val="FF0000"/>
                </a:solidFill>
              </a:rPr>
              <a:t>“ </a:t>
            </a:r>
            <a:r>
              <a:rPr lang="de-DE" sz="1400" dirty="0" err="1" smtClean="0">
                <a:solidFill>
                  <a:srgbClr val="FF0000"/>
                </a:solidFill>
              </a:rPr>
              <a:t>unless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finer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grid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096000" y="2971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resolution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increased</a:t>
            </a:r>
            <a:r>
              <a:rPr lang="de-DE" dirty="0" smtClean="0"/>
              <a:t> </a:t>
            </a:r>
            <a:r>
              <a:rPr lang="de-DE" dirty="0" err="1" smtClean="0"/>
              <a:t>accordingly</a:t>
            </a:r>
            <a:r>
              <a:rPr lang="de-DE" dirty="0" smtClean="0"/>
              <a:t> ! 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6477000" y="1371600"/>
            <a:ext cx="17427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I</a:t>
            </a:r>
            <a:r>
              <a:rPr lang="de-DE" baseline="-25000" dirty="0" smtClean="0"/>
              <a:t>A</a:t>
            </a:r>
            <a:r>
              <a:rPr lang="de-DE" dirty="0" smtClean="0"/>
              <a:t>=0 (</a:t>
            </a:r>
            <a:r>
              <a:rPr lang="de-DE" dirty="0" err="1" smtClean="0"/>
              <a:t>isotropic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019800" y="4191000"/>
            <a:ext cx="2794355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e-DE" sz="1600" dirty="0" err="1" smtClean="0"/>
              <a:t>n</a:t>
            </a:r>
            <a:r>
              <a:rPr lang="de-DE" sz="1600" baseline="-25000" dirty="0" err="1" smtClean="0"/>
              <a:t>c</a:t>
            </a:r>
            <a:r>
              <a:rPr lang="de-DE" sz="1600" dirty="0" smtClean="0"/>
              <a:t>=8: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smtClean="0"/>
              <a:t>8 </a:t>
            </a:r>
            <a:r>
              <a:rPr lang="de-DE" sz="1600" dirty="0" err="1" smtClean="0"/>
              <a:t>cells</a:t>
            </a:r>
            <a:r>
              <a:rPr lang="de-DE" sz="1600" dirty="0" smtClean="0"/>
              <a:t> in r </a:t>
            </a:r>
            <a:r>
              <a:rPr lang="de-DE" sz="1600" dirty="0" err="1" smtClean="0"/>
              <a:t>from</a:t>
            </a:r>
            <a:r>
              <a:rPr lang="de-DE" sz="1600" dirty="0" smtClean="0"/>
              <a:t> 0...3</a:t>
            </a:r>
            <a:r>
              <a:rPr lang="de-DE" sz="1600" dirty="0" smtClean="0">
                <a:latin typeface="Symbol" panose="05050102010706020507" pitchFamily="18" charset="2"/>
              </a:rPr>
              <a:t>s</a:t>
            </a:r>
            <a:r>
              <a:rPr lang="de-DE" sz="1600" dirty="0" smtClean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/>
              <a:t>8 </a:t>
            </a:r>
            <a:r>
              <a:rPr lang="de-DE" sz="1600" dirty="0" err="1"/>
              <a:t>cells</a:t>
            </a:r>
            <a:r>
              <a:rPr lang="de-DE" sz="1600" dirty="0"/>
              <a:t> </a:t>
            </a:r>
            <a:r>
              <a:rPr lang="de-DE" sz="1600" dirty="0" smtClean="0"/>
              <a:t>in z </a:t>
            </a:r>
            <a:r>
              <a:rPr lang="de-DE" sz="1600" dirty="0" err="1" smtClean="0"/>
              <a:t>from</a:t>
            </a:r>
            <a:r>
              <a:rPr lang="de-DE" sz="1600" dirty="0" smtClean="0"/>
              <a:t> -3</a:t>
            </a:r>
            <a:r>
              <a:rPr lang="de-DE" sz="1600" dirty="0">
                <a:latin typeface="Symbol" panose="05050102010706020507" pitchFamily="18" charset="2"/>
              </a:rPr>
              <a:t>s</a:t>
            </a:r>
            <a:r>
              <a:rPr lang="de-DE" sz="1600" dirty="0" smtClean="0"/>
              <a:t>...+3</a:t>
            </a:r>
            <a:r>
              <a:rPr lang="de-DE" sz="1600" dirty="0" smtClean="0">
                <a:latin typeface="Symbol" panose="05050102010706020507" pitchFamily="18" charset="2"/>
              </a:rPr>
              <a:t>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smtClean="0"/>
              <a:t> </a:t>
            </a:r>
            <a:r>
              <a:rPr lang="de-DE" sz="1600" dirty="0" err="1" smtClean="0"/>
              <a:t>analytical</a:t>
            </a:r>
            <a:r>
              <a:rPr lang="de-DE" sz="1600" dirty="0" smtClean="0"/>
              <a:t> </a:t>
            </a:r>
            <a:r>
              <a:rPr lang="de-DE" sz="1600" dirty="0" err="1" smtClean="0"/>
              <a:t>beyond</a:t>
            </a:r>
            <a:endParaRPr lang="de-D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6" name="Textfeld 5"/>
          <p:cNvSpPr txBox="1"/>
          <p:nvPr/>
        </p:nvSpPr>
        <p:spPr>
          <a:xfrm>
            <a:off x="1295400" y="5486400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N=10</a:t>
            </a:r>
            <a:r>
              <a:rPr lang="de-DE" baseline="30000" dirty="0" smtClean="0"/>
              <a:t>5</a:t>
            </a:r>
            <a:endParaRPr lang="de-DE" baseline="30000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 flipV="1">
            <a:off x="1676400" y="4114800"/>
            <a:ext cx="0" cy="12192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5456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„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dominated</a:t>
            </a:r>
            <a:r>
              <a:rPr lang="de-DE" dirty="0" smtClean="0"/>
              <a:t>“ </a:t>
            </a:r>
            <a:r>
              <a:rPr lang="de-DE" dirty="0" err="1" smtClean="0"/>
              <a:t>noise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pic>
        <p:nvPicPr>
          <p:cNvPr id="58370" name="Picture 2" descr="\\WinFileSvF\PP$Root\Ihofmann\Eigene Dateien\GSI-files\Entropie-studie\Tracewin-Noise-(July-2013)\Paper noise\Fig6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3600"/>
            <a:ext cx="504021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057400" y="1447800"/>
            <a:ext cx="171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dominated</a:t>
            </a:r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 bwMode="auto">
          <a:xfrm>
            <a:off x="2895600" y="1828800"/>
            <a:ext cx="0" cy="76200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feld 10"/>
          <p:cNvSpPr txBox="1"/>
          <p:nvPr/>
        </p:nvSpPr>
        <p:spPr>
          <a:xfrm>
            <a:off x="6705600" y="1447800"/>
            <a:ext cx="17427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I</a:t>
            </a:r>
            <a:r>
              <a:rPr lang="de-DE" baseline="-25000" dirty="0" smtClean="0"/>
              <a:t>A</a:t>
            </a:r>
            <a:r>
              <a:rPr lang="de-DE" dirty="0" smtClean="0"/>
              <a:t>=0 (</a:t>
            </a:r>
            <a:r>
              <a:rPr lang="de-DE" dirty="0" err="1" smtClean="0"/>
              <a:t>isotropic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6781800" y="38862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statistics</a:t>
            </a:r>
            <a:r>
              <a:rPr lang="de-DE" dirty="0" smtClean="0"/>
              <a:t> (N) limited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>
            <a:off x="6400800" y="4343400"/>
            <a:ext cx="1143000" cy="3048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30803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772400" cy="1066800"/>
          </a:xfrm>
        </p:spPr>
        <p:txBody>
          <a:bodyPr/>
          <a:lstStyle/>
          <a:p>
            <a:r>
              <a:rPr lang="de-DE" dirty="0" err="1" smtClean="0"/>
              <a:t>Anisotropy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fits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to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theory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with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I</a:t>
            </a:r>
            <a:r>
              <a:rPr lang="de-DE" sz="2400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GN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and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</a:t>
            </a:r>
            <a:r>
              <a:rPr lang="de-DE" sz="2400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</a:t>
            </a:r>
            <a:r>
              <a:rPr lang="de-DE" sz="24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*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fitted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to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data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pic>
        <p:nvPicPr>
          <p:cNvPr id="59394" name="Picture 2" descr="\\WinFileSvF\PP$Root\Ihofmann\Eigene Dateien\GSI-files\Entropie-studie\Tracewin-Noise-(July-2013)\Paper noise\Fig7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19200"/>
            <a:ext cx="5500688" cy="374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953000"/>
            <a:ext cx="3774637" cy="101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029200"/>
            <a:ext cx="425196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 bwMode="auto">
          <a:xfrm>
            <a:off x="3962400" y="5486400"/>
            <a:ext cx="914400" cy="0"/>
          </a:xfrm>
          <a:prstGeom prst="straightConnector1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feld 9"/>
          <p:cNvSpPr txBox="1"/>
          <p:nvPr/>
        </p:nvSpPr>
        <p:spPr>
          <a:xfrm>
            <a:off x="3886200" y="3276600"/>
            <a:ext cx="61427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I</a:t>
            </a:r>
            <a:r>
              <a:rPr lang="de-DE" baseline="-25000" dirty="0" smtClean="0"/>
              <a:t>A</a:t>
            </a:r>
            <a:r>
              <a:rPr lang="de-DE" dirty="0" smtClean="0"/>
              <a:t>=0</a:t>
            </a:r>
            <a:endParaRPr lang="de-DE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>
            <a:off x="4191000" y="3810000"/>
            <a:ext cx="0" cy="2286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890682"/>
            <a:ext cx="3352800" cy="591081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Rechteck 14"/>
          <p:cNvSpPr/>
          <p:nvPr/>
        </p:nvSpPr>
        <p:spPr>
          <a:xfrm>
            <a:off x="5562600" y="1447800"/>
            <a:ext cx="3048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dirty="0" err="1" smtClean="0"/>
              <a:t>symmetrical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focussing</a:t>
            </a:r>
            <a:r>
              <a:rPr lang="de-DE" dirty="0" smtClean="0"/>
              <a:t> k</a:t>
            </a:r>
            <a:r>
              <a:rPr lang="de-DE" baseline="-25000" dirty="0" smtClean="0"/>
              <a:t>0x,y,z</a:t>
            </a:r>
            <a:r>
              <a:rPr lang="de-DE" dirty="0" smtClean="0"/>
              <a:t>=60</a:t>
            </a:r>
            <a:r>
              <a:rPr lang="de-DE" baseline="30000" dirty="0" smtClean="0"/>
              <a:t>o</a:t>
            </a:r>
            <a:endParaRPr lang="de-DE" baseline="30000" dirty="0"/>
          </a:p>
        </p:txBody>
      </p:sp>
      <p:sp>
        <p:nvSpPr>
          <p:cNvPr id="16" name="Rechteck 15"/>
          <p:cNvSpPr/>
          <p:nvPr/>
        </p:nvSpPr>
        <p:spPr>
          <a:xfrm>
            <a:off x="3581400" y="2971800"/>
            <a:ext cx="114845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/>
            <a:r>
              <a:rPr lang="de-DE" sz="1200" dirty="0" err="1" smtClean="0"/>
              <a:t>k</a:t>
            </a:r>
            <a:r>
              <a:rPr lang="de-DE" sz="1200" baseline="-25000" dirty="0" err="1" smtClean="0"/>
              <a:t>x,y,z</a:t>
            </a:r>
            <a:r>
              <a:rPr lang="de-DE" sz="1200" dirty="0" smtClean="0"/>
              <a:t>=60</a:t>
            </a:r>
            <a:r>
              <a:rPr lang="de-DE" sz="1200" baseline="30000" dirty="0" smtClean="0"/>
              <a:t>o</a:t>
            </a:r>
            <a:r>
              <a:rPr lang="de-DE" sz="1100" dirty="0" smtClean="0">
                <a:sym typeface="Wingdings" panose="05000000000000000000" pitchFamily="2" charset="2"/>
              </a:rPr>
              <a:t></a:t>
            </a:r>
            <a:r>
              <a:rPr lang="de-DE" sz="1200" dirty="0" smtClean="0"/>
              <a:t>33</a:t>
            </a:r>
            <a:r>
              <a:rPr lang="de-DE" sz="1200" baseline="30000" dirty="0" smtClean="0"/>
              <a:t>o</a:t>
            </a:r>
            <a:endParaRPr lang="de-DE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4105243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pic>
        <p:nvPicPr>
          <p:cNvPr id="56323" name="Picture 3" descr="\\WinFileSvF\PP$Root\Ihofmann\Eigene Dateien\GSI-files\Entropie-studie\Tracewin-Noise-(July-2013)\Paper noise\ARXIV Submission\Fig8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5718891" cy="360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533400" y="216068"/>
            <a:ext cx="7772400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de-DE" dirty="0" err="1" smtClean="0"/>
              <a:t>Unsymmetrical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focussing</a:t>
            </a:r>
            <a:r>
              <a:rPr lang="de-DE" dirty="0" smtClean="0"/>
              <a:t> </a:t>
            </a:r>
            <a:r>
              <a:rPr lang="de-DE" sz="2800" dirty="0" smtClean="0"/>
              <a:t>k</a:t>
            </a:r>
            <a:r>
              <a:rPr lang="de-DE" sz="2800" baseline="-25000" dirty="0" smtClean="0"/>
              <a:t>0x,y,z</a:t>
            </a:r>
            <a:r>
              <a:rPr lang="de-DE" sz="2800" dirty="0" smtClean="0"/>
              <a:t>=60</a:t>
            </a:r>
            <a:r>
              <a:rPr lang="de-DE" sz="2800" baseline="30000" dirty="0" smtClean="0"/>
              <a:t>o </a:t>
            </a:r>
            <a:r>
              <a:rPr lang="de-DE" sz="2800" dirty="0"/>
              <a:t>/ </a:t>
            </a:r>
            <a:r>
              <a:rPr lang="de-DE" sz="2800" dirty="0" smtClean="0"/>
              <a:t>60</a:t>
            </a:r>
            <a:r>
              <a:rPr lang="de-DE" sz="2800" baseline="30000" dirty="0" smtClean="0"/>
              <a:t>o </a:t>
            </a:r>
            <a:r>
              <a:rPr lang="de-DE" sz="2800" dirty="0" smtClean="0"/>
              <a:t>/</a:t>
            </a:r>
            <a:r>
              <a:rPr lang="de-DE" sz="2800" dirty="0"/>
              <a:t> </a:t>
            </a:r>
            <a:r>
              <a:rPr lang="de-DE" sz="2800" dirty="0" smtClean="0"/>
              <a:t>47</a:t>
            </a:r>
            <a:r>
              <a:rPr lang="de-DE" sz="2800" baseline="30000" dirty="0" smtClean="0"/>
              <a:t>o </a:t>
            </a:r>
            <a:endParaRPr lang="de-DE" sz="2800" baseline="30000" dirty="0"/>
          </a:p>
        </p:txBody>
      </p:sp>
      <p:sp>
        <p:nvSpPr>
          <p:cNvPr id="6" name="Textfeld 5"/>
          <p:cNvSpPr txBox="1"/>
          <p:nvPr/>
        </p:nvSpPr>
        <p:spPr>
          <a:xfrm>
            <a:off x="1707717" y="1524000"/>
            <a:ext cx="626325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Basis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unsymmetric</a:t>
            </a:r>
            <a:r>
              <a:rPr lang="de-DE" dirty="0" smtClean="0"/>
              <a:t> </a:t>
            </a:r>
            <a:r>
              <a:rPr lang="de-DE" dirty="0" err="1" smtClean="0"/>
              <a:t>focussing</a:t>
            </a:r>
            <a:r>
              <a:rPr lang="de-DE" dirty="0" smtClean="0"/>
              <a:t> (</a:t>
            </a:r>
            <a:r>
              <a:rPr lang="de-DE" dirty="0" err="1" smtClean="0"/>
              <a:t>synchrotron</a:t>
            </a:r>
            <a:r>
              <a:rPr lang="de-DE" dirty="0" smtClean="0"/>
              <a:t> </a:t>
            </a:r>
            <a:r>
              <a:rPr lang="de-DE" dirty="0" err="1" smtClean="0"/>
              <a:t>motion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0387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Anisotropy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</a:t>
            </a:r>
            <a:br>
              <a:rPr lang="de-DE" dirty="0" smtClean="0"/>
            </a:b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olidFill>
                  <a:srgbClr val="FF0000"/>
                </a:solidFill>
              </a:rPr>
              <a:t>grid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limitation</a:t>
            </a:r>
            <a:r>
              <a:rPr lang="de-DE" sz="2400" dirty="0" smtClean="0">
                <a:solidFill>
                  <a:srgbClr val="FF0000"/>
                </a:solidFill>
              </a:rPr>
              <a:t> universal </a:t>
            </a:r>
            <a:r>
              <a:rPr lang="de-DE" sz="2400" dirty="0" err="1" smtClean="0">
                <a:solidFill>
                  <a:srgbClr val="FF0000"/>
                </a:solidFill>
              </a:rPr>
              <a:t>feature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pic>
        <p:nvPicPr>
          <p:cNvPr id="57346" name="Picture 2" descr="\\WinFileSvF\PP$Root\Ihofmann\Eigene Dateien\GSI-files\Entropie-studie\Tracewin-Noise-(July-2013)\Paper noise\ARXIV Submission\Fig9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621713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111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rz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xyz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Poisson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solver</a:t>
            </a:r>
            <a:r>
              <a:rPr lang="de-DE" dirty="0" smtClean="0">
                <a:sym typeface="Wingdings" panose="05000000000000000000" pitchFamily="2" charset="2"/>
              </a:rPr>
              <a:t/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same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periodic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solenoid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lattice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enhanced</a:t>
            </a:r>
            <a:r>
              <a:rPr lang="de-DE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noise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pic>
        <p:nvPicPr>
          <p:cNvPr id="58370" name="Picture 2" descr="\\WinFileSvF\PP$Root\Ihofmann\Eigene Dateien\GSI-files\Entropie-studie\Tracewin-Noise-(July-2013)\Paper noise\ARXIV Submission\Fig10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828800"/>
            <a:ext cx="4237522" cy="338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WinFileSvF\PP$Root\Ihofmann\Eigene Dateien\GSI-files\Entropie-studie\Tracewin-Noise-(July-2013)\Paper noise\Fig6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3124200" cy="226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>
            <a:off x="3505200" y="3581400"/>
            <a:ext cx="533400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feld 7"/>
          <p:cNvSpPr txBox="1"/>
          <p:nvPr/>
        </p:nvSpPr>
        <p:spPr>
          <a:xfrm>
            <a:off x="1752600" y="2362200"/>
            <a:ext cx="377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rz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323856" y="1981200"/>
            <a:ext cx="53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xyz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236629" y="52578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smtClean="0"/>
              <a:t>limited</a:t>
            </a:r>
            <a:endParaRPr lang="de-DE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 flipV="1">
            <a:off x="4876800" y="3962400"/>
            <a:ext cx="0" cy="12954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2"/>
          <p:cNvSpPr txBox="1"/>
          <p:nvPr/>
        </p:nvSpPr>
        <p:spPr>
          <a:xfrm>
            <a:off x="7056027" y="5486400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smtClean="0"/>
              <a:t>limited</a:t>
            </a:r>
            <a:endParaRPr lang="de-DE" dirty="0"/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V="1">
            <a:off x="7772400" y="4876800"/>
            <a:ext cx="0" cy="6096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 Verbindung mit Pfeil 18"/>
          <p:cNvCxnSpPr/>
          <p:nvPr/>
        </p:nvCxnSpPr>
        <p:spPr bwMode="auto">
          <a:xfrm flipV="1">
            <a:off x="5638800" y="3352800"/>
            <a:ext cx="0" cy="26670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feld 19"/>
          <p:cNvSpPr txBox="1"/>
          <p:nvPr/>
        </p:nvSpPr>
        <p:spPr>
          <a:xfrm>
            <a:off x="5105400" y="6019800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„</a:t>
            </a:r>
            <a:r>
              <a:rPr lang="de-DE" dirty="0" err="1" smtClean="0"/>
              <a:t>optimum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7464337" y="2209800"/>
            <a:ext cx="150073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~1</a:t>
            </a:r>
            <a:r>
              <a:rPr lang="de-DE" sz="1600" dirty="0" smtClean="0"/>
              <a:t> </a:t>
            </a:r>
            <a:r>
              <a:rPr lang="de-DE" sz="1600" dirty="0" err="1" smtClean="0"/>
              <a:t>particle</a:t>
            </a:r>
            <a:r>
              <a:rPr lang="de-DE" sz="1600" dirty="0" smtClean="0"/>
              <a:t>/</a:t>
            </a:r>
            <a:r>
              <a:rPr lang="de-DE" sz="1600" dirty="0" err="1" smtClean="0"/>
              <a:t>cell</a:t>
            </a:r>
            <a:endParaRPr lang="de-DE" sz="1600" dirty="0"/>
          </a:p>
        </p:txBody>
      </p:sp>
      <p:cxnSp>
        <p:nvCxnSpPr>
          <p:cNvPr id="17" name="Gerade Verbindung mit Pfeil 16"/>
          <p:cNvCxnSpPr/>
          <p:nvPr/>
        </p:nvCxnSpPr>
        <p:spPr bwMode="auto">
          <a:xfrm flipH="1">
            <a:off x="7848600" y="2667000"/>
            <a:ext cx="304800" cy="381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20"/>
          <p:cNvSpPr txBox="1"/>
          <p:nvPr/>
        </p:nvSpPr>
        <p:spPr>
          <a:xfrm>
            <a:off x="7410693" y="3352800"/>
            <a:ext cx="161454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600" dirty="0" smtClean="0"/>
              <a:t>~10</a:t>
            </a:r>
            <a:r>
              <a:rPr lang="de-DE" sz="1600" dirty="0" smtClean="0"/>
              <a:t> </a:t>
            </a:r>
            <a:r>
              <a:rPr lang="de-DE" sz="1600" dirty="0" err="1" smtClean="0"/>
              <a:t>particle</a:t>
            </a:r>
            <a:r>
              <a:rPr lang="de-DE" sz="1600" dirty="0" smtClean="0"/>
              <a:t>/</a:t>
            </a:r>
            <a:r>
              <a:rPr lang="de-DE" sz="1600" dirty="0" err="1" smtClean="0"/>
              <a:t>cell</a:t>
            </a:r>
            <a:endParaRPr lang="de-DE" sz="1600" dirty="0"/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H="1">
            <a:off x="7851863" y="3810000"/>
            <a:ext cx="304800" cy="381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62890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FODO </a:t>
            </a:r>
            <a:r>
              <a:rPr lang="de-DE" dirty="0" err="1" smtClean="0"/>
              <a:t>lattice</a:t>
            </a:r>
            <a:r>
              <a:rPr lang="de-DE" dirty="0" smtClean="0"/>
              <a:t> + </a:t>
            </a:r>
            <a:r>
              <a:rPr lang="de-DE" dirty="0" err="1" smtClean="0"/>
              <a:t>xyz</a:t>
            </a:r>
            <a:r>
              <a:rPr lang="de-DE" dirty="0" smtClean="0"/>
              <a:t> </a:t>
            </a:r>
            <a:r>
              <a:rPr lang="de-DE" dirty="0" err="1" smtClean="0"/>
              <a:t>Poisson</a:t>
            </a:r>
            <a:r>
              <a:rPr lang="de-DE" dirty="0" smtClean="0"/>
              <a:t> </a:t>
            </a:r>
            <a:r>
              <a:rPr lang="de-DE" dirty="0" err="1" smtClean="0"/>
              <a:t>solver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same </a:t>
            </a:r>
            <a:r>
              <a:rPr lang="de-DE" sz="2000" dirty="0" err="1" smtClean="0"/>
              <a:t>emittances</a:t>
            </a:r>
            <a:r>
              <a:rPr lang="de-DE" sz="2000" dirty="0" smtClean="0"/>
              <a:t>, </a:t>
            </a:r>
            <a:r>
              <a:rPr lang="de-DE" sz="2000" dirty="0" err="1" smtClean="0"/>
              <a:t>current</a:t>
            </a:r>
            <a:r>
              <a:rPr lang="de-DE" sz="2000" dirty="0" smtClean="0"/>
              <a:t>, </a:t>
            </a:r>
            <a:r>
              <a:rPr lang="de-DE" sz="2000" dirty="0" err="1" smtClean="0"/>
              <a:t>focussing</a:t>
            </a:r>
            <a:r>
              <a:rPr lang="de-DE" sz="2000" dirty="0" smtClean="0"/>
              <a:t> </a:t>
            </a:r>
            <a:r>
              <a:rPr lang="de-DE" sz="2000" dirty="0" err="1" smtClean="0"/>
              <a:t>strenghts</a:t>
            </a:r>
            <a:r>
              <a:rPr lang="de-DE" sz="2000" dirty="0" smtClean="0"/>
              <a:t>, </a:t>
            </a:r>
            <a:r>
              <a:rPr lang="de-DE" sz="2000" dirty="0" err="1" smtClean="0"/>
              <a:t>cell</a:t>
            </a:r>
            <a:r>
              <a:rPr lang="de-DE" sz="2000" dirty="0" smtClean="0"/>
              <a:t> </a:t>
            </a:r>
            <a:r>
              <a:rPr lang="de-DE" sz="2000" dirty="0" err="1" smtClean="0"/>
              <a:t>lengths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pic>
        <p:nvPicPr>
          <p:cNvPr id="59394" name="Picture 2" descr="\\WinFileSvF\PP$Root\Ihofmann\Eigene Dateien\GSI-files\Entropie-studie\Tracewin-Noise-(July-2013)\Paper noise\ARXIV Submission\Fig11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76400"/>
            <a:ext cx="5105400" cy="407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0128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143000"/>
          </a:xfrm>
        </p:spPr>
        <p:txBody>
          <a:bodyPr/>
          <a:lstStyle/>
          <a:p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limitation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pronounced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err="1" smtClean="0"/>
              <a:t>Dependence</a:t>
            </a:r>
            <a:r>
              <a:rPr lang="de-DE" sz="2000" dirty="0" smtClean="0"/>
              <a:t> </a:t>
            </a:r>
            <a:r>
              <a:rPr lang="de-DE" sz="2000" dirty="0" smtClean="0"/>
              <a:t>on # </a:t>
            </a:r>
            <a:r>
              <a:rPr lang="de-DE" sz="2000" dirty="0" err="1" smtClean="0"/>
              <a:t>space</a:t>
            </a:r>
            <a:r>
              <a:rPr lang="de-DE" sz="2000" dirty="0" smtClean="0"/>
              <a:t> </a:t>
            </a:r>
            <a:r>
              <a:rPr lang="de-DE" sz="2000" dirty="0" err="1" smtClean="0"/>
              <a:t>charge</a:t>
            </a:r>
            <a:r>
              <a:rPr lang="de-DE" sz="2000" dirty="0" smtClean="0"/>
              <a:t> kicks / </a:t>
            </a:r>
            <a:r>
              <a:rPr lang="de-DE" sz="2000" dirty="0" err="1" smtClean="0"/>
              <a:t>cell</a:t>
            </a:r>
            <a:r>
              <a:rPr lang="de-DE" dirty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negligible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pic>
        <p:nvPicPr>
          <p:cNvPr id="60418" name="Picture 2" descr="\\WinFileSvF\PP$Root\Ihofmann\Eigene Dateien\GSI-files\Entropie-studie\Tracewin-Noise-(July-2013)\Paper noise\ARXIV Submission\Fig12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5849021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553200" y="40386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„flat“ in </a:t>
            </a:r>
            <a:r>
              <a:rPr lang="de-DE" dirty="0" err="1" smtClean="0"/>
              <a:t>n</a:t>
            </a:r>
            <a:r>
              <a:rPr lang="de-DE" sz="1600" baseline="-25000" dirty="0" err="1" smtClean="0"/>
              <a:t>c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&gt; 10</a:t>
            </a:r>
            <a:r>
              <a:rPr lang="de-DE" baseline="30000" dirty="0" smtClean="0"/>
              <a:t>5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endParaRPr lang="de-DE" dirty="0"/>
          </a:p>
        </p:txBody>
      </p:sp>
      <p:cxnSp>
        <p:nvCxnSpPr>
          <p:cNvPr id="6" name="Gerade Verbindung mit Pfeil 5"/>
          <p:cNvCxnSpPr/>
          <p:nvPr/>
        </p:nvCxnSpPr>
        <p:spPr bwMode="auto">
          <a:xfrm flipH="1">
            <a:off x="6172200" y="4267200"/>
            <a:ext cx="533400" cy="762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6172200" y="1981200"/>
            <a:ext cx="164660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2 </a:t>
            </a:r>
            <a:r>
              <a:rPr lang="de-DE" dirty="0" err="1" smtClean="0"/>
              <a:t>particles</a:t>
            </a:r>
            <a:r>
              <a:rPr lang="de-DE" dirty="0" smtClean="0"/>
              <a:t>/</a:t>
            </a:r>
            <a:r>
              <a:rPr lang="de-DE" dirty="0" err="1" smtClean="0"/>
              <a:t>cell</a:t>
            </a:r>
            <a:endParaRPr lang="de-DE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5486400" y="2133600"/>
            <a:ext cx="609600" cy="304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257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0"/>
            <a:ext cx="8001000" cy="914400"/>
          </a:xfrm>
        </p:spPr>
        <p:txBody>
          <a:bodyPr/>
          <a:lstStyle/>
          <a:p>
            <a:r>
              <a:rPr lang="de-DE" dirty="0" smtClean="0"/>
              <a:t>Low #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kicks </a:t>
            </a:r>
            <a:br>
              <a:rPr lang="de-DE" dirty="0" smtClean="0"/>
            </a:br>
            <a:r>
              <a:rPr lang="de-DE" sz="2000" dirty="0" err="1" smtClean="0"/>
              <a:t>speeded-up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linac</a:t>
            </a:r>
            <a:r>
              <a:rPr lang="de-DE" sz="2000" dirty="0" smtClean="0"/>
              <a:t> design: DRIFT TUBE LINAC CELL OPTION</a:t>
            </a:r>
            <a:br>
              <a:rPr lang="de-DE" sz="2000" dirty="0" smtClean="0"/>
            </a:br>
            <a:r>
              <a:rPr lang="de-DE" sz="2000" dirty="0" smtClean="0"/>
              <a:t>1 </a:t>
            </a:r>
            <a:r>
              <a:rPr lang="de-DE" sz="2000" dirty="0" err="1" smtClean="0"/>
              <a:t>or</a:t>
            </a:r>
            <a:r>
              <a:rPr lang="de-DE" sz="2000" dirty="0" smtClean="0"/>
              <a:t> 3 kicks per DTL </a:t>
            </a:r>
            <a:r>
              <a:rPr lang="de-DE" sz="2000" dirty="0" err="1" smtClean="0"/>
              <a:t>cell</a:t>
            </a:r>
            <a:r>
              <a:rPr lang="de-DE" sz="2000" dirty="0" smtClean="0"/>
              <a:t> (k</a:t>
            </a:r>
            <a:r>
              <a:rPr lang="de-DE" sz="2000" baseline="-25000" dirty="0" smtClean="0"/>
              <a:t>0</a:t>
            </a:r>
            <a:r>
              <a:rPr lang="de-DE" sz="2000" dirty="0" smtClean="0"/>
              <a:t>=60</a:t>
            </a:r>
            <a:r>
              <a:rPr lang="de-DE" sz="2000" baseline="30000" dirty="0" smtClean="0"/>
              <a:t>0</a:t>
            </a:r>
            <a:r>
              <a:rPr lang="de-DE" sz="2000" dirty="0" smtClean="0"/>
              <a:t>)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pic>
        <p:nvPicPr>
          <p:cNvPr id="61442" name="Picture 2" descr="\\WinFileSvF\PP$Root\Ihofmann\Eigene Dateien\GSI-files\Entropie-studie\Tracewin-Noise-(July-2013)\Paper noise\ARXIV Submission\Fig13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486400" cy="391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858000" y="1371600"/>
            <a:ext cx="164660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2 </a:t>
            </a:r>
            <a:r>
              <a:rPr lang="de-DE" dirty="0" err="1" smtClean="0"/>
              <a:t>particles</a:t>
            </a:r>
            <a:r>
              <a:rPr lang="de-DE" dirty="0" smtClean="0"/>
              <a:t>/</a:t>
            </a:r>
            <a:r>
              <a:rPr lang="de-DE" dirty="0" err="1" smtClean="0"/>
              <a:t>cell</a:t>
            </a:r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 bwMode="auto">
          <a:xfrm flipH="1">
            <a:off x="6172200" y="1524000"/>
            <a:ext cx="609600" cy="304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feld 10"/>
          <p:cNvSpPr txBox="1"/>
          <p:nvPr/>
        </p:nvSpPr>
        <p:spPr>
          <a:xfrm>
            <a:off x="7251080" y="2362200"/>
            <a:ext cx="17748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20 </a:t>
            </a:r>
            <a:r>
              <a:rPr lang="de-DE" dirty="0" err="1" smtClean="0"/>
              <a:t>particles</a:t>
            </a:r>
            <a:r>
              <a:rPr lang="de-DE" dirty="0" smtClean="0"/>
              <a:t>/</a:t>
            </a:r>
            <a:r>
              <a:rPr lang="de-DE" dirty="0" err="1" smtClean="0"/>
              <a:t>cell</a:t>
            </a:r>
            <a:endParaRPr lang="de-DE" dirty="0"/>
          </a:p>
        </p:txBody>
      </p:sp>
      <p:cxnSp>
        <p:nvCxnSpPr>
          <p:cNvPr id="12" name="Gerade Verbindung mit Pfeil 11"/>
          <p:cNvCxnSpPr/>
          <p:nvPr/>
        </p:nvCxnSpPr>
        <p:spPr bwMode="auto">
          <a:xfrm flipH="1">
            <a:off x="4038600" y="2514600"/>
            <a:ext cx="3276600" cy="7620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feld 14"/>
          <p:cNvSpPr txBox="1"/>
          <p:nvPr/>
        </p:nvSpPr>
        <p:spPr>
          <a:xfrm>
            <a:off x="152400" y="1371600"/>
            <a:ext cx="190308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140 </a:t>
            </a:r>
            <a:r>
              <a:rPr lang="de-DE" dirty="0" err="1" smtClean="0"/>
              <a:t>particles</a:t>
            </a:r>
            <a:r>
              <a:rPr lang="de-DE" dirty="0" smtClean="0"/>
              <a:t>/</a:t>
            </a:r>
            <a:r>
              <a:rPr lang="de-DE" dirty="0" err="1" smtClean="0"/>
              <a:t>cell</a:t>
            </a:r>
            <a:endParaRPr lang="de-DE" dirty="0"/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1524000" y="1752600"/>
            <a:ext cx="1295400" cy="533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1447800" y="5334000"/>
            <a:ext cx="582797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avoid</a:t>
            </a:r>
            <a:r>
              <a:rPr lang="de-DE" sz="1600" dirty="0" smtClean="0"/>
              <a:t> 1 </a:t>
            </a:r>
            <a:r>
              <a:rPr lang="de-DE" sz="1600" dirty="0" smtClean="0"/>
              <a:t>kick/</a:t>
            </a:r>
            <a:r>
              <a:rPr lang="de-DE" sz="1600" dirty="0" err="1" smtClean="0"/>
              <a:t>cell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low</a:t>
            </a:r>
            <a:r>
              <a:rPr lang="de-DE" sz="1600" dirty="0" smtClean="0"/>
              <a:t> N: relevant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statistical</a:t>
            </a:r>
            <a:r>
              <a:rPr lang="de-DE" sz="1600" dirty="0" smtClean="0"/>
              <a:t> </a:t>
            </a:r>
            <a:r>
              <a:rPr lang="de-DE" sz="1600" dirty="0" err="1" smtClean="0"/>
              <a:t>error</a:t>
            </a:r>
            <a:r>
              <a:rPr lang="de-DE" sz="1600" dirty="0" smtClean="0"/>
              <a:t> </a:t>
            </a:r>
            <a:r>
              <a:rPr lang="de-DE" sz="1600" dirty="0" err="1" smtClean="0"/>
              <a:t>studies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1000‘s </a:t>
            </a:r>
            <a:r>
              <a:rPr lang="de-DE" sz="1600" dirty="0" err="1" smtClean="0"/>
              <a:t>of</a:t>
            </a:r>
            <a:r>
              <a:rPr lang="de-DE" sz="1600" dirty="0" smtClean="0"/>
              <a:t> different </a:t>
            </a:r>
            <a:r>
              <a:rPr lang="de-DE" sz="1600" dirty="0" err="1" smtClean="0"/>
              <a:t>linacs</a:t>
            </a:r>
            <a:r>
              <a:rPr lang="de-DE" sz="1600" dirty="0" smtClean="0"/>
              <a:t> (</a:t>
            </a:r>
            <a:r>
              <a:rPr lang="de-DE" sz="1600" dirty="0" err="1" smtClean="0"/>
              <a:t>error</a:t>
            </a:r>
            <a:r>
              <a:rPr lang="de-DE" sz="1600" dirty="0" smtClean="0"/>
              <a:t> </a:t>
            </a:r>
            <a:r>
              <a:rPr lang="de-DE" sz="1600" dirty="0" err="1" smtClean="0"/>
              <a:t>sets</a:t>
            </a:r>
            <a:r>
              <a:rPr lang="de-DE" sz="1600" dirty="0" smtClean="0"/>
              <a:t>)</a:t>
            </a:r>
            <a:endParaRPr lang="de-DE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6565280" y="3505200"/>
            <a:ext cx="17748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16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/</a:t>
            </a:r>
            <a:r>
              <a:rPr lang="de-DE" dirty="0" err="1" smtClean="0"/>
              <a:t>cell</a:t>
            </a:r>
            <a:endParaRPr lang="de-DE" dirty="0"/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H="1">
            <a:off x="5943600" y="3657600"/>
            <a:ext cx="609600" cy="3048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04695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r>
              <a:rPr lang="de-DE" dirty="0" smtClean="0"/>
              <a:t> &amp; </a:t>
            </a:r>
            <a:r>
              <a:rPr lang="de-DE" dirty="0" err="1" smtClean="0"/>
              <a:t>outlook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6d </a:t>
            </a:r>
            <a:r>
              <a:rPr lang="de-DE" dirty="0" err="1" smtClean="0"/>
              <a:t>rms</a:t>
            </a:r>
            <a:r>
              <a:rPr lang="de-DE" dirty="0" smtClean="0"/>
              <a:t> </a:t>
            </a:r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evidenced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practical</a:t>
            </a:r>
            <a:r>
              <a:rPr lang="de-DE" dirty="0" smtClean="0"/>
              <a:t>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noise</a:t>
            </a:r>
            <a:r>
              <a:rPr lang="de-DE" dirty="0" smtClean="0"/>
              <a:t> + </a:t>
            </a:r>
            <a:r>
              <a:rPr lang="de-DE" dirty="0" err="1" smtClean="0"/>
              <a:t>entropy</a:t>
            </a:r>
            <a:endParaRPr lang="de-DE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„</a:t>
            </a: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induced</a:t>
            </a:r>
            <a:r>
              <a:rPr lang="de-DE" dirty="0" smtClean="0"/>
              <a:t>“ </a:t>
            </a:r>
            <a:r>
              <a:rPr lang="de-DE" dirty="0" err="1" smtClean="0"/>
              <a:t>noise</a:t>
            </a:r>
            <a:r>
              <a:rPr lang="de-DE" dirty="0" smtClean="0"/>
              <a:t> </a:t>
            </a:r>
            <a:r>
              <a:rPr lang="de-DE" dirty="0" err="1" smtClean="0"/>
              <a:t>differs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„</a:t>
            </a:r>
            <a:r>
              <a:rPr lang="de-DE" dirty="0" err="1" smtClean="0"/>
              <a:t>collisional</a:t>
            </a:r>
            <a:r>
              <a:rPr lang="de-DE" dirty="0" smtClean="0"/>
              <a:t>“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err="1" smtClean="0"/>
              <a:t>collisional</a:t>
            </a:r>
            <a:r>
              <a:rPr lang="de-DE" dirty="0" smtClean="0"/>
              <a:t> </a:t>
            </a:r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anisotropy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drive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induced</a:t>
            </a:r>
            <a:r>
              <a:rPr lang="de-DE" dirty="0" smtClean="0"/>
              <a:t> </a:t>
            </a:r>
            <a:r>
              <a:rPr lang="de-DE" dirty="0" err="1" smtClean="0"/>
              <a:t>noise</a:t>
            </a:r>
            <a:r>
              <a:rPr lang="de-DE" dirty="0" smtClean="0"/>
              <a:t> </a:t>
            </a:r>
            <a:r>
              <a:rPr lang="de-DE" dirty="0" err="1" smtClean="0"/>
              <a:t>component</a:t>
            </a:r>
            <a:r>
              <a:rPr lang="de-DE" dirty="0" smtClean="0"/>
              <a:t> not</a:t>
            </a:r>
            <a:endParaRPr lang="de-DE" dirty="0" smtClean="0"/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I</a:t>
            </a:r>
            <a:r>
              <a:rPr lang="de-DE" baseline="-25000" dirty="0" smtClean="0"/>
              <a:t>A</a:t>
            </a:r>
            <a:r>
              <a:rPr lang="de-DE" dirty="0" smtClean="0"/>
              <a:t>(</a:t>
            </a:r>
            <a:r>
              <a:rPr lang="de-DE" dirty="0" err="1" smtClean="0"/>
              <a:t>r</a:t>
            </a:r>
            <a:r>
              <a:rPr lang="de-DE" baseline="-25000" dirty="0" err="1" smtClean="0"/>
              <a:t>xy</a:t>
            </a:r>
            <a:r>
              <a:rPr lang="de-DE" dirty="0" err="1" smtClean="0"/>
              <a:t>,r</a:t>
            </a:r>
            <a:r>
              <a:rPr lang="de-DE" baseline="-25000" dirty="0" err="1" smtClean="0"/>
              <a:t>xz</a:t>
            </a:r>
            <a:r>
              <a:rPr lang="de-DE" dirty="0" err="1" smtClean="0"/>
              <a:t>,r</a:t>
            </a:r>
            <a:r>
              <a:rPr lang="de-DE" baseline="-25000" dirty="0" err="1" smtClean="0"/>
              <a:t>yz</a:t>
            </a:r>
            <a:r>
              <a:rPr lang="de-DE" dirty="0" smtClean="0"/>
              <a:t>) +  I</a:t>
            </a:r>
            <a:r>
              <a:rPr lang="de-DE" baseline="-25000" dirty="0" smtClean="0"/>
              <a:t>GN</a:t>
            </a:r>
            <a:r>
              <a:rPr lang="de-DE" dirty="0" smtClean="0"/>
              <a:t> </a:t>
            </a:r>
          </a:p>
          <a:p>
            <a:pPr marL="400050">
              <a:buFont typeface="Wingdings" panose="05000000000000000000" pitchFamily="2" charset="2"/>
              <a:buChar char="Ø"/>
            </a:pPr>
            <a:r>
              <a:rPr lang="de-DE" dirty="0" err="1" smtClean="0"/>
              <a:t>Limitations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enhanced</a:t>
            </a:r>
            <a:r>
              <a:rPr lang="de-DE" dirty="0" smtClean="0"/>
              <a:t> </a:t>
            </a:r>
            <a:r>
              <a:rPr lang="de-DE" dirty="0" smtClean="0"/>
              <a:t>non-</a:t>
            </a:r>
            <a:r>
              <a:rPr lang="de-DE" dirty="0" err="1" smtClean="0"/>
              <a:t>Liouvillean</a:t>
            </a:r>
            <a:r>
              <a:rPr lang="de-DE" dirty="0" smtClean="0"/>
              <a:t> </a:t>
            </a:r>
            <a:r>
              <a:rPr lang="de-DE" dirty="0" err="1" smtClean="0"/>
              <a:t>effects</a:t>
            </a:r>
            <a:r>
              <a:rPr lang="de-DE" dirty="0" smtClean="0"/>
              <a:t>:</a:t>
            </a:r>
          </a:p>
          <a:p>
            <a:pPr marL="857250" lvl="1" indent="-342900">
              <a:buFont typeface="Symbol" panose="05050102010706020507" pitchFamily="18" charset="2"/>
              <a:buChar char="-"/>
            </a:pPr>
            <a:r>
              <a:rPr lang="de-DE" dirty="0" err="1" smtClean="0"/>
              <a:t>grid</a:t>
            </a:r>
            <a:r>
              <a:rPr lang="de-DE" dirty="0" smtClean="0"/>
              <a:t> </a:t>
            </a:r>
            <a:r>
              <a:rPr lang="de-DE" dirty="0" err="1" smtClean="0"/>
              <a:t>resolution</a:t>
            </a:r>
            <a:r>
              <a:rPr lang="de-DE" dirty="0" smtClean="0"/>
              <a:t> limited (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n</a:t>
            </a:r>
            <a:r>
              <a:rPr lang="de-DE" baseline="-25000" dirty="0" err="1" smtClean="0"/>
              <a:t>c</a:t>
            </a:r>
            <a:r>
              <a:rPr lang="de-DE" dirty="0" smtClean="0"/>
              <a:t>)</a:t>
            </a:r>
          </a:p>
          <a:p>
            <a:pPr marL="857250" lvl="1" indent="-342900">
              <a:buFont typeface="Symbol" panose="05050102010706020507" pitchFamily="18" charset="2"/>
              <a:buChar char="-"/>
            </a:pPr>
            <a:r>
              <a:rPr lang="de-DE" dirty="0" err="1" smtClean="0"/>
              <a:t>statistics</a:t>
            </a:r>
            <a:r>
              <a:rPr lang="de-DE" dirty="0" smtClean="0"/>
              <a:t> limited (</a:t>
            </a:r>
            <a:r>
              <a:rPr lang="de-DE" dirty="0" err="1" smtClean="0"/>
              <a:t>small</a:t>
            </a:r>
            <a:r>
              <a:rPr lang="de-DE" dirty="0" smtClean="0"/>
              <a:t> N)</a:t>
            </a:r>
            <a:endParaRPr lang="de-DE" sz="1800" dirty="0"/>
          </a:p>
          <a:p>
            <a:pPr marL="457200">
              <a:buFont typeface="Wingdings" panose="05000000000000000000" pitchFamily="2" charset="2"/>
              <a:buChar char="Ø"/>
            </a:pPr>
            <a:r>
              <a:rPr lang="en-US" dirty="0" smtClean="0"/>
              <a:t>Other limitations to be further explored</a:t>
            </a:r>
            <a:r>
              <a:rPr lang="en-US" sz="2400" dirty="0" smtClean="0"/>
              <a:t>: </a:t>
            </a:r>
            <a:r>
              <a:rPr lang="en-US" sz="2000" dirty="0" smtClean="0"/>
              <a:t> </a:t>
            </a:r>
          </a:p>
          <a:p>
            <a:pPr marL="857250" lvl="1">
              <a:buFont typeface="Symbol" panose="05050102010706020507" pitchFamily="18" charset="2"/>
              <a:buChar char="-"/>
            </a:pPr>
            <a:r>
              <a:rPr lang="en-US" dirty="0" smtClean="0"/>
              <a:t>Time </a:t>
            </a:r>
            <a:r>
              <a:rPr lang="en-US" dirty="0"/>
              <a:t>step </a:t>
            </a:r>
            <a:r>
              <a:rPr lang="en-US" dirty="0" smtClean="0"/>
              <a:t>not </a:t>
            </a:r>
            <a:r>
              <a:rPr lang="en-US" dirty="0"/>
              <a:t>sufficiently small compared </a:t>
            </a:r>
            <a:r>
              <a:rPr lang="en-US" dirty="0" smtClean="0"/>
              <a:t>with typical transit </a:t>
            </a:r>
            <a:r>
              <a:rPr lang="en-US" dirty="0"/>
              <a:t>time across </a:t>
            </a:r>
            <a:r>
              <a:rPr lang="en-US" dirty="0" smtClean="0"/>
              <a:t>grid cell</a:t>
            </a:r>
          </a:p>
          <a:p>
            <a:pPr marL="857250" lvl="1">
              <a:buFont typeface="Symbol" panose="05050102010706020507" pitchFamily="18" charset="2"/>
              <a:buChar char="-"/>
            </a:pPr>
            <a:r>
              <a:rPr lang="en-US" dirty="0" smtClean="0"/>
              <a:t>“Coherent flow” in periodic focusing – against temperature-like incoherent flow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3790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6400" y="1981200"/>
            <a:ext cx="5257800" cy="2514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 err="1" smtClean="0"/>
              <a:t>Theory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3D </a:t>
            </a:r>
            <a:r>
              <a:rPr lang="de-DE" dirty="0" err="1" smtClean="0"/>
              <a:t>bunches</a:t>
            </a:r>
            <a:r>
              <a:rPr lang="de-DE" dirty="0" smtClean="0"/>
              <a:t> in </a:t>
            </a:r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solenoid</a:t>
            </a: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anisotropy</a:t>
            </a: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3D in FODO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 smtClean="0"/>
              <a:t>Conclusions</a:t>
            </a:r>
            <a:endParaRPr lang="de-DE" dirty="0" smtClean="0"/>
          </a:p>
          <a:p>
            <a:pPr marL="0" indent="0" algn="r"/>
            <a:r>
              <a:rPr lang="de-DE" sz="1600" i="1" dirty="0" smtClean="0"/>
              <a:t>(</a:t>
            </a:r>
            <a:r>
              <a:rPr lang="de-DE" sz="1600" i="1" dirty="0" err="1" smtClean="0"/>
              <a:t>work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pre-published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under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arxiv</a:t>
            </a:r>
            <a:r>
              <a:rPr lang="de-DE" sz="1600" i="1" dirty="0" smtClean="0"/>
              <a:t> 1405.4153)</a:t>
            </a:r>
            <a:endParaRPr lang="de-DE" sz="1600" i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2362200" y="4876800"/>
            <a:ext cx="39292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 smtClean="0"/>
              <a:t>Acknowledgment</a:t>
            </a:r>
            <a:r>
              <a:rPr lang="de-DE" i="1" dirty="0" smtClean="0"/>
              <a:t>:</a:t>
            </a:r>
          </a:p>
          <a:p>
            <a:pPr algn="l"/>
            <a:r>
              <a:rPr lang="de-DE" i="1" dirty="0" smtClean="0"/>
              <a:t>O. Boine-Frankenheim (</a:t>
            </a:r>
            <a:r>
              <a:rPr lang="de-DE" i="1" dirty="0" err="1" smtClean="0"/>
              <a:t>collaborator</a:t>
            </a:r>
            <a:r>
              <a:rPr lang="de-DE" i="1" dirty="0" smtClean="0"/>
              <a:t>)</a:t>
            </a:r>
          </a:p>
          <a:p>
            <a:pPr algn="l"/>
            <a:r>
              <a:rPr lang="de-DE" i="1" dirty="0" smtClean="0"/>
              <a:t>J. </a:t>
            </a:r>
            <a:r>
              <a:rPr lang="de-DE" i="1" dirty="0" err="1" smtClean="0"/>
              <a:t>Struckmeier</a:t>
            </a:r>
            <a:r>
              <a:rPr lang="de-DE" i="1" dirty="0" smtClean="0"/>
              <a:t> (</a:t>
            </a:r>
            <a:r>
              <a:rPr lang="de-DE" i="1" dirty="0" err="1" smtClean="0"/>
              <a:t>discussions</a:t>
            </a:r>
            <a:r>
              <a:rPr lang="de-DE" i="1" dirty="0" smtClean="0"/>
              <a:t>)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296443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Theory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err="1" smtClean="0">
                <a:solidFill>
                  <a:srgbClr val="FF0000"/>
                </a:solidFill>
              </a:rPr>
              <a:t>following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work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>
                <a:solidFill>
                  <a:srgbClr val="FF0000"/>
                </a:solidFill>
              </a:rPr>
              <a:t>b</a:t>
            </a:r>
            <a:r>
              <a:rPr lang="de-DE" sz="2000" dirty="0" err="1" smtClean="0">
                <a:solidFill>
                  <a:srgbClr val="FF0000"/>
                </a:solidFill>
              </a:rPr>
              <a:t>y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err="1" smtClean="0">
                <a:solidFill>
                  <a:srgbClr val="FF0000"/>
                </a:solidFill>
              </a:rPr>
              <a:t>Struckmeier</a:t>
            </a:r>
            <a:r>
              <a:rPr lang="de-DE" sz="2000" dirty="0" smtClean="0">
                <a:solidFill>
                  <a:srgbClr val="FF0000"/>
                </a:solidFill>
              </a:rPr>
              <a:t> (1994,1996,2000)</a:t>
            </a:r>
            <a:endParaRPr lang="de-DE" sz="200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200400"/>
            <a:ext cx="4213302" cy="65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048376" cy="162547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886200"/>
            <a:ext cx="2271712" cy="60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648200"/>
            <a:ext cx="5257800" cy="81288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47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Entropy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sz="2400" dirty="0" err="1" smtClean="0"/>
              <a:t>Liouville</a:t>
            </a:r>
            <a:r>
              <a:rPr lang="de-DE" sz="2400" dirty="0"/>
              <a:t> </a:t>
            </a:r>
            <a:r>
              <a:rPr lang="de-DE" sz="2400" dirty="0" smtClean="0"/>
              <a:t>- infinite </a:t>
            </a:r>
            <a:r>
              <a:rPr lang="de-DE" sz="2400" dirty="0" err="1" smtClean="0"/>
              <a:t>resolution</a:t>
            </a:r>
            <a:r>
              <a:rPr lang="de-DE" sz="2400" dirty="0" smtClean="0"/>
              <a:t> – </a:t>
            </a:r>
            <a:r>
              <a:rPr lang="de-DE" sz="2400" dirty="0" err="1" smtClean="0"/>
              <a:t>coarse</a:t>
            </a:r>
            <a:r>
              <a:rPr lang="de-DE" sz="2400" dirty="0" smtClean="0"/>
              <a:t> </a:t>
            </a:r>
            <a:r>
              <a:rPr lang="de-DE" sz="2400" dirty="0" err="1" smtClean="0"/>
              <a:t>graining</a:t>
            </a:r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3789076" cy="3124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114800" y="1752600"/>
            <a:ext cx="5029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0000FF"/>
                </a:solidFill>
              </a:rPr>
              <a:t>Liouville</a:t>
            </a:r>
            <a:r>
              <a:rPr lang="de-DE" dirty="0" smtClean="0">
                <a:solidFill>
                  <a:srgbClr val="0000FF"/>
                </a:solidFill>
              </a:rPr>
              <a:t>: </a:t>
            </a:r>
            <a:r>
              <a:rPr lang="de-DE" dirty="0" err="1" smtClean="0">
                <a:solidFill>
                  <a:srgbClr val="0000FF"/>
                </a:solidFill>
              </a:rPr>
              <a:t>exact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area</a:t>
            </a:r>
            <a:r>
              <a:rPr lang="de-DE" dirty="0" smtClean="0">
                <a:solidFill>
                  <a:srgbClr val="0000FF"/>
                </a:solidFill>
              </a:rPr>
              <a:t> in 2d, 4d, 6d </a:t>
            </a:r>
            <a:r>
              <a:rPr lang="de-DE" dirty="0" err="1" smtClean="0">
                <a:solidFill>
                  <a:srgbClr val="0000FF"/>
                </a:solidFill>
              </a:rPr>
              <a:t>phase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space</a:t>
            </a:r>
            <a:r>
              <a:rPr lang="de-DE" dirty="0" smtClean="0">
                <a:solidFill>
                  <a:srgbClr val="0000FF"/>
                </a:solidFill>
              </a:rPr>
              <a:t> invariant </a:t>
            </a:r>
            <a:r>
              <a:rPr lang="de-DE" dirty="0" err="1" smtClean="0">
                <a:solidFill>
                  <a:srgbClr val="0000FF"/>
                </a:solidFill>
              </a:rPr>
              <a:t>for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Hamiltonian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flow</a:t>
            </a:r>
            <a:endParaRPr lang="de-DE" dirty="0" smtClean="0">
              <a:solidFill>
                <a:srgbClr val="0000F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0000FF"/>
                </a:solidFill>
              </a:rPr>
              <a:t>for</a:t>
            </a:r>
            <a:r>
              <a:rPr lang="de-DE" dirty="0" smtClean="0">
                <a:solidFill>
                  <a:srgbClr val="0000FF"/>
                </a:solidFill>
              </a:rPr>
              <a:t> „infinite </a:t>
            </a:r>
            <a:r>
              <a:rPr lang="de-DE" dirty="0" err="1" smtClean="0">
                <a:solidFill>
                  <a:srgbClr val="0000FF"/>
                </a:solidFill>
              </a:rPr>
              <a:t>resolution</a:t>
            </a:r>
            <a:r>
              <a:rPr lang="de-DE" dirty="0" smtClean="0">
                <a:solidFill>
                  <a:srgbClr val="0000FF"/>
                </a:solidFill>
              </a:rPr>
              <a:t>“ </a:t>
            </a:r>
            <a:r>
              <a:rPr lang="de-DE" dirty="0" err="1" smtClean="0">
                <a:solidFill>
                  <a:srgbClr val="0000FF"/>
                </a:solidFill>
              </a:rPr>
              <a:t>self-consistent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space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charge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smtClean="0">
                <a:solidFill>
                  <a:srgbClr val="0000FF"/>
                </a:solidFill>
              </a:rPr>
              <a:t>potential (</a:t>
            </a:r>
            <a:r>
              <a:rPr lang="de-DE" dirty="0" err="1" smtClean="0">
                <a:solidFill>
                  <a:srgbClr val="0000FF"/>
                </a:solidFill>
              </a:rPr>
              <a:t>as</a:t>
            </a:r>
            <a:r>
              <a:rPr lang="de-DE" dirty="0" smtClean="0">
                <a:solidFill>
                  <a:srgbClr val="0000FF"/>
                </a:solidFill>
              </a:rPr>
              <a:t> in PIC)  </a:t>
            </a:r>
            <a:r>
              <a:rPr lang="de-DE" dirty="0" err="1" smtClean="0">
                <a:solidFill>
                  <a:srgbClr val="0000FF"/>
                </a:solidFill>
              </a:rPr>
              <a:t>exact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areas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or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volumes</a:t>
            </a:r>
            <a:r>
              <a:rPr lang="de-DE" dirty="0" smtClean="0">
                <a:solidFill>
                  <a:srgbClr val="0000FF"/>
                </a:solidFill>
              </a:rPr>
              <a:t> invariant </a:t>
            </a:r>
            <a:r>
              <a:rPr lang="de-DE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de-DE" b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no</a:t>
            </a:r>
            <a:r>
              <a:rPr lang="de-DE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growth</a:t>
            </a:r>
            <a:r>
              <a:rPr lang="de-DE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of</a:t>
            </a:r>
            <a:r>
              <a:rPr lang="de-DE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„infinite </a:t>
            </a:r>
            <a:r>
              <a:rPr lang="de-DE" b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resolution</a:t>
            </a:r>
            <a:r>
              <a:rPr lang="de-DE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“ </a:t>
            </a:r>
            <a:r>
              <a:rPr lang="de-DE" b="1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entropy</a:t>
            </a:r>
            <a:endParaRPr lang="de-DE" b="1" dirty="0" smtClean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err="1" smtClean="0">
                <a:sym typeface="Wingdings" panose="05000000000000000000" pitchFamily="2" charset="2"/>
              </a:rPr>
              <a:t>for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exactly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resolved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motion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directly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interacting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particles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(</a:t>
            </a:r>
            <a:r>
              <a:rPr lang="de-DE" dirty="0" err="1" smtClean="0">
                <a:sym typeface="Wingdings" panose="05000000000000000000" pitchFamily="2" charset="2"/>
              </a:rPr>
              <a:t>collisions</a:t>
            </a:r>
            <a:r>
              <a:rPr lang="de-DE" dirty="0" smtClean="0">
                <a:sym typeface="Wingdings" panose="05000000000000000000" pitchFamily="2" charset="2"/>
              </a:rPr>
              <a:t>) in </a:t>
            </a:r>
            <a:r>
              <a:rPr lang="de-DE" dirty="0" smtClean="0">
                <a:sym typeface="Wingdings" panose="05000000000000000000" pitchFamily="2" charset="2"/>
              </a:rPr>
              <a:t>6d:</a:t>
            </a:r>
          </a:p>
          <a:p>
            <a:pPr marL="742950" lvl="1" indent="-285750" algn="l">
              <a:buFont typeface="Symbol" panose="05050102010706020507" pitchFamily="18" charset="2"/>
              <a:buChar char="-"/>
            </a:pPr>
            <a:r>
              <a:rPr lang="de-DE" sz="1600" dirty="0" smtClean="0">
                <a:sym typeface="Wingdings" panose="05000000000000000000" pitchFamily="2" charset="2"/>
              </a:rPr>
              <a:t>„</a:t>
            </a:r>
            <a:r>
              <a:rPr lang="de-DE" sz="1600" dirty="0">
                <a:sym typeface="Wingdings" panose="05000000000000000000" pitchFamily="2" charset="2"/>
              </a:rPr>
              <a:t>infinite </a:t>
            </a:r>
            <a:r>
              <a:rPr lang="de-DE" sz="1600" dirty="0" err="1">
                <a:sym typeface="Wingdings" panose="05000000000000000000" pitchFamily="2" charset="2"/>
              </a:rPr>
              <a:t>resolution</a:t>
            </a:r>
            <a:r>
              <a:rPr lang="de-DE" sz="1600" dirty="0">
                <a:sym typeface="Wingdings" panose="05000000000000000000" pitchFamily="2" charset="2"/>
              </a:rPr>
              <a:t>“ </a:t>
            </a:r>
            <a:r>
              <a:rPr lang="de-DE" sz="1600" dirty="0" err="1" smtClean="0">
                <a:sym typeface="Wingdings" panose="05000000000000000000" pitchFamily="2" charset="2"/>
              </a:rPr>
              <a:t>entropy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may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grow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742950" lvl="1" indent="-285750" algn="l">
              <a:buFont typeface="Symbol" panose="05050102010706020507" pitchFamily="18" charset="2"/>
              <a:buChar char="-"/>
            </a:pPr>
            <a:r>
              <a:rPr lang="de-DE" sz="1600" dirty="0" smtClean="0">
                <a:sym typeface="Wingdings" panose="05000000000000000000" pitchFamily="2" charset="2"/>
              </a:rPr>
              <a:t>in time-independent </a:t>
            </a:r>
            <a:r>
              <a:rPr lang="de-DE" sz="1600" dirty="0" err="1" smtClean="0">
                <a:sym typeface="Wingdings" panose="05000000000000000000" pitchFamily="2" charset="2"/>
              </a:rPr>
              <a:t>external</a:t>
            </a:r>
            <a:r>
              <a:rPr lang="de-DE" sz="1600" dirty="0" smtClean="0">
                <a:sym typeface="Wingdings" panose="05000000000000000000" pitchFamily="2" charset="2"/>
              </a:rPr>
              <a:t> potential total </a:t>
            </a:r>
            <a:r>
              <a:rPr lang="de-DE" sz="1600" dirty="0" err="1" smtClean="0">
                <a:sym typeface="Wingdings" panose="05000000000000000000" pitchFamily="2" charset="2"/>
              </a:rPr>
              <a:t>energy</a:t>
            </a:r>
            <a:r>
              <a:rPr lang="de-DE" sz="1600" dirty="0" smtClean="0">
                <a:sym typeface="Wingdings" panose="05000000000000000000" pitchFamily="2" charset="2"/>
              </a:rPr>
              <a:t> invariant  </a:t>
            </a:r>
            <a:r>
              <a:rPr lang="de-DE" dirty="0" smtClean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de-DE" sz="1600" baseline="-25000" dirty="0" smtClean="0">
                <a:sym typeface="Wingdings" panose="05000000000000000000" pitchFamily="2" charset="2"/>
              </a:rPr>
              <a:t>6d,rms  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basically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constant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for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exactly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>
                <a:solidFill>
                  <a:srgbClr val="C00000"/>
                </a:solidFill>
                <a:sym typeface="Wingdings" panose="05000000000000000000" pitchFamily="2" charset="2"/>
              </a:rPr>
              <a:t>resolved</a:t>
            </a:r>
            <a:r>
              <a:rPr lang="de-DE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collisional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motion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in 6Nd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no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growth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of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„infinite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resolution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“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entropy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(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Hamiltonian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flow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in 6Nd)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Gibbs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entropy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in 6Nd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needs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finite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resolution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or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„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coarse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graining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“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to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allow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entropy</a:t>
            </a:r>
            <a:r>
              <a:rPr lang="de-DE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de-DE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growth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742950" lvl="1" indent="-285750" algn="l">
              <a:buFont typeface="Symbol" panose="05050102010706020507" pitchFamily="18" charset="2"/>
              <a:buChar char="-"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524000" y="1295400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Liouville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582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TRACEWIN </a:t>
            </a:r>
            <a:r>
              <a:rPr lang="de-DE" dirty="0" err="1" smtClean="0"/>
              <a:t>code</a:t>
            </a:r>
            <a:r>
              <a:rPr lang="de-DE" dirty="0" smtClean="0"/>
              <a:t> (CEA </a:t>
            </a:r>
            <a:r>
              <a:rPr lang="de-DE" dirty="0" err="1" smtClean="0"/>
              <a:t>Saclay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048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3d PIC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primarily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linac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 („</a:t>
            </a:r>
            <a:r>
              <a:rPr lang="de-DE" dirty="0" err="1" smtClean="0"/>
              <a:t>commercial</a:t>
            </a:r>
            <a:r>
              <a:rPr lang="de-DE" dirty="0" smtClean="0"/>
              <a:t>“)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 smtClean="0"/>
              <a:t>rz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xyz</a:t>
            </a:r>
            <a:r>
              <a:rPr lang="de-DE" dirty="0" smtClean="0"/>
              <a:t> (PICNIC) </a:t>
            </a:r>
            <a:r>
              <a:rPr lang="de-DE" dirty="0" err="1" smtClean="0"/>
              <a:t>Poisson</a:t>
            </a:r>
            <a:r>
              <a:rPr lang="de-DE" dirty="0" smtClean="0"/>
              <a:t> </a:t>
            </a:r>
            <a:r>
              <a:rPr lang="de-DE" dirty="0" err="1" smtClean="0"/>
              <a:t>solvers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grids</a:t>
            </a: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 smtClean="0"/>
              <a:t>analytical</a:t>
            </a:r>
            <a:r>
              <a:rPr lang="de-DE" dirty="0" smtClean="0"/>
              <a:t> </a:t>
            </a:r>
            <a:r>
              <a:rPr lang="de-DE" dirty="0" err="1" smtClean="0"/>
              <a:t>continuation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dirty="0" smtClean="0"/>
              <a:t> in </a:t>
            </a:r>
            <a:r>
              <a:rPr lang="de-DE" dirty="0" err="1" smtClean="0"/>
              <a:t>halo</a:t>
            </a:r>
            <a:r>
              <a:rPr lang="de-DE" dirty="0" smtClean="0"/>
              <a:t> </a:t>
            </a:r>
            <a:r>
              <a:rPr lang="de-DE" dirty="0" err="1" smtClean="0"/>
              <a:t>region</a:t>
            </a: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edge</a:t>
            </a:r>
            <a:r>
              <a:rPr lang="de-DE" dirty="0" smtClean="0"/>
              <a:t> </a:t>
            </a:r>
            <a:r>
              <a:rPr lang="de-DE" dirty="0" err="1" smtClean="0"/>
              <a:t>elements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maps</a:t>
            </a:r>
            <a:endParaRPr lang="de-DE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variable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 kicks per </a:t>
            </a:r>
            <a:r>
              <a:rPr lang="de-DE" dirty="0" err="1" smtClean="0"/>
              <a:t>element</a:t>
            </a:r>
            <a:r>
              <a:rPr lang="de-DE" dirty="0" smtClean="0"/>
              <a:t> (</a:t>
            </a:r>
            <a:r>
              <a:rPr lang="de-DE" dirty="0" err="1" smtClean="0"/>
              <a:t>drift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maps</a:t>
            </a:r>
            <a:r>
              <a:rPr lang="de-DE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err="1" smtClean="0"/>
              <a:t>plots</a:t>
            </a:r>
            <a:r>
              <a:rPr lang="de-DE" dirty="0" smtClean="0"/>
              <a:t>: </a:t>
            </a:r>
            <a:r>
              <a:rPr lang="de-DE" dirty="0" err="1" smtClean="0"/>
              <a:t>rms</a:t>
            </a:r>
            <a:r>
              <a:rPr lang="de-DE" dirty="0" smtClean="0"/>
              <a:t> </a:t>
            </a:r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r>
              <a:rPr lang="de-DE" dirty="0" smtClean="0"/>
              <a:t> etc.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842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Periodic</a:t>
            </a:r>
            <a:r>
              <a:rPr lang="de-DE" dirty="0" smtClean="0"/>
              <a:t> </a:t>
            </a:r>
            <a:r>
              <a:rPr lang="de-DE" dirty="0" err="1" smtClean="0"/>
              <a:t>solenoid</a:t>
            </a:r>
            <a:r>
              <a:rPr lang="de-DE" dirty="0" smtClean="0"/>
              <a:t> </a:t>
            </a:r>
            <a:r>
              <a:rPr lang="de-DE" dirty="0" err="1" smtClean="0"/>
              <a:t>lattice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pic>
        <p:nvPicPr>
          <p:cNvPr id="51202" name="Picture 2" descr="\\WinFileSvF\PP$Root\Ihofmann\Eigene Dateien\GSI-files\Entropie-studie\Tracewin-Noise-(July-2013)\Paper noise\Fig1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3" y="1752600"/>
            <a:ext cx="5313528" cy="36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410200" y="2209800"/>
            <a:ext cx="358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 smtClean="0"/>
              <a:t>thin</a:t>
            </a:r>
            <a:r>
              <a:rPr lang="de-DE" sz="1600" dirty="0" smtClean="0"/>
              <a:t> </a:t>
            </a:r>
            <a:r>
              <a:rPr lang="de-DE" sz="1600" dirty="0" err="1" smtClean="0"/>
              <a:t>lenses</a:t>
            </a:r>
            <a:r>
              <a:rPr lang="de-DE" sz="1600" dirty="0" smtClean="0"/>
              <a:t> &amp; </a:t>
            </a:r>
            <a:r>
              <a:rPr lang="de-DE" sz="1600" dirty="0" err="1" smtClean="0"/>
              <a:t>rf</a:t>
            </a:r>
            <a:r>
              <a:rPr lang="de-DE" sz="1600" dirty="0" smtClean="0"/>
              <a:t> kicks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smtClean="0">
                <a:sym typeface="Wingdings" panose="05000000000000000000" pitchFamily="2" charset="2"/>
              </a:rPr>
              <a:t></a:t>
            </a:r>
            <a:r>
              <a:rPr lang="de-DE" sz="12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option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of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/>
              <a:t>identical</a:t>
            </a:r>
            <a:r>
              <a:rPr lang="de-DE" sz="1600" dirty="0" smtClean="0"/>
              <a:t> </a:t>
            </a:r>
            <a:r>
              <a:rPr lang="de-DE" sz="1600" dirty="0" err="1" smtClean="0"/>
              <a:t>envelopes</a:t>
            </a:r>
            <a:r>
              <a:rPr lang="de-DE" sz="1600" dirty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„</a:t>
            </a:r>
            <a:r>
              <a:rPr lang="de-DE" sz="1600" dirty="0" err="1" smtClean="0"/>
              <a:t>temperatures</a:t>
            </a:r>
            <a:r>
              <a:rPr lang="de-DE" sz="1600" dirty="0" smtClean="0"/>
              <a:t>“ in </a:t>
            </a:r>
            <a:r>
              <a:rPr lang="de-DE" sz="1600" dirty="0" err="1" smtClean="0"/>
              <a:t>x,y,z</a:t>
            </a:r>
            <a:endParaRPr lang="de-DE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/>
              <a:t>1000 </a:t>
            </a:r>
            <a:r>
              <a:rPr lang="de-DE" sz="1600" dirty="0" err="1"/>
              <a:t>cells</a:t>
            </a:r>
            <a:r>
              <a:rPr lang="de-DE" sz="1600" dirty="0"/>
              <a:t> </a:t>
            </a: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reference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determine</a:t>
            </a:r>
            <a:r>
              <a:rPr lang="de-DE" sz="1600" dirty="0"/>
              <a:t> </a:t>
            </a:r>
            <a:r>
              <a:rPr lang="de-DE" sz="1600" dirty="0" err="1"/>
              <a:t>emittance</a:t>
            </a:r>
            <a:r>
              <a:rPr lang="de-DE" sz="1600" dirty="0"/>
              <a:t> &amp; </a:t>
            </a:r>
            <a:r>
              <a:rPr lang="de-DE" sz="1600" dirty="0" err="1"/>
              <a:t>entropy</a:t>
            </a:r>
            <a:r>
              <a:rPr lang="de-DE" sz="1600" dirty="0"/>
              <a:t> </a:t>
            </a:r>
            <a:r>
              <a:rPr lang="de-DE" sz="1600" dirty="0" err="1" smtClean="0"/>
              <a:t>growth</a:t>
            </a:r>
            <a:endParaRPr lang="de-DE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83526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Different </a:t>
            </a:r>
            <a:r>
              <a:rPr lang="de-DE" dirty="0" err="1" smtClean="0"/>
              <a:t>regimes</a:t>
            </a:r>
            <a:r>
              <a:rPr lang="de-DE" dirty="0" smtClean="0"/>
              <a:t> in </a:t>
            </a:r>
            <a:r>
              <a:rPr lang="de-DE" dirty="0" err="1" smtClean="0"/>
              <a:t>anisotropic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pic>
        <p:nvPicPr>
          <p:cNvPr id="52226" name="Picture 2" descr="\\WinFileSvF\PP$Root\Ihofmann\Eigene Dateien\GSI-files\Entropie-studie\Tracewin-Noise-(July-2013)\Paper noise\Fig2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3" y="1208854"/>
            <a:ext cx="2819400" cy="556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276600" y="1295400"/>
            <a:ext cx="5638800" cy="384720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smtClean="0"/>
              <a:t>k</a:t>
            </a:r>
            <a:r>
              <a:rPr lang="de-DE" baseline="-25000" dirty="0" smtClean="0"/>
              <a:t>0x,y,z</a:t>
            </a:r>
            <a:r>
              <a:rPr lang="de-DE" dirty="0" smtClean="0"/>
              <a:t>=60</a:t>
            </a:r>
            <a:r>
              <a:rPr lang="de-DE" baseline="30000" dirty="0" smtClean="0"/>
              <a:t>o</a:t>
            </a:r>
            <a:r>
              <a:rPr lang="de-DE" dirty="0" smtClean="0"/>
              <a:t>  </a:t>
            </a:r>
            <a:r>
              <a:rPr lang="de-DE" dirty="0" err="1"/>
              <a:t>and</a:t>
            </a:r>
            <a:r>
              <a:rPr lang="de-DE" dirty="0"/>
              <a:t>  </a:t>
            </a:r>
            <a:r>
              <a:rPr lang="de-DE" sz="2400" dirty="0" err="1">
                <a:latin typeface="Symbol" panose="05050102010706020507" pitchFamily="18" charset="2"/>
              </a:rPr>
              <a:t>e</a:t>
            </a:r>
            <a:r>
              <a:rPr lang="de-DE" baseline="-25000" dirty="0" err="1"/>
              <a:t>z</a:t>
            </a:r>
            <a:r>
              <a:rPr lang="de-DE" dirty="0"/>
              <a:t>/</a:t>
            </a:r>
            <a:r>
              <a:rPr lang="de-DE" sz="2000" dirty="0">
                <a:latin typeface="Symbol" panose="05050102010706020507" pitchFamily="18" charset="2"/>
              </a:rPr>
              <a:t> </a:t>
            </a:r>
            <a:r>
              <a:rPr lang="de-DE" sz="2400" dirty="0" err="1" smtClean="0">
                <a:latin typeface="Symbol" panose="05050102010706020507" pitchFamily="18" charset="2"/>
              </a:rPr>
              <a:t>e</a:t>
            </a:r>
            <a:r>
              <a:rPr lang="de-DE" baseline="-25000" dirty="0" err="1" smtClean="0"/>
              <a:t>xy</a:t>
            </a:r>
            <a:r>
              <a:rPr lang="de-DE" dirty="0" smtClean="0"/>
              <a:t>=3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anisotropy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generated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initially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/>
              <a:t>T</a:t>
            </a:r>
            <a:r>
              <a:rPr lang="de-DE" baseline="-25000" dirty="0" err="1"/>
              <a:t>x,y</a:t>
            </a:r>
            <a:r>
              <a:rPr lang="de-DE" dirty="0"/>
              <a:t> </a:t>
            </a:r>
            <a:r>
              <a:rPr lang="de-DE" dirty="0" smtClean="0"/>
              <a:t>&lt;&lt; </a:t>
            </a:r>
            <a:r>
              <a:rPr lang="de-DE" dirty="0"/>
              <a:t>T</a:t>
            </a:r>
            <a:r>
              <a:rPr lang="de-DE" baseline="-25000" dirty="0"/>
              <a:t>z 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charge</a:t>
            </a:r>
            <a:r>
              <a:rPr lang="de-DE" dirty="0" smtClean="0"/>
              <a:t>: </a:t>
            </a:r>
            <a:r>
              <a:rPr lang="de-DE" dirty="0" err="1" smtClean="0"/>
              <a:t>k</a:t>
            </a:r>
            <a:r>
              <a:rPr lang="de-DE" baseline="-25000" dirty="0" err="1" smtClean="0"/>
              <a:t>x,y,z</a:t>
            </a:r>
            <a:r>
              <a:rPr lang="de-DE" dirty="0" smtClean="0"/>
              <a:t>=32</a:t>
            </a:r>
            <a:r>
              <a:rPr lang="de-DE" baseline="30000" dirty="0" smtClean="0"/>
              <a:t>o</a:t>
            </a:r>
            <a:r>
              <a:rPr lang="de-DE" dirty="0" smtClean="0"/>
              <a:t>/32</a:t>
            </a:r>
            <a:r>
              <a:rPr lang="de-DE" baseline="30000" dirty="0" smtClean="0"/>
              <a:t>o</a:t>
            </a:r>
            <a:r>
              <a:rPr lang="de-DE" dirty="0" smtClean="0"/>
              <a:t>/38</a:t>
            </a:r>
            <a:r>
              <a:rPr lang="de-DE" baseline="30000" dirty="0" smtClean="0"/>
              <a:t>o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dirty="0" smtClean="0"/>
              <a:t>N=1000: </a:t>
            </a:r>
            <a:r>
              <a:rPr lang="de-DE" dirty="0" err="1" smtClean="0"/>
              <a:t>enhances</a:t>
            </a:r>
            <a:r>
              <a:rPr lang="de-DE" dirty="0" smtClean="0"/>
              <a:t> </a:t>
            </a:r>
            <a:r>
              <a:rPr lang="de-DE" dirty="0" err="1" smtClean="0"/>
              <a:t>effects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1000 </a:t>
            </a:r>
            <a:r>
              <a:rPr lang="de-DE" dirty="0" err="1" smtClean="0"/>
              <a:t>cells</a:t>
            </a:r>
            <a:endParaRPr lang="de-DE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dirty="0" smtClean="0"/>
          </a:p>
          <a:p>
            <a:pPr algn="l"/>
            <a:r>
              <a:rPr lang="de-DE" dirty="0" smtClean="0"/>
              <a:t>3 </a:t>
            </a:r>
            <a:r>
              <a:rPr lang="de-DE" dirty="0" err="1" smtClean="0"/>
              <a:t>distinct</a:t>
            </a:r>
            <a:r>
              <a:rPr lang="de-DE" dirty="0" smtClean="0"/>
              <a:t> </a:t>
            </a:r>
            <a:r>
              <a:rPr lang="de-DE" dirty="0" err="1" smtClean="0"/>
              <a:t>regimes</a:t>
            </a:r>
            <a:r>
              <a:rPr lang="de-DE" dirty="0" smtClean="0"/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rgbClr val="CC9900"/>
                </a:solidFill>
              </a:rPr>
              <a:t>coherent</a:t>
            </a:r>
            <a:r>
              <a:rPr lang="de-DE" sz="1600" dirty="0" smtClean="0">
                <a:solidFill>
                  <a:srgbClr val="CC9900"/>
                </a:solidFill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</a:rPr>
              <a:t>exchange</a:t>
            </a:r>
            <a:r>
              <a:rPr lang="de-DE" sz="1600" dirty="0" smtClean="0">
                <a:solidFill>
                  <a:srgbClr val="CC9900"/>
                </a:solidFill>
              </a:rPr>
              <a:t> &lt; 20 </a:t>
            </a:r>
            <a:r>
              <a:rPr lang="de-DE" sz="1600" dirty="0" err="1" smtClean="0">
                <a:solidFill>
                  <a:srgbClr val="CC9900"/>
                </a:solidFill>
              </a:rPr>
              <a:t>cells</a:t>
            </a:r>
            <a:r>
              <a:rPr lang="de-DE" sz="1600" dirty="0" smtClean="0">
                <a:solidFill>
                  <a:srgbClr val="CC9900"/>
                </a:solidFill>
              </a:rPr>
              <a:t> </a:t>
            </a:r>
          </a:p>
          <a:p>
            <a:pPr marL="1200150" lvl="2" indent="-285750" algn="l">
              <a:buFont typeface="Symbol" panose="05050102010706020507" pitchFamily="18" charset="2"/>
              <a:buChar char="-"/>
            </a:pPr>
            <a:r>
              <a:rPr lang="de-DE" sz="1600" dirty="0" smtClean="0">
                <a:solidFill>
                  <a:srgbClr val="CC9900"/>
                </a:solidFill>
              </a:rPr>
              <a:t>resonant </a:t>
            </a:r>
            <a:r>
              <a:rPr lang="de-DE" sz="1600" dirty="0" err="1" smtClean="0">
                <a:solidFill>
                  <a:srgbClr val="CC9900"/>
                </a:solidFill>
              </a:rPr>
              <a:t>equipartition</a:t>
            </a:r>
            <a:r>
              <a:rPr lang="de-DE" sz="1600" dirty="0">
                <a:solidFill>
                  <a:srgbClr val="CC9900"/>
                </a:solidFill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</a:rPr>
              <a:t>driven</a:t>
            </a:r>
            <a:r>
              <a:rPr lang="de-DE" sz="1600" dirty="0" smtClean="0">
                <a:solidFill>
                  <a:srgbClr val="CC9900"/>
                </a:solidFill>
              </a:rPr>
              <a:t> </a:t>
            </a:r>
            <a:r>
              <a:rPr lang="de-DE" sz="1600" dirty="0" err="1">
                <a:solidFill>
                  <a:srgbClr val="CC9900"/>
                </a:solidFill>
              </a:rPr>
              <a:t>by</a:t>
            </a:r>
            <a:r>
              <a:rPr lang="de-DE" sz="1600" dirty="0">
                <a:solidFill>
                  <a:srgbClr val="CC9900"/>
                </a:solidFill>
              </a:rPr>
              <a:t> </a:t>
            </a:r>
            <a:r>
              <a:rPr lang="de-DE" sz="1600" dirty="0" err="1">
                <a:solidFill>
                  <a:srgbClr val="CC9900"/>
                </a:solidFill>
              </a:rPr>
              <a:t>space</a:t>
            </a:r>
            <a:r>
              <a:rPr lang="de-DE" sz="1600" dirty="0">
                <a:solidFill>
                  <a:srgbClr val="CC9900"/>
                </a:solidFill>
              </a:rPr>
              <a:t> </a:t>
            </a:r>
            <a:r>
              <a:rPr lang="de-DE" sz="1600" dirty="0" err="1">
                <a:solidFill>
                  <a:srgbClr val="CC9900"/>
                </a:solidFill>
              </a:rPr>
              <a:t>charge</a:t>
            </a:r>
            <a:r>
              <a:rPr lang="de-DE" sz="1600" dirty="0">
                <a:solidFill>
                  <a:srgbClr val="CC9900"/>
                </a:solidFill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</a:rPr>
              <a:t>octupole</a:t>
            </a:r>
            <a:endParaRPr lang="de-DE" sz="1600" dirty="0">
              <a:solidFill>
                <a:srgbClr val="CC9900"/>
              </a:solidFill>
            </a:endParaRPr>
          </a:p>
          <a:p>
            <a:pPr marL="1200150" lvl="2" indent="-285750" algn="l">
              <a:buFont typeface="Symbol" panose="05050102010706020507" pitchFamily="18" charset="2"/>
              <a:buChar char="-"/>
            </a:pPr>
            <a:r>
              <a:rPr lang="de-DE" sz="1600" dirty="0" smtClean="0">
                <a:solidFill>
                  <a:srgbClr val="CC9900"/>
                </a:solidFill>
              </a:rPr>
              <a:t> 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 </a:t>
            </a:r>
            <a:r>
              <a:rPr lang="de-DE" dirty="0" smtClean="0">
                <a:solidFill>
                  <a:srgbClr val="CC99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de-DE" sz="1600" baseline="-25000" dirty="0" smtClean="0">
                <a:solidFill>
                  <a:srgbClr val="CC9900"/>
                </a:solidFill>
                <a:sym typeface="Wingdings" panose="05000000000000000000" pitchFamily="2" charset="2"/>
              </a:rPr>
              <a:t>6d,rms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not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suitable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as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entropy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since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also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decreasing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and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~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independent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of</a:t>
            </a:r>
            <a:r>
              <a:rPr lang="de-DE" sz="1600" dirty="0" smtClean="0">
                <a:solidFill>
                  <a:srgbClr val="CC9900"/>
                </a:solidFill>
                <a:sym typeface="Wingdings" panose="05000000000000000000" pitchFamily="2" charset="2"/>
              </a:rPr>
              <a:t> N </a:t>
            </a:r>
            <a:endParaRPr lang="de-DE" sz="1600" dirty="0" smtClean="0">
              <a:solidFill>
                <a:srgbClr val="CC99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rgbClr val="00CC00"/>
                </a:solidFill>
              </a:rPr>
              <a:t>anisotropy</a:t>
            </a:r>
            <a:r>
              <a:rPr lang="de-DE" sz="1600" dirty="0" smtClean="0">
                <a:solidFill>
                  <a:srgbClr val="00CC00"/>
                </a:solidFill>
              </a:rPr>
              <a:t> (+ </a:t>
            </a:r>
            <a:r>
              <a:rPr lang="de-DE" sz="1600" dirty="0" err="1" smtClean="0">
                <a:solidFill>
                  <a:srgbClr val="00CC00"/>
                </a:solidFill>
              </a:rPr>
              <a:t>grid</a:t>
            </a:r>
            <a:r>
              <a:rPr lang="de-DE" sz="1600" dirty="0" smtClean="0">
                <a:solidFill>
                  <a:srgbClr val="00CC00"/>
                </a:solidFill>
              </a:rPr>
              <a:t>) </a:t>
            </a:r>
            <a:r>
              <a:rPr lang="de-DE" sz="1600" dirty="0" err="1" smtClean="0">
                <a:solidFill>
                  <a:srgbClr val="00CC00"/>
                </a:solidFill>
              </a:rPr>
              <a:t>induced</a:t>
            </a:r>
            <a:r>
              <a:rPr lang="de-DE" sz="1600" dirty="0" smtClean="0">
                <a:solidFill>
                  <a:srgbClr val="00CC00"/>
                </a:solidFill>
              </a:rPr>
              <a:t> </a:t>
            </a:r>
            <a:r>
              <a:rPr lang="de-DE" sz="1600" b="1" dirty="0" err="1" smtClean="0">
                <a:solidFill>
                  <a:srgbClr val="00CC00"/>
                </a:solidFill>
              </a:rPr>
              <a:t>noise</a:t>
            </a:r>
            <a:r>
              <a:rPr lang="de-DE" sz="1600" b="1" dirty="0" smtClean="0">
                <a:solidFill>
                  <a:srgbClr val="00CC00"/>
                </a:solidFill>
              </a:rPr>
              <a:t> </a:t>
            </a:r>
            <a:r>
              <a:rPr lang="de-DE" sz="1600" dirty="0" smtClean="0">
                <a:solidFill>
                  <a:srgbClr val="00CC00"/>
                </a:solidFill>
                <a:sym typeface="Wingdings" panose="05000000000000000000" pitchFamily="2" charset="2"/>
              </a:rPr>
              <a:t> </a:t>
            </a:r>
            <a:r>
              <a:rPr lang="de-DE" sz="1600" dirty="0" err="1" smtClean="0">
                <a:solidFill>
                  <a:srgbClr val="00CC00"/>
                </a:solidFill>
                <a:sym typeface="Wingdings" panose="05000000000000000000" pitchFamily="2" charset="2"/>
              </a:rPr>
              <a:t>cell</a:t>
            </a:r>
            <a:r>
              <a:rPr lang="de-DE" sz="1600" dirty="0" smtClean="0">
                <a:solidFill>
                  <a:srgbClr val="00CC00"/>
                </a:solidFill>
                <a:sym typeface="Wingdings" panose="05000000000000000000" pitchFamily="2" charset="2"/>
              </a:rPr>
              <a:t> 500 (</a:t>
            </a:r>
            <a:r>
              <a:rPr lang="de-DE" sz="1600" dirty="0" err="1" smtClean="0">
                <a:solidFill>
                  <a:srgbClr val="00CC00"/>
                </a:solidFill>
                <a:sym typeface="Wingdings" panose="05000000000000000000" pitchFamily="2" charset="2"/>
              </a:rPr>
              <a:t>equi</a:t>
            </a:r>
            <a:r>
              <a:rPr lang="de-DE" sz="1600" dirty="0" smtClean="0">
                <a:solidFill>
                  <a:srgbClr val="00CC00"/>
                </a:solidFill>
                <a:sym typeface="Wingdings" panose="05000000000000000000" pitchFamily="2" charset="2"/>
              </a:rPr>
              <a:t>-partition)</a:t>
            </a:r>
            <a:endParaRPr lang="de-DE" sz="1600" dirty="0" smtClean="0">
              <a:solidFill>
                <a:srgbClr val="00CC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sz="1600" b="1" dirty="0" err="1" smtClean="0">
                <a:solidFill>
                  <a:srgbClr val="FF0000"/>
                </a:solidFill>
              </a:rPr>
              <a:t>purely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grid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induced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noise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DE" sz="16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continuing</a:t>
            </a:r>
            <a:endParaRPr lang="de-DE" sz="1600" b="1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04800" y="2971800"/>
            <a:ext cx="732893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dirty="0" err="1" smtClean="0">
                <a:solidFill>
                  <a:srgbClr val="CC9900"/>
                </a:solidFill>
              </a:rPr>
              <a:t>coherent</a:t>
            </a:r>
            <a:endParaRPr lang="de-DE" sz="1100" dirty="0">
              <a:solidFill>
                <a:srgbClr val="CC99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68325" y="3926958"/>
            <a:ext cx="89639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900" dirty="0" err="1" smtClean="0">
                <a:solidFill>
                  <a:srgbClr val="00CC00"/>
                </a:solidFill>
              </a:rPr>
              <a:t>anisotropy</a:t>
            </a:r>
            <a:r>
              <a:rPr lang="de-DE" sz="900" dirty="0" smtClean="0">
                <a:solidFill>
                  <a:srgbClr val="00CC00"/>
                </a:solidFill>
              </a:rPr>
              <a:t> </a:t>
            </a:r>
          </a:p>
          <a:p>
            <a:r>
              <a:rPr lang="de-DE" sz="900" dirty="0" err="1" smtClean="0">
                <a:solidFill>
                  <a:srgbClr val="00CC00"/>
                </a:solidFill>
              </a:rPr>
              <a:t>induced</a:t>
            </a:r>
            <a:r>
              <a:rPr lang="de-DE" sz="900" dirty="0" smtClean="0">
                <a:solidFill>
                  <a:srgbClr val="00CC00"/>
                </a:solidFill>
              </a:rPr>
              <a:t> </a:t>
            </a:r>
            <a:r>
              <a:rPr lang="de-DE" sz="900" dirty="0" err="1" smtClean="0">
                <a:solidFill>
                  <a:srgbClr val="00CC00"/>
                </a:solidFill>
              </a:rPr>
              <a:t>noise</a:t>
            </a:r>
            <a:endParaRPr lang="de-DE" sz="900" dirty="0">
              <a:solidFill>
                <a:srgbClr val="00CC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858926" y="3689497"/>
            <a:ext cx="98476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900" dirty="0" err="1" smtClean="0">
                <a:solidFill>
                  <a:srgbClr val="FF0000"/>
                </a:solidFill>
              </a:rPr>
              <a:t>grid</a:t>
            </a:r>
            <a:r>
              <a:rPr lang="de-DE" sz="900" dirty="0" smtClean="0">
                <a:solidFill>
                  <a:srgbClr val="FF0000"/>
                </a:solidFill>
              </a:rPr>
              <a:t> </a:t>
            </a:r>
            <a:r>
              <a:rPr lang="de-DE" sz="900" dirty="0" err="1" smtClean="0">
                <a:solidFill>
                  <a:srgbClr val="FF0000"/>
                </a:solidFill>
              </a:rPr>
              <a:t>induced</a:t>
            </a:r>
            <a:r>
              <a:rPr lang="de-DE" sz="900" dirty="0" smtClean="0">
                <a:solidFill>
                  <a:srgbClr val="FF0000"/>
                </a:solidFill>
              </a:rPr>
              <a:t> </a:t>
            </a:r>
            <a:r>
              <a:rPr lang="de-DE" sz="900" dirty="0" err="1" smtClean="0">
                <a:solidFill>
                  <a:srgbClr val="FF0000"/>
                </a:solidFill>
              </a:rPr>
              <a:t>noise</a:t>
            </a:r>
            <a:endParaRPr lang="de-DE" sz="900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762000" y="3276600"/>
            <a:ext cx="0" cy="304800"/>
          </a:xfrm>
          <a:prstGeom prst="straightConnector1">
            <a:avLst/>
          </a:prstGeom>
          <a:noFill/>
          <a:ln w="19050" cap="flat" cmpd="sng" algn="ctr">
            <a:solidFill>
              <a:srgbClr val="CC99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feld 2"/>
          <p:cNvSpPr txBox="1"/>
          <p:nvPr/>
        </p:nvSpPr>
        <p:spPr>
          <a:xfrm>
            <a:off x="3429000" y="5334000"/>
            <a:ext cx="494772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C9900"/>
                </a:solidFill>
              </a:rPr>
              <a:t>stop</a:t>
            </a:r>
            <a:r>
              <a:rPr lang="de-DE" dirty="0" smtClean="0">
                <a:solidFill>
                  <a:srgbClr val="CC9900"/>
                </a:solidFill>
              </a:rPr>
              <a:t>-band </a:t>
            </a:r>
            <a:r>
              <a:rPr lang="de-DE" dirty="0" err="1" smtClean="0">
                <a:solidFill>
                  <a:srgbClr val="CC9900"/>
                </a:solidFill>
              </a:rPr>
              <a:t>for</a:t>
            </a:r>
            <a:r>
              <a:rPr lang="de-DE" dirty="0" smtClean="0">
                <a:solidFill>
                  <a:srgbClr val="CC9900"/>
                </a:solidFill>
              </a:rPr>
              <a:t> resonant </a:t>
            </a:r>
            <a:r>
              <a:rPr lang="de-DE" dirty="0" err="1" smtClean="0">
                <a:solidFill>
                  <a:srgbClr val="CC9900"/>
                </a:solidFill>
              </a:rPr>
              <a:t>coherent</a:t>
            </a:r>
            <a:r>
              <a:rPr lang="de-DE" dirty="0" smtClean="0">
                <a:solidFill>
                  <a:srgbClr val="CC9900"/>
                </a:solidFill>
              </a:rPr>
              <a:t> </a:t>
            </a:r>
            <a:r>
              <a:rPr lang="de-DE" dirty="0" err="1" smtClean="0">
                <a:solidFill>
                  <a:srgbClr val="CC9900"/>
                </a:solidFill>
              </a:rPr>
              <a:t>exchange</a:t>
            </a:r>
            <a:r>
              <a:rPr lang="de-DE" dirty="0" smtClean="0">
                <a:solidFill>
                  <a:srgbClr val="CC9900"/>
                </a:solidFill>
              </a:rPr>
              <a:t> </a:t>
            </a:r>
            <a:r>
              <a:rPr lang="de-DE" dirty="0" err="1" smtClean="0">
                <a:solidFill>
                  <a:srgbClr val="CC9900"/>
                </a:solidFill>
              </a:rPr>
              <a:t>of</a:t>
            </a:r>
            <a:r>
              <a:rPr lang="de-DE" dirty="0" smtClean="0">
                <a:solidFill>
                  <a:srgbClr val="CC9900"/>
                </a:solidFill>
              </a:rPr>
              <a:t> „</a:t>
            </a:r>
            <a:r>
              <a:rPr lang="de-DE" dirty="0" err="1" smtClean="0">
                <a:solidFill>
                  <a:srgbClr val="CC9900"/>
                </a:solidFill>
              </a:rPr>
              <a:t>temperatures</a:t>
            </a:r>
            <a:r>
              <a:rPr lang="de-DE" dirty="0" smtClean="0">
                <a:solidFill>
                  <a:srgbClr val="CC9900"/>
                </a:solidFill>
              </a:rPr>
              <a:t>“ (</a:t>
            </a:r>
            <a:r>
              <a:rPr lang="de-DE" dirty="0" smtClean="0">
                <a:solidFill>
                  <a:srgbClr val="CC9900"/>
                </a:solidFill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olidFill>
                  <a:srgbClr val="CC9900"/>
                </a:solidFill>
                <a:sym typeface="Wingdings" panose="05000000000000000000" pitchFamily="2" charset="2"/>
              </a:rPr>
              <a:t>equipartition</a:t>
            </a:r>
            <a:r>
              <a:rPr lang="de-DE" dirty="0" smtClean="0">
                <a:solidFill>
                  <a:srgbClr val="CC9900"/>
                </a:solidFill>
                <a:sym typeface="Wingdings" panose="05000000000000000000" pitchFamily="2" charset="2"/>
              </a:rPr>
              <a:t>)</a:t>
            </a:r>
          </a:p>
          <a:p>
            <a:r>
              <a:rPr lang="de-DE" dirty="0" smtClean="0">
                <a:solidFill>
                  <a:srgbClr val="CC9900"/>
                </a:solidFill>
                <a:sym typeface="Wingdings" panose="05000000000000000000" pitchFamily="2" charset="2"/>
              </a:rPr>
              <a:t>(2k</a:t>
            </a:r>
            <a:r>
              <a:rPr lang="de-DE" baseline="-25000" dirty="0" smtClean="0">
                <a:solidFill>
                  <a:srgbClr val="CC9900"/>
                </a:solidFill>
                <a:sym typeface="Wingdings" panose="05000000000000000000" pitchFamily="2" charset="2"/>
              </a:rPr>
              <a:t>z</a:t>
            </a:r>
            <a:r>
              <a:rPr lang="de-DE" dirty="0" smtClean="0">
                <a:solidFill>
                  <a:srgbClr val="CC9900"/>
                </a:solidFill>
                <a:sym typeface="Wingdings" panose="05000000000000000000" pitchFamily="2" charset="2"/>
              </a:rPr>
              <a:t>-2k</a:t>
            </a:r>
            <a:r>
              <a:rPr lang="de-DE" baseline="-25000" dirty="0" smtClean="0">
                <a:solidFill>
                  <a:srgbClr val="CC9900"/>
                </a:solidFill>
                <a:sym typeface="Wingdings" panose="05000000000000000000" pitchFamily="2" charset="2"/>
              </a:rPr>
              <a:t>xy</a:t>
            </a:r>
            <a:r>
              <a:rPr lang="de-DE" dirty="0" smtClean="0">
                <a:solidFill>
                  <a:srgbClr val="CC9900"/>
                </a:solidFill>
                <a:sym typeface="Wingdings" panose="05000000000000000000" pitchFamily="2" charset="2"/>
              </a:rPr>
              <a:t> ~ 0)</a:t>
            </a:r>
            <a:r>
              <a:rPr lang="de-DE" dirty="0" smtClean="0">
                <a:solidFill>
                  <a:srgbClr val="CC9900"/>
                </a:solidFill>
              </a:rPr>
              <a:t>  </a:t>
            </a:r>
            <a:endParaRPr lang="de-DE" dirty="0">
              <a:solidFill>
                <a:srgbClr val="CC9900"/>
              </a:solidFill>
            </a:endParaRPr>
          </a:p>
        </p:txBody>
      </p:sp>
      <p:cxnSp>
        <p:nvCxnSpPr>
          <p:cNvPr id="8" name="Gerade Verbindung mit Pfeil 7"/>
          <p:cNvCxnSpPr>
            <a:stCxn id="3" idx="1"/>
          </p:cNvCxnSpPr>
          <p:nvPr/>
        </p:nvCxnSpPr>
        <p:spPr bwMode="auto">
          <a:xfrm flipH="1">
            <a:off x="1524000" y="5795665"/>
            <a:ext cx="1905000" cy="71735"/>
          </a:xfrm>
          <a:prstGeom prst="straightConnector1">
            <a:avLst/>
          </a:prstGeom>
          <a:noFill/>
          <a:ln w="19050" cap="flat" cmpd="sng" algn="ctr">
            <a:solidFill>
              <a:srgbClr val="CC99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9245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Poisson</a:t>
            </a:r>
            <a:r>
              <a:rPr lang="de-DE" dirty="0" smtClean="0"/>
              <a:t> </a:t>
            </a:r>
            <a:r>
              <a:rPr lang="de-DE" dirty="0" err="1" smtClean="0"/>
              <a:t>solver</a:t>
            </a:r>
            <a:r>
              <a:rPr lang="de-DE" dirty="0" smtClean="0"/>
              <a:t> </a:t>
            </a:r>
            <a:r>
              <a:rPr lang="de-DE" dirty="0" err="1" smtClean="0"/>
              <a:t>grid</a:t>
            </a:r>
            <a:r>
              <a:rPr lang="de-DE" dirty="0" smtClean="0"/>
              <a:t> &amp; </a:t>
            </a:r>
            <a:r>
              <a:rPr lang="de-DE" dirty="0" err="1" smtClean="0"/>
              <a:t>noise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371600" y="1066800"/>
            <a:ext cx="6553200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 err="1" smtClean="0">
                <a:solidFill>
                  <a:srgbClr val="FF0000"/>
                </a:solidFill>
              </a:rPr>
              <a:t>Purely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grid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induced</a:t>
            </a:r>
            <a:r>
              <a:rPr lang="de-DE" sz="1600" b="1" dirty="0" smtClean="0">
                <a:solidFill>
                  <a:srgbClr val="FF0000"/>
                </a:solidFill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</a:rPr>
              <a:t>noise</a:t>
            </a:r>
            <a:r>
              <a:rPr lang="de-DE" sz="1600" b="1" dirty="0" smtClean="0">
                <a:solidFill>
                  <a:srgbClr val="FF0000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rgbClr val="FF0000"/>
                </a:solidFill>
              </a:rPr>
              <a:t>not </a:t>
            </a:r>
            <a:r>
              <a:rPr lang="de-DE" sz="1600" dirty="0" err="1" smtClean="0">
                <a:solidFill>
                  <a:srgbClr val="FF0000"/>
                </a:solidFill>
              </a:rPr>
              <a:t>included</a:t>
            </a:r>
            <a:r>
              <a:rPr lang="de-DE" sz="1600" dirty="0" smtClean="0">
                <a:solidFill>
                  <a:srgbClr val="FF0000"/>
                </a:solidFill>
              </a:rPr>
              <a:t> in original „</a:t>
            </a:r>
            <a:r>
              <a:rPr lang="de-DE" sz="1600" dirty="0" err="1" smtClean="0">
                <a:solidFill>
                  <a:srgbClr val="FF0000"/>
                </a:solidFill>
              </a:rPr>
              <a:t>collisional</a:t>
            </a:r>
            <a:r>
              <a:rPr lang="de-DE" sz="1600" dirty="0" smtClean="0">
                <a:solidFill>
                  <a:srgbClr val="FF0000"/>
                </a:solidFill>
              </a:rPr>
              <a:t>“ </a:t>
            </a:r>
            <a:r>
              <a:rPr lang="de-DE" sz="1600" dirty="0" err="1" smtClean="0">
                <a:solidFill>
                  <a:srgbClr val="FF0000"/>
                </a:solidFill>
              </a:rPr>
              <a:t>approach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of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Struckmeier</a:t>
            </a:r>
            <a:endParaRPr lang="de-DE" sz="1600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rgbClr val="FF0000"/>
                </a:solidFill>
              </a:rPr>
              <a:t>assume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several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sources</a:t>
            </a:r>
            <a:r>
              <a:rPr lang="de-DE" sz="1600" dirty="0" smtClean="0">
                <a:solidFill>
                  <a:srgbClr val="FF0000"/>
                </a:solidFill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rgbClr val="FF0000"/>
                </a:solidFill>
              </a:rPr>
              <a:t>non-</a:t>
            </a:r>
            <a:r>
              <a:rPr lang="de-DE" sz="1400" b="1" dirty="0" err="1" smtClean="0">
                <a:solidFill>
                  <a:srgbClr val="FF0000"/>
                </a:solidFill>
              </a:rPr>
              <a:t>Liouvillean</a:t>
            </a:r>
            <a:r>
              <a:rPr lang="de-DE" sz="1400" b="1" dirty="0" smtClean="0">
                <a:solidFill>
                  <a:srgbClr val="FF0000"/>
                </a:solidFill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</a:rPr>
              <a:t>effect</a:t>
            </a:r>
            <a:r>
              <a:rPr lang="de-DE" sz="1400" b="1" dirty="0" smtClean="0">
                <a:solidFill>
                  <a:srgbClr val="FF0000"/>
                </a:solidFill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</a:rPr>
              <a:t>by</a:t>
            </a:r>
            <a:r>
              <a:rPr lang="de-DE" sz="1400" b="1" dirty="0" smtClean="0">
                <a:solidFill>
                  <a:srgbClr val="FF0000"/>
                </a:solidFill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</a:rPr>
              <a:t>fluctuating</a:t>
            </a:r>
            <a:r>
              <a:rPr lang="de-DE" sz="1400" b="1" dirty="0" smtClean="0">
                <a:solidFill>
                  <a:srgbClr val="FF0000"/>
                </a:solidFill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</a:rPr>
              <a:t>charges</a:t>
            </a:r>
            <a:r>
              <a:rPr lang="de-DE" sz="1400" b="1" dirty="0" smtClean="0">
                <a:solidFill>
                  <a:srgbClr val="FF0000"/>
                </a:solidFill>
              </a:rPr>
              <a:t> on </a:t>
            </a:r>
            <a:r>
              <a:rPr lang="de-DE" sz="1400" b="1" dirty="0" err="1" smtClean="0">
                <a:solidFill>
                  <a:srgbClr val="FF0000"/>
                </a:solidFill>
              </a:rPr>
              <a:t>grid</a:t>
            </a:r>
            <a:endParaRPr lang="de-DE" sz="1400" b="1" dirty="0" smtClean="0">
              <a:solidFill>
                <a:srgbClr val="FF000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srgbClr val="FF0000"/>
                </a:solidFill>
              </a:rPr>
              <a:t>focussing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modulation</a:t>
            </a:r>
            <a:r>
              <a:rPr lang="de-DE" sz="1400" dirty="0" smtClean="0">
                <a:solidFill>
                  <a:srgbClr val="FF0000"/>
                </a:solidFill>
              </a:rPr>
              <a:t> „fast“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srgbClr val="FF0000"/>
                </a:solidFill>
              </a:rPr>
              <a:t>coherent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flow</a:t>
            </a:r>
            <a:r>
              <a:rPr lang="de-DE" sz="1400" dirty="0" smtClean="0">
                <a:solidFill>
                  <a:srgbClr val="FF0000"/>
                </a:solidFill>
              </a:rPr>
              <a:t> vs. </a:t>
            </a:r>
            <a:r>
              <a:rPr lang="de-DE" sz="1400" dirty="0" err="1" smtClean="0">
                <a:solidFill>
                  <a:srgbClr val="FF0000"/>
                </a:solidFill>
              </a:rPr>
              <a:t>incoherent</a:t>
            </a:r>
            <a:r>
              <a:rPr lang="de-DE" sz="1400" dirty="0" smtClean="0">
                <a:solidFill>
                  <a:srgbClr val="FF0000"/>
                </a:solidFill>
              </a:rPr>
              <a:t> „</a:t>
            </a:r>
            <a:r>
              <a:rPr lang="de-DE" sz="1400" dirty="0" err="1" smtClean="0">
                <a:solidFill>
                  <a:srgbClr val="FF0000"/>
                </a:solidFill>
              </a:rPr>
              <a:t>temperature</a:t>
            </a:r>
            <a:r>
              <a:rPr lang="de-DE" sz="1400" dirty="0" smtClean="0">
                <a:solidFill>
                  <a:srgbClr val="FF0000"/>
                </a:solidFill>
              </a:rPr>
              <a:t>“</a:t>
            </a:r>
          </a:p>
        </p:txBody>
      </p:sp>
      <p:cxnSp>
        <p:nvCxnSpPr>
          <p:cNvPr id="7" name="Gerade Verbindung 6"/>
          <p:cNvCxnSpPr/>
          <p:nvPr/>
        </p:nvCxnSpPr>
        <p:spPr bwMode="auto">
          <a:xfrm>
            <a:off x="4191000" y="2743200"/>
            <a:ext cx="0" cy="28194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8" name="Gruppieren 27"/>
          <p:cNvGrpSpPr/>
          <p:nvPr/>
        </p:nvGrpSpPr>
        <p:grpSpPr>
          <a:xfrm>
            <a:off x="6934200" y="3352800"/>
            <a:ext cx="762000" cy="705702"/>
            <a:chOff x="7315200" y="3276600"/>
            <a:chExt cx="762000" cy="705702"/>
          </a:xfrm>
        </p:grpSpPr>
        <p:sp>
          <p:nvSpPr>
            <p:cNvPr id="19" name="Rectangle 35"/>
            <p:cNvSpPr/>
            <p:nvPr/>
          </p:nvSpPr>
          <p:spPr bwMode="auto">
            <a:xfrm>
              <a:off x="7315200" y="3276600"/>
              <a:ext cx="381000" cy="3554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Rectangle 36"/>
            <p:cNvSpPr/>
            <p:nvPr/>
          </p:nvSpPr>
          <p:spPr bwMode="auto">
            <a:xfrm>
              <a:off x="7696200" y="3276600"/>
              <a:ext cx="381000" cy="35541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Rectangle 37"/>
            <p:cNvSpPr/>
            <p:nvPr/>
          </p:nvSpPr>
          <p:spPr bwMode="auto">
            <a:xfrm>
              <a:off x="7315200" y="3626892"/>
              <a:ext cx="381000" cy="35541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Rectangle 38"/>
            <p:cNvSpPr/>
            <p:nvPr/>
          </p:nvSpPr>
          <p:spPr bwMode="auto">
            <a:xfrm>
              <a:off x="7696200" y="3625819"/>
              <a:ext cx="381000" cy="35541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4876800" y="3429000"/>
            <a:ext cx="1524000" cy="577470"/>
            <a:chOff x="5410200" y="3429000"/>
            <a:chExt cx="1524000" cy="577470"/>
          </a:xfrm>
        </p:grpSpPr>
        <p:grpSp>
          <p:nvGrpSpPr>
            <p:cNvPr id="9" name="Group 2"/>
            <p:cNvGrpSpPr/>
            <p:nvPr/>
          </p:nvGrpSpPr>
          <p:grpSpPr>
            <a:xfrm>
              <a:off x="5410200" y="3429000"/>
              <a:ext cx="723900" cy="511222"/>
              <a:chOff x="8001000" y="1436996"/>
              <a:chExt cx="723900" cy="511222"/>
            </a:xfrm>
          </p:grpSpPr>
          <p:sp>
            <p:nvSpPr>
              <p:cNvPr id="10" name="Oval 7"/>
              <p:cNvSpPr/>
              <p:nvPr/>
            </p:nvSpPr>
            <p:spPr bwMode="auto">
              <a:xfrm>
                <a:off x="8001000" y="16002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1" name="Oval 8"/>
              <p:cNvSpPr/>
              <p:nvPr/>
            </p:nvSpPr>
            <p:spPr bwMode="auto">
              <a:xfrm>
                <a:off x="8194343" y="1436996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2" name="Oval 9"/>
              <p:cNvSpPr/>
              <p:nvPr/>
            </p:nvSpPr>
            <p:spPr bwMode="auto">
              <a:xfrm>
                <a:off x="8175009" y="16815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3" name="Oval 10"/>
              <p:cNvSpPr/>
              <p:nvPr/>
            </p:nvSpPr>
            <p:spPr bwMode="auto">
              <a:xfrm>
                <a:off x="8648700" y="17577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4" name="Oval 11"/>
              <p:cNvSpPr/>
              <p:nvPr/>
            </p:nvSpPr>
            <p:spPr bwMode="auto">
              <a:xfrm>
                <a:off x="8228462" y="18339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5" name="Oval 12"/>
              <p:cNvSpPr/>
              <p:nvPr/>
            </p:nvSpPr>
            <p:spPr bwMode="auto">
              <a:xfrm>
                <a:off x="8467299" y="18720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" name="Oval 13"/>
              <p:cNvSpPr/>
              <p:nvPr/>
            </p:nvSpPr>
            <p:spPr bwMode="auto">
              <a:xfrm>
                <a:off x="8420100" y="15240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7" name="Oval 14"/>
              <p:cNvSpPr/>
              <p:nvPr/>
            </p:nvSpPr>
            <p:spPr bwMode="auto">
              <a:xfrm>
                <a:off x="8467299" y="167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18" name="Straight Arrow Connector 6"/>
            <p:cNvCxnSpPr/>
            <p:nvPr/>
          </p:nvCxnSpPr>
          <p:spPr bwMode="auto">
            <a:xfrm>
              <a:off x="6400800" y="3657600"/>
              <a:ext cx="533400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" name="Oval 39"/>
            <p:cNvSpPr/>
            <p:nvPr/>
          </p:nvSpPr>
          <p:spPr bwMode="auto">
            <a:xfrm flipV="1">
              <a:off x="5790062" y="3814890"/>
              <a:ext cx="76200" cy="7130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Oval 40"/>
            <p:cNvSpPr/>
            <p:nvPr/>
          </p:nvSpPr>
          <p:spPr bwMode="auto">
            <a:xfrm>
              <a:off x="5679743" y="393027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Oval 41"/>
            <p:cNvSpPr/>
            <p:nvPr/>
          </p:nvSpPr>
          <p:spPr bwMode="auto">
            <a:xfrm>
              <a:off x="5616408" y="382251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2538358"/>
              </p:ext>
            </p:extLst>
          </p:nvPr>
        </p:nvGraphicFramePr>
        <p:xfrm>
          <a:off x="6019800" y="4191000"/>
          <a:ext cx="2746197" cy="693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1" name="Equation" r:id="rId3" imgW="1854000" imgH="469800" progId="Equation.3">
                  <p:embed/>
                </p:oleObj>
              </mc:Choice>
              <mc:Fallback>
                <p:oleObj name="Equation" r:id="rId3" imgW="185400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191000"/>
                        <a:ext cx="2746197" cy="693366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0D0D0D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hteck 26"/>
          <p:cNvSpPr/>
          <p:nvPr/>
        </p:nvSpPr>
        <p:spPr>
          <a:xfrm>
            <a:off x="4267200" y="2710543"/>
            <a:ext cx="48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Gibbs </a:t>
            </a:r>
            <a:r>
              <a:rPr lang="en-US" sz="1600" b="1" dirty="0" smtClean="0"/>
              <a:t>entropy</a:t>
            </a:r>
            <a:r>
              <a:rPr lang="en-US" sz="1600" dirty="0" smtClean="0"/>
              <a:t>: </a:t>
            </a:r>
            <a:r>
              <a:rPr lang="en-US" sz="1600" dirty="0"/>
              <a:t>replaces fine-grained (infinite resolution</a:t>
            </a:r>
            <a:r>
              <a:rPr lang="en-US" sz="1600" dirty="0" smtClean="0"/>
              <a:t>) 6N-d phase space  </a:t>
            </a:r>
            <a:r>
              <a:rPr lang="en-US" sz="1600" dirty="0"/>
              <a:t>by </a:t>
            </a:r>
            <a:r>
              <a:rPr lang="en-US" sz="1600" dirty="0" smtClean="0"/>
              <a:t>“</a:t>
            </a:r>
            <a:r>
              <a:rPr lang="en-US" sz="1600" dirty="0" smtClean="0">
                <a:solidFill>
                  <a:srgbClr val="0000FF"/>
                </a:solidFill>
              </a:rPr>
              <a:t>C</a:t>
            </a:r>
            <a:r>
              <a:rPr lang="en-US" sz="1600" dirty="0" smtClean="0"/>
              <a:t>oarse </a:t>
            </a:r>
            <a:r>
              <a:rPr lang="en-US" sz="1600" dirty="0" smtClean="0">
                <a:solidFill>
                  <a:srgbClr val="0000FF"/>
                </a:solidFill>
              </a:rPr>
              <a:t>G</a:t>
            </a:r>
            <a:r>
              <a:rPr lang="en-US" sz="1600" dirty="0" smtClean="0"/>
              <a:t>rained</a:t>
            </a:r>
            <a:r>
              <a:rPr lang="en-US" sz="1600" dirty="0"/>
              <a:t>" </a:t>
            </a:r>
            <a:endParaRPr lang="de-DE" sz="1600" dirty="0"/>
          </a:p>
        </p:txBody>
      </p:sp>
      <p:sp>
        <p:nvSpPr>
          <p:cNvPr id="32" name="TextBox 42"/>
          <p:cNvSpPr txBox="1"/>
          <p:nvPr/>
        </p:nvSpPr>
        <p:spPr>
          <a:xfrm>
            <a:off x="990600" y="5638800"/>
            <a:ext cx="6629400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rgbClr val="FF0000"/>
                </a:solidFill>
              </a:rPr>
              <a:t>Averaging over cells: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400" b="1" u="sng" dirty="0" smtClean="0">
                <a:solidFill>
                  <a:srgbClr val="FF0000"/>
                </a:solidFill>
              </a:rPr>
              <a:t>loss of Hamiltonian character </a:t>
            </a:r>
            <a:r>
              <a:rPr lang="en-US" sz="1400" b="1" dirty="0" smtClean="0">
                <a:solidFill>
                  <a:srgbClr val="FF0000"/>
                </a:solidFill>
              </a:rPr>
              <a:t>of phase space flow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400" b="1" dirty="0" smtClean="0">
                <a:solidFill>
                  <a:srgbClr val="FF0000"/>
                </a:solidFill>
              </a:rPr>
              <a:t>present and future states not connected by Hamiltonian mechanics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4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growth of entropy</a:t>
            </a:r>
            <a:r>
              <a:rPr lang="en-US" sz="1400" b="1" u="sng" dirty="0" smtClean="0">
                <a:solidFill>
                  <a:srgbClr val="FF0000"/>
                </a:solidFill>
              </a:rPr>
              <a:t> </a:t>
            </a:r>
            <a:endParaRPr lang="en-US" sz="1400" b="1" u="sng" dirty="0">
              <a:solidFill>
                <a:srgbClr val="FF0000"/>
              </a:solidFill>
            </a:endParaRPr>
          </a:p>
        </p:txBody>
      </p:sp>
      <p:grpSp>
        <p:nvGrpSpPr>
          <p:cNvPr id="34" name="Gruppieren 33"/>
          <p:cNvGrpSpPr/>
          <p:nvPr/>
        </p:nvGrpSpPr>
        <p:grpSpPr>
          <a:xfrm>
            <a:off x="609600" y="3733800"/>
            <a:ext cx="1524000" cy="577470"/>
            <a:chOff x="5410200" y="3429000"/>
            <a:chExt cx="1524000" cy="577470"/>
          </a:xfrm>
        </p:grpSpPr>
        <p:grpSp>
          <p:nvGrpSpPr>
            <p:cNvPr id="35" name="Group 2"/>
            <p:cNvGrpSpPr/>
            <p:nvPr/>
          </p:nvGrpSpPr>
          <p:grpSpPr>
            <a:xfrm>
              <a:off x="5410200" y="3429000"/>
              <a:ext cx="723900" cy="511222"/>
              <a:chOff x="8001000" y="1436996"/>
              <a:chExt cx="723900" cy="511222"/>
            </a:xfrm>
          </p:grpSpPr>
          <p:sp>
            <p:nvSpPr>
              <p:cNvPr id="40" name="Oval 7"/>
              <p:cNvSpPr/>
              <p:nvPr/>
            </p:nvSpPr>
            <p:spPr bwMode="auto">
              <a:xfrm>
                <a:off x="8001000" y="16002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1" name="Oval 8"/>
              <p:cNvSpPr/>
              <p:nvPr/>
            </p:nvSpPr>
            <p:spPr bwMode="auto">
              <a:xfrm>
                <a:off x="8194343" y="1436996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2" name="Oval 9"/>
              <p:cNvSpPr/>
              <p:nvPr/>
            </p:nvSpPr>
            <p:spPr bwMode="auto">
              <a:xfrm>
                <a:off x="8175009" y="16815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3" name="Oval 10"/>
              <p:cNvSpPr/>
              <p:nvPr/>
            </p:nvSpPr>
            <p:spPr bwMode="auto">
              <a:xfrm>
                <a:off x="8648700" y="17577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4" name="Oval 11"/>
              <p:cNvSpPr/>
              <p:nvPr/>
            </p:nvSpPr>
            <p:spPr bwMode="auto">
              <a:xfrm>
                <a:off x="8228462" y="18339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5" name="Oval 12"/>
              <p:cNvSpPr/>
              <p:nvPr/>
            </p:nvSpPr>
            <p:spPr bwMode="auto">
              <a:xfrm>
                <a:off x="8467299" y="187201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6" name="Oval 13"/>
              <p:cNvSpPr/>
              <p:nvPr/>
            </p:nvSpPr>
            <p:spPr bwMode="auto">
              <a:xfrm>
                <a:off x="8420100" y="15240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7" name="Oval 14"/>
              <p:cNvSpPr/>
              <p:nvPr/>
            </p:nvSpPr>
            <p:spPr bwMode="auto">
              <a:xfrm>
                <a:off x="8467299" y="167640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36" name="Straight Arrow Connector 6"/>
            <p:cNvCxnSpPr/>
            <p:nvPr/>
          </p:nvCxnSpPr>
          <p:spPr bwMode="auto">
            <a:xfrm>
              <a:off x="6400800" y="3657600"/>
              <a:ext cx="533400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Oval 39"/>
            <p:cNvSpPr/>
            <p:nvPr/>
          </p:nvSpPr>
          <p:spPr bwMode="auto">
            <a:xfrm flipV="1">
              <a:off x="5790062" y="3814890"/>
              <a:ext cx="76200" cy="7130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" name="Oval 40"/>
            <p:cNvSpPr/>
            <p:nvPr/>
          </p:nvSpPr>
          <p:spPr bwMode="auto">
            <a:xfrm>
              <a:off x="5679743" y="393027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" name="Oval 41"/>
            <p:cNvSpPr/>
            <p:nvPr/>
          </p:nvSpPr>
          <p:spPr bwMode="auto">
            <a:xfrm>
              <a:off x="5616408" y="382251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48" name="Rechteck 47"/>
          <p:cNvSpPr/>
          <p:nvPr/>
        </p:nvSpPr>
        <p:spPr>
          <a:xfrm>
            <a:off x="228600" y="2667000"/>
            <a:ext cx="373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1" dirty="0" smtClean="0"/>
              <a:t>PIC</a:t>
            </a:r>
            <a:r>
              <a:rPr lang="en-US" sz="1600" dirty="0" smtClean="0"/>
              <a:t>: replaces infinite resolution charge density by “grid distribution” </a:t>
            </a:r>
            <a:endParaRPr lang="de-DE" sz="1600" dirty="0"/>
          </a:p>
        </p:txBody>
      </p:sp>
      <p:grpSp>
        <p:nvGrpSpPr>
          <p:cNvPr id="50" name="Gruppieren 49"/>
          <p:cNvGrpSpPr/>
          <p:nvPr/>
        </p:nvGrpSpPr>
        <p:grpSpPr>
          <a:xfrm>
            <a:off x="2438400" y="3505200"/>
            <a:ext cx="934969" cy="934969"/>
            <a:chOff x="3962400" y="2097699"/>
            <a:chExt cx="934969" cy="934969"/>
          </a:xfrm>
        </p:grpSpPr>
        <p:cxnSp>
          <p:nvCxnSpPr>
            <p:cNvPr id="51" name="Gerade Verbindung 50"/>
            <p:cNvCxnSpPr/>
            <p:nvPr/>
          </p:nvCxnSpPr>
          <p:spPr bwMode="auto">
            <a:xfrm>
              <a:off x="3962400" y="2331720"/>
              <a:ext cx="934969" cy="1963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/>
          </p:nvCxnSpPr>
          <p:spPr bwMode="auto">
            <a:xfrm>
              <a:off x="3962400" y="2545080"/>
              <a:ext cx="929360" cy="177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Gerade Verbindung 52"/>
            <p:cNvCxnSpPr/>
            <p:nvPr/>
          </p:nvCxnSpPr>
          <p:spPr bwMode="auto">
            <a:xfrm flipV="1">
              <a:off x="3962400" y="2754420"/>
              <a:ext cx="929360" cy="402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Ellipse 53"/>
            <p:cNvSpPr/>
            <p:nvPr/>
          </p:nvSpPr>
          <p:spPr bwMode="auto">
            <a:xfrm>
              <a:off x="4158919" y="2305252"/>
              <a:ext cx="62495" cy="5456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" name="Ellipse 54"/>
            <p:cNvSpPr/>
            <p:nvPr/>
          </p:nvSpPr>
          <p:spPr bwMode="auto">
            <a:xfrm>
              <a:off x="4380331" y="2291610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" name="Ellipse 55"/>
            <p:cNvSpPr/>
            <p:nvPr/>
          </p:nvSpPr>
          <p:spPr bwMode="auto">
            <a:xfrm>
              <a:off x="4151264" y="2505718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" name="Ellipse 56"/>
            <p:cNvSpPr/>
            <p:nvPr/>
          </p:nvSpPr>
          <p:spPr bwMode="auto">
            <a:xfrm>
              <a:off x="4373787" y="2717021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Ellipse 57"/>
            <p:cNvSpPr/>
            <p:nvPr/>
          </p:nvSpPr>
          <p:spPr bwMode="auto">
            <a:xfrm>
              <a:off x="4610333" y="2723564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" name="Ellipse 58"/>
            <p:cNvSpPr/>
            <p:nvPr/>
          </p:nvSpPr>
          <p:spPr bwMode="auto">
            <a:xfrm>
              <a:off x="4140396" y="2707894"/>
              <a:ext cx="106798" cy="9385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60" name="Gerade Verbindung 59"/>
            <p:cNvCxnSpPr/>
            <p:nvPr/>
          </p:nvCxnSpPr>
          <p:spPr bwMode="auto">
            <a:xfrm rot="5400000">
              <a:off x="4179662" y="2564131"/>
              <a:ext cx="934969" cy="2105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Gerade Verbindung 60"/>
            <p:cNvCxnSpPr/>
            <p:nvPr/>
          </p:nvCxnSpPr>
          <p:spPr bwMode="auto">
            <a:xfrm rot="5400000">
              <a:off x="3953733" y="2561427"/>
              <a:ext cx="929360" cy="1905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Gerade Verbindung 61"/>
            <p:cNvCxnSpPr/>
            <p:nvPr/>
          </p:nvCxnSpPr>
          <p:spPr bwMode="auto">
            <a:xfrm rot="5400000" flipV="1">
              <a:off x="3728475" y="2560405"/>
              <a:ext cx="929360" cy="4312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3" name="Ellipse 62"/>
            <p:cNvSpPr/>
            <p:nvPr/>
          </p:nvSpPr>
          <p:spPr bwMode="auto">
            <a:xfrm>
              <a:off x="4617244" y="2524125"/>
              <a:ext cx="62495" cy="5456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Ellipse 63"/>
            <p:cNvSpPr/>
            <p:nvPr/>
          </p:nvSpPr>
          <p:spPr bwMode="auto">
            <a:xfrm>
              <a:off x="4389900" y="2514802"/>
              <a:ext cx="62495" cy="5456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" name="Ellipse 64"/>
            <p:cNvSpPr/>
            <p:nvPr/>
          </p:nvSpPr>
          <p:spPr bwMode="auto">
            <a:xfrm>
              <a:off x="4608975" y="2302669"/>
              <a:ext cx="70181" cy="5953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6" name="Rechteck 65"/>
          <p:cNvSpPr/>
          <p:nvPr/>
        </p:nvSpPr>
        <p:spPr>
          <a:xfrm>
            <a:off x="152400" y="4724400"/>
            <a:ext cx="3886200" cy="33855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600" dirty="0" smtClean="0"/>
              <a:t>Phase space remains infinitely resolved</a:t>
            </a:r>
            <a:endParaRPr lang="de-DE" sz="1600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036278"/>
              </p:ext>
            </p:extLst>
          </p:nvPr>
        </p:nvGraphicFramePr>
        <p:xfrm>
          <a:off x="5943600" y="4953000"/>
          <a:ext cx="295592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2" name="Equation" r:id="rId5" imgW="2222280" imgH="685800" progId="Equation.3">
                  <p:embed/>
                </p:oleObj>
              </mc:Choice>
              <mc:Fallback>
                <p:oleObj name="Equation" r:id="rId5" imgW="2222280" imgH="685800" progId="Equation.3">
                  <p:embed/>
                  <p:pic>
                    <p:nvPicPr>
                      <p:cNvPr id="0" name="Objek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953000"/>
                        <a:ext cx="2955925" cy="911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0D0D0D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173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</a:t>
            </a:r>
            <a:r>
              <a:rPr lang="de-DE" dirty="0" smtClean="0"/>
              <a:t>pace </a:t>
            </a:r>
            <a:r>
              <a:rPr lang="de-DE" dirty="0" err="1" smtClean="0"/>
              <a:t>charge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1800" dirty="0" err="1" smtClean="0"/>
              <a:t>approximately</a:t>
            </a:r>
            <a:r>
              <a:rPr lang="de-DE" sz="1800" dirty="0" smtClean="0"/>
              <a:t> ~ I</a:t>
            </a:r>
            <a:r>
              <a:rPr lang="de-DE" sz="1800" baseline="30000" dirty="0" smtClean="0"/>
              <a:t>2</a:t>
            </a:r>
            <a:endParaRPr lang="de-DE" sz="3600" baseline="30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6199A4-0624-4E4F-BF70-C4B9E9801EBB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pic>
        <p:nvPicPr>
          <p:cNvPr id="56322" name="Picture 2" descr="\\WinFileSvF\PP$Root\Ihofmann\Eigene Dateien\GSI-files\Entropie-studie\Tracewin-Noise-(July-2013)\Paper noise\Fig4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562600" cy="400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Gerade Verbindung mit Pfeil 47"/>
          <p:cNvCxnSpPr/>
          <p:nvPr/>
        </p:nvCxnSpPr>
        <p:spPr bwMode="auto">
          <a:xfrm flipV="1">
            <a:off x="5976257" y="5225142"/>
            <a:ext cx="0" cy="4572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Rechteck 49"/>
          <p:cNvSpPr/>
          <p:nvPr/>
        </p:nvSpPr>
        <p:spPr>
          <a:xfrm>
            <a:off x="5181600" y="5638800"/>
            <a:ext cx="16880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/>
            <a:r>
              <a:rPr lang="de-DE" dirty="0" err="1" smtClean="0"/>
              <a:t>k</a:t>
            </a:r>
            <a:r>
              <a:rPr lang="de-DE" baseline="-25000" dirty="0" err="1" smtClean="0"/>
              <a:t>x,y,z</a:t>
            </a:r>
            <a:r>
              <a:rPr lang="de-DE" dirty="0" smtClean="0"/>
              <a:t>=60</a:t>
            </a:r>
            <a:r>
              <a:rPr lang="de-DE" baseline="30000" dirty="0" smtClean="0"/>
              <a:t>o</a:t>
            </a:r>
            <a:r>
              <a:rPr lang="de-DE" sz="1600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33</a:t>
            </a:r>
            <a:r>
              <a:rPr lang="de-DE" baseline="30000" dirty="0" smtClean="0"/>
              <a:t>o</a:t>
            </a:r>
            <a:endParaRPr lang="de-DE" baseline="30000" dirty="0"/>
          </a:p>
        </p:txBody>
      </p:sp>
      <p:sp>
        <p:nvSpPr>
          <p:cNvPr id="49" name="Textfeld 48"/>
          <p:cNvSpPr txBox="1"/>
          <p:nvPr/>
        </p:nvSpPr>
        <p:spPr>
          <a:xfrm>
            <a:off x="6477000" y="1371600"/>
            <a:ext cx="17427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I</a:t>
            </a:r>
            <a:r>
              <a:rPr lang="de-DE" baseline="-25000" dirty="0" smtClean="0"/>
              <a:t>A</a:t>
            </a:r>
            <a:r>
              <a:rPr lang="de-DE" dirty="0" smtClean="0"/>
              <a:t>=0 (</a:t>
            </a:r>
            <a:r>
              <a:rPr lang="de-DE" dirty="0" err="1" smtClean="0"/>
              <a:t>isotropic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008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Zukunft">
  <a:themeElements>
    <a:clrScheme name="GSI-Zukun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GSI-Zukun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</Template>
  <TotalTime>0</TotalTime>
  <Words>759</Words>
  <Application>Microsoft Office PowerPoint</Application>
  <PresentationFormat>Bildschirmpräsentation (4:3)</PresentationFormat>
  <Paragraphs>144</Paragraphs>
  <Slides>19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1" baseType="lpstr">
      <vt:lpstr>GSI-Zukunft</vt:lpstr>
      <vt:lpstr>Equation</vt:lpstr>
      <vt:lpstr>PowerPoint-Präsentation</vt:lpstr>
      <vt:lpstr>PowerPoint-Präsentation</vt:lpstr>
      <vt:lpstr>Theory overview following work by Struckmeier (1994,1996,2000)</vt:lpstr>
      <vt:lpstr>Entropy  Liouville - infinite resolution – coarse graining</vt:lpstr>
      <vt:lpstr>TRACEWIN code (CEA Saclay)</vt:lpstr>
      <vt:lpstr>Periodic solenoid lattice</vt:lpstr>
      <vt:lpstr>Different regimes in anisotropic case</vt:lpstr>
      <vt:lpstr>Poisson solver grid &amp; noise</vt:lpstr>
      <vt:lpstr>Space charge dependency approximately ~ I2</vt:lpstr>
      <vt:lpstr>N – dependence grid limitation for large N!</vt:lpstr>
      <vt:lpstr>„Grid dominated“ noise</vt:lpstr>
      <vt:lpstr>Anisotropy and grid effect  fits to theory with IGN and kf* fitted to data</vt:lpstr>
      <vt:lpstr>Unsymmetrical external focussing k0x,y,z=60o / 60o / 47o </vt:lpstr>
      <vt:lpstr>Anisotropy and N  grid limitation universal feature</vt:lpstr>
      <vt:lpstr>rz  xyz Poisson solver same periodic solenoid lattice  enhanced noise</vt:lpstr>
      <vt:lpstr>FODO lattice + xyz Poisson solver same emittances, current, focussing strenghts, cell lengths</vt:lpstr>
      <vt:lpstr>Statistics limitation more pronounced Dependence on # space charge kicks / cell is negligible</vt:lpstr>
      <vt:lpstr>Low # of space charge kicks  speeded-up for linac design: DRIFT TUBE LINAC CELL OPTION 1 or 3 kicks per DTL cell (k0=600)</vt:lpstr>
      <vt:lpstr>Conclusions &amp; outlook</vt:lpstr>
    </vt:vector>
  </TitlesOfParts>
  <Company>GSI Darmstadt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Ihofmann</dc:creator>
  <cp:lastModifiedBy>Hofmann, Ingo Prof. Dr.</cp:lastModifiedBy>
  <cp:revision>1375</cp:revision>
  <dcterms:created xsi:type="dcterms:W3CDTF">2011-10-25T12:18:17Z</dcterms:created>
  <dcterms:modified xsi:type="dcterms:W3CDTF">2014-05-21T06:08:27Z</dcterms:modified>
</cp:coreProperties>
</file>