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0" r:id="rId3"/>
    <p:sldId id="262" r:id="rId4"/>
    <p:sldId id="261" r:id="rId5"/>
    <p:sldId id="265" r:id="rId6"/>
    <p:sldId id="264" r:id="rId7"/>
    <p:sldId id="263" r:id="rId8"/>
    <p:sldId id="279" r:id="rId9"/>
    <p:sldId id="280" r:id="rId10"/>
    <p:sldId id="281" r:id="rId11"/>
    <p:sldId id="282" r:id="rId12"/>
    <p:sldId id="283" r:id="rId13"/>
    <p:sldId id="272" r:id="rId14"/>
    <p:sldId id="284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>
        <p:scale>
          <a:sx n="68" d="100"/>
          <a:sy n="68" d="100"/>
        </p:scale>
        <p:origin x="-144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79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97" y="1833053"/>
            <a:ext cx="4016262" cy="28236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 Turn injection (present scheme w. septum)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03199" y="5086350"/>
            <a:ext cx="8763034" cy="6917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Differences in beam profiles and losses if space charge is (not) included in the simulations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1" y="1833053"/>
            <a:ext cx="3990475" cy="27978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1295400" y="1370986"/>
            <a:ext cx="1894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w/o space Charge</a:t>
            </a:r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5577840" y="1399680"/>
            <a:ext cx="1898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space Charge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488112" y="2105129"/>
            <a:ext cx="65114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3363970" y="2086705"/>
            <a:ext cx="65114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95649" y="3387968"/>
            <a:ext cx="7296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464642" y="3387969"/>
            <a:ext cx="7296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60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055761" y="2110153"/>
            <a:ext cx="65114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7931619" y="2091729"/>
            <a:ext cx="65114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5163298" y="3392992"/>
            <a:ext cx="7296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24" name="ZoneTexte 23"/>
          <p:cNvSpPr txBox="1"/>
          <p:nvPr/>
        </p:nvSpPr>
        <p:spPr>
          <a:xfrm>
            <a:off x="7032291" y="3392993"/>
            <a:ext cx="7296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60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turn</a:t>
            </a:r>
            <a:endParaRPr lang="en-US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3562180" y="6045536"/>
            <a:ext cx="44083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Raginel</a:t>
            </a:r>
            <a:r>
              <a:rPr lang="en-US" dirty="0" smtClean="0"/>
              <a:t> et al. , CERN note 2013 and PAC’13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1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modeling and benchmark 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03200" y="5767758"/>
            <a:ext cx="8763034" cy="912614"/>
          </a:xfrm>
        </p:spPr>
        <p:txBody>
          <a:bodyPr>
            <a:normAutofit/>
          </a:bodyPr>
          <a:lstStyle/>
          <a:p>
            <a:r>
              <a:rPr lang="en-US" dirty="0" smtClean="0"/>
              <a:t>Very good </a:t>
            </a:r>
            <a:r>
              <a:rPr lang="en-US" dirty="0"/>
              <a:t>agreement between measurements &amp; simulations </a:t>
            </a:r>
            <a:r>
              <a:rPr lang="en-US" dirty="0" smtClean="0"/>
              <a:t>when machine model (misalignments and field errors) is implemented</a:t>
            </a:r>
            <a:endParaRPr lang="en-US" dirty="0"/>
          </a:p>
        </p:txBody>
      </p:sp>
      <p:pic>
        <p:nvPicPr>
          <p:cNvPr id="4" name="Picture 2" descr="\\cern.ch\dfs\Users\e\ebenedet\Desktop\Picture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21276"/>
          <a:stretch/>
        </p:blipFill>
        <p:spPr bwMode="auto">
          <a:xfrm>
            <a:off x="806778" y="1022291"/>
            <a:ext cx="5818521" cy="464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54675" y="2509691"/>
            <a:ext cx="3690849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Simulations close to the 0.5 line, beam intensity evolution</a:t>
            </a:r>
          </a:p>
          <a:p>
            <a:pPr algn="r"/>
            <a:r>
              <a:rPr lang="en-US" sz="2000" dirty="0" smtClean="0">
                <a:sym typeface="Wingdings" panose="05000000000000000000" pitchFamily="2" charset="2"/>
              </a:rPr>
              <a:t> See V. Forte’s talk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968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time</a:t>
            </a:r>
            <a:endParaRPr lang="en-US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67544" y="1244546"/>
            <a:ext cx="8229600" cy="14687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smtClean="0">
                <a:latin typeface="+mn-lt"/>
              </a:rPr>
              <a:t>Reasonably “short” time scales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smtClean="0">
                <a:latin typeface="+mn-lt"/>
              </a:rPr>
              <a:t>PTC-Orbit (migration to PTC-pyOrbit in summer)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smtClean="0">
                <a:latin typeface="+mn-lt"/>
              </a:rPr>
              <a:t>Time on our CERN cluster:</a:t>
            </a:r>
          </a:p>
          <a:p>
            <a:pPr marL="928800" lvl="1" indent="-457200">
              <a:buFont typeface="Arial" panose="020B0604020202020204" pitchFamily="34" charset="0"/>
              <a:buChar char="•"/>
            </a:pPr>
            <a:r>
              <a:rPr lang="en-US" sz="2400" smtClean="0">
                <a:latin typeface="+mn-lt"/>
              </a:rPr>
              <a:t>Chicane decay ~7ms=~ 7’000 turns </a:t>
            </a:r>
            <a:r>
              <a:rPr lang="en-US" sz="240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240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8 hours</a:t>
            </a:r>
            <a:endParaRPr lang="en-US" sz="2400" smtClean="0">
              <a:solidFill>
                <a:srgbClr val="FF0000"/>
              </a:solidFill>
              <a:latin typeface="+mn-lt"/>
            </a:endParaRPr>
          </a:p>
          <a:p>
            <a:pPr marL="928800" lvl="1" indent="-457200">
              <a:buFont typeface="Arial" panose="020B0604020202020204" pitchFamily="34" charset="0"/>
              <a:buChar char="•"/>
            </a:pPr>
            <a:r>
              <a:rPr lang="en-US" sz="2400" smtClean="0">
                <a:latin typeface="+mn-lt"/>
              </a:rPr>
              <a:t>Benchmark with measurements ~200ms </a:t>
            </a:r>
            <a:r>
              <a:rPr lang="en-US" sz="240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240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&gt;2 weeks </a:t>
            </a:r>
            <a:r>
              <a:rPr lang="en-US" sz="2400" smtClean="0">
                <a:solidFill>
                  <a:srgbClr val="0033CC"/>
                </a:solidFill>
                <a:latin typeface="+mn-lt"/>
                <a:sym typeface="Wingdings" panose="05000000000000000000" pitchFamily="2" charset="2"/>
              </a:rPr>
              <a:t>(continuous tracking, i.e. dump &amp; load for restart)</a:t>
            </a:r>
          </a:p>
          <a:p>
            <a:pPr marL="928800" lvl="1" indent="-457200">
              <a:buFont typeface="Arial" panose="020B0604020202020204" pitchFamily="34" charset="0"/>
              <a:buChar char="•"/>
            </a:pPr>
            <a:r>
              <a:rPr lang="en-US" sz="2400" smtClean="0">
                <a:latin typeface="+mn-lt"/>
                <a:sym typeface="Wingdings" panose="05000000000000000000" pitchFamily="2" charset="2"/>
              </a:rPr>
              <a:t>High intensity &amp; emittance beams  </a:t>
            </a:r>
            <a:r>
              <a:rPr lang="en-US" sz="240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x2 time </a:t>
            </a:r>
            <a:r>
              <a:rPr lang="en-US" sz="2400" smtClean="0">
                <a:solidFill>
                  <a:srgbClr val="0033CC"/>
                </a:solidFill>
                <a:latin typeface="+mn-lt"/>
                <a:sym typeface="Wingdings" panose="05000000000000000000" pitchFamily="2" charset="2"/>
              </a:rPr>
              <a:t>(increase # macroparticles)</a:t>
            </a:r>
            <a:endParaRPr lang="en-US" sz="24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950280" y="5092777"/>
            <a:ext cx="3873176" cy="707886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# SC nodes:  			~200</a:t>
            </a:r>
          </a:p>
          <a:p>
            <a:r>
              <a:rPr lang="en-US" sz="2000" dirty="0" smtClean="0"/>
              <a:t># </a:t>
            </a:r>
            <a:r>
              <a:rPr lang="en-US" sz="2000" dirty="0" err="1" smtClean="0"/>
              <a:t>macroparticles</a:t>
            </a:r>
            <a:r>
              <a:rPr lang="en-US" sz="2000" dirty="0" smtClean="0"/>
              <a:t>: 	250k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500k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78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Goal: improve understanding of current Space Charge limits and predict PSB performance with the new H- injection</a:t>
            </a: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LHC (high brightness) beams </a:t>
            </a:r>
            <a:r>
              <a:rPr lang="en-US" sz="24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emittance</a:t>
            </a:r>
            <a:r>
              <a:rPr lang="en-US" sz="2400" dirty="0" smtClean="0">
                <a:latin typeface="+mn-lt"/>
              </a:rPr>
              <a:t> preservation</a:t>
            </a: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High Intensity beams </a:t>
            </a:r>
            <a:r>
              <a:rPr lang="en-US" sz="2400" dirty="0" smtClean="0">
                <a:latin typeface="+mn-lt"/>
                <a:sym typeface="Wingdings" panose="05000000000000000000" pitchFamily="2" charset="2"/>
              </a:rPr>
              <a:t> losses control</a:t>
            </a:r>
            <a:endParaRPr lang="en-US" sz="2400" dirty="0" smtClean="0">
              <a:latin typeface="+mn-lt"/>
            </a:endParaRP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Multi-Turn (conventional or H-) process itself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Benchmark code vs. measurements, was our major effort of MDs in 2012-2013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Optics model (response matrix and driving terms) studies ongoing  in //, the aim is to implement resonance compensation scheme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Knowledge of optics model fundamental for accurate prediction of Space-Charge induced losses and beam blow-up</a:t>
            </a:r>
          </a:p>
        </p:txBody>
      </p:sp>
    </p:spTree>
    <p:extLst>
      <p:ext uri="{BB962C8B-B14F-4D97-AF65-F5344CB8AC3E}">
        <p14:creationId xmlns:p14="http://schemas.microsoft.com/office/powerpoint/2010/main" val="33551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</a:t>
            </a:r>
            <a:r>
              <a:rPr lang="en-US" dirty="0" err="1" smtClean="0"/>
              <a:t>emittance</a:t>
            </a:r>
            <a:r>
              <a:rPr lang="en-US" dirty="0" smtClean="0"/>
              <a:t> vs. Intensity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:\Workspaces\g\gilardon\my_public\liu\cmac\bettin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6841" r="26477" b="-1066"/>
          <a:stretch/>
        </p:blipFill>
        <p:spPr bwMode="auto">
          <a:xfrm>
            <a:off x="1177579" y="1255059"/>
            <a:ext cx="66240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882749" y="3435933"/>
            <a:ext cx="16777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Mikulec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92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Space Charge in the PS Booster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869388"/>
            <a:ext cx="8701471" cy="1374589"/>
          </a:xfrm>
        </p:spPr>
        <p:txBody>
          <a:bodyPr>
            <a:noAutofit/>
          </a:bodyPr>
          <a:lstStyle/>
          <a:p>
            <a:r>
              <a:rPr lang="en-US" sz="2800" u="sng" dirty="0" smtClean="0"/>
              <a:t>E. Benedetto</a:t>
            </a:r>
          </a:p>
          <a:p>
            <a:endParaRPr lang="en-US" sz="2800" dirty="0" smtClean="0"/>
          </a:p>
          <a:p>
            <a:r>
              <a:rPr lang="en-US" sz="2400" dirty="0" smtClean="0"/>
              <a:t>Contributions from: </a:t>
            </a:r>
            <a:r>
              <a:rPr lang="en-US" sz="2400" dirty="0" smtClean="0"/>
              <a:t>C. Carli, V</a:t>
            </a:r>
            <a:r>
              <a:rPr lang="en-US" sz="2400" dirty="0" smtClean="0"/>
              <a:t>. Forte, M. </a:t>
            </a:r>
            <a:r>
              <a:rPr lang="en-US" sz="2400" dirty="0" err="1" smtClean="0"/>
              <a:t>Kowalska</a:t>
            </a:r>
            <a:r>
              <a:rPr lang="en-US" sz="2400" dirty="0" smtClean="0"/>
              <a:t>, M. Martini, M. Mc </a:t>
            </a:r>
            <a:r>
              <a:rPr lang="en-US" sz="2400" dirty="0" err="1" smtClean="0"/>
              <a:t>Ateer</a:t>
            </a:r>
            <a:r>
              <a:rPr lang="en-US" sz="2400" dirty="0" smtClean="0"/>
              <a:t>, B. </a:t>
            </a:r>
            <a:r>
              <a:rPr lang="en-US" sz="2400" dirty="0" err="1" smtClean="0"/>
              <a:t>Mikulec</a:t>
            </a:r>
            <a:r>
              <a:rPr lang="en-US" sz="2400" dirty="0" smtClean="0"/>
              <a:t>, V. </a:t>
            </a:r>
            <a:r>
              <a:rPr lang="en-US" sz="2400" dirty="0" err="1" smtClean="0"/>
              <a:t>Raginel</a:t>
            </a:r>
            <a:r>
              <a:rPr lang="en-US" sz="2400" dirty="0" smtClean="0"/>
              <a:t>, G. </a:t>
            </a:r>
            <a:r>
              <a:rPr lang="en-US" sz="2400" dirty="0" err="1" smtClean="0"/>
              <a:t>Rumolo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sz="1200" dirty="0" smtClean="0"/>
              <a:t>20/5/2014 Space Charge Collaboration Meeting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36098" y="1617785"/>
            <a:ext cx="8530136" cy="438296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Intro PS </a:t>
            </a:r>
            <a:r>
              <a:rPr lang="en-US" sz="2400" dirty="0"/>
              <a:t>Booster description &amp; Upgrade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Measures against Space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Space Charge studies for the PS Booster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Machine modeling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Computing 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1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parameters</a:t>
            </a:r>
            <a:endParaRPr lang="en-US" dirty="0"/>
          </a:p>
        </p:txBody>
      </p:sp>
      <p:pic>
        <p:nvPicPr>
          <p:cNvPr id="4" name="Picture 2" descr="https://espace.cern.ch/be-dep/OP/PSB/shared_documents/PSB_layou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57939"/>
            <a:ext cx="7272808" cy="550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341462"/>
            <a:ext cx="7678160" cy="52207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Circumference: 		157m</a:t>
            </a:r>
          </a:p>
          <a:p>
            <a:r>
              <a:rPr lang="en-US" dirty="0" smtClean="0"/>
              <a:t>Super-</a:t>
            </a:r>
            <a:r>
              <a:rPr lang="en-US" dirty="0" err="1" smtClean="0"/>
              <a:t>periodiciy</a:t>
            </a:r>
            <a:r>
              <a:rPr lang="en-US" dirty="0" smtClean="0"/>
              <a:t>: 	16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Injection: 			conventional Multi-Turn  upgrade to H- </a:t>
            </a:r>
            <a:endParaRPr lang="en-US" dirty="0" smtClean="0"/>
          </a:p>
          <a:p>
            <a:r>
              <a:rPr lang="en-US" dirty="0" smtClean="0"/>
              <a:t>Injection energy: 	50 MeV </a:t>
            </a:r>
            <a:r>
              <a:rPr lang="en-US" dirty="0" smtClean="0">
                <a:sym typeface="Wingdings" panose="05000000000000000000" pitchFamily="2" charset="2"/>
              </a:rPr>
              <a:t> upgrade to 160 MeV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Extraction energy: 	1.4 </a:t>
            </a:r>
            <a:r>
              <a:rPr lang="en-US" dirty="0" err="1" smtClean="0">
                <a:sym typeface="Wingdings" panose="05000000000000000000" pitchFamily="2" charset="2"/>
              </a:rPr>
              <a:t>GeV</a:t>
            </a:r>
            <a:r>
              <a:rPr lang="en-US" dirty="0" smtClean="0">
                <a:sym typeface="Wingdings" panose="05000000000000000000" pitchFamily="2" charset="2"/>
              </a:rPr>
              <a:t>  upgrade to 2 </a:t>
            </a:r>
            <a:r>
              <a:rPr lang="en-US" dirty="0" err="1" smtClean="0">
                <a:sym typeface="Wingdings" panose="05000000000000000000" pitchFamily="2" charset="2"/>
              </a:rPr>
              <a:t>GeV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Cycle length: 		1.2s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# bunches:			1  x 4 Rings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RF cavities: 		h=1+2, h=16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Tunes at injection:	4.30, 4.45, ~1e-3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Rev. freq. (160 MeV): ~1MHz</a:t>
            </a:r>
          </a:p>
          <a:p>
            <a:r>
              <a:rPr lang="en-US" dirty="0" smtClean="0"/>
              <a:t># protons/bunch:	50 </a:t>
            </a:r>
            <a:r>
              <a:rPr lang="en-US" dirty="0" smtClean="0">
                <a:sym typeface="Wingdings" panose="05000000000000000000" pitchFamily="2" charset="2"/>
              </a:rPr>
              <a:t> 1000 x 1e10</a:t>
            </a:r>
          </a:p>
          <a:p>
            <a:r>
              <a:rPr lang="en-US" dirty="0" smtClean="0"/>
              <a:t>H. </a:t>
            </a:r>
            <a:r>
              <a:rPr lang="en-US" dirty="0" err="1" smtClean="0"/>
              <a:t>emittance</a:t>
            </a:r>
            <a:r>
              <a:rPr lang="en-US" dirty="0" smtClean="0"/>
              <a:t>:		2 </a:t>
            </a:r>
            <a:r>
              <a:rPr lang="en-US" dirty="0" smtClean="0">
                <a:sym typeface="Wingdings" panose="05000000000000000000" pitchFamily="2" charset="2"/>
              </a:rPr>
              <a:t>15 um</a:t>
            </a:r>
          </a:p>
          <a:p>
            <a:r>
              <a:rPr lang="en-US" dirty="0" err="1" smtClean="0"/>
              <a:t>V.l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:		2 </a:t>
            </a:r>
            <a:r>
              <a:rPr lang="en-US" dirty="0" smtClean="0">
                <a:sym typeface="Wingdings" panose="05000000000000000000" pitchFamily="2" charset="2"/>
              </a:rPr>
              <a:t> 9 um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Longitud</a:t>
            </a:r>
            <a:r>
              <a:rPr lang="en-US" dirty="0" smtClean="0">
                <a:sym typeface="Wingdings" panose="05000000000000000000" pitchFamily="2" charset="2"/>
              </a:rPr>
              <a:t>. </a:t>
            </a:r>
            <a:r>
              <a:rPr lang="en-US" dirty="0" err="1" smtClean="0">
                <a:sym typeface="Wingdings" panose="05000000000000000000" pitchFamily="2" charset="2"/>
              </a:rPr>
              <a:t>emittance</a:t>
            </a:r>
            <a:r>
              <a:rPr lang="en-US" dirty="0" smtClean="0">
                <a:sym typeface="Wingdings" panose="05000000000000000000" pitchFamily="2" charset="2"/>
              </a:rPr>
              <a:t>:	1  1.8 eVs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744213"/>
            <a:ext cx="2439483" cy="411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oubleharmonicOutofPhase60MeV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95406" y="889747"/>
            <a:ext cx="4241168" cy="324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limitations in the PSB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4889305" cy="474569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Very large tune spread at injection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Up to 0.4 for LHC beams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&gt; 0.7 for high intensity  (with losses)</a:t>
            </a:r>
          </a:p>
        </p:txBody>
      </p:sp>
      <p:sp>
        <p:nvSpPr>
          <p:cNvPr id="5" name="TextBox 6"/>
          <p:cNvSpPr txBox="1"/>
          <p:nvPr/>
        </p:nvSpPr>
        <p:spPr>
          <a:xfrm>
            <a:off x="6613555" y="1191569"/>
            <a:ext cx="2423019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FFFF"/>
            </a:solidFill>
          </a:ln>
          <a:effectLst>
            <a:outerShdw blurRad="50800" dist="38100" dir="828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B. </a:t>
            </a:r>
            <a:r>
              <a:rPr lang="en-GB" sz="1600" dirty="0" err="1" smtClean="0"/>
              <a:t>Mikulec</a:t>
            </a:r>
            <a:r>
              <a:rPr lang="en-GB" sz="1600" dirty="0" smtClean="0"/>
              <a:t>, et al, HB 2012</a:t>
            </a:r>
            <a:endParaRPr lang="en-US" sz="1500" dirty="0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271192" y="3587262"/>
            <a:ext cx="6560390" cy="2565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Injection energy upgrade: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From 50 to 160 MeV:</a:t>
            </a:r>
          </a:p>
          <a:p>
            <a:pPr marL="1037700" lvl="2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2x intensity (for given </a:t>
            </a:r>
            <a:r>
              <a:rPr lang="en-US" sz="2200" dirty="0" err="1" smtClean="0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1037700" lvl="2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1/2 x </a:t>
            </a:r>
            <a:r>
              <a:rPr lang="en-US" sz="2200" dirty="0" err="1" smtClean="0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 (for the same intensity)</a:t>
            </a:r>
            <a:endParaRPr lang="en-US" sz="2200" dirty="0">
              <a:solidFill>
                <a:prstClr val="black"/>
              </a:solidFill>
              <a:latin typeface="Calibri"/>
            </a:endParaRPr>
          </a:p>
          <a:p>
            <a:pPr marL="1037700" lvl="2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Or a combination …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41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against Space Charge</a:t>
            </a:r>
            <a:endParaRPr lang="en-US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443132" y="1290704"/>
            <a:ext cx="8435280" cy="5396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Double harmonic: h1+h2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Acceleration (no energy flat bottom)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H- injection directly on accelerating bucket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Today: MT injection in coast, then adiabatic capture + acceleration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Transverse painting: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Horiz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. Painting + Vert. Steering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Today: injection offset in both planes (V steering and delay of the bump decay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wrt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injection timing)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Working point varies with 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Resonance compensation: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Empirical (based on loss reduction and driven by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phyiscs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considerations)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Systematic studies driving terms and response matrix ongoing (M.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McAteer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63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investigation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3" y="5090985"/>
            <a:ext cx="8208911" cy="82790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Benchmark Simulations w. Measurements &amp; Theory</a:t>
            </a:r>
          </a:p>
          <a:p>
            <a:pPr algn="ctr"/>
            <a:endParaRPr lang="en-US" sz="900" dirty="0" smtClean="0"/>
          </a:p>
          <a:p>
            <a:pPr lvl="1" algn="ctr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See Vincenzo’s talk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3" y="1192484"/>
            <a:ext cx="2659491" cy="37361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prstClr val="black"/>
                </a:solidFill>
              </a:rPr>
              <a:t>Emittance</a:t>
            </a:r>
            <a:r>
              <a:rPr lang="en-US" sz="2400" dirty="0" smtClean="0">
                <a:solidFill>
                  <a:prstClr val="black"/>
                </a:solidFill>
              </a:rPr>
              <a:t> preservation for LHC beams (increased brightness)</a:t>
            </a:r>
          </a:p>
          <a:p>
            <a:pPr lvl="1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</a:rPr>
              <a:t>e.g. during fall of H- </a:t>
            </a:r>
            <a:r>
              <a:rPr lang="en-US" dirty="0" err="1" smtClean="0">
                <a:solidFill>
                  <a:prstClr val="black"/>
                </a:solidFill>
              </a:rPr>
              <a:t>inj</a:t>
            </a:r>
            <a:r>
              <a:rPr lang="en-US" dirty="0" smtClean="0">
                <a:solidFill>
                  <a:prstClr val="black"/>
                </a:solidFill>
              </a:rPr>
              <a:t> chicane bump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5856" y="1192484"/>
            <a:ext cx="2659491" cy="37361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Losses control for high intensity beams (increase intensity)</a:t>
            </a:r>
          </a:p>
          <a:p>
            <a:pPr lvl="1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</a:rPr>
              <a:t>More activation with increased energy</a:t>
            </a:r>
          </a:p>
          <a:p>
            <a:pPr lvl="1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See Magda’s talk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88972" y="1192484"/>
            <a:ext cx="2659491" cy="37361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Multi-Turn injection dynamics (both present and H-)</a:t>
            </a:r>
          </a:p>
          <a:p>
            <a:pPr lvl="1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</a:rPr>
              <a:t>Must include Space Charge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467544" y="3789820"/>
            <a:ext cx="26594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Np=3.4e12 (=2x today)</a:t>
            </a:r>
          </a:p>
          <a:p>
            <a:r>
              <a:rPr lang="en-US" dirty="0" smtClean="0"/>
              <a:t>Ex</a:t>
            </a:r>
            <a:r>
              <a:rPr lang="en-US" dirty="0"/>
              <a:t>=1.72 </a:t>
            </a:r>
            <a:r>
              <a:rPr lang="en-US" dirty="0" smtClean="0"/>
              <a:t>um</a:t>
            </a:r>
          </a:p>
          <a:p>
            <a:r>
              <a:rPr lang="en-US" dirty="0" err="1"/>
              <a:t>E</a:t>
            </a:r>
            <a:r>
              <a:rPr lang="en-US" dirty="0" err="1" smtClean="0"/>
              <a:t>y</a:t>
            </a:r>
            <a:r>
              <a:rPr lang="en-US" dirty="0" smtClean="0"/>
              <a:t>=1.72 um</a:t>
            </a:r>
          </a:p>
          <a:p>
            <a:pPr algn="r"/>
            <a:r>
              <a:rPr lang="en-US" sz="1400" dirty="0" smtClean="0"/>
              <a:t>(LIU Parameters, EDMS-1296306</a:t>
            </a:r>
            <a:r>
              <a:rPr lang="en-US" sz="14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5856" y="3800950"/>
            <a:ext cx="27958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Np &gt; 1.e13 (today nominal) </a:t>
            </a:r>
          </a:p>
          <a:p>
            <a:r>
              <a:rPr lang="en-US" dirty="0" smtClean="0"/>
              <a:t>Ex= 15 um </a:t>
            </a:r>
          </a:p>
          <a:p>
            <a:r>
              <a:rPr lang="en-US" dirty="0" err="1" smtClean="0"/>
              <a:t>Ey</a:t>
            </a:r>
            <a:r>
              <a:rPr lang="en-US" dirty="0" smtClean="0"/>
              <a:t>= 9 um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1941" y="6065777"/>
            <a:ext cx="8208911" cy="68671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Optics Model (via response matrix and driving terms)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Studies of </a:t>
            </a:r>
            <a:r>
              <a:rPr lang="en-US" dirty="0" err="1"/>
              <a:t>emittance</a:t>
            </a:r>
            <a:r>
              <a:rPr lang="en-US" dirty="0"/>
              <a:t> preservation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933825"/>
            <a:ext cx="8578850" cy="2832256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+mn-lt"/>
              </a:rPr>
              <a:t>Perturbation from chicane magnets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+mn-lt"/>
              </a:rPr>
              <a:t>Edge effects (rectangular magnets)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+mn-lt"/>
              </a:rPr>
              <a:t>Corrugated Inconel vacuum chamber new baseline (ceramic in the original design) 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+mn-lt"/>
              </a:rPr>
              <a:t>induced Eddy currents: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Delay of ~50us 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–"/>
              <a:defRPr/>
            </a:pPr>
            <a:r>
              <a:rPr lang="en-US" dirty="0" smtClean="0">
                <a:latin typeface="+mn-lt"/>
              </a:rPr>
              <a:t>Higher order field components (</a:t>
            </a:r>
            <a:r>
              <a:rPr lang="en-US" dirty="0" err="1" smtClean="0">
                <a:latin typeface="+mn-lt"/>
              </a:rPr>
              <a:t>sextupolar</a:t>
            </a:r>
            <a:r>
              <a:rPr lang="en-US" dirty="0" smtClean="0">
                <a:latin typeface="+mn-lt"/>
              </a:rPr>
              <a:t>) </a:t>
            </a:r>
          </a:p>
          <a:p>
            <a:pPr lvl="2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dirty="0" err="1" smtClean="0">
                <a:latin typeface="+mn-lt"/>
              </a:rPr>
              <a:t>Quadrupolar</a:t>
            </a:r>
            <a:r>
              <a:rPr lang="en-US" dirty="0" smtClean="0">
                <a:latin typeface="+mn-lt"/>
              </a:rPr>
              <a:t> feed-down </a:t>
            </a:r>
          </a:p>
          <a:p>
            <a:pPr lvl="2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</a:rPr>
              <a:t>Excitation 3</a:t>
            </a:r>
            <a:r>
              <a:rPr lang="en-US" baseline="30000" dirty="0" smtClean="0">
                <a:latin typeface="+mn-lt"/>
              </a:rPr>
              <a:t>rd</a:t>
            </a:r>
            <a:r>
              <a:rPr lang="en-US" dirty="0" smtClean="0">
                <a:latin typeface="+mn-lt"/>
              </a:rPr>
              <a:t> order resonance</a:t>
            </a:r>
            <a:endParaRPr lang="en-GB" dirty="0">
              <a:latin typeface="+mn-lt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47838" y="1320800"/>
            <a:ext cx="1008062" cy="1411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b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548063" y="1320800"/>
            <a:ext cx="1008062" cy="2252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b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203825" y="1320800"/>
            <a:ext cx="1008063" cy="2252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b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004050" y="1320800"/>
            <a:ext cx="1008063" cy="2613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b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027113" y="1825625"/>
            <a:ext cx="792162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682875" y="1970088"/>
            <a:ext cx="936625" cy="728662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338638" y="2852738"/>
            <a:ext cx="1042987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6138863" y="1970088"/>
            <a:ext cx="936625" cy="727075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Arc 11"/>
          <p:cNvSpPr>
            <a:spLocks/>
          </p:cNvSpPr>
          <p:nvPr/>
        </p:nvSpPr>
        <p:spPr bwMode="auto">
          <a:xfrm>
            <a:off x="1820863" y="1825625"/>
            <a:ext cx="935037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" name="Arc 12"/>
          <p:cNvSpPr>
            <a:spLocks/>
          </p:cNvSpPr>
          <p:nvPr/>
        </p:nvSpPr>
        <p:spPr bwMode="auto">
          <a:xfrm flipV="1">
            <a:off x="5240338" y="2609850"/>
            <a:ext cx="971550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Arc 13"/>
          <p:cNvSpPr>
            <a:spLocks/>
          </p:cNvSpPr>
          <p:nvPr/>
        </p:nvSpPr>
        <p:spPr bwMode="auto">
          <a:xfrm flipH="1" flipV="1">
            <a:off x="3548063" y="2609850"/>
            <a:ext cx="971550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6" name="Arc 14"/>
          <p:cNvSpPr>
            <a:spLocks/>
          </p:cNvSpPr>
          <p:nvPr/>
        </p:nvSpPr>
        <p:spPr bwMode="auto">
          <a:xfrm flipH="1">
            <a:off x="7004050" y="1825625"/>
            <a:ext cx="935038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7867650" y="1825625"/>
            <a:ext cx="719138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1747838" y="1825625"/>
            <a:ext cx="62642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2827338" y="1320800"/>
            <a:ext cx="287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400">
                <a:solidFill>
                  <a:prstClr val="black"/>
                </a:solidFill>
                <a:cs typeface="Arial" charset="0"/>
                <a:sym typeface="Symbol" pitchFamily="18" charset="2"/>
              </a:rPr>
              <a:t></a:t>
            </a:r>
            <a:endParaRPr lang="en-US" altLang="en-US" sz="14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0" name="Line 46"/>
          <p:cNvSpPr>
            <a:spLocks noChangeShapeType="1"/>
          </p:cNvSpPr>
          <p:nvPr/>
        </p:nvSpPr>
        <p:spPr bwMode="auto">
          <a:xfrm rot="18429653" flipV="1">
            <a:off x="3147219" y="2742407"/>
            <a:ext cx="514350" cy="30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 rot="-7866720">
            <a:off x="6489700" y="1704975"/>
            <a:ext cx="747713" cy="1127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Line 48"/>
          <p:cNvSpPr>
            <a:spLocks noChangeShapeType="1"/>
          </p:cNvSpPr>
          <p:nvPr/>
        </p:nvSpPr>
        <p:spPr bwMode="auto">
          <a:xfrm rot="-7866720">
            <a:off x="6146801" y="2781300"/>
            <a:ext cx="317500" cy="28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3" name="Text Box 49"/>
          <p:cNvSpPr txBox="1">
            <a:spLocks noChangeArrowheads="1"/>
          </p:cNvSpPr>
          <p:nvPr/>
        </p:nvSpPr>
        <p:spPr bwMode="auto">
          <a:xfrm>
            <a:off x="6732588" y="1320800"/>
            <a:ext cx="287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400">
                <a:solidFill>
                  <a:prstClr val="black"/>
                </a:solidFill>
                <a:cs typeface="Arial" charset="0"/>
                <a:sym typeface="Symbol" pitchFamily="18" charset="2"/>
              </a:rPr>
              <a:t></a:t>
            </a:r>
            <a:endParaRPr lang="en-US" altLang="en-US" sz="14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4" name="Text Box 50"/>
          <p:cNvSpPr txBox="1">
            <a:spLocks noChangeArrowheads="1"/>
          </p:cNvSpPr>
          <p:nvPr/>
        </p:nvSpPr>
        <p:spPr bwMode="auto">
          <a:xfrm>
            <a:off x="3187700" y="2971800"/>
            <a:ext cx="360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400">
                <a:solidFill>
                  <a:prstClr val="black"/>
                </a:solidFill>
                <a:cs typeface="Arial" charset="0"/>
                <a:sym typeface="Symbol" pitchFamily="18" charset="2"/>
              </a:rPr>
              <a:t>-</a:t>
            </a:r>
            <a:endParaRPr lang="en-US" altLang="en-US" sz="14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5" name="Text Box 51"/>
          <p:cNvSpPr txBox="1">
            <a:spLocks noChangeArrowheads="1"/>
          </p:cNvSpPr>
          <p:nvPr/>
        </p:nvSpPr>
        <p:spPr bwMode="auto">
          <a:xfrm>
            <a:off x="6211888" y="2836863"/>
            <a:ext cx="360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400">
                <a:solidFill>
                  <a:prstClr val="black"/>
                </a:solidFill>
                <a:cs typeface="Arial" charset="0"/>
                <a:sym typeface="Symbol" pitchFamily="18" charset="2"/>
              </a:rPr>
              <a:t>-</a:t>
            </a:r>
            <a:endParaRPr lang="en-US" altLang="en-US" sz="14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6" name="Line 52"/>
          <p:cNvSpPr>
            <a:spLocks noChangeShapeType="1"/>
          </p:cNvSpPr>
          <p:nvPr/>
        </p:nvSpPr>
        <p:spPr bwMode="auto">
          <a:xfrm>
            <a:off x="2827338" y="1609725"/>
            <a:ext cx="144462" cy="79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7" name="Line 53"/>
          <p:cNvSpPr>
            <a:spLocks noChangeShapeType="1"/>
          </p:cNvSpPr>
          <p:nvPr/>
        </p:nvSpPr>
        <p:spPr bwMode="auto">
          <a:xfrm rot="7945725">
            <a:off x="6824662" y="1652588"/>
            <a:ext cx="16351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8" name="Line 55"/>
          <p:cNvSpPr>
            <a:spLocks noChangeShapeType="1"/>
          </p:cNvSpPr>
          <p:nvPr/>
        </p:nvSpPr>
        <p:spPr bwMode="auto">
          <a:xfrm rot="7945725">
            <a:off x="6233319" y="2878932"/>
            <a:ext cx="1619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9" name="Line 46"/>
          <p:cNvSpPr>
            <a:spLocks noChangeShapeType="1"/>
          </p:cNvSpPr>
          <p:nvPr/>
        </p:nvSpPr>
        <p:spPr bwMode="auto">
          <a:xfrm rot="18429653" flipV="1">
            <a:off x="2663031" y="1821657"/>
            <a:ext cx="506413" cy="2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7004050" y="2686050"/>
            <a:ext cx="1008063" cy="1247775"/>
          </a:xfrm>
          <a:prstGeom prst="rect">
            <a:avLst/>
          </a:prstGeom>
          <a:pattFill prst="wdUpDiag">
            <a:fgClr>
              <a:schemeClr val="accent2">
                <a:lumMod val="50000"/>
              </a:schemeClr>
            </a:fgClr>
            <a:bgClr>
              <a:schemeClr val="accent1">
                <a:lumMod val="75000"/>
              </a:schemeClr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1">
              <a:solidFill>
                <a:prstClr val="black"/>
              </a:solidFill>
            </a:endParaRPr>
          </a:p>
        </p:txBody>
      </p:sp>
      <p:sp>
        <p:nvSpPr>
          <p:cNvPr id="31" name="TextBox 52"/>
          <p:cNvSpPr txBox="1">
            <a:spLocks noChangeArrowheads="1"/>
          </p:cNvSpPr>
          <p:nvPr/>
        </p:nvSpPr>
        <p:spPr bwMode="auto">
          <a:xfrm>
            <a:off x="7119938" y="3532188"/>
            <a:ext cx="73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charset="0"/>
              </a:rPr>
              <a:t>BSW4</a:t>
            </a:r>
            <a:endParaRPr lang="en-GB" alt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2" name="TextBox 53"/>
          <p:cNvSpPr txBox="1">
            <a:spLocks noChangeArrowheads="1"/>
          </p:cNvSpPr>
          <p:nvPr/>
        </p:nvSpPr>
        <p:spPr bwMode="auto">
          <a:xfrm>
            <a:off x="5357813" y="3124200"/>
            <a:ext cx="73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charset="0"/>
              </a:rPr>
              <a:t>BSW3</a:t>
            </a:r>
            <a:endParaRPr lang="en-GB" alt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" name="TextBox 54"/>
          <p:cNvSpPr txBox="1">
            <a:spLocks noChangeArrowheads="1"/>
          </p:cNvSpPr>
          <p:nvPr/>
        </p:nvSpPr>
        <p:spPr bwMode="auto">
          <a:xfrm>
            <a:off x="3684588" y="31242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charset="0"/>
              </a:rPr>
              <a:t>BSW2</a:t>
            </a:r>
            <a:endParaRPr lang="en-GB" alt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" name="TextBox 55"/>
          <p:cNvSpPr txBox="1">
            <a:spLocks noChangeArrowheads="1"/>
          </p:cNvSpPr>
          <p:nvPr/>
        </p:nvSpPr>
        <p:spPr bwMode="auto">
          <a:xfrm>
            <a:off x="1920875" y="2844800"/>
            <a:ext cx="735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charset="0"/>
              </a:rPr>
              <a:t>BSW1</a:t>
            </a:r>
            <a:endParaRPr lang="en-GB" alt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5" name="Line 52"/>
          <p:cNvSpPr>
            <a:spLocks noChangeShapeType="1"/>
          </p:cNvSpPr>
          <p:nvPr/>
        </p:nvSpPr>
        <p:spPr bwMode="auto">
          <a:xfrm flipH="1" flipV="1">
            <a:off x="3368675" y="2878138"/>
            <a:ext cx="136525" cy="90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6" name="TextBox 34"/>
          <p:cNvSpPr txBox="1"/>
          <p:nvPr/>
        </p:nvSpPr>
        <p:spPr>
          <a:xfrm rot="20919688">
            <a:off x="6154308" y="5299121"/>
            <a:ext cx="2831497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3D magnet simulation by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B. Balhan, J. </a:t>
            </a:r>
            <a:r>
              <a:rPr lang="en-US" dirty="0" err="1" smtClean="0">
                <a:solidFill>
                  <a:prstClr val="black"/>
                </a:solidFill>
              </a:rPr>
              <a:t>Borburgh</a:t>
            </a:r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Chicane ramp-down shape by D. </a:t>
            </a:r>
            <a:r>
              <a:rPr lang="en-US" dirty="0" err="1" smtClean="0">
                <a:solidFill>
                  <a:prstClr val="black"/>
                </a:solidFill>
              </a:rPr>
              <a:t>Aguglia</a:t>
            </a:r>
            <a:r>
              <a:rPr lang="en-US" dirty="0" smtClean="0">
                <a:solidFill>
                  <a:prstClr val="black"/>
                </a:solidFill>
              </a:rPr>
              <a:t>, D. </a:t>
            </a:r>
            <a:r>
              <a:rPr lang="en-US" dirty="0" err="1" smtClean="0">
                <a:solidFill>
                  <a:prstClr val="black"/>
                </a:solidFill>
              </a:rPr>
              <a:t>Nisbet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of </a:t>
            </a:r>
            <a:r>
              <a:rPr lang="en-US" dirty="0" err="1"/>
              <a:t>emittance</a:t>
            </a:r>
            <a:r>
              <a:rPr lang="en-US" dirty="0"/>
              <a:t> preservation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+mn-lt"/>
              </a:rPr>
              <a:t>Simulations </a:t>
            </a:r>
            <a:r>
              <a:rPr lang="fr-CH" sz="2400" dirty="0" err="1" smtClean="0">
                <a:latin typeface="+mn-lt"/>
              </a:rPr>
              <a:t>with</a:t>
            </a:r>
            <a:r>
              <a:rPr lang="fr-CH" sz="2400" dirty="0" smtClean="0">
                <a:latin typeface="+mn-lt"/>
              </a:rPr>
              <a:t> PTC-</a:t>
            </a:r>
            <a:r>
              <a:rPr lang="fr-CH" sz="2400" dirty="0" err="1" smtClean="0">
                <a:latin typeface="+mn-lt"/>
              </a:rPr>
              <a:t>Orbit</a:t>
            </a:r>
            <a:r>
              <a:rPr lang="fr-CH" sz="2400" dirty="0" smtClean="0">
                <a:latin typeface="+mn-lt"/>
              </a:rPr>
              <a:t>:</a:t>
            </a: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smtClean="0">
                <a:latin typeface="+mn-lt"/>
              </a:rPr>
              <a:t>Time </a:t>
            </a:r>
            <a:r>
              <a:rPr lang="fr-CH" dirty="0" err="1" smtClean="0">
                <a:latin typeface="+mn-lt"/>
              </a:rPr>
              <a:t>varying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elements</a:t>
            </a:r>
            <a:endParaRPr lang="fr-CH" dirty="0">
              <a:latin typeface="+mn-lt"/>
            </a:endParaRP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latin typeface="+mn-lt"/>
              </a:rPr>
              <a:t>Accelerating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bucket</a:t>
            </a:r>
            <a:r>
              <a:rPr lang="fr-CH" dirty="0" smtClean="0">
                <a:latin typeface="+mn-lt"/>
              </a:rPr>
              <a:t> </a:t>
            </a: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>
                <a:latin typeface="+mn-lt"/>
              </a:rPr>
              <a:t>D</a:t>
            </a:r>
            <a:r>
              <a:rPr lang="fr-CH" dirty="0" smtClean="0">
                <a:latin typeface="+mn-lt"/>
              </a:rPr>
              <a:t>ouble </a:t>
            </a:r>
            <a:r>
              <a:rPr lang="fr-CH" dirty="0" err="1" smtClean="0">
                <a:latin typeface="+mn-lt"/>
              </a:rPr>
              <a:t>harmonic</a:t>
            </a:r>
            <a:endParaRPr lang="fr-CH" dirty="0">
              <a:latin typeface="+mn-lt"/>
            </a:endParaRP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2060"/>
                </a:solidFill>
                <a:latin typeface="+mn-lt"/>
              </a:rPr>
              <a:t>Optics</a:t>
            </a:r>
            <a:r>
              <a:rPr lang="fr-CH" dirty="0" smtClean="0">
                <a:solidFill>
                  <a:srgbClr val="002060"/>
                </a:solidFill>
                <a:latin typeface="+mn-lt"/>
              </a:rPr>
              <a:t> model as simple as possible</a:t>
            </a:r>
          </a:p>
          <a:p>
            <a:pPr marL="8145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2060"/>
                </a:solidFill>
                <a:latin typeface="+mn-lt"/>
              </a:rPr>
              <a:t>N</a:t>
            </a:r>
            <a:r>
              <a:rPr lang="fr-CH" dirty="0" smtClean="0">
                <a:solidFill>
                  <a:srgbClr val="002060"/>
                </a:solidFill>
                <a:latin typeface="+mn-lt"/>
              </a:rPr>
              <a:t>o </a:t>
            </a:r>
            <a:r>
              <a:rPr lang="fr-CH" dirty="0" err="1" smtClean="0">
                <a:solidFill>
                  <a:srgbClr val="002060"/>
                </a:solidFill>
                <a:latin typeface="+mn-lt"/>
              </a:rPr>
              <a:t>errors</a:t>
            </a:r>
            <a:r>
              <a:rPr lang="fr-CH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latin typeface="+mn-lt"/>
              </a:rPr>
              <a:t>except</a:t>
            </a:r>
            <a:r>
              <a:rPr lang="fr-CH" dirty="0" smtClean="0">
                <a:solidFill>
                  <a:srgbClr val="002060"/>
                </a:solidFill>
                <a:latin typeface="+mn-lt"/>
              </a:rPr>
              <a:t> in BSW </a:t>
            </a:r>
            <a:r>
              <a:rPr lang="fr-CH" dirty="0" err="1" smtClean="0">
                <a:solidFill>
                  <a:srgbClr val="002060"/>
                </a:solidFill>
                <a:latin typeface="+mn-lt"/>
              </a:rPr>
              <a:t>magnets</a:t>
            </a:r>
            <a:endParaRPr lang="fr-CH" dirty="0">
              <a:latin typeface="+mn-lt"/>
            </a:endParaRPr>
          </a:p>
          <a:p>
            <a:endParaRPr lang="fr-CH" sz="2800" dirty="0" smtClean="0">
              <a:latin typeface="+mn-lt"/>
            </a:endParaRPr>
          </a:p>
          <a:p>
            <a:endParaRPr lang="en-GB" sz="2800" dirty="0">
              <a:latin typeface="+mn-lt"/>
            </a:endParaRPr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21" y="1146370"/>
            <a:ext cx="4394579" cy="350751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373987" y="1349228"/>
            <a:ext cx="2380826" cy="738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GB" sz="1400" dirty="0" smtClean="0">
                <a:solidFill>
                  <a:srgbClr val="FF0000"/>
                </a:solidFill>
              </a:rPr>
              <a:t>Ceramic chamber </a:t>
            </a:r>
          </a:p>
          <a:p>
            <a:pPr marL="342900" indent="-342900">
              <a:buAutoNum type="alphaLcParenBoth"/>
            </a:pPr>
            <a:r>
              <a:rPr lang="en-GB" sz="1400" dirty="0" smtClean="0">
                <a:solidFill>
                  <a:srgbClr val="00B050"/>
                </a:solidFill>
              </a:rPr>
              <a:t>Inconel, </a:t>
            </a:r>
            <a:r>
              <a:rPr lang="en-GB" sz="1400" dirty="0" err="1" smtClean="0">
                <a:solidFill>
                  <a:srgbClr val="00B050"/>
                </a:solidFill>
              </a:rPr>
              <a:t>wo</a:t>
            </a:r>
            <a:r>
              <a:rPr lang="en-GB" sz="1400" dirty="0" smtClean="0">
                <a:solidFill>
                  <a:srgbClr val="00B050"/>
                </a:solidFill>
              </a:rPr>
              <a:t> correction</a:t>
            </a:r>
          </a:p>
          <a:p>
            <a:pPr marL="342900" indent="-342900">
              <a:buAutoNum type="alphaLcParenBoth"/>
            </a:pPr>
            <a:r>
              <a:rPr lang="en-GB" sz="1400" dirty="0" smtClean="0">
                <a:solidFill>
                  <a:srgbClr val="0033CC"/>
                </a:solidFill>
              </a:rPr>
              <a:t>Inconel, all </a:t>
            </a:r>
            <a:r>
              <a:rPr lang="en-GB" sz="1400" dirty="0">
                <a:solidFill>
                  <a:srgbClr val="0033CC"/>
                </a:solidFill>
              </a:rPr>
              <a:t>corrected.</a:t>
            </a:r>
          </a:p>
        </p:txBody>
      </p:sp>
      <p:sp>
        <p:nvSpPr>
          <p:cNvPr id="7" name="Rectangle 6"/>
          <p:cNvSpPr/>
          <p:nvPr/>
        </p:nvSpPr>
        <p:spPr>
          <a:xfrm>
            <a:off x="348968" y="367481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/>
              <a:t>Results</a:t>
            </a:r>
            <a:r>
              <a:rPr lang="fr-CH" sz="2400" dirty="0"/>
              <a:t> are </a:t>
            </a:r>
            <a:r>
              <a:rPr lang="fr-CH" sz="2400" dirty="0" err="1"/>
              <a:t>valid</a:t>
            </a:r>
            <a:r>
              <a:rPr lang="fr-CH" sz="2400" dirty="0"/>
              <a:t> </a:t>
            </a:r>
            <a:r>
              <a:rPr lang="fr-CH" sz="2400" dirty="0">
                <a:solidFill>
                  <a:srgbClr val="FF0000"/>
                </a:solidFill>
              </a:rPr>
              <a:t>in relative</a:t>
            </a:r>
            <a:r>
              <a:rPr lang="fr-CH" sz="2400" dirty="0"/>
              <a:t>, to </a:t>
            </a:r>
            <a:r>
              <a:rPr lang="fr-CH" sz="2400" dirty="0" err="1"/>
              <a:t>discriminate</a:t>
            </a:r>
            <a:r>
              <a:rPr lang="fr-CH" sz="2400" dirty="0"/>
              <a:t> </a:t>
            </a:r>
            <a:r>
              <a:rPr lang="fr-CH" sz="2400" dirty="0" err="1"/>
              <a:t>between</a:t>
            </a:r>
            <a:r>
              <a:rPr lang="fr-CH" sz="2400" dirty="0"/>
              <a:t> </a:t>
            </a:r>
            <a:r>
              <a:rPr lang="fr-CH" sz="2400" dirty="0" err="1"/>
              <a:t>ceramic</a:t>
            </a:r>
            <a:r>
              <a:rPr lang="fr-CH" sz="2400" dirty="0"/>
              <a:t> and inconel </a:t>
            </a:r>
            <a:r>
              <a:rPr lang="fr-CH" sz="2400" dirty="0" err="1"/>
              <a:t>chamber</a:t>
            </a:r>
            <a:r>
              <a:rPr lang="fr-CH" sz="2400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03199" y="4909417"/>
            <a:ext cx="855161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FF0000"/>
                </a:solidFill>
              </a:rPr>
              <a:t>No </a:t>
            </a:r>
            <a:r>
              <a:rPr lang="fr-CH" sz="2400" dirty="0" err="1">
                <a:solidFill>
                  <a:srgbClr val="FF0000"/>
                </a:solidFill>
              </a:rPr>
              <a:t>showstoppers</a:t>
            </a:r>
            <a:r>
              <a:rPr lang="fr-CH" sz="2400" dirty="0">
                <a:solidFill>
                  <a:srgbClr val="FF0000"/>
                </a:solidFill>
              </a:rPr>
              <a:t> for inconel </a:t>
            </a:r>
            <a:r>
              <a:rPr lang="fr-CH" sz="2400" dirty="0" err="1"/>
              <a:t>chamber</a:t>
            </a:r>
            <a:r>
              <a:rPr lang="fr-CH" sz="2400" dirty="0"/>
              <a:t> </a:t>
            </a:r>
            <a:r>
              <a:rPr lang="fr-CH" sz="2400" dirty="0" err="1"/>
              <a:t>found</a:t>
            </a:r>
            <a:r>
              <a:rPr lang="fr-CH" sz="2400" dirty="0"/>
              <a:t>, but compensation </a:t>
            </a:r>
            <a:r>
              <a:rPr lang="fr-CH" sz="2400" dirty="0" err="1"/>
              <a:t>is</a:t>
            </a:r>
            <a:r>
              <a:rPr lang="fr-CH" sz="2400" dirty="0"/>
              <a:t> </a:t>
            </a:r>
            <a:r>
              <a:rPr lang="fr-CH" sz="2400" dirty="0" err="1"/>
              <a:t>required</a:t>
            </a:r>
            <a:r>
              <a:rPr lang="fr-CH" sz="24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 err="1"/>
              <a:t>additional</a:t>
            </a:r>
            <a:r>
              <a:rPr lang="fr-CH" sz="2000" dirty="0"/>
              <a:t> </a:t>
            </a:r>
            <a:r>
              <a:rPr lang="fr-CH" sz="2000" dirty="0" err="1"/>
              <a:t>trims</a:t>
            </a:r>
            <a:r>
              <a:rPr lang="fr-CH" sz="2000" dirty="0"/>
              <a:t> on main quads QDE3, QDE14</a:t>
            </a:r>
          </a:p>
        </p:txBody>
      </p:sp>
    </p:spTree>
    <p:extLst>
      <p:ext uri="{BB962C8B-B14F-4D97-AF65-F5344CB8AC3E}">
        <p14:creationId xmlns:p14="http://schemas.microsoft.com/office/powerpoint/2010/main" val="30456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141</TotalTime>
  <Words>766</Words>
  <Application>Microsoft Office PowerPoint</Application>
  <PresentationFormat>Affichage à l'écran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LIU_PowerPoint_Template</vt:lpstr>
      <vt:lpstr>Présentation PowerPoint</vt:lpstr>
      <vt:lpstr>Space Charge in the PS Booster</vt:lpstr>
      <vt:lpstr>Outline</vt:lpstr>
      <vt:lpstr>PSB parameters</vt:lpstr>
      <vt:lpstr>Space Charge limitations in the PSB</vt:lpstr>
      <vt:lpstr>Measures against Space Charge</vt:lpstr>
      <vt:lpstr>Areas of investigation</vt:lpstr>
      <vt:lpstr>Studies of emittance preservation</vt:lpstr>
      <vt:lpstr>Studies of emittance preservation</vt:lpstr>
      <vt:lpstr>Multi Turn injection (present scheme w. septum)</vt:lpstr>
      <vt:lpstr>Machine modeling and benchmark </vt:lpstr>
      <vt:lpstr>Computing time</vt:lpstr>
      <vt:lpstr>Conclusions</vt:lpstr>
      <vt:lpstr>Présentation PowerPoint</vt:lpstr>
      <vt:lpstr>Curve emittance vs. Intensity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putzur</cp:lastModifiedBy>
  <cp:revision>27</cp:revision>
  <dcterms:created xsi:type="dcterms:W3CDTF">2011-05-16T09:28:26Z</dcterms:created>
  <dcterms:modified xsi:type="dcterms:W3CDTF">2014-05-20T00:44:44Z</dcterms:modified>
</cp:coreProperties>
</file>