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63" r:id="rId2"/>
    <p:sldId id="266" r:id="rId3"/>
    <p:sldId id="267" r:id="rId4"/>
    <p:sldId id="273" r:id="rId5"/>
    <p:sldId id="274" r:id="rId6"/>
    <p:sldId id="271" r:id="rId7"/>
    <p:sldId id="272" r:id="rId8"/>
    <p:sldId id="275" r:id="rId9"/>
    <p:sldId id="315" r:id="rId10"/>
    <p:sldId id="277" r:id="rId11"/>
    <p:sldId id="276" r:id="rId12"/>
    <p:sldId id="278" r:id="rId13"/>
    <p:sldId id="288" r:id="rId14"/>
    <p:sldId id="316" r:id="rId15"/>
    <p:sldId id="300" r:id="rId16"/>
    <p:sldId id="289" r:id="rId17"/>
    <p:sldId id="291" r:id="rId18"/>
    <p:sldId id="290" r:id="rId19"/>
    <p:sldId id="292" r:id="rId20"/>
    <p:sldId id="294" r:id="rId21"/>
    <p:sldId id="297" r:id="rId22"/>
    <p:sldId id="295" r:id="rId23"/>
    <p:sldId id="298" r:id="rId24"/>
    <p:sldId id="296" r:id="rId25"/>
    <p:sldId id="299" r:id="rId26"/>
    <p:sldId id="320" r:id="rId27"/>
    <p:sldId id="321" r:id="rId28"/>
    <p:sldId id="302" r:id="rId29"/>
    <p:sldId id="303" r:id="rId30"/>
    <p:sldId id="304" r:id="rId31"/>
    <p:sldId id="306" r:id="rId32"/>
    <p:sldId id="307" r:id="rId33"/>
    <p:sldId id="317" r:id="rId34"/>
    <p:sldId id="305" r:id="rId35"/>
    <p:sldId id="313" r:id="rId36"/>
    <p:sldId id="318" r:id="rId37"/>
    <p:sldId id="312" r:id="rId38"/>
    <p:sldId id="310" r:id="rId39"/>
    <p:sldId id="319" r:id="rId40"/>
    <p:sldId id="301" r:id="rId41"/>
    <p:sldId id="309" r:id="rId42"/>
    <p:sldId id="308" r:id="rId43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A5EB"/>
    <a:srgbClr val="9C9E9F"/>
    <a:srgbClr val="FFFFFF"/>
    <a:srgbClr val="DDDDDD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19" autoAdjust="0"/>
    <p:restoredTop sz="94836" autoAdjust="0"/>
  </p:normalViewPr>
  <p:slideViewPr>
    <p:cSldViewPr snapToGrid="0">
      <p:cViewPr varScale="1">
        <p:scale>
          <a:sx n="92" d="100"/>
          <a:sy n="92" d="100"/>
        </p:scale>
        <p:origin x="-384" y="-9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Kay Wittenburg 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US" sz="900" dirty="0" smtClean="0">
                <a:solidFill>
                  <a:schemeClr val="bg2"/>
                </a:solidFill>
              </a:rPr>
              <a:t>3rd </a:t>
            </a:r>
            <a:r>
              <a:rPr lang="en-US" sz="900" dirty="0" err="1" smtClean="0">
                <a:solidFill>
                  <a:schemeClr val="bg2"/>
                </a:solidFill>
              </a:rPr>
              <a:t>oPAC</a:t>
            </a:r>
            <a:r>
              <a:rPr lang="en-US" sz="900" dirty="0" smtClean="0">
                <a:solidFill>
                  <a:schemeClr val="bg2"/>
                </a:solidFill>
              </a:rPr>
              <a:t> Topical Workshop on Beam Diagnostics </a:t>
            </a:r>
            <a:r>
              <a:rPr lang="en-GB" sz="900" dirty="0" smtClean="0">
                <a:solidFill>
                  <a:schemeClr val="bg2"/>
                </a:solidFill>
              </a:rPr>
              <a:t>|  8-9 May 2014  | </a:t>
            </a:r>
            <a:r>
              <a:rPr lang="en-GB" sz="900" b="1" dirty="0" smtClean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as.web.cern.ch/cas/France-2008/Dourdan-after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tesla.desy.de/~lfroehli/download/ERL_instrumentation_ws_2008_BLMs.pdf" TargetMode="External"/><Relationship Id="rId4" Type="http://schemas.openxmlformats.org/officeDocument/2006/relationships/hyperlink" Target="http://cdsweb.cern.ch/record/1071486/files/cern-2009-005.pdf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Beam Loss Monitors: </a:t>
            </a:r>
            <a:endParaRPr lang="de-DE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930963"/>
          </a:xfrm>
        </p:spPr>
        <p:txBody>
          <a:bodyPr/>
          <a:lstStyle/>
          <a:p>
            <a:pPr algn="ctr"/>
            <a:r>
              <a:rPr lang="en-US" i="1" dirty="0" smtClean="0"/>
              <a:t>Overview </a:t>
            </a:r>
            <a:r>
              <a:rPr lang="en-US" i="1" dirty="0"/>
              <a:t>of BLM Technology</a:t>
            </a:r>
            <a:r>
              <a:rPr lang="en-US" dirty="0"/>
              <a:t> </a:t>
            </a:r>
            <a:endParaRPr lang="en-US" altLang="de-DE" sz="1050" dirty="0">
              <a:cs typeface="Times New Roman" pitchFamily="18" charset="0"/>
            </a:endParaRPr>
          </a:p>
          <a:p>
            <a:endParaRPr lang="de-DE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4646613" y="4356100"/>
            <a:ext cx="4165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dirty="0">
                <a:solidFill>
                  <a:srgbClr val="00A5EB"/>
                </a:solidFill>
              </a:rPr>
              <a:t>Kay Wittenburg</a:t>
            </a:r>
          </a:p>
          <a:p>
            <a:r>
              <a:rPr lang="en-US" dirty="0"/>
              <a:t>3rd </a:t>
            </a:r>
            <a:r>
              <a:rPr lang="en-US" dirty="0" err="1"/>
              <a:t>oPAC</a:t>
            </a:r>
            <a:r>
              <a:rPr lang="en-US" dirty="0"/>
              <a:t> Topical Workshop on Beam Diagnostics</a:t>
            </a:r>
          </a:p>
          <a:p>
            <a:r>
              <a:rPr lang="de-DE" dirty="0"/>
              <a:t>Vienna, 8-9 May 2014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73108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Introduction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Dynamic range, </a:t>
            </a:r>
            <a:r>
              <a:rPr lang="en-US" dirty="0" smtClean="0"/>
              <a:t>sensitivity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Limitations in </a:t>
            </a:r>
            <a:endParaRPr lang="en-US" dirty="0" smtClean="0"/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/>
              <a:t>time </a:t>
            </a:r>
            <a:r>
              <a:rPr lang="en-US" dirty="0"/>
              <a:t>and/or </a:t>
            </a:r>
            <a:endParaRPr lang="en-US" dirty="0" smtClean="0"/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/>
              <a:t>spatial </a:t>
            </a:r>
            <a:r>
              <a:rPr lang="en-US" dirty="0" smtClean="0"/>
              <a:t>resolution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Challenges </a:t>
            </a:r>
            <a:r>
              <a:rPr lang="en-US" dirty="0"/>
              <a:t>associated to </a:t>
            </a:r>
            <a:r>
              <a:rPr lang="en-US" dirty="0" smtClean="0"/>
              <a:t>measurements of </a:t>
            </a:r>
            <a:r>
              <a:rPr lang="en-US" dirty="0"/>
              <a:t>losses </a:t>
            </a:r>
            <a:r>
              <a:rPr lang="en-US" dirty="0" smtClean="0"/>
              <a:t>(in </a:t>
            </a:r>
            <a:r>
              <a:rPr lang="en-US" dirty="0"/>
              <a:t>different machine </a:t>
            </a:r>
            <a:r>
              <a:rPr lang="en-US" dirty="0" smtClean="0"/>
              <a:t>types</a:t>
            </a:r>
            <a:r>
              <a:rPr lang="en-US" dirty="0" smtClean="0"/>
              <a:t>)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Radiation </a:t>
            </a:r>
            <a:r>
              <a:rPr lang="en-US" dirty="0" smtClean="0"/>
              <a:t>hardness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comprehensive summary of the current </a:t>
            </a:r>
            <a:r>
              <a:rPr lang="en-US" dirty="0" smtClean="0"/>
              <a:t>state-of-the-art </a:t>
            </a:r>
            <a:r>
              <a:rPr lang="en-US" dirty="0" smtClean="0"/>
              <a:t>methods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Needs </a:t>
            </a:r>
            <a:r>
              <a:rPr lang="en-US" dirty="0"/>
              <a:t>for further </a:t>
            </a:r>
            <a:r>
              <a:rPr lang="en-US" dirty="0" smtClean="0"/>
              <a:t>development</a:t>
            </a:r>
            <a:endParaRPr lang="en-US" dirty="0"/>
          </a:p>
        </p:txBody>
      </p:sp>
      <p:pic>
        <p:nvPicPr>
          <p:cNvPr id="6" name="Picture 4" descr="Crash_4_8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478" y="4007027"/>
            <a:ext cx="2523135" cy="189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</a:t>
            </a:r>
            <a:r>
              <a:rPr lang="en-US" dirty="0"/>
              <a:t>Limitations in time </a:t>
            </a:r>
            <a:r>
              <a:rPr lang="en-US" dirty="0" smtClean="0"/>
              <a:t>resolution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4173" y="977900"/>
            <a:ext cx="8698516" cy="4792663"/>
          </a:xfrm>
        </p:spPr>
        <p:txBody>
          <a:bodyPr/>
          <a:lstStyle/>
          <a:p>
            <a:r>
              <a:rPr lang="en-US" sz="1800" b="1" dirty="0" smtClean="0"/>
              <a:t>≥ turn by turn:</a:t>
            </a:r>
            <a:endParaRPr lang="en-US" sz="1800" b="1" dirty="0" smtClean="0"/>
          </a:p>
          <a:p>
            <a:pPr lvl="1"/>
            <a:r>
              <a:rPr lang="en-US" sz="1400" dirty="0" smtClean="0"/>
              <a:t>Ionization chambers</a:t>
            </a:r>
          </a:p>
          <a:p>
            <a:pPr marL="444500" lvl="1" indent="0">
              <a:buNone/>
            </a:pPr>
            <a:r>
              <a:rPr lang="en-US" sz="1400" b="1" dirty="0"/>
              <a:t>+ Low bandwidth ADC </a:t>
            </a:r>
            <a:r>
              <a:rPr lang="en-US" sz="1400" b="1" dirty="0" smtClean="0"/>
              <a:t>allows </a:t>
            </a:r>
            <a:r>
              <a:rPr lang="en-US" sz="1400" b="1" dirty="0"/>
              <a:t>high dynamic </a:t>
            </a:r>
            <a:r>
              <a:rPr lang="en-US" sz="1400" b="1" dirty="0" smtClean="0"/>
              <a:t>range</a:t>
            </a:r>
            <a:endParaRPr lang="en-US" sz="1400" dirty="0" smtClean="0"/>
          </a:p>
          <a:p>
            <a:pPr lvl="1"/>
            <a:r>
              <a:rPr lang="en-US" sz="1400" dirty="0" smtClean="0"/>
              <a:t>Counting (many bunches)</a:t>
            </a:r>
          </a:p>
          <a:p>
            <a:pPr marL="444500" lvl="1" indent="0">
              <a:buNone/>
            </a:pPr>
            <a:r>
              <a:rPr lang="en-US" sz="1400" b="1" dirty="0" smtClean="0"/>
              <a:t>Allows super high dynamic range </a:t>
            </a:r>
            <a:br>
              <a:rPr lang="en-US" sz="1400" b="1" dirty="0" smtClean="0"/>
            </a:br>
            <a:endParaRPr lang="en-US" sz="1400" b="1" u="sng" dirty="0" smtClean="0"/>
          </a:p>
          <a:p>
            <a:pPr marL="444500" lvl="1" indent="0">
              <a:buNone/>
            </a:pPr>
            <a:endParaRPr lang="en-US" sz="1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204" y="959004"/>
            <a:ext cx="4176555" cy="223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07620" y="3200399"/>
            <a:ext cx="3657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dirty="0" smtClean="0"/>
              <a:t>T. Toyama et al., HB2008</a:t>
            </a:r>
            <a:endParaRPr lang="en-US" altLang="ja-JP" dirty="0"/>
          </a:p>
        </p:txBody>
      </p:sp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5" y="3328601"/>
            <a:ext cx="2142492" cy="1792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279" y="4055458"/>
            <a:ext cx="3520141" cy="17922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30946" y="3716904"/>
            <a:ext cx="3605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Counting circuit for LHC Ion Chamber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5" y="5327541"/>
            <a:ext cx="2142492" cy="132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4575" y="2943196"/>
            <a:ext cx="2028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 Diodes at </a:t>
            </a:r>
            <a:r>
              <a:rPr lang="en-US" dirty="0" smtClean="0"/>
              <a:t>HERA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839204" y="1319514"/>
            <a:ext cx="2279226" cy="186973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9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</a:t>
            </a:r>
            <a:r>
              <a:rPr lang="en-US" dirty="0"/>
              <a:t>Limitations in time </a:t>
            </a:r>
            <a:r>
              <a:rPr lang="en-US" dirty="0" smtClean="0"/>
              <a:t>resolution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u="sng" dirty="0" smtClean="0"/>
              <a:t>&lt; 100 ns:</a:t>
            </a:r>
          </a:p>
          <a:p>
            <a:pPr lvl="1"/>
            <a:r>
              <a:rPr lang="en-US" sz="1400" dirty="0" smtClean="0"/>
              <a:t>PMT (or APD) + Cherenkov or Scintillator</a:t>
            </a:r>
          </a:p>
          <a:p>
            <a:pPr lvl="1"/>
            <a:r>
              <a:rPr lang="en-US" sz="1400" dirty="0" smtClean="0"/>
              <a:t>SEM + GHz Amplifier (or SEM-PMT)</a:t>
            </a:r>
          </a:p>
          <a:p>
            <a:pPr lvl="1"/>
            <a:r>
              <a:rPr lang="en-US" sz="1400" dirty="0" smtClean="0"/>
              <a:t>Solid </a:t>
            </a:r>
            <a:r>
              <a:rPr lang="en-US" sz="1400" dirty="0" smtClean="0"/>
              <a:t>State </a:t>
            </a:r>
            <a:r>
              <a:rPr lang="en-US" sz="1400" dirty="0" smtClean="0"/>
              <a:t>Detectors + GHz Amplifier</a:t>
            </a:r>
          </a:p>
          <a:p>
            <a:pPr marL="444500" lvl="1" indent="0">
              <a:buNone/>
            </a:pPr>
            <a:r>
              <a:rPr lang="en-US" b="1" dirty="0" smtClean="0"/>
              <a:t>+ GHz ADC (limited dynamic range)!!!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816" y="855209"/>
            <a:ext cx="3365345" cy="289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32166" y="3819723"/>
            <a:ext cx="3254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signal width from the R5900 PMT is as short as 20 ns, even after 50m twisted pair cable.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61" y="3111981"/>
            <a:ext cx="3937193" cy="312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14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</a:t>
            </a:r>
            <a:r>
              <a:rPr lang="en-US" dirty="0"/>
              <a:t>Limitations in time </a:t>
            </a:r>
            <a:r>
              <a:rPr lang="en-US" dirty="0" smtClean="0"/>
              <a:t>resolution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86563" y="866775"/>
            <a:ext cx="7104912" cy="5353050"/>
            <a:chOff x="886563" y="752475"/>
            <a:chExt cx="7104912" cy="53530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52525" y="752475"/>
              <a:ext cx="6838950" cy="5353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406400" y="2997200"/>
              <a:ext cx="1316386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Loss signal</a:t>
              </a:r>
              <a:endParaRPr lang="en-GB" b="1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50100" y="4940300"/>
              <a:ext cx="689612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smtClean="0"/>
                <a:t>Time</a:t>
              </a:r>
              <a:endParaRPr lang="en-GB" b="1" smtClean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235200" y="3708400"/>
            <a:ext cx="1786066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0066FF"/>
                </a:solidFill>
              </a:rPr>
              <a:t>Diamond signal</a:t>
            </a:r>
            <a:endParaRPr lang="en-GB" b="1" smtClean="0">
              <a:solidFill>
                <a:srgbClr val="00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6538" y="5148644"/>
            <a:ext cx="2667718" cy="700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66FF"/>
                </a:solidFill>
              </a:rPr>
              <a:t>Ionisation</a:t>
            </a:r>
            <a:r>
              <a:rPr lang="en-US" b="1" dirty="0" smtClean="0">
                <a:solidFill>
                  <a:srgbClr val="0066FF"/>
                </a:solidFill>
              </a:rPr>
              <a:t> chamber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(40 us integration time)</a:t>
            </a:r>
            <a:endParaRPr lang="en-GB" b="1" dirty="0" smtClean="0">
              <a:solidFill>
                <a:srgbClr val="0066FF"/>
              </a:solidFill>
            </a:endParaRPr>
          </a:p>
        </p:txBody>
      </p:sp>
      <p:sp>
        <p:nvSpPr>
          <p:cNvPr id="10" name="Footer Placeholder 6"/>
          <p:cNvSpPr txBox="1">
            <a:spLocks/>
          </p:cNvSpPr>
          <p:nvPr/>
        </p:nvSpPr>
        <p:spPr>
          <a:xfrm>
            <a:off x="7481124" y="2466264"/>
            <a:ext cx="1662876" cy="19436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err="1"/>
              <a:t>B.Dehning</a:t>
            </a:r>
            <a:r>
              <a:rPr lang="en-US" sz="1200" dirty="0"/>
              <a:t> </a:t>
            </a:r>
            <a:endParaRPr lang="en-US" sz="1200" dirty="0" smtClean="0"/>
          </a:p>
          <a:p>
            <a:pPr>
              <a:defRPr/>
            </a:pPr>
            <a:r>
              <a:rPr lang="en-US" sz="1200" dirty="0" smtClean="0"/>
              <a:t>Beam Loss: New Developments, Detectors and Electronics ; </a:t>
            </a:r>
          </a:p>
          <a:p>
            <a:r>
              <a:rPr lang="en-US" sz="1200" dirty="0"/>
              <a:t>7th DITANET Topical Workshop on </a:t>
            </a:r>
          </a:p>
          <a:p>
            <a:r>
              <a:rPr lang="en-US" sz="1200" dirty="0"/>
              <a:t>Beam Loss Monitoring</a:t>
            </a:r>
          </a:p>
          <a:p>
            <a:r>
              <a:rPr lang="en-US" sz="1200" dirty="0"/>
              <a:t>December 7, </a:t>
            </a:r>
            <a:r>
              <a:rPr lang="en-US" sz="1200" dirty="0" smtClean="0"/>
              <a:t>2011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9399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3b. </a:t>
            </a:r>
            <a:r>
              <a:rPr lang="en-US" dirty="0"/>
              <a:t>Limitations in </a:t>
            </a:r>
            <a:r>
              <a:rPr lang="en-US" dirty="0" smtClean="0"/>
              <a:t>spatial resolution (where to put BLMs)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7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3b. </a:t>
            </a:r>
            <a:r>
              <a:rPr lang="en-US" dirty="0"/>
              <a:t>Limitations in </a:t>
            </a:r>
            <a:r>
              <a:rPr lang="en-US" dirty="0" smtClean="0"/>
              <a:t>spatial resolution (where to put BLMs) 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50471" y="6366076"/>
            <a:ext cx="792865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906910" y="6063037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Beam direction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68" y="1413434"/>
            <a:ext cx="7245861" cy="37377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986885" y="953468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 beam = small shower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3b. </a:t>
            </a:r>
            <a:r>
              <a:rPr lang="en-US" dirty="0"/>
              <a:t>Limitations in </a:t>
            </a:r>
            <a:r>
              <a:rPr lang="en-US" dirty="0" smtClean="0"/>
              <a:t>spatial resolution (where to put BLMs) </a:t>
            </a:r>
            <a:endParaRPr lang="en-US" dirty="0"/>
          </a:p>
        </p:txBody>
      </p:sp>
      <p:pic>
        <p:nvPicPr>
          <p:cNvPr id="5" name="Picture 1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61" y="1607013"/>
            <a:ext cx="4109605" cy="21504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9"/>
          <p:cNvSpPr txBox="1">
            <a:spLocks noChangeArrowheads="1"/>
          </p:cNvSpPr>
          <p:nvPr/>
        </p:nvSpPr>
        <p:spPr bwMode="auto">
          <a:xfrm>
            <a:off x="356161" y="1201161"/>
            <a:ext cx="45507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800000"/>
                </a:solidFill>
                <a:latin typeface="Times" pitchFamily="18" charset="0"/>
              </a:rPr>
              <a:t>Trajectory </a:t>
            </a:r>
            <a:r>
              <a:rPr lang="en-GB" b="1" dirty="0">
                <a:solidFill>
                  <a:srgbClr val="800000"/>
                </a:solidFill>
                <a:latin typeface="Times" pitchFamily="18" charset="0"/>
              </a:rPr>
              <a:t>of Electrons after Energy Loss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61" y="3865944"/>
            <a:ext cx="4109605" cy="2476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48093" y="4781269"/>
            <a:ext cx="4118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 New Theoretical Design of BLM System for HLS II</a:t>
            </a:r>
            <a:endParaRPr lang="en-US" sz="1200" dirty="0"/>
          </a:p>
          <a:p>
            <a:r>
              <a:rPr lang="en-US" sz="1200" i="1" dirty="0" err="1" smtClean="0"/>
              <a:t>Yukai</a:t>
            </a:r>
            <a:r>
              <a:rPr lang="en-US" sz="1200" i="1" dirty="0" smtClean="0"/>
              <a:t> </a:t>
            </a:r>
            <a:r>
              <a:rPr lang="en-US" sz="1200" i="1" dirty="0"/>
              <a:t>Chen, </a:t>
            </a:r>
            <a:r>
              <a:rPr lang="en-US" sz="1200" i="1" dirty="0" err="1"/>
              <a:t>Lijuan</a:t>
            </a:r>
            <a:r>
              <a:rPr lang="en-US" sz="1200" i="1" dirty="0"/>
              <a:t> He, </a:t>
            </a:r>
            <a:r>
              <a:rPr lang="en-US" sz="1200" i="1" dirty="0" err="1"/>
              <a:t>Juexin</a:t>
            </a:r>
            <a:r>
              <a:rPr lang="en-US" sz="1200" i="1" dirty="0"/>
              <a:t> Li, Wei-min Li, </a:t>
            </a:r>
            <a:r>
              <a:rPr lang="en-US" sz="1200" i="1" dirty="0" err="1"/>
              <a:t>Yuxiong</a:t>
            </a:r>
            <a:r>
              <a:rPr lang="en-US" sz="1200" i="1" dirty="0"/>
              <a:t> Li </a:t>
            </a:r>
            <a:endParaRPr lang="en-US" sz="1200" dirty="0"/>
          </a:p>
          <a:p>
            <a:r>
              <a:rPr lang="en-US" sz="1200" dirty="0" smtClean="0"/>
              <a:t>IPAC 2013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780344" y="2451426"/>
            <a:ext cx="374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Electron </a:t>
            </a:r>
            <a:r>
              <a:rPr lang="en-US" sz="1200" b="1" dirty="0"/>
              <a:t>Beam Loss Monitors for </a:t>
            </a:r>
            <a:r>
              <a:rPr lang="en-US" sz="1200" b="1" dirty="0" smtClean="0"/>
              <a:t>HERA</a:t>
            </a:r>
          </a:p>
          <a:p>
            <a:r>
              <a:rPr lang="de-DE" sz="1200" dirty="0"/>
              <a:t>F. </a:t>
            </a:r>
            <a:r>
              <a:rPr lang="de-DE" sz="1200" dirty="0" err="1"/>
              <a:t>Ridoutt</a:t>
            </a:r>
            <a:r>
              <a:rPr lang="de-DE" sz="1200" dirty="0"/>
              <a:t>, </a:t>
            </a:r>
            <a:r>
              <a:rPr lang="en-US" sz="1200" dirty="0"/>
              <a:t>W. </a:t>
            </a:r>
            <a:r>
              <a:rPr lang="en-US" sz="1200" dirty="0" err="1"/>
              <a:t>Bialowons</a:t>
            </a:r>
            <a:r>
              <a:rPr lang="en-US" sz="1200" dirty="0"/>
              <a:t>, K. </a:t>
            </a:r>
            <a:r>
              <a:rPr lang="en-US" sz="1200" dirty="0" err="1" smtClean="0"/>
              <a:t>Wittenburg</a:t>
            </a:r>
            <a:r>
              <a:rPr lang="en-US" sz="1200" dirty="0" smtClean="0"/>
              <a:t>; EPAC 1994</a:t>
            </a:r>
            <a:endParaRPr lang="en-US" sz="1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983848" y="1785936"/>
            <a:ext cx="2884025" cy="390490"/>
            <a:chOff x="983848" y="1785936"/>
            <a:chExt cx="2884025" cy="390490"/>
          </a:xfrm>
        </p:grpSpPr>
        <p:sp>
          <p:nvSpPr>
            <p:cNvPr id="10" name="Oval 9"/>
            <p:cNvSpPr/>
            <p:nvPr/>
          </p:nvSpPr>
          <p:spPr bwMode="auto">
            <a:xfrm>
              <a:off x="983848" y="1785936"/>
              <a:ext cx="439838" cy="360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428035" y="1785936"/>
              <a:ext cx="439838" cy="360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849301" y="1816378"/>
              <a:ext cx="439838" cy="360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2191044" y="1816378"/>
              <a:ext cx="439838" cy="360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1576086" y="1816378"/>
              <a:ext cx="439838" cy="360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909329" y="953071"/>
            <a:ext cx="161172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Important: </a:t>
            </a:r>
          </a:p>
          <a:p>
            <a:r>
              <a:rPr lang="en-US" dirty="0" smtClean="0"/>
              <a:t>Beam Optics!</a:t>
            </a:r>
          </a:p>
          <a:p>
            <a:r>
              <a:rPr lang="en-US" dirty="0" smtClean="0"/>
              <a:t>Tracking Codes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50471" y="6366076"/>
            <a:ext cx="792865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906910" y="6063037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Beam direction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57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Limitations in spatial </a:t>
            </a:r>
            <a:r>
              <a:rPr lang="en-US" dirty="0" smtClean="0"/>
              <a:t>resolution (where </a:t>
            </a:r>
            <a:r>
              <a:rPr lang="en-US" dirty="0"/>
              <a:t>to put BLMs)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824572"/>
              </p:ext>
            </p:extLst>
          </p:nvPr>
        </p:nvGraphicFramePr>
        <p:xfrm>
          <a:off x="731380" y="2674342"/>
          <a:ext cx="3883768" cy="3078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Bitmap Image" r:id="rId3" imgW="9752381" imgH="7314286" progId="PBrush">
                  <p:embed/>
                </p:oleObj>
              </mc:Choice>
              <mc:Fallback>
                <p:oleObj name="Bitmap Image" r:id="rId3" imgW="9752381" imgH="7314286" progId="PBrush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380" y="2674342"/>
                        <a:ext cx="3883768" cy="307898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0681" y="920727"/>
            <a:ext cx="7747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local orbit distortion creates losses at high beta (in general at aperture limitations)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969" y="2613572"/>
            <a:ext cx="4320674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119820" y="2370557"/>
            <a:ext cx="2906653" cy="1192745"/>
            <a:chOff x="0" y="1253007"/>
            <a:chExt cx="2906653" cy="1192745"/>
          </a:xfrm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45632"/>
              <a:ext cx="2906653" cy="1000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351931" y="1345551"/>
              <a:ext cx="81679" cy="120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endParaRPr lang="en-GB" altLang="en-US" sz="1200"/>
            </a:p>
          </p:txBody>
        </p:sp>
        <p:sp>
          <p:nvSpPr>
            <p:cNvPr id="9" name="Rectangle 29"/>
            <p:cNvSpPr>
              <a:spLocks noChangeArrowheads="1"/>
            </p:cNvSpPr>
            <p:nvPr/>
          </p:nvSpPr>
          <p:spPr bwMode="auto">
            <a:xfrm>
              <a:off x="1594153" y="1535289"/>
              <a:ext cx="50697" cy="503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30"/>
            <p:cNvSpPr>
              <a:spLocks noChangeArrowheads="1"/>
            </p:cNvSpPr>
            <p:nvPr/>
          </p:nvSpPr>
          <p:spPr bwMode="auto">
            <a:xfrm>
              <a:off x="1592040" y="2099637"/>
              <a:ext cx="31686" cy="1577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31"/>
            <p:cNvSpPr>
              <a:spLocks noChangeArrowheads="1"/>
            </p:cNvSpPr>
            <p:nvPr/>
          </p:nvSpPr>
          <p:spPr bwMode="auto">
            <a:xfrm>
              <a:off x="1594857" y="2291460"/>
              <a:ext cx="30982" cy="1264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19820" y="1253007"/>
              <a:ext cx="1753990" cy="277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1200" dirty="0" err="1" smtClean="0"/>
                <a:t>Secondaries</a:t>
              </a:r>
              <a:r>
                <a:rPr lang="en-US" altLang="en-US" sz="1200" dirty="0" smtClean="0"/>
                <a:t> at surface</a:t>
              </a:r>
              <a:endParaRPr lang="en-US" altLang="en-US" sz="1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909330" y="1425766"/>
            <a:ext cx="1951175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Important: </a:t>
            </a:r>
          </a:p>
          <a:p>
            <a:r>
              <a:rPr lang="en-US" dirty="0" smtClean="0"/>
              <a:t>Particle Shower</a:t>
            </a:r>
          </a:p>
          <a:p>
            <a:r>
              <a:rPr lang="en-US" dirty="0" smtClean="0"/>
              <a:t>Monte Carlo Codes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50471" y="6370815"/>
            <a:ext cx="792865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906910" y="6060942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Beam direction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1979" y="1671987"/>
            <a:ext cx="4044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Energy Proton </a:t>
            </a:r>
            <a:r>
              <a:rPr lang="en-US" dirty="0"/>
              <a:t>B</a:t>
            </a:r>
            <a:r>
              <a:rPr lang="en-US" dirty="0" smtClean="0"/>
              <a:t>eam = Large </a:t>
            </a:r>
            <a:r>
              <a:rPr lang="en-US" dirty="0"/>
              <a:t>S</a:t>
            </a:r>
            <a:r>
              <a:rPr lang="en-US" dirty="0" smtClean="0"/>
              <a:t>hower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1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Limitations in spatial resolution (where to put BLMs)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020" y="2487866"/>
            <a:ext cx="2471124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917" y="2431116"/>
            <a:ext cx="2568990" cy="3060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5284" y="2205091"/>
            <a:ext cx="2642390" cy="3238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3619" y="2383295"/>
            <a:ext cx="2691323" cy="309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0646" y="5491816"/>
            <a:ext cx="291054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Loss location = middle of first quadrupole</a:t>
            </a:r>
          </a:p>
          <a:p>
            <a:pPr algn="ctr"/>
            <a:r>
              <a:rPr lang="en-US" sz="1200" dirty="0" smtClean="0"/>
              <a:t>Loss angle = 1.5 mrad</a:t>
            </a:r>
          </a:p>
          <a:p>
            <a:pPr algn="ctr"/>
            <a:r>
              <a:rPr lang="en-US" sz="1200" dirty="0" smtClean="0"/>
              <a:t>Loss intensity = 10^12 protons/sec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6151444" y="5632106"/>
            <a:ext cx="29062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Technical Note ESS/AD/0032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7279" y="832600"/>
            <a:ext cx="401584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Important: </a:t>
            </a:r>
          </a:p>
          <a:p>
            <a:r>
              <a:rPr lang="en-US" dirty="0"/>
              <a:t>Loss signal has to be calibrated by energy</a:t>
            </a:r>
          </a:p>
          <a:p>
            <a:r>
              <a:rPr lang="en-US" dirty="0" smtClean="0"/>
              <a:t>Monte Carlo Codes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50471" y="6366076"/>
            <a:ext cx="792865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4906910" y="6063037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Beam direction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2527" y="1104346"/>
            <a:ext cx="4304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Energy Proton </a:t>
            </a:r>
            <a:r>
              <a:rPr lang="en-US" dirty="0"/>
              <a:t>B</a:t>
            </a:r>
            <a:r>
              <a:rPr lang="en-US" dirty="0" smtClean="0"/>
              <a:t>eam = Shielded </a:t>
            </a:r>
            <a:r>
              <a:rPr lang="en-US" dirty="0"/>
              <a:t>S</a:t>
            </a:r>
            <a:r>
              <a:rPr lang="en-US" dirty="0" smtClean="0"/>
              <a:t>hower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8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Limitations in spatial resolution (where to put BLMs)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11" y="1759350"/>
            <a:ext cx="5410043" cy="409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150471" y="6389225"/>
            <a:ext cx="7928658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4906910" y="6081448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Beam direction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665" y="951502"/>
            <a:ext cx="3010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measurement</a:t>
            </a:r>
          </a:p>
          <a:p>
            <a:r>
              <a:rPr lang="en-US" dirty="0" smtClean="0"/>
              <a:t>Vs.</a:t>
            </a:r>
          </a:p>
          <a:p>
            <a:r>
              <a:rPr lang="en-US" dirty="0" smtClean="0"/>
              <a:t>Do losses appear somewhere?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665" y="2812648"/>
            <a:ext cx="3015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Neutrons are everywhere in the accelerator tunnel in case of losses:</a:t>
            </a:r>
          </a:p>
          <a:p>
            <a:endParaRPr lang="en-US" dirty="0"/>
          </a:p>
          <a:p>
            <a:r>
              <a:rPr lang="en-US" dirty="0" smtClean="0"/>
              <a:t>Few neutron detector BLMs are sufficient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1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Limitations in spatial resolution (where to put BLMs)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7220794" cy="55030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034" y="1291662"/>
            <a:ext cx="3800648" cy="27131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136" y="4725144"/>
            <a:ext cx="1863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/>
              <a:t>d</a:t>
            </a:r>
            <a:r>
              <a:rPr lang="en-US" sz="1500" b="1" dirty="0" smtClean="0"/>
              <a:t>etects the alphas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329865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</a:t>
            </a:r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39750" y="872018"/>
            <a:ext cx="80010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de-DE" dirty="0"/>
              <a:t>Beam loss monitor systems are designed for measuring beam losses around an accelerator or storage ring. </a:t>
            </a:r>
            <a:r>
              <a:rPr lang="en-US" altLang="de-DE" b="1" u="sng" dirty="0"/>
              <a:t>A detailed understanding of the loss mechanism</a:t>
            </a:r>
            <a:r>
              <a:rPr lang="en-US" altLang="de-DE" dirty="0"/>
              <a:t>, together with an </a:t>
            </a:r>
            <a:r>
              <a:rPr lang="en-US" altLang="de-DE" b="1" u="sng" dirty="0"/>
              <a:t>appropriate design of the BLM-System</a:t>
            </a:r>
            <a:r>
              <a:rPr lang="en-US" altLang="de-DE" dirty="0"/>
              <a:t> and an </a:t>
            </a:r>
            <a:r>
              <a:rPr lang="en-US" altLang="de-DE" b="1" u="sng" dirty="0"/>
              <a:t>appropriate location</a:t>
            </a:r>
            <a:r>
              <a:rPr lang="en-US" altLang="de-DE" b="1" dirty="0"/>
              <a:t> of the monitors</a:t>
            </a:r>
            <a:r>
              <a:rPr lang="en-US" altLang="de-DE" dirty="0"/>
              <a:t> enable a wide field of very useful </a:t>
            </a:r>
            <a:r>
              <a:rPr lang="en-US" altLang="de-DE" b="1" u="sng" dirty="0"/>
              <a:t>beam diagnostics and machine protection</a:t>
            </a:r>
            <a:r>
              <a:rPr lang="en-US" altLang="de-DE" dirty="0"/>
              <a:t> possibilities. </a:t>
            </a:r>
          </a:p>
          <a:p>
            <a:r>
              <a:rPr lang="en-US" altLang="de-DE" sz="1000" dirty="0">
                <a:cs typeface="Times New Roman" pitchFamily="18" charset="0"/>
              </a:rPr>
              <a:t>  </a:t>
            </a:r>
            <a:endParaRPr lang="de-DE" altLang="de-DE" sz="1000" dirty="0">
              <a:cs typeface="Times New Roman" pitchFamily="18" charset="0"/>
            </a:endParaRPr>
          </a:p>
        </p:txBody>
      </p:sp>
      <p:sp>
        <p:nvSpPr>
          <p:cNvPr id="10" name="Rectangle 3086"/>
          <p:cNvSpPr>
            <a:spLocks noChangeArrowheads="1"/>
          </p:cNvSpPr>
          <p:nvPr/>
        </p:nvSpPr>
        <p:spPr bwMode="auto">
          <a:xfrm>
            <a:off x="539747" y="2204019"/>
            <a:ext cx="81093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de-DE" b="1" u="sng" dirty="0"/>
              <a:t> Regular (controlled, slow) </a:t>
            </a:r>
            <a:r>
              <a:rPr lang="en-US" altLang="de-DE" b="1" u="sng" dirty="0" smtClean="0"/>
              <a:t>loss</a:t>
            </a:r>
          </a:p>
          <a:p>
            <a:r>
              <a:rPr lang="en-US" altLang="de-DE" dirty="0"/>
              <a:t>Those losses are </a:t>
            </a:r>
            <a:r>
              <a:rPr lang="en-US" altLang="de-DE" b="1" dirty="0"/>
              <a:t>typically not avoidable</a:t>
            </a:r>
            <a:r>
              <a:rPr lang="en-US" altLang="de-DE" dirty="0"/>
              <a:t> and are localized on the collimator system or on other (hopefully known) aperture limits. They might occur continuously during operational running and correspond to the lifetime/transport efficiency of the beam in the accelerator. </a:t>
            </a:r>
            <a:r>
              <a:rPr lang="en-US" altLang="de-DE" b="1" dirty="0"/>
              <a:t>The lowest possible loss rate</a:t>
            </a:r>
            <a:r>
              <a:rPr lang="en-US" altLang="de-DE" dirty="0"/>
              <a:t> is defined by the theoretical beam lifetime limitation due to various </a:t>
            </a:r>
            <a:r>
              <a:rPr lang="en-US" altLang="de-DE" dirty="0" smtClean="0"/>
              <a:t>effects.</a:t>
            </a:r>
          </a:p>
          <a:p>
            <a:endParaRPr lang="en-US" altLang="de-DE" b="1" u="sng" dirty="0" smtClean="0"/>
          </a:p>
          <a:p>
            <a:pPr>
              <a:buFontTx/>
              <a:buChar char="•"/>
            </a:pPr>
            <a:r>
              <a:rPr lang="en-US" altLang="de-DE" b="1" u="sng" dirty="0"/>
              <a:t> Irregular (uncontrolled, fast) </a:t>
            </a:r>
            <a:r>
              <a:rPr lang="en-US" altLang="de-DE" b="1" u="sng" dirty="0" smtClean="0"/>
              <a:t>losses</a:t>
            </a:r>
          </a:p>
          <a:p>
            <a:r>
              <a:rPr lang="en-US" altLang="de-DE" dirty="0"/>
              <a:t>The irregular losses may be distributed around the machine and not obviously on the </a:t>
            </a:r>
            <a:r>
              <a:rPr lang="en-US" altLang="de-DE" dirty="0" smtClean="0"/>
              <a:t>collimation </a:t>
            </a:r>
            <a:r>
              <a:rPr lang="en-US" altLang="de-DE" dirty="0"/>
              <a:t>system. Can be avoided and should be kept to low </a:t>
            </a:r>
            <a:r>
              <a:rPr lang="en-US" altLang="de-DE" dirty="0" smtClean="0"/>
              <a:t>levels but may reach very high levels in case of an accident.</a:t>
            </a:r>
            <a:endParaRPr lang="en-US" altLang="de-DE" dirty="0"/>
          </a:p>
          <a:p>
            <a:endParaRPr lang="en-US" altLang="de-DE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418621" y="4991448"/>
            <a:ext cx="8351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b="1" u="sng" dirty="0"/>
              <a:t>It is clearly advantageous to </a:t>
            </a:r>
            <a:r>
              <a:rPr lang="en-US" altLang="de-DE" b="1" u="sng" dirty="0" smtClean="0"/>
              <a:t>have </a:t>
            </a:r>
            <a:r>
              <a:rPr lang="en-US" altLang="de-DE" b="1" u="sng" dirty="0"/>
              <a:t>a BLM System which is able to deal with both loss modes</a:t>
            </a:r>
            <a:r>
              <a:rPr lang="en-US" altLang="de-DE" b="1" u="sng" dirty="0" smtClean="0"/>
              <a:t>. But this means -&gt; High </a:t>
            </a:r>
            <a:r>
              <a:rPr lang="en-US" altLang="de-DE" b="1" u="sng" dirty="0"/>
              <a:t>D</a:t>
            </a:r>
            <a:r>
              <a:rPr lang="en-US" altLang="de-DE" b="1" u="sng" dirty="0" smtClean="0"/>
              <a:t>ynamic Range System!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Challenges </a:t>
            </a:r>
            <a:r>
              <a:rPr lang="en-US" dirty="0"/>
              <a:t>associated to measurements of </a:t>
            </a:r>
            <a:r>
              <a:rPr lang="en-US" dirty="0" smtClean="0"/>
              <a:t>losses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Just a small selection: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Very low energy machines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/>
              <a:t>H</a:t>
            </a:r>
            <a:r>
              <a:rPr lang="en-US" dirty="0" smtClean="0"/>
              <a:t>igh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7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96770" y="899938"/>
            <a:ext cx="663034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b="1" dirty="0"/>
              <a:t>Limited position </a:t>
            </a:r>
            <a:r>
              <a:rPr lang="en-US" b="1" dirty="0" smtClean="0"/>
              <a:t>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LINAC/transport only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Very sensitive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BLMs at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995936" y="2204864"/>
            <a:ext cx="4951506" cy="7264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176489" y="1365813"/>
            <a:ext cx="4590399" cy="3889034"/>
            <a:chOff x="1404820" y="1319514"/>
            <a:chExt cx="6449640" cy="502335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820" y="1319514"/>
              <a:ext cx="6449640" cy="502335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2973" y="6021730"/>
              <a:ext cx="3190884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121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96770" y="899938"/>
            <a:ext cx="663034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Very sensitive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BLMs at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collimators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1" y="2931288"/>
            <a:ext cx="3632133" cy="332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75" y="1331088"/>
            <a:ext cx="47148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91855"/>
            <a:ext cx="4582311" cy="40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6446" y="4827039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IBIC 2013 poster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995936" y="2204864"/>
            <a:ext cx="4951506" cy="7264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1924" y="5569527"/>
            <a:ext cx="4195251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-&gt; Also: Cryogenic BLMs (not at low energy)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96770" y="899938"/>
            <a:ext cx="663034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Very sensitive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BLMs at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collimators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1" y="2931288"/>
            <a:ext cx="3632133" cy="332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575" y="1331088"/>
            <a:ext cx="47148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391855"/>
            <a:ext cx="4582311" cy="40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6446" y="4827039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IBIC 2013 poster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40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37" y="1354237"/>
            <a:ext cx="5450953" cy="408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770" y="899938"/>
            <a:ext cx="663034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</a:t>
            </a:r>
            <a:r>
              <a:rPr lang="en-US" dirty="0" smtClean="0"/>
              <a:t>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</a:t>
            </a:r>
            <a:r>
              <a:rPr lang="en-US" dirty="0" smtClean="0"/>
              <a:t>only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sensitive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BLMs at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collimators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981691" y="2916820"/>
            <a:ext cx="1562582" cy="27779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9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37" y="1354237"/>
            <a:ext cx="5450953" cy="40882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770" y="899938"/>
            <a:ext cx="663034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</a:t>
            </a:r>
            <a:r>
              <a:rPr lang="en-US" dirty="0" smtClean="0"/>
              <a:t>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</a:t>
            </a:r>
            <a:r>
              <a:rPr lang="en-US" dirty="0" smtClean="0"/>
              <a:t>only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Very </a:t>
            </a:r>
            <a:r>
              <a:rPr lang="en-US" b="1" dirty="0"/>
              <a:t>sensitive 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BLMs at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2720051" y="3194613"/>
            <a:ext cx="1412111" cy="3009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7511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96770" y="899938"/>
            <a:ext cx="663034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</a:t>
            </a:r>
            <a:r>
              <a:rPr lang="en-US" dirty="0" smtClean="0"/>
              <a:t>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</a:t>
            </a:r>
            <a:r>
              <a:rPr lang="en-US" dirty="0" smtClean="0"/>
              <a:t>only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</a:t>
            </a:r>
            <a:r>
              <a:rPr lang="en-US" dirty="0"/>
              <a:t>sensitive </a:t>
            </a:r>
            <a:r>
              <a:rPr lang="en-US" dirty="0" smtClean="0"/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of BLMs at collimators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Known loss 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Aperture limit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Highest loss rate (hopefully)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Machine + Collimator Protection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853" y="1730100"/>
            <a:ext cx="4518513" cy="3330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81026" y="5064002"/>
            <a:ext cx="5705341" cy="16435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“Tails” in distributions are from the beam.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BLM signal is linear with proton intensity.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Left-right asymmetry of the shower depends on the collimator gap size and gap position.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Slight top-bottom asymmetry?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BLM signal depends on the impact position on the jaw.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dirty="0"/>
              <a:t>Compares ~ OK with simulations (TT40</a:t>
            </a:r>
            <a:r>
              <a:rPr lang="en-US" altLang="en-US" dirty="0" smtClean="0"/>
              <a:t>).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87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4a)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low energies</a:t>
            </a:r>
            <a:endParaRPr lang="en-US" sz="2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96770" y="899938"/>
            <a:ext cx="663034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problem: No or very few </a:t>
            </a:r>
            <a:r>
              <a:rPr lang="en-US" dirty="0" err="1" smtClean="0"/>
              <a:t>secondaries</a:t>
            </a:r>
            <a:r>
              <a:rPr lang="en-US" dirty="0" smtClean="0"/>
              <a:t> outside the vacuum chamber</a:t>
            </a:r>
          </a:p>
          <a:p>
            <a:endParaRPr lang="en-US" dirty="0"/>
          </a:p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Differential current measurement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Limited position </a:t>
            </a:r>
            <a:r>
              <a:rPr lang="en-US" dirty="0" smtClean="0"/>
              <a:t>resolution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Linac</a:t>
            </a:r>
            <a:r>
              <a:rPr lang="en-US" dirty="0"/>
              <a:t>/transport </a:t>
            </a:r>
            <a:r>
              <a:rPr lang="en-US" dirty="0" smtClean="0"/>
              <a:t>only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very close to beam pipe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Risk of wrong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BLMs sensitive to neutrons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</a:t>
            </a:r>
            <a:r>
              <a:rPr lang="en-US" dirty="0"/>
              <a:t>sensitive </a:t>
            </a:r>
            <a:r>
              <a:rPr lang="en-US" dirty="0" smtClean="0"/>
              <a:t>BLMs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of BLMs at collimators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Known loss 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Aperture limit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Highest loss rate (hopefully)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Machine + Collimator Protection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4870971"/>
            <a:ext cx="4820550" cy="1987029"/>
            <a:chOff x="0" y="4870971"/>
            <a:chExt cx="4820550" cy="1987029"/>
          </a:xfrm>
        </p:grpSpPr>
        <p:pic>
          <p:nvPicPr>
            <p:cNvPr id="3074" name="Picture 2" descr="G:\DESY\DesktopKay2\Dringend\Konferenzen\oPAC\BLM Vortrag\defekter AWD Kollimator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70" y="4889376"/>
              <a:ext cx="1216241" cy="1914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G:\DESY\DesktopKay2\Dringend\Konferenzen\oPAC\BLM Vortrag\Kollimator in 0.87-MeV-Strahlführung (KWI19 im SD2006)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626" y="4870971"/>
              <a:ext cx="2624829" cy="1968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0" y="6596390"/>
              <a:ext cx="482055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0.9 and 72 MEV Proton collimator at PSI Cyclotron </a:t>
              </a:r>
              <a:r>
                <a:rPr lang="en-US" sz="1000" dirty="0" smtClean="0"/>
                <a:t>(Pic. From R. </a:t>
              </a:r>
              <a:r>
                <a:rPr lang="en-US" sz="1000" dirty="0" err="1" smtClean="0"/>
                <a:t>Dölling</a:t>
              </a:r>
              <a:r>
                <a:rPr lang="en-US" sz="1000" dirty="0" smtClean="0"/>
                <a:t>-PSI)</a:t>
              </a:r>
              <a:endParaRPr lang="en-US" sz="1000" dirty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76" y="1226234"/>
            <a:ext cx="5521124" cy="244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47410" y="3505003"/>
            <a:ext cx="2817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SNS          PAC07   LINAC10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230" y="3815599"/>
            <a:ext cx="4768770" cy="229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51070" y="6082467"/>
            <a:ext cx="4352081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Plot of measured beam loss along the HEBT </a:t>
            </a:r>
            <a:r>
              <a:rPr lang="en-US" sz="1000" dirty="0" smtClean="0"/>
              <a:t>and </a:t>
            </a:r>
            <a:r>
              <a:rPr lang="en-US" sz="1000" dirty="0" err="1" smtClean="0"/>
              <a:t>IDump</a:t>
            </a:r>
            <a:r>
              <a:rPr lang="en-US" sz="1000" dirty="0" smtClean="0"/>
              <a:t> </a:t>
            </a:r>
            <a:r>
              <a:rPr lang="en-US" sz="1000" dirty="0"/>
              <a:t>(Injection Dump) with the MEBT collimator </a:t>
            </a:r>
            <a:r>
              <a:rPr lang="en-US" sz="1000" dirty="0" smtClean="0"/>
              <a:t>in and </a:t>
            </a:r>
            <a:r>
              <a:rPr lang="en-US" sz="1000" dirty="0"/>
              <a:t>out. Data shows significant reduction in beam loss </a:t>
            </a:r>
            <a:r>
              <a:rPr lang="en-US" sz="1000" dirty="0" smtClean="0"/>
              <a:t>in the </a:t>
            </a:r>
            <a:r>
              <a:rPr lang="en-US" sz="1000" dirty="0"/>
              <a:t>HEBT and </a:t>
            </a:r>
            <a:r>
              <a:rPr lang="en-US" sz="1000" dirty="0" err="1"/>
              <a:t>IDump</a:t>
            </a:r>
            <a:r>
              <a:rPr lang="en-US" sz="1000" dirty="0"/>
              <a:t> with the MEBT collimation.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6790747" y="3505004"/>
            <a:ext cx="376176" cy="1692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7778188" y="3678276"/>
            <a:ext cx="227342" cy="330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9720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4b)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</a:t>
            </a:r>
            <a:br>
              <a:rPr lang="en-US" sz="2000" dirty="0" smtClean="0"/>
            </a:br>
            <a:r>
              <a:rPr lang="en-US" sz="2000" u="sng" dirty="0" smtClean="0"/>
              <a:t>high background</a:t>
            </a:r>
            <a:endParaRPr lang="en-US" sz="2000" u="sng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323" y="1347969"/>
            <a:ext cx="5348347" cy="34591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6770" y="899938"/>
            <a:ext cx="37154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problem: Limits the dynamic range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EM Noise</a:t>
            </a:r>
          </a:p>
          <a:p>
            <a:r>
              <a:rPr lang="en-US" u="sng" dirty="0" smtClean="0"/>
              <a:t>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Ground loops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PS ripple (from magnets, from HV)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Kickers, septum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Ghosts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Sabotage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6770" y="4490977"/>
            <a:ext cx="25715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Solutions: </a:t>
            </a:r>
          </a:p>
          <a:p>
            <a:r>
              <a:rPr lang="en-US" b="1" dirty="0"/>
              <a:t>Blame the others!</a:t>
            </a:r>
          </a:p>
          <a:p>
            <a:r>
              <a:rPr lang="en-US" dirty="0"/>
              <a:t>(not very useful, I know…)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2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4b) </a:t>
            </a:r>
            <a:r>
              <a:rPr lang="en-US" sz="2000" dirty="0"/>
              <a:t>Challenges associated to measurements of losses </a:t>
            </a:r>
            <a:r>
              <a:rPr lang="en-US" sz="2000" dirty="0" smtClean="0"/>
              <a:t>at high background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6770" y="899938"/>
            <a:ext cx="37154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problem: Limits the dynamic range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smtClean="0"/>
              <a:t>X-ray from cavities</a:t>
            </a:r>
          </a:p>
          <a:p>
            <a:r>
              <a:rPr lang="en-US" u="sng" dirty="0" smtClean="0"/>
              <a:t>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Released electrons from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Ghosts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Sabotage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u="sng" dirty="0" smtClean="0"/>
              <a:t>Solutions: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Subtraction by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of a x-ray insensitive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96770" y="4214727"/>
            <a:ext cx="4138732" cy="2292350"/>
            <a:chOff x="576" y="2052"/>
            <a:chExt cx="3608" cy="1936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576" y="2052"/>
              <a:ext cx="3608" cy="1936"/>
              <a:chOff x="564" y="2028"/>
              <a:chExt cx="3608" cy="1936"/>
            </a:xfrm>
          </p:grpSpPr>
          <p:pic>
            <p:nvPicPr>
              <p:cNvPr id="9" name="Picture 4" descr="PMT-xray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" y="2028"/>
                <a:ext cx="3608" cy="1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>
                <a:off x="1770" y="2280"/>
                <a:ext cx="76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1922" y="2255"/>
                <a:ext cx="45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dirty="0">
                    <a:solidFill>
                      <a:schemeClr val="bg1"/>
                    </a:solidFill>
                  </a:rPr>
                  <a:t>1 </a:t>
                </a:r>
                <a:r>
                  <a:rPr lang="en-US" altLang="en-US" dirty="0" err="1">
                    <a:solidFill>
                      <a:schemeClr val="bg1"/>
                    </a:solidFill>
                  </a:rPr>
                  <a:t>mS</a:t>
                </a:r>
                <a:endParaRPr lang="en-US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1970" y="3257"/>
                <a:ext cx="46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solidFill>
                      <a:schemeClr val="bg1"/>
                    </a:solidFill>
                  </a:rPr>
                  <a:t>X-ray</a:t>
                </a:r>
              </a:p>
            </p:txBody>
          </p:sp>
          <p:sp>
            <p:nvSpPr>
              <p:cNvPr id="13" name="Line 11"/>
              <p:cNvSpPr>
                <a:spLocks noChangeShapeType="1"/>
              </p:cNvSpPr>
              <p:nvPr/>
            </p:nvSpPr>
            <p:spPr bwMode="auto">
              <a:xfrm>
                <a:off x="1938" y="3504"/>
                <a:ext cx="50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2564" y="2495"/>
                <a:ext cx="7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solidFill>
                      <a:schemeClr val="bg1"/>
                    </a:solidFill>
                  </a:rPr>
                  <a:t>Beam loss</a:t>
                </a:r>
              </a:p>
            </p:txBody>
          </p:sp>
        </p:grpSp>
        <p:sp>
          <p:nvSpPr>
            <p:cNvPr id="7" name="Oval 13"/>
            <p:cNvSpPr>
              <a:spLocks noChangeArrowheads="1"/>
            </p:cNvSpPr>
            <p:nvPr/>
          </p:nvSpPr>
          <p:spPr bwMode="auto">
            <a:xfrm>
              <a:off x="2376" y="2544"/>
              <a:ext cx="186" cy="97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917" y="899938"/>
            <a:ext cx="3637949" cy="36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211" y="642404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22917" y="4436695"/>
            <a:ext cx="3808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/>
              <a:t>XFEL Beam Loss Monitor </a:t>
            </a:r>
            <a:r>
              <a:rPr lang="en-US" sz="800" b="1" u="sng" dirty="0" smtClean="0"/>
              <a:t>System</a:t>
            </a:r>
            <a:endParaRPr lang="en-US" sz="800" dirty="0"/>
          </a:p>
          <a:p>
            <a:r>
              <a:rPr lang="de-DE" sz="800" dirty="0" smtClean="0"/>
              <a:t>A</a:t>
            </a:r>
            <a:r>
              <a:rPr lang="de-DE" sz="800" dirty="0"/>
              <a:t>. </a:t>
            </a:r>
            <a:r>
              <a:rPr lang="de-DE" sz="800" dirty="0" err="1"/>
              <a:t>Kaukher</a:t>
            </a:r>
            <a:r>
              <a:rPr lang="de-DE" sz="800" dirty="0"/>
              <a:t>, I. </a:t>
            </a:r>
            <a:r>
              <a:rPr lang="de-DE" sz="800" dirty="0" err="1"/>
              <a:t>Krouptchenkov</a:t>
            </a:r>
            <a:r>
              <a:rPr lang="de-DE" sz="800" dirty="0"/>
              <a:t>, D. Noelle (D. Nölle), H. </a:t>
            </a:r>
            <a:r>
              <a:rPr lang="de-DE" sz="800" dirty="0" err="1"/>
              <a:t>Tiessen</a:t>
            </a:r>
            <a:r>
              <a:rPr lang="de-DE" sz="800" dirty="0"/>
              <a:t>, K. </a:t>
            </a:r>
            <a:r>
              <a:rPr lang="de-DE" sz="800" dirty="0" err="1"/>
              <a:t>Wittenburg</a:t>
            </a:r>
            <a:r>
              <a:rPr lang="de-DE" sz="800" dirty="0"/>
              <a:t> </a:t>
            </a:r>
            <a:r>
              <a:rPr lang="en-US" sz="800" dirty="0"/>
              <a:t>  </a:t>
            </a:r>
          </a:p>
          <a:p>
            <a:r>
              <a:rPr lang="en-US" sz="800" dirty="0" smtClean="0"/>
              <a:t>IPAC12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4071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30" y="103188"/>
            <a:ext cx="4632034" cy="298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Group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23501"/>
              </p:ext>
            </p:extLst>
          </p:nvPr>
        </p:nvGraphicFramePr>
        <p:xfrm>
          <a:off x="0" y="3121609"/>
          <a:ext cx="5743241" cy="3221736"/>
        </p:xfrm>
        <a:graphic>
          <a:graphicData uri="http://schemas.openxmlformats.org/drawingml/2006/table">
            <a:tbl>
              <a:tblPr/>
              <a:tblGrid>
                <a:gridCol w="1411422"/>
                <a:gridCol w="1119797"/>
                <a:gridCol w="1705122"/>
                <a:gridCol w="1506900"/>
              </a:tblGrid>
              <a:tr h="5790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Detector Material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energy to create one electron [eV/e]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number of [e / (cm MIP)] (</a:t>
                      </a:r>
                      <a:r>
                        <a:rPr kumimoji="0" lang="en-GB" altLang="de-D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depends on dE/dx, resp. density</a:t>
                      </a: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)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Sensitivity S (for MIPs) [nC/rad]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3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Plastic Scintillator:   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250 – 2500 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- 10</a:t>
                      </a:r>
                      <a:r>
                        <a:rPr kumimoji="0" lang="en-GB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≈17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·10</a:t>
                      </a:r>
                      <a:r>
                        <a:rPr kumimoji="0" lang="en-US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(</a:t>
                      </a:r>
                      <a:r>
                        <a:rPr kumimoji="0" lang="en-US" altLang="de-D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PMT</a:t>
                      </a:r>
                      <a:r>
                        <a:rPr kumimoji="0" lang="en-US" altLang="de-DE" sz="11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(1 ltr.)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3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Inorganic Scint.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50 - 250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- 10</a:t>
                      </a:r>
                      <a:r>
                        <a:rPr kumimoji="0" lang="en-GB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 100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·10</a:t>
                      </a:r>
                      <a:r>
                        <a:rPr kumimoji="0" lang="en-US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</a:t>
                      </a:r>
                      <a:r>
                        <a:rPr kumimoji="0" lang="en-US" altLang="de-D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PMT</a:t>
                      </a:r>
                      <a:r>
                        <a:rPr kumimoji="0" lang="en-US" altLang="de-DE" sz="11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(1 ltr.)</a:t>
                      </a:r>
                      <a:endParaRPr kumimoji="0" lang="en-US" altLang="de-DE" sz="11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3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Gas Ionization: 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22 – 95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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100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 (Ar,1 atm., 20</a:t>
                      </a:r>
                      <a:r>
                        <a:rPr kumimoji="0" lang="en-GB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0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 500 (</a:t>
                      </a:r>
                      <a:r>
                        <a:rPr kumimoji="0" lang="en-US" altLang="de-D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Elec</a:t>
                      </a:r>
                      <a:r>
                        <a:rPr kumimoji="0" lang="en-US" altLang="de-DE" sz="11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(1ltr)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0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Semiconductor (Si):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3.6 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 50 (</a:t>
                      </a:r>
                      <a:r>
                        <a:rPr kumimoji="0" lang="en-US" altLang="de-DE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Elec</a:t>
                      </a:r>
                      <a:r>
                        <a:rPr kumimoji="0" lang="en-US" altLang="de-DE" sz="11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(1 cm</a:t>
                      </a:r>
                      <a:r>
                        <a:rPr kumimoji="0" lang="en-US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PIN-Diode)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17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Secondary emission: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2-5%/MIP (surface only)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0.02-0.05 e/MIP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 2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·10</a:t>
                      </a:r>
                      <a:r>
                        <a:rPr kumimoji="0" lang="en-US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(</a:t>
                      </a:r>
                      <a:r>
                        <a:rPr kumimoji="0" lang="en-US" altLang="de-D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</a:t>
                      </a:r>
                      <a:r>
                        <a:rPr kumimoji="0" lang="en-US" altLang="de-DE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PMT</a:t>
                      </a:r>
                      <a:r>
                        <a:rPr kumimoji="0" lang="en-US" altLang="de-DE" sz="11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(8cm</a:t>
                      </a:r>
                      <a:r>
                        <a:rPr kumimoji="0" lang="en-US" altLang="de-DE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0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Cherenkov light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GB" altLang="de-D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- 10</a:t>
                      </a:r>
                      <a:r>
                        <a:rPr kumimoji="0" lang="en-GB" altLang="de-DE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</a:t>
                      </a:r>
                      <a:endParaRPr kumimoji="0" lang="en-GB" altLang="de-DE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10 (H</a:t>
                      </a:r>
                      <a:r>
                        <a:rPr kumimoji="0" lang="en-GB" altLang="de-DE" sz="11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2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O) -</a:t>
                      </a: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200 (fused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                         silica)</a:t>
                      </a:r>
                      <a:endParaRPr kumimoji="0" lang="en-GB" altLang="de-DE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≈ 270  (</a:t>
                      </a:r>
                      <a:r>
                        <a:rPr kumimoji="0" lang="en-US" altLang="de-DE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∙ </a:t>
                      </a:r>
                      <a:r>
                        <a:rPr kumimoji="0" lang="en-US" altLang="de-DE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PMT</a:t>
                      </a:r>
                      <a:r>
                        <a:rPr kumimoji="0" lang="en-US" altLang="de-DE" sz="11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gain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(1 </a:t>
                      </a:r>
                      <a:r>
                        <a:rPr kumimoji="0" lang="en-US" altLang="de-DE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ltr</a:t>
                      </a:r>
                      <a:r>
                        <a:rPr kumimoji="0" lang="en-US" altLang="de-D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14239" y="3239054"/>
            <a:ext cx="120577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Including Gain</a:t>
            </a:r>
          </a:p>
          <a:p>
            <a:r>
              <a:rPr lang="en-US" sz="1200" dirty="0" smtClean="0"/>
              <a:t>and</a:t>
            </a:r>
            <a:endParaRPr lang="en-US" sz="1200" dirty="0"/>
          </a:p>
          <a:p>
            <a:r>
              <a:rPr lang="en-US" sz="1200" dirty="0" smtClean="0"/>
              <a:t>1 </a:t>
            </a:r>
            <a:r>
              <a:rPr lang="en-US" sz="1200" dirty="0" err="1" smtClean="0"/>
              <a:t>Gy</a:t>
            </a:r>
            <a:r>
              <a:rPr lang="en-US" sz="1200" dirty="0" smtClean="0"/>
              <a:t> = 100 rad</a:t>
            </a:r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000" kern="0" dirty="0" smtClean="0"/>
              <a:t>2. Dynamic Range, </a:t>
            </a:r>
            <a:r>
              <a:rPr lang="de-DE" sz="2000" kern="0" dirty="0" err="1" smtClean="0"/>
              <a:t>Sensitivity</a:t>
            </a:r>
            <a:endParaRPr lang="de-DE" sz="200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54024" y="1929279"/>
            <a:ext cx="477085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K. Wittenburg, </a:t>
            </a:r>
            <a:r>
              <a:rPr lang="en-US" sz="1000" b="1" dirty="0"/>
              <a:t>Beam loss </a:t>
            </a:r>
            <a:r>
              <a:rPr lang="en-US" sz="1000" b="1" dirty="0" smtClean="0"/>
              <a:t>monitors, </a:t>
            </a:r>
            <a:r>
              <a:rPr lang="en-US" sz="1000" dirty="0" smtClean="0"/>
              <a:t>CAS2008 </a:t>
            </a:r>
          </a:p>
          <a:p>
            <a:r>
              <a:rPr lang="en-US" sz="1000" dirty="0" err="1" smtClean="0"/>
              <a:t>Specialised</a:t>
            </a:r>
            <a:r>
              <a:rPr lang="en-US" sz="1000" dirty="0" smtClean="0"/>
              <a:t> </a:t>
            </a:r>
            <a:r>
              <a:rPr lang="en-US" sz="1000" dirty="0"/>
              <a:t>Beam Diagnostics School in </a:t>
            </a:r>
            <a:r>
              <a:rPr lang="en-US" sz="1000" u="sng" dirty="0" err="1">
                <a:hlinkClick r:id="rId3"/>
              </a:rPr>
              <a:t>Dourdan</a:t>
            </a:r>
            <a:r>
              <a:rPr lang="en-US" sz="1000" dirty="0"/>
              <a:t>, France, </a:t>
            </a:r>
            <a:r>
              <a:rPr lang="en-US" sz="1000" u="sng" dirty="0" smtClean="0">
                <a:hlinkClick r:id="rId4"/>
              </a:rPr>
              <a:t>CERN-2009-005</a:t>
            </a:r>
            <a:endParaRPr lang="en-US" sz="1000" u="sng" dirty="0" smtClean="0"/>
          </a:p>
          <a:p>
            <a:endParaRPr lang="en-US" sz="1000" u="sng" dirty="0"/>
          </a:p>
          <a:p>
            <a:r>
              <a:rPr lang="en-US" sz="1000" dirty="0"/>
              <a:t>Lars </a:t>
            </a:r>
            <a:r>
              <a:rPr lang="en-US" sz="1000" dirty="0" err="1" smtClean="0"/>
              <a:t>Fröhlich</a:t>
            </a:r>
            <a:r>
              <a:rPr lang="en-US" sz="1000" dirty="0" smtClean="0"/>
              <a:t>, </a:t>
            </a:r>
            <a:r>
              <a:rPr lang="en-US" sz="1000" b="1" dirty="0" smtClean="0"/>
              <a:t>Beam </a:t>
            </a:r>
            <a:r>
              <a:rPr lang="en-US" sz="1000" b="1" dirty="0"/>
              <a:t>Loss Monitors</a:t>
            </a:r>
            <a:endParaRPr lang="en-US" sz="1000" dirty="0"/>
          </a:p>
          <a:p>
            <a:r>
              <a:rPr lang="en-US" sz="1000" dirty="0"/>
              <a:t>ERL Instrumentation Workshop, Cornell University, 2-3 June 2008 </a:t>
            </a:r>
          </a:p>
          <a:p>
            <a:r>
              <a:rPr lang="en-US" sz="1000" u="sng" dirty="0" smtClean="0">
                <a:hlinkClick r:id="rId5"/>
              </a:rPr>
              <a:t>http</a:t>
            </a:r>
            <a:r>
              <a:rPr lang="en-US" sz="1000" u="sng" dirty="0">
                <a:hlinkClick r:id="rId5"/>
              </a:rPr>
              <a:t>://tesla.desy.de/~lfroehli/download/ERL_instrumentation_ws_2008_BLMs.pdf</a:t>
            </a:r>
            <a:r>
              <a:rPr lang="en-US" sz="1000" dirty="0"/>
              <a:t> </a:t>
            </a:r>
          </a:p>
          <a:p>
            <a:endParaRPr lang="en-US" sz="10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7120018" y="3091343"/>
            <a:ext cx="344645" cy="1477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5728472" y="5889072"/>
            <a:ext cx="3070071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de-DE" sz="1100" dirty="0" smtClean="0">
                <a:latin typeface="Arial" pitchFamily="34" charset="0"/>
              </a:rPr>
              <a:t>≈ 0.2</a:t>
            </a:r>
            <a:r>
              <a:rPr lang="en-US" altLang="de-DE" sz="1100" dirty="0" smtClean="0">
                <a:latin typeface="Arial" pitchFamily="34" charset="0"/>
                <a:cs typeface="Arial" pitchFamily="34" charset="0"/>
              </a:rPr>
              <a:t>·10</a:t>
            </a:r>
            <a:r>
              <a:rPr lang="en-US" altLang="de-DE" sz="1100" baseline="30000" dirty="0" smtClean="0">
                <a:latin typeface="Arial" pitchFamily="34" charset="0"/>
                <a:cs typeface="Arial" pitchFamily="34" charset="0"/>
              </a:rPr>
              <a:t>-3</a:t>
            </a:r>
            <a:r>
              <a:rPr lang="en-US" sz="1100" dirty="0" smtClean="0"/>
              <a:t> </a:t>
            </a:r>
            <a:r>
              <a:rPr lang="en-US" altLang="de-DE" sz="1100" dirty="0">
                <a:latin typeface="Arial" pitchFamily="34" charset="0"/>
              </a:rPr>
              <a:t>(</a:t>
            </a:r>
            <a:r>
              <a:rPr lang="en-US" altLang="de-DE" sz="1100" b="1" dirty="0">
                <a:latin typeface="Arial" pitchFamily="34" charset="0"/>
              </a:rPr>
              <a:t>∙ </a:t>
            </a:r>
            <a:r>
              <a:rPr lang="en-US" altLang="de-DE" sz="1100" b="1" dirty="0" err="1">
                <a:latin typeface="Arial" pitchFamily="34" charset="0"/>
              </a:rPr>
              <a:t>PMT</a:t>
            </a:r>
            <a:r>
              <a:rPr lang="en-US" altLang="de-DE" sz="1100" b="1" baseline="-25000" dirty="0" err="1">
                <a:latin typeface="Arial" pitchFamily="34" charset="0"/>
              </a:rPr>
              <a:t>gain</a:t>
            </a:r>
            <a:r>
              <a:rPr lang="en-US" altLang="de-DE" sz="1100" dirty="0">
                <a:latin typeface="Arial" pitchFamily="34" charset="0"/>
              </a:rPr>
              <a:t>) </a:t>
            </a:r>
            <a:r>
              <a:rPr lang="en-US" sz="1100" dirty="0" smtClean="0"/>
              <a:t> for 1 m Cherenkov fiber</a:t>
            </a:r>
          </a:p>
          <a:p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985423" y="4406683"/>
            <a:ext cx="3009722" cy="584775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&gt;10</a:t>
            </a:r>
            <a:r>
              <a:rPr lang="en-US" b="1" baseline="30000" dirty="0" smtClean="0">
                <a:solidFill>
                  <a:srgbClr val="FF0000"/>
                </a:solidFill>
              </a:rPr>
              <a:t>8</a:t>
            </a:r>
            <a:r>
              <a:rPr lang="en-US" b="1" dirty="0" smtClean="0">
                <a:solidFill>
                  <a:srgbClr val="FF0000"/>
                </a:solidFill>
              </a:rPr>
              <a:t> Difference in </a:t>
            </a:r>
            <a:r>
              <a:rPr lang="en-US" b="1" dirty="0" smtClean="0">
                <a:solidFill>
                  <a:srgbClr val="FF0000"/>
                </a:solidFill>
              </a:rPr>
              <a:t>Sensitivity between different types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262" y="1068832"/>
            <a:ext cx="2747079" cy="830997"/>
          </a:xfrm>
          <a:prstGeom prst="rect">
            <a:avLst/>
          </a:prstGeom>
          <a:noFill/>
          <a:ln>
            <a:solidFill>
              <a:srgbClr val="00A5EB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 these two references one can find a lot of details on various BLM types!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6770" y="899938"/>
            <a:ext cx="37154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problem: Limits the dynamic range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en-US" b="1" dirty="0" smtClean="0"/>
              <a:t>X-ray from cavities</a:t>
            </a:r>
          </a:p>
          <a:p>
            <a:r>
              <a:rPr lang="en-US" u="sng" dirty="0" smtClean="0"/>
              <a:t>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Released electrons from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Ghosts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Sabotage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u="sng" dirty="0" smtClean="0"/>
              <a:t>Solutions: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Subtraction by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of a x-ray insensitive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4b) Challenges associated to measurements of losses at high background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99938"/>
            <a:ext cx="427672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6710362" y="5188125"/>
            <a:ext cx="21819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/>
              <a:t>Beam Loss Detected by Scintillation </a:t>
            </a:r>
            <a:r>
              <a:rPr lang="en-US" sz="1000" b="1" dirty="0" smtClean="0"/>
              <a:t>Monitor</a:t>
            </a:r>
            <a:r>
              <a:rPr lang="en-US" sz="1000" b="1" dirty="0"/>
              <a:t/>
            </a:r>
            <a:br>
              <a:rPr lang="en-US" sz="1000" b="1" dirty="0"/>
            </a:br>
            <a:r>
              <a:rPr lang="en-US" sz="1000" dirty="0" smtClean="0"/>
              <a:t>Akihiko </a:t>
            </a:r>
            <a:r>
              <a:rPr lang="en-US" sz="1000" dirty="0"/>
              <a:t>Miura, </a:t>
            </a:r>
            <a:r>
              <a:rPr lang="en-US" sz="1000" dirty="0" smtClean="0"/>
              <a:t>et al.</a:t>
            </a:r>
          </a:p>
          <a:p>
            <a:r>
              <a:rPr lang="en-US" sz="1000" dirty="0" smtClean="0"/>
              <a:t>IPAC´11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094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6770" y="899938"/>
            <a:ext cx="384279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problem: Limits the dynamic range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en-US" b="1" dirty="0" smtClean="0"/>
              <a:t>X-ray </a:t>
            </a:r>
            <a:r>
              <a:rPr lang="en-US" b="1" dirty="0"/>
              <a:t>from Synchrotron </a:t>
            </a:r>
            <a:r>
              <a:rPr lang="en-US" b="1" dirty="0" smtClean="0"/>
              <a:t>radiation</a:t>
            </a:r>
          </a:p>
          <a:p>
            <a:r>
              <a:rPr lang="en-US" u="sng" dirty="0" smtClean="0"/>
              <a:t>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SR </a:t>
            </a:r>
            <a:r>
              <a:rPr lang="en-US" dirty="0"/>
              <a:t>is </a:t>
            </a:r>
            <a:r>
              <a:rPr lang="en-US" dirty="0" smtClean="0"/>
              <a:t>unavoidable</a:t>
            </a:r>
          </a:p>
          <a:p>
            <a:endParaRPr lang="en-US" dirty="0" smtClean="0"/>
          </a:p>
          <a:p>
            <a:r>
              <a:rPr lang="en-US" dirty="0" smtClean="0"/>
              <a:t>Solutions: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Subtraction by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Use of a x-ray insensitive detector: </a:t>
            </a:r>
            <a:br>
              <a:rPr lang="en-US" b="1" dirty="0" smtClean="0"/>
            </a:br>
            <a:r>
              <a:rPr lang="en-US" b="1" dirty="0" smtClean="0"/>
              <a:t>Cherenkov material: Quartz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Coincidence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4b) Challenges associated to measurements of losses at high background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745" y="924069"/>
            <a:ext cx="1739711" cy="12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740" y="924069"/>
            <a:ext cx="1739711" cy="130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55532" y="2248263"/>
            <a:ext cx="37599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K. </a:t>
            </a:r>
            <a:r>
              <a:rPr lang="en-US" altLang="en-US" sz="1100" dirty="0" err="1" smtClean="0">
                <a:solidFill>
                  <a:srgbClr val="000000"/>
                </a:solidFill>
                <a:latin typeface="Footlight MT Light" pitchFamily="18" charset="0"/>
              </a:rPr>
              <a:t>Scheid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, ESRF, 7</a:t>
            </a:r>
            <a:r>
              <a:rPr lang="en-US" altLang="en-US" sz="1100" baseline="30000" dirty="0" smtClean="0">
                <a:solidFill>
                  <a:srgbClr val="000000"/>
                </a:solidFill>
                <a:latin typeface="Footlight MT Light" pitchFamily="18" charset="0"/>
              </a:rPr>
              <a:t>th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DITANET Topical Workshop on Beam Loss 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Monitoring; 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2011</a:t>
            </a:r>
            <a:endParaRPr lang="en-US" altLang="en-US" sz="1100" dirty="0">
              <a:latin typeface="Footlight MT Light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524" y="5028041"/>
            <a:ext cx="2276286" cy="173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912243" y="6294458"/>
            <a:ext cx="274528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L. </a:t>
            </a:r>
            <a:r>
              <a:rPr lang="en-US" altLang="en-US" sz="1100" dirty="0" err="1" smtClean="0">
                <a:solidFill>
                  <a:srgbClr val="000000"/>
                </a:solidFill>
                <a:latin typeface="Footlight MT Light" pitchFamily="18" charset="0"/>
              </a:rPr>
              <a:t>Fröhlich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, FERMI, 7</a:t>
            </a:r>
            <a:r>
              <a:rPr lang="en-US" altLang="en-US" sz="1100" baseline="30000" dirty="0" smtClean="0">
                <a:solidFill>
                  <a:srgbClr val="000000"/>
                </a:solidFill>
                <a:latin typeface="Footlight MT Light" pitchFamily="18" charset="0"/>
              </a:rPr>
              <a:t>th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DITANET Topical Workshop on Beam Loss 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Monitoring; 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2011</a:t>
            </a:r>
            <a:endParaRPr lang="en-US" altLang="en-US" sz="1100" dirty="0">
              <a:latin typeface="Footlight MT Light" pitchFamily="18" charset="0"/>
            </a:endParaRPr>
          </a:p>
        </p:txBody>
      </p:sp>
      <p:pic>
        <p:nvPicPr>
          <p:cNvPr id="11" name="Picture 11" descr="C:\Documents and Settings\skramer\My Documents\NSLS-II\BeamContainment\DetectorsDevelopment\CBLM Testing\XrayRing\Dipole_CBLM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85" y="2870180"/>
            <a:ext cx="2524125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619633" y="4142150"/>
            <a:ext cx="279561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S.L. </a:t>
            </a:r>
            <a:r>
              <a:rPr lang="en-US" altLang="en-US" sz="1100" dirty="0" err="1" smtClean="0">
                <a:solidFill>
                  <a:srgbClr val="000000"/>
                </a:solidFill>
                <a:latin typeface="Footlight MT Light" pitchFamily="18" charset="0"/>
              </a:rPr>
              <a:t>Krameer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 NSLS II, 7</a:t>
            </a:r>
            <a:r>
              <a:rPr lang="en-US" altLang="en-US" sz="1100" baseline="30000" dirty="0" smtClean="0">
                <a:solidFill>
                  <a:srgbClr val="000000"/>
                </a:solidFill>
                <a:latin typeface="Footlight MT Light" pitchFamily="18" charset="0"/>
              </a:rPr>
              <a:t>th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DITANET Topical Workshop on Beam Loss 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Monitoring;  </a:t>
            </a:r>
            <a:r>
              <a:rPr lang="en-US" altLang="en-US" sz="1100" dirty="0">
                <a:solidFill>
                  <a:srgbClr val="000000"/>
                </a:solidFill>
                <a:latin typeface="Footlight MT Light" pitchFamily="18" charset="0"/>
              </a:rPr>
              <a:t>2011</a:t>
            </a:r>
            <a:endParaRPr lang="en-US" altLang="en-US" sz="1100" dirty="0">
              <a:latin typeface="Footlight MT Light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71359" y="3317156"/>
            <a:ext cx="2692159" cy="61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15" y="3946926"/>
            <a:ext cx="2745190" cy="1635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4815068" y="810228"/>
            <a:ext cx="4124302" cy="186892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912242" y="4961681"/>
            <a:ext cx="5127585" cy="186892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4215" y="5680698"/>
            <a:ext cx="2745281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J. Perry, </a:t>
            </a:r>
            <a:r>
              <a:rPr lang="en-US" altLang="en-US" sz="1100" dirty="0" err="1" smtClean="0">
                <a:solidFill>
                  <a:srgbClr val="000000"/>
                </a:solidFill>
                <a:latin typeface="Footlight MT Light" pitchFamily="18" charset="0"/>
              </a:rPr>
              <a:t>Jlab</a:t>
            </a:r>
            <a:r>
              <a:rPr lang="en-US" altLang="en-US" sz="1100" dirty="0" smtClean="0">
                <a:solidFill>
                  <a:srgbClr val="000000"/>
                </a:solidFill>
                <a:latin typeface="Footlight MT Light" pitchFamily="18" charset="0"/>
              </a:rPr>
              <a:t>, PAC93</a:t>
            </a:r>
            <a:endParaRPr lang="en-US" altLang="en-US" sz="1100" dirty="0">
              <a:latin typeface="Footlight MT Light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02870" y="3832996"/>
            <a:ext cx="3030640" cy="210931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83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6770" y="899938"/>
            <a:ext cx="37154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problem: Limits the dynamic range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X-ray </a:t>
            </a:r>
            <a:r>
              <a:rPr lang="en-US" dirty="0"/>
              <a:t>from Synchrotron </a:t>
            </a:r>
            <a:r>
              <a:rPr lang="en-US" dirty="0" smtClean="0"/>
              <a:t>radiation</a:t>
            </a:r>
          </a:p>
          <a:p>
            <a:r>
              <a:rPr lang="en-US" u="sng" dirty="0" smtClean="0"/>
              <a:t>Reasons: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SR </a:t>
            </a:r>
            <a:r>
              <a:rPr lang="en-US" dirty="0"/>
              <a:t>is </a:t>
            </a:r>
            <a:r>
              <a:rPr lang="en-US" dirty="0" smtClean="0"/>
              <a:t>unavoidable</a:t>
            </a:r>
          </a:p>
          <a:p>
            <a:endParaRPr lang="en-US" dirty="0" smtClean="0"/>
          </a:p>
          <a:p>
            <a:r>
              <a:rPr lang="en-US" dirty="0" smtClean="0"/>
              <a:t>Solutions: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Subtraction by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of a x-ray insensitive detector: </a:t>
            </a:r>
            <a:br>
              <a:rPr lang="en-US" dirty="0" smtClean="0"/>
            </a:br>
            <a:r>
              <a:rPr lang="en-US" dirty="0" smtClean="0"/>
              <a:t>Cherenkov material: Quartz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Coincidence: Counting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4b) Challenges associated to measurements of losses at high background</a:t>
            </a:r>
          </a:p>
        </p:txBody>
      </p:sp>
      <p:pic>
        <p:nvPicPr>
          <p:cNvPr id="16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885" y="1730935"/>
            <a:ext cx="3500648" cy="29284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5404797" y="899938"/>
            <a:ext cx="353282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en-US" dirty="0"/>
              <a:t>Coincidence technique: SR-Photons stop in one </a:t>
            </a:r>
            <a:r>
              <a:rPr lang="en-US" altLang="en-US" b="1" u="sng" dirty="0">
                <a:solidFill>
                  <a:srgbClr val="FF0000"/>
                </a:solidFill>
              </a:rPr>
              <a:t>or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the other </a:t>
            </a:r>
            <a:r>
              <a:rPr lang="en-US" altLang="en-US" dirty="0" smtClean="0"/>
              <a:t>PIN diode </a:t>
            </a:r>
            <a:r>
              <a:rPr lang="en-US" altLang="en-US" dirty="0"/>
              <a:t>and are not counted!</a:t>
            </a:r>
            <a:endParaRPr lang="de-DE" altLang="en-US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98" y="4659345"/>
            <a:ext cx="3516736" cy="209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815" y="4788793"/>
            <a:ext cx="4803494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The Beam Loss Monitoring System at ELSA</a:t>
            </a:r>
            <a:endParaRPr lang="en-US" sz="1000" dirty="0"/>
          </a:p>
          <a:p>
            <a:r>
              <a:rPr lang="en-US" sz="1000" dirty="0" smtClean="0"/>
              <a:t>Dennis </a:t>
            </a:r>
            <a:r>
              <a:rPr lang="en-US" sz="1000" dirty="0" err="1" smtClean="0"/>
              <a:t>Proft</a:t>
            </a:r>
            <a:r>
              <a:rPr lang="en-US" sz="1000" dirty="0" smtClean="0"/>
              <a:t> , IPAC12</a:t>
            </a:r>
          </a:p>
          <a:p>
            <a:endParaRPr lang="en-US" sz="1000" b="1" dirty="0" smtClean="0"/>
          </a:p>
          <a:p>
            <a:r>
              <a:rPr lang="en-US" sz="1000" b="1" dirty="0" smtClean="0"/>
              <a:t>Installation </a:t>
            </a:r>
            <a:r>
              <a:rPr lang="en-US" sz="1000" b="1" dirty="0"/>
              <a:t>and Test of a Beam Loss Monitor System for the S-DALINAC</a:t>
            </a:r>
            <a:endParaRPr lang="en-US" sz="1000" dirty="0"/>
          </a:p>
          <a:p>
            <a:r>
              <a:rPr lang="en-US" sz="1000" dirty="0" smtClean="0"/>
              <a:t>Robert </a:t>
            </a:r>
            <a:r>
              <a:rPr lang="en-US" sz="1000" dirty="0" err="1"/>
              <a:t>Stegmann</a:t>
            </a:r>
            <a:r>
              <a:rPr lang="en-US" sz="1000" dirty="0" smtClean="0"/>
              <a:t>, IPAC12 </a:t>
            </a:r>
          </a:p>
          <a:p>
            <a:endParaRPr lang="en-US" sz="1000" dirty="0" smtClean="0"/>
          </a:p>
          <a:p>
            <a:r>
              <a:rPr lang="en-US" sz="1000" b="1" dirty="0"/>
              <a:t>Beam Loss Monitors for the HERA Proton Ring</a:t>
            </a:r>
            <a:endParaRPr lang="en-US" sz="1000" dirty="0"/>
          </a:p>
          <a:p>
            <a:r>
              <a:rPr lang="en-US" sz="1000" dirty="0"/>
              <a:t>DESY HERA 90-11</a:t>
            </a:r>
          </a:p>
          <a:p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845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/>
              <a:t>5</a:t>
            </a:r>
            <a:r>
              <a:rPr lang="en-US" kern="0" dirty="0" smtClean="0"/>
              <a:t>) </a:t>
            </a:r>
            <a:r>
              <a:rPr lang="en-US" dirty="0"/>
              <a:t>Radiation </a:t>
            </a:r>
            <a:r>
              <a:rPr lang="en-US" dirty="0" smtClean="0"/>
              <a:t>hardness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55650" y="742364"/>
            <a:ext cx="7667625" cy="5084762"/>
            <a:chOff x="1837" y="2251"/>
            <a:chExt cx="3923" cy="2069"/>
          </a:xfrm>
        </p:grpSpPr>
        <p:pic>
          <p:nvPicPr>
            <p:cNvPr id="3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2397"/>
              <a:ext cx="3923" cy="1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 Box 16"/>
            <p:cNvSpPr txBox="1">
              <a:spLocks noChangeArrowheads="1"/>
            </p:cNvSpPr>
            <p:nvPr/>
          </p:nvSpPr>
          <p:spPr bwMode="auto">
            <a:xfrm>
              <a:off x="4721" y="2251"/>
              <a:ext cx="844" cy="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000"/>
                <a:t>S. Goulding, R.H. Pohl 1972</a:t>
              </a: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/>
              <a:t>5</a:t>
            </a:r>
            <a:r>
              <a:rPr lang="en-US" kern="0" dirty="0" smtClean="0"/>
              <a:t>) </a:t>
            </a:r>
            <a:r>
              <a:rPr lang="en-US" dirty="0"/>
              <a:t>Radiation </a:t>
            </a:r>
            <a:r>
              <a:rPr lang="en-US" dirty="0" smtClean="0"/>
              <a:t>hardness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90" y="1713053"/>
            <a:ext cx="7831543" cy="257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89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6) A comprehensive summary of the current </a:t>
            </a:r>
            <a:r>
              <a:rPr lang="en-US" sz="2000" dirty="0" smtClean="0"/>
              <a:t>state-of-the-art methods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2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6) A comprehensive summary of the current </a:t>
            </a:r>
            <a:r>
              <a:rPr lang="en-US" sz="2000" dirty="0" smtClean="0"/>
              <a:t>state-of-the-art methods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be answered since </a:t>
            </a:r>
            <a:r>
              <a:rPr lang="en-US" b="1" dirty="0" smtClean="0"/>
              <a:t>all kind of methods are in use</a:t>
            </a:r>
            <a:r>
              <a:rPr lang="en-US" dirty="0" smtClean="0"/>
              <a:t> (as seen from previous slides)</a:t>
            </a:r>
          </a:p>
          <a:p>
            <a:r>
              <a:rPr lang="en-US" dirty="0" smtClean="0"/>
              <a:t>T</a:t>
            </a:r>
            <a:r>
              <a:rPr lang="en-US" b="1" dirty="0" smtClean="0"/>
              <a:t>here is no “best method”</a:t>
            </a:r>
            <a:r>
              <a:rPr lang="en-US" dirty="0" smtClean="0"/>
              <a:t> since a useful method depends on various accelerator parameters</a:t>
            </a:r>
          </a:p>
          <a:p>
            <a:r>
              <a:rPr lang="en-US" dirty="0" smtClean="0"/>
              <a:t>Therefore: </a:t>
            </a:r>
            <a:r>
              <a:rPr lang="en-US" b="1" dirty="0" smtClean="0"/>
              <a:t>Don’t trust on “state of the art”</a:t>
            </a:r>
            <a:r>
              <a:rPr lang="en-US" dirty="0" smtClean="0"/>
              <a:t>, often a well established method can be the best (Ion chambers and </a:t>
            </a:r>
            <a:r>
              <a:rPr lang="en-US" dirty="0" err="1" smtClean="0"/>
              <a:t>Scintillators+PMT</a:t>
            </a:r>
            <a:r>
              <a:rPr lang="en-US" dirty="0" smtClean="0"/>
              <a:t> are the most common BLMs)</a:t>
            </a:r>
          </a:p>
          <a:p>
            <a:r>
              <a:rPr lang="en-US" dirty="0" smtClean="0"/>
              <a:t>However, </a:t>
            </a:r>
            <a:r>
              <a:rPr lang="en-US" b="1" dirty="0" smtClean="0"/>
              <a:t>new problems need new solutions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e.g. </a:t>
            </a:r>
            <a:r>
              <a:rPr lang="en-US" dirty="0"/>
              <a:t>x</a:t>
            </a:r>
            <a:r>
              <a:rPr lang="en-US" dirty="0" smtClean="0"/>
              <a:t>-ray background-&gt; Cherenkov rods and fibers, PIN-Coincidence</a:t>
            </a:r>
          </a:p>
          <a:p>
            <a:r>
              <a:rPr lang="en-US" dirty="0" smtClean="0"/>
              <a:t>Still searching for a </a:t>
            </a:r>
            <a:r>
              <a:rPr lang="en-US" b="1" dirty="0" smtClean="0"/>
              <a:t>fast and sensitive detector with high dynamic </a:t>
            </a:r>
            <a:br>
              <a:rPr lang="en-US" b="1" dirty="0" smtClean="0"/>
            </a:br>
            <a:r>
              <a:rPr lang="en-US" b="1" dirty="0" smtClean="0"/>
              <a:t>range and high radiation damage threshold</a:t>
            </a:r>
            <a:r>
              <a:rPr lang="en-US" dirty="0" smtClean="0"/>
              <a:t> -&gt; Diamonds?</a:t>
            </a:r>
          </a:p>
          <a:p>
            <a:r>
              <a:rPr lang="en-US" b="1" dirty="0" smtClean="0"/>
              <a:t>Simulations are important</a:t>
            </a:r>
            <a:r>
              <a:rPr lang="en-US" dirty="0" smtClean="0"/>
              <a:t> to understand losses and the BLM </a:t>
            </a:r>
            <a:br>
              <a:rPr lang="en-US" dirty="0" smtClean="0"/>
            </a:br>
            <a:r>
              <a:rPr lang="en-US" dirty="0" smtClean="0"/>
              <a:t>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5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6) A </a:t>
            </a:r>
            <a:r>
              <a:rPr lang="en-US" sz="2000" dirty="0"/>
              <a:t>comprehensive summary of the current </a:t>
            </a:r>
            <a:r>
              <a:rPr lang="en-US" sz="2000" dirty="0" smtClean="0"/>
              <a:t>state-of-the-art methods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2606" y="683266"/>
            <a:ext cx="8684623" cy="618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indent="-228600">
              <a:buAutoNum type="alphaLcParenR"/>
            </a:pPr>
            <a:r>
              <a:rPr lang="en-US" b="1" dirty="0" smtClean="0"/>
              <a:t>Simulation:</a:t>
            </a:r>
          </a:p>
          <a:p>
            <a:r>
              <a:rPr lang="en-US" sz="1200" dirty="0"/>
              <a:t>IBIC2013</a:t>
            </a:r>
            <a:endParaRPr lang="en-US" sz="1200" dirty="0" smtClean="0"/>
          </a:p>
          <a:p>
            <a:r>
              <a:rPr lang="en-US" sz="1200" b="1" dirty="0" smtClean="0"/>
              <a:t>Beam </a:t>
            </a:r>
            <a:r>
              <a:rPr lang="en-US" sz="1200" b="1" dirty="0"/>
              <a:t>Delivery Simulation (BDSIM): A Geant4 Based Toolkit for Diagnostics and Loss Simulation	</a:t>
            </a:r>
            <a:endParaRPr lang="en-US" sz="1200" dirty="0"/>
          </a:p>
          <a:p>
            <a:r>
              <a:rPr lang="en-US" sz="1200" b="1" dirty="0"/>
              <a:t>Monte Carlo Simulations of Beam Losses in the Test Beam Line of CTF3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S</a:t>
            </a:r>
            <a:r>
              <a:rPr lang="en-US" sz="1200" b="1" dirty="0" smtClean="0"/>
              <a:t>imulation </a:t>
            </a:r>
            <a:r>
              <a:rPr lang="en-US" sz="1200" b="1" dirty="0"/>
              <a:t>for Radiation Field Caused by Beam Loss of C-ADS Injector II</a:t>
            </a:r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1200" b="1" dirty="0"/>
              <a:t>Beam Loss Monitoring at the European Spallation </a:t>
            </a:r>
            <a:r>
              <a:rPr lang="en-US" sz="1200" b="1" dirty="0" smtClean="0"/>
              <a:t>Source</a:t>
            </a:r>
          </a:p>
          <a:p>
            <a:r>
              <a:rPr lang="en-US" sz="1200" dirty="0" smtClean="0"/>
              <a:t>IPAC11</a:t>
            </a:r>
          </a:p>
          <a:p>
            <a:r>
              <a:rPr lang="en-US" sz="1200" b="1" dirty="0"/>
              <a:t>Comparative Studies into 3D Beam Loss </a:t>
            </a:r>
            <a:r>
              <a:rPr lang="en-US" sz="1200" b="1" dirty="0" smtClean="0"/>
              <a:t>Simulations</a:t>
            </a:r>
          </a:p>
          <a:p>
            <a:r>
              <a:rPr lang="en-US" sz="1200" b="1" dirty="0"/>
              <a:t>Monte Carlo Simulation of the Total Dose Distribution around the 12 MeV UPC Race-track </a:t>
            </a:r>
            <a:r>
              <a:rPr lang="en-US" sz="1200" b="1" dirty="0" err="1"/>
              <a:t>Microtron</a:t>
            </a:r>
            <a:r>
              <a:rPr lang="en-US" sz="1200" b="1" dirty="0"/>
              <a:t> and Radiation Shielding </a:t>
            </a:r>
            <a:r>
              <a:rPr lang="en-US" sz="1200" b="1" dirty="0" smtClean="0"/>
              <a:t>Calculations</a:t>
            </a:r>
          </a:p>
          <a:p>
            <a:r>
              <a:rPr lang="en-US" sz="1200" b="1" dirty="0" err="1"/>
              <a:t>Beamloss</a:t>
            </a:r>
            <a:r>
              <a:rPr lang="en-US" sz="1200" b="1" dirty="0"/>
              <a:t> Study at J-PARC </a:t>
            </a:r>
            <a:r>
              <a:rPr lang="en-US" sz="1200" b="1" dirty="0" err="1"/>
              <a:t>Linac</a:t>
            </a:r>
            <a:r>
              <a:rPr lang="en-US" sz="1200" b="1" dirty="0"/>
              <a:t> by using Geant4 </a:t>
            </a:r>
            <a:r>
              <a:rPr lang="en-US" sz="1200" b="1" dirty="0" smtClean="0"/>
              <a:t>Simulation</a:t>
            </a:r>
          </a:p>
          <a:p>
            <a:endParaRPr lang="en-US" sz="800" b="1" dirty="0"/>
          </a:p>
          <a:p>
            <a:r>
              <a:rPr lang="en-US" b="1" dirty="0" smtClean="0"/>
              <a:t>b) Fiber based BLMs</a:t>
            </a:r>
          </a:p>
          <a:p>
            <a:r>
              <a:rPr lang="en-US" sz="1200" dirty="0" smtClean="0"/>
              <a:t>IBIC13</a:t>
            </a:r>
          </a:p>
          <a:p>
            <a:r>
              <a:rPr lang="en-US" sz="1200" b="1" dirty="0"/>
              <a:t>Update on Beam Loss Monitoring at CTF3 for </a:t>
            </a:r>
            <a:r>
              <a:rPr lang="en-US" sz="1200" b="1" dirty="0" smtClean="0"/>
              <a:t>CLIC</a:t>
            </a:r>
          </a:p>
          <a:p>
            <a:r>
              <a:rPr lang="en-US" sz="1200" b="1" dirty="0"/>
              <a:t>Optical Fiber Based Beam Loss Monitor for Electron Storage </a:t>
            </a:r>
            <a:r>
              <a:rPr lang="en-US" sz="1200" b="1" dirty="0" smtClean="0"/>
              <a:t>Ring</a:t>
            </a:r>
          </a:p>
          <a:p>
            <a:r>
              <a:rPr lang="en-US" sz="1200" b="1" dirty="0"/>
              <a:t>Cherenkov Radiation for Beam Loss Monitor </a:t>
            </a:r>
            <a:r>
              <a:rPr lang="en-US" sz="1200" b="1" dirty="0" smtClean="0"/>
              <a:t>Systems</a:t>
            </a:r>
          </a:p>
          <a:p>
            <a:r>
              <a:rPr lang="en-US" sz="1200" dirty="0" smtClean="0"/>
              <a:t>BIW12IBIC12</a:t>
            </a:r>
          </a:p>
          <a:p>
            <a:r>
              <a:rPr lang="en-US" sz="1200" b="1" dirty="0"/>
              <a:t>Development of Optical Fiber Beam Loss Monitor System for the KEK Photon Factory</a:t>
            </a:r>
            <a:endParaRPr lang="en-US" sz="1200" dirty="0"/>
          </a:p>
          <a:p>
            <a:r>
              <a:rPr lang="en-US" sz="1200" b="1" dirty="0"/>
              <a:t>Simulation and Measurement of Beam Loss in the Narrow-Gap </a:t>
            </a:r>
            <a:r>
              <a:rPr lang="en-US" sz="1200" b="1" dirty="0" err="1"/>
              <a:t>Undulator</a:t>
            </a:r>
            <a:r>
              <a:rPr lang="en-US" sz="1200" b="1" dirty="0"/>
              <a:t> Straight Section of the</a:t>
            </a:r>
            <a:r>
              <a:rPr lang="en-US" sz="1200" dirty="0"/>
              <a:t> </a:t>
            </a:r>
            <a:r>
              <a:rPr lang="en-US" sz="1200" b="1" dirty="0"/>
              <a:t>Advanced Photon Source Storage </a:t>
            </a:r>
            <a:r>
              <a:rPr lang="en-US" sz="1200" b="1" dirty="0" smtClean="0"/>
              <a:t>Ring</a:t>
            </a:r>
          </a:p>
          <a:p>
            <a:endParaRPr lang="en-US" sz="800" dirty="0"/>
          </a:p>
          <a:p>
            <a:r>
              <a:rPr lang="en-US" b="1" dirty="0" smtClean="0"/>
              <a:t>c) Diamond BLMs</a:t>
            </a:r>
          </a:p>
          <a:p>
            <a:r>
              <a:rPr lang="en-US" sz="1200" dirty="0" smtClean="0"/>
              <a:t>IBIC12/13</a:t>
            </a:r>
          </a:p>
          <a:p>
            <a:r>
              <a:rPr lang="en-US" sz="1200" b="1" dirty="0"/>
              <a:t>Operation of Silicon, Diamond and Liquid Helium Detectors in the Range of Room Temperature to 1.9 Kelvin and After an Irradiation Dose of Several Mega </a:t>
            </a:r>
            <a:r>
              <a:rPr lang="en-US" sz="1200" b="1" dirty="0" smtClean="0"/>
              <a:t>Gray</a:t>
            </a:r>
          </a:p>
          <a:p>
            <a:r>
              <a:rPr lang="en-US" sz="1200" b="1" dirty="0"/>
              <a:t>A Prototype Readout System for the Diamond Beam Loss Monitors at </a:t>
            </a:r>
            <a:r>
              <a:rPr lang="en-US" sz="1200" b="1" dirty="0" smtClean="0"/>
              <a:t>LHC</a:t>
            </a:r>
          </a:p>
          <a:p>
            <a:r>
              <a:rPr lang="en-US" sz="1200" b="1" dirty="0"/>
              <a:t>Performance of Detectors using Diamond Sensors at the LHC and </a:t>
            </a:r>
            <a:r>
              <a:rPr lang="en-US" sz="1200" b="1" dirty="0" smtClean="0"/>
              <a:t>CMS</a:t>
            </a:r>
          </a:p>
          <a:p>
            <a:r>
              <a:rPr lang="en-US" sz="1200" dirty="0" smtClean="0"/>
              <a:t>IPAC12</a:t>
            </a:r>
          </a:p>
          <a:p>
            <a:r>
              <a:rPr lang="en-US" sz="1200" b="1" dirty="0"/>
              <a:t>Advances in CVD Diamond for Accelerator Applications</a:t>
            </a:r>
            <a:endParaRPr lang="en-US" sz="1200" dirty="0"/>
          </a:p>
          <a:p>
            <a:r>
              <a:rPr lang="en-US" sz="1200" b="1" dirty="0"/>
              <a:t>BEAM HALO MONITOR FOR FLASH AND THE EUROPEAN XFEL</a:t>
            </a:r>
            <a:endParaRPr lang="en-US" sz="1200" dirty="0"/>
          </a:p>
          <a:p>
            <a:r>
              <a:rPr lang="en-US" sz="1200" b="1" dirty="0" smtClean="0"/>
              <a:t>Investigation </a:t>
            </a:r>
            <a:r>
              <a:rPr lang="en-US" sz="1200" b="1" dirty="0"/>
              <a:t>of the Use of Silicon, Diamond and Liquid Helium Detectors for Beam Loss Measurements at 2 Kelvin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453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100" y="103188"/>
            <a:ext cx="8851900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7) Needs </a:t>
            </a:r>
            <a:r>
              <a:rPr lang="en-US" dirty="0"/>
              <a:t>for further </a:t>
            </a:r>
            <a:r>
              <a:rPr lang="en-US" dirty="0" smtClean="0"/>
              <a:t>development: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5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100" y="103188"/>
            <a:ext cx="8851900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7) Needs </a:t>
            </a:r>
            <a:r>
              <a:rPr lang="en-US" dirty="0"/>
              <a:t>for further </a:t>
            </a:r>
            <a:r>
              <a:rPr lang="en-US" dirty="0" smtClean="0"/>
              <a:t>development: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966" y="1238491"/>
            <a:ext cx="2997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Calibration of BLM signal in terms of lost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Dealing with saturation, avoiding, detecting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Extending the useful dynamic range and speed of loss measurements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966" y="3805800"/>
            <a:ext cx="4757193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Quite often, BLMs are used just to minimize losses. Mainly in superconducting hadron accelerators a calibration of the loss signal was done to define thresholds for quenches. </a:t>
            </a:r>
          </a:p>
          <a:p>
            <a:endParaRPr lang="en-US" b="1" dirty="0"/>
          </a:p>
          <a:p>
            <a:r>
              <a:rPr lang="en-US" b="1" dirty="0" smtClean="0"/>
              <a:t>There is a need to calibrate the losses in terms of dose at high intense hadron accelerators to avoid activation, checking the 1W/m rule.</a:t>
            </a:r>
          </a:p>
          <a:p>
            <a:r>
              <a:rPr lang="en-US" b="1" u="sng" dirty="0" smtClean="0"/>
              <a:t>-&gt; Reliable integration of BLMs into MPS</a:t>
            </a:r>
            <a:endParaRPr lang="en-US" b="1" u="sng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157" y="898068"/>
            <a:ext cx="3859957" cy="289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78056" y="3793036"/>
            <a:ext cx="37210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lifetime measured by current and loss monitors agreed by factor 2 in </a:t>
            </a:r>
            <a:r>
              <a:rPr lang="en-US" dirty="0" err="1" smtClean="0"/>
              <a:t>HERAp</a:t>
            </a:r>
            <a:r>
              <a:rPr lang="en-US" dirty="0" smtClean="0"/>
              <a:t>. I’ve heard about the same at LHC.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39159" y="5717082"/>
            <a:ext cx="32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BEAM LOSS LIMITS IN HIGH POWER PROTON LINEAR</a:t>
            </a:r>
            <a:endParaRPr lang="en-US" sz="900" dirty="0"/>
          </a:p>
          <a:p>
            <a:r>
              <a:rPr lang="en-US" sz="900" b="1" dirty="0"/>
              <a:t>ACCELERATORS</a:t>
            </a:r>
            <a:endParaRPr lang="en-US" sz="900" dirty="0"/>
          </a:p>
          <a:p>
            <a:r>
              <a:rPr lang="en-US" sz="900" dirty="0"/>
              <a:t>L. </a:t>
            </a:r>
            <a:r>
              <a:rPr lang="en-US" sz="900" dirty="0" err="1"/>
              <a:t>Tchelidze</a:t>
            </a:r>
            <a:r>
              <a:rPr lang="en-US" sz="900" dirty="0"/>
              <a:t>, </a:t>
            </a:r>
            <a:r>
              <a:rPr lang="en-US" sz="900" dirty="0" smtClean="0"/>
              <a:t>IPAC2013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6644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High dynamic loss monitoring by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464" y="1424391"/>
            <a:ext cx="1740090" cy="224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3931" y="813173"/>
            <a:ext cx="7970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Different BLM types/materials</a:t>
            </a:r>
          </a:p>
          <a:p>
            <a:r>
              <a:rPr lang="en-US" dirty="0" smtClean="0"/>
              <a:t>FLASH                                                </a:t>
            </a:r>
            <a:r>
              <a:rPr lang="en-US" dirty="0" err="1" smtClean="0"/>
              <a:t>FLASH</a:t>
            </a:r>
            <a:r>
              <a:rPr lang="en-US" dirty="0" smtClean="0"/>
              <a:t>                                                     LHC</a:t>
            </a:r>
            <a:endParaRPr lang="en-US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439" y="1424391"/>
            <a:ext cx="1706191" cy="162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7872029" y="1397948"/>
            <a:ext cx="1238138" cy="3322140"/>
            <a:chOff x="3651" y="436"/>
            <a:chExt cx="930" cy="3630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267" y="1820"/>
              <a:ext cx="3630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465" y="3001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de-DE" altLang="en-US"/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756" y="3845589"/>
            <a:ext cx="1731798" cy="230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5" y="3381717"/>
            <a:ext cx="2105451" cy="280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84" y="1459523"/>
            <a:ext cx="2703635" cy="180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355" y="5200650"/>
            <a:ext cx="32480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2355" y="479758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92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100" y="103188"/>
            <a:ext cx="8851900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7) Needs </a:t>
            </a:r>
            <a:r>
              <a:rPr lang="en-US" dirty="0"/>
              <a:t>for further </a:t>
            </a:r>
            <a:r>
              <a:rPr lang="en-US" dirty="0" smtClean="0"/>
              <a:t>development: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965" y="1238491"/>
            <a:ext cx="29515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of BLM signal in terms of lost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Dealing with saturation, avoiding, detecting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Extending the useful dynamic range and speed of loss measurements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35" y="898966"/>
            <a:ext cx="4313146" cy="252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966" y="3773346"/>
            <a:ext cx="471954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It is not always obvious if your detector, amplifier, ADC circuit is saturating. PMTs behave crazy at saturation. </a:t>
            </a:r>
          </a:p>
          <a:p>
            <a:r>
              <a:rPr lang="en-US" dirty="0" smtClean="0"/>
              <a:t>It’s known, but how to deal with it in operation?</a:t>
            </a:r>
          </a:p>
          <a:p>
            <a:r>
              <a:rPr lang="en-US" dirty="0" smtClean="0"/>
              <a:t>Not much in literature available.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962" y="3603631"/>
            <a:ext cx="3067291" cy="243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86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2100" y="103188"/>
            <a:ext cx="8851900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/>
              <a:t>7) Needs </a:t>
            </a:r>
            <a:r>
              <a:rPr lang="en-US" dirty="0"/>
              <a:t>for further </a:t>
            </a:r>
            <a:r>
              <a:rPr lang="en-US" dirty="0" smtClean="0"/>
              <a:t>development: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725" y="1440371"/>
            <a:ext cx="4909715" cy="285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619" y="3674008"/>
            <a:ext cx="5578998" cy="269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1966" y="1238491"/>
            <a:ext cx="29631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Calibration of BLM signal in terms of lost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Dealing with saturation, avoiding, detecting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Extending the useful dynamic range and speed of loss measurements</a:t>
            </a:r>
            <a:endParaRPr lang="en-US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806" y="954398"/>
            <a:ext cx="4716624" cy="568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3599725" y="2233913"/>
            <a:ext cx="5034989" cy="106487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46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809" y="1842405"/>
            <a:ext cx="4534924" cy="309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000" dirty="0" smtClean="0"/>
              <a:t>7) Needs </a:t>
            </a:r>
            <a:r>
              <a:rPr lang="en-US" sz="2000" dirty="0"/>
              <a:t>for further </a:t>
            </a:r>
            <a:r>
              <a:rPr lang="en-US" sz="2000" dirty="0" smtClean="0"/>
              <a:t>development. 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690776" y="949124"/>
            <a:ext cx="5835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One BLM System is not enough 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0241" y="393752"/>
            <a:ext cx="2390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My final message: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95484" y="5804011"/>
            <a:ext cx="4565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Thanks for attention, questions?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291401" y="1372122"/>
            <a:ext cx="2465740" cy="4269037"/>
            <a:chOff x="3291401" y="1372122"/>
            <a:chExt cx="2465740" cy="4269037"/>
          </a:xfrm>
        </p:grpSpPr>
        <p:sp>
          <p:nvSpPr>
            <p:cNvPr id="6" name="TextBox 5"/>
            <p:cNvSpPr txBox="1"/>
            <p:nvPr/>
          </p:nvSpPr>
          <p:spPr>
            <a:xfrm>
              <a:off x="3862071" y="2999076"/>
              <a:ext cx="9637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00FF"/>
                  </a:solidFill>
                </a:rPr>
                <a:t>your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91401" y="5117939"/>
              <a:ext cx="2465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00FF"/>
                  </a:solidFill>
                </a:rPr>
                <a:t>a</a:t>
              </a:r>
              <a:r>
                <a:rPr lang="en-US" sz="2800" b="1" dirty="0" smtClean="0">
                  <a:solidFill>
                    <a:srgbClr val="0000FF"/>
                  </a:solidFill>
                </a:rPr>
                <a:t>ccelerator!!!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05637" y="1372122"/>
              <a:ext cx="6639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00FF"/>
                  </a:solidFill>
                </a:rPr>
                <a:t>for</a:t>
              </a:r>
              <a:endParaRPr lang="en-US" sz="2800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617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High dynamic loss monitoring by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3931" y="813173"/>
            <a:ext cx="3084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Different BLM types/materials</a:t>
            </a:r>
          </a:p>
          <a:p>
            <a:r>
              <a:rPr lang="en-US" dirty="0" smtClean="0"/>
              <a:t>Diamond and Sapphire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44" y="1527717"/>
            <a:ext cx="5142133" cy="509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353" y="971746"/>
            <a:ext cx="4946286" cy="2134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06507" y="3304065"/>
            <a:ext cx="2355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/>
              <a:t>Alexandr </a:t>
            </a:r>
            <a:r>
              <a:rPr lang="de-DE" sz="1100" dirty="0" err="1" smtClean="0"/>
              <a:t>Ignatenko</a:t>
            </a:r>
            <a:endParaRPr lang="de-DE" sz="1100" dirty="0" smtClean="0"/>
          </a:p>
          <a:p>
            <a:r>
              <a:rPr lang="de-DE" sz="1100" dirty="0" smtClean="0"/>
              <a:t>Thesis, 2014</a:t>
            </a:r>
          </a:p>
          <a:p>
            <a:r>
              <a:rPr lang="de-DE" sz="1100" b="1" dirty="0"/>
              <a:t>Brandenburgische Technische </a:t>
            </a:r>
            <a:endParaRPr lang="de-DE" sz="1100" b="1" dirty="0" smtClean="0"/>
          </a:p>
          <a:p>
            <a:r>
              <a:rPr lang="de-DE" sz="1100" b="1" dirty="0" smtClean="0"/>
              <a:t>Universität </a:t>
            </a:r>
            <a:r>
              <a:rPr lang="de-DE" sz="1100" b="1" dirty="0"/>
              <a:t>Cottbus-Senftenberg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358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High dynamic loss monitoring by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27" y="1635441"/>
            <a:ext cx="1990525" cy="158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27" y="3400935"/>
            <a:ext cx="1990525" cy="179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227" y="839615"/>
            <a:ext cx="5335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Small and Large</a:t>
            </a:r>
          </a:p>
          <a:p>
            <a:endParaRPr lang="en-US" dirty="0" smtClean="0"/>
          </a:p>
          <a:p>
            <a:r>
              <a:rPr lang="en-US" dirty="0" smtClean="0"/>
              <a:t>FLASH                                                                    HERA</a:t>
            </a:r>
            <a:endParaRPr lang="en-US" dirty="0"/>
          </a:p>
        </p:txBody>
      </p:sp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98" y="1635441"/>
            <a:ext cx="1987364" cy="15895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3" descr="G:\KAY\S2662-3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98" y="3400935"/>
            <a:ext cx="1987364" cy="18266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0467" y="2948017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7.56 mm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073749" y="4960319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150 mm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79388" y="5418213"/>
            <a:ext cx="821410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1" dirty="0">
                <a:solidFill>
                  <a:srgbClr val="FF0000"/>
                </a:solidFill>
              </a:rPr>
              <a:t>Note that the flux density of photons into the light guide is </a:t>
            </a:r>
          </a:p>
          <a:p>
            <a:r>
              <a:rPr lang="en-US" altLang="en-US" sz="1200" b="1" dirty="0">
                <a:solidFill>
                  <a:srgbClr val="FF0000"/>
                </a:solidFill>
              </a:rPr>
              <a:t>“incompressible” !</a:t>
            </a:r>
          </a:p>
          <a:p>
            <a:r>
              <a:rPr lang="en-US" altLang="en-US" sz="1200" b="1" u="sng" dirty="0" smtClean="0">
                <a:solidFill>
                  <a:srgbClr val="FF0000"/>
                </a:solidFill>
              </a:rPr>
              <a:t>=&gt; The </a:t>
            </a:r>
            <a:r>
              <a:rPr lang="en-US" altLang="en-US" sz="1200" b="1" u="sng" dirty="0">
                <a:solidFill>
                  <a:srgbClr val="FF0000"/>
                </a:solidFill>
              </a:rPr>
              <a:t>cross section of the scintillator should not be larger </a:t>
            </a:r>
            <a:endParaRPr lang="en-US" altLang="en-US" sz="1200" b="1" u="sng" dirty="0" smtClean="0">
              <a:solidFill>
                <a:srgbClr val="FF0000"/>
              </a:solidFill>
            </a:endParaRPr>
          </a:p>
          <a:p>
            <a:r>
              <a:rPr lang="en-US" altLang="en-US" sz="1200" b="1" u="sng" dirty="0" smtClean="0">
                <a:solidFill>
                  <a:srgbClr val="FF0000"/>
                </a:solidFill>
              </a:rPr>
              <a:t>than </a:t>
            </a:r>
            <a:r>
              <a:rPr lang="en-US" altLang="en-US" sz="1200" b="1" u="sng" dirty="0">
                <a:solidFill>
                  <a:srgbClr val="FF0000"/>
                </a:solidFill>
              </a:rPr>
              <a:t>the </a:t>
            </a:r>
            <a:r>
              <a:rPr lang="en-US" altLang="en-US" sz="1200" b="1" u="sng" dirty="0" smtClean="0">
                <a:solidFill>
                  <a:srgbClr val="FF0000"/>
                </a:solidFill>
              </a:rPr>
              <a:t>cross </a:t>
            </a:r>
            <a:r>
              <a:rPr lang="en-US" altLang="en-US" sz="1200" b="1" u="sng" dirty="0">
                <a:solidFill>
                  <a:srgbClr val="FF0000"/>
                </a:solidFill>
              </a:rPr>
              <a:t>section of the light </a:t>
            </a:r>
            <a:r>
              <a:rPr lang="en-US" altLang="en-US" sz="1200" b="1" u="sng" dirty="0" smtClean="0">
                <a:solidFill>
                  <a:srgbClr val="FF0000"/>
                </a:solidFill>
              </a:rPr>
              <a:t>guide -&gt;</a:t>
            </a:r>
            <a:r>
              <a:rPr lang="en-US" altLang="en-US" b="1" u="sng" dirty="0" smtClean="0">
                <a:solidFill>
                  <a:srgbClr val="C00000"/>
                </a:solidFill>
              </a:rPr>
              <a:t> I did not proof this rule, any experience with that?</a:t>
            </a:r>
            <a:endParaRPr lang="en-US" altLang="en-US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High dynamic loss monitoring by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227" y="1288964"/>
            <a:ext cx="272061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Detector: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b="1" dirty="0" smtClean="0"/>
              <a:t>PMTs:</a:t>
            </a:r>
          </a:p>
          <a:p>
            <a:r>
              <a:rPr lang="en-US" dirty="0" smtClean="0"/>
              <a:t>Noise at max Gain ≈1 mV</a:t>
            </a:r>
          </a:p>
          <a:p>
            <a:r>
              <a:rPr lang="en-US" dirty="0" smtClean="0"/>
              <a:t>Saturation              ≈ 1 V</a:t>
            </a:r>
          </a:p>
          <a:p>
            <a:r>
              <a:rPr lang="en-US" b="1" dirty="0" smtClean="0"/>
              <a:t>+Active </a:t>
            </a:r>
            <a:r>
              <a:rPr lang="en-US" dirty="0" smtClean="0"/>
              <a:t>gain variation ≈ 10³</a:t>
            </a:r>
          </a:p>
          <a:p>
            <a:pPr marL="285750" indent="-285750">
              <a:buFont typeface="Symbol" pitchFamily="18" charset="2"/>
              <a:buChar char="Þ"/>
            </a:pPr>
            <a:r>
              <a:rPr lang="en-US" dirty="0" smtClean="0"/>
              <a:t>Dynamic range  ≈ 10</a:t>
            </a:r>
            <a:r>
              <a:rPr lang="en-US" baseline="30000" dirty="0" smtClean="0"/>
              <a:t>6</a:t>
            </a:r>
          </a:p>
          <a:p>
            <a:pPr marL="285750" indent="-285750">
              <a:buFont typeface="Symbol" pitchFamily="18" charset="2"/>
              <a:buChar char="Þ"/>
            </a:pPr>
            <a:endParaRPr lang="en-US" baseline="30000" dirty="0"/>
          </a:p>
          <a:p>
            <a:pPr marL="285750" indent="-285750">
              <a:buFont typeface="Symbol" pitchFamily="18" charset="2"/>
              <a:buChar char="Þ"/>
            </a:pPr>
            <a:endParaRPr lang="en-US" baseline="30000" dirty="0" smtClean="0"/>
          </a:p>
          <a:p>
            <a:r>
              <a:rPr lang="en-US" b="1" dirty="0"/>
              <a:t>Ionization chamber (LHC)</a:t>
            </a:r>
          </a:p>
          <a:p>
            <a:r>
              <a:rPr lang="en-US" dirty="0"/>
              <a:t>Leakage current </a:t>
            </a:r>
            <a:r>
              <a:rPr lang="en-US" dirty="0" smtClean="0"/>
              <a:t>   &lt; </a:t>
            </a:r>
            <a:r>
              <a:rPr lang="en-US" dirty="0"/>
              <a:t>1 </a:t>
            </a:r>
            <a:r>
              <a:rPr lang="en-US" dirty="0" err="1"/>
              <a:t>pA</a:t>
            </a:r>
            <a:endParaRPr lang="en-US" dirty="0"/>
          </a:p>
          <a:p>
            <a:r>
              <a:rPr lang="en-US" dirty="0"/>
              <a:t>Saturation            </a:t>
            </a:r>
            <a:r>
              <a:rPr lang="en-US" dirty="0" smtClean="0"/>
              <a:t>   ≈</a:t>
            </a:r>
            <a:r>
              <a:rPr lang="en-US" dirty="0"/>
              <a:t>1 mA</a:t>
            </a:r>
          </a:p>
          <a:p>
            <a:pPr marL="285750" indent="-285750">
              <a:buFont typeface="Symbol" pitchFamily="18" charset="2"/>
              <a:buChar char="Þ"/>
            </a:pPr>
            <a:r>
              <a:rPr lang="en-US" dirty="0"/>
              <a:t>Dynamic range </a:t>
            </a:r>
            <a:r>
              <a:rPr lang="en-US" dirty="0" smtClean="0"/>
              <a:t> ≈ 10</a:t>
            </a:r>
            <a:r>
              <a:rPr lang="en-US" baseline="30000" dirty="0" smtClean="0"/>
              <a:t>9</a:t>
            </a:r>
            <a:endParaRPr lang="en-US" baseline="30000" dirty="0"/>
          </a:p>
          <a:p>
            <a:pPr marL="285750" indent="-285750">
              <a:buFont typeface="Symbol" pitchFamily="18" charset="2"/>
              <a:buChar char="Þ"/>
            </a:pPr>
            <a:endParaRPr lang="en-US" baseline="30000" dirty="0"/>
          </a:p>
          <a:p>
            <a:endParaRPr lang="en-US" dirty="0"/>
          </a:p>
          <a:p>
            <a:r>
              <a:rPr lang="en-US" dirty="0" smtClean="0"/>
              <a:t>                      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1003" y="1308589"/>
            <a:ext cx="4991944" cy="4113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Electronic:</a:t>
            </a:r>
          </a:p>
          <a:p>
            <a:r>
              <a:rPr lang="en-US" dirty="0" smtClean="0"/>
              <a:t> </a:t>
            </a:r>
          </a:p>
          <a:p>
            <a:r>
              <a:rPr lang="en-US" b="1" dirty="0" smtClean="0"/>
              <a:t>RF Amplifiers</a:t>
            </a:r>
          </a:p>
          <a:p>
            <a:r>
              <a:rPr lang="en-US" dirty="0"/>
              <a:t>Dynamic range  ≈ </a:t>
            </a:r>
            <a:r>
              <a:rPr lang="en-US" dirty="0" smtClean="0"/>
              <a:t>10</a:t>
            </a:r>
            <a:r>
              <a:rPr lang="en-US" baseline="30000" dirty="0" smtClean="0"/>
              <a:t>4</a:t>
            </a:r>
            <a:endParaRPr lang="en-US" baseline="30000" dirty="0"/>
          </a:p>
          <a:p>
            <a:r>
              <a:rPr lang="en-US" dirty="0" smtClean="0"/>
              <a:t>Log Amp. </a:t>
            </a:r>
            <a:r>
              <a:rPr lang="en-US" dirty="0"/>
              <a:t>≈ </a:t>
            </a:r>
            <a:r>
              <a:rPr lang="en-US" dirty="0" smtClean="0"/>
              <a:t>10</a:t>
            </a:r>
            <a:r>
              <a:rPr lang="en-US" baseline="30000" dirty="0" smtClean="0"/>
              <a:t>5 </a:t>
            </a:r>
          </a:p>
          <a:p>
            <a:endParaRPr lang="en-US" b="1" u="sng" baseline="30000" dirty="0"/>
          </a:p>
          <a:p>
            <a:r>
              <a:rPr lang="en-US" b="1" dirty="0" smtClean="0"/>
              <a:t>ADC</a:t>
            </a:r>
          </a:p>
          <a:p>
            <a:r>
              <a:rPr lang="en-US" dirty="0"/>
              <a:t>12 bit ≈ 4 x 10</a:t>
            </a:r>
            <a:r>
              <a:rPr lang="en-US" baseline="30000" dirty="0"/>
              <a:t>3</a:t>
            </a:r>
          </a:p>
          <a:p>
            <a:r>
              <a:rPr lang="en-US" dirty="0" smtClean="0"/>
              <a:t>16 bit </a:t>
            </a:r>
            <a:r>
              <a:rPr lang="en-US" dirty="0"/>
              <a:t>≈ </a:t>
            </a:r>
            <a:r>
              <a:rPr lang="en-US" dirty="0" smtClean="0"/>
              <a:t>6 x 10</a:t>
            </a:r>
            <a:r>
              <a:rPr lang="en-US" baseline="30000" dirty="0" smtClean="0"/>
              <a:t>4</a:t>
            </a:r>
          </a:p>
          <a:p>
            <a:r>
              <a:rPr lang="en-US" dirty="0" smtClean="0"/>
              <a:t>24 bit </a:t>
            </a:r>
            <a:r>
              <a:rPr lang="en-US" dirty="0"/>
              <a:t>≈ </a:t>
            </a:r>
            <a:r>
              <a:rPr lang="en-US" dirty="0" smtClean="0"/>
              <a:t>2 x 10</a:t>
            </a:r>
            <a:r>
              <a:rPr lang="en-US" baseline="30000" dirty="0" smtClean="0"/>
              <a:t>7</a:t>
            </a:r>
            <a:r>
              <a:rPr lang="en-US" dirty="0" smtClean="0"/>
              <a:t>     (SNS: VME ADC but 10 bits noise)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Counting</a:t>
            </a:r>
          </a:p>
          <a:p>
            <a:r>
              <a:rPr lang="en-US" dirty="0" smtClean="0"/>
              <a:t>Dark count rate </a:t>
            </a:r>
            <a:r>
              <a:rPr lang="en-US" dirty="0"/>
              <a:t>≈1</a:t>
            </a:r>
            <a:r>
              <a:rPr lang="en-US" dirty="0" smtClean="0"/>
              <a:t> Hz</a:t>
            </a:r>
          </a:p>
          <a:p>
            <a:r>
              <a:rPr lang="en-US" dirty="0" smtClean="0"/>
              <a:t>Signal: Bunch rep. rate </a:t>
            </a:r>
            <a:r>
              <a:rPr lang="en-US" dirty="0"/>
              <a:t>≈</a:t>
            </a:r>
            <a:r>
              <a:rPr lang="en-US" dirty="0" smtClean="0"/>
              <a:t>10 MHz</a:t>
            </a:r>
          </a:p>
          <a:p>
            <a:pPr marL="285750" indent="-285750">
              <a:buFont typeface="Symbol" pitchFamily="18" charset="2"/>
              <a:buChar char="Þ"/>
            </a:pPr>
            <a:r>
              <a:rPr lang="en-US" dirty="0" smtClean="0"/>
              <a:t>Dynamic </a:t>
            </a:r>
            <a:r>
              <a:rPr lang="en-US" dirty="0"/>
              <a:t>range  </a:t>
            </a:r>
            <a:r>
              <a:rPr lang="en-US" dirty="0" smtClean="0"/>
              <a:t>&gt; 10</a:t>
            </a:r>
            <a:r>
              <a:rPr lang="en-US" baseline="30000" dirty="0" smtClean="0"/>
              <a:t>9 </a:t>
            </a:r>
            <a:r>
              <a:rPr lang="en-US" dirty="0" smtClean="0"/>
              <a:t>(averaging!)</a:t>
            </a:r>
          </a:p>
          <a:p>
            <a:pPr marL="285750" indent="-285750">
              <a:buFont typeface="Symbol" pitchFamily="18" charset="2"/>
              <a:buChar char="Þ"/>
            </a:pPr>
            <a:endParaRPr lang="en-US" baseline="30000" dirty="0"/>
          </a:p>
          <a:p>
            <a:endParaRPr lang="en-US" dirty="0" smtClean="0"/>
          </a:p>
        </p:txBody>
      </p:sp>
      <p:sp>
        <p:nvSpPr>
          <p:cNvPr id="10" name="Lightning Bolt 9"/>
          <p:cNvSpPr/>
          <p:nvPr/>
        </p:nvSpPr>
        <p:spPr bwMode="auto">
          <a:xfrm rot="15904490">
            <a:off x="2791236" y="3622502"/>
            <a:ext cx="542729" cy="384821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6283" y="837720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 to saturation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8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</a:t>
            </a:r>
            <a:r>
              <a:rPr lang="en-US" dirty="0"/>
              <a:t>Limitations in time </a:t>
            </a:r>
            <a:r>
              <a:rPr lang="en-US" dirty="0" smtClean="0"/>
              <a:t>resolution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3a. </a:t>
            </a:r>
            <a:r>
              <a:rPr lang="en-US" dirty="0"/>
              <a:t>Limitations in time </a:t>
            </a:r>
            <a:r>
              <a:rPr lang="en-US" dirty="0" smtClean="0"/>
              <a:t>resolution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reaction time of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u="sng" dirty="0" smtClean="0"/>
              <a:t>Rings: </a:t>
            </a:r>
            <a:r>
              <a:rPr lang="en-US" sz="1800" dirty="0" smtClean="0"/>
              <a:t>1 - few turns -&gt; </a:t>
            </a:r>
            <a:r>
              <a:rPr lang="en-US" sz="1800" dirty="0" smtClean="0"/>
              <a:t> &gt; ≈ </a:t>
            </a:r>
            <a:r>
              <a:rPr lang="en-US" sz="1800" dirty="0" smtClean="0"/>
              <a:t>10 </a:t>
            </a:r>
            <a:r>
              <a:rPr lang="en-US" sz="1800" dirty="0" err="1" smtClean="0">
                <a:latin typeface="Symbol" panose="05050102010706020507" pitchFamily="18" charset="2"/>
              </a:rPr>
              <a:t>m</a:t>
            </a:r>
            <a:r>
              <a:rPr lang="en-US" sz="1800" dirty="0" err="1" smtClean="0"/>
              <a:t>s</a:t>
            </a:r>
            <a:r>
              <a:rPr lang="en-US" sz="1800" dirty="0" smtClean="0"/>
              <a:t> </a:t>
            </a:r>
            <a:r>
              <a:rPr lang="en-US" dirty="0" smtClean="0"/>
              <a:t>-&gt; </a:t>
            </a:r>
            <a:r>
              <a:rPr lang="en-US" sz="1400" u="sng" dirty="0" smtClean="0"/>
              <a:t>Defines the detector time response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u="sng" dirty="0" err="1" smtClean="0"/>
              <a:t>Linac</a:t>
            </a:r>
            <a:r>
              <a:rPr lang="en-US" sz="1800" u="sng" dirty="0" smtClean="0"/>
              <a:t>: </a:t>
            </a:r>
            <a:r>
              <a:rPr lang="en-US" sz="1800" dirty="0" smtClean="0"/>
              <a:t>Bunch distance (</a:t>
            </a:r>
            <a:r>
              <a:rPr lang="en-US" sz="1800" dirty="0"/>
              <a:t>≈ </a:t>
            </a:r>
            <a:r>
              <a:rPr lang="en-US" sz="1800" dirty="0" smtClean="0"/>
              <a:t>100 ns at bunch train or </a:t>
            </a:r>
            <a:r>
              <a:rPr lang="en-US" sz="1800" dirty="0"/>
              <a:t>≈ </a:t>
            </a:r>
            <a:r>
              <a:rPr lang="en-US" sz="1800" dirty="0" err="1" smtClean="0"/>
              <a:t>ms</a:t>
            </a:r>
            <a:r>
              <a:rPr lang="en-US" sz="1800" dirty="0" smtClean="0"/>
              <a:t> at single bunch) </a:t>
            </a:r>
            <a:br>
              <a:rPr lang="en-US" sz="1800" dirty="0" smtClean="0"/>
            </a:br>
            <a:r>
              <a:rPr lang="en-US" sz="1800" dirty="0" smtClean="0"/>
              <a:t>but important: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/>
              <a:t>B</a:t>
            </a:r>
            <a:r>
              <a:rPr lang="en-US" sz="1600" dirty="0" smtClean="0"/>
              <a:t>unch by Bunch resolution -&gt; </a:t>
            </a:r>
            <a:r>
              <a:rPr lang="en-US" sz="1400" u="sng" dirty="0" smtClean="0"/>
              <a:t>Defines the detector time response</a:t>
            </a:r>
            <a:endParaRPr lang="en-US" sz="1600" u="sng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/>
              <a:t>I</a:t>
            </a:r>
            <a:r>
              <a:rPr lang="en-US" sz="1600" dirty="0" smtClean="0"/>
              <a:t>ntegration over bunch train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 smtClean="0"/>
              <a:t>Integration over some bunch trains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78" y="3289633"/>
            <a:ext cx="5235993" cy="3438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04754" y="5268048"/>
            <a:ext cx="259090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Alexander Kaukher</a:t>
            </a:r>
          </a:p>
          <a:p>
            <a:r>
              <a:rPr lang="en-US" sz="1200" dirty="0"/>
              <a:t>DESY </a:t>
            </a:r>
            <a:endParaRPr lang="en-US" sz="1200" dirty="0" smtClean="0"/>
          </a:p>
          <a:p>
            <a:r>
              <a:rPr lang="en-US" sz="1200" dirty="0" smtClean="0"/>
              <a:t>7th </a:t>
            </a:r>
            <a:r>
              <a:rPr lang="en-US" sz="1200" dirty="0"/>
              <a:t>DITANET Topical Workshop on </a:t>
            </a:r>
            <a:endParaRPr lang="en-US" sz="1200" dirty="0" smtClean="0"/>
          </a:p>
          <a:p>
            <a:r>
              <a:rPr lang="en-US" sz="1200" dirty="0" smtClean="0"/>
              <a:t>Beam </a:t>
            </a:r>
            <a:r>
              <a:rPr lang="en-US" sz="1200" dirty="0"/>
              <a:t>Loss Monitoring</a:t>
            </a:r>
          </a:p>
          <a:p>
            <a:r>
              <a:rPr lang="en-US" sz="1200" dirty="0"/>
              <a:t>December 7, 2011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948" y="2885981"/>
            <a:ext cx="3283859" cy="2123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2519</Words>
  <Application>Microsoft Office PowerPoint</Application>
  <PresentationFormat>On-screen Show (4:3)</PresentationFormat>
  <Paragraphs>486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PPT-Vorlage_en</vt:lpstr>
      <vt:lpstr>Bitmap Image</vt:lpstr>
      <vt:lpstr>Beam Loss Monitors: </vt:lpstr>
      <vt:lpstr>1. Introduction</vt:lpstr>
      <vt:lpstr>PowerPoint Presentation</vt:lpstr>
      <vt:lpstr>2. High dynamic loss monitoring by</vt:lpstr>
      <vt:lpstr>2. High dynamic loss monitoring by</vt:lpstr>
      <vt:lpstr>2. High dynamic loss monitoring by</vt:lpstr>
      <vt:lpstr>2. High dynamic loss monitoring by</vt:lpstr>
      <vt:lpstr>3a. Limitations in time resolution  </vt:lpstr>
      <vt:lpstr>3a. Limitations in time resolution  </vt:lpstr>
      <vt:lpstr>3a. Limitations in time resolution </vt:lpstr>
      <vt:lpstr>3a. Limitations in time resolution  </vt:lpstr>
      <vt:lpstr>3a. Limitations in time resolution </vt:lpstr>
      <vt:lpstr>3b. Limitations in spatial resolution (where to put BLMs) </vt:lpstr>
      <vt:lpstr>3b. Limitations in spatial resolution (where to put BLMs) </vt:lpstr>
      <vt:lpstr>3b. Limitations in spatial resolution (where to put BLMs) </vt:lpstr>
      <vt:lpstr>3b. Limitations in spatial resolution (where to put BLMs) </vt:lpstr>
      <vt:lpstr>3b. Limitations in spatial resolution (where to put BLMs) </vt:lpstr>
      <vt:lpstr>3b. Limitations in spatial resolution (where to put BLMs) </vt:lpstr>
      <vt:lpstr>3b. Limitations in spatial resolution (where to put BLMs) </vt:lpstr>
      <vt:lpstr>4) Challenges associated to measurements of losses</vt:lpstr>
      <vt:lpstr>4a) Challenges associated to measurements of losses at  low energies</vt:lpstr>
      <vt:lpstr>4a) Challenges associated to measurements of losses at  low energies</vt:lpstr>
      <vt:lpstr>4a) Challenges associated to measurements of losses at  low energies</vt:lpstr>
      <vt:lpstr>4a) Challenges associated to measurements of losses at  low energies</vt:lpstr>
      <vt:lpstr>4a) Challenges associated to measurements of losses at  low energies</vt:lpstr>
      <vt:lpstr>4a) Challenges associated to measurements of losses at  low energies</vt:lpstr>
      <vt:lpstr>4a) Challenges associated to measurements of losses at  low energies</vt:lpstr>
      <vt:lpstr>4b) Challenges associated to measurements of losses at  high background</vt:lpstr>
      <vt:lpstr>4b) Challenges associated to measurements of losses at high background</vt:lpstr>
      <vt:lpstr>4b) Challenges associated to measurements of losses at high background</vt:lpstr>
      <vt:lpstr>4b) Challenges associated to measurements of losses at high background</vt:lpstr>
      <vt:lpstr>4b) Challenges associated to measurements of losses at high background</vt:lpstr>
      <vt:lpstr>PowerPoint Presentation</vt:lpstr>
      <vt:lpstr>PowerPoint Presentation</vt:lpstr>
      <vt:lpstr>6) A comprehensive summary of the current state-of-the-art methods</vt:lpstr>
      <vt:lpstr>6) A comprehensive summary of the current state-of-the-art methods</vt:lpstr>
      <vt:lpstr>6) A comprehensive summary of the current state-of-the-art methods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Wittenburg, Kay</dc:creator>
  <cp:lastModifiedBy>Wittenburg, Kay</cp:lastModifiedBy>
  <cp:revision>99</cp:revision>
  <dcterms:created xsi:type="dcterms:W3CDTF">2014-04-01T13:40:43Z</dcterms:created>
  <dcterms:modified xsi:type="dcterms:W3CDTF">2014-05-09T05:39:47Z</dcterms:modified>
</cp:coreProperties>
</file>