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475" r:id="rId2"/>
    <p:sldId id="519" r:id="rId3"/>
    <p:sldId id="540" r:id="rId4"/>
    <p:sldId id="534" r:id="rId5"/>
    <p:sldId id="549" r:id="rId6"/>
    <p:sldId id="552" r:id="rId7"/>
    <p:sldId id="536" r:id="rId8"/>
    <p:sldId id="537" r:id="rId9"/>
    <p:sldId id="538" r:id="rId10"/>
    <p:sldId id="539" r:id="rId11"/>
    <p:sldId id="558" r:id="rId12"/>
    <p:sldId id="563" r:id="rId13"/>
    <p:sldId id="477" r:id="rId14"/>
    <p:sldId id="478" r:id="rId15"/>
    <p:sldId id="444" r:id="rId16"/>
    <p:sldId id="499" r:id="rId17"/>
    <p:sldId id="500" r:id="rId18"/>
    <p:sldId id="498" r:id="rId19"/>
    <p:sldId id="517" r:id="rId20"/>
    <p:sldId id="518" r:id="rId21"/>
    <p:sldId id="492" r:id="rId22"/>
    <p:sldId id="562" r:id="rId23"/>
    <p:sldId id="512" r:id="rId24"/>
    <p:sldId id="513" r:id="rId25"/>
    <p:sldId id="561" r:id="rId26"/>
  </p:sldIdLst>
  <p:sldSz cx="9144000" cy="6858000" type="screen4x3"/>
  <p:notesSz cx="6781800" cy="99187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b="1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b="1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b="1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b="1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b="1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r. Lars Groening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008000"/>
    <a:srgbClr val="FF0000"/>
    <a:srgbClr val="00FF00"/>
    <a:srgbClr val="FF9933"/>
    <a:srgbClr val="9900FF"/>
    <a:srgbClr val="3333FF"/>
    <a:srgbClr val="3366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59" autoAdjust="0"/>
    <p:restoredTop sz="98382" autoAdjust="0"/>
  </p:normalViewPr>
  <p:slideViewPr>
    <p:cSldViewPr snapToGrid="0" showGuides="1">
      <p:cViewPr varScale="1">
        <p:scale>
          <a:sx n="67" d="100"/>
          <a:sy n="67" d="100"/>
        </p:scale>
        <p:origin x="-534" y="-102"/>
      </p:cViewPr>
      <p:guideLst>
        <p:guide orient="horz" pos="2160"/>
        <p:guide pos="53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005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82" tIns="45889" rIns="91782" bIns="45889" numCol="1" anchor="t" anchorCtr="0" compatLnSpc="1">
            <a:prstTxWarp prst="textNoShape">
              <a:avLst/>
            </a:prstTxWarp>
          </a:bodyPr>
          <a:lstStyle>
            <a:lvl1pPr algn="l" defTabSz="919163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4005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82" tIns="45889" rIns="91782" bIns="45889" numCol="1" anchor="t" anchorCtr="0" compatLnSpc="1">
            <a:prstTxWarp prst="textNoShape">
              <a:avLst/>
            </a:prstTxWarp>
          </a:bodyPr>
          <a:lstStyle>
            <a:lvl1pPr algn="r" defTabSz="919163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3400"/>
            <a:ext cx="294005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82" tIns="45889" rIns="91782" bIns="45889" numCol="1" anchor="b" anchorCtr="0" compatLnSpc="1">
            <a:prstTxWarp prst="textNoShape">
              <a:avLst/>
            </a:prstTxWarp>
          </a:bodyPr>
          <a:lstStyle>
            <a:lvl1pPr algn="l" defTabSz="919163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3400"/>
            <a:ext cx="294005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82" tIns="45889" rIns="91782" bIns="45889" numCol="1" anchor="b" anchorCtr="0" compatLnSpc="1">
            <a:prstTxWarp prst="textNoShape">
              <a:avLst/>
            </a:prstTxWarp>
          </a:bodyPr>
          <a:lstStyle>
            <a:lvl1pPr algn="r" defTabSz="919163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BA9C9950-D424-4DD0-B92E-E6815AB34B25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4529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005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82" tIns="45889" rIns="91782" bIns="45889" numCol="1" anchor="t" anchorCtr="0" compatLnSpc="1">
            <a:prstTxWarp prst="textNoShape">
              <a:avLst/>
            </a:prstTxWarp>
          </a:bodyPr>
          <a:lstStyle>
            <a:lvl1pPr algn="l" defTabSz="919163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1750" y="0"/>
            <a:ext cx="294005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82" tIns="45889" rIns="91782" bIns="45889" numCol="1" anchor="t" anchorCtr="0" compatLnSpc="1">
            <a:prstTxWarp prst="textNoShape">
              <a:avLst/>
            </a:prstTxWarp>
          </a:bodyPr>
          <a:lstStyle>
            <a:lvl1pPr algn="r" defTabSz="919163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4538"/>
            <a:ext cx="4960938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1700"/>
            <a:ext cx="4975225" cy="446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82" tIns="45889" rIns="91782" bIns="458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4005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82" tIns="45889" rIns="91782" bIns="45889" numCol="1" anchor="b" anchorCtr="0" compatLnSpc="1">
            <a:prstTxWarp prst="textNoShape">
              <a:avLst/>
            </a:prstTxWarp>
          </a:bodyPr>
          <a:lstStyle>
            <a:lvl1pPr algn="l" defTabSz="919163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1750" y="9423400"/>
            <a:ext cx="294005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82" tIns="45889" rIns="91782" bIns="45889" numCol="1" anchor="b" anchorCtr="0" compatLnSpc="1">
            <a:prstTxWarp prst="textNoShape">
              <a:avLst/>
            </a:prstTxWarp>
          </a:bodyPr>
          <a:lstStyle>
            <a:lvl1pPr algn="r" defTabSz="919163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D7E4D3B5-CFF9-4BBA-875D-F3828E04244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635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4121482-16B3-4438-8FD9-10BE170E6BCE}" type="slidenum">
              <a:rPr lang="en-US" altLang="de-DE" smtClean="0">
                <a:solidFill>
                  <a:prstClr val="black"/>
                </a:solidFill>
                <a:latin typeface="Arial" charset="0"/>
              </a:rPr>
              <a:pPr/>
              <a:t>6</a:t>
            </a:fld>
            <a:endParaRPr lang="en-US" altLang="de-DE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175174-77E6-4D43-992C-9ABD6EF2FF9B}" type="slidenum">
              <a:rPr lang="en-US"/>
              <a:pPr/>
              <a:t>15</a:t>
            </a:fld>
            <a:endParaRPr lang="en-US"/>
          </a:p>
        </p:txBody>
      </p:sp>
      <p:sp>
        <p:nvSpPr>
          <p:cNvPr id="71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7EFC85-705F-4223-9819-2A888B5DBE7F}" type="slidenum">
              <a:rPr lang="en-US"/>
              <a:pPr/>
              <a:t>16</a:t>
            </a:fld>
            <a:endParaRPr lang="en-US"/>
          </a:p>
        </p:txBody>
      </p:sp>
      <p:sp>
        <p:nvSpPr>
          <p:cNvPr id="84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88" y="4710113"/>
            <a:ext cx="4975225" cy="446405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8FC89C-42E8-4EEC-9BEE-8F14C4C4C5D4}" type="slidenum">
              <a:rPr lang="en-US"/>
              <a:pPr/>
              <a:t>17</a:t>
            </a:fld>
            <a:endParaRPr lang="en-US"/>
          </a:p>
        </p:txBody>
      </p:sp>
      <p:sp>
        <p:nvSpPr>
          <p:cNvPr id="85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88" y="4710113"/>
            <a:ext cx="4975225" cy="446405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063613-9BA3-474F-9EE1-4CA1ABF19FE0}" type="slidenum">
              <a:rPr lang="en-US"/>
              <a:pPr/>
              <a:t>19</a:t>
            </a:fld>
            <a:endParaRPr lang="en-US"/>
          </a:p>
        </p:txBody>
      </p:sp>
      <p:sp>
        <p:nvSpPr>
          <p:cNvPr id="103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4D3B5-CFF9-4BBA-875D-F3828E042447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1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16388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36945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84159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3" name="Picture 8" descr="npo000000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100" y="6324600"/>
            <a:ext cx="914400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33" name="Line 9"/>
          <p:cNvSpPr>
            <a:spLocks noChangeShapeType="1"/>
          </p:cNvSpPr>
          <p:nvPr userDrawn="1"/>
        </p:nvSpPr>
        <p:spPr bwMode="auto">
          <a:xfrm flipH="1">
            <a:off x="0" y="6553200"/>
            <a:ext cx="754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8610600" y="6553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7" name="Text Box 13"/>
          <p:cNvSpPr txBox="1">
            <a:spLocks noChangeArrowheads="1"/>
          </p:cNvSpPr>
          <p:nvPr userDrawn="1"/>
        </p:nvSpPr>
        <p:spPr bwMode="auto">
          <a:xfrm>
            <a:off x="0" y="6583363"/>
            <a:ext cx="22494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200" b="0">
                <a:solidFill>
                  <a:schemeClr val="tx1"/>
                </a:solidFill>
                <a:latin typeface="Arial" charset="0"/>
              </a:rPr>
              <a:t>L. Groening, Sept. 15th, 2003</a:t>
            </a:r>
          </a:p>
        </p:txBody>
      </p:sp>
      <p:sp>
        <p:nvSpPr>
          <p:cNvPr id="1039" name="Text Box 15"/>
          <p:cNvSpPr txBox="1">
            <a:spLocks noChangeArrowheads="1"/>
          </p:cNvSpPr>
          <p:nvPr userDrawn="1"/>
        </p:nvSpPr>
        <p:spPr bwMode="auto">
          <a:xfrm>
            <a:off x="39688" y="6592888"/>
            <a:ext cx="7620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200" b="0">
                <a:solidFill>
                  <a:schemeClr val="tx1"/>
                </a:solidFill>
                <a:latin typeface="Comic Sans MS" pitchFamily="66" charset="0"/>
              </a:rPr>
              <a:t>GSI-Palaver, Dec. 10</a:t>
            </a:r>
            <a:r>
              <a:rPr lang="en-US" sz="1200" b="0" baseline="30000">
                <a:solidFill>
                  <a:schemeClr val="tx1"/>
                </a:solidFill>
                <a:latin typeface="Comic Sans MS" pitchFamily="66" charset="0"/>
              </a:rPr>
              <a:t>th</a:t>
            </a:r>
            <a:r>
              <a:rPr lang="en-US" sz="1200" b="0">
                <a:solidFill>
                  <a:schemeClr val="tx1"/>
                </a:solidFill>
                <a:latin typeface="Comic Sans MS" pitchFamily="66" charset="0"/>
              </a:rPr>
              <a:t>, 2003, </a:t>
            </a:r>
            <a:r>
              <a:rPr lang="en-US" sz="1200" b="0" i="1">
                <a:solidFill>
                  <a:schemeClr val="tx1"/>
                </a:solidFill>
                <a:latin typeface="Comic Sans MS" pitchFamily="66" charset="0"/>
              </a:rPr>
              <a:t>A dedicated proton accelerator for  p-physics at the future GSI facilities</a:t>
            </a:r>
          </a:p>
        </p:txBody>
      </p:sp>
      <p:sp>
        <p:nvSpPr>
          <p:cNvPr id="1041" name="Line 17"/>
          <p:cNvSpPr>
            <a:spLocks noChangeShapeType="1"/>
          </p:cNvSpPr>
          <p:nvPr userDrawn="1"/>
        </p:nvSpPr>
        <p:spPr bwMode="auto">
          <a:xfrm flipV="1">
            <a:off x="4895850" y="6667500"/>
            <a:ext cx="76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54" name="Picture 14" descr="npo000001"/>
          <p:cNvPicPr>
            <a:picLocks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9145588" cy="683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44" name="Text Box 20"/>
          <p:cNvSpPr txBox="1">
            <a:spLocks noChangeArrowheads="1"/>
          </p:cNvSpPr>
          <p:nvPr userDrawn="1"/>
        </p:nvSpPr>
        <p:spPr bwMode="auto">
          <a:xfrm>
            <a:off x="5327650" y="6521450"/>
            <a:ext cx="32654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endParaRPr lang="de-DE" sz="1600" b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1055" name="Slide Number Placeholder 5"/>
          <p:cNvSpPr txBox="1">
            <a:spLocks noGrp="1"/>
          </p:cNvSpPr>
          <p:nvPr userDrawn="1"/>
        </p:nvSpPr>
        <p:spPr bwMode="auto">
          <a:xfrm>
            <a:off x="4318000" y="6473825"/>
            <a:ext cx="542925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9F5DEA14-FA81-44E0-894B-B438030C6A92}" type="slidenum">
              <a:rPr lang="de-DE" sz="1400" b="0">
                <a:solidFill>
                  <a:schemeClr val="bg2"/>
                </a:solidFill>
                <a:latin typeface="Arial" charset="0"/>
              </a:rPr>
              <a:pPr algn="r"/>
              <a:t>‹Nr.›</a:t>
            </a:fld>
            <a:endParaRPr lang="de-DE" sz="14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56" name="Text Box 32"/>
          <p:cNvSpPr txBox="1">
            <a:spLocks noChangeArrowheads="1"/>
          </p:cNvSpPr>
          <p:nvPr userDrawn="1"/>
        </p:nvSpPr>
        <p:spPr bwMode="auto">
          <a:xfrm>
            <a:off x="50800" y="6502400"/>
            <a:ext cx="3683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b="0" dirty="0"/>
              <a:t>P. </a:t>
            </a:r>
            <a:r>
              <a:rPr lang="en-US" sz="1400" b="0" dirty="0" err="1" smtClean="0"/>
              <a:t>Forck</a:t>
            </a:r>
            <a:r>
              <a:rPr lang="en-US" sz="1400" b="0" dirty="0" smtClean="0"/>
              <a:t> </a:t>
            </a:r>
            <a:r>
              <a:rPr lang="en-US" sz="1400" b="0" dirty="0"/>
              <a:t>et al., </a:t>
            </a:r>
            <a:r>
              <a:rPr lang="en-US" sz="1400" b="0" dirty="0" smtClean="0"/>
              <a:t>OPAC</a:t>
            </a:r>
            <a:r>
              <a:rPr lang="en-US" sz="1400" b="0" baseline="0" dirty="0" smtClean="0"/>
              <a:t> Workshop</a:t>
            </a:r>
            <a:r>
              <a:rPr lang="en-US" sz="1400" b="0" dirty="0" smtClean="0"/>
              <a:t>, May 8</a:t>
            </a:r>
            <a:r>
              <a:rPr lang="en-US" sz="1400" b="0" baseline="30000" dirty="0" smtClean="0"/>
              <a:t>th</a:t>
            </a:r>
            <a:r>
              <a:rPr lang="en-US" sz="1400" b="0" dirty="0" smtClean="0"/>
              <a:t>,</a:t>
            </a:r>
            <a:r>
              <a:rPr lang="en-US" sz="1400" b="0" baseline="0" dirty="0" smtClean="0"/>
              <a:t> 2014</a:t>
            </a:r>
            <a:endParaRPr lang="en-US" sz="1400" b="0" dirty="0"/>
          </a:p>
        </p:txBody>
      </p:sp>
      <p:sp>
        <p:nvSpPr>
          <p:cNvPr id="1057" name="Text Box 33"/>
          <p:cNvSpPr txBox="1">
            <a:spLocks noChangeArrowheads="1"/>
          </p:cNvSpPr>
          <p:nvPr userDrawn="1"/>
        </p:nvSpPr>
        <p:spPr bwMode="auto">
          <a:xfrm>
            <a:off x="6616700" y="6527800"/>
            <a:ext cx="2413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sz="1400" b="0" dirty="0" smtClean="0"/>
              <a:t>IPM and BIF </a:t>
            </a:r>
            <a:r>
              <a:rPr lang="en-US" sz="1400" b="0" dirty="0"/>
              <a:t>Developments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60" r:id="rId3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png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de-DE">
              <a:solidFill>
                <a:srgbClr val="4D4D4D"/>
              </a:solidFill>
              <a:latin typeface="Comic Sans MS" pitchFamily="66" charset="0"/>
              <a:ea typeface="ＭＳ Ｐゴシック" charset="-128"/>
            </a:endParaRPr>
          </a:p>
        </p:txBody>
      </p:sp>
      <p:sp>
        <p:nvSpPr>
          <p:cNvPr id="801795" name="Text Box 3"/>
          <p:cNvSpPr txBox="1">
            <a:spLocks noChangeArrowheads="1"/>
          </p:cNvSpPr>
          <p:nvPr/>
        </p:nvSpPr>
        <p:spPr bwMode="auto">
          <a:xfrm>
            <a:off x="107504" y="1089259"/>
            <a:ext cx="9036496" cy="2483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58775" indent="-358775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1087438" indent="-4572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724025" indent="-4572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2360613" indent="-4572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997200" indent="-4572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3454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3911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4368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48260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2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Least invasive beam profile measurements: </a:t>
            </a:r>
            <a:endParaRPr lang="en-US" sz="2200" dirty="0" smtClean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ts val="400"/>
              </a:spcBef>
            </a:pPr>
            <a:r>
              <a:rPr lang="en-US" sz="2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Ionization </a:t>
            </a:r>
            <a:r>
              <a:rPr lang="en-US" sz="2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Profile Monitors and Beam Induced </a:t>
            </a:r>
            <a:r>
              <a:rPr lang="en-US" sz="2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Fluorescence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190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P</a:t>
            </a:r>
            <a:r>
              <a:rPr lang="en-US" sz="190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. </a:t>
            </a:r>
            <a:r>
              <a:rPr lang="en-US" sz="1900" dirty="0" err="1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Forck</a:t>
            </a:r>
            <a:r>
              <a:rPr lang="en-US" sz="190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, C. Andre, F. </a:t>
            </a:r>
            <a:r>
              <a:rPr lang="en-US" sz="190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Becker, T. </a:t>
            </a:r>
            <a:r>
              <a:rPr lang="en-US" sz="190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Giacomini</a:t>
            </a:r>
            <a:r>
              <a:rPr lang="en-US" sz="190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, Y. </a:t>
            </a:r>
            <a:r>
              <a:rPr lang="en-US" sz="190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Shutko</a:t>
            </a:r>
            <a:r>
              <a:rPr lang="en-US" sz="190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, B</a:t>
            </a:r>
            <a:r>
              <a:rPr lang="en-US" sz="190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. </a:t>
            </a:r>
            <a:r>
              <a:rPr lang="en-US" sz="1900" dirty="0" err="1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Walasek</a:t>
            </a:r>
            <a:r>
              <a:rPr lang="en-US" sz="190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-H</a:t>
            </a:r>
            <a:r>
              <a:rPr lang="de-DE" sz="1900" dirty="0" err="1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öhne</a:t>
            </a:r>
            <a:endParaRPr lang="en-US" sz="1900" dirty="0"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  <a:p>
            <a:pPr algn="ctr">
              <a:lnSpc>
                <a:spcPct val="80000"/>
              </a:lnSpc>
              <a:spcBef>
                <a:spcPts val="600"/>
              </a:spcBef>
            </a:pPr>
            <a:r>
              <a:rPr lang="en-US" sz="190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GSI Helmholtz-</a:t>
            </a:r>
            <a:r>
              <a:rPr lang="en-US" sz="1900" dirty="0" err="1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Zentrum</a:t>
            </a:r>
            <a:r>
              <a:rPr lang="en-US" sz="190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f</a:t>
            </a:r>
            <a:r>
              <a:rPr lang="de-DE" sz="1900" dirty="0" err="1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ür</a:t>
            </a:r>
            <a:r>
              <a:rPr lang="en-US" sz="190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</a:t>
            </a:r>
            <a:r>
              <a:rPr lang="en-US" sz="1900" dirty="0" err="1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Schwerionenforschung</a:t>
            </a:r>
            <a:r>
              <a:rPr lang="en-US" sz="190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, Darmstadt, </a:t>
            </a:r>
            <a:r>
              <a:rPr lang="en-US" sz="190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Germany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collaboration with: </a:t>
            </a:r>
            <a:r>
              <a:rPr 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T. </a:t>
            </a:r>
            <a:r>
              <a:rPr lang="de-DE" sz="18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Dandl</a:t>
            </a:r>
            <a:r>
              <a:rPr 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T. Heindl, A. Ulrich, Technical University München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J. Egberts, J. </a:t>
            </a:r>
            <a:r>
              <a:rPr lang="de-DE" sz="18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Marroncle</a:t>
            </a:r>
            <a:r>
              <a:rPr 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b="0" dirty="0">
                <a:latin typeface="Arial" panose="020B0604020202020204" pitchFamily="34" charset="0"/>
                <a:cs typeface="Arial" panose="020B0604020202020204" pitchFamily="34" charset="0"/>
              </a:rPr>
              <a:t>T. </a:t>
            </a:r>
            <a:r>
              <a:rPr lang="en-US" sz="1800" b="0" dirty="0" err="1">
                <a:latin typeface="Arial" panose="020B0604020202020204" pitchFamily="34" charset="0"/>
                <a:cs typeface="Arial" panose="020B0604020202020204" pitchFamily="34" charset="0"/>
              </a:rPr>
              <a:t>Papaevangelou</a:t>
            </a:r>
            <a:r>
              <a:rPr lang="en-US" sz="1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et al., CEA/</a:t>
            </a:r>
            <a:r>
              <a:rPr lang="de-DE" sz="18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Saclay</a:t>
            </a:r>
            <a:endParaRPr lang="de-DE" sz="18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80000"/>
              </a:lnSpc>
              <a:spcBef>
                <a:spcPts val="800"/>
              </a:spcBef>
            </a:pPr>
            <a:r>
              <a:rPr lang="en-US" sz="2000" dirty="0" smtClean="0">
                <a:solidFill>
                  <a:srgbClr val="009900"/>
                </a:solidFill>
                <a:latin typeface="Times New Roman" pitchFamily="18" charset="0"/>
                <a:ea typeface="ＭＳ Ｐゴシック" charset="-128"/>
              </a:rPr>
              <a:t>OPAC Workshop Vienna, May </a:t>
            </a:r>
            <a:r>
              <a:rPr lang="en-US" sz="2000" dirty="0">
                <a:solidFill>
                  <a:srgbClr val="009900"/>
                </a:solidFill>
                <a:latin typeface="Times New Roman" pitchFamily="18" charset="0"/>
                <a:ea typeface="ＭＳ Ｐゴシック" charset="-128"/>
              </a:rPr>
              <a:t>8</a:t>
            </a:r>
            <a:r>
              <a:rPr lang="en-US" sz="2000" baseline="30000" dirty="0" smtClean="0">
                <a:solidFill>
                  <a:srgbClr val="009900"/>
                </a:solidFill>
                <a:latin typeface="Times New Roman" pitchFamily="18" charset="0"/>
                <a:ea typeface="ＭＳ Ｐゴシック" charset="-128"/>
              </a:rPr>
              <a:t>th</a:t>
            </a:r>
            <a:r>
              <a:rPr lang="en-US" sz="2000" dirty="0" smtClean="0">
                <a:solidFill>
                  <a:srgbClr val="009900"/>
                </a:solidFill>
                <a:latin typeface="Times New Roman" pitchFamily="18" charset="0"/>
                <a:ea typeface="ＭＳ Ｐゴシック" charset="-128"/>
              </a:rPr>
              <a:t>, 2014</a:t>
            </a:r>
          </a:p>
        </p:txBody>
      </p:sp>
      <p:sp>
        <p:nvSpPr>
          <p:cNvPr id="801796" name="Text Box 4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endParaRPr lang="de-DE" sz="1600" b="0" baseline="30000">
              <a:solidFill>
                <a:srgbClr val="006600"/>
              </a:solidFill>
              <a:latin typeface="Comic Sans MS" pitchFamily="66" charset="0"/>
              <a:ea typeface="ＭＳ Ｐゴシック" charset="-128"/>
            </a:endParaRPr>
          </a:p>
        </p:txBody>
      </p:sp>
      <p:sp>
        <p:nvSpPr>
          <p:cNvPr id="801797" name="Text Box 5"/>
          <p:cNvSpPr txBox="1">
            <a:spLocks noChangeArrowheads="1"/>
          </p:cNvSpPr>
          <p:nvPr/>
        </p:nvSpPr>
        <p:spPr bwMode="auto">
          <a:xfrm>
            <a:off x="107504" y="3438984"/>
            <a:ext cx="9129945" cy="2942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58775" indent="-358775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1087438" indent="-4572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724025" indent="-4572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2360613" indent="-4572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997200" indent="-4572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3454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3911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4368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48260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dirty="0">
                <a:solidFill>
                  <a:schemeClr val="accent2"/>
                </a:solidFill>
                <a:latin typeface="Arial" charset="0"/>
                <a:ea typeface="ＭＳ Ｐゴシック" charset="-128"/>
              </a:rPr>
              <a:t>Outline of the </a:t>
            </a:r>
            <a:r>
              <a:rPr lang="en-US" sz="2000" dirty="0" smtClean="0">
                <a:solidFill>
                  <a:schemeClr val="accent2"/>
                </a:solidFill>
                <a:latin typeface="Arial" charset="0"/>
                <a:ea typeface="ＭＳ Ｐゴシック" charset="-128"/>
              </a:rPr>
              <a:t>talk:</a:t>
            </a:r>
            <a:endParaRPr lang="en-US" sz="2000" dirty="0">
              <a:solidFill>
                <a:schemeClr val="accent2"/>
              </a:solidFill>
              <a:latin typeface="Arial" charset="0"/>
              <a:ea typeface="ＭＳ Ｐゴシック" charset="-128"/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900" dirty="0" smtClean="0">
                <a:latin typeface="Arial" charset="0"/>
                <a:ea typeface="ＭＳ Ｐゴシック" charset="-128"/>
              </a:rPr>
              <a:t>Ionization Profile Monitor IPM </a:t>
            </a:r>
            <a:r>
              <a:rPr lang="en-US" sz="1900" b="0" dirty="0" smtClean="0">
                <a:latin typeface="Arial" charset="0"/>
                <a:ea typeface="ＭＳ Ｐゴシック" charset="-128"/>
              </a:rPr>
              <a:t>technical </a:t>
            </a:r>
            <a:r>
              <a:rPr lang="en-US" sz="1900" b="0" dirty="0">
                <a:latin typeface="Arial" charset="0"/>
                <a:ea typeface="ＭＳ Ｐゴシック" charset="-128"/>
              </a:rPr>
              <a:t>realization </a:t>
            </a:r>
            <a:endParaRPr lang="en-US" sz="1900" b="0" dirty="0" smtClean="0">
              <a:latin typeface="Arial" charset="0"/>
              <a:ea typeface="ＭＳ Ｐゴシック" charset="-128"/>
            </a:endParaRPr>
          </a:p>
          <a:p>
            <a:pPr marL="0" indent="0">
              <a:lnSpc>
                <a:spcPct val="80000"/>
              </a:lnSpc>
              <a:spcBef>
                <a:spcPct val="50000"/>
              </a:spcBef>
            </a:pPr>
            <a:r>
              <a:rPr lang="en-US" sz="1900" b="0" dirty="0">
                <a:latin typeface="Arial" charset="0"/>
                <a:ea typeface="ＭＳ Ｐゴシック" charset="-128"/>
                <a:sym typeface="Symbol"/>
              </a:rPr>
              <a:t> </a:t>
            </a:r>
            <a:r>
              <a:rPr lang="en-US" sz="1900" b="0" dirty="0" smtClean="0">
                <a:latin typeface="Arial" charset="0"/>
                <a:ea typeface="ＭＳ Ｐゴシック" charset="-128"/>
                <a:sym typeface="Symbol"/>
              </a:rPr>
              <a:t>      </a:t>
            </a:r>
            <a:r>
              <a:rPr lang="en-US" sz="1900" b="0" dirty="0" smtClean="0">
                <a:latin typeface="Arial" charset="0"/>
                <a:ea typeface="ＭＳ Ｐゴシック" charset="-128"/>
              </a:rPr>
              <a:t>Beam based measurements at GSI synchrotron and storage ring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900" dirty="0" smtClean="0">
                <a:latin typeface="Arial" charset="0"/>
                <a:ea typeface="ＭＳ Ｐゴシック" charset="-128"/>
              </a:rPr>
              <a:t>Beam Induced Fluorescence BIF </a:t>
            </a:r>
            <a:r>
              <a:rPr lang="en-US" sz="1900" b="0" dirty="0" smtClean="0">
                <a:latin typeface="Arial" charset="0"/>
                <a:ea typeface="ＭＳ Ｐゴシック" charset="-128"/>
              </a:rPr>
              <a:t>monitor realization  </a:t>
            </a:r>
          </a:p>
          <a:p>
            <a:pPr marL="0" indent="0">
              <a:lnSpc>
                <a:spcPct val="80000"/>
              </a:lnSpc>
              <a:spcBef>
                <a:spcPct val="50000"/>
              </a:spcBef>
            </a:pPr>
            <a:r>
              <a:rPr lang="en-US" sz="1900" b="0" dirty="0" smtClean="0">
                <a:latin typeface="Arial" charset="0"/>
                <a:ea typeface="ＭＳ Ｐゴシック" charset="-128"/>
              </a:rPr>
              <a:t>      </a:t>
            </a:r>
            <a:r>
              <a:rPr lang="en-US" sz="1900" b="0" dirty="0" smtClean="0">
                <a:latin typeface="Arial" charset="0"/>
                <a:ea typeface="ＭＳ Ｐゴシック" charset="-128"/>
                <a:sym typeface="Symbol"/>
              </a:rPr>
              <a:t> </a:t>
            </a:r>
            <a:r>
              <a:rPr lang="en-US" sz="1900" b="0" dirty="0" smtClean="0">
                <a:latin typeface="Arial" charset="0"/>
                <a:ea typeface="ＭＳ Ｐゴシック" charset="-128"/>
              </a:rPr>
              <a:t>Energy </a:t>
            </a:r>
            <a:r>
              <a:rPr lang="en-US" sz="1900" b="0" dirty="0">
                <a:latin typeface="Arial" charset="0"/>
                <a:ea typeface="ＭＳ Ｐゴシック" charset="-128"/>
              </a:rPr>
              <a:t>scaling of signal </a:t>
            </a:r>
            <a:r>
              <a:rPr lang="en-US" sz="1900" b="0" dirty="0" smtClean="0">
                <a:latin typeface="Arial" charset="0"/>
                <a:ea typeface="ＭＳ Ｐゴシック" charset="-128"/>
              </a:rPr>
              <a:t>and </a:t>
            </a:r>
            <a:r>
              <a:rPr lang="en-US" sz="1900" b="0" smtClean="0">
                <a:latin typeface="Arial" charset="0"/>
                <a:ea typeface="ＭＳ Ｐゴシック" charset="-128"/>
              </a:rPr>
              <a:t>background  60MeV/u </a:t>
            </a:r>
            <a:r>
              <a:rPr lang="en-US" sz="1900" b="0" dirty="0" smtClean="0">
                <a:latin typeface="Arial" charset="0"/>
                <a:ea typeface="ＭＳ Ｐゴシック" charset="-128"/>
              </a:rPr>
              <a:t>&lt; </a:t>
            </a:r>
            <a:r>
              <a:rPr lang="en-US" sz="1900" b="0" dirty="0" err="1" smtClean="0">
                <a:latin typeface="Arial" charset="0"/>
                <a:ea typeface="ＭＳ Ｐゴシック" charset="-128"/>
              </a:rPr>
              <a:t>E</a:t>
            </a:r>
            <a:r>
              <a:rPr lang="en-US" sz="2000" b="0" baseline="-25000" dirty="0" err="1" smtClean="0">
                <a:latin typeface="Arial" charset="0"/>
                <a:ea typeface="ＭＳ Ｐゴシック" charset="-128"/>
              </a:rPr>
              <a:t>kin</a:t>
            </a:r>
            <a:r>
              <a:rPr lang="en-US" sz="1900" b="0" dirty="0">
                <a:latin typeface="Arial" charset="0"/>
                <a:ea typeface="ＭＳ Ｐゴシック" charset="-128"/>
              </a:rPr>
              <a:t>&lt; </a:t>
            </a:r>
            <a:r>
              <a:rPr lang="en-US" sz="1900" b="0" dirty="0" smtClean="0">
                <a:latin typeface="Arial" charset="0"/>
                <a:ea typeface="ＭＳ Ｐゴシック" charset="-128"/>
              </a:rPr>
              <a:t>750MeV/u</a:t>
            </a:r>
            <a:endParaRPr lang="en-US" sz="1900" dirty="0">
              <a:latin typeface="Arial" charset="0"/>
              <a:ea typeface="ＭＳ Ｐゴシック" charset="-128"/>
            </a:endParaRPr>
          </a:p>
          <a:p>
            <a:pPr marL="0" indent="0">
              <a:lnSpc>
                <a:spcPct val="70000"/>
              </a:lnSpc>
              <a:spcBef>
                <a:spcPct val="50000"/>
              </a:spcBef>
            </a:pPr>
            <a:r>
              <a:rPr lang="en-US" sz="1900" b="0" dirty="0" smtClean="0">
                <a:latin typeface="Arial" charset="0"/>
                <a:ea typeface="ＭＳ Ｐゴシック" charset="-128"/>
                <a:sym typeface="Symbol"/>
              </a:rPr>
              <a:t>       </a:t>
            </a:r>
            <a:r>
              <a:rPr lang="en-US" sz="1900" b="0" dirty="0" smtClean="0">
                <a:latin typeface="Arial" charset="0"/>
                <a:ea typeface="ＭＳ Ｐゴシック" charset="-128"/>
              </a:rPr>
              <a:t>Spectroscopic </a:t>
            </a:r>
            <a:r>
              <a:rPr lang="en-US" sz="1900" b="0" dirty="0">
                <a:latin typeface="Arial" charset="0"/>
                <a:ea typeface="ＭＳ Ｐゴシック" charset="-128"/>
              </a:rPr>
              <a:t>investigations for rare gases and</a:t>
            </a:r>
            <a:r>
              <a:rPr lang="en-US" sz="1900" i="1" dirty="0">
                <a:latin typeface="Arial" charset="0"/>
                <a:ea typeface="ＭＳ Ｐゴシック" charset="-128"/>
              </a:rPr>
              <a:t> </a:t>
            </a:r>
            <a:r>
              <a:rPr lang="en-US" sz="1900" b="0" dirty="0">
                <a:latin typeface="Arial" charset="0"/>
                <a:ea typeface="ＭＳ Ｐゴシック" charset="-128"/>
              </a:rPr>
              <a:t>N</a:t>
            </a:r>
            <a:r>
              <a:rPr lang="en-US" b="0" baseline="-25000" dirty="0">
                <a:latin typeface="Arial" charset="0"/>
                <a:ea typeface="ＭＳ Ｐゴシック" charset="-128"/>
              </a:rPr>
              <a:t>2</a:t>
            </a:r>
            <a:r>
              <a:rPr lang="en-US" sz="1900" b="0" dirty="0">
                <a:latin typeface="Arial" charset="0"/>
                <a:ea typeface="ＭＳ Ｐゴシック" charset="-128"/>
              </a:rPr>
              <a:t> </a:t>
            </a:r>
            <a:endParaRPr lang="en-US" sz="1900" b="0" dirty="0" smtClean="0">
              <a:latin typeface="Arial" charset="0"/>
              <a:ea typeface="ＭＳ Ｐゴシック" charset="-128"/>
            </a:endParaRPr>
          </a:p>
          <a:p>
            <a:pPr marL="0" indent="0">
              <a:lnSpc>
                <a:spcPct val="70000"/>
              </a:lnSpc>
              <a:spcBef>
                <a:spcPct val="50000"/>
              </a:spcBef>
            </a:pPr>
            <a:r>
              <a:rPr lang="en-US" sz="1900" b="0" dirty="0" smtClean="0">
                <a:latin typeface="Arial" charset="0"/>
                <a:ea typeface="ＭＳ Ｐゴシック" charset="-128"/>
                <a:sym typeface="Symbol"/>
              </a:rPr>
              <a:t>       </a:t>
            </a:r>
            <a:r>
              <a:rPr lang="en-US" sz="1900" b="0" dirty="0" smtClean="0">
                <a:latin typeface="Arial" charset="0"/>
                <a:ea typeface="ＭＳ Ｐゴシック" charset="-128"/>
              </a:rPr>
              <a:t>Profiles &amp; spectroscopy for pressure range 10</a:t>
            </a:r>
            <a:r>
              <a:rPr lang="en-US" b="0" baseline="30000" dirty="0" smtClean="0">
                <a:latin typeface="Arial" charset="0"/>
                <a:ea typeface="ＭＳ Ｐゴシック" charset="-128"/>
              </a:rPr>
              <a:t>-3</a:t>
            </a:r>
            <a:r>
              <a:rPr lang="en-US" sz="1900" b="0" dirty="0" smtClean="0">
                <a:latin typeface="Arial" charset="0"/>
                <a:ea typeface="ＭＳ Ｐゴシック" charset="-128"/>
              </a:rPr>
              <a:t> mbar &lt; p &lt; 30 mbar </a:t>
            </a:r>
            <a:endParaRPr lang="en-US" sz="1900" dirty="0">
              <a:latin typeface="Arial" charset="0"/>
              <a:ea typeface="ＭＳ Ｐゴシック" charset="-128"/>
            </a:endParaRPr>
          </a:p>
          <a:p>
            <a:pPr>
              <a:lnSpc>
                <a:spcPct val="7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900" dirty="0" smtClean="0">
                <a:latin typeface="Arial" charset="0"/>
                <a:ea typeface="ＭＳ Ｐゴシック" charset="-128"/>
              </a:rPr>
              <a:t>Comparison IPM </a:t>
            </a:r>
            <a:r>
              <a:rPr lang="en-US" sz="1900" dirty="0" smtClean="0">
                <a:latin typeface="Arial" charset="0"/>
                <a:ea typeface="ＭＳ Ｐゴシック" charset="-128"/>
                <a:sym typeface="Symbol"/>
              </a:rPr>
              <a:t> </a:t>
            </a:r>
            <a:r>
              <a:rPr lang="en-US" sz="1900" dirty="0" smtClean="0">
                <a:latin typeface="Arial" charset="0"/>
                <a:ea typeface="ＭＳ Ｐゴシック" charset="-128"/>
              </a:rPr>
              <a:t>BIF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179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300038" y="217488"/>
            <a:ext cx="8828087" cy="4572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de-DE" sz="2400" smtClean="0">
                <a:solidFill>
                  <a:srgbClr val="000000"/>
                </a:solidFill>
                <a:ea typeface="ＭＳ Ｐゴシック" charset="-128"/>
              </a:rPr>
              <a:t>IPM: Magnet Design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358775" y="5665788"/>
            <a:ext cx="8785225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de-DE" sz="1500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Design by G. de Villiers (iThemba Lab), T. Giacomini (GSI) </a:t>
            </a:r>
          </a:p>
          <a:p>
            <a:pPr algn="l" eaLnBrk="0" hangingPunct="0">
              <a:lnSpc>
                <a:spcPct val="60000"/>
              </a:lnSpc>
            </a:pPr>
            <a:r>
              <a:rPr lang="en-US" altLang="de-DE" sz="1500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Further types of magnets e.g. K.Satou (J-PARC) et al., EPAC’08, J.Zagel (FNAL) et al., PAC’01,</a:t>
            </a:r>
          </a:p>
          <a:p>
            <a:pPr algn="l" eaLnBrk="0" hangingPunct="0">
              <a:lnSpc>
                <a:spcPct val="40000"/>
              </a:lnSpc>
            </a:pPr>
            <a:r>
              <a:rPr lang="en-US" altLang="de-DE" sz="1500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		            R.Connolly (RHIC) et al., PAC’01, C. Fischer (CERN) et al. BIW’04  </a:t>
            </a:r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122238" y="1089025"/>
            <a:ext cx="4364037" cy="331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30000"/>
              </a:lnSpc>
              <a:spcBef>
                <a:spcPct val="0"/>
              </a:spcBef>
            </a:pP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Maximum image distortion: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5% of beam width </a:t>
            </a:r>
            <a:r>
              <a:rPr lang="en-US" altLang="de-DE" sz="170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 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 </a:t>
            </a:r>
            <a:r>
              <a:rPr lang="el-GR" altLang="de-DE" sz="170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</a:t>
            </a:r>
            <a:r>
              <a:rPr lang="en-US" altLang="de-DE" sz="170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B/B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 &lt;  1 %</a:t>
            </a:r>
            <a:endParaRPr lang="en-US" altLang="de-DE" sz="1700" b="0" dirty="0" smtClean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altLang="de-DE" sz="1700" i="1" dirty="0" smtClean="0">
                <a:solidFill>
                  <a:srgbClr val="000099"/>
                </a:solidFill>
                <a:latin typeface="Arial" charset="0"/>
                <a:ea typeface="ＭＳ Ｐゴシック" charset="-128"/>
                <a:sym typeface="Symbol" pitchFamily="18" charset="2"/>
              </a:rPr>
              <a:t>Challenges: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sz="1700" i="1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 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High</a:t>
            </a:r>
            <a:r>
              <a:rPr lang="en-US" altLang="de-DE" sz="1700" i="1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 </a:t>
            </a:r>
            <a:r>
              <a:rPr lang="en-US" altLang="de-DE" sz="170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B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-field</a:t>
            </a:r>
            <a:r>
              <a:rPr lang="en-US" altLang="de-DE" sz="1700" i="1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 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homogeneity of 1%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sz="1700" i="1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 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Clearance up to 500 mm 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 Corrector magnets required 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    to compensate  beam steering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 Insertion length 2.5 m incl. correctors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altLang="de-DE" sz="1700" b="0" dirty="0" smtClean="0">
              <a:solidFill>
                <a:srgbClr val="000000"/>
              </a:solidFill>
              <a:latin typeface="Arial" charset="0"/>
              <a:ea typeface="ＭＳ Ｐゴシック" charset="-128"/>
              <a:sym typeface="Symbol" pitchFamily="18" charset="2"/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For MCP wire-array readout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lower clearance required</a:t>
            </a:r>
            <a:endParaRPr lang="el-GR" altLang="de-DE" sz="1700" b="0" dirty="0" smtClean="0">
              <a:solidFill>
                <a:srgbClr val="000000"/>
              </a:solidFill>
              <a:latin typeface="Arial" charset="0"/>
              <a:ea typeface="ＭＳ Ｐゴシック" charset="-128"/>
              <a:sym typeface="Symbol" pitchFamily="18" charset="2"/>
            </a:endParaRPr>
          </a:p>
        </p:txBody>
      </p:sp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100013" y="881063"/>
            <a:ext cx="58039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lang="en-US" altLang="de-DE" sz="1900" i="1" smtClean="0">
                <a:solidFill>
                  <a:srgbClr val="000099"/>
                </a:solidFill>
                <a:latin typeface="Arial" charset="0"/>
                <a:ea typeface="ＭＳ Ｐゴシック" charset="-128"/>
              </a:rPr>
              <a:t>Magnetic field for electron guidance:</a:t>
            </a:r>
          </a:p>
        </p:txBody>
      </p:sp>
      <p:sp>
        <p:nvSpPr>
          <p:cNvPr id="47133" name="Text Box 29"/>
          <p:cNvSpPr txBox="1">
            <a:spLocks noChangeArrowheads="1"/>
          </p:cNvSpPr>
          <p:nvPr/>
        </p:nvSpPr>
        <p:spPr bwMode="auto">
          <a:xfrm>
            <a:off x="6864350" y="681038"/>
            <a:ext cx="1050925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de-DE" sz="1500" b="0" smtClean="0">
                <a:solidFill>
                  <a:srgbClr val="000000"/>
                </a:solidFill>
                <a:ea typeface="ＭＳ Ｐゴシック" charset="-128"/>
              </a:rPr>
              <a:t>Corrector</a:t>
            </a:r>
          </a:p>
        </p:txBody>
      </p:sp>
      <p:sp>
        <p:nvSpPr>
          <p:cNvPr id="47147" name="Text Box 43"/>
          <p:cNvSpPr txBox="1">
            <a:spLocks noChangeArrowheads="1"/>
          </p:cNvSpPr>
          <p:nvPr/>
        </p:nvSpPr>
        <p:spPr bwMode="auto">
          <a:xfrm>
            <a:off x="3378200" y="2630488"/>
            <a:ext cx="1049338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de-DE" sz="1500" b="0" smtClean="0">
                <a:solidFill>
                  <a:srgbClr val="000000"/>
                </a:solidFill>
                <a:ea typeface="ＭＳ Ｐゴシック" charset="-128"/>
              </a:rPr>
              <a:t>480mm</a:t>
            </a:r>
          </a:p>
        </p:txBody>
      </p:sp>
      <p:grpSp>
        <p:nvGrpSpPr>
          <p:cNvPr id="47154" name="Group 50"/>
          <p:cNvGrpSpPr>
            <a:grpSpLocks/>
          </p:cNvGrpSpPr>
          <p:nvPr/>
        </p:nvGrpSpPr>
        <p:grpSpPr bwMode="auto">
          <a:xfrm>
            <a:off x="3852863" y="958850"/>
            <a:ext cx="5568950" cy="4265613"/>
            <a:chOff x="2427" y="604"/>
            <a:chExt cx="3508" cy="2687"/>
          </a:xfrm>
        </p:grpSpPr>
        <p:pic>
          <p:nvPicPr>
            <p:cNvPr id="47151" name="Picture 47" descr="IPM Komplett_IV_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7" y="604"/>
              <a:ext cx="2910" cy="26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132" name="Text Box 28"/>
            <p:cNvSpPr txBox="1">
              <a:spLocks noChangeArrowheads="1"/>
            </p:cNvSpPr>
            <p:nvPr/>
          </p:nvSpPr>
          <p:spPr bwMode="auto">
            <a:xfrm>
              <a:off x="2522" y="1220"/>
              <a:ext cx="661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z="1500" b="0" smtClean="0">
                  <a:solidFill>
                    <a:srgbClr val="000000"/>
                  </a:solidFill>
                  <a:ea typeface="ＭＳ Ｐゴシック" charset="-128"/>
                </a:rPr>
                <a:t>Corrector</a:t>
              </a:r>
            </a:p>
          </p:txBody>
        </p:sp>
        <p:sp>
          <p:nvSpPr>
            <p:cNvPr id="47134" name="Text Box 30"/>
            <p:cNvSpPr txBox="1">
              <a:spLocks noChangeArrowheads="1"/>
            </p:cNvSpPr>
            <p:nvPr/>
          </p:nvSpPr>
          <p:spPr bwMode="auto">
            <a:xfrm>
              <a:off x="2784" y="988"/>
              <a:ext cx="1045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z="1500" b="0" smtClean="0">
                  <a:solidFill>
                    <a:srgbClr val="000000"/>
                  </a:solidFill>
                  <a:ea typeface="ＭＳ Ｐゴシック" charset="-128"/>
                </a:rPr>
                <a:t>Horizontal IPM</a:t>
              </a:r>
            </a:p>
          </p:txBody>
        </p:sp>
        <p:sp>
          <p:nvSpPr>
            <p:cNvPr id="47135" name="Text Box 31"/>
            <p:cNvSpPr txBox="1">
              <a:spLocks noChangeArrowheads="1"/>
            </p:cNvSpPr>
            <p:nvPr/>
          </p:nvSpPr>
          <p:spPr bwMode="auto">
            <a:xfrm>
              <a:off x="3608" y="658"/>
              <a:ext cx="1046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z="1500" b="0" smtClean="0">
                  <a:solidFill>
                    <a:srgbClr val="000000"/>
                  </a:solidFill>
                  <a:ea typeface="ＭＳ Ｐゴシック" charset="-128"/>
                </a:rPr>
                <a:t>Vertical IPM</a:t>
              </a:r>
            </a:p>
          </p:txBody>
        </p:sp>
        <p:sp>
          <p:nvSpPr>
            <p:cNvPr id="47136" name="Line 32"/>
            <p:cNvSpPr>
              <a:spLocks noChangeShapeType="1"/>
            </p:cNvSpPr>
            <p:nvPr/>
          </p:nvSpPr>
          <p:spPr bwMode="auto">
            <a:xfrm flipV="1">
              <a:off x="3226" y="1255"/>
              <a:ext cx="2073" cy="952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37" name="Line 33"/>
            <p:cNvSpPr>
              <a:spLocks noChangeShapeType="1"/>
            </p:cNvSpPr>
            <p:nvPr/>
          </p:nvSpPr>
          <p:spPr bwMode="auto">
            <a:xfrm flipV="1">
              <a:off x="3252" y="1294"/>
              <a:ext cx="2034" cy="909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38" name="Text Box 34"/>
            <p:cNvSpPr txBox="1">
              <a:spLocks noChangeArrowheads="1"/>
            </p:cNvSpPr>
            <p:nvPr/>
          </p:nvSpPr>
          <p:spPr bwMode="auto">
            <a:xfrm>
              <a:off x="5214" y="1410"/>
              <a:ext cx="661" cy="4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z="1500" smtClean="0">
                  <a:solidFill>
                    <a:srgbClr val="006600"/>
                  </a:solidFill>
                  <a:ea typeface="ＭＳ Ｐゴシック" charset="-128"/>
                </a:rPr>
                <a:t>Insertion length</a:t>
              </a:r>
            </a:p>
            <a:p>
              <a:pPr algn="l" eaLnBrk="0" hangingPunct="0">
                <a:lnSpc>
                  <a:spcPct val="40000"/>
                </a:lnSpc>
              </a:pPr>
              <a:r>
                <a:rPr lang="en-US" altLang="de-DE" sz="1500" smtClean="0">
                  <a:solidFill>
                    <a:srgbClr val="006600"/>
                  </a:solidFill>
                  <a:ea typeface="ＭＳ Ｐゴシック" charset="-128"/>
                </a:rPr>
                <a:t>2.5 m</a:t>
              </a:r>
            </a:p>
          </p:txBody>
        </p:sp>
        <p:sp>
          <p:nvSpPr>
            <p:cNvPr id="47139" name="Line 35"/>
            <p:cNvSpPr>
              <a:spLocks noChangeShapeType="1"/>
            </p:cNvSpPr>
            <p:nvPr/>
          </p:nvSpPr>
          <p:spPr bwMode="auto">
            <a:xfrm>
              <a:off x="5158" y="829"/>
              <a:ext cx="363" cy="16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40" name="Line 36"/>
            <p:cNvSpPr>
              <a:spLocks noChangeShapeType="1"/>
            </p:cNvSpPr>
            <p:nvPr/>
          </p:nvSpPr>
          <p:spPr bwMode="auto">
            <a:xfrm>
              <a:off x="4987" y="928"/>
              <a:ext cx="345" cy="15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41" name="Line 37"/>
            <p:cNvSpPr>
              <a:spLocks noChangeShapeType="1"/>
            </p:cNvSpPr>
            <p:nvPr/>
          </p:nvSpPr>
          <p:spPr bwMode="auto">
            <a:xfrm flipV="1">
              <a:off x="5042" y="1036"/>
              <a:ext cx="184" cy="82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42" name="Line 38"/>
            <p:cNvSpPr>
              <a:spLocks noChangeShapeType="1"/>
            </p:cNvSpPr>
            <p:nvPr/>
          </p:nvSpPr>
          <p:spPr bwMode="auto">
            <a:xfrm flipH="1">
              <a:off x="5440" y="890"/>
              <a:ext cx="175" cy="64"/>
            </a:xfrm>
            <a:prstGeom prst="line">
              <a:avLst/>
            </a:prstGeom>
            <a:noFill/>
            <a:ln w="25400">
              <a:solidFill>
                <a:srgbClr val="00CC00"/>
              </a:solidFill>
              <a:round/>
              <a:headEnd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43" name="Text Box 39"/>
            <p:cNvSpPr txBox="1">
              <a:spLocks noChangeArrowheads="1"/>
            </p:cNvSpPr>
            <p:nvPr/>
          </p:nvSpPr>
          <p:spPr bwMode="auto">
            <a:xfrm>
              <a:off x="5274" y="696"/>
              <a:ext cx="661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z="1500" smtClean="0">
                  <a:solidFill>
                    <a:srgbClr val="006600"/>
                  </a:solidFill>
                  <a:ea typeface="ＭＳ Ｐゴシック" charset="-128"/>
                </a:rPr>
                <a:t>300mm</a:t>
              </a:r>
            </a:p>
          </p:txBody>
        </p:sp>
        <p:sp>
          <p:nvSpPr>
            <p:cNvPr id="47144" name="Line 40"/>
            <p:cNvSpPr>
              <a:spLocks noChangeShapeType="1"/>
            </p:cNvSpPr>
            <p:nvPr/>
          </p:nvSpPr>
          <p:spPr bwMode="auto">
            <a:xfrm flipH="1" flipV="1">
              <a:off x="2483" y="1944"/>
              <a:ext cx="451" cy="21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45" name="Line 41"/>
            <p:cNvSpPr>
              <a:spLocks noChangeShapeType="1"/>
            </p:cNvSpPr>
            <p:nvPr/>
          </p:nvSpPr>
          <p:spPr bwMode="auto">
            <a:xfrm flipH="1" flipV="1">
              <a:off x="2496" y="1480"/>
              <a:ext cx="469" cy="19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46" name="Line 42"/>
            <p:cNvSpPr>
              <a:spLocks noChangeShapeType="1"/>
            </p:cNvSpPr>
            <p:nvPr/>
          </p:nvSpPr>
          <p:spPr bwMode="auto">
            <a:xfrm flipH="1" flipV="1">
              <a:off x="2615" y="1523"/>
              <a:ext cx="5" cy="49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53" name="Freeform 49"/>
            <p:cNvSpPr>
              <a:spLocks/>
            </p:cNvSpPr>
            <p:nvPr/>
          </p:nvSpPr>
          <p:spPr bwMode="auto">
            <a:xfrm>
              <a:off x="2494" y="2033"/>
              <a:ext cx="283" cy="187"/>
            </a:xfrm>
            <a:custGeom>
              <a:avLst/>
              <a:gdLst>
                <a:gd name="T0" fmla="*/ 256 w 283"/>
                <a:gd name="T1" fmla="*/ 105 h 187"/>
                <a:gd name="T2" fmla="*/ 38 w 283"/>
                <a:gd name="T3" fmla="*/ 187 h 187"/>
                <a:gd name="T4" fmla="*/ 0 w 283"/>
                <a:gd name="T5" fmla="*/ 89 h 187"/>
                <a:gd name="T6" fmla="*/ 115 w 283"/>
                <a:gd name="T7" fmla="*/ 45 h 187"/>
                <a:gd name="T8" fmla="*/ 158 w 283"/>
                <a:gd name="T9" fmla="*/ 0 h 187"/>
                <a:gd name="T10" fmla="*/ 283 w 283"/>
                <a:gd name="T11" fmla="*/ 57 h 187"/>
                <a:gd name="T12" fmla="*/ 256 w 283"/>
                <a:gd name="T13" fmla="*/ 10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187">
                  <a:moveTo>
                    <a:pt x="256" y="105"/>
                  </a:moveTo>
                  <a:lnTo>
                    <a:pt x="38" y="187"/>
                  </a:lnTo>
                  <a:lnTo>
                    <a:pt x="0" y="89"/>
                  </a:lnTo>
                  <a:lnTo>
                    <a:pt x="115" y="45"/>
                  </a:lnTo>
                  <a:lnTo>
                    <a:pt x="158" y="0"/>
                  </a:lnTo>
                  <a:lnTo>
                    <a:pt x="283" y="57"/>
                  </a:lnTo>
                  <a:lnTo>
                    <a:pt x="256" y="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50" name="Line 46"/>
            <p:cNvSpPr>
              <a:spLocks noChangeShapeType="1"/>
            </p:cNvSpPr>
            <p:nvPr/>
          </p:nvSpPr>
          <p:spPr bwMode="auto">
            <a:xfrm flipH="1">
              <a:off x="2562" y="1900"/>
              <a:ext cx="589" cy="271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</p:grpSp>
      <p:sp>
        <p:nvSpPr>
          <p:cNvPr id="47155" name="Text Box 51"/>
          <p:cNvSpPr txBox="1">
            <a:spLocks noChangeArrowheads="1"/>
          </p:cNvSpPr>
          <p:nvPr/>
        </p:nvSpPr>
        <p:spPr bwMode="auto">
          <a:xfrm>
            <a:off x="165100" y="4437063"/>
            <a:ext cx="3681413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de-DE" sz="1700" dirty="0" smtClean="0">
                <a:solidFill>
                  <a:srgbClr val="3333CC"/>
                </a:solidFill>
                <a:latin typeface="Arial" charset="0"/>
                <a:ea typeface="ＭＳ Ｐゴシック" charset="-128"/>
              </a:rPr>
              <a:t>At transfer line:</a:t>
            </a:r>
          </a:p>
          <a:p>
            <a:pPr algn="l" eaLnBrk="0" hangingPunct="0">
              <a:lnSpc>
                <a:spcPct val="40000"/>
              </a:lnSpc>
            </a:pP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Vacuum pressure up to 10</a:t>
            </a:r>
            <a:r>
              <a:rPr lang="en-US" altLang="de-DE" sz="2000" b="0" baseline="3000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-5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mbar</a:t>
            </a:r>
          </a:p>
          <a:p>
            <a:pPr algn="l" eaLnBrk="0" hangingPunct="0">
              <a:lnSpc>
                <a:spcPct val="60000"/>
              </a:lnSpc>
            </a:pP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IPM without MCP realized</a:t>
            </a:r>
          </a:p>
          <a:p>
            <a:pPr algn="l" eaLnBrk="0" hangingPunct="0">
              <a:lnSpc>
                <a:spcPct val="60000"/>
              </a:lnSpc>
              <a:buFont typeface="Symbol" pitchFamily="18" charset="2"/>
              <a:buChar char="®"/>
            </a:pP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 much less mechanical efforts</a:t>
            </a:r>
          </a:p>
        </p:txBody>
      </p:sp>
    </p:spTree>
    <p:extLst>
      <p:ext uri="{BB962C8B-B14F-4D97-AF65-F5344CB8AC3E}">
        <p14:creationId xmlns:p14="http://schemas.microsoft.com/office/powerpoint/2010/main" val="16108157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300038" y="217488"/>
            <a:ext cx="8828087" cy="4572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de-DE" sz="2400" smtClean="0">
                <a:solidFill>
                  <a:srgbClr val="000000"/>
                </a:solidFill>
                <a:ea typeface="ＭＳ Ｐゴシック" charset="-128"/>
              </a:rPr>
              <a:t>IPM: Magnet Design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358775" y="5665788"/>
            <a:ext cx="8785225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de-DE" sz="1500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Design by G. de Villiers (iThemba Lab), T. Giacomini (GSI) </a:t>
            </a:r>
          </a:p>
          <a:p>
            <a:pPr algn="l" eaLnBrk="0" hangingPunct="0">
              <a:lnSpc>
                <a:spcPct val="60000"/>
              </a:lnSpc>
            </a:pPr>
            <a:r>
              <a:rPr lang="en-US" altLang="de-DE" sz="1500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Further types of magnets e.g. K.Satou (J-PARC) et al., EPAC’08, J.Zagel (FNAL) et al., PAC’01,</a:t>
            </a:r>
          </a:p>
          <a:p>
            <a:pPr algn="l" eaLnBrk="0" hangingPunct="0">
              <a:lnSpc>
                <a:spcPct val="40000"/>
              </a:lnSpc>
            </a:pPr>
            <a:r>
              <a:rPr lang="en-US" altLang="de-DE" sz="1500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		            R.Connolly (RHIC) et al., PAC’01, C. Fischer (CERN) et al. BIW’04  </a:t>
            </a:r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122238" y="1089025"/>
            <a:ext cx="4364037" cy="72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30000"/>
              </a:lnSpc>
              <a:spcBef>
                <a:spcPct val="0"/>
              </a:spcBef>
            </a:pP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Maximum image distortion: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5% of beam width </a:t>
            </a:r>
            <a:r>
              <a:rPr lang="en-US" altLang="de-DE" sz="170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 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 </a:t>
            </a:r>
            <a:r>
              <a:rPr lang="el-GR" altLang="de-DE" sz="170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</a:t>
            </a:r>
            <a:r>
              <a:rPr lang="en-US" altLang="de-DE" sz="170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B/B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 &lt;  1 %</a:t>
            </a:r>
            <a:endParaRPr lang="en-US" altLang="de-DE" sz="1700" b="0" dirty="0" smtClean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100013" y="881063"/>
            <a:ext cx="58039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lang="en-US" altLang="de-DE" sz="1900" i="1" smtClean="0">
                <a:solidFill>
                  <a:srgbClr val="000099"/>
                </a:solidFill>
                <a:latin typeface="Arial" charset="0"/>
                <a:ea typeface="ＭＳ Ｐゴシック" charset="-128"/>
              </a:rPr>
              <a:t>Magnetic field for electron guidance:</a:t>
            </a:r>
          </a:p>
        </p:txBody>
      </p:sp>
      <p:sp>
        <p:nvSpPr>
          <p:cNvPr id="47133" name="Text Box 29"/>
          <p:cNvSpPr txBox="1">
            <a:spLocks noChangeArrowheads="1"/>
          </p:cNvSpPr>
          <p:nvPr/>
        </p:nvSpPr>
        <p:spPr bwMode="auto">
          <a:xfrm>
            <a:off x="6864350" y="681038"/>
            <a:ext cx="1050925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de-DE" sz="1500" b="0" smtClean="0">
                <a:solidFill>
                  <a:srgbClr val="000000"/>
                </a:solidFill>
                <a:ea typeface="ＭＳ Ｐゴシック" charset="-128"/>
              </a:rPr>
              <a:t>Corrector</a:t>
            </a:r>
          </a:p>
        </p:txBody>
      </p:sp>
      <p:sp>
        <p:nvSpPr>
          <p:cNvPr id="47147" name="Text Box 43"/>
          <p:cNvSpPr txBox="1">
            <a:spLocks noChangeArrowheads="1"/>
          </p:cNvSpPr>
          <p:nvPr/>
        </p:nvSpPr>
        <p:spPr bwMode="auto">
          <a:xfrm>
            <a:off x="3378200" y="2630488"/>
            <a:ext cx="1049338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de-DE" sz="1500" b="0" smtClean="0">
                <a:solidFill>
                  <a:srgbClr val="000000"/>
                </a:solidFill>
                <a:ea typeface="ＭＳ Ｐゴシック" charset="-128"/>
              </a:rPr>
              <a:t>480mm</a:t>
            </a:r>
          </a:p>
        </p:txBody>
      </p:sp>
      <p:grpSp>
        <p:nvGrpSpPr>
          <p:cNvPr id="47154" name="Group 50"/>
          <p:cNvGrpSpPr>
            <a:grpSpLocks/>
          </p:cNvGrpSpPr>
          <p:nvPr/>
        </p:nvGrpSpPr>
        <p:grpSpPr bwMode="auto">
          <a:xfrm>
            <a:off x="3852863" y="958850"/>
            <a:ext cx="5568950" cy="4265613"/>
            <a:chOff x="2427" y="604"/>
            <a:chExt cx="3508" cy="2687"/>
          </a:xfrm>
        </p:grpSpPr>
        <p:pic>
          <p:nvPicPr>
            <p:cNvPr id="47151" name="Picture 47" descr="IPM Komplett_IV_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7" y="604"/>
              <a:ext cx="2910" cy="26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132" name="Text Box 28"/>
            <p:cNvSpPr txBox="1">
              <a:spLocks noChangeArrowheads="1"/>
            </p:cNvSpPr>
            <p:nvPr/>
          </p:nvSpPr>
          <p:spPr bwMode="auto">
            <a:xfrm>
              <a:off x="2522" y="1220"/>
              <a:ext cx="661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z="1500" b="0" smtClean="0">
                  <a:solidFill>
                    <a:srgbClr val="000000"/>
                  </a:solidFill>
                  <a:ea typeface="ＭＳ Ｐゴシック" charset="-128"/>
                </a:rPr>
                <a:t>Corrector</a:t>
              </a:r>
            </a:p>
          </p:txBody>
        </p:sp>
        <p:sp>
          <p:nvSpPr>
            <p:cNvPr id="47134" name="Text Box 30"/>
            <p:cNvSpPr txBox="1">
              <a:spLocks noChangeArrowheads="1"/>
            </p:cNvSpPr>
            <p:nvPr/>
          </p:nvSpPr>
          <p:spPr bwMode="auto">
            <a:xfrm>
              <a:off x="2784" y="988"/>
              <a:ext cx="1045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z="1500" b="0" smtClean="0">
                  <a:solidFill>
                    <a:srgbClr val="000000"/>
                  </a:solidFill>
                  <a:ea typeface="ＭＳ Ｐゴシック" charset="-128"/>
                </a:rPr>
                <a:t>Horizontal IPM</a:t>
              </a:r>
            </a:p>
          </p:txBody>
        </p:sp>
        <p:sp>
          <p:nvSpPr>
            <p:cNvPr id="47135" name="Text Box 31"/>
            <p:cNvSpPr txBox="1">
              <a:spLocks noChangeArrowheads="1"/>
            </p:cNvSpPr>
            <p:nvPr/>
          </p:nvSpPr>
          <p:spPr bwMode="auto">
            <a:xfrm>
              <a:off x="3608" y="658"/>
              <a:ext cx="1046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z="1500" b="0" smtClean="0">
                  <a:solidFill>
                    <a:srgbClr val="000000"/>
                  </a:solidFill>
                  <a:ea typeface="ＭＳ Ｐゴシック" charset="-128"/>
                </a:rPr>
                <a:t>Vertical IPM</a:t>
              </a:r>
            </a:p>
          </p:txBody>
        </p:sp>
        <p:sp>
          <p:nvSpPr>
            <p:cNvPr id="47136" name="Line 32"/>
            <p:cNvSpPr>
              <a:spLocks noChangeShapeType="1"/>
            </p:cNvSpPr>
            <p:nvPr/>
          </p:nvSpPr>
          <p:spPr bwMode="auto">
            <a:xfrm flipV="1">
              <a:off x="3226" y="1255"/>
              <a:ext cx="2073" cy="952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37" name="Line 33"/>
            <p:cNvSpPr>
              <a:spLocks noChangeShapeType="1"/>
            </p:cNvSpPr>
            <p:nvPr/>
          </p:nvSpPr>
          <p:spPr bwMode="auto">
            <a:xfrm flipV="1">
              <a:off x="3252" y="1294"/>
              <a:ext cx="2034" cy="909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38" name="Text Box 34"/>
            <p:cNvSpPr txBox="1">
              <a:spLocks noChangeArrowheads="1"/>
            </p:cNvSpPr>
            <p:nvPr/>
          </p:nvSpPr>
          <p:spPr bwMode="auto">
            <a:xfrm>
              <a:off x="5214" y="1410"/>
              <a:ext cx="661" cy="4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z="1500" smtClean="0">
                  <a:solidFill>
                    <a:srgbClr val="006600"/>
                  </a:solidFill>
                  <a:ea typeface="ＭＳ Ｐゴシック" charset="-128"/>
                </a:rPr>
                <a:t>Insertion length</a:t>
              </a:r>
            </a:p>
            <a:p>
              <a:pPr algn="l" eaLnBrk="0" hangingPunct="0">
                <a:lnSpc>
                  <a:spcPct val="40000"/>
                </a:lnSpc>
              </a:pPr>
              <a:r>
                <a:rPr lang="en-US" altLang="de-DE" sz="1500" smtClean="0">
                  <a:solidFill>
                    <a:srgbClr val="006600"/>
                  </a:solidFill>
                  <a:ea typeface="ＭＳ Ｐゴシック" charset="-128"/>
                </a:rPr>
                <a:t>2.5 m</a:t>
              </a:r>
            </a:p>
          </p:txBody>
        </p:sp>
        <p:sp>
          <p:nvSpPr>
            <p:cNvPr id="47139" name="Line 35"/>
            <p:cNvSpPr>
              <a:spLocks noChangeShapeType="1"/>
            </p:cNvSpPr>
            <p:nvPr/>
          </p:nvSpPr>
          <p:spPr bwMode="auto">
            <a:xfrm>
              <a:off x="5158" y="829"/>
              <a:ext cx="363" cy="16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40" name="Line 36"/>
            <p:cNvSpPr>
              <a:spLocks noChangeShapeType="1"/>
            </p:cNvSpPr>
            <p:nvPr/>
          </p:nvSpPr>
          <p:spPr bwMode="auto">
            <a:xfrm>
              <a:off x="4987" y="928"/>
              <a:ext cx="345" cy="15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41" name="Line 37"/>
            <p:cNvSpPr>
              <a:spLocks noChangeShapeType="1"/>
            </p:cNvSpPr>
            <p:nvPr/>
          </p:nvSpPr>
          <p:spPr bwMode="auto">
            <a:xfrm flipV="1">
              <a:off x="5042" y="1036"/>
              <a:ext cx="184" cy="82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42" name="Line 38"/>
            <p:cNvSpPr>
              <a:spLocks noChangeShapeType="1"/>
            </p:cNvSpPr>
            <p:nvPr/>
          </p:nvSpPr>
          <p:spPr bwMode="auto">
            <a:xfrm flipH="1">
              <a:off x="5440" y="890"/>
              <a:ext cx="175" cy="64"/>
            </a:xfrm>
            <a:prstGeom prst="line">
              <a:avLst/>
            </a:prstGeom>
            <a:noFill/>
            <a:ln w="25400">
              <a:solidFill>
                <a:srgbClr val="00CC00"/>
              </a:solidFill>
              <a:round/>
              <a:headEnd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43" name="Text Box 39"/>
            <p:cNvSpPr txBox="1">
              <a:spLocks noChangeArrowheads="1"/>
            </p:cNvSpPr>
            <p:nvPr/>
          </p:nvSpPr>
          <p:spPr bwMode="auto">
            <a:xfrm>
              <a:off x="5274" y="696"/>
              <a:ext cx="661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z="1500" smtClean="0">
                  <a:solidFill>
                    <a:srgbClr val="006600"/>
                  </a:solidFill>
                  <a:ea typeface="ＭＳ Ｐゴシック" charset="-128"/>
                </a:rPr>
                <a:t>300mm</a:t>
              </a:r>
            </a:p>
          </p:txBody>
        </p:sp>
        <p:sp>
          <p:nvSpPr>
            <p:cNvPr id="47144" name="Line 40"/>
            <p:cNvSpPr>
              <a:spLocks noChangeShapeType="1"/>
            </p:cNvSpPr>
            <p:nvPr/>
          </p:nvSpPr>
          <p:spPr bwMode="auto">
            <a:xfrm flipH="1" flipV="1">
              <a:off x="2483" y="1944"/>
              <a:ext cx="451" cy="21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45" name="Line 41"/>
            <p:cNvSpPr>
              <a:spLocks noChangeShapeType="1"/>
            </p:cNvSpPr>
            <p:nvPr/>
          </p:nvSpPr>
          <p:spPr bwMode="auto">
            <a:xfrm flipH="1" flipV="1">
              <a:off x="2496" y="1480"/>
              <a:ext cx="469" cy="19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46" name="Line 42"/>
            <p:cNvSpPr>
              <a:spLocks noChangeShapeType="1"/>
            </p:cNvSpPr>
            <p:nvPr/>
          </p:nvSpPr>
          <p:spPr bwMode="auto">
            <a:xfrm flipH="1" flipV="1">
              <a:off x="2615" y="1523"/>
              <a:ext cx="5" cy="49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53" name="Freeform 49"/>
            <p:cNvSpPr>
              <a:spLocks/>
            </p:cNvSpPr>
            <p:nvPr/>
          </p:nvSpPr>
          <p:spPr bwMode="auto">
            <a:xfrm>
              <a:off x="2494" y="2033"/>
              <a:ext cx="283" cy="187"/>
            </a:xfrm>
            <a:custGeom>
              <a:avLst/>
              <a:gdLst>
                <a:gd name="T0" fmla="*/ 256 w 283"/>
                <a:gd name="T1" fmla="*/ 105 h 187"/>
                <a:gd name="T2" fmla="*/ 38 w 283"/>
                <a:gd name="T3" fmla="*/ 187 h 187"/>
                <a:gd name="T4" fmla="*/ 0 w 283"/>
                <a:gd name="T5" fmla="*/ 89 h 187"/>
                <a:gd name="T6" fmla="*/ 115 w 283"/>
                <a:gd name="T7" fmla="*/ 45 h 187"/>
                <a:gd name="T8" fmla="*/ 158 w 283"/>
                <a:gd name="T9" fmla="*/ 0 h 187"/>
                <a:gd name="T10" fmla="*/ 283 w 283"/>
                <a:gd name="T11" fmla="*/ 57 h 187"/>
                <a:gd name="T12" fmla="*/ 256 w 283"/>
                <a:gd name="T13" fmla="*/ 10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187">
                  <a:moveTo>
                    <a:pt x="256" y="105"/>
                  </a:moveTo>
                  <a:lnTo>
                    <a:pt x="38" y="187"/>
                  </a:lnTo>
                  <a:lnTo>
                    <a:pt x="0" y="89"/>
                  </a:lnTo>
                  <a:lnTo>
                    <a:pt x="115" y="45"/>
                  </a:lnTo>
                  <a:lnTo>
                    <a:pt x="158" y="0"/>
                  </a:lnTo>
                  <a:lnTo>
                    <a:pt x="283" y="57"/>
                  </a:lnTo>
                  <a:lnTo>
                    <a:pt x="256" y="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50" name="Line 46"/>
            <p:cNvSpPr>
              <a:spLocks noChangeShapeType="1"/>
            </p:cNvSpPr>
            <p:nvPr/>
          </p:nvSpPr>
          <p:spPr bwMode="auto">
            <a:xfrm flipH="1">
              <a:off x="2562" y="1900"/>
              <a:ext cx="589" cy="271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</p:grpSp>
      <p:pic>
        <p:nvPicPr>
          <p:cNvPr id="27" name="Picture 4" descr="D:\Bilder\Bilder_2013\20130218_IPMSIS18_DigitalMockup\IPM_SIS18_DigMockup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772816"/>
            <a:ext cx="4192945" cy="387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32636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466" name="Text Box 2"/>
          <p:cNvSpPr txBox="1">
            <a:spLocks noChangeArrowheads="1"/>
          </p:cNvSpPr>
          <p:nvPr/>
        </p:nvSpPr>
        <p:spPr bwMode="auto">
          <a:xfrm>
            <a:off x="107504" y="1016202"/>
            <a:ext cx="9310364" cy="538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en-US" dirty="0" smtClean="0">
                <a:solidFill>
                  <a:srgbClr val="3333CC"/>
                </a:solidFill>
                <a:latin typeface="Arial" charset="0"/>
                <a:ea typeface="ＭＳ Ｐゴシック" charset="-128"/>
              </a:rPr>
              <a:t>Status: </a:t>
            </a:r>
          </a:p>
          <a:p>
            <a:pPr algn="l" eaLnBrk="0" hangingPunct="0">
              <a:spcBef>
                <a:spcPts val="600"/>
              </a:spcBef>
              <a:buFont typeface="Wingdings" pitchFamily="2" charset="2"/>
              <a:buChar char="Ø"/>
            </a:pP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Non-destructive method in operation in nearly all hadron synchrotrons </a:t>
            </a:r>
          </a:p>
          <a:p>
            <a:pPr algn="l" eaLnBrk="0" hangingPunct="0">
              <a:spcBef>
                <a:spcPts val="600"/>
              </a:spcBef>
              <a:buFont typeface="Wingdings" pitchFamily="2" charset="2"/>
              <a:buChar char="Ø"/>
            </a:pP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Proposed or operated in some hadron LINACs (often without MCP)</a:t>
            </a:r>
          </a:p>
          <a:p>
            <a:pPr algn="l" eaLnBrk="0" hangingPunct="0">
              <a:spcBef>
                <a:spcPts val="600"/>
              </a:spcBef>
              <a:buFont typeface="Wingdings" pitchFamily="2" charset="2"/>
              <a:buChar char="Ø"/>
            </a:pP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Physics well understood</a:t>
            </a:r>
          </a:p>
          <a:p>
            <a:pPr algn="l" eaLnBrk="0" hangingPunct="0">
              <a:spcBef>
                <a:spcPts val="600"/>
              </a:spcBef>
              <a:buFont typeface="Wingdings" pitchFamily="2" charset="2"/>
              <a:buChar char="Ø"/>
            </a:pP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For high beam current i.e. high space charge field magnet </a:t>
            </a:r>
            <a:r>
              <a:rPr lang="en-US" i="1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B 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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0.1 T required</a:t>
            </a:r>
          </a:p>
          <a:p>
            <a:pPr algn="l" eaLnBrk="0" hangingPunct="0">
              <a:spcBef>
                <a:spcPts val="600"/>
              </a:spcBef>
            </a:pP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     long insertion length</a:t>
            </a:r>
          </a:p>
          <a:p>
            <a:pPr marL="285750" indent="-285750" algn="l" eaLnBrk="0" hangingPunct="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MCP efficiency drops significantly during high current operation </a:t>
            </a:r>
          </a:p>
          <a:p>
            <a:pPr algn="l" eaLnBrk="0" hangingPunct="0">
              <a:spcBef>
                <a:spcPts val="600"/>
              </a:spcBef>
            </a:pP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    efficiency calibration &amp; HV switching required  </a:t>
            </a:r>
          </a:p>
          <a:p>
            <a:pPr algn="l" eaLnBrk="0" hangingPunct="0"/>
            <a:r>
              <a:rPr lang="en-US" dirty="0" smtClean="0">
                <a:solidFill>
                  <a:srgbClr val="3333CC"/>
                </a:solidFill>
                <a:latin typeface="Arial" charset="0"/>
                <a:ea typeface="ＭＳ Ｐゴシック" charset="-128"/>
                <a:sym typeface="Symbol"/>
              </a:rPr>
              <a:t>Challenges </a:t>
            </a:r>
            <a:r>
              <a:rPr lang="en-US" b="0" dirty="0" smtClean="0">
                <a:solidFill>
                  <a:srgbClr val="3333CC"/>
                </a:solidFill>
                <a:latin typeface="Arial" charset="0"/>
                <a:ea typeface="ＭＳ Ｐゴシック" charset="-128"/>
                <a:sym typeface="Symbol"/>
              </a:rPr>
              <a:t>(no standard realization exists) </a:t>
            </a:r>
            <a:r>
              <a:rPr lang="en-US" dirty="0" smtClean="0">
                <a:solidFill>
                  <a:srgbClr val="3333CC"/>
                </a:solidFill>
                <a:latin typeface="Arial" charset="0"/>
                <a:ea typeface="ＭＳ Ｐゴシック" charset="-128"/>
                <a:sym typeface="Symbol"/>
              </a:rPr>
              <a:t>:</a:t>
            </a:r>
            <a:r>
              <a:rPr lang="en-US" b="0" dirty="0" smtClean="0">
                <a:solidFill>
                  <a:srgbClr val="3333CC"/>
                </a:solidFill>
                <a:latin typeface="Arial" charset="0"/>
                <a:ea typeface="ＭＳ Ｐゴシック" charset="-128"/>
                <a:sym typeface="Symbol"/>
              </a:rPr>
              <a:t> </a:t>
            </a:r>
            <a:endParaRPr lang="en-US" b="0" dirty="0" smtClean="0">
              <a:solidFill>
                <a:srgbClr val="3333CC"/>
              </a:solidFill>
              <a:latin typeface="Arial" charset="0"/>
              <a:ea typeface="ＭＳ Ｐゴシック" charset="-128"/>
            </a:endParaRPr>
          </a:p>
          <a:p>
            <a:pPr algn="l" eaLnBrk="0" hangingPunct="0">
              <a:spcBef>
                <a:spcPts val="600"/>
              </a:spcBef>
              <a:buFont typeface="Wingdings" pitchFamily="2" charset="2"/>
              <a:buChar char="Ø"/>
            </a:pP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High voltage (up to 60 kV) realization for intense beams </a:t>
            </a:r>
          </a:p>
          <a:p>
            <a:pPr algn="l" eaLnBrk="0" hangingPunct="0">
              <a:spcBef>
                <a:spcPts val="600"/>
              </a:spcBef>
              <a:buFont typeface="Wingdings" pitchFamily="2" charset="2"/>
              <a:buChar char="Ø"/>
            </a:pP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Stable operation for MCP incl. efficiency calibration</a:t>
            </a:r>
          </a:p>
          <a:p>
            <a:pPr algn="l" eaLnBrk="0" hangingPunct="0">
              <a:spcBef>
                <a:spcPts val="600"/>
              </a:spcBef>
              <a:buFont typeface="Wingdings" pitchFamily="2" charset="2"/>
              <a:buChar char="Ø"/>
            </a:pP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Design and tests for correction algorithm for space charge broadening</a:t>
            </a:r>
            <a:endParaRPr lang="en-US" b="0" dirty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  <a:p>
            <a:pPr algn="l" eaLnBrk="0" hangingPunct="0">
              <a:spcBef>
                <a:spcPts val="600"/>
              </a:spcBef>
            </a:pPr>
            <a:r>
              <a:rPr lang="en-US" dirty="0" smtClean="0">
                <a:solidFill>
                  <a:srgbClr val="3333CC"/>
                </a:solidFill>
                <a:latin typeface="Arial" charset="0"/>
                <a:ea typeface="ＭＳ Ｐゴシック" charset="-128"/>
              </a:rPr>
              <a:t>Remark: </a:t>
            </a:r>
          </a:p>
          <a:p>
            <a:pPr algn="l" eaLnBrk="0" hangingPunct="0">
              <a:spcBef>
                <a:spcPts val="600"/>
              </a:spcBef>
            </a:pP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Gas curtain monitor with well localized gas volume realized</a:t>
            </a:r>
          </a:p>
          <a:p>
            <a:pPr algn="l" eaLnBrk="0" hangingPunct="0">
              <a:spcBef>
                <a:spcPts val="600"/>
              </a:spcBef>
            </a:pPr>
            <a:r>
              <a:rPr lang="en-US" b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Comparable device</a:t>
            </a:r>
            <a:r>
              <a:rPr lang="en-US" b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used for synchrotron light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monitor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realized</a:t>
            </a:r>
            <a:endParaRPr lang="en-US" b="0" dirty="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830467" name="Text Box 3"/>
          <p:cNvSpPr txBox="1">
            <a:spLocks noChangeArrowheads="1"/>
          </p:cNvSpPr>
          <p:nvPr/>
        </p:nvSpPr>
        <p:spPr bwMode="auto">
          <a:xfrm>
            <a:off x="455613" y="206375"/>
            <a:ext cx="8828087" cy="4572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400" dirty="0">
                <a:solidFill>
                  <a:schemeClr val="tx1"/>
                </a:solidFill>
                <a:ea typeface="ＭＳ Ｐゴシック" charset="-128"/>
              </a:rPr>
              <a:t>Summary </a:t>
            </a:r>
            <a:r>
              <a:rPr lang="en-US" sz="2400" dirty="0" smtClean="0">
                <a:solidFill>
                  <a:schemeClr val="tx1"/>
                </a:solidFill>
                <a:ea typeface="ＭＳ Ｐゴシック" charset="-128"/>
              </a:rPr>
              <a:t>Ionization Profile Monitor</a:t>
            </a:r>
            <a:endParaRPr lang="en-US" sz="2400" dirty="0">
              <a:solidFill>
                <a:schemeClr val="tx1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581858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6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6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6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842" name="Freeform 2"/>
          <p:cNvSpPr>
            <a:spLocks/>
          </p:cNvSpPr>
          <p:nvPr/>
        </p:nvSpPr>
        <p:spPr bwMode="auto">
          <a:xfrm>
            <a:off x="6061075" y="3998913"/>
            <a:ext cx="2687638" cy="1604962"/>
          </a:xfrm>
          <a:custGeom>
            <a:avLst/>
            <a:gdLst>
              <a:gd name="T0" fmla="*/ 0 w 2087"/>
              <a:gd name="T1" fmla="*/ 952 h 1315"/>
              <a:gd name="T2" fmla="*/ 1724 w 2087"/>
              <a:gd name="T3" fmla="*/ 0 h 1315"/>
              <a:gd name="T4" fmla="*/ 2087 w 2087"/>
              <a:gd name="T5" fmla="*/ 362 h 1315"/>
              <a:gd name="T6" fmla="*/ 363 w 2087"/>
              <a:gd name="T7" fmla="*/ 1315 h 1315"/>
              <a:gd name="T8" fmla="*/ 0 w 2087"/>
              <a:gd name="T9" fmla="*/ 952 h 1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7" h="1315">
                <a:moveTo>
                  <a:pt x="0" y="952"/>
                </a:moveTo>
                <a:lnTo>
                  <a:pt x="1724" y="0"/>
                </a:lnTo>
                <a:lnTo>
                  <a:pt x="2087" y="362"/>
                </a:lnTo>
                <a:lnTo>
                  <a:pt x="363" y="1315"/>
                </a:lnTo>
                <a:lnTo>
                  <a:pt x="0" y="9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3843" name="Text Box 3"/>
          <p:cNvSpPr txBox="1">
            <a:spLocks noChangeArrowheads="1"/>
          </p:cNvSpPr>
          <p:nvPr/>
        </p:nvSpPr>
        <p:spPr bwMode="auto">
          <a:xfrm>
            <a:off x="400050" y="217488"/>
            <a:ext cx="7924800" cy="4572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400">
                <a:solidFill>
                  <a:schemeClr val="tx1"/>
                </a:solidFill>
                <a:ea typeface="ＭＳ Ｐゴシック" charset="-128"/>
              </a:rPr>
              <a:t>Beam Induced Fluorescence Monitor: Principle</a:t>
            </a:r>
            <a:r>
              <a:rPr lang="en-US" sz="2000">
                <a:solidFill>
                  <a:srgbClr val="4D4D4D"/>
                </a:solidFill>
                <a:latin typeface="Comic Sans MS" pitchFamily="66" charset="0"/>
                <a:ea typeface="ＭＳ Ｐゴシック" charset="-128"/>
              </a:rPr>
              <a:t> </a:t>
            </a:r>
          </a:p>
        </p:txBody>
      </p:sp>
      <p:grpSp>
        <p:nvGrpSpPr>
          <p:cNvPr id="803845" name="Group 5"/>
          <p:cNvGrpSpPr>
            <a:grpSpLocks/>
          </p:cNvGrpSpPr>
          <p:nvPr/>
        </p:nvGrpSpPr>
        <p:grpSpPr bwMode="auto">
          <a:xfrm>
            <a:off x="3775075" y="1225550"/>
            <a:ext cx="5457825" cy="3446463"/>
            <a:chOff x="0" y="572"/>
            <a:chExt cx="5513" cy="3523"/>
          </a:xfrm>
        </p:grpSpPr>
        <p:pic>
          <p:nvPicPr>
            <p:cNvPr id="803846" name="Picture 33" descr="System_1_V4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2000" contras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49"/>
              <a:ext cx="5152" cy="3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03847" name="Line 7"/>
            <p:cNvSpPr>
              <a:spLocks noChangeShapeType="1"/>
            </p:cNvSpPr>
            <p:nvPr/>
          </p:nvSpPr>
          <p:spPr bwMode="auto">
            <a:xfrm flipV="1">
              <a:off x="340" y="2473"/>
              <a:ext cx="1403" cy="821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3848" name="Text Box 8"/>
            <p:cNvSpPr txBox="1">
              <a:spLocks noChangeArrowheads="1"/>
            </p:cNvSpPr>
            <p:nvPr/>
          </p:nvSpPr>
          <p:spPr bwMode="auto">
            <a:xfrm rot="-1848740">
              <a:off x="168" y="2798"/>
              <a:ext cx="910" cy="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/>
              <a:r>
                <a:rPr lang="de-DE" sz="1400">
                  <a:solidFill>
                    <a:srgbClr val="FF0000"/>
                  </a:solidFill>
                  <a:latin typeface="Times New Roman" pitchFamily="18" charset="0"/>
                  <a:ea typeface="ＭＳ Ｐゴシック" charset="-128"/>
                </a:rPr>
                <a:t>Ion</a:t>
              </a:r>
              <a:r>
                <a:rPr lang="de-DE" sz="1400" b="0">
                  <a:solidFill>
                    <a:srgbClr val="FF0000"/>
                  </a:solidFill>
                  <a:latin typeface="Times New Roman" pitchFamily="18" charset="0"/>
                  <a:ea typeface="ＭＳ Ｐゴシック" charset="-128"/>
                </a:rPr>
                <a:t> </a:t>
              </a:r>
              <a:r>
                <a:rPr lang="de-DE" sz="1400">
                  <a:solidFill>
                    <a:srgbClr val="FF0000"/>
                  </a:solidFill>
                  <a:latin typeface="Times New Roman" pitchFamily="18" charset="0"/>
                  <a:ea typeface="ＭＳ Ｐゴシック" charset="-128"/>
                </a:rPr>
                <a:t>beam</a:t>
              </a:r>
            </a:p>
          </p:txBody>
        </p:sp>
        <p:sp>
          <p:nvSpPr>
            <p:cNvPr id="803849" name="Text Box 11"/>
            <p:cNvSpPr txBox="1">
              <a:spLocks noChangeArrowheads="1"/>
            </p:cNvSpPr>
            <p:nvPr/>
          </p:nvSpPr>
          <p:spPr bwMode="auto">
            <a:xfrm rot="-1792015">
              <a:off x="1757" y="1573"/>
              <a:ext cx="1420" cy="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/>
              <a:r>
                <a:rPr lang="de-DE" sz="1400">
                  <a:solidFill>
                    <a:schemeClr val="bg1"/>
                  </a:solidFill>
                  <a:latin typeface="Times New Roman" pitchFamily="18" charset="0"/>
                  <a:ea typeface="ＭＳ Ｐゴシック" charset="-128"/>
                </a:rPr>
                <a:t>Blackened walls</a:t>
              </a:r>
            </a:p>
          </p:txBody>
        </p:sp>
        <p:sp>
          <p:nvSpPr>
            <p:cNvPr id="803850" name="Text Box 12"/>
            <p:cNvSpPr txBox="1">
              <a:spLocks noChangeArrowheads="1"/>
            </p:cNvSpPr>
            <p:nvPr/>
          </p:nvSpPr>
          <p:spPr bwMode="auto">
            <a:xfrm rot="-1751849">
              <a:off x="123" y="1044"/>
              <a:ext cx="1270" cy="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/>
              <a:r>
                <a:rPr lang="en-US" sz="1400" b="0">
                  <a:latin typeface="Times New Roman" pitchFamily="18" charset="0"/>
                  <a:ea typeface="ＭＳ Ｐゴシック" charset="-128"/>
                </a:rPr>
                <a:t>Vacuum</a:t>
              </a:r>
              <a:r>
                <a:rPr lang="de-DE" sz="1400" b="0">
                  <a:latin typeface="Times New Roman" pitchFamily="18" charset="0"/>
                  <a:ea typeface="ＭＳ Ｐゴシック" charset="-128"/>
                </a:rPr>
                <a:t> gauge</a:t>
              </a:r>
            </a:p>
          </p:txBody>
        </p:sp>
        <p:sp>
          <p:nvSpPr>
            <p:cNvPr id="803851" name="Text Box 13"/>
            <p:cNvSpPr txBox="1">
              <a:spLocks noChangeArrowheads="1"/>
            </p:cNvSpPr>
            <p:nvPr/>
          </p:nvSpPr>
          <p:spPr bwMode="auto">
            <a:xfrm rot="-1811049">
              <a:off x="4016" y="2060"/>
              <a:ext cx="615" cy="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/>
              <a:r>
                <a:rPr lang="de-DE" sz="1400" b="0">
                  <a:latin typeface="Times New Roman" pitchFamily="18" charset="0"/>
                  <a:ea typeface="ＭＳ Ｐゴシック" charset="-128"/>
                </a:rPr>
                <a:t>Valve</a:t>
              </a:r>
            </a:p>
          </p:txBody>
        </p:sp>
        <p:sp>
          <p:nvSpPr>
            <p:cNvPr id="803852" name="Text Box 21"/>
            <p:cNvSpPr txBox="1">
              <a:spLocks noChangeArrowheads="1"/>
            </p:cNvSpPr>
            <p:nvPr/>
          </p:nvSpPr>
          <p:spPr bwMode="auto">
            <a:xfrm rot="-1817502">
              <a:off x="1567" y="3052"/>
              <a:ext cx="864" cy="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/>
              <a:r>
                <a:rPr lang="de-DE" sz="1400" b="0">
                  <a:latin typeface="Times New Roman" pitchFamily="18" charset="0"/>
                  <a:ea typeface="ＭＳ Ｐゴシック" charset="-128"/>
                </a:rPr>
                <a:t>Viewport</a:t>
              </a:r>
            </a:p>
          </p:txBody>
        </p:sp>
        <p:sp>
          <p:nvSpPr>
            <p:cNvPr id="803853" name="Line 23"/>
            <p:cNvSpPr>
              <a:spLocks noChangeShapeType="1"/>
            </p:cNvSpPr>
            <p:nvPr/>
          </p:nvSpPr>
          <p:spPr bwMode="auto">
            <a:xfrm flipV="1">
              <a:off x="1338" y="1933"/>
              <a:ext cx="273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3854" name="Text Box 24"/>
            <p:cNvSpPr txBox="1">
              <a:spLocks noChangeArrowheads="1"/>
            </p:cNvSpPr>
            <p:nvPr/>
          </p:nvSpPr>
          <p:spPr bwMode="auto">
            <a:xfrm rot="-1840667">
              <a:off x="72" y="2232"/>
              <a:ext cx="1363" cy="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/>
              <a:r>
                <a:rPr lang="de-DE" sz="1400" b="0">
                  <a:latin typeface="Times New Roman" pitchFamily="18" charset="0"/>
                  <a:ea typeface="ＭＳ Ｐゴシック" charset="-128"/>
                </a:rPr>
                <a:t>150mm flange</a:t>
              </a:r>
            </a:p>
          </p:txBody>
        </p:sp>
        <p:sp>
          <p:nvSpPr>
            <p:cNvPr id="91164" name="Text Box 28"/>
            <p:cNvSpPr txBox="1">
              <a:spLocks noChangeArrowheads="1"/>
            </p:cNvSpPr>
            <p:nvPr/>
          </p:nvSpPr>
          <p:spPr bwMode="auto">
            <a:xfrm>
              <a:off x="2420" y="3566"/>
              <a:ext cx="2863" cy="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/>
              <a:r>
                <a:rPr lang="de-DE" sz="1400">
                  <a:latin typeface="Arial" charset="0"/>
                  <a:ea typeface="ＭＳ Ｐゴシック" charset="-128"/>
                </a:rPr>
                <a:t>Lens, Image-Intensifier</a:t>
              </a:r>
            </a:p>
            <a:p>
              <a:pPr eaLnBrk="1" hangingPunct="1"/>
              <a:r>
                <a:rPr lang="de-DE" sz="1400">
                  <a:latin typeface="Arial" charset="0"/>
                  <a:ea typeface="ＭＳ Ｐゴシック" charset="-128"/>
                </a:rPr>
                <a:t>and CCD FireWire-Camera</a:t>
              </a:r>
            </a:p>
          </p:txBody>
        </p:sp>
        <p:sp>
          <p:nvSpPr>
            <p:cNvPr id="803856" name="Line 16"/>
            <p:cNvSpPr>
              <a:spLocks noChangeShapeType="1"/>
            </p:cNvSpPr>
            <p:nvPr/>
          </p:nvSpPr>
          <p:spPr bwMode="auto">
            <a:xfrm flipH="1">
              <a:off x="3470" y="845"/>
              <a:ext cx="317" cy="635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3857" name="Text Box 17"/>
            <p:cNvSpPr txBox="1">
              <a:spLocks noChangeArrowheads="1"/>
            </p:cNvSpPr>
            <p:nvPr/>
          </p:nvSpPr>
          <p:spPr bwMode="auto">
            <a:xfrm>
              <a:off x="3878" y="572"/>
              <a:ext cx="1635" cy="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algn="l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/>
              <a:r>
                <a:rPr lang="de-DE" sz="1400">
                  <a:solidFill>
                    <a:srgbClr val="0000FF"/>
                  </a:solidFill>
                  <a:latin typeface="Times New Roman" pitchFamily="18" charset="0"/>
                  <a:ea typeface="ＭＳ Ｐゴシック" charset="-128"/>
                </a:rPr>
                <a:t>N</a:t>
              </a:r>
              <a:r>
                <a:rPr lang="de-DE" sz="1400" baseline="-25000">
                  <a:solidFill>
                    <a:srgbClr val="0000FF"/>
                  </a:solidFill>
                  <a:latin typeface="Times New Roman" pitchFamily="18" charset="0"/>
                  <a:ea typeface="ＭＳ Ｐゴシック" charset="-128"/>
                </a:rPr>
                <a:t>2</a:t>
              </a:r>
              <a:r>
                <a:rPr lang="de-DE" sz="1400">
                  <a:solidFill>
                    <a:srgbClr val="0000FF"/>
                  </a:solidFill>
                  <a:latin typeface="Times New Roman" pitchFamily="18" charset="0"/>
                  <a:ea typeface="ＭＳ Ｐゴシック" charset="-128"/>
                </a:rPr>
                <a:t>-fluorescent gas</a:t>
              </a:r>
            </a:p>
            <a:p>
              <a:pPr algn="ctr" eaLnBrk="1" hangingPunct="1"/>
              <a:r>
                <a:rPr lang="de-DE" sz="1400">
                  <a:solidFill>
                    <a:srgbClr val="0000FF"/>
                  </a:solidFill>
                  <a:latin typeface="Times New Roman" pitchFamily="18" charset="0"/>
                  <a:ea typeface="ＭＳ Ｐゴシック" charset="-128"/>
                </a:rPr>
                <a:t>equally distributed</a:t>
              </a:r>
            </a:p>
          </p:txBody>
        </p:sp>
        <p:sp>
          <p:nvSpPr>
            <p:cNvPr id="803858" name="AutoShape 18"/>
            <p:cNvSpPr>
              <a:spLocks noChangeArrowheads="1"/>
            </p:cNvSpPr>
            <p:nvPr/>
          </p:nvSpPr>
          <p:spPr bwMode="auto">
            <a:xfrm>
              <a:off x="2622" y="2024"/>
              <a:ext cx="363" cy="635"/>
            </a:xfrm>
            <a:prstGeom prst="downArrow">
              <a:avLst>
                <a:gd name="adj1" fmla="val 50000"/>
                <a:gd name="adj2" fmla="val 43733"/>
              </a:avLst>
            </a:prstGeom>
            <a:solidFill>
              <a:srgbClr val="00FF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803859" name="Line 23"/>
            <p:cNvSpPr>
              <a:spLocks noChangeShapeType="1"/>
            </p:cNvSpPr>
            <p:nvPr/>
          </p:nvSpPr>
          <p:spPr bwMode="auto">
            <a:xfrm flipV="1">
              <a:off x="2380" y="2840"/>
              <a:ext cx="273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03860" name="Text Box 20"/>
          <p:cNvSpPr txBox="1">
            <a:spLocks noChangeArrowheads="1"/>
          </p:cNvSpPr>
          <p:nvPr/>
        </p:nvSpPr>
        <p:spPr bwMode="auto">
          <a:xfrm>
            <a:off x="150813" y="1031875"/>
            <a:ext cx="6524625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90000"/>
              </a:lnSpc>
              <a:buFont typeface="Wingdings" pitchFamily="2" charset="2"/>
              <a:buNone/>
            </a:pPr>
            <a:r>
              <a:rPr lang="en-US" sz="1700" b="0">
                <a:solidFill>
                  <a:srgbClr val="0000CC"/>
                </a:solidFill>
                <a:latin typeface="Arial" charset="0"/>
                <a:ea typeface="ＭＳ Ｐゴシック" charset="-128"/>
                <a:sym typeface="Symbol" pitchFamily="18" charset="2"/>
              </a:rPr>
              <a:t>Detecting </a:t>
            </a:r>
            <a:r>
              <a:rPr lang="en-US" sz="1700" i="1">
                <a:solidFill>
                  <a:srgbClr val="0000CC"/>
                </a:solidFill>
                <a:latin typeface="Arial" charset="0"/>
                <a:ea typeface="ＭＳ Ｐゴシック" charset="-128"/>
                <a:sym typeface="Symbol" pitchFamily="18" charset="2"/>
              </a:rPr>
              <a:t>photons</a:t>
            </a:r>
            <a:r>
              <a:rPr lang="en-US" sz="1700" b="0">
                <a:solidFill>
                  <a:srgbClr val="0000CC"/>
                </a:solidFill>
                <a:latin typeface="Arial" charset="0"/>
                <a:ea typeface="ＭＳ Ｐゴシック" charset="-128"/>
                <a:sym typeface="Symbol" pitchFamily="18" charset="2"/>
              </a:rPr>
              <a:t> </a:t>
            </a:r>
            <a:r>
              <a:rPr lang="en-US" sz="1700" b="0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from residual gas molecules, e.g. Nitrogen</a:t>
            </a:r>
          </a:p>
          <a:p>
            <a:pPr algn="l" eaLnBrk="0" hangingPunct="0">
              <a:lnSpc>
                <a:spcPct val="40000"/>
              </a:lnSpc>
              <a:buFont typeface="Symbol" pitchFamily="18" charset="2"/>
              <a:buNone/>
            </a:pPr>
            <a:r>
              <a:rPr lang="en-US" i="1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N</a:t>
            </a:r>
            <a:r>
              <a:rPr lang="en-US" sz="2400" i="1" baseline="-25000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2</a:t>
            </a:r>
            <a:r>
              <a:rPr lang="en-US" b="0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 + Ion  </a:t>
            </a:r>
            <a:r>
              <a:rPr lang="en-US" i="1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(N</a:t>
            </a:r>
            <a:r>
              <a:rPr lang="en-US" sz="2400" i="1" baseline="-25000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2</a:t>
            </a:r>
            <a:r>
              <a:rPr lang="en-US" sz="2400" i="1" baseline="30000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+</a:t>
            </a:r>
            <a:r>
              <a:rPr lang="en-US" i="1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)</a:t>
            </a:r>
            <a:r>
              <a:rPr lang="en-US" sz="2400" i="1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*</a:t>
            </a:r>
            <a:r>
              <a:rPr lang="en-US" sz="2400" b="0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 </a:t>
            </a:r>
            <a:r>
              <a:rPr lang="en-US" b="0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+ Ion  </a:t>
            </a:r>
            <a:r>
              <a:rPr lang="en-US" i="1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N</a:t>
            </a:r>
            <a:r>
              <a:rPr lang="en-US" sz="2400" i="1" baseline="-25000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2</a:t>
            </a:r>
            <a:r>
              <a:rPr lang="en-US" sz="2400" i="1" baseline="30000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+</a:t>
            </a:r>
            <a:r>
              <a:rPr lang="en-US" b="0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 + </a:t>
            </a: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</a:t>
            </a:r>
            <a:r>
              <a:rPr lang="de-DE" b="0">
                <a:solidFill>
                  <a:schemeClr val="tx1"/>
                </a:solidFill>
                <a:latin typeface="Arial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 + Ion</a:t>
            </a:r>
          </a:p>
          <a:p>
            <a:pPr algn="l" eaLnBrk="0" hangingPunct="0">
              <a:lnSpc>
                <a:spcPct val="90000"/>
              </a:lnSpc>
              <a:buFont typeface="Symbol" pitchFamily="18" charset="2"/>
              <a:buNone/>
            </a:pPr>
            <a:r>
              <a:rPr lang="en-US" sz="1700" b="0">
                <a:solidFill>
                  <a:schemeClr val="tx1"/>
                </a:solidFill>
                <a:latin typeface="Arial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390 nm&lt; &lt; 470 nm</a:t>
            </a:r>
          </a:p>
          <a:p>
            <a:pPr algn="l" eaLnBrk="0" hangingPunct="0">
              <a:lnSpc>
                <a:spcPct val="70000"/>
              </a:lnSpc>
              <a:buFont typeface="Symbol" pitchFamily="18" charset="2"/>
              <a:buNone/>
            </a:pPr>
            <a:r>
              <a:rPr lang="en-US" sz="1700" b="0">
                <a:solidFill>
                  <a:schemeClr val="tx1"/>
                </a:solidFill>
                <a:latin typeface="Arial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emitted into solid angle </a:t>
            </a:r>
            <a:r>
              <a:rPr lang="el-GR" sz="1700" b="0">
                <a:solidFill>
                  <a:schemeClr val="tx1"/>
                </a:solidFill>
                <a:latin typeface="Arial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</a:t>
            </a:r>
            <a:r>
              <a:rPr lang="en-US" sz="1700" b="0">
                <a:solidFill>
                  <a:schemeClr val="tx1"/>
                </a:solidFill>
                <a:latin typeface="Arial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 to camera</a:t>
            </a:r>
            <a:r>
              <a:rPr lang="en-US" sz="1700" b="0">
                <a:solidFill>
                  <a:schemeClr val="accent2"/>
                </a:solidFill>
                <a:latin typeface="Arial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 </a:t>
            </a:r>
          </a:p>
          <a:p>
            <a:pPr algn="l" eaLnBrk="0" hangingPunct="0">
              <a:lnSpc>
                <a:spcPct val="60000"/>
              </a:lnSpc>
              <a:buFont typeface="Symbol" pitchFamily="18" charset="2"/>
              <a:buNone/>
            </a:pPr>
            <a:r>
              <a:rPr lang="en-US" sz="1700" b="0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single photon detection scheme</a:t>
            </a:r>
          </a:p>
          <a:p>
            <a:pPr algn="l" eaLnBrk="0" hangingPunct="0">
              <a:lnSpc>
                <a:spcPct val="70000"/>
              </a:lnSpc>
              <a:buFont typeface="Symbol" pitchFamily="18" charset="2"/>
              <a:buNone/>
            </a:pPr>
            <a:endParaRPr lang="en-US" sz="1700" b="0" baseline="3000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803861" name="Text Box 21"/>
          <p:cNvSpPr txBox="1">
            <a:spLocks noChangeArrowheads="1"/>
          </p:cNvSpPr>
          <p:nvPr/>
        </p:nvSpPr>
        <p:spPr bwMode="auto">
          <a:xfrm>
            <a:off x="111125" y="3182938"/>
            <a:ext cx="5365750" cy="295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90000"/>
              </a:lnSpc>
            </a:pPr>
            <a:r>
              <a:rPr lang="en-US" sz="1700" i="1">
                <a:solidFill>
                  <a:schemeClr val="accent2"/>
                </a:solidFill>
                <a:latin typeface="Arial" charset="0"/>
                <a:ea typeface="ＭＳ Ｐゴシック" charset="-128"/>
              </a:rPr>
              <a:t>Features:</a:t>
            </a:r>
          </a:p>
          <a:p>
            <a:pPr algn="l" eaLnBrk="0" hangingPunct="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1700" i="1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sz="1700" b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Single pulse observation possible</a:t>
            </a:r>
          </a:p>
          <a:p>
            <a:pPr algn="l" eaLnBrk="0" hangingPunct="0">
              <a:lnSpc>
                <a:spcPct val="60000"/>
              </a:lnSpc>
              <a:buFont typeface="Wingdings" pitchFamily="2" charset="2"/>
              <a:buNone/>
            </a:pPr>
            <a:r>
              <a:rPr lang="en-US" sz="1700" b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    down to </a:t>
            </a:r>
            <a:r>
              <a:rPr lang="en-US" sz="1700" b="0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</a:t>
            </a:r>
            <a:r>
              <a:rPr lang="en-US" sz="1700" b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1 </a:t>
            </a:r>
            <a:r>
              <a:rPr lang="en-US" sz="1700" b="0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s time resolution</a:t>
            </a:r>
            <a:r>
              <a:rPr lang="en-US" sz="1700" b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 </a:t>
            </a:r>
          </a:p>
          <a:p>
            <a:pPr algn="l" eaLnBrk="0" hangingPunct="0">
              <a:lnSpc>
                <a:spcPct val="60000"/>
              </a:lnSpc>
              <a:buFont typeface="Wingdings" pitchFamily="2" charset="2"/>
              <a:buChar char="Ø"/>
            </a:pPr>
            <a:r>
              <a:rPr lang="en-US" sz="1700" b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High resolution (here 0.2 mm/pixel)</a:t>
            </a:r>
          </a:p>
          <a:p>
            <a:pPr algn="l" eaLnBrk="0" hangingPunct="0">
              <a:lnSpc>
                <a:spcPct val="60000"/>
              </a:lnSpc>
              <a:buFont typeface="Wingdings" pitchFamily="2" charset="2"/>
              <a:buNone/>
            </a:pPr>
            <a:r>
              <a:rPr lang="en-US" sz="1700" b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   can be easily matched to application</a:t>
            </a:r>
          </a:p>
          <a:p>
            <a:pPr algn="l" eaLnBrk="0" hangingPunct="0">
              <a:lnSpc>
                <a:spcPct val="60000"/>
              </a:lnSpc>
              <a:buFont typeface="Wingdings" pitchFamily="2" charset="2"/>
              <a:buChar char="Ø"/>
            </a:pPr>
            <a:r>
              <a:rPr lang="en-US" sz="1700" b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Commercial Image Intensifier</a:t>
            </a:r>
          </a:p>
          <a:p>
            <a:pPr algn="l" eaLnBrk="0" hangingPunct="0">
              <a:lnSpc>
                <a:spcPct val="60000"/>
              </a:lnSpc>
              <a:buFont typeface="Wingdings" pitchFamily="2" charset="2"/>
              <a:buChar char="Ø"/>
            </a:pPr>
            <a:r>
              <a:rPr lang="en-US" sz="1700" b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Less installations inside vacuum as for IPM</a:t>
            </a:r>
          </a:p>
          <a:p>
            <a:pPr algn="l" eaLnBrk="0" hangingPunct="0">
              <a:lnSpc>
                <a:spcPct val="60000"/>
              </a:lnSpc>
              <a:buFont typeface="Wingdings" pitchFamily="2" charset="2"/>
              <a:buNone/>
            </a:pPr>
            <a:r>
              <a:rPr lang="en-US" sz="1700" b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   </a:t>
            </a:r>
            <a:r>
              <a:rPr lang="en-US" sz="1700" b="0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 compact installation e.g. 20 cm for both panes</a:t>
            </a:r>
          </a:p>
          <a:p>
            <a:pPr algn="l" eaLnBrk="0" hangingPunct="0">
              <a:lnSpc>
                <a:spcPct val="60000"/>
              </a:lnSpc>
              <a:buFont typeface="Wingdings" pitchFamily="2" charset="2"/>
              <a:buNone/>
            </a:pPr>
            <a:endParaRPr lang="en-US" sz="1700" b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  <a:p>
            <a:pPr algn="l" eaLnBrk="0" hangingPunct="0">
              <a:lnSpc>
                <a:spcPct val="60000"/>
              </a:lnSpc>
              <a:buFont typeface="Wingdings" pitchFamily="2" charset="2"/>
              <a:buNone/>
            </a:pPr>
            <a:endParaRPr lang="en-US" sz="1600" b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803862" name="Picture 22" descr="jb05_grid_bif_ipac10"/>
          <p:cNvPicPr>
            <a:picLocks noChangeAspect="1" noChangeArrowheads="1"/>
          </p:cNvPicPr>
          <p:nvPr/>
        </p:nvPicPr>
        <p:blipFill>
          <a:blip r:embed="rId3">
            <a:lum bright="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338" y="4154488"/>
            <a:ext cx="3094037" cy="230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3863" name="Text Box 23"/>
          <p:cNvSpPr txBox="1">
            <a:spLocks noChangeArrowheads="1"/>
          </p:cNvSpPr>
          <p:nvPr/>
        </p:nvSpPr>
        <p:spPr bwMode="auto">
          <a:xfrm>
            <a:off x="2325688" y="6226175"/>
            <a:ext cx="51736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/>
            <a:r>
              <a:rPr lang="en-US" sz="1600">
                <a:solidFill>
                  <a:schemeClr val="tx1"/>
                </a:solidFill>
                <a:latin typeface="Arial" charset="0"/>
                <a:ea typeface="ＭＳ Ｐゴシック" charset="-128"/>
              </a:rPr>
              <a:t>Beam:</a:t>
            </a:r>
            <a:r>
              <a:rPr lang="en-US" sz="1600" b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4x10</a:t>
            </a:r>
            <a:r>
              <a:rPr lang="en-US" sz="2000" b="0" baseline="30000">
                <a:solidFill>
                  <a:schemeClr val="tx1"/>
                </a:solidFill>
                <a:latin typeface="Arial" charset="0"/>
                <a:ea typeface="ＭＳ Ｐゴシック" charset="-128"/>
              </a:rPr>
              <a:t>10</a:t>
            </a:r>
            <a:r>
              <a:rPr lang="en-US" sz="1600" b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sz="1600" i="1">
                <a:solidFill>
                  <a:schemeClr val="tx1"/>
                </a:solidFill>
                <a:latin typeface="Arial" charset="0"/>
                <a:ea typeface="ＭＳ Ｐゴシック" charset="-128"/>
              </a:rPr>
              <a:t>Xe</a:t>
            </a:r>
            <a:r>
              <a:rPr lang="en-US" sz="2000" b="0" baseline="30000">
                <a:solidFill>
                  <a:schemeClr val="tx1"/>
                </a:solidFill>
                <a:latin typeface="Arial" charset="0"/>
                <a:ea typeface="ＭＳ Ｐゴシック" charset="-128"/>
              </a:rPr>
              <a:t>48+</a:t>
            </a:r>
            <a:r>
              <a:rPr lang="en-US" sz="1600" b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at 200MeV/u, p=10</a:t>
            </a:r>
            <a:r>
              <a:rPr lang="en-US" sz="2000" b="0" baseline="30000">
                <a:solidFill>
                  <a:schemeClr val="tx1"/>
                </a:solidFill>
                <a:latin typeface="Arial" charset="0"/>
                <a:ea typeface="ＭＳ Ｐゴシック" charset="-128"/>
              </a:rPr>
              <a:t>-3</a:t>
            </a:r>
            <a:r>
              <a:rPr lang="en-US" sz="1600" b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mbar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3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3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3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3861" grpId="0"/>
      <p:bldP spid="80386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4866" name="Group 2"/>
          <p:cNvGrpSpPr>
            <a:grpSpLocks/>
          </p:cNvGrpSpPr>
          <p:nvPr/>
        </p:nvGrpSpPr>
        <p:grpSpPr bwMode="auto">
          <a:xfrm>
            <a:off x="2479675" y="3544888"/>
            <a:ext cx="2708275" cy="2693987"/>
            <a:chOff x="2165" y="3081"/>
            <a:chExt cx="1611" cy="1664"/>
          </a:xfrm>
        </p:grpSpPr>
        <p:pic>
          <p:nvPicPr>
            <p:cNvPr id="804867" name="Picture 3" descr="Bild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EADDE6"/>
                </a:clrFrom>
                <a:clrTo>
                  <a:srgbClr val="EADDE6">
                    <a:alpha val="0"/>
                  </a:srgbClr>
                </a:clrTo>
              </a:clrChange>
              <a:lum bright="12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148" y="3098"/>
              <a:ext cx="1645" cy="16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04868" name="Rectangle 4"/>
            <p:cNvSpPr>
              <a:spLocks noChangeArrowheads="1"/>
            </p:cNvSpPr>
            <p:nvPr/>
          </p:nvSpPr>
          <p:spPr bwMode="auto">
            <a:xfrm>
              <a:off x="2167" y="3081"/>
              <a:ext cx="302" cy="16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804869" name="Text Box 5"/>
          <p:cNvSpPr txBox="1">
            <a:spLocks noChangeArrowheads="1"/>
          </p:cNvSpPr>
          <p:nvPr/>
        </p:nvSpPr>
        <p:spPr bwMode="auto">
          <a:xfrm>
            <a:off x="400050" y="217488"/>
            <a:ext cx="7924800" cy="4572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400" dirty="0">
                <a:solidFill>
                  <a:schemeClr val="tx1"/>
                </a:solidFill>
                <a:ea typeface="ＭＳ Ｐゴシック" charset="-128"/>
              </a:rPr>
              <a:t>BIF-Monitor: Technical </a:t>
            </a:r>
            <a:r>
              <a:rPr lang="en-US" sz="2400" dirty="0" smtClean="0">
                <a:solidFill>
                  <a:schemeClr val="tx1"/>
                </a:solidFill>
                <a:ea typeface="ＭＳ Ｐゴシック" charset="-128"/>
              </a:rPr>
              <a:t>Realization at GSI LINAC</a:t>
            </a:r>
            <a:endParaRPr lang="en-US" sz="2400" dirty="0">
              <a:solidFill>
                <a:srgbClr val="4D4D4D"/>
              </a:solidFill>
              <a:ea typeface="ＭＳ Ｐゴシック" charset="-128"/>
            </a:endParaRPr>
          </a:p>
        </p:txBody>
      </p:sp>
      <p:grpSp>
        <p:nvGrpSpPr>
          <p:cNvPr id="804872" name="Group 8"/>
          <p:cNvGrpSpPr>
            <a:grpSpLocks/>
          </p:cNvGrpSpPr>
          <p:nvPr/>
        </p:nvGrpSpPr>
        <p:grpSpPr bwMode="auto">
          <a:xfrm>
            <a:off x="5375275" y="1385888"/>
            <a:ext cx="3560763" cy="4491037"/>
            <a:chOff x="3385" y="982"/>
            <a:chExt cx="2126" cy="2786"/>
          </a:xfrm>
        </p:grpSpPr>
        <p:sp>
          <p:nvSpPr>
            <p:cNvPr id="804873" name="Freeform 9"/>
            <p:cNvSpPr>
              <a:spLocks/>
            </p:cNvSpPr>
            <p:nvPr/>
          </p:nvSpPr>
          <p:spPr bwMode="auto">
            <a:xfrm>
              <a:off x="3818" y="2519"/>
              <a:ext cx="1693" cy="1011"/>
            </a:xfrm>
            <a:custGeom>
              <a:avLst/>
              <a:gdLst>
                <a:gd name="T0" fmla="*/ 0 w 2087"/>
                <a:gd name="T1" fmla="*/ 952 h 1315"/>
                <a:gd name="T2" fmla="*/ 1724 w 2087"/>
                <a:gd name="T3" fmla="*/ 0 h 1315"/>
                <a:gd name="T4" fmla="*/ 2087 w 2087"/>
                <a:gd name="T5" fmla="*/ 362 h 1315"/>
                <a:gd name="T6" fmla="*/ 363 w 2087"/>
                <a:gd name="T7" fmla="*/ 1315 h 1315"/>
                <a:gd name="T8" fmla="*/ 0 w 2087"/>
                <a:gd name="T9" fmla="*/ 952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7" h="1315">
                  <a:moveTo>
                    <a:pt x="0" y="952"/>
                  </a:moveTo>
                  <a:lnTo>
                    <a:pt x="1724" y="0"/>
                  </a:lnTo>
                  <a:lnTo>
                    <a:pt x="2087" y="362"/>
                  </a:lnTo>
                  <a:lnTo>
                    <a:pt x="363" y="1315"/>
                  </a:lnTo>
                  <a:lnTo>
                    <a:pt x="0" y="9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804874" name="Picture 10" descr="BIF-UNILAC"/>
            <p:cNvPicPr>
              <a:picLocks noChangeAspect="1" noChangeArrowheads="1"/>
            </p:cNvPicPr>
            <p:nvPr/>
          </p:nvPicPr>
          <p:blipFill>
            <a:blip r:embed="rId3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5" y="982"/>
              <a:ext cx="2090" cy="2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04875" name="Text Box 11"/>
            <p:cNvSpPr txBox="1">
              <a:spLocks noChangeArrowheads="1"/>
            </p:cNvSpPr>
            <p:nvPr/>
          </p:nvSpPr>
          <p:spPr bwMode="auto">
            <a:xfrm rot="-793575">
              <a:off x="3394" y="2399"/>
              <a:ext cx="475" cy="239"/>
            </a:xfrm>
            <a:prstGeom prst="rect">
              <a:avLst/>
            </a:prstGeom>
            <a:solidFill>
              <a:schemeClr val="bg1">
                <a:alpha val="69000"/>
              </a:schemeClr>
            </a:solidFill>
            <a:ln w="19050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b="0">
                  <a:solidFill>
                    <a:schemeClr val="tx1"/>
                  </a:solidFill>
                  <a:ea typeface="ＭＳ Ｐゴシック" charset="-128"/>
                </a:rPr>
                <a:t>Beam</a:t>
              </a:r>
            </a:p>
          </p:txBody>
        </p:sp>
        <p:sp>
          <p:nvSpPr>
            <p:cNvPr id="804876" name="Text Box 12"/>
            <p:cNvSpPr txBox="1">
              <a:spLocks noChangeArrowheads="1"/>
            </p:cNvSpPr>
            <p:nvPr/>
          </p:nvSpPr>
          <p:spPr bwMode="auto">
            <a:xfrm>
              <a:off x="4603" y="2250"/>
              <a:ext cx="877" cy="240"/>
            </a:xfrm>
            <a:prstGeom prst="rect">
              <a:avLst/>
            </a:prstGeom>
            <a:solidFill>
              <a:schemeClr val="bg1">
                <a:alpha val="69000"/>
              </a:schemeClr>
            </a:solidFill>
            <a:ln w="19050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b="0">
                  <a:solidFill>
                    <a:schemeClr val="tx1"/>
                  </a:solidFill>
                  <a:ea typeface="ＭＳ Ｐゴシック" charset="-128"/>
                </a:rPr>
                <a:t>Vertical BIF</a:t>
              </a:r>
            </a:p>
          </p:txBody>
        </p:sp>
        <p:sp>
          <p:nvSpPr>
            <p:cNvPr id="804877" name="Text Box 13"/>
            <p:cNvSpPr txBox="1">
              <a:spLocks noChangeArrowheads="1"/>
            </p:cNvSpPr>
            <p:nvPr/>
          </p:nvSpPr>
          <p:spPr bwMode="auto">
            <a:xfrm>
              <a:off x="4418" y="1326"/>
              <a:ext cx="1055" cy="239"/>
            </a:xfrm>
            <a:prstGeom prst="rect">
              <a:avLst/>
            </a:prstGeom>
            <a:solidFill>
              <a:schemeClr val="bg1">
                <a:alpha val="69000"/>
              </a:schemeClr>
            </a:solidFill>
            <a:ln w="19050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b="0">
                  <a:solidFill>
                    <a:schemeClr val="tx1"/>
                  </a:solidFill>
                  <a:ea typeface="ＭＳ Ｐゴシック" charset="-128"/>
                </a:rPr>
                <a:t>Image Int. CCD</a:t>
              </a:r>
            </a:p>
          </p:txBody>
        </p:sp>
        <p:sp>
          <p:nvSpPr>
            <p:cNvPr id="804878" name="Line 14"/>
            <p:cNvSpPr>
              <a:spLocks noChangeShapeType="1"/>
            </p:cNvSpPr>
            <p:nvPr/>
          </p:nvSpPr>
          <p:spPr bwMode="auto">
            <a:xfrm flipV="1">
              <a:off x="3387" y="2649"/>
              <a:ext cx="508" cy="12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804879" name="Text Box 15"/>
            <p:cNvSpPr txBox="1">
              <a:spLocks noChangeArrowheads="1"/>
            </p:cNvSpPr>
            <p:nvPr/>
          </p:nvSpPr>
          <p:spPr bwMode="auto">
            <a:xfrm>
              <a:off x="4417" y="986"/>
              <a:ext cx="1051" cy="239"/>
            </a:xfrm>
            <a:prstGeom prst="rect">
              <a:avLst/>
            </a:prstGeom>
            <a:solidFill>
              <a:schemeClr val="bg1">
                <a:alpha val="69000"/>
              </a:schemeClr>
            </a:solidFill>
            <a:ln w="19050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b="0">
                  <a:solidFill>
                    <a:schemeClr val="tx1"/>
                  </a:solidFill>
                  <a:ea typeface="ＭＳ Ｐゴシック" charset="-128"/>
                </a:rPr>
                <a:t>Horizontal BIF</a:t>
              </a:r>
            </a:p>
          </p:txBody>
        </p:sp>
      </p:grpSp>
      <p:grpSp>
        <p:nvGrpSpPr>
          <p:cNvPr id="804880" name="Group 16"/>
          <p:cNvGrpSpPr>
            <a:grpSpLocks/>
          </p:cNvGrpSpPr>
          <p:nvPr/>
        </p:nvGrpSpPr>
        <p:grpSpPr bwMode="auto">
          <a:xfrm>
            <a:off x="-222250" y="3621088"/>
            <a:ext cx="3192463" cy="2659062"/>
            <a:chOff x="-212" y="2262"/>
            <a:chExt cx="1883" cy="1620"/>
          </a:xfrm>
        </p:grpSpPr>
        <p:pic>
          <p:nvPicPr>
            <p:cNvPr id="804881" name="Picture 13" descr="npo00000c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1" y="2281"/>
              <a:ext cx="1620" cy="15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04882" name="Rectangle 18"/>
            <p:cNvSpPr>
              <a:spLocks noChangeArrowheads="1"/>
            </p:cNvSpPr>
            <p:nvPr/>
          </p:nvSpPr>
          <p:spPr bwMode="auto">
            <a:xfrm>
              <a:off x="108" y="2280"/>
              <a:ext cx="252" cy="1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eaLnBrk="0" hangingPunct="0"/>
              <a:endParaRPr lang="de-DE" b="0">
                <a:solidFill>
                  <a:schemeClr val="tx1"/>
                </a:solidFill>
                <a:ea typeface="ＭＳ Ｐゴシック" charset="-128"/>
              </a:endParaRPr>
            </a:p>
          </p:txBody>
        </p:sp>
        <p:sp>
          <p:nvSpPr>
            <p:cNvPr id="804883" name="Rectangle 19"/>
            <p:cNvSpPr>
              <a:spLocks noChangeArrowheads="1"/>
            </p:cNvSpPr>
            <p:nvPr/>
          </p:nvSpPr>
          <p:spPr bwMode="auto">
            <a:xfrm>
              <a:off x="1388" y="2300"/>
              <a:ext cx="252" cy="15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04884" name="Rectangle 20"/>
            <p:cNvSpPr>
              <a:spLocks noChangeArrowheads="1"/>
            </p:cNvSpPr>
            <p:nvPr/>
          </p:nvSpPr>
          <p:spPr bwMode="auto">
            <a:xfrm>
              <a:off x="892" y="3636"/>
              <a:ext cx="184" cy="1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04885" name="Rectangle 21"/>
            <p:cNvSpPr>
              <a:spLocks noChangeArrowheads="1"/>
            </p:cNvSpPr>
            <p:nvPr/>
          </p:nvSpPr>
          <p:spPr bwMode="auto">
            <a:xfrm>
              <a:off x="912" y="2424"/>
              <a:ext cx="184" cy="1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04886" name="Rectangle 22"/>
            <p:cNvSpPr>
              <a:spLocks noChangeArrowheads="1"/>
            </p:cNvSpPr>
            <p:nvPr/>
          </p:nvSpPr>
          <p:spPr bwMode="auto">
            <a:xfrm>
              <a:off x="924" y="2892"/>
              <a:ext cx="132" cy="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04887" name="Text Box 23"/>
            <p:cNvSpPr txBox="1">
              <a:spLocks noChangeArrowheads="1"/>
            </p:cNvSpPr>
            <p:nvPr/>
          </p:nvSpPr>
          <p:spPr bwMode="auto">
            <a:xfrm>
              <a:off x="-88" y="2604"/>
              <a:ext cx="808" cy="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sz="1400" b="0">
                  <a:solidFill>
                    <a:schemeClr val="tx1"/>
                  </a:solidFill>
                  <a:latin typeface="Arial" charset="0"/>
                  <a:ea typeface="ＭＳ Ｐゴシック" charset="-128"/>
                </a:rPr>
                <a:t>Photocathode</a:t>
              </a:r>
            </a:p>
          </p:txBody>
        </p:sp>
        <p:sp>
          <p:nvSpPr>
            <p:cNvPr id="804888" name="Text Box 24"/>
            <p:cNvSpPr txBox="1">
              <a:spLocks noChangeArrowheads="1"/>
            </p:cNvSpPr>
            <p:nvPr/>
          </p:nvSpPr>
          <p:spPr bwMode="auto">
            <a:xfrm>
              <a:off x="-212" y="3340"/>
              <a:ext cx="876" cy="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eaLnBrk="0" hangingPunct="0"/>
              <a:r>
                <a:rPr lang="en-US" sz="1400" b="0">
                  <a:solidFill>
                    <a:schemeClr val="tx1"/>
                  </a:solidFill>
                  <a:latin typeface="Arial" charset="0"/>
                  <a:ea typeface="ＭＳ Ｐゴシック" charset="-128"/>
                </a:rPr>
                <a:t>Phosphor</a:t>
              </a:r>
            </a:p>
          </p:txBody>
        </p:sp>
        <p:sp>
          <p:nvSpPr>
            <p:cNvPr id="804889" name="Text Box 25"/>
            <p:cNvSpPr txBox="1">
              <a:spLocks noChangeArrowheads="1"/>
            </p:cNvSpPr>
            <p:nvPr/>
          </p:nvSpPr>
          <p:spPr bwMode="auto">
            <a:xfrm>
              <a:off x="-76" y="2940"/>
              <a:ext cx="468" cy="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eaLnBrk="0" hangingPunct="0"/>
              <a:r>
                <a:rPr lang="en-US" sz="1400" b="0">
                  <a:solidFill>
                    <a:schemeClr val="tx1"/>
                  </a:solidFill>
                  <a:latin typeface="Arial" charset="0"/>
                  <a:ea typeface="ＭＳ Ｐゴシック" charset="-128"/>
                </a:rPr>
                <a:t>double</a:t>
              </a:r>
            </a:p>
            <a:p>
              <a:pPr algn="r" eaLnBrk="0" hangingPunct="0">
                <a:lnSpc>
                  <a:spcPct val="20000"/>
                </a:lnSpc>
              </a:pPr>
              <a:r>
                <a:rPr lang="en-US" sz="1400" b="0">
                  <a:solidFill>
                    <a:schemeClr val="tx1"/>
                  </a:solidFill>
                  <a:latin typeface="Arial" charset="0"/>
                  <a:ea typeface="ＭＳ Ｐゴシック" charset="-128"/>
                </a:rPr>
                <a:t>MCP</a:t>
              </a:r>
            </a:p>
          </p:txBody>
        </p:sp>
        <p:sp>
          <p:nvSpPr>
            <p:cNvPr id="804890" name="Text Box 26"/>
            <p:cNvSpPr txBox="1">
              <a:spLocks noChangeArrowheads="1"/>
            </p:cNvSpPr>
            <p:nvPr/>
          </p:nvSpPr>
          <p:spPr bwMode="auto">
            <a:xfrm>
              <a:off x="916" y="2568"/>
              <a:ext cx="156" cy="1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1400">
                  <a:solidFill>
                    <a:schemeClr val="tx1"/>
                  </a:solidFill>
                  <a:latin typeface="Arial" charset="0"/>
                  <a:ea typeface="ＭＳ Ｐゴシック" charset="-128"/>
                  <a:sym typeface="Symbol" pitchFamily="18" charset="2"/>
                </a:rPr>
                <a:t></a:t>
              </a:r>
            </a:p>
          </p:txBody>
        </p:sp>
        <p:sp>
          <p:nvSpPr>
            <p:cNvPr id="804891" name="Text Box 27"/>
            <p:cNvSpPr txBox="1">
              <a:spLocks noChangeArrowheads="1"/>
            </p:cNvSpPr>
            <p:nvPr/>
          </p:nvSpPr>
          <p:spPr bwMode="auto">
            <a:xfrm>
              <a:off x="932" y="3352"/>
              <a:ext cx="556" cy="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1400" b="0">
                  <a:solidFill>
                    <a:schemeClr val="tx1"/>
                  </a:solidFill>
                  <a:latin typeface="Arial" charset="0"/>
                  <a:ea typeface="ＭＳ Ｐゴシック" charset="-128"/>
                  <a:sym typeface="Symbol" pitchFamily="18" charset="2"/>
                </a:rPr>
                <a:t>many</a:t>
              </a:r>
              <a:r>
                <a:rPr lang="en-US" sz="1400">
                  <a:solidFill>
                    <a:schemeClr val="tx1"/>
                  </a:solidFill>
                  <a:latin typeface="Arial" charset="0"/>
                  <a:ea typeface="ＭＳ Ｐゴシック" charset="-128"/>
                  <a:sym typeface="Symbol" pitchFamily="18" charset="2"/>
                </a:rPr>
                <a:t> </a:t>
              </a:r>
            </a:p>
          </p:txBody>
        </p:sp>
        <p:sp>
          <p:nvSpPr>
            <p:cNvPr id="804892" name="Text Box 28"/>
            <p:cNvSpPr txBox="1">
              <a:spLocks noChangeArrowheads="1"/>
            </p:cNvSpPr>
            <p:nvPr/>
          </p:nvSpPr>
          <p:spPr bwMode="auto">
            <a:xfrm>
              <a:off x="876" y="2844"/>
              <a:ext cx="284" cy="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1400">
                  <a:solidFill>
                    <a:schemeClr val="tx1"/>
                  </a:solidFill>
                  <a:latin typeface="Arial" charset="0"/>
                  <a:ea typeface="ＭＳ Ｐゴシック" charset="-128"/>
                  <a:sym typeface="Symbol" pitchFamily="18" charset="2"/>
                </a:rPr>
                <a:t>e</a:t>
              </a:r>
              <a:r>
                <a:rPr lang="en-US" baseline="30000">
                  <a:solidFill>
                    <a:schemeClr val="tx1"/>
                  </a:solidFill>
                  <a:latin typeface="Arial" charset="0"/>
                  <a:ea typeface="ＭＳ Ｐゴシック" charset="-128"/>
                  <a:sym typeface="Symbol" pitchFamily="18" charset="2"/>
                </a:rPr>
                <a:t>-</a:t>
              </a:r>
            </a:p>
          </p:txBody>
        </p:sp>
        <p:sp>
          <p:nvSpPr>
            <p:cNvPr id="804893" name="Rectangle 29"/>
            <p:cNvSpPr>
              <a:spLocks noChangeArrowheads="1"/>
            </p:cNvSpPr>
            <p:nvPr/>
          </p:nvSpPr>
          <p:spPr bwMode="auto">
            <a:xfrm>
              <a:off x="813" y="2889"/>
              <a:ext cx="56" cy="1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804894" name="Text Box 30"/>
          <p:cNvSpPr txBox="1">
            <a:spLocks noChangeArrowheads="1"/>
          </p:cNvSpPr>
          <p:nvPr/>
        </p:nvSpPr>
        <p:spPr bwMode="auto">
          <a:xfrm>
            <a:off x="661988" y="3844925"/>
            <a:ext cx="18764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600" b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Image intensifier</a:t>
            </a:r>
          </a:p>
        </p:txBody>
      </p:sp>
      <p:sp>
        <p:nvSpPr>
          <p:cNvPr id="804895" name="Text Box 31"/>
          <p:cNvSpPr txBox="1">
            <a:spLocks noChangeArrowheads="1"/>
          </p:cNvSpPr>
          <p:nvPr/>
        </p:nvSpPr>
        <p:spPr bwMode="auto">
          <a:xfrm>
            <a:off x="166688" y="998538"/>
            <a:ext cx="5933804" cy="2551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700" b="0" dirty="0" smtClean="0">
                <a:solidFill>
                  <a:srgbClr val="0000CC"/>
                </a:solidFill>
                <a:latin typeface="Arial" charset="0"/>
                <a:ea typeface="ＭＳ Ｐゴシック" charset="-128"/>
              </a:rPr>
              <a:t>Six BIF stations </a:t>
            </a:r>
            <a:r>
              <a:rPr lang="en-US" sz="1700" b="0" dirty="0">
                <a:solidFill>
                  <a:srgbClr val="0000CC"/>
                </a:solidFill>
                <a:latin typeface="Arial" charset="0"/>
                <a:ea typeface="ＭＳ Ｐゴシック" charset="-128"/>
              </a:rPr>
              <a:t>at </a:t>
            </a:r>
            <a:r>
              <a:rPr lang="en-US" sz="1700" b="0" dirty="0" smtClean="0">
                <a:solidFill>
                  <a:srgbClr val="0000CC"/>
                </a:solidFill>
                <a:latin typeface="Arial" charset="0"/>
                <a:ea typeface="ＭＳ Ｐゴシック" charset="-128"/>
              </a:rPr>
              <a:t>GSI-LINAC (length </a:t>
            </a:r>
            <a:r>
              <a:rPr lang="en-US" sz="1700" b="0" dirty="0" smtClean="0">
                <a:solidFill>
                  <a:srgbClr val="0000CC"/>
                </a:solidFill>
                <a:latin typeface="Arial" charset="0"/>
                <a:ea typeface="ＭＳ Ｐゴシック" charset="-128"/>
                <a:sym typeface="Symbol"/>
              </a:rPr>
              <a:t>200m</a:t>
            </a:r>
            <a:r>
              <a:rPr lang="en-US" sz="1700" b="0" dirty="0" smtClean="0">
                <a:solidFill>
                  <a:srgbClr val="0000CC"/>
                </a:solidFill>
                <a:latin typeface="Arial" charset="0"/>
                <a:ea typeface="ＭＳ Ｐゴシック" charset="-128"/>
              </a:rPr>
              <a:t>):</a:t>
            </a:r>
            <a:endParaRPr lang="en-US" sz="1700" b="0" dirty="0">
              <a:solidFill>
                <a:srgbClr val="0000CC"/>
              </a:solidFill>
              <a:latin typeface="Arial" charset="0"/>
              <a:ea typeface="ＭＳ Ｐゴシック" charset="-128"/>
            </a:endParaRP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sz="1700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2 x image intensified CCD </a:t>
            </a:r>
            <a:r>
              <a:rPr lang="en-US" sz="1700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cameras each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sz="1700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sz="1700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double MCP (‘Chevron geometry’)</a:t>
            </a:r>
            <a:endParaRPr lang="en-US" sz="1700" b="0" dirty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sz="1700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Optics with reproduction scale 0.2 mm/pixel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sz="1700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Gas inlet + </a:t>
            </a:r>
            <a:r>
              <a:rPr lang="en-US" sz="1700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vacuum gauge</a:t>
            </a:r>
            <a:endParaRPr lang="en-US" sz="1700" b="0" dirty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sz="1700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Pneumatic </a:t>
            </a:r>
            <a:r>
              <a:rPr lang="en-US" sz="1700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actuator </a:t>
            </a:r>
            <a:r>
              <a:rPr lang="en-US" sz="1700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for calibration 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sz="1700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Insertion length 25 cm for both directions </a:t>
            </a:r>
            <a:r>
              <a:rPr lang="en-US" sz="1700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only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sz="1700" dirty="0" smtClean="0">
                <a:solidFill>
                  <a:srgbClr val="008000"/>
                </a:solidFill>
                <a:latin typeface="Arial" charset="0"/>
                <a:ea typeface="ＭＳ Ｐゴシック" charset="-128"/>
              </a:rPr>
              <a:t> Advantage</a:t>
            </a:r>
            <a:r>
              <a:rPr lang="en-US" sz="1700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: single macro-pulse observation </a:t>
            </a:r>
            <a:endParaRPr lang="en-US" sz="1700" b="0" dirty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0" y="6257925"/>
            <a:ext cx="72215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b="0" dirty="0">
                <a:solidFill>
                  <a:schemeClr val="tx1"/>
                </a:solidFill>
                <a:ea typeface="ＭＳ Ｐゴシック" charset="-128"/>
              </a:rPr>
              <a:t>F. Becker (GSI) et al., Proc. DIPAC’07, C. Andre (GSI) et al., Proc. DIPAC’11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707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endParaRPr lang="en-US" sz="1600" b="0">
              <a:solidFill>
                <a:srgbClr val="006600"/>
              </a:solidFill>
              <a:latin typeface="Comic Sans MS" pitchFamily="66" charset="0"/>
            </a:endParaRPr>
          </a:p>
          <a:p>
            <a:pPr algn="l" eaLnBrk="0" hangingPunct="0"/>
            <a:endParaRPr lang="en-US" sz="1600" b="0">
              <a:solidFill>
                <a:srgbClr val="006600"/>
              </a:solidFill>
              <a:latin typeface="Comic Sans MS" pitchFamily="66" charset="0"/>
            </a:endParaRPr>
          </a:p>
          <a:p>
            <a:pPr algn="l" eaLnBrk="0" hangingPunct="0"/>
            <a:endParaRPr lang="en-US" sz="1600" b="0">
              <a:solidFill>
                <a:srgbClr val="006600"/>
              </a:solidFill>
              <a:latin typeface="Comic Sans MS" pitchFamily="66" charset="0"/>
            </a:endParaRPr>
          </a:p>
          <a:p>
            <a:pPr algn="l" eaLnBrk="0" hangingPunct="0"/>
            <a:endParaRPr lang="en-US" sz="1600" b="0">
              <a:solidFill>
                <a:srgbClr val="006600"/>
              </a:solidFill>
              <a:latin typeface="Comic Sans MS" pitchFamily="66" charset="0"/>
            </a:endParaRPr>
          </a:p>
          <a:p>
            <a:pPr algn="l" eaLnBrk="0" hangingPunct="0"/>
            <a:endParaRPr lang="en-US" sz="1600" b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712708" name="Text Box 4"/>
          <p:cNvSpPr txBox="1">
            <a:spLocks noChangeArrowheads="1"/>
          </p:cNvSpPr>
          <p:nvPr/>
        </p:nvSpPr>
        <p:spPr bwMode="auto">
          <a:xfrm>
            <a:off x="2590800" y="1168400"/>
            <a:ext cx="2835275" cy="1074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50000"/>
              </a:lnSpc>
              <a:buFont typeface="Wingdings" pitchFamily="2" charset="2"/>
              <a:buNone/>
            </a:pPr>
            <a:r>
              <a:rPr lang="en-US" sz="1700" b="0" i="1" dirty="0">
                <a:solidFill>
                  <a:schemeClr val="tx1"/>
                </a:solidFill>
                <a:latin typeface="Arial" charset="0"/>
              </a:rPr>
              <a:t>Image from 1</a:t>
            </a:r>
            <a:r>
              <a:rPr lang="en-US" sz="1700" b="0" i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·</a:t>
            </a:r>
            <a:r>
              <a:rPr lang="en-US" sz="1700" b="0" i="1" dirty="0">
                <a:solidFill>
                  <a:schemeClr val="tx1"/>
                </a:solidFill>
                <a:latin typeface="Arial" charset="0"/>
              </a:rPr>
              <a:t>10</a:t>
            </a:r>
            <a:r>
              <a:rPr lang="en-US" sz="2400" b="0" i="1" baseline="30000" dirty="0">
                <a:solidFill>
                  <a:schemeClr val="tx1"/>
                </a:solidFill>
                <a:latin typeface="Arial" charset="0"/>
              </a:rPr>
              <a:t>9</a:t>
            </a:r>
            <a:r>
              <a:rPr lang="en-US" sz="1700" b="0" i="1" dirty="0">
                <a:solidFill>
                  <a:schemeClr val="tx1"/>
                </a:solidFill>
                <a:latin typeface="Arial" charset="0"/>
              </a:rPr>
              <a:t> U  </a:t>
            </a:r>
          </a:p>
          <a:p>
            <a:pPr algn="l" eaLnBrk="0" hangingPunct="0">
              <a:lnSpc>
                <a:spcPct val="50000"/>
              </a:lnSpc>
              <a:buFont typeface="Wingdings" pitchFamily="2" charset="2"/>
              <a:buNone/>
            </a:pPr>
            <a:r>
              <a:rPr lang="en-US" sz="1700" b="0" i="1" dirty="0">
                <a:solidFill>
                  <a:schemeClr val="tx1"/>
                </a:solidFill>
                <a:latin typeface="Arial" charset="0"/>
              </a:rPr>
              <a:t>p= 2</a:t>
            </a:r>
            <a:r>
              <a:rPr lang="en-US" sz="1700" b="0" i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·</a:t>
            </a:r>
            <a:r>
              <a:rPr lang="en-US" sz="1700" b="0" i="1" dirty="0">
                <a:solidFill>
                  <a:schemeClr val="tx1"/>
                </a:solidFill>
                <a:latin typeface="Arial" charset="0"/>
              </a:rPr>
              <a:t>10</a:t>
            </a:r>
            <a:r>
              <a:rPr lang="en-US" sz="2400" i="1" baseline="30000" dirty="0">
                <a:solidFill>
                  <a:schemeClr val="tx1"/>
                </a:solidFill>
                <a:latin typeface="Arial" charset="0"/>
              </a:rPr>
              <a:t>-3</a:t>
            </a:r>
            <a:r>
              <a:rPr lang="en-US" sz="1700" b="0" i="1" dirty="0">
                <a:solidFill>
                  <a:schemeClr val="tx1"/>
                </a:solidFill>
                <a:latin typeface="Arial" charset="0"/>
              </a:rPr>
              <a:t> mbar,</a:t>
            </a:r>
          </a:p>
          <a:p>
            <a:pPr algn="l" eaLnBrk="0" hangingPunct="0">
              <a:lnSpc>
                <a:spcPct val="50000"/>
              </a:lnSpc>
              <a:buFont typeface="Wingdings" pitchFamily="2" charset="2"/>
              <a:buNone/>
            </a:pPr>
            <a:r>
              <a:rPr lang="en-US" sz="1700" i="1" dirty="0">
                <a:solidFill>
                  <a:srgbClr val="3333CC"/>
                </a:solidFill>
                <a:latin typeface="Arial" charset="0"/>
              </a:rPr>
              <a:t>mounted </a:t>
            </a:r>
            <a:r>
              <a:rPr lang="en-US" sz="1700" i="1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≈ 2 m </a:t>
            </a:r>
          </a:p>
          <a:p>
            <a:pPr algn="l" eaLnBrk="0" hangingPunct="0">
              <a:lnSpc>
                <a:spcPct val="50000"/>
              </a:lnSpc>
              <a:buFont typeface="Wingdings" pitchFamily="2" charset="2"/>
              <a:buNone/>
            </a:pPr>
            <a:r>
              <a:rPr lang="en-US" sz="1700" i="1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  before beam-dump</a:t>
            </a:r>
            <a:r>
              <a:rPr lang="en-US" sz="2000" i="1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:</a:t>
            </a:r>
            <a:r>
              <a:rPr lang="en-US" sz="2000" dirty="0">
                <a:solidFill>
                  <a:srgbClr val="3333CC"/>
                </a:solidFill>
                <a:latin typeface="Arial" charset="0"/>
                <a:sym typeface="Symbol" pitchFamily="18" charset="2"/>
              </a:rPr>
              <a:t>            </a:t>
            </a:r>
            <a:endParaRPr lang="en-US" sz="1600" baseline="30000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712709" name="Rectangle 5"/>
          <p:cNvSpPr>
            <a:spLocks noChangeArrowheads="1"/>
          </p:cNvSpPr>
          <p:nvPr/>
        </p:nvSpPr>
        <p:spPr bwMode="auto">
          <a:xfrm>
            <a:off x="5270500" y="969963"/>
            <a:ext cx="412603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2000" b="0" i="1" dirty="0" err="1">
                <a:solidFill>
                  <a:schemeClr val="tx1"/>
                </a:solidFill>
                <a:latin typeface="Arial" charset="0"/>
              </a:rPr>
              <a:t>E</a:t>
            </a:r>
            <a:r>
              <a:rPr lang="en-US" sz="2000" b="0" i="1" baseline="-25000" dirty="0" err="1">
                <a:solidFill>
                  <a:schemeClr val="tx1"/>
                </a:solidFill>
                <a:latin typeface="Arial" charset="0"/>
              </a:rPr>
              <a:t>kin</a:t>
            </a:r>
            <a:r>
              <a:rPr lang="en-US" sz="2000" b="0" i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0" i="1" dirty="0">
                <a:solidFill>
                  <a:schemeClr val="tx1"/>
                </a:solidFill>
                <a:latin typeface="Arial" charset="0"/>
              </a:rPr>
              <a:t>dependence for signal </a:t>
            </a:r>
          </a:p>
          <a:p>
            <a:pPr algn="l">
              <a:spcBef>
                <a:spcPct val="0"/>
              </a:spcBef>
            </a:pPr>
            <a:r>
              <a:rPr lang="en-US" b="0" i="1" dirty="0">
                <a:solidFill>
                  <a:schemeClr val="tx1"/>
                </a:solidFill>
                <a:latin typeface="Arial" charset="0"/>
              </a:rPr>
              <a:t>&amp; background </a:t>
            </a:r>
            <a:r>
              <a:rPr lang="en-US" i="1" dirty="0">
                <a:solidFill>
                  <a:schemeClr val="tx1"/>
                </a:solidFill>
                <a:latin typeface="Arial" charset="0"/>
              </a:rPr>
              <a:t>close</a:t>
            </a:r>
            <a:r>
              <a:rPr lang="en-US" b="0" i="1" dirty="0">
                <a:solidFill>
                  <a:schemeClr val="tx1"/>
                </a:solidFill>
                <a:latin typeface="Arial" charset="0"/>
              </a:rPr>
              <a:t> to  beam-dump</a:t>
            </a:r>
            <a:r>
              <a:rPr lang="en-US" sz="1600" b="0" i="1" dirty="0">
                <a:solidFill>
                  <a:schemeClr val="tx1"/>
                </a:solidFill>
                <a:latin typeface="Arial" charset="0"/>
              </a:rPr>
              <a:t>:</a:t>
            </a:r>
            <a:r>
              <a:rPr lang="en-US" sz="2000" b="0" dirty="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pic>
        <p:nvPicPr>
          <p:cNvPr id="71271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863" y="1608138"/>
            <a:ext cx="3724275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2714" name="Picture 22" descr="overlay27_U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6163"/>
            <a:ext cx="2465388" cy="185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2715" name="Picture 24" descr="overlay3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4013"/>
            <a:ext cx="2466975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2716" name="Text Box 25"/>
          <p:cNvSpPr txBox="1">
            <a:spLocks noChangeArrowheads="1"/>
          </p:cNvSpPr>
          <p:nvPr/>
        </p:nvSpPr>
        <p:spPr bwMode="auto">
          <a:xfrm>
            <a:off x="574675" y="1068388"/>
            <a:ext cx="139700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/>
            <a:r>
              <a:rPr lang="de-DE" sz="2200">
                <a:solidFill>
                  <a:srgbClr val="33CCFF"/>
                </a:solidFill>
                <a:latin typeface="Arial" charset="0"/>
              </a:rPr>
              <a:t>60 MeV/u</a:t>
            </a:r>
          </a:p>
        </p:txBody>
      </p:sp>
      <p:pic>
        <p:nvPicPr>
          <p:cNvPr id="712718" name="Picture 23" descr="overlay2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863" y="2386013"/>
            <a:ext cx="2471737" cy="185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2719" name="Text Box 25"/>
          <p:cNvSpPr txBox="1">
            <a:spLocks noChangeArrowheads="1"/>
          </p:cNvSpPr>
          <p:nvPr/>
        </p:nvSpPr>
        <p:spPr bwMode="auto">
          <a:xfrm>
            <a:off x="2884488" y="2438400"/>
            <a:ext cx="15525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/>
            <a:r>
              <a:rPr lang="de-DE" sz="2200">
                <a:solidFill>
                  <a:srgbClr val="33CCFF"/>
                </a:solidFill>
                <a:latin typeface="Arial" charset="0"/>
              </a:rPr>
              <a:t>350 MeV/u</a:t>
            </a:r>
          </a:p>
        </p:txBody>
      </p:sp>
      <p:sp>
        <p:nvSpPr>
          <p:cNvPr id="712720" name="Text Box 25"/>
          <p:cNvSpPr txBox="1">
            <a:spLocks noChangeArrowheads="1"/>
          </p:cNvSpPr>
          <p:nvPr/>
        </p:nvSpPr>
        <p:spPr bwMode="auto">
          <a:xfrm>
            <a:off x="411163" y="2933700"/>
            <a:ext cx="15525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/>
            <a:r>
              <a:rPr lang="de-DE" sz="2200">
                <a:solidFill>
                  <a:srgbClr val="33CCFF"/>
                </a:solidFill>
                <a:latin typeface="Arial" charset="0"/>
              </a:rPr>
              <a:t>750 MeV/u</a:t>
            </a:r>
          </a:p>
        </p:txBody>
      </p:sp>
      <p:sp>
        <p:nvSpPr>
          <p:cNvPr id="712722" name="Oval 18"/>
          <p:cNvSpPr>
            <a:spLocks noChangeArrowheads="1"/>
          </p:cNvSpPr>
          <p:nvPr/>
        </p:nvSpPr>
        <p:spPr bwMode="auto">
          <a:xfrm>
            <a:off x="812800" y="1555750"/>
            <a:ext cx="792163" cy="762000"/>
          </a:xfrm>
          <a:prstGeom prst="ellipse">
            <a:avLst/>
          </a:prstGeom>
          <a:noFill/>
          <a:ln w="25400" algn="ctr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2723" name="Oval 19"/>
          <p:cNvSpPr>
            <a:spLocks noChangeArrowheads="1"/>
          </p:cNvSpPr>
          <p:nvPr/>
        </p:nvSpPr>
        <p:spPr bwMode="auto">
          <a:xfrm>
            <a:off x="806450" y="3468688"/>
            <a:ext cx="792163" cy="762000"/>
          </a:xfrm>
          <a:prstGeom prst="ellipse">
            <a:avLst/>
          </a:prstGeom>
          <a:noFill/>
          <a:ln w="25400" algn="ctr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2724" name="Oval 20"/>
          <p:cNvSpPr>
            <a:spLocks noChangeArrowheads="1"/>
          </p:cNvSpPr>
          <p:nvPr/>
        </p:nvSpPr>
        <p:spPr bwMode="auto">
          <a:xfrm>
            <a:off x="3263900" y="2900363"/>
            <a:ext cx="792163" cy="762000"/>
          </a:xfrm>
          <a:prstGeom prst="ellipse">
            <a:avLst/>
          </a:prstGeom>
          <a:noFill/>
          <a:ln w="25400" algn="ctr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2725" name="Text Box 21"/>
          <p:cNvSpPr txBox="1">
            <a:spLocks noChangeArrowheads="1"/>
          </p:cNvSpPr>
          <p:nvPr/>
        </p:nvSpPr>
        <p:spPr bwMode="auto">
          <a:xfrm>
            <a:off x="184150" y="2530475"/>
            <a:ext cx="1177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600" b="0">
                <a:solidFill>
                  <a:schemeClr val="bg1"/>
                </a:solidFill>
                <a:latin typeface="Arial" charset="0"/>
              </a:rPr>
              <a:t>viewport</a:t>
            </a:r>
          </a:p>
        </p:txBody>
      </p:sp>
      <p:sp>
        <p:nvSpPr>
          <p:cNvPr id="712726" name="Line 22"/>
          <p:cNvSpPr>
            <a:spLocks noChangeShapeType="1"/>
          </p:cNvSpPr>
          <p:nvPr/>
        </p:nvSpPr>
        <p:spPr bwMode="auto">
          <a:xfrm flipV="1">
            <a:off x="536575" y="2225675"/>
            <a:ext cx="366713" cy="366713"/>
          </a:xfrm>
          <a:prstGeom prst="line">
            <a:avLst/>
          </a:prstGeom>
          <a:noFill/>
          <a:ln w="34925">
            <a:solidFill>
              <a:schemeClr val="bg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2728" name="Rectangle 24"/>
          <p:cNvSpPr>
            <a:spLocks noChangeArrowheads="1"/>
          </p:cNvSpPr>
          <p:nvPr/>
        </p:nvSpPr>
        <p:spPr bwMode="auto">
          <a:xfrm>
            <a:off x="5562600" y="3200400"/>
            <a:ext cx="3187700" cy="317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12730" name="Rectangle 26"/>
          <p:cNvSpPr>
            <a:spLocks noChangeArrowheads="1"/>
          </p:cNvSpPr>
          <p:nvPr/>
        </p:nvSpPr>
        <p:spPr bwMode="auto">
          <a:xfrm>
            <a:off x="4330700" y="3898900"/>
            <a:ext cx="1409700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12731" name="Rectangle 27"/>
          <p:cNvSpPr>
            <a:spLocks noChangeArrowheads="1"/>
          </p:cNvSpPr>
          <p:nvPr/>
        </p:nvSpPr>
        <p:spPr bwMode="auto">
          <a:xfrm>
            <a:off x="3530600" y="4318000"/>
            <a:ext cx="81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12732" name="Rectangle 28"/>
          <p:cNvSpPr>
            <a:spLocks noChangeArrowheads="1"/>
          </p:cNvSpPr>
          <p:nvPr/>
        </p:nvSpPr>
        <p:spPr bwMode="auto">
          <a:xfrm>
            <a:off x="2692400" y="4508500"/>
            <a:ext cx="5969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12734" name="Text Box 30"/>
          <p:cNvSpPr txBox="1">
            <a:spLocks noChangeArrowheads="1"/>
          </p:cNvSpPr>
          <p:nvPr/>
        </p:nvSpPr>
        <p:spPr bwMode="auto">
          <a:xfrm>
            <a:off x="111125" y="5616575"/>
            <a:ext cx="51689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b="0">
                <a:solidFill>
                  <a:schemeClr val="tx1"/>
                </a:solidFill>
                <a:latin typeface="Times" pitchFamily="18" charset="0"/>
              </a:rPr>
              <a:t> </a:t>
            </a:r>
            <a:r>
              <a:rPr lang="en-US" sz="1700" b="0">
                <a:solidFill>
                  <a:schemeClr val="tx1"/>
                </a:solidFill>
                <a:latin typeface="Arial" charset="0"/>
              </a:rPr>
              <a:t>Background prop. </a:t>
            </a:r>
            <a:r>
              <a:rPr lang="en-US" sz="1700" b="0" i="1">
                <a:solidFill>
                  <a:schemeClr val="tx1"/>
                </a:solidFill>
                <a:latin typeface="Arial" charset="0"/>
              </a:rPr>
              <a:t>E</a:t>
            </a:r>
            <a:r>
              <a:rPr lang="en-US" sz="1700" i="1" baseline="-25000">
                <a:solidFill>
                  <a:schemeClr val="tx1"/>
                </a:solidFill>
                <a:latin typeface="Arial" charset="0"/>
              </a:rPr>
              <a:t>kin</a:t>
            </a:r>
            <a:r>
              <a:rPr lang="en-US" sz="1700" i="1" baseline="30000">
                <a:solidFill>
                  <a:schemeClr val="tx1"/>
                </a:solidFill>
                <a:latin typeface="Arial" charset="0"/>
              </a:rPr>
              <a:t>2</a:t>
            </a:r>
            <a:r>
              <a:rPr lang="en-US" sz="1700" b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1700">
                <a:solidFill>
                  <a:schemeClr val="tx1"/>
                </a:solidFill>
                <a:latin typeface="Arial" charset="0"/>
                <a:sym typeface="Symbol" pitchFamily="18" charset="2"/>
              </a:rPr>
              <a:t></a:t>
            </a:r>
            <a:r>
              <a:rPr lang="en-US" sz="17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 shielding required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7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 Background suppression by 1 m fiber bundle</a:t>
            </a:r>
            <a:endParaRPr lang="en-US" sz="1700" b="0">
              <a:solidFill>
                <a:schemeClr val="accent2"/>
              </a:solidFill>
              <a:latin typeface="Arial" charset="0"/>
              <a:sym typeface="Symbol" pitchFamily="18" charset="2"/>
            </a:endParaRPr>
          </a:p>
        </p:txBody>
      </p:sp>
      <p:sp>
        <p:nvSpPr>
          <p:cNvPr id="712710" name="Text Box 6"/>
          <p:cNvSpPr txBox="1">
            <a:spLocks noChangeArrowheads="1"/>
          </p:cNvSpPr>
          <p:nvPr/>
        </p:nvSpPr>
        <p:spPr bwMode="auto">
          <a:xfrm>
            <a:off x="136525" y="4905375"/>
            <a:ext cx="51689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600" b="0">
                <a:solidFill>
                  <a:schemeClr val="tx1"/>
                </a:solidFill>
                <a:latin typeface="Times" pitchFamily="18" charset="0"/>
              </a:rPr>
              <a:t> </a:t>
            </a:r>
            <a:r>
              <a:rPr lang="en-US" sz="1700" b="0">
                <a:solidFill>
                  <a:schemeClr val="tx1"/>
                </a:solidFill>
                <a:latin typeface="Arial" charset="0"/>
              </a:rPr>
              <a:t>Signal proportional to energy loss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7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 Suited for FAIR-HEBT with ≥ 10</a:t>
            </a:r>
            <a:r>
              <a:rPr lang="en-US" sz="2000" b="0" baseline="30000">
                <a:solidFill>
                  <a:schemeClr val="tx1"/>
                </a:solidFill>
                <a:latin typeface="Arial" charset="0"/>
                <a:sym typeface="Symbol" pitchFamily="18" charset="2"/>
              </a:rPr>
              <a:t>10</a:t>
            </a:r>
            <a:r>
              <a:rPr lang="en-US" sz="17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 ions/pulse</a:t>
            </a:r>
            <a:endParaRPr lang="en-US" sz="1700" b="0">
              <a:solidFill>
                <a:schemeClr val="accent2"/>
              </a:solidFill>
              <a:latin typeface="Arial" charset="0"/>
              <a:sym typeface="Symbol" pitchFamily="18" charset="2"/>
            </a:endParaRPr>
          </a:p>
        </p:txBody>
      </p:sp>
      <p:sp>
        <p:nvSpPr>
          <p:cNvPr id="712735" name="Text Box 31"/>
          <p:cNvSpPr txBox="1">
            <a:spLocks noChangeArrowheads="1"/>
          </p:cNvSpPr>
          <p:nvPr/>
        </p:nvSpPr>
        <p:spPr bwMode="auto">
          <a:xfrm>
            <a:off x="422275" y="220663"/>
            <a:ext cx="7924800" cy="4572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400">
                <a:solidFill>
                  <a:schemeClr val="tx1"/>
                </a:solidFill>
              </a:rPr>
              <a:t>Energy Scaling behind SIS18 at GSI</a:t>
            </a:r>
            <a:r>
              <a:rPr lang="en-US" sz="2000">
                <a:solidFill>
                  <a:schemeClr val="tx1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0" y="6257925"/>
            <a:ext cx="72215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b="0" dirty="0">
                <a:solidFill>
                  <a:schemeClr val="tx1"/>
                </a:solidFill>
                <a:ea typeface="ＭＳ Ｐゴシック" charset="-128"/>
              </a:rPr>
              <a:t>F. Becker (GSI) et al., Proc. </a:t>
            </a:r>
            <a:r>
              <a:rPr lang="en-US" sz="1400" b="0" dirty="0" smtClean="0">
                <a:solidFill>
                  <a:schemeClr val="tx1"/>
                </a:solidFill>
                <a:ea typeface="ＭＳ Ｐゴシック" charset="-128"/>
              </a:rPr>
              <a:t>DIPAC’07</a:t>
            </a:r>
            <a:endParaRPr lang="en-US" sz="1400" b="0" dirty="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27" name="Rectangle 29"/>
          <p:cNvSpPr>
            <a:spLocks noChangeArrowheads="1"/>
          </p:cNvSpPr>
          <p:nvPr/>
        </p:nvSpPr>
        <p:spPr bwMode="auto">
          <a:xfrm>
            <a:off x="6644148" y="3283136"/>
            <a:ext cx="508820" cy="4531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2734" grpId="0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874" name="Text Box 2"/>
          <p:cNvSpPr txBox="1">
            <a:spLocks noChangeArrowheads="1"/>
          </p:cNvSpPr>
          <p:nvPr/>
        </p:nvSpPr>
        <p:spPr bwMode="auto">
          <a:xfrm>
            <a:off x="68263" y="925513"/>
            <a:ext cx="5983287" cy="187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3038" indent="-173038" algn="l" defTabSz="449263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algn="l" defTabSz="449263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algn="l" defTabSz="449263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algn="l" defTabSz="449263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algn="l" defTabSz="449263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Symbol" pitchFamily="18" charset="2"/>
              <a:buNone/>
            </a:pPr>
            <a:r>
              <a:rPr lang="en-US" sz="1700" dirty="0">
                <a:solidFill>
                  <a:srgbClr val="0000CC"/>
                </a:solidFill>
                <a:latin typeface="Arial" charset="0"/>
                <a:ea typeface="ＭＳ Ｐゴシック" charset="-128"/>
              </a:rPr>
              <a:t>Results of detailed investigations: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700" dirty="0">
                <a:latin typeface="Arial" charset="0"/>
                <a:ea typeface="ＭＳ Ｐゴシック" charset="-128"/>
              </a:rPr>
              <a:t> </a:t>
            </a:r>
            <a:r>
              <a:rPr lang="en-US" sz="1700" b="0" dirty="0">
                <a:latin typeface="Arial" charset="0"/>
                <a:ea typeface="ＭＳ Ｐゴシック" charset="-128"/>
              </a:rPr>
              <a:t>Rare gases and</a:t>
            </a:r>
            <a:r>
              <a:rPr lang="en-US" sz="1700" b="0" i="1" dirty="0">
                <a:latin typeface="Arial" charset="0"/>
                <a:ea typeface="ＭＳ Ｐゴシック" charset="-128"/>
              </a:rPr>
              <a:t> </a:t>
            </a:r>
            <a:r>
              <a:rPr lang="en-US" sz="1700" b="0" dirty="0">
                <a:latin typeface="Arial" charset="0"/>
                <a:ea typeface="ＭＳ Ｐゴシック" charset="-128"/>
              </a:rPr>
              <a:t>N</a:t>
            </a:r>
            <a:r>
              <a:rPr lang="en-US" sz="2000" b="0" baseline="-25000" dirty="0">
                <a:latin typeface="Arial" charset="0"/>
                <a:ea typeface="ＭＳ Ｐゴシック" charset="-128"/>
              </a:rPr>
              <a:t>2</a:t>
            </a:r>
            <a:r>
              <a:rPr lang="en-US" sz="1700" b="0" dirty="0">
                <a:latin typeface="Arial" charset="0"/>
                <a:ea typeface="ＭＳ Ｐゴシック" charset="-128"/>
              </a:rPr>
              <a:t>:  green to near-UV 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700" b="0" dirty="0">
                <a:latin typeface="Arial" charset="0"/>
                <a:ea typeface="ＭＳ Ｐゴシック" charset="-128"/>
              </a:rPr>
              <a:t> Compact wavelength interval for N</a:t>
            </a:r>
            <a:r>
              <a:rPr lang="en-US" sz="2000" b="0" baseline="-25000" dirty="0">
                <a:latin typeface="Arial" charset="0"/>
                <a:ea typeface="ＭＳ Ｐゴシック" charset="-128"/>
              </a:rPr>
              <a:t>2</a:t>
            </a:r>
            <a:r>
              <a:rPr lang="en-US" sz="2000" b="0" dirty="0">
                <a:latin typeface="Arial" charset="0"/>
                <a:ea typeface="ＭＳ Ｐゴシック" charset="-128"/>
              </a:rPr>
              <a:t> </a:t>
            </a:r>
            <a:r>
              <a:rPr lang="en-US" sz="1700" b="0" dirty="0">
                <a:latin typeface="Arial" charset="0"/>
                <a:ea typeface="ＭＳ Ｐゴシック" charset="-128"/>
              </a:rPr>
              <a:t> 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700" b="0" dirty="0">
                <a:latin typeface="Arial" charset="0"/>
                <a:ea typeface="ＭＳ Ｐゴシック" charset="-128"/>
                <a:sym typeface="Symbol" pitchFamily="18" charset="2"/>
              </a:rPr>
              <a:t> Fluorescence yield:  N</a:t>
            </a:r>
            <a:r>
              <a:rPr lang="en-US" sz="2000" b="0" baseline="-25000" dirty="0">
                <a:latin typeface="Arial" charset="0"/>
                <a:ea typeface="ＭＳ Ｐゴシック" charset="-128"/>
                <a:sym typeface="Symbol" pitchFamily="18" charset="2"/>
              </a:rPr>
              <a:t>2</a:t>
            </a:r>
            <a:r>
              <a:rPr lang="en-US" sz="1700" b="0" dirty="0">
                <a:latin typeface="Arial" charset="0"/>
                <a:ea typeface="ＭＳ Ｐゴシック" charset="-128"/>
                <a:sym typeface="Symbol" pitchFamily="18" charset="2"/>
              </a:rPr>
              <a:t> </a:t>
            </a:r>
            <a:r>
              <a:rPr lang="en-US" sz="1700" b="0" dirty="0" smtClean="0">
                <a:latin typeface="Arial" charset="0"/>
                <a:ea typeface="ＭＳ Ｐゴシック" charset="-128"/>
                <a:sym typeface="Symbol" pitchFamily="18" charset="2"/>
              </a:rPr>
              <a:t> 4x  </a:t>
            </a:r>
            <a:r>
              <a:rPr lang="en-US" sz="1700" b="0" dirty="0">
                <a:latin typeface="Arial" charset="0"/>
                <a:ea typeface="ＭＳ Ｐゴシック" charset="-128"/>
                <a:sym typeface="Symbol" pitchFamily="18" charset="2"/>
              </a:rPr>
              <a:t>higher as rare gases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Font typeface="Symbol" pitchFamily="18" charset="2"/>
              <a:buNone/>
            </a:pPr>
            <a:endParaRPr lang="en-US" sz="1700" dirty="0">
              <a:latin typeface="Arial" charset="0"/>
              <a:ea typeface="ＭＳ Ｐゴシック" charset="-128"/>
              <a:sym typeface="Symbol" pitchFamily="18" charset="2"/>
            </a:endParaRP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Font typeface="Symbol" pitchFamily="18" charset="2"/>
              <a:buNone/>
            </a:pPr>
            <a:r>
              <a:rPr lang="en-US" sz="1900" b="1" dirty="0">
                <a:solidFill>
                  <a:srgbClr val="0000FF"/>
                </a:solidFill>
                <a:latin typeface="Arial" charset="0"/>
                <a:ea typeface="ＭＳ Ｐゴシック" charset="-128"/>
                <a:sym typeface="Symbol" pitchFamily="18" charset="2"/>
              </a:rPr>
              <a:t></a:t>
            </a:r>
            <a:r>
              <a:rPr lang="en-US" sz="1900" b="1" i="1" dirty="0">
                <a:solidFill>
                  <a:srgbClr val="0000FF"/>
                </a:solidFill>
                <a:latin typeface="Arial" charset="0"/>
                <a:ea typeface="ＭＳ Ｐゴシック" charset="-128"/>
                <a:sym typeface="Symbol" pitchFamily="18" charset="2"/>
              </a:rPr>
              <a:t> 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ＭＳ Ｐゴシック" charset="-128"/>
                <a:sym typeface="Symbol" pitchFamily="18" charset="2"/>
              </a:rPr>
              <a:t>N</a:t>
            </a:r>
            <a:r>
              <a:rPr lang="en-US" sz="1900" b="1" baseline="-25000" dirty="0">
                <a:solidFill>
                  <a:srgbClr val="0000FF"/>
                </a:solidFill>
                <a:latin typeface="Arial" charset="0"/>
                <a:ea typeface="ＭＳ Ｐゴシック" charset="-128"/>
                <a:sym typeface="Symbol" pitchFamily="18" charset="2"/>
              </a:rPr>
              <a:t>2</a:t>
            </a:r>
            <a:r>
              <a:rPr lang="en-US" sz="1900" b="1" i="1" dirty="0">
                <a:solidFill>
                  <a:srgbClr val="0000FF"/>
                </a:solidFill>
                <a:latin typeface="Arial" charset="0"/>
                <a:ea typeface="ＭＳ Ｐゴシック" charset="-128"/>
                <a:sym typeface="Symbol" pitchFamily="18" charset="2"/>
              </a:rPr>
              <a:t> and </a:t>
            </a:r>
            <a:r>
              <a:rPr lang="en-US" sz="1900" b="1" dirty="0" err="1">
                <a:solidFill>
                  <a:srgbClr val="0000FF"/>
                </a:solidFill>
                <a:latin typeface="Arial" charset="0"/>
                <a:ea typeface="ＭＳ Ｐゴシック" charset="-128"/>
                <a:sym typeface="Symbol" pitchFamily="18" charset="2"/>
              </a:rPr>
              <a:t>Xe</a:t>
            </a:r>
            <a:r>
              <a:rPr lang="en-US" sz="1900" b="1" i="1" dirty="0">
                <a:solidFill>
                  <a:srgbClr val="0000FF"/>
                </a:solidFill>
                <a:latin typeface="Arial" charset="0"/>
                <a:ea typeface="ＭＳ Ｐゴシック" charset="-128"/>
                <a:sym typeface="Symbol" pitchFamily="18" charset="2"/>
              </a:rPr>
              <a:t> are well suited !</a:t>
            </a:r>
          </a:p>
        </p:txBody>
      </p:sp>
      <p:graphicFrame>
        <p:nvGraphicFramePr>
          <p:cNvPr id="847917" name="Group 45"/>
          <p:cNvGraphicFramePr>
            <a:graphicFrameLocks noGrp="1"/>
          </p:cNvGraphicFramePr>
          <p:nvPr/>
        </p:nvGraphicFramePr>
        <p:xfrm>
          <a:off x="1071563" y="3371850"/>
          <a:ext cx="2773362" cy="2258378"/>
        </p:xfrm>
        <a:graphic>
          <a:graphicData uri="http://schemas.openxmlformats.org/drawingml/2006/table">
            <a:tbl>
              <a:tblPr/>
              <a:tblGrid>
                <a:gridCol w="577850"/>
                <a:gridCol w="908050"/>
                <a:gridCol w="1287462"/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for </a:t>
                      </a: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endParaRPr kumimoji="0" lang="en-US" sz="1800" b="1" i="1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for </a:t>
                      </a: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p/n</a:t>
                      </a:r>
                      <a:r>
                        <a:rPr kumimoji="0" lang="en-US" sz="18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86 %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847906" name="Text Box 34"/>
          <p:cNvSpPr txBox="1">
            <a:spLocks noChangeArrowheads="1"/>
          </p:cNvSpPr>
          <p:nvPr/>
        </p:nvSpPr>
        <p:spPr bwMode="auto">
          <a:xfrm>
            <a:off x="223838" y="2870200"/>
            <a:ext cx="4832350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700">
                <a:ea typeface="ＭＳ Ｐゴシック" charset="-128"/>
              </a:rPr>
              <a:t>Relative fluorescence yield </a:t>
            </a:r>
            <a:r>
              <a:rPr lang="en-US" sz="1700" b="1" i="1">
                <a:ea typeface="ＭＳ Ｐゴシック" charset="-128"/>
              </a:rPr>
              <a:t>Y</a:t>
            </a:r>
            <a:r>
              <a:rPr lang="en-US" sz="1700" i="1">
                <a:ea typeface="ＭＳ Ｐゴシック" charset="-128"/>
              </a:rPr>
              <a:t> </a:t>
            </a:r>
            <a:r>
              <a:rPr lang="en-US" sz="1700">
                <a:ea typeface="ＭＳ Ｐゴシック" charset="-128"/>
              </a:rPr>
              <a:t>(all wavelength)</a:t>
            </a:r>
            <a:r>
              <a:rPr lang="de-DE" sz="1700">
                <a:ea typeface="ＭＳ Ｐゴシック" charset="-128"/>
                <a:cs typeface="Times New Roman" pitchFamily="18" charset="0"/>
              </a:rPr>
              <a:t>:</a:t>
            </a:r>
            <a:endParaRPr lang="el-GR" sz="1700">
              <a:ea typeface="ＭＳ Ｐゴシック" charset="-128"/>
              <a:cs typeface="Times New Roman" pitchFamily="18" charset="0"/>
            </a:endParaRPr>
          </a:p>
        </p:txBody>
      </p:sp>
      <p:sp>
        <p:nvSpPr>
          <p:cNvPr id="847907" name="Text Box 35"/>
          <p:cNvSpPr txBox="1">
            <a:spLocks noChangeArrowheads="1"/>
          </p:cNvSpPr>
          <p:nvPr/>
        </p:nvSpPr>
        <p:spPr bwMode="auto">
          <a:xfrm>
            <a:off x="0" y="5737225"/>
            <a:ext cx="5811838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700" b="1" i="1" dirty="0">
                <a:ea typeface="ＭＳ Ｐゴシック" charset="-128"/>
                <a:sym typeface="Symbol" pitchFamily="18" charset="2"/>
              </a:rPr>
              <a:t>n</a:t>
            </a:r>
            <a:r>
              <a:rPr lang="en-US" sz="1700" b="1" i="1" baseline="-25000" dirty="0">
                <a:ea typeface="ＭＳ Ｐゴシック" charset="-128"/>
                <a:sym typeface="Symbol" pitchFamily="18" charset="2"/>
              </a:rPr>
              <a:t>e</a:t>
            </a:r>
            <a:r>
              <a:rPr lang="en-US" sz="1700" dirty="0">
                <a:ea typeface="ＭＳ Ｐゴシック" charset="-128"/>
                <a:sym typeface="Symbol" pitchFamily="18" charset="2"/>
              </a:rPr>
              <a:t>:</a:t>
            </a:r>
            <a:r>
              <a:rPr lang="en-US" sz="1700" b="1" i="1" dirty="0">
                <a:ea typeface="ＭＳ Ｐゴシック" charset="-128"/>
                <a:sym typeface="Symbol" pitchFamily="18" charset="2"/>
              </a:rPr>
              <a:t> </a:t>
            </a:r>
            <a:r>
              <a:rPr lang="en-US" sz="1600" dirty="0">
                <a:ea typeface="ＭＳ Ｐゴシック" charset="-128"/>
                <a:sym typeface="Symbol" pitchFamily="18" charset="2"/>
              </a:rPr>
              <a:t>gas electron density</a:t>
            </a:r>
            <a:r>
              <a:rPr lang="en-US" sz="1600" b="1" i="1" dirty="0">
                <a:ea typeface="ＭＳ Ｐゴシック" charset="-128"/>
                <a:sym typeface="Symbol" pitchFamily="18" charset="2"/>
              </a:rPr>
              <a:t> </a:t>
            </a:r>
            <a:r>
              <a:rPr lang="en-US" sz="1600" b="1" dirty="0">
                <a:ea typeface="ＭＳ Ｐゴシック" charset="-128"/>
                <a:sym typeface="Symbol" pitchFamily="18" charset="2"/>
              </a:rPr>
              <a:t></a:t>
            </a:r>
            <a:r>
              <a:rPr lang="en-US" sz="1600" b="1" i="1" dirty="0">
                <a:ea typeface="ＭＳ Ｐゴシック" charset="-128"/>
                <a:sym typeface="Symbol" pitchFamily="18" charset="2"/>
              </a:rPr>
              <a:t> </a:t>
            </a:r>
            <a:r>
              <a:rPr lang="en-US" sz="1600" dirty="0">
                <a:ea typeface="ＭＳ Ｐゴシック" charset="-128"/>
                <a:sym typeface="Symbol" pitchFamily="18" charset="2"/>
              </a:rPr>
              <a:t>energy loss  beam influence</a:t>
            </a:r>
          </a:p>
          <a:p>
            <a:pPr algn="l">
              <a:lnSpc>
                <a:spcPct val="30000"/>
              </a:lnSpc>
            </a:pPr>
            <a:r>
              <a:rPr lang="en-US" dirty="0">
                <a:latin typeface="Times New Roman" pitchFamily="18" charset="0"/>
                <a:ea typeface="ＭＳ Ｐゴシック" charset="-128"/>
                <a:sym typeface="Symbol" pitchFamily="18" charset="2"/>
              </a:rPr>
              <a:t>                                                </a:t>
            </a:r>
          </a:p>
        </p:txBody>
      </p:sp>
      <p:sp>
        <p:nvSpPr>
          <p:cNvPr id="847908" name="Line 36"/>
          <p:cNvSpPr>
            <a:spLocks noChangeShapeType="1"/>
          </p:cNvSpPr>
          <p:nvPr/>
        </p:nvSpPr>
        <p:spPr bwMode="auto">
          <a:xfrm flipV="1">
            <a:off x="3832225" y="2749550"/>
            <a:ext cx="1487488" cy="1146175"/>
          </a:xfrm>
          <a:prstGeom prst="line">
            <a:avLst/>
          </a:prstGeom>
          <a:noFill/>
          <a:ln w="25400">
            <a:solidFill>
              <a:srgbClr val="9900FF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47909" name="Line 37"/>
          <p:cNvSpPr>
            <a:spLocks noChangeShapeType="1"/>
          </p:cNvSpPr>
          <p:nvPr/>
        </p:nvSpPr>
        <p:spPr bwMode="auto">
          <a:xfrm flipV="1">
            <a:off x="3860800" y="3376613"/>
            <a:ext cx="1417638" cy="949325"/>
          </a:xfrm>
          <a:prstGeom prst="line">
            <a:avLst/>
          </a:prstGeom>
          <a:noFill/>
          <a:ln w="25400">
            <a:solidFill>
              <a:srgbClr val="FF9933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47910" name="Line 38"/>
          <p:cNvSpPr>
            <a:spLocks noChangeShapeType="1"/>
          </p:cNvSpPr>
          <p:nvPr/>
        </p:nvSpPr>
        <p:spPr bwMode="auto">
          <a:xfrm flipV="1">
            <a:off x="3835400" y="4197350"/>
            <a:ext cx="1436688" cy="479425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47911" name="Line 39"/>
          <p:cNvSpPr>
            <a:spLocks noChangeShapeType="1"/>
          </p:cNvSpPr>
          <p:nvPr/>
        </p:nvSpPr>
        <p:spPr bwMode="auto">
          <a:xfrm flipV="1">
            <a:off x="3859213" y="4846638"/>
            <a:ext cx="1423987" cy="1492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47912" name="Line 40"/>
          <p:cNvSpPr>
            <a:spLocks noChangeShapeType="1"/>
          </p:cNvSpPr>
          <p:nvPr/>
        </p:nvSpPr>
        <p:spPr bwMode="auto">
          <a:xfrm>
            <a:off x="3814763" y="5375275"/>
            <a:ext cx="1498600" cy="889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847913" name="Picture 41" descr="S-spectra-nh-compac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775" y="1014413"/>
            <a:ext cx="3654425" cy="538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7914" name="Text Box 42"/>
          <p:cNvSpPr txBox="1">
            <a:spLocks noChangeArrowheads="1"/>
          </p:cNvSpPr>
          <p:nvPr/>
        </p:nvSpPr>
        <p:spPr bwMode="auto">
          <a:xfrm>
            <a:off x="400050" y="217488"/>
            <a:ext cx="7924800" cy="4572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rPr>
              <a:t>BIF-Monitor: Spectroscopy</a:t>
            </a:r>
            <a:r>
              <a:rPr lang="en-US" sz="2400" b="1">
                <a:solidFill>
                  <a:srgbClr val="4D4D4D"/>
                </a:solidFill>
                <a:latin typeface="Times New Roman" pitchFamily="18" charset="0"/>
                <a:ea typeface="ＭＳ Ｐゴシック" charset="-128"/>
              </a:rPr>
              <a:t> </a:t>
            </a:r>
            <a:r>
              <a:rPr lang="en-US"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rPr>
              <a:t>–</a:t>
            </a:r>
            <a:r>
              <a:rPr lang="en-US" sz="2400" b="1">
                <a:solidFill>
                  <a:srgbClr val="4D4D4D"/>
                </a:solidFill>
                <a:latin typeface="Times New Roman" pitchFamily="18" charset="0"/>
                <a:ea typeface="ＭＳ Ｐゴシック" charset="-128"/>
              </a:rPr>
              <a:t> </a:t>
            </a:r>
            <a:r>
              <a:rPr lang="en-US"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rPr>
              <a:t>Fluorescence Yield</a:t>
            </a:r>
          </a:p>
        </p:txBody>
      </p:sp>
      <p:sp>
        <p:nvSpPr>
          <p:cNvPr id="847915" name="Text Box 43"/>
          <p:cNvSpPr txBox="1">
            <a:spLocks noChangeArrowheads="1"/>
          </p:cNvSpPr>
          <p:nvPr/>
        </p:nvSpPr>
        <p:spPr bwMode="auto">
          <a:xfrm>
            <a:off x="0" y="6245225"/>
            <a:ext cx="6807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b="0" dirty="0">
                <a:solidFill>
                  <a:schemeClr val="tx1"/>
                </a:solidFill>
                <a:ea typeface="ＭＳ Ｐゴシック" charset="-128"/>
              </a:rPr>
              <a:t>F. Becker (GSI) et al., Proc. DIPAC’09, Collaboration with  </a:t>
            </a:r>
            <a:r>
              <a:rPr lang="en-US" sz="1400" b="0" dirty="0" smtClean="0">
                <a:solidFill>
                  <a:schemeClr val="tx1"/>
                </a:solidFill>
                <a:ea typeface="ＭＳ Ｐゴシック" charset="-128"/>
              </a:rPr>
              <a:t>TU-</a:t>
            </a:r>
            <a:r>
              <a:rPr lang="en-US" sz="1400" b="0" dirty="0" err="1" smtClean="0">
                <a:solidFill>
                  <a:schemeClr val="tx1"/>
                </a:solidFill>
                <a:ea typeface="ＭＳ Ｐゴシック" charset="-128"/>
              </a:rPr>
              <a:t>München</a:t>
            </a:r>
            <a:r>
              <a:rPr lang="en-US" sz="1400" b="0" dirty="0" smtClean="0">
                <a:solidFill>
                  <a:schemeClr val="tx1"/>
                </a:solidFill>
                <a:ea typeface="ＭＳ Ｐゴシック" charset="-128"/>
              </a:rPr>
              <a:t> </a:t>
            </a:r>
            <a:endParaRPr lang="en-US" sz="1400" b="0" dirty="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847918" name="Text Box 46"/>
          <p:cNvSpPr txBox="1">
            <a:spLocks noChangeArrowheads="1"/>
          </p:cNvSpPr>
          <p:nvPr/>
        </p:nvSpPr>
        <p:spPr bwMode="auto">
          <a:xfrm>
            <a:off x="5343525" y="712788"/>
            <a:ext cx="3800475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b="0" dirty="0">
                <a:ea typeface="ＭＳ Ｐゴシック" charset="-128"/>
              </a:rPr>
              <a:t>Beam: S</a:t>
            </a:r>
            <a:r>
              <a:rPr lang="en-US" sz="1600" b="0" baseline="30000" dirty="0">
                <a:ea typeface="ＭＳ Ｐゴシック" charset="-128"/>
              </a:rPr>
              <a:t>6+</a:t>
            </a:r>
            <a:r>
              <a:rPr lang="en-US" sz="1400" b="0" dirty="0">
                <a:ea typeface="ＭＳ Ｐゴシック" charset="-128"/>
              </a:rPr>
              <a:t> at 5.16 MeV/u</a:t>
            </a:r>
            <a:r>
              <a:rPr lang="en-US" sz="1400" b="0" dirty="0">
                <a:ea typeface="ＭＳ Ｐゴシック" charset="-128"/>
                <a:cs typeface="Times New Roman" pitchFamily="18" charset="0"/>
              </a:rPr>
              <a:t>, p</a:t>
            </a:r>
            <a:r>
              <a:rPr lang="en-US" sz="1400" b="0" baseline="-25000" dirty="0">
                <a:ea typeface="ＭＳ Ｐゴシック" charset="-128"/>
                <a:cs typeface="Times New Roman" pitchFamily="18" charset="0"/>
              </a:rPr>
              <a:t>N2 </a:t>
            </a:r>
            <a:r>
              <a:rPr lang="en-US" sz="1400" b="0" dirty="0">
                <a:ea typeface="ＭＳ Ｐゴシック" charset="-128"/>
                <a:cs typeface="Times New Roman" pitchFamily="18" charset="0"/>
              </a:rPr>
              <a:t>=10</a:t>
            </a:r>
            <a:r>
              <a:rPr lang="en-US" sz="1600" b="0" baseline="30000" dirty="0">
                <a:ea typeface="ＭＳ Ｐゴシック" charset="-128"/>
                <a:cs typeface="Times New Roman" pitchFamily="18" charset="0"/>
              </a:rPr>
              <a:t>-3</a:t>
            </a:r>
            <a:r>
              <a:rPr lang="en-US" sz="1400" b="0" dirty="0">
                <a:ea typeface="ＭＳ Ｐゴシック" charset="-128"/>
                <a:cs typeface="Times New Roman" pitchFamily="18" charset="0"/>
              </a:rPr>
              <a:t> mbar</a:t>
            </a:r>
          </a:p>
        </p:txBody>
      </p:sp>
    </p:spTree>
    <p:extLst>
      <p:ext uri="{BB962C8B-B14F-4D97-AF65-F5344CB8AC3E}">
        <p14:creationId xmlns:p14="http://schemas.microsoft.com/office/powerpoint/2010/main" val="41174449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8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8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7906" grpId="0"/>
      <p:bldP spid="847907" grpId="0"/>
      <p:bldP spid="847908" grpId="0" animBg="1"/>
      <p:bldP spid="847909" grpId="0" animBg="1"/>
      <p:bldP spid="847910" grpId="0" animBg="1"/>
      <p:bldP spid="847911" grpId="0" animBg="1"/>
      <p:bldP spid="8479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22" name="Picture 2" descr="S-spectra-nh-compac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775" y="908720"/>
            <a:ext cx="3654425" cy="538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9923" name="Picture 3" descr="ProfileCompae_all"/>
          <p:cNvPicPr>
            <a:picLocks noChangeAspect="1" noChangeArrowheads="1"/>
          </p:cNvPicPr>
          <p:nvPr/>
        </p:nvPicPr>
        <p:blipFill>
          <a:blip r:embed="rId4" cstate="print">
            <a:lum bright="-52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7513"/>
            <a:ext cx="490220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9924" name="Text Box 4"/>
          <p:cNvSpPr txBox="1">
            <a:spLocks noChangeArrowheads="1"/>
          </p:cNvSpPr>
          <p:nvPr/>
        </p:nvSpPr>
        <p:spPr bwMode="auto">
          <a:xfrm>
            <a:off x="334963" y="2881313"/>
            <a:ext cx="3810000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700">
                <a:ea typeface="ＭＳ Ｐゴシック" charset="-128"/>
              </a:rPr>
              <a:t>Normalized profile reading for all </a:t>
            </a:r>
            <a:r>
              <a:rPr lang="el-GR" sz="1700">
                <a:ea typeface="ＭＳ Ｐゴシック" charset="-128"/>
                <a:cs typeface="Times New Roman" pitchFamily="18" charset="0"/>
                <a:sym typeface="Symbol" pitchFamily="18" charset="2"/>
              </a:rPr>
              <a:t></a:t>
            </a:r>
            <a:r>
              <a:rPr lang="de-DE" sz="1700">
                <a:ea typeface="ＭＳ Ｐゴシック" charset="-128"/>
                <a:cs typeface="Times New Roman" pitchFamily="18" charset="0"/>
              </a:rPr>
              <a:t>:</a:t>
            </a:r>
            <a:endParaRPr lang="el-GR" sz="1700">
              <a:ea typeface="ＭＳ Ｐゴシック" charset="-128"/>
              <a:cs typeface="Times New Roman" pitchFamily="18" charset="0"/>
            </a:endParaRPr>
          </a:p>
        </p:txBody>
      </p:sp>
      <p:sp>
        <p:nvSpPr>
          <p:cNvPr id="849925" name="Text Box 5"/>
          <p:cNvSpPr txBox="1">
            <a:spLocks noChangeArrowheads="1"/>
          </p:cNvSpPr>
          <p:nvPr/>
        </p:nvSpPr>
        <p:spPr bwMode="auto">
          <a:xfrm>
            <a:off x="2933700" y="3308350"/>
            <a:ext cx="2286000" cy="544513"/>
          </a:xfrm>
          <a:prstGeom prst="rect">
            <a:avLst/>
          </a:prstGeom>
          <a:noFill/>
          <a:ln w="12700" algn="ctr">
            <a:solidFill>
              <a:schemeClr val="accent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600">
                <a:solidFill>
                  <a:srgbClr val="3333CC"/>
                </a:solidFill>
                <a:ea typeface="ＭＳ Ｐゴシック" charset="-128"/>
              </a:rPr>
              <a:t>Profile reading equal </a:t>
            </a:r>
          </a:p>
          <a:p>
            <a:pPr algn="l">
              <a:lnSpc>
                <a:spcPct val="30000"/>
              </a:lnSpc>
            </a:pPr>
            <a:r>
              <a:rPr lang="en-US" sz="1600">
                <a:solidFill>
                  <a:srgbClr val="3333CC"/>
                </a:solidFill>
                <a:ea typeface="ＭＳ Ｐゴシック" charset="-128"/>
              </a:rPr>
              <a:t>for all gases </a:t>
            </a:r>
            <a:r>
              <a:rPr lang="en-US" sz="1600">
                <a:solidFill>
                  <a:srgbClr val="FF0000"/>
                </a:solidFill>
                <a:ea typeface="ＭＳ Ｐゴシック" charset="-128"/>
              </a:rPr>
              <a:t>except He</a:t>
            </a:r>
            <a:endParaRPr lang="en-US" sz="1600">
              <a:ea typeface="ＭＳ Ｐゴシック" charset="-128"/>
            </a:endParaRPr>
          </a:p>
        </p:txBody>
      </p:sp>
      <p:sp>
        <p:nvSpPr>
          <p:cNvPr id="849926" name="Line 6"/>
          <p:cNvSpPr>
            <a:spLocks noChangeShapeType="1"/>
          </p:cNvSpPr>
          <p:nvPr/>
        </p:nvSpPr>
        <p:spPr bwMode="auto">
          <a:xfrm>
            <a:off x="3140075" y="4562475"/>
            <a:ext cx="21336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49927" name="Line 7"/>
          <p:cNvSpPr>
            <a:spLocks noChangeShapeType="1"/>
          </p:cNvSpPr>
          <p:nvPr/>
        </p:nvSpPr>
        <p:spPr bwMode="auto">
          <a:xfrm>
            <a:off x="3178175" y="5362575"/>
            <a:ext cx="2133600" cy="0"/>
          </a:xfrm>
          <a:prstGeom prst="line">
            <a:avLst/>
          </a:prstGeom>
          <a:noFill/>
          <a:ln w="3175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49928" name="Text Box 8"/>
          <p:cNvSpPr txBox="1">
            <a:spLocks noChangeArrowheads="1"/>
          </p:cNvSpPr>
          <p:nvPr/>
        </p:nvSpPr>
        <p:spPr bwMode="auto">
          <a:xfrm>
            <a:off x="400050" y="217488"/>
            <a:ext cx="7924800" cy="4572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rPr>
              <a:t>BIF-Monitor: Spectroscopy</a:t>
            </a:r>
            <a:r>
              <a:rPr lang="en-US" sz="2400" b="1">
                <a:solidFill>
                  <a:srgbClr val="4D4D4D"/>
                </a:solidFill>
                <a:latin typeface="Times New Roman" pitchFamily="18" charset="0"/>
                <a:ea typeface="ＭＳ Ｐゴシック" charset="-128"/>
              </a:rPr>
              <a:t> </a:t>
            </a:r>
            <a:r>
              <a:rPr lang="en-US"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rPr>
              <a:t>–</a:t>
            </a:r>
            <a:r>
              <a:rPr lang="en-US" sz="2400" b="1">
                <a:solidFill>
                  <a:srgbClr val="4D4D4D"/>
                </a:solidFill>
                <a:latin typeface="Times New Roman" pitchFamily="18" charset="0"/>
                <a:ea typeface="ＭＳ Ｐゴシック" charset="-128"/>
              </a:rPr>
              <a:t> </a:t>
            </a:r>
            <a:r>
              <a:rPr lang="en-US"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rPr>
              <a:t>Profile Reading</a:t>
            </a:r>
          </a:p>
        </p:txBody>
      </p:sp>
      <p:sp>
        <p:nvSpPr>
          <p:cNvPr id="849931" name="Text Box 11"/>
          <p:cNvSpPr txBox="1">
            <a:spLocks noChangeArrowheads="1"/>
          </p:cNvSpPr>
          <p:nvPr/>
        </p:nvSpPr>
        <p:spPr bwMode="auto">
          <a:xfrm>
            <a:off x="68263" y="968375"/>
            <a:ext cx="5983287" cy="1905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3038" indent="-173038" algn="l" defTabSz="449263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algn="l" defTabSz="449263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algn="l" defTabSz="449263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algn="l" defTabSz="449263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algn="l" defTabSz="449263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Symbol" pitchFamily="18" charset="2"/>
              <a:buNone/>
            </a:pPr>
            <a:r>
              <a:rPr lang="en-US" sz="1700" dirty="0">
                <a:solidFill>
                  <a:srgbClr val="0000CC"/>
                </a:solidFill>
                <a:latin typeface="Arial" charset="0"/>
                <a:ea typeface="ＭＳ Ｐゴシック" charset="-128"/>
              </a:rPr>
              <a:t>Results of detailed investigations: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700" b="0" dirty="0">
                <a:latin typeface="Arial" charset="0"/>
                <a:ea typeface="ＭＳ Ｐゴシック" charset="-128"/>
              </a:rPr>
              <a:t> Rare gases and</a:t>
            </a:r>
            <a:r>
              <a:rPr lang="en-US" sz="1700" b="0" i="1" dirty="0">
                <a:latin typeface="Arial" charset="0"/>
                <a:ea typeface="ＭＳ Ｐゴシック" charset="-128"/>
              </a:rPr>
              <a:t> </a:t>
            </a:r>
            <a:r>
              <a:rPr lang="en-US" sz="1700" b="0" dirty="0">
                <a:latin typeface="Arial" charset="0"/>
                <a:ea typeface="ＭＳ Ｐゴシック" charset="-128"/>
              </a:rPr>
              <a:t>N</a:t>
            </a:r>
            <a:r>
              <a:rPr lang="en-US" sz="2000" b="0" baseline="-25000" dirty="0">
                <a:latin typeface="Arial" charset="0"/>
                <a:ea typeface="ＭＳ Ｐゴシック" charset="-128"/>
              </a:rPr>
              <a:t>2</a:t>
            </a:r>
            <a:r>
              <a:rPr lang="en-US" sz="1700" b="0" dirty="0">
                <a:latin typeface="Arial" charset="0"/>
                <a:ea typeface="ＭＳ Ｐゴシック" charset="-128"/>
              </a:rPr>
              <a:t>:  green to near-UV  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700" b="0" dirty="0">
                <a:latin typeface="Arial" charset="0"/>
                <a:ea typeface="ＭＳ Ｐゴシック" charset="-128"/>
              </a:rPr>
              <a:t> Compact wavelength interval for N</a:t>
            </a:r>
            <a:r>
              <a:rPr lang="en-US" sz="2000" b="0" baseline="-25000" dirty="0">
                <a:latin typeface="Arial" charset="0"/>
                <a:ea typeface="ＭＳ Ｐゴシック" charset="-128"/>
              </a:rPr>
              <a:t>2</a:t>
            </a:r>
            <a:r>
              <a:rPr lang="en-US" sz="2000" b="0" dirty="0">
                <a:latin typeface="Arial" charset="0"/>
                <a:ea typeface="ＭＳ Ｐゴシック" charset="-128"/>
              </a:rPr>
              <a:t> </a:t>
            </a:r>
            <a:r>
              <a:rPr lang="en-US" sz="1700" b="0" dirty="0">
                <a:latin typeface="Arial" charset="0"/>
                <a:ea typeface="ＭＳ Ｐゴシック" charset="-128"/>
              </a:rPr>
              <a:t> 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700" b="0" dirty="0">
                <a:latin typeface="Arial" charset="0"/>
                <a:ea typeface="ＭＳ Ｐゴシック" charset="-128"/>
                <a:sym typeface="Symbol" pitchFamily="18" charset="2"/>
              </a:rPr>
              <a:t> Fluorescence yield:  N</a:t>
            </a:r>
            <a:r>
              <a:rPr lang="en-US" sz="2000" b="0" baseline="-25000" dirty="0">
                <a:latin typeface="Arial" charset="0"/>
                <a:ea typeface="ＭＳ Ｐゴシック" charset="-128"/>
                <a:sym typeface="Symbol" pitchFamily="18" charset="2"/>
              </a:rPr>
              <a:t>2</a:t>
            </a:r>
            <a:r>
              <a:rPr lang="en-US" sz="1700" b="0" dirty="0">
                <a:latin typeface="Arial" charset="0"/>
                <a:ea typeface="ＭＳ Ｐゴシック" charset="-128"/>
                <a:sym typeface="Symbol" pitchFamily="18" charset="2"/>
              </a:rPr>
              <a:t> </a:t>
            </a:r>
            <a:r>
              <a:rPr lang="en-US" sz="1700" b="0" dirty="0" smtClean="0">
                <a:latin typeface="Arial" charset="0"/>
                <a:ea typeface="ＭＳ Ｐゴシック" charset="-128"/>
                <a:sym typeface="Symbol" pitchFamily="18" charset="2"/>
              </a:rPr>
              <a:t> 4x  </a:t>
            </a:r>
            <a:r>
              <a:rPr lang="en-US" sz="1700" b="0" dirty="0">
                <a:latin typeface="Arial" charset="0"/>
                <a:ea typeface="ＭＳ Ｐゴシック" charset="-128"/>
                <a:sym typeface="Symbol" pitchFamily="18" charset="2"/>
              </a:rPr>
              <a:t>higher as rare gases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700" b="0" dirty="0">
                <a:latin typeface="Arial" charset="0"/>
                <a:ea typeface="ＭＳ Ｐゴシック" charset="-128"/>
                <a:sym typeface="Symbol" pitchFamily="18" charset="2"/>
              </a:rPr>
              <a:t> Same profile reading for all gas except He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Font typeface="Symbol" pitchFamily="18" charset="2"/>
              <a:buNone/>
            </a:pPr>
            <a:r>
              <a:rPr lang="en-US" sz="1900" b="1" dirty="0">
                <a:solidFill>
                  <a:srgbClr val="0000FF"/>
                </a:solidFill>
                <a:latin typeface="Arial" charset="0"/>
                <a:ea typeface="ＭＳ Ｐゴシック" charset="-128"/>
                <a:sym typeface="Symbol" pitchFamily="18" charset="2"/>
              </a:rPr>
              <a:t></a:t>
            </a:r>
            <a:r>
              <a:rPr lang="en-US" sz="1900" b="1" i="1" dirty="0">
                <a:solidFill>
                  <a:srgbClr val="0000FF"/>
                </a:solidFill>
                <a:latin typeface="Arial" charset="0"/>
                <a:ea typeface="ＭＳ Ｐゴシック" charset="-128"/>
                <a:sym typeface="Symbol" pitchFamily="18" charset="2"/>
              </a:rPr>
              <a:t> 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ＭＳ Ｐゴシック" charset="-128"/>
                <a:sym typeface="Symbol" pitchFamily="18" charset="2"/>
              </a:rPr>
              <a:t>N</a:t>
            </a:r>
            <a:r>
              <a:rPr lang="en-US" sz="1900" b="1" baseline="-25000" dirty="0">
                <a:solidFill>
                  <a:srgbClr val="0000FF"/>
                </a:solidFill>
                <a:latin typeface="Arial" charset="0"/>
                <a:ea typeface="ＭＳ Ｐゴシック" charset="-128"/>
                <a:sym typeface="Symbol" pitchFamily="18" charset="2"/>
              </a:rPr>
              <a:t>2</a:t>
            </a:r>
            <a:r>
              <a:rPr lang="en-US" sz="1900" b="1" i="1" dirty="0">
                <a:solidFill>
                  <a:srgbClr val="0000FF"/>
                </a:solidFill>
                <a:latin typeface="Arial" charset="0"/>
                <a:ea typeface="ＭＳ Ｐゴシック" charset="-128"/>
                <a:sym typeface="Symbol" pitchFamily="18" charset="2"/>
              </a:rPr>
              <a:t> and </a:t>
            </a:r>
            <a:r>
              <a:rPr lang="en-US" sz="1900" b="1" dirty="0" err="1">
                <a:solidFill>
                  <a:srgbClr val="0000FF"/>
                </a:solidFill>
                <a:latin typeface="Arial" charset="0"/>
                <a:ea typeface="ＭＳ Ｐゴシック" charset="-128"/>
                <a:sym typeface="Symbol" pitchFamily="18" charset="2"/>
              </a:rPr>
              <a:t>Xe</a:t>
            </a:r>
            <a:r>
              <a:rPr lang="en-US" sz="1900" b="1" i="1" dirty="0">
                <a:solidFill>
                  <a:srgbClr val="0000FF"/>
                </a:solidFill>
                <a:latin typeface="Arial" charset="0"/>
                <a:ea typeface="ＭＳ Ｐゴシック" charset="-128"/>
                <a:sym typeface="Symbol" pitchFamily="18" charset="2"/>
              </a:rPr>
              <a:t> are well suited !</a:t>
            </a:r>
          </a:p>
        </p:txBody>
      </p:sp>
      <p:sp>
        <p:nvSpPr>
          <p:cNvPr id="849934" name="Text Box 14"/>
          <p:cNvSpPr txBox="1">
            <a:spLocks noChangeArrowheads="1"/>
          </p:cNvSpPr>
          <p:nvPr/>
        </p:nvSpPr>
        <p:spPr bwMode="auto">
          <a:xfrm>
            <a:off x="0" y="6245225"/>
            <a:ext cx="6807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b="0" dirty="0">
                <a:solidFill>
                  <a:schemeClr val="tx1"/>
                </a:solidFill>
                <a:ea typeface="ＭＳ Ｐゴシック" charset="-128"/>
              </a:rPr>
              <a:t>F. Becker (GSI) et al., Proc. DIPAC’09, Collaboration with  </a:t>
            </a:r>
            <a:r>
              <a:rPr lang="en-US" sz="1400" b="0" dirty="0" smtClean="0">
                <a:solidFill>
                  <a:schemeClr val="tx1"/>
                </a:solidFill>
                <a:ea typeface="ＭＳ Ｐゴシック" charset="-128"/>
              </a:rPr>
              <a:t>TU-</a:t>
            </a:r>
            <a:r>
              <a:rPr lang="en-US" sz="1400" b="0" dirty="0" err="1" smtClean="0">
                <a:solidFill>
                  <a:schemeClr val="tx1"/>
                </a:solidFill>
                <a:ea typeface="ＭＳ Ｐゴシック" charset="-128"/>
              </a:rPr>
              <a:t>München</a:t>
            </a:r>
            <a:endParaRPr lang="en-US" sz="1400" b="0" dirty="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849935" name="Text Box 15"/>
          <p:cNvSpPr txBox="1">
            <a:spLocks noChangeArrowheads="1"/>
          </p:cNvSpPr>
          <p:nvPr/>
        </p:nvSpPr>
        <p:spPr bwMode="auto">
          <a:xfrm>
            <a:off x="5343525" y="712788"/>
            <a:ext cx="3800475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b="0" dirty="0">
                <a:ea typeface="ＭＳ Ｐゴシック" charset="-128"/>
              </a:rPr>
              <a:t>Beam: S</a:t>
            </a:r>
            <a:r>
              <a:rPr lang="en-US" sz="1600" b="0" baseline="30000" dirty="0">
                <a:ea typeface="ＭＳ Ｐゴシック" charset="-128"/>
              </a:rPr>
              <a:t>6+</a:t>
            </a:r>
            <a:r>
              <a:rPr lang="en-US" sz="1400" b="0" dirty="0">
                <a:ea typeface="ＭＳ Ｐゴシック" charset="-128"/>
              </a:rPr>
              <a:t> at 5.16 MeV/u</a:t>
            </a:r>
            <a:r>
              <a:rPr lang="en-US" sz="1400" b="0" dirty="0">
                <a:ea typeface="ＭＳ Ｐゴシック" charset="-128"/>
                <a:cs typeface="Times New Roman" pitchFamily="18" charset="0"/>
              </a:rPr>
              <a:t>, p</a:t>
            </a:r>
            <a:r>
              <a:rPr lang="en-US" sz="1400" b="0" baseline="-25000" dirty="0">
                <a:ea typeface="ＭＳ Ｐゴシック" charset="-128"/>
                <a:cs typeface="Times New Roman" pitchFamily="18" charset="0"/>
              </a:rPr>
              <a:t>N2 </a:t>
            </a:r>
            <a:r>
              <a:rPr lang="en-US" sz="1400" b="0" dirty="0">
                <a:ea typeface="ＭＳ Ｐゴシック" charset="-128"/>
                <a:cs typeface="Times New Roman" pitchFamily="18" charset="0"/>
              </a:rPr>
              <a:t>=10</a:t>
            </a:r>
            <a:r>
              <a:rPr lang="en-US" sz="1600" b="0" baseline="30000" dirty="0">
                <a:ea typeface="ＭＳ Ｐゴシック" charset="-128"/>
                <a:cs typeface="Times New Roman" pitchFamily="18" charset="0"/>
              </a:rPr>
              <a:t>-3</a:t>
            </a:r>
            <a:r>
              <a:rPr lang="en-US" sz="1400" b="0" dirty="0">
                <a:ea typeface="ＭＳ Ｐゴシック" charset="-128"/>
                <a:cs typeface="Times New Roman" pitchFamily="18" charset="0"/>
              </a:rPr>
              <a:t> mbar</a:t>
            </a:r>
          </a:p>
        </p:txBody>
      </p:sp>
    </p:spTree>
    <p:extLst>
      <p:ext uri="{BB962C8B-B14F-4D97-AF65-F5344CB8AC3E}">
        <p14:creationId xmlns:p14="http://schemas.microsoft.com/office/powerpoint/2010/main" val="20014655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25" grpId="0" animBg="1"/>
      <p:bldP spid="8499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86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588" y="1514475"/>
            <a:ext cx="5056187" cy="3532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accent2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38659" name="Text Box 3"/>
          <p:cNvSpPr txBox="1">
            <a:spLocks noChangeArrowheads="1"/>
          </p:cNvSpPr>
          <p:nvPr/>
        </p:nvSpPr>
        <p:spPr bwMode="auto">
          <a:xfrm>
            <a:off x="230188" y="1146175"/>
            <a:ext cx="8693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buFont typeface="Wingdings" pitchFamily="2" charset="2"/>
              <a:buNone/>
            </a:pPr>
            <a:r>
              <a:rPr lang="en-US" b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For N</a:t>
            </a:r>
            <a:r>
              <a:rPr lang="en-US" sz="2400" b="0" baseline="-25000">
                <a:solidFill>
                  <a:schemeClr val="tx1"/>
                </a:solidFill>
                <a:latin typeface="Arial" charset="0"/>
                <a:ea typeface="ＭＳ Ｐゴシック" charset="-128"/>
              </a:rPr>
              <a:t>2</a:t>
            </a:r>
            <a:r>
              <a:rPr lang="en-US" b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working gas the spectra for different ion impact is measured:</a:t>
            </a:r>
            <a:endParaRPr lang="en-US" sz="2000" b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838660" name="Text Box 4"/>
          <p:cNvSpPr txBox="1">
            <a:spLocks noChangeArrowheads="1"/>
          </p:cNvSpPr>
          <p:nvPr/>
        </p:nvSpPr>
        <p:spPr bwMode="auto">
          <a:xfrm>
            <a:off x="455613" y="206375"/>
            <a:ext cx="8828087" cy="4572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400">
                <a:solidFill>
                  <a:schemeClr val="tx1"/>
                </a:solidFill>
                <a:ea typeface="ＭＳ Ｐゴシック" charset="-128"/>
              </a:rPr>
              <a:t>Spectroscopy – Excitation by different Ions </a:t>
            </a:r>
          </a:p>
        </p:txBody>
      </p:sp>
      <p:sp>
        <p:nvSpPr>
          <p:cNvPr id="838661" name="Text Box 5"/>
          <p:cNvSpPr txBox="1">
            <a:spLocks noChangeArrowheads="1"/>
          </p:cNvSpPr>
          <p:nvPr/>
        </p:nvSpPr>
        <p:spPr bwMode="auto">
          <a:xfrm>
            <a:off x="73025" y="1928813"/>
            <a:ext cx="8693150" cy="290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buFont typeface="Wingdings" pitchFamily="2" charset="2"/>
              <a:buNone/>
            </a:pPr>
            <a:r>
              <a:rPr lang="en-US" dirty="0">
                <a:solidFill>
                  <a:schemeClr val="accent2"/>
                </a:solidFill>
                <a:latin typeface="Arial" charset="0"/>
                <a:ea typeface="ＭＳ Ｐゴシック" charset="-128"/>
              </a:rPr>
              <a:t>Results:</a:t>
            </a:r>
          </a:p>
          <a:p>
            <a:pPr algn="l" eaLnBrk="0" hangingPunct="0">
              <a:lnSpc>
                <a:spcPct val="80000"/>
              </a:lnSpc>
              <a:buFont typeface="Wingdings" pitchFamily="2" charset="2"/>
              <a:buChar char="Ø"/>
            </a:pP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Comparable spectra for 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all ions</a:t>
            </a:r>
          </a:p>
          <a:p>
            <a:pPr algn="l" eaLnBrk="0" hangingPunct="0">
              <a:lnSpc>
                <a:spcPct val="80000"/>
              </a:lnSpc>
              <a:buFont typeface="Wingdings" pitchFamily="2" charset="2"/>
              <a:buChar char="Ø"/>
            </a:pP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Small modification due to </a:t>
            </a:r>
            <a:r>
              <a:rPr lang="en-US" i="1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N</a:t>
            </a:r>
            <a:r>
              <a:rPr lang="en-US" sz="2400" i="1" baseline="-2500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2</a:t>
            </a:r>
            <a:r>
              <a:rPr lang="en-US" sz="2400" i="1" baseline="3000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+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</a:p>
          <a:p>
            <a:pPr algn="l" eaLnBrk="0" hangingPunct="0">
              <a:lnSpc>
                <a:spcPct val="80000"/>
              </a:lnSpc>
              <a:buFont typeface="Wingdings" pitchFamily="2" charset="2"/>
              <a:buNone/>
            </a:pP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   dissociation by heavy ion impact</a:t>
            </a:r>
          </a:p>
          <a:p>
            <a:pPr algn="l" eaLnBrk="0" hangingPunct="0">
              <a:lnSpc>
                <a:spcPct val="80000"/>
              </a:lnSpc>
              <a:buFont typeface="Wingdings" pitchFamily="2" charset="2"/>
              <a:buChar char="Ø"/>
            </a:pP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Results fits to measurements </a:t>
            </a:r>
          </a:p>
          <a:p>
            <a:pPr algn="l" eaLnBrk="0" hangingPunct="0">
              <a:lnSpc>
                <a:spcPct val="80000"/>
              </a:lnSpc>
              <a:buFont typeface="Wingdings" pitchFamily="2" charset="2"/>
              <a:buNone/>
            </a:pP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   for proton up to 100 </a:t>
            </a:r>
            <a:r>
              <a:rPr lang="en-US" b="0" dirty="0" err="1">
                <a:solidFill>
                  <a:schemeClr val="tx1"/>
                </a:solidFill>
                <a:latin typeface="Arial" charset="0"/>
                <a:ea typeface="ＭＳ Ｐゴシック" charset="-128"/>
              </a:rPr>
              <a:t>GeV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at CERN</a:t>
            </a:r>
          </a:p>
          <a:p>
            <a:pPr algn="l" eaLnBrk="0" hangingPunct="0">
              <a:lnSpc>
                <a:spcPct val="80000"/>
              </a:lnSpc>
              <a:buFont typeface="Symbol" pitchFamily="18" charset="2"/>
              <a:buChar char="Þ"/>
            </a:pP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 Stable operation possible for </a:t>
            </a:r>
            <a:r>
              <a:rPr lang="en-US" i="1" dirty="0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N</a:t>
            </a:r>
            <a:r>
              <a:rPr lang="en-US" sz="2400" i="1" baseline="-25000" dirty="0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2</a:t>
            </a:r>
          </a:p>
          <a:p>
            <a:pPr algn="l" eaLnBrk="0" hangingPunct="0">
              <a:lnSpc>
                <a:spcPct val="80000"/>
              </a:lnSpc>
              <a:buFont typeface="Symbol" pitchFamily="18" charset="2"/>
              <a:buNone/>
            </a:pPr>
            <a:endParaRPr lang="en-US" sz="2000" i="1" dirty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838662" name="Text Box 6"/>
          <p:cNvSpPr txBox="1">
            <a:spLocks noChangeArrowheads="1"/>
          </p:cNvSpPr>
          <p:nvPr/>
        </p:nvSpPr>
        <p:spPr bwMode="auto">
          <a:xfrm>
            <a:off x="207963" y="5084763"/>
            <a:ext cx="8693150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buFont typeface="Symbol" pitchFamily="18" charset="2"/>
              <a:buNone/>
            </a:pPr>
            <a:r>
              <a:rPr lang="en-US">
                <a:solidFill>
                  <a:schemeClr val="accent2"/>
                </a:solidFill>
                <a:latin typeface="Arial" charset="0"/>
                <a:ea typeface="ＭＳ Ｐゴシック" charset="-128"/>
              </a:rPr>
              <a:t>Care:</a:t>
            </a:r>
            <a:r>
              <a:rPr lang="en-US" b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Different physics for </a:t>
            </a:r>
            <a:r>
              <a:rPr lang="en-US" b="0" i="1">
                <a:solidFill>
                  <a:schemeClr val="tx1"/>
                </a:solidFill>
                <a:latin typeface="Arial" charset="0"/>
                <a:ea typeface="ＭＳ Ｐゴシック" charset="-128"/>
              </a:rPr>
              <a:t>E</a:t>
            </a:r>
            <a:r>
              <a:rPr lang="en-US" sz="2400" b="0" i="1" baseline="-25000">
                <a:solidFill>
                  <a:schemeClr val="tx1"/>
                </a:solidFill>
                <a:latin typeface="Arial" charset="0"/>
                <a:ea typeface="ＭＳ Ｐゴシック" charset="-128"/>
              </a:rPr>
              <a:t>kin</a:t>
            </a:r>
            <a:r>
              <a:rPr lang="en-US" b="0" i="1">
                <a:solidFill>
                  <a:schemeClr val="tx1"/>
                </a:solidFill>
                <a:latin typeface="Arial" charset="0"/>
                <a:ea typeface="ＭＳ Ｐゴシック" charset="-128"/>
              </a:rPr>
              <a:t> &lt; 100</a:t>
            </a:r>
            <a:r>
              <a:rPr lang="en-US" b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keV/u </a:t>
            </a:r>
            <a:r>
              <a:rPr lang="en-US" b="0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 </a:t>
            </a:r>
            <a:r>
              <a:rPr lang="en-US" b="0" i="1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v</a:t>
            </a:r>
            <a:r>
              <a:rPr lang="en-US" sz="2400" b="0" i="1" baseline="-25000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coll </a:t>
            </a:r>
            <a:r>
              <a:rPr lang="en-US" b="0" i="1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&lt; v </a:t>
            </a:r>
            <a:r>
              <a:rPr lang="en-US" sz="2400" b="0" i="1" baseline="-25000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Bohr</a:t>
            </a:r>
            <a:r>
              <a:rPr lang="en-US" sz="2400" b="0" baseline="-25000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 </a:t>
            </a:r>
          </a:p>
          <a:p>
            <a:pPr algn="l" eaLnBrk="0" hangingPunct="0">
              <a:lnSpc>
                <a:spcPct val="70000"/>
              </a:lnSpc>
              <a:buFont typeface="Symbol" pitchFamily="18" charset="2"/>
              <a:buNone/>
            </a:pPr>
            <a:r>
              <a:rPr lang="en-US" b="0">
                <a:solidFill>
                  <a:schemeClr val="tx1"/>
                </a:solidFill>
                <a:latin typeface="Arial" charset="0"/>
                <a:ea typeface="ＭＳ Ｐゴシック" charset="-128"/>
                <a:sym typeface="Symbol" pitchFamily="18" charset="2"/>
              </a:rPr>
              <a:t>  Different spectra measured  </a:t>
            </a:r>
            <a:r>
              <a:rPr lang="en-US" b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 </a:t>
            </a:r>
          </a:p>
        </p:txBody>
      </p:sp>
      <p:sp>
        <p:nvSpPr>
          <p:cNvPr id="838663" name="Text Box 7"/>
          <p:cNvSpPr txBox="1">
            <a:spLocks noChangeArrowheads="1"/>
          </p:cNvSpPr>
          <p:nvPr/>
        </p:nvSpPr>
        <p:spPr bwMode="auto">
          <a:xfrm>
            <a:off x="0" y="6210300"/>
            <a:ext cx="88661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M. Plum et al., NIM A (2002</a:t>
            </a:r>
            <a:r>
              <a:rPr lang="en-US" sz="1400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) &amp; </a:t>
            </a:r>
            <a:r>
              <a:rPr lang="en-US" sz="1400" b="0" dirty="0">
                <a:latin typeface="Arial" charset="0"/>
              </a:rPr>
              <a:t>A. </a:t>
            </a:r>
            <a:r>
              <a:rPr lang="en-US" sz="1400" b="0" dirty="0" err="1">
                <a:latin typeface="Arial" charset="0"/>
              </a:rPr>
              <a:t>Variola</a:t>
            </a:r>
            <a:r>
              <a:rPr lang="en-US" sz="1400" b="0" dirty="0">
                <a:latin typeface="Arial" charset="0"/>
              </a:rPr>
              <a:t>, R. Jung, G. </a:t>
            </a:r>
            <a:r>
              <a:rPr lang="en-US" sz="1400" b="0" dirty="0" err="1">
                <a:latin typeface="Arial" charset="0"/>
              </a:rPr>
              <a:t>Ferioli</a:t>
            </a:r>
            <a:r>
              <a:rPr lang="en-US" sz="1400" b="0" dirty="0">
                <a:latin typeface="Arial" charset="0"/>
              </a:rPr>
              <a:t>, </a:t>
            </a:r>
            <a:r>
              <a:rPr lang="en-US" sz="1400" b="0" i="1" dirty="0">
                <a:latin typeface="Arial" charset="0"/>
              </a:rPr>
              <a:t>Phys. Rev. Acc. Beams </a:t>
            </a:r>
            <a:r>
              <a:rPr lang="en-US" sz="1400" b="0" dirty="0">
                <a:latin typeface="Arial" charset="0"/>
              </a:rPr>
              <a:t>(2007),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866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3842" name="Picture 2" descr="D:\forck\ESS March 2012\Daten BIF\Profiles\BIF_N2_results_plot_39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3" t="12210" r="15060" b="4488"/>
          <a:stretch/>
        </p:blipFill>
        <p:spPr bwMode="auto">
          <a:xfrm>
            <a:off x="4337839" y="2468302"/>
            <a:ext cx="4806161" cy="3967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3843" name="Picture 3" descr="D:\forck\ESS March 2012\Daten BIF\Profiles\BIF_N2_results_plot_337+392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" t="13893" r="14700" b="5199"/>
          <a:stretch/>
        </p:blipFill>
        <p:spPr bwMode="auto">
          <a:xfrm>
            <a:off x="4288380" y="2571750"/>
            <a:ext cx="4892132" cy="3853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218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de-DE" sz="2000" b="1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33221" name="Text Box 5"/>
          <p:cNvSpPr txBox="1">
            <a:spLocks noChangeArrowheads="1"/>
          </p:cNvSpPr>
          <p:nvPr/>
        </p:nvSpPr>
        <p:spPr bwMode="auto">
          <a:xfrm>
            <a:off x="-36513" y="908050"/>
            <a:ext cx="9217026" cy="751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2000" dirty="0">
                <a:latin typeface="Times New Roman" pitchFamily="18" charset="0"/>
              </a:rPr>
              <a:t>Observation: </a:t>
            </a:r>
            <a:r>
              <a:rPr lang="en-US" sz="2000" b="0" dirty="0">
                <a:latin typeface="Times New Roman" pitchFamily="18" charset="0"/>
              </a:rPr>
              <a:t>Trans. of ionic states e.g</a:t>
            </a:r>
            <a:r>
              <a:rPr lang="en-US" sz="2000" dirty="0">
                <a:solidFill>
                  <a:srgbClr val="3333CC"/>
                </a:solidFill>
                <a:latin typeface="Times New Roman" pitchFamily="18" charset="0"/>
              </a:rPr>
              <a:t>. N</a:t>
            </a:r>
            <a:r>
              <a:rPr lang="en-US" sz="2000" baseline="-25000" dirty="0">
                <a:solidFill>
                  <a:srgbClr val="3333CC"/>
                </a:solidFill>
                <a:latin typeface="Times New Roman" pitchFamily="18" charset="0"/>
              </a:rPr>
              <a:t>2</a:t>
            </a:r>
            <a:r>
              <a:rPr lang="en-US" sz="2000" baseline="30000" dirty="0" smtClean="0">
                <a:solidFill>
                  <a:srgbClr val="3333CC"/>
                </a:solidFill>
                <a:latin typeface="Times New Roman" pitchFamily="18" charset="0"/>
              </a:rPr>
              <a:t>+  </a:t>
            </a:r>
            <a:r>
              <a:rPr lang="en-US" sz="2000" b="0" dirty="0" smtClean="0">
                <a:latin typeface="Times New Roman" pitchFamily="18" charset="0"/>
                <a:sym typeface="Symbol" pitchFamily="18" charset="2"/>
              </a:rPr>
              <a:t> </a:t>
            </a:r>
            <a:r>
              <a:rPr lang="en-US" sz="2000" b="0" dirty="0">
                <a:latin typeface="Times New Roman" pitchFamily="18" charset="0"/>
                <a:sym typeface="Symbol" pitchFamily="18" charset="2"/>
              </a:rPr>
              <a:t>profile width independent on pressure</a:t>
            </a:r>
          </a:p>
          <a:p>
            <a:pPr algn="l">
              <a:lnSpc>
                <a:spcPct val="60000"/>
              </a:lnSpc>
            </a:pPr>
            <a:r>
              <a:rPr lang="en-US" sz="2000" b="0" dirty="0">
                <a:latin typeface="Times New Roman" pitchFamily="18" charset="0"/>
                <a:sym typeface="Symbol" pitchFamily="18" charset="2"/>
              </a:rPr>
              <a:t>                      </a:t>
            </a:r>
            <a:r>
              <a:rPr lang="en-US" sz="2000" b="0" dirty="0" smtClean="0">
                <a:latin typeface="Times New Roman" pitchFamily="18" charset="0"/>
                <a:sym typeface="Symbol" pitchFamily="18" charset="2"/>
              </a:rPr>
              <a:t> Trans</a:t>
            </a:r>
            <a:r>
              <a:rPr lang="en-US" sz="2000" b="0" dirty="0">
                <a:latin typeface="Times New Roman" pitchFamily="18" charset="0"/>
                <a:sym typeface="Symbol" pitchFamily="18" charset="2"/>
              </a:rPr>
              <a:t>. of neutral states </a:t>
            </a:r>
            <a:r>
              <a:rPr lang="en-US" sz="2000" b="0" dirty="0" smtClean="0">
                <a:latin typeface="Times New Roman" pitchFamily="18" charset="0"/>
                <a:sym typeface="Symbol" pitchFamily="18" charset="2"/>
              </a:rPr>
              <a:t>e.g.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N</a:t>
            </a:r>
            <a:r>
              <a:rPr lang="en-US" sz="2000" baseline="-25000" dirty="0" smtClean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2 </a:t>
            </a:r>
            <a:r>
              <a:rPr lang="en-US" sz="2000" b="0" dirty="0" smtClean="0">
                <a:latin typeface="Times New Roman" pitchFamily="18" charset="0"/>
                <a:sym typeface="Symbol" pitchFamily="18" charset="2"/>
              </a:rPr>
              <a:t></a:t>
            </a:r>
            <a:r>
              <a:rPr lang="en-US" sz="2000" b="0" dirty="0" smtClean="0">
                <a:latin typeface="Times New Roman" pitchFamily="18" charset="0"/>
              </a:rPr>
              <a:t> </a:t>
            </a:r>
            <a:r>
              <a:rPr lang="en-US" sz="2000" b="0" dirty="0">
                <a:latin typeface="Times New Roman" pitchFamily="18" charset="0"/>
              </a:rPr>
              <a:t>width strongly dependent on pressure!</a:t>
            </a:r>
            <a:endParaRPr lang="en-US" sz="2000" b="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033236" name="Text Box 20"/>
          <p:cNvSpPr txBox="1">
            <a:spLocks noChangeArrowheads="1"/>
          </p:cNvSpPr>
          <p:nvPr/>
        </p:nvSpPr>
        <p:spPr bwMode="auto">
          <a:xfrm>
            <a:off x="185738" y="1665288"/>
            <a:ext cx="4557712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b="1" dirty="0">
                <a:solidFill>
                  <a:srgbClr val="3333CC"/>
                </a:solidFill>
                <a:latin typeface="Times New Roman" pitchFamily="18" charset="0"/>
              </a:rPr>
              <a:t> Ionic </a:t>
            </a:r>
            <a:r>
              <a:rPr lang="en-US" b="1" dirty="0" smtClean="0">
                <a:solidFill>
                  <a:srgbClr val="3333CC"/>
                </a:solidFill>
                <a:latin typeface="Times New Roman" pitchFamily="18" charset="0"/>
              </a:rPr>
              <a:t>transitions </a:t>
            </a:r>
            <a:r>
              <a:rPr lang="en-US" b="1" dirty="0" smtClean="0">
                <a:solidFill>
                  <a:srgbClr val="3333CC"/>
                </a:solidFill>
                <a:latin typeface="Times New Roman" pitchFamily="18" charset="0"/>
                <a:sym typeface="Symbol"/>
              </a:rPr>
              <a:t>=391 nm</a:t>
            </a:r>
            <a:r>
              <a:rPr lang="en-US" b="1" dirty="0" smtClean="0">
                <a:solidFill>
                  <a:srgbClr val="3333CC"/>
                </a:solidFill>
                <a:latin typeface="Times New Roman" pitchFamily="18" charset="0"/>
              </a:rPr>
              <a:t>:</a:t>
            </a:r>
            <a:endParaRPr lang="en-US" b="1" dirty="0">
              <a:solidFill>
                <a:srgbClr val="3333CC"/>
              </a:solidFill>
              <a:latin typeface="Times New Roman" pitchFamily="18" charset="0"/>
            </a:endParaRPr>
          </a:p>
          <a:p>
            <a:pPr algn="l">
              <a:lnSpc>
                <a:spcPct val="60000"/>
              </a:lnSpc>
            </a:pPr>
            <a:r>
              <a:rPr lang="en-US" b="0" dirty="0">
                <a:latin typeface="Times New Roman" pitchFamily="18" charset="0"/>
              </a:rPr>
              <a:t>N</a:t>
            </a:r>
            <a:r>
              <a:rPr lang="en-US" b="0" baseline="-25000" dirty="0">
                <a:latin typeface="Times New Roman" pitchFamily="18" charset="0"/>
              </a:rPr>
              <a:t>2</a:t>
            </a:r>
            <a:r>
              <a:rPr lang="en-US" b="0" dirty="0">
                <a:latin typeface="Times New Roman" pitchFamily="18" charset="0"/>
              </a:rPr>
              <a:t> + ion</a:t>
            </a:r>
            <a:r>
              <a:rPr lang="en-US" b="0" dirty="0">
                <a:latin typeface="Times New Roman" pitchFamily="18" charset="0"/>
                <a:sym typeface="Symbol" pitchFamily="18" charset="2"/>
              </a:rPr>
              <a:t></a:t>
            </a:r>
            <a:r>
              <a:rPr lang="en-US" b="0" dirty="0">
                <a:latin typeface="Times New Roman" pitchFamily="18" charset="0"/>
              </a:rPr>
              <a:t>(N</a:t>
            </a:r>
            <a:r>
              <a:rPr lang="en-US" b="0" baseline="-25000" dirty="0">
                <a:latin typeface="Times New Roman" pitchFamily="18" charset="0"/>
              </a:rPr>
              <a:t>2</a:t>
            </a:r>
            <a:r>
              <a:rPr lang="en-US" b="0" baseline="30000" dirty="0">
                <a:latin typeface="Times New Roman" pitchFamily="18" charset="0"/>
              </a:rPr>
              <a:t>+</a:t>
            </a:r>
            <a:r>
              <a:rPr lang="en-US" b="0" dirty="0">
                <a:latin typeface="Times New Roman" pitchFamily="18" charset="0"/>
              </a:rPr>
              <a:t>)* +e</a:t>
            </a:r>
            <a:r>
              <a:rPr lang="en-US" b="0" baseline="30000" dirty="0">
                <a:latin typeface="Times New Roman" pitchFamily="18" charset="0"/>
              </a:rPr>
              <a:t>-</a:t>
            </a:r>
            <a:r>
              <a:rPr lang="en-US" b="0" dirty="0">
                <a:latin typeface="Times New Roman" pitchFamily="18" charset="0"/>
              </a:rPr>
              <a:t>+ ion</a:t>
            </a:r>
            <a:r>
              <a:rPr lang="en-US" b="0" dirty="0">
                <a:latin typeface="Times New Roman" pitchFamily="18" charset="0"/>
                <a:sym typeface="Symbol" pitchFamily="18" charset="2"/>
              </a:rPr>
              <a:t></a:t>
            </a:r>
            <a:r>
              <a:rPr lang="en-US" b="0" dirty="0">
                <a:latin typeface="Times New Roman" pitchFamily="18" charset="0"/>
              </a:rPr>
              <a:t>N</a:t>
            </a:r>
            <a:r>
              <a:rPr lang="en-US" b="0" baseline="-25000" dirty="0">
                <a:latin typeface="Times New Roman" pitchFamily="18" charset="0"/>
              </a:rPr>
              <a:t>2</a:t>
            </a:r>
            <a:r>
              <a:rPr lang="en-US" b="0" baseline="30000" dirty="0">
                <a:latin typeface="Times New Roman" pitchFamily="18" charset="0"/>
              </a:rPr>
              <a:t>+</a:t>
            </a:r>
            <a:r>
              <a:rPr lang="en-US" b="0" dirty="0">
                <a:latin typeface="Times New Roman" pitchFamily="18" charset="0"/>
              </a:rPr>
              <a:t>+ </a:t>
            </a:r>
            <a:r>
              <a:rPr lang="en-US" b="0" dirty="0">
                <a:latin typeface="Times New Roman" pitchFamily="18" charset="0"/>
                <a:sym typeface="Symbol" pitchFamily="18" charset="2"/>
              </a:rPr>
              <a:t>+e</a:t>
            </a:r>
            <a:r>
              <a:rPr lang="en-US" b="0" baseline="30000" dirty="0">
                <a:latin typeface="Times New Roman" pitchFamily="18" charset="0"/>
                <a:sym typeface="Symbol" pitchFamily="18" charset="2"/>
              </a:rPr>
              <a:t>- </a:t>
            </a:r>
            <a:r>
              <a:rPr lang="en-US" b="0" dirty="0">
                <a:latin typeface="Times New Roman" pitchFamily="18" charset="0"/>
                <a:sym typeface="Symbol" pitchFamily="18" charset="2"/>
              </a:rPr>
              <a:t>+ ion</a:t>
            </a:r>
          </a:p>
          <a:p>
            <a:pPr algn="l">
              <a:lnSpc>
                <a:spcPct val="70000"/>
              </a:lnSpc>
            </a:pPr>
            <a:r>
              <a:rPr lang="en-US" b="0" dirty="0">
                <a:latin typeface="Times New Roman" pitchFamily="18" charset="0"/>
                <a:sym typeface="Symbol" pitchFamily="18" charset="2"/>
              </a:rPr>
              <a:t>N</a:t>
            </a:r>
            <a:r>
              <a:rPr lang="en-US" b="0" baseline="-25000" dirty="0">
                <a:latin typeface="Times New Roman" pitchFamily="18" charset="0"/>
                <a:sym typeface="Symbol" pitchFamily="18" charset="2"/>
              </a:rPr>
              <a:t>2</a:t>
            </a:r>
            <a:r>
              <a:rPr lang="en-US" b="0" baseline="30000" dirty="0">
                <a:latin typeface="Times New Roman" pitchFamily="18" charset="0"/>
                <a:sym typeface="Symbol" pitchFamily="18" charset="2"/>
              </a:rPr>
              <a:t>+</a:t>
            </a:r>
            <a:r>
              <a:rPr lang="en-US" b="0" dirty="0">
                <a:latin typeface="Times New Roman" pitchFamily="18" charset="0"/>
                <a:sym typeface="Symbol" pitchFamily="18" charset="2"/>
              </a:rPr>
              <a:t> @391nm: B</a:t>
            </a:r>
            <a:r>
              <a:rPr lang="en-US" b="0" baseline="30000" dirty="0">
                <a:latin typeface="Times New Roman" pitchFamily="18" charset="0"/>
                <a:sym typeface="Symbol" pitchFamily="18" charset="2"/>
              </a:rPr>
              <a:t>2</a:t>
            </a:r>
            <a:r>
              <a:rPr lang="en-US" b="0" dirty="0">
                <a:latin typeface="Times New Roman" pitchFamily="18" charset="0"/>
                <a:sym typeface="Symbol" pitchFamily="18" charset="2"/>
              </a:rPr>
              <a:t></a:t>
            </a:r>
            <a:r>
              <a:rPr lang="en-US" b="0" baseline="30000" dirty="0">
                <a:latin typeface="Times New Roman" pitchFamily="18" charset="0"/>
                <a:sym typeface="Symbol" pitchFamily="18" charset="2"/>
              </a:rPr>
              <a:t>+</a:t>
            </a:r>
            <a:r>
              <a:rPr lang="en-US" b="0" baseline="-25000" dirty="0">
                <a:latin typeface="Times New Roman" pitchFamily="18" charset="0"/>
                <a:sym typeface="Symbol" pitchFamily="18" charset="2"/>
              </a:rPr>
              <a:t>u</a:t>
            </a:r>
            <a:r>
              <a:rPr lang="en-US" b="0" dirty="0">
                <a:latin typeface="Times New Roman" pitchFamily="18" charset="0"/>
                <a:sym typeface="Symbol" pitchFamily="18" charset="2"/>
              </a:rPr>
              <a:t>(v=0)  X</a:t>
            </a:r>
            <a:r>
              <a:rPr lang="en-US" b="0" baseline="30000" dirty="0">
                <a:latin typeface="Times New Roman" pitchFamily="18" charset="0"/>
                <a:sym typeface="Symbol" pitchFamily="18" charset="2"/>
              </a:rPr>
              <a:t>2</a:t>
            </a:r>
            <a:r>
              <a:rPr lang="en-US" b="0" dirty="0">
                <a:latin typeface="Times New Roman" pitchFamily="18" charset="0"/>
                <a:sym typeface="Symbol" pitchFamily="18" charset="2"/>
              </a:rPr>
              <a:t></a:t>
            </a:r>
            <a:r>
              <a:rPr lang="en-US" b="0" baseline="30000" dirty="0">
                <a:latin typeface="Times New Roman" pitchFamily="18" charset="0"/>
                <a:sym typeface="Symbol" pitchFamily="18" charset="2"/>
              </a:rPr>
              <a:t>+</a:t>
            </a:r>
            <a:r>
              <a:rPr lang="en-US" b="0" baseline="-25000" dirty="0">
                <a:latin typeface="Times New Roman" pitchFamily="18" charset="0"/>
                <a:sym typeface="Symbol" pitchFamily="18" charset="2"/>
              </a:rPr>
              <a:t>g</a:t>
            </a:r>
            <a:r>
              <a:rPr lang="en-US" b="0" dirty="0">
                <a:latin typeface="Times New Roman" pitchFamily="18" charset="0"/>
                <a:sym typeface="Symbol" pitchFamily="18" charset="2"/>
              </a:rPr>
              <a:t>(v=0)</a:t>
            </a:r>
            <a:endParaRPr lang="en-US" b="0" baseline="30000" dirty="0">
              <a:latin typeface="Times New Roman" pitchFamily="18" charset="0"/>
              <a:sym typeface="Symbol" pitchFamily="18" charset="2"/>
            </a:endParaRPr>
          </a:p>
          <a:p>
            <a:pPr algn="l">
              <a:lnSpc>
                <a:spcPct val="70000"/>
              </a:lnSpc>
            </a:pPr>
            <a:r>
              <a:rPr lang="en-US" b="0" dirty="0">
                <a:latin typeface="Times New Roman" pitchFamily="18" charset="0"/>
              </a:rPr>
              <a:t>large </a:t>
            </a:r>
            <a:r>
              <a:rPr lang="el-GR" b="0" dirty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US" b="0" dirty="0">
                <a:latin typeface="Times New Roman" pitchFamily="18" charset="0"/>
              </a:rPr>
              <a:t> for ion-excitation, low for </a:t>
            </a:r>
            <a:r>
              <a:rPr lang="en-US" b="0" dirty="0" smtClean="0">
                <a:latin typeface="Times New Roman" pitchFamily="18" charset="0"/>
              </a:rPr>
              <a:t>e</a:t>
            </a:r>
            <a:r>
              <a:rPr lang="en-US" b="0" baseline="30000" dirty="0" smtClean="0">
                <a:latin typeface="Times New Roman" pitchFamily="18" charset="0"/>
              </a:rPr>
              <a:t>-</a:t>
            </a:r>
            <a:endParaRPr lang="en-US" b="0" baseline="30000" dirty="0">
              <a:latin typeface="Times New Roman" pitchFamily="18" charset="0"/>
            </a:endParaRPr>
          </a:p>
        </p:txBody>
      </p:sp>
      <p:sp>
        <p:nvSpPr>
          <p:cNvPr id="1033230" name="Text Box 14"/>
          <p:cNvSpPr txBox="1">
            <a:spLocks noChangeArrowheads="1"/>
          </p:cNvSpPr>
          <p:nvPr/>
        </p:nvSpPr>
        <p:spPr bwMode="auto">
          <a:xfrm>
            <a:off x="5530850" y="5373688"/>
            <a:ext cx="23542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b="1">
                <a:solidFill>
                  <a:srgbClr val="3333CC"/>
                </a:solidFill>
              </a:rPr>
              <a:t>N</a:t>
            </a:r>
            <a:r>
              <a:rPr lang="en-US" b="1" baseline="-25000">
                <a:solidFill>
                  <a:srgbClr val="3333CC"/>
                </a:solidFill>
              </a:rPr>
              <a:t>2</a:t>
            </a:r>
            <a:r>
              <a:rPr lang="en-US" sz="2400" b="1" baseline="30000">
                <a:solidFill>
                  <a:srgbClr val="3333CC"/>
                </a:solidFill>
              </a:rPr>
              <a:t>+</a:t>
            </a:r>
            <a:r>
              <a:rPr lang="en-US" b="1">
                <a:solidFill>
                  <a:srgbClr val="3333CC"/>
                </a:solidFill>
              </a:rPr>
              <a:t> trans.@391 nm</a:t>
            </a:r>
          </a:p>
        </p:txBody>
      </p:sp>
      <p:sp>
        <p:nvSpPr>
          <p:cNvPr id="1033231" name="Text Box 15"/>
          <p:cNvSpPr txBox="1">
            <a:spLocks noChangeArrowheads="1"/>
          </p:cNvSpPr>
          <p:nvPr/>
        </p:nvSpPr>
        <p:spPr bwMode="auto">
          <a:xfrm>
            <a:off x="5076056" y="4055219"/>
            <a:ext cx="1244600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N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 trans. </a:t>
            </a:r>
          </a:p>
          <a:p>
            <a:pPr algn="l">
              <a:lnSpc>
                <a:spcPct val="60000"/>
              </a:lnSpc>
            </a:pPr>
            <a:r>
              <a:rPr lang="en-US" b="1" dirty="0">
                <a:solidFill>
                  <a:srgbClr val="FF0000"/>
                </a:solidFill>
              </a:rPr>
              <a:t>@337 nm</a:t>
            </a:r>
          </a:p>
        </p:txBody>
      </p:sp>
      <p:sp>
        <p:nvSpPr>
          <p:cNvPr id="1033244" name="Text Box 28"/>
          <p:cNvSpPr txBox="1">
            <a:spLocks noChangeArrowheads="1"/>
          </p:cNvSpPr>
          <p:nvPr/>
        </p:nvSpPr>
        <p:spPr bwMode="auto">
          <a:xfrm>
            <a:off x="5651500" y="4076700"/>
            <a:ext cx="288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grpSp>
        <p:nvGrpSpPr>
          <p:cNvPr id="3" name="Gruppieren 2"/>
          <p:cNvGrpSpPr/>
          <p:nvPr/>
        </p:nvGrpSpPr>
        <p:grpSpPr>
          <a:xfrm>
            <a:off x="7092280" y="1988840"/>
            <a:ext cx="1910804" cy="1436688"/>
            <a:chOff x="6877050" y="2136775"/>
            <a:chExt cx="1910804" cy="1436688"/>
          </a:xfrm>
        </p:grpSpPr>
        <p:pic>
          <p:nvPicPr>
            <p:cNvPr id="1033225" name="Picture 9" descr="profile1e-1bar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909" t="2533" r="3271" b="47166"/>
            <a:stretch>
              <a:fillRect/>
            </a:stretch>
          </p:blipFill>
          <p:spPr bwMode="auto">
            <a:xfrm>
              <a:off x="6877050" y="2136775"/>
              <a:ext cx="1858963" cy="1436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3233" name="Text Box 17"/>
            <p:cNvSpPr txBox="1">
              <a:spLocks noChangeArrowheads="1"/>
            </p:cNvSpPr>
            <p:nvPr/>
          </p:nvSpPr>
          <p:spPr bwMode="auto">
            <a:xfrm>
              <a:off x="7308304" y="3036317"/>
              <a:ext cx="1479550" cy="320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1500" b="0" dirty="0" smtClean="0"/>
                <a:t>p = 0.1 </a:t>
              </a:r>
              <a:r>
                <a:rPr lang="en-US" sz="1500" b="0" dirty="0"/>
                <a:t>mbar</a:t>
              </a:r>
            </a:p>
          </p:txBody>
        </p:sp>
        <p:sp>
          <p:nvSpPr>
            <p:cNvPr id="1033248" name="Text Box 32"/>
            <p:cNvSpPr txBox="1">
              <a:spLocks noChangeArrowheads="1"/>
            </p:cNvSpPr>
            <p:nvPr/>
          </p:nvSpPr>
          <p:spPr bwMode="auto">
            <a:xfrm>
              <a:off x="8243888" y="2205038"/>
              <a:ext cx="504825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b="1">
                  <a:solidFill>
                    <a:srgbClr val="FF0000"/>
                  </a:solidFill>
                </a:rPr>
                <a:t>N</a:t>
              </a:r>
              <a:r>
                <a:rPr lang="en-US" b="1" baseline="-25000">
                  <a:solidFill>
                    <a:srgbClr val="FF0000"/>
                  </a:solidFill>
                </a:rPr>
                <a:t>2</a:t>
              </a:r>
              <a:endParaRPr lang="en-US" b="1">
                <a:solidFill>
                  <a:srgbClr val="FF0000"/>
                </a:solidFill>
              </a:endParaRPr>
            </a:p>
          </p:txBody>
        </p:sp>
      </p:grpSp>
      <p:grpSp>
        <p:nvGrpSpPr>
          <p:cNvPr id="2" name="Gruppieren 1"/>
          <p:cNvGrpSpPr/>
          <p:nvPr/>
        </p:nvGrpSpPr>
        <p:grpSpPr>
          <a:xfrm>
            <a:off x="7236296" y="3467100"/>
            <a:ext cx="1701800" cy="1455738"/>
            <a:chOff x="7235825" y="3467100"/>
            <a:chExt cx="1701800" cy="1455738"/>
          </a:xfrm>
        </p:grpSpPr>
        <p:pic>
          <p:nvPicPr>
            <p:cNvPr id="1033224" name="Picture 8" descr="profile1eplus1bar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84" r="3159" b="47166"/>
            <a:stretch>
              <a:fillRect/>
            </a:stretch>
          </p:blipFill>
          <p:spPr bwMode="auto">
            <a:xfrm>
              <a:off x="7235825" y="3467100"/>
              <a:ext cx="1701800" cy="1455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3234" name="Text Box 18"/>
            <p:cNvSpPr txBox="1">
              <a:spLocks noChangeArrowheads="1"/>
            </p:cNvSpPr>
            <p:nvPr/>
          </p:nvSpPr>
          <p:spPr bwMode="auto">
            <a:xfrm>
              <a:off x="7687567" y="4437112"/>
              <a:ext cx="1204913" cy="320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1500" b="0" dirty="0" smtClean="0"/>
                <a:t>p = 30 </a:t>
              </a:r>
              <a:r>
                <a:rPr lang="en-US" sz="1500" b="0" dirty="0"/>
                <a:t>mbar</a:t>
              </a:r>
            </a:p>
          </p:txBody>
        </p:sp>
        <p:sp>
          <p:nvSpPr>
            <p:cNvPr id="1033249" name="Text Box 33"/>
            <p:cNvSpPr txBox="1">
              <a:spLocks noChangeArrowheads="1"/>
            </p:cNvSpPr>
            <p:nvPr/>
          </p:nvSpPr>
          <p:spPr bwMode="auto">
            <a:xfrm>
              <a:off x="8388350" y="3638550"/>
              <a:ext cx="504825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b="1">
                  <a:solidFill>
                    <a:srgbClr val="FF0000"/>
                  </a:solidFill>
                </a:rPr>
                <a:t>N</a:t>
              </a:r>
              <a:r>
                <a:rPr lang="en-US" b="1" baseline="-25000">
                  <a:solidFill>
                    <a:srgbClr val="FF0000"/>
                  </a:solidFill>
                </a:rPr>
                <a:t>2</a:t>
              </a:r>
              <a:endParaRPr lang="en-US" b="1">
                <a:solidFill>
                  <a:srgbClr val="FF0000"/>
                </a:solidFill>
              </a:endParaRPr>
            </a:p>
          </p:txBody>
        </p:sp>
      </p:grpSp>
      <p:sp>
        <p:nvSpPr>
          <p:cNvPr id="1033242" name="Text Box 26"/>
          <p:cNvSpPr txBox="1">
            <a:spLocks noChangeArrowheads="1"/>
          </p:cNvSpPr>
          <p:nvPr/>
        </p:nvSpPr>
        <p:spPr bwMode="auto">
          <a:xfrm>
            <a:off x="6444208" y="6220544"/>
            <a:ext cx="29432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b="0" dirty="0"/>
              <a:t>F. </a:t>
            </a:r>
            <a:r>
              <a:rPr lang="en-US" sz="1400" b="0" dirty="0" smtClean="0"/>
              <a:t>Becker </a:t>
            </a:r>
            <a:r>
              <a:rPr lang="en-US" sz="1400" b="0" dirty="0"/>
              <a:t>et al., </a:t>
            </a:r>
            <a:r>
              <a:rPr lang="en-US" sz="1400" b="0" dirty="0" smtClean="0"/>
              <a:t>IPAC’12 &amp;HB’12</a:t>
            </a:r>
            <a:endParaRPr lang="en-US" sz="1400" b="0" dirty="0"/>
          </a:p>
        </p:txBody>
      </p:sp>
      <p:sp>
        <p:nvSpPr>
          <p:cNvPr id="26" name="Text Box 20"/>
          <p:cNvSpPr txBox="1">
            <a:spLocks noChangeArrowheads="1"/>
          </p:cNvSpPr>
          <p:nvPr/>
        </p:nvSpPr>
        <p:spPr bwMode="auto">
          <a:xfrm>
            <a:off x="158304" y="4867909"/>
            <a:ext cx="4557712" cy="201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Neutral transitions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sym typeface="Symbol"/>
              </a:rPr>
              <a:t>=337 nm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:</a:t>
            </a:r>
            <a:endParaRPr lang="en-US" b="1" dirty="0">
              <a:solidFill>
                <a:srgbClr val="FF0000"/>
              </a:solidFill>
              <a:latin typeface="Times New Roman" pitchFamily="18" charset="0"/>
            </a:endParaRPr>
          </a:p>
          <a:p>
            <a:pPr algn="l">
              <a:lnSpc>
                <a:spcPct val="50000"/>
              </a:lnSpc>
            </a:pPr>
            <a:r>
              <a:rPr lang="en-US" b="0" dirty="0">
                <a:latin typeface="Times New Roman" pitchFamily="18" charset="0"/>
              </a:rPr>
              <a:t>N</a:t>
            </a:r>
            <a:r>
              <a:rPr lang="en-US" b="0" baseline="-25000" dirty="0">
                <a:latin typeface="Times New Roman" pitchFamily="18" charset="0"/>
              </a:rPr>
              <a:t>2</a:t>
            </a:r>
            <a:r>
              <a:rPr lang="en-US" b="0" dirty="0">
                <a:latin typeface="Times New Roman" pitchFamily="18" charset="0"/>
              </a:rPr>
              <a:t> + e</a:t>
            </a:r>
            <a:r>
              <a:rPr lang="en-US" b="0" baseline="30000" dirty="0">
                <a:latin typeface="Times New Roman" pitchFamily="18" charset="0"/>
              </a:rPr>
              <a:t>-</a:t>
            </a:r>
            <a:r>
              <a:rPr lang="en-US" b="0" dirty="0">
                <a:latin typeface="Times New Roman" pitchFamily="18" charset="0"/>
              </a:rPr>
              <a:t> </a:t>
            </a:r>
            <a:r>
              <a:rPr lang="en-US" b="0" dirty="0">
                <a:latin typeface="Times New Roman" pitchFamily="18" charset="0"/>
                <a:sym typeface="Symbol" pitchFamily="18" charset="2"/>
              </a:rPr>
              <a:t></a:t>
            </a:r>
            <a:r>
              <a:rPr lang="en-US" b="0" dirty="0">
                <a:latin typeface="Times New Roman" pitchFamily="18" charset="0"/>
              </a:rPr>
              <a:t> (N</a:t>
            </a:r>
            <a:r>
              <a:rPr lang="en-US" b="0" baseline="-25000" dirty="0">
                <a:latin typeface="Times New Roman" pitchFamily="18" charset="0"/>
              </a:rPr>
              <a:t>2</a:t>
            </a:r>
            <a:r>
              <a:rPr lang="en-US" b="0" dirty="0">
                <a:latin typeface="Times New Roman" pitchFamily="18" charset="0"/>
              </a:rPr>
              <a:t>)* + e</a:t>
            </a:r>
            <a:r>
              <a:rPr lang="en-US" b="0" baseline="30000" dirty="0">
                <a:latin typeface="Times New Roman" pitchFamily="18" charset="0"/>
              </a:rPr>
              <a:t>-</a:t>
            </a:r>
            <a:r>
              <a:rPr lang="en-US" b="0" dirty="0">
                <a:latin typeface="Times New Roman" pitchFamily="18" charset="0"/>
              </a:rPr>
              <a:t> </a:t>
            </a:r>
            <a:r>
              <a:rPr lang="en-US" b="0" dirty="0">
                <a:latin typeface="Times New Roman" pitchFamily="18" charset="0"/>
                <a:sym typeface="Symbol" pitchFamily="18" charset="2"/>
              </a:rPr>
              <a:t></a:t>
            </a:r>
            <a:r>
              <a:rPr lang="en-US" b="0" dirty="0">
                <a:latin typeface="Times New Roman" pitchFamily="18" charset="0"/>
              </a:rPr>
              <a:t> N</a:t>
            </a:r>
            <a:r>
              <a:rPr lang="en-US" b="0" baseline="-25000" dirty="0">
                <a:latin typeface="Times New Roman" pitchFamily="18" charset="0"/>
              </a:rPr>
              <a:t>2</a:t>
            </a:r>
            <a:r>
              <a:rPr lang="en-US" b="0" dirty="0">
                <a:latin typeface="Times New Roman" pitchFamily="18" charset="0"/>
              </a:rPr>
              <a:t> + </a:t>
            </a:r>
            <a:r>
              <a:rPr lang="en-US" b="0" dirty="0">
                <a:latin typeface="Times New Roman" pitchFamily="18" charset="0"/>
                <a:sym typeface="Symbol" pitchFamily="18" charset="2"/>
              </a:rPr>
              <a:t> + e</a:t>
            </a:r>
            <a:r>
              <a:rPr lang="en-US" b="0" baseline="30000" dirty="0">
                <a:latin typeface="Times New Roman" pitchFamily="18" charset="0"/>
                <a:sym typeface="Symbol" pitchFamily="18" charset="2"/>
              </a:rPr>
              <a:t>-</a:t>
            </a:r>
          </a:p>
          <a:p>
            <a:pPr algn="l">
              <a:lnSpc>
                <a:spcPct val="70000"/>
              </a:lnSpc>
            </a:pPr>
            <a:r>
              <a:rPr lang="en-US" b="0" dirty="0">
                <a:latin typeface="Times New Roman" pitchFamily="18" charset="0"/>
                <a:sym typeface="Symbol" pitchFamily="18" charset="2"/>
              </a:rPr>
              <a:t>N</a:t>
            </a:r>
            <a:r>
              <a:rPr lang="en-US" b="0" baseline="-25000" dirty="0">
                <a:latin typeface="Times New Roman" pitchFamily="18" charset="0"/>
                <a:sym typeface="Symbol" pitchFamily="18" charset="2"/>
              </a:rPr>
              <a:t>2</a:t>
            </a:r>
            <a:r>
              <a:rPr lang="en-US" b="0" dirty="0">
                <a:latin typeface="Times New Roman" pitchFamily="18" charset="0"/>
                <a:sym typeface="Symbol" pitchFamily="18" charset="2"/>
              </a:rPr>
              <a:t> @337nm: C</a:t>
            </a:r>
            <a:r>
              <a:rPr lang="en-US" b="0" baseline="30000" dirty="0">
                <a:latin typeface="Times New Roman" pitchFamily="18" charset="0"/>
                <a:sym typeface="Symbol" pitchFamily="18" charset="2"/>
              </a:rPr>
              <a:t>3</a:t>
            </a:r>
            <a:r>
              <a:rPr lang="en-US" b="0" dirty="0">
                <a:latin typeface="Times New Roman" pitchFamily="18" charset="0"/>
                <a:sym typeface="Symbol" pitchFamily="18" charset="2"/>
              </a:rPr>
              <a:t></a:t>
            </a:r>
            <a:r>
              <a:rPr lang="en-US" b="0" baseline="-25000" dirty="0">
                <a:latin typeface="Times New Roman" pitchFamily="18" charset="0"/>
                <a:sym typeface="Symbol" pitchFamily="18" charset="2"/>
              </a:rPr>
              <a:t>u</a:t>
            </a:r>
            <a:r>
              <a:rPr lang="en-US" b="0" dirty="0">
                <a:latin typeface="Times New Roman" pitchFamily="18" charset="0"/>
                <a:sym typeface="Symbol" pitchFamily="18" charset="2"/>
              </a:rPr>
              <a:t>(v=0)  B</a:t>
            </a:r>
            <a:r>
              <a:rPr lang="en-US" b="0" baseline="30000" dirty="0">
                <a:latin typeface="Times New Roman" pitchFamily="18" charset="0"/>
                <a:sym typeface="Symbol" pitchFamily="18" charset="2"/>
              </a:rPr>
              <a:t>3</a:t>
            </a:r>
            <a:r>
              <a:rPr lang="en-US" b="0" dirty="0">
                <a:latin typeface="Times New Roman" pitchFamily="18" charset="0"/>
                <a:sym typeface="Symbol" pitchFamily="18" charset="2"/>
              </a:rPr>
              <a:t></a:t>
            </a:r>
            <a:r>
              <a:rPr lang="en-US" b="0" baseline="-25000" dirty="0">
                <a:latin typeface="Times New Roman" pitchFamily="18" charset="0"/>
                <a:sym typeface="Symbol" pitchFamily="18" charset="2"/>
              </a:rPr>
              <a:t>g</a:t>
            </a:r>
            <a:r>
              <a:rPr lang="en-US" b="0" dirty="0">
                <a:latin typeface="Times New Roman" pitchFamily="18" charset="0"/>
                <a:sym typeface="Symbol" pitchFamily="18" charset="2"/>
              </a:rPr>
              <a:t>(v=0)</a:t>
            </a:r>
            <a:endParaRPr lang="en-US" b="0" baseline="30000" dirty="0">
              <a:latin typeface="Times New Roman" pitchFamily="18" charset="0"/>
              <a:sym typeface="Symbol" pitchFamily="18" charset="2"/>
            </a:endParaRPr>
          </a:p>
          <a:p>
            <a:pPr algn="l">
              <a:lnSpc>
                <a:spcPct val="70000"/>
              </a:lnSpc>
            </a:pPr>
            <a:r>
              <a:rPr lang="en-US" b="0" dirty="0">
                <a:latin typeface="Times New Roman" pitchFamily="18" charset="0"/>
              </a:rPr>
              <a:t>large </a:t>
            </a:r>
            <a:r>
              <a:rPr lang="el-GR" b="0" dirty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US" b="0" dirty="0">
                <a:latin typeface="Times New Roman" pitchFamily="18" charset="0"/>
              </a:rPr>
              <a:t> of e</a:t>
            </a:r>
            <a:r>
              <a:rPr lang="en-US" b="0" baseline="30000" dirty="0">
                <a:latin typeface="Times New Roman" pitchFamily="18" charset="0"/>
              </a:rPr>
              <a:t>-</a:t>
            </a:r>
            <a:r>
              <a:rPr lang="en-US" b="0" dirty="0">
                <a:latin typeface="Times New Roman" pitchFamily="18" charset="0"/>
              </a:rPr>
              <a:t> excitation., low for ions</a:t>
            </a:r>
          </a:p>
          <a:p>
            <a:pPr algn="l">
              <a:lnSpc>
                <a:spcPct val="70000"/>
              </a:lnSpc>
            </a:pPr>
            <a:r>
              <a:rPr lang="en-US" sz="1700" b="0" dirty="0">
                <a:latin typeface="Times New Roman" pitchFamily="18" charset="0"/>
              </a:rPr>
              <a:t>at p </a:t>
            </a:r>
            <a:r>
              <a:rPr lang="en-US" sz="1700" b="0" dirty="0">
                <a:latin typeface="Times New Roman" pitchFamily="18" charset="0"/>
                <a:sym typeface="Symbol" pitchFamily="18" charset="2"/>
              </a:rPr>
              <a:t> 0.1 mbar free mean path 1 cm!</a:t>
            </a:r>
          </a:p>
          <a:p>
            <a:pPr algn="l"/>
            <a:endParaRPr lang="en-US" sz="1700" b="0" dirty="0">
              <a:latin typeface="Times New Roman" pitchFamily="18" charset="0"/>
            </a:endParaRPr>
          </a:p>
        </p:txBody>
      </p:sp>
      <p:grpSp>
        <p:nvGrpSpPr>
          <p:cNvPr id="1033239" name="Group 23"/>
          <p:cNvGrpSpPr>
            <a:grpSpLocks/>
          </p:cNvGrpSpPr>
          <p:nvPr/>
        </p:nvGrpSpPr>
        <p:grpSpPr bwMode="auto">
          <a:xfrm>
            <a:off x="1979712" y="2957239"/>
            <a:ext cx="2383271" cy="1839913"/>
            <a:chOff x="288" y="2016"/>
            <a:chExt cx="1595" cy="1133"/>
          </a:xfrm>
        </p:grpSpPr>
        <p:pic>
          <p:nvPicPr>
            <p:cNvPr id="1033228" name="Picture 12" descr="Becker Profile-Comparison-Nitrogen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971" r="5405" b="48917"/>
            <a:stretch>
              <a:fillRect/>
            </a:stretch>
          </p:blipFill>
          <p:spPr bwMode="auto">
            <a:xfrm>
              <a:off x="288" y="2016"/>
              <a:ext cx="1587" cy="9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3238" name="Picture 22" descr="Becker Profile-Comparison-Nitrogen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13" t="89267" r="5405"/>
            <a:stretch>
              <a:fillRect/>
            </a:stretch>
          </p:blipFill>
          <p:spPr bwMode="auto">
            <a:xfrm>
              <a:off x="516" y="2916"/>
              <a:ext cx="1367" cy="2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Gruppieren 4"/>
          <p:cNvGrpSpPr/>
          <p:nvPr/>
        </p:nvGrpSpPr>
        <p:grpSpPr>
          <a:xfrm>
            <a:off x="4483074" y="1772816"/>
            <a:ext cx="1889126" cy="1433513"/>
            <a:chOff x="5921374" y="191293"/>
            <a:chExt cx="1889126" cy="1433513"/>
          </a:xfrm>
        </p:grpSpPr>
        <p:pic>
          <p:nvPicPr>
            <p:cNvPr id="1033226" name="Picture 10" descr="profile1e-3bar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578" t="3101" r="3065" b="47166"/>
            <a:stretch>
              <a:fillRect/>
            </a:stretch>
          </p:blipFill>
          <p:spPr bwMode="auto">
            <a:xfrm>
              <a:off x="5921374" y="191293"/>
              <a:ext cx="1858963" cy="14335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3247" name="Text Box 31"/>
            <p:cNvSpPr txBox="1">
              <a:spLocks noChangeArrowheads="1"/>
            </p:cNvSpPr>
            <p:nvPr/>
          </p:nvSpPr>
          <p:spPr bwMode="auto">
            <a:xfrm>
              <a:off x="7059637" y="623515"/>
              <a:ext cx="504825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b="1">
                  <a:solidFill>
                    <a:srgbClr val="FF0000"/>
                  </a:solidFill>
                </a:rPr>
                <a:t>N</a:t>
              </a:r>
              <a:r>
                <a:rPr lang="en-US" b="1" baseline="-25000">
                  <a:solidFill>
                    <a:srgbClr val="FF0000"/>
                  </a:solidFill>
                </a:rPr>
                <a:t>2</a:t>
              </a:r>
              <a:endParaRPr lang="en-US" b="1">
                <a:solidFill>
                  <a:srgbClr val="FF0000"/>
                </a:solidFill>
              </a:endParaRPr>
            </a:p>
          </p:txBody>
        </p:sp>
        <p:sp>
          <p:nvSpPr>
            <p:cNvPr id="1033232" name="Text Box 16"/>
            <p:cNvSpPr txBox="1">
              <a:spLocks noChangeArrowheads="1"/>
            </p:cNvSpPr>
            <p:nvPr/>
          </p:nvSpPr>
          <p:spPr bwMode="auto">
            <a:xfrm>
              <a:off x="6127750" y="1123520"/>
              <a:ext cx="1682750" cy="320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1500" b="0" dirty="0" smtClean="0"/>
                <a:t>p = 0.003 </a:t>
              </a:r>
              <a:r>
                <a:rPr lang="en-US" sz="1500" b="0" dirty="0"/>
                <a:t>mbar</a:t>
              </a:r>
            </a:p>
          </p:txBody>
        </p:sp>
      </p:grp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138113" y="273050"/>
            <a:ext cx="8828087" cy="4572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200" b="1" dirty="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rPr>
              <a:t>Image Spectroscopy – Different Gas Pressures and Profile Width</a:t>
            </a: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rPr>
              <a:t>  </a:t>
            </a:r>
          </a:p>
        </p:txBody>
      </p:sp>
      <p:pic>
        <p:nvPicPr>
          <p:cNvPr id="1033237" name="Picture 21" descr="Becker Profile-Comparison-Nitroge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287" r="5405"/>
          <a:stretch>
            <a:fillRect/>
          </a:stretch>
        </p:blipFill>
        <p:spPr bwMode="auto">
          <a:xfrm>
            <a:off x="-31565" y="2996952"/>
            <a:ext cx="2371317" cy="178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8256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3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231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818" name="Text Box 2"/>
          <p:cNvSpPr txBox="1">
            <a:spLocks noChangeArrowheads="1"/>
          </p:cNvSpPr>
          <p:nvPr/>
        </p:nvSpPr>
        <p:spPr bwMode="auto">
          <a:xfrm>
            <a:off x="333375" y="217488"/>
            <a:ext cx="7924800" cy="4572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400" dirty="0">
                <a:solidFill>
                  <a:schemeClr val="tx1"/>
                </a:solidFill>
                <a:ea typeface="ＭＳ Ｐゴシック" charset="-128"/>
              </a:rPr>
              <a:t>Expected Signal Strength for </a:t>
            </a:r>
            <a:r>
              <a:rPr lang="en-US" sz="2400" dirty="0" smtClean="0">
                <a:solidFill>
                  <a:schemeClr val="tx1"/>
                </a:solidFill>
                <a:ea typeface="ＭＳ Ｐゴシック" charset="-128"/>
              </a:rPr>
              <a:t>IPM and BIF-Monitor</a:t>
            </a:r>
            <a:endParaRPr lang="en-US" sz="2400" dirty="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802819" name="Oval 3"/>
          <p:cNvSpPr>
            <a:spLocks noChangeArrowheads="1"/>
          </p:cNvSpPr>
          <p:nvPr/>
        </p:nvSpPr>
        <p:spPr bwMode="auto">
          <a:xfrm>
            <a:off x="2740025" y="4203700"/>
            <a:ext cx="1125538" cy="839788"/>
          </a:xfrm>
          <a:prstGeom prst="ellipse">
            <a:avLst/>
          </a:prstGeom>
          <a:solidFill>
            <a:schemeClr val="bg1">
              <a:alpha val="0"/>
            </a:schemeClr>
          </a:solidFill>
          <a:ln w="1905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 b="0">
              <a:solidFill>
                <a:srgbClr val="008000"/>
              </a:solidFill>
              <a:ea typeface="ＭＳ Ｐゴシック" charset="-128"/>
            </a:endParaRPr>
          </a:p>
        </p:txBody>
      </p:sp>
      <p:sp>
        <p:nvSpPr>
          <p:cNvPr id="802820" name="Text Box 4"/>
          <p:cNvSpPr txBox="1">
            <a:spLocks noChangeArrowheads="1"/>
          </p:cNvSpPr>
          <p:nvPr/>
        </p:nvSpPr>
        <p:spPr bwMode="auto">
          <a:xfrm>
            <a:off x="246063" y="4938713"/>
            <a:ext cx="40528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000" b="0">
                <a:solidFill>
                  <a:srgbClr val="008000"/>
                </a:solidFill>
                <a:latin typeface="Arial" charset="0"/>
                <a:ea typeface="ＭＳ Ｐゴシック" charset="-128"/>
              </a:rPr>
              <a:t>Target electron</a:t>
            </a:r>
            <a:r>
              <a:rPr lang="en-US" sz="2000" b="0" baseline="30000">
                <a:solidFill>
                  <a:srgbClr val="008000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sz="2000" b="0">
                <a:solidFill>
                  <a:srgbClr val="008000"/>
                </a:solidFill>
                <a:latin typeface="Arial" charset="0"/>
                <a:ea typeface="ＭＳ Ｐゴシック" charset="-128"/>
              </a:rPr>
              <a:t>density:</a:t>
            </a:r>
          </a:p>
          <a:p>
            <a:pPr algn="l" eaLnBrk="0" hangingPunct="0">
              <a:lnSpc>
                <a:spcPct val="50000"/>
              </a:lnSpc>
              <a:buFont typeface="Wingdings" pitchFamily="2" charset="2"/>
              <a:buNone/>
            </a:pPr>
            <a:r>
              <a:rPr lang="en-US" sz="1900" b="0">
                <a:solidFill>
                  <a:srgbClr val="008000"/>
                </a:solidFill>
                <a:latin typeface="Arial" charset="0"/>
                <a:ea typeface="ＭＳ Ｐゴシック" charset="-128"/>
              </a:rPr>
              <a:t>Proportional to vacuum pressure</a:t>
            </a:r>
          </a:p>
          <a:p>
            <a:pPr algn="l" eaLnBrk="0" hangingPunct="0">
              <a:lnSpc>
                <a:spcPct val="50000"/>
              </a:lnSpc>
              <a:buFont typeface="Wingdings" pitchFamily="2" charset="2"/>
              <a:buNone/>
            </a:pPr>
            <a:r>
              <a:rPr lang="en-US" sz="1900" b="0">
                <a:solidFill>
                  <a:srgbClr val="008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 </a:t>
            </a:r>
            <a:r>
              <a:rPr lang="en-US" sz="1900" b="0">
                <a:solidFill>
                  <a:srgbClr val="008000"/>
                </a:solidFill>
                <a:latin typeface="Arial" charset="0"/>
                <a:ea typeface="ＭＳ Ｐゴシック" charset="-128"/>
              </a:rPr>
              <a:t>Adaptation of signal strength</a:t>
            </a:r>
          </a:p>
        </p:txBody>
      </p:sp>
      <p:sp>
        <p:nvSpPr>
          <p:cNvPr id="802821" name="Text Box 5"/>
          <p:cNvSpPr txBox="1">
            <a:spLocks noChangeArrowheads="1"/>
          </p:cNvSpPr>
          <p:nvPr/>
        </p:nvSpPr>
        <p:spPr bwMode="auto">
          <a:xfrm>
            <a:off x="4611688" y="5105400"/>
            <a:ext cx="4797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000" b="0">
                <a:solidFill>
                  <a:srgbClr val="CC6600"/>
                </a:solidFill>
                <a:ea typeface="ＭＳ Ｐゴシック" charset="-128"/>
                <a:cs typeface="Times New Roman" pitchFamily="18" charset="0"/>
                <a:sym typeface="Symbol" pitchFamily="18" charset="2"/>
              </a:rPr>
              <a:t></a:t>
            </a:r>
            <a:r>
              <a:rPr lang="en-US" sz="2000" b="0">
                <a:solidFill>
                  <a:srgbClr val="CC6600"/>
                </a:solidFill>
                <a:ea typeface="ＭＳ Ｐゴシック" charset="-128"/>
                <a:cs typeface="Times New Roman" pitchFamily="18" charset="0"/>
              </a:rPr>
              <a:t> 1/</a:t>
            </a:r>
            <a:r>
              <a:rPr lang="en-US" sz="2000" i="1">
                <a:solidFill>
                  <a:srgbClr val="CC6600"/>
                </a:solidFill>
                <a:ea typeface="ＭＳ Ｐゴシック" charset="-128"/>
                <a:cs typeface="Times New Roman" pitchFamily="18" charset="0"/>
              </a:rPr>
              <a:t>E</a:t>
            </a:r>
            <a:r>
              <a:rPr lang="en-US" sz="2000" i="1" baseline="-25000">
                <a:solidFill>
                  <a:srgbClr val="CC6600"/>
                </a:solidFill>
                <a:ea typeface="ＭＳ Ｐゴシック" charset="-128"/>
                <a:cs typeface="Times New Roman" pitchFamily="18" charset="0"/>
              </a:rPr>
              <a:t>kin</a:t>
            </a:r>
            <a:r>
              <a:rPr lang="en-US" sz="2000" b="0" baseline="-25000">
                <a:solidFill>
                  <a:srgbClr val="CC6600"/>
                </a:solidFill>
                <a:ea typeface="ＭＳ Ｐゴシック" charset="-128"/>
                <a:cs typeface="Times New Roman" pitchFamily="18" charset="0"/>
              </a:rPr>
              <a:t>  </a:t>
            </a:r>
            <a:r>
              <a:rPr lang="en-US" sz="1900" b="0">
                <a:solidFill>
                  <a:srgbClr val="CC6600"/>
                </a:solidFill>
                <a:latin typeface="Arial" charset="0"/>
                <a:ea typeface="ＭＳ Ｐゴシック" charset="-128"/>
                <a:cs typeface="Times New Roman" pitchFamily="18" charset="0"/>
              </a:rPr>
              <a:t>(for</a:t>
            </a:r>
            <a:r>
              <a:rPr lang="en-US" sz="2000" b="0">
                <a:solidFill>
                  <a:srgbClr val="CC6600"/>
                </a:solidFill>
                <a:ea typeface="ＭＳ Ｐゴシック" charset="-128"/>
                <a:cs typeface="Times New Roman" pitchFamily="18" charset="0"/>
              </a:rPr>
              <a:t> </a:t>
            </a:r>
            <a:r>
              <a:rPr lang="en-US" sz="2000" i="1">
                <a:solidFill>
                  <a:srgbClr val="CC6600"/>
                </a:solidFill>
                <a:ea typeface="ＭＳ Ｐゴシック" charset="-128"/>
                <a:cs typeface="Times New Roman" pitchFamily="18" charset="0"/>
              </a:rPr>
              <a:t>E</a:t>
            </a:r>
            <a:r>
              <a:rPr lang="en-US" sz="2000" i="1" baseline="-25000">
                <a:solidFill>
                  <a:srgbClr val="CC6600"/>
                </a:solidFill>
                <a:ea typeface="ＭＳ Ｐゴシック" charset="-128"/>
                <a:cs typeface="Times New Roman" pitchFamily="18" charset="0"/>
              </a:rPr>
              <a:t>kin</a:t>
            </a:r>
            <a:r>
              <a:rPr lang="en-US" sz="2000" b="0">
                <a:solidFill>
                  <a:srgbClr val="CC6600"/>
                </a:solidFill>
                <a:ea typeface="ＭＳ Ｐゴシック" charset="-128"/>
                <a:cs typeface="Times New Roman" pitchFamily="18" charset="0"/>
              </a:rPr>
              <a:t>&gt; </a:t>
            </a:r>
            <a:r>
              <a:rPr lang="en-US" sz="1900" b="0">
                <a:solidFill>
                  <a:srgbClr val="CC6600"/>
                </a:solidFill>
                <a:latin typeface="Arial" charset="0"/>
                <a:ea typeface="ＭＳ Ｐゴシック" charset="-128"/>
                <a:cs typeface="Times New Roman" pitchFamily="18" charset="0"/>
              </a:rPr>
              <a:t>1GeV nearly constant)</a:t>
            </a:r>
          </a:p>
        </p:txBody>
      </p:sp>
      <p:sp>
        <p:nvSpPr>
          <p:cNvPr id="802824" name="Oval 8"/>
          <p:cNvSpPr>
            <a:spLocks noChangeArrowheads="1"/>
          </p:cNvSpPr>
          <p:nvPr/>
        </p:nvSpPr>
        <p:spPr bwMode="auto">
          <a:xfrm>
            <a:off x="4733925" y="4173538"/>
            <a:ext cx="717550" cy="850900"/>
          </a:xfrm>
          <a:prstGeom prst="ellipse">
            <a:avLst/>
          </a:prstGeom>
          <a:solidFill>
            <a:schemeClr val="bg1">
              <a:alpha val="0"/>
            </a:schemeClr>
          </a:solidFill>
          <a:ln w="25400">
            <a:solidFill>
              <a:srgbClr val="CC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2828" name="Text Box 12"/>
          <p:cNvSpPr txBox="1">
            <a:spLocks noChangeArrowheads="1"/>
          </p:cNvSpPr>
          <p:nvPr/>
        </p:nvSpPr>
        <p:spPr bwMode="auto">
          <a:xfrm>
            <a:off x="6987662" y="4436353"/>
            <a:ext cx="635748" cy="2594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600" b="0" baseline="30000">
                <a:solidFill>
                  <a:srgbClr val="006600"/>
                </a:solidFill>
                <a:latin typeface="Comic Sans MS" pitchFamily="66" charset="0"/>
                <a:ea typeface="ＭＳ Ｐゴシック" charset="-128"/>
              </a:rPr>
              <a:t> </a:t>
            </a:r>
            <a:endParaRPr lang="de-DE" sz="1600" b="0" baseline="30000">
              <a:solidFill>
                <a:srgbClr val="006600"/>
              </a:solidFill>
              <a:latin typeface="Comic Sans MS" pitchFamily="66" charset="0"/>
              <a:ea typeface="ＭＳ Ｐゴシック" charset="-128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4716016" y="879103"/>
            <a:ext cx="4218631" cy="3269977"/>
            <a:chOff x="4716016" y="808817"/>
            <a:chExt cx="4218631" cy="3269977"/>
          </a:xfrm>
        </p:grpSpPr>
        <p:pic>
          <p:nvPicPr>
            <p:cNvPr id="803842" name="Picture 2" descr="G:\OPAC Meeting May2014\SRIM Calculations\nitrogen curves.png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37" t="14634" r="14813" b="3657"/>
            <a:stretch/>
          </p:blipFill>
          <p:spPr bwMode="auto">
            <a:xfrm>
              <a:off x="4716016" y="1117720"/>
              <a:ext cx="4059684" cy="29610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02829" name="Rectangle 13"/>
            <p:cNvSpPr>
              <a:spLocks noChangeArrowheads="1"/>
            </p:cNvSpPr>
            <p:nvPr/>
          </p:nvSpPr>
          <p:spPr bwMode="auto">
            <a:xfrm>
              <a:off x="6313708" y="915988"/>
              <a:ext cx="2069238" cy="2609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1600" b="0" baseline="30000">
                  <a:solidFill>
                    <a:srgbClr val="006600"/>
                  </a:solidFill>
                  <a:latin typeface="Comic Sans MS" pitchFamily="66" charset="0"/>
                  <a:ea typeface="ＭＳ Ｐゴシック" charset="-128"/>
                </a:rPr>
                <a:t> </a:t>
              </a:r>
            </a:p>
          </p:txBody>
        </p:sp>
        <p:sp>
          <p:nvSpPr>
            <p:cNvPr id="802832" name="Text Box 16"/>
            <p:cNvSpPr txBox="1">
              <a:spLocks noChangeArrowheads="1"/>
            </p:cNvSpPr>
            <p:nvPr/>
          </p:nvSpPr>
          <p:spPr bwMode="auto">
            <a:xfrm>
              <a:off x="4932040" y="808817"/>
              <a:ext cx="400260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/>
              <a:r>
                <a:rPr lang="en-US" sz="1700" b="0" dirty="0" smtClean="0">
                  <a:solidFill>
                    <a:schemeClr val="tx1"/>
                  </a:solidFill>
                  <a:latin typeface="Arial" charset="0"/>
                  <a:ea typeface="ＭＳ Ｐゴシック" charset="-128"/>
                </a:rPr>
                <a:t>Energy loss in</a:t>
              </a:r>
              <a:r>
                <a:rPr lang="en-US" b="0" dirty="0" smtClean="0">
                  <a:solidFill>
                    <a:schemeClr val="tx1"/>
                  </a:solidFill>
                  <a:latin typeface="Arial" charset="0"/>
                  <a:ea typeface="ＭＳ Ｐゴシック" charset="-128"/>
                </a:rPr>
                <a:t> </a:t>
              </a:r>
              <a:r>
                <a:rPr lang="en-US" b="0" dirty="0">
                  <a:solidFill>
                    <a:schemeClr val="tx1"/>
                  </a:solidFill>
                  <a:latin typeface="Arial" charset="0"/>
                  <a:ea typeface="ＭＳ Ｐゴシック" charset="-128"/>
                </a:rPr>
                <a:t>10</a:t>
              </a:r>
              <a:r>
                <a:rPr lang="en-US" sz="2400" b="0" baseline="30000" dirty="0">
                  <a:solidFill>
                    <a:schemeClr val="tx1"/>
                  </a:solidFill>
                  <a:latin typeface="Arial" charset="0"/>
                  <a:ea typeface="ＭＳ Ｐゴシック" charset="-128"/>
                </a:rPr>
                <a:t>-7</a:t>
              </a:r>
              <a:r>
                <a:rPr lang="en-US" sz="1700" b="0" dirty="0">
                  <a:solidFill>
                    <a:schemeClr val="tx1"/>
                  </a:solidFill>
                  <a:latin typeface="Arial" charset="0"/>
                  <a:ea typeface="ＭＳ Ｐゴシック" charset="-128"/>
                </a:rPr>
                <a:t> mbar </a:t>
              </a:r>
              <a:r>
                <a:rPr lang="en-US" b="0" dirty="0" smtClean="0">
                  <a:solidFill>
                    <a:schemeClr val="tx1"/>
                  </a:solidFill>
                  <a:latin typeface="Arial" charset="0"/>
                  <a:ea typeface="ＭＳ Ｐゴシック" charset="-128"/>
                </a:rPr>
                <a:t>N</a:t>
              </a:r>
              <a:r>
                <a:rPr lang="en-US" sz="2400" b="0" baseline="-25000" dirty="0" smtClean="0">
                  <a:solidFill>
                    <a:schemeClr val="tx1"/>
                  </a:solidFill>
                  <a:latin typeface="Arial" charset="0"/>
                  <a:ea typeface="ＭＳ Ｐゴシック" charset="-128"/>
                </a:rPr>
                <a:t>2</a:t>
              </a:r>
              <a:r>
                <a:rPr lang="en-US" sz="2400" b="0" dirty="0" smtClean="0">
                  <a:solidFill>
                    <a:schemeClr val="tx1"/>
                  </a:solidFill>
                  <a:latin typeface="Arial" charset="0"/>
                  <a:ea typeface="ＭＳ Ｐゴシック" charset="-128"/>
                </a:rPr>
                <a:t> </a:t>
              </a:r>
              <a:r>
                <a:rPr lang="en-US" sz="1700" b="0" dirty="0" smtClean="0">
                  <a:solidFill>
                    <a:schemeClr val="tx1"/>
                  </a:solidFill>
                  <a:latin typeface="Arial" charset="0"/>
                  <a:ea typeface="ＭＳ Ｐゴシック" charset="-128"/>
                </a:rPr>
                <a:t>by SRIM</a:t>
              </a:r>
              <a:endParaRPr lang="en-US" sz="1700" b="0" dirty="0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2833" name="Line 17"/>
            <p:cNvSpPr>
              <a:spLocks noChangeShapeType="1"/>
            </p:cNvSpPr>
            <p:nvPr/>
          </p:nvSpPr>
          <p:spPr bwMode="auto">
            <a:xfrm>
              <a:off x="5337162" y="2132856"/>
              <a:ext cx="545582" cy="1458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802834" name="Line 18"/>
            <p:cNvSpPr>
              <a:spLocks noChangeShapeType="1"/>
            </p:cNvSpPr>
            <p:nvPr/>
          </p:nvSpPr>
          <p:spPr bwMode="auto">
            <a:xfrm>
              <a:off x="5844538" y="1762612"/>
              <a:ext cx="1778872" cy="10204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802835" name="Line 19"/>
            <p:cNvSpPr>
              <a:spLocks noChangeShapeType="1"/>
            </p:cNvSpPr>
            <p:nvPr/>
          </p:nvSpPr>
          <p:spPr bwMode="auto">
            <a:xfrm>
              <a:off x="6875582" y="2132856"/>
              <a:ext cx="1584850" cy="510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802836" name="Text Box 20"/>
            <p:cNvSpPr txBox="1">
              <a:spLocks noChangeArrowheads="1"/>
            </p:cNvSpPr>
            <p:nvPr/>
          </p:nvSpPr>
          <p:spPr bwMode="auto">
            <a:xfrm>
              <a:off x="5305069" y="1772816"/>
              <a:ext cx="1144652" cy="3658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b="0" dirty="0">
                  <a:solidFill>
                    <a:srgbClr val="000099"/>
                  </a:solidFill>
                  <a:ea typeface="ＭＳ Ｐゴシック" charset="-128"/>
                </a:rPr>
                <a:t>ion source</a:t>
              </a:r>
              <a:r>
                <a:rPr lang="en-US" b="0" dirty="0">
                  <a:solidFill>
                    <a:schemeClr val="tx1"/>
                  </a:solidFill>
                  <a:ea typeface="ＭＳ Ｐゴシック" charset="-128"/>
                </a:rPr>
                <a:t> </a:t>
              </a:r>
            </a:p>
          </p:txBody>
        </p:sp>
        <p:sp>
          <p:nvSpPr>
            <p:cNvPr id="802837" name="Text Box 21"/>
            <p:cNvSpPr txBox="1">
              <a:spLocks noChangeArrowheads="1"/>
            </p:cNvSpPr>
            <p:nvPr/>
          </p:nvSpPr>
          <p:spPr bwMode="auto">
            <a:xfrm>
              <a:off x="5866796" y="1331476"/>
              <a:ext cx="2017572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/>
              <a:r>
                <a:rPr lang="en-US" b="0" dirty="0" smtClean="0">
                  <a:solidFill>
                    <a:srgbClr val="008000"/>
                  </a:solidFill>
                  <a:ea typeface="ＭＳ Ｐゴシック" charset="-128"/>
                </a:rPr>
                <a:t>LINAC, cyclotron</a:t>
              </a:r>
              <a:endParaRPr lang="en-US" b="0" dirty="0">
                <a:solidFill>
                  <a:srgbClr val="008000"/>
                </a:solidFill>
                <a:ea typeface="ＭＳ Ｐゴシック" charset="-128"/>
              </a:endParaRPr>
            </a:p>
          </p:txBody>
        </p:sp>
        <p:sp>
          <p:nvSpPr>
            <p:cNvPr id="802838" name="Text Box 22"/>
            <p:cNvSpPr txBox="1">
              <a:spLocks noChangeArrowheads="1"/>
            </p:cNvSpPr>
            <p:nvPr/>
          </p:nvSpPr>
          <p:spPr bwMode="auto">
            <a:xfrm>
              <a:off x="7092280" y="1772816"/>
              <a:ext cx="1367775" cy="3658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b="0" dirty="0">
                  <a:solidFill>
                    <a:srgbClr val="ED181E"/>
                  </a:solidFill>
                  <a:ea typeface="ＭＳ Ｐゴシック" charset="-128"/>
                </a:rPr>
                <a:t>synchrotron</a:t>
              </a:r>
            </a:p>
          </p:txBody>
        </p:sp>
      </p:grpSp>
      <p:sp>
        <p:nvSpPr>
          <p:cNvPr id="802839" name="Text Box 23"/>
          <p:cNvSpPr txBox="1">
            <a:spLocks noChangeArrowheads="1"/>
          </p:cNvSpPr>
          <p:nvPr/>
        </p:nvSpPr>
        <p:spPr bwMode="auto">
          <a:xfrm>
            <a:off x="176213" y="3645024"/>
            <a:ext cx="4299743" cy="531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lnSpc>
                <a:spcPct val="70000"/>
              </a:lnSpc>
            </a:pP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Ionization probability proportional to </a:t>
            </a:r>
          </a:p>
          <a:p>
            <a:pPr algn="l" eaLnBrk="0" hangingPunct="0">
              <a:lnSpc>
                <a:spcPct val="70000"/>
              </a:lnSpc>
              <a:spcBef>
                <a:spcPts val="400"/>
              </a:spcBef>
            </a:pPr>
            <a:r>
              <a:rPr lang="en-US" i="1" dirty="0" err="1">
                <a:solidFill>
                  <a:schemeClr val="tx1"/>
                </a:solidFill>
                <a:ea typeface="ＭＳ Ｐゴシック" charset="-128"/>
              </a:rPr>
              <a:t>dE</a:t>
            </a:r>
            <a:r>
              <a:rPr lang="en-US" i="1" dirty="0">
                <a:solidFill>
                  <a:schemeClr val="tx1"/>
                </a:solidFill>
                <a:ea typeface="ＭＳ Ｐゴシック" charset="-128"/>
              </a:rPr>
              <a:t>/dx</a:t>
            </a:r>
            <a:r>
              <a:rPr lang="en-US" b="0" dirty="0">
                <a:solidFill>
                  <a:schemeClr val="tx1"/>
                </a:solidFill>
                <a:ea typeface="ＭＳ Ｐゴシック" charset="-128"/>
              </a:rPr>
              <a:t> 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by Bethe-Bloch formula:</a:t>
            </a:r>
          </a:p>
        </p:txBody>
      </p:sp>
      <p:graphicFrame>
        <p:nvGraphicFramePr>
          <p:cNvPr id="802840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8198124"/>
              </p:ext>
            </p:extLst>
          </p:nvPr>
        </p:nvGraphicFramePr>
        <p:xfrm>
          <a:off x="925513" y="4077072"/>
          <a:ext cx="7837487" cy="1030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3907" name="Equation" r:id="rId4" imgW="3682800" imgH="533160" progId="Equation.3">
                  <p:embed/>
                </p:oleObj>
              </mc:Choice>
              <mc:Fallback>
                <p:oleObj name="Equation" r:id="rId4" imgW="368280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5513" y="4077072"/>
                        <a:ext cx="7837487" cy="1030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47303" y="1117720"/>
            <a:ext cx="4884737" cy="1657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60000"/>
              </a:lnSpc>
            </a:pPr>
            <a:r>
              <a:rPr lang="en-US" sz="2000" i="1" dirty="0">
                <a:solidFill>
                  <a:schemeClr val="accent2"/>
                </a:solidFill>
                <a:latin typeface="Arial" charset="0"/>
                <a:ea typeface="ＭＳ Ｐゴシック" charset="-128"/>
              </a:rPr>
              <a:t>Physics</a:t>
            </a:r>
            <a:r>
              <a:rPr lang="en-US" sz="2000" b="0" i="1" dirty="0">
                <a:solidFill>
                  <a:schemeClr val="accent2"/>
                </a:solidFill>
                <a:latin typeface="Arial" charset="0"/>
                <a:ea typeface="ＭＳ Ｐゴシック" charset="-128"/>
              </a:rPr>
              <a:t>:</a:t>
            </a:r>
            <a:r>
              <a:rPr lang="en-US" sz="2000" b="0" dirty="0">
                <a:solidFill>
                  <a:schemeClr val="accent2"/>
                </a:solidFill>
                <a:latin typeface="Arial" charset="0"/>
                <a:ea typeface="ＭＳ Ｐゴシック" charset="-128"/>
              </a:rPr>
              <a:t> </a:t>
            </a:r>
          </a:p>
          <a:p>
            <a:pPr algn="l" eaLnBrk="0" hangingPunct="0">
              <a:lnSpc>
                <a:spcPct val="60000"/>
              </a:lnSpc>
              <a:spcBef>
                <a:spcPts val="800"/>
              </a:spcBef>
            </a:pPr>
            <a:r>
              <a:rPr lang="en-US" sz="2000" b="0" dirty="0">
                <a:solidFill>
                  <a:schemeClr val="accent2"/>
                </a:solidFill>
                <a:latin typeface="Arial" charset="0"/>
                <a:ea typeface="ＭＳ Ｐゴシック" charset="-128"/>
              </a:rPr>
              <a:t>Energy loss of </a:t>
            </a:r>
            <a:r>
              <a:rPr lang="en-US" sz="2000" b="0" dirty="0" smtClean="0">
                <a:solidFill>
                  <a:schemeClr val="accent2"/>
                </a:solidFill>
                <a:latin typeface="Arial" charset="0"/>
                <a:ea typeface="ＭＳ Ｐゴシック" charset="-128"/>
              </a:rPr>
              <a:t>ions </a:t>
            </a:r>
            <a:r>
              <a:rPr lang="en-US" sz="2000" b="0" dirty="0">
                <a:solidFill>
                  <a:schemeClr val="accent2"/>
                </a:solidFill>
                <a:latin typeface="Arial" charset="0"/>
                <a:ea typeface="ＭＳ Ｐゴシック" charset="-128"/>
              </a:rPr>
              <a:t>in gas </a:t>
            </a:r>
            <a:r>
              <a:rPr lang="en-US" sz="2000" i="1" dirty="0" err="1">
                <a:solidFill>
                  <a:schemeClr val="accent2"/>
                </a:solidFill>
                <a:ea typeface="ＭＳ Ｐゴシック" charset="-128"/>
              </a:rPr>
              <a:t>dE</a:t>
            </a:r>
            <a:r>
              <a:rPr lang="en-US" sz="2000" i="1" dirty="0">
                <a:solidFill>
                  <a:schemeClr val="accent2"/>
                </a:solidFill>
                <a:ea typeface="ＭＳ Ｐゴシック" charset="-128"/>
              </a:rPr>
              <a:t>/dx</a:t>
            </a:r>
            <a:r>
              <a:rPr lang="en-US" sz="2000" b="0" dirty="0">
                <a:solidFill>
                  <a:schemeClr val="accent2"/>
                </a:solidFill>
                <a:ea typeface="ＭＳ Ｐゴシック" charset="-128"/>
              </a:rPr>
              <a:t> </a:t>
            </a:r>
          </a:p>
          <a:p>
            <a:pPr algn="l" eaLnBrk="0" hangingPunct="0">
              <a:lnSpc>
                <a:spcPct val="60000"/>
              </a:lnSpc>
              <a:spcBef>
                <a:spcPts val="800"/>
              </a:spcBef>
              <a:buFont typeface="Symbol" pitchFamily="18" charset="2"/>
              <a:buChar char="Þ"/>
            </a:pPr>
            <a:r>
              <a:rPr lang="en-US" sz="2000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Profile determination from residual gas</a:t>
            </a:r>
          </a:p>
          <a:p>
            <a:pPr algn="l" eaLnBrk="0" hangingPunct="0">
              <a:lnSpc>
                <a:spcPct val="60000"/>
              </a:lnSpc>
              <a:spcBef>
                <a:spcPts val="800"/>
              </a:spcBef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Ionization: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roughly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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100 eV/ionization</a:t>
            </a:r>
          </a:p>
          <a:p>
            <a:pPr algn="l" eaLnBrk="0" hangingPunct="0">
              <a:lnSpc>
                <a:spcPct val="60000"/>
              </a:lnSpc>
              <a:spcBef>
                <a:spcPts val="800"/>
              </a:spcBef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Excitation + 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optical photon 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emission: </a:t>
            </a:r>
          </a:p>
          <a:p>
            <a:pPr algn="l" eaLnBrk="0" hangingPunct="0">
              <a:lnSpc>
                <a:spcPct val="60000"/>
              </a:lnSpc>
              <a:spcBef>
                <a:spcPts val="800"/>
              </a:spcBef>
              <a:buFont typeface="Wingdings" pitchFamily="2" charset="2"/>
              <a:buNone/>
            </a:pP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  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roughly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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3 </a:t>
            </a:r>
            <a:r>
              <a:rPr lang="en-US" b="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keV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/photon</a:t>
            </a:r>
          </a:p>
        </p:txBody>
      </p:sp>
    </p:spTree>
    <p:extLst>
      <p:ext uri="{BB962C8B-B14F-4D97-AF65-F5344CB8AC3E}">
        <p14:creationId xmlns:p14="http://schemas.microsoft.com/office/powerpoint/2010/main" val="1646510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2819" grpId="0" animBg="1"/>
      <p:bldP spid="802820" grpId="0"/>
      <p:bldP spid="802821" grpId="0"/>
      <p:bldP spid="80282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6"/>
          <p:cNvSpPr txBox="1">
            <a:spLocks noChangeArrowheads="1"/>
          </p:cNvSpPr>
          <p:nvPr/>
        </p:nvSpPr>
        <p:spPr bwMode="auto">
          <a:xfrm>
            <a:off x="5076056" y="712788"/>
            <a:ext cx="3800475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b="0" dirty="0">
                <a:ea typeface="ＭＳ Ｐゴシック" charset="-128"/>
              </a:rPr>
              <a:t>Beam: </a:t>
            </a:r>
            <a:r>
              <a:rPr lang="en-US" sz="1400" b="0" dirty="0" smtClean="0">
                <a:ea typeface="ＭＳ Ｐゴシック" charset="-128"/>
              </a:rPr>
              <a:t>S </a:t>
            </a:r>
            <a:r>
              <a:rPr lang="en-US" sz="1400" b="0" dirty="0">
                <a:ea typeface="ＭＳ Ｐゴシック" charset="-128"/>
              </a:rPr>
              <a:t>at </a:t>
            </a:r>
            <a:r>
              <a:rPr lang="en-US" sz="1400" b="0" dirty="0" smtClean="0">
                <a:ea typeface="ＭＳ Ｐゴシック" charset="-128"/>
              </a:rPr>
              <a:t>3 MeV/u at TU-</a:t>
            </a:r>
            <a:r>
              <a:rPr lang="en-US" sz="1400" b="0" dirty="0" err="1" smtClean="0">
                <a:ea typeface="ＭＳ Ｐゴシック" charset="-128"/>
              </a:rPr>
              <a:t>München</a:t>
            </a:r>
            <a:r>
              <a:rPr lang="en-US" sz="1400" b="0" dirty="0" smtClean="0">
                <a:ea typeface="ＭＳ Ｐゴシック" charset="-128"/>
              </a:rPr>
              <a:t> TANDEM</a:t>
            </a:r>
            <a:endParaRPr lang="en-US" sz="1400" b="0" dirty="0">
              <a:ea typeface="ＭＳ Ｐゴシック" charset="-128"/>
              <a:cs typeface="Times New Roman" pitchFamily="18" charset="0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467544" y="4133080"/>
            <a:ext cx="2880320" cy="2248247"/>
            <a:chOff x="1046596" y="2353280"/>
            <a:chExt cx="3921894" cy="3163952"/>
          </a:xfrm>
        </p:grpSpPr>
        <p:sp>
          <p:nvSpPr>
            <p:cNvPr id="10" name="Ellipse 9"/>
            <p:cNvSpPr>
              <a:spLocks noChangeAspect="1"/>
            </p:cNvSpPr>
            <p:nvPr/>
          </p:nvSpPr>
          <p:spPr bwMode="auto">
            <a:xfrm>
              <a:off x="1046596" y="2353280"/>
              <a:ext cx="3163952" cy="3163952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127000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179388" marR="0" lvl="0" indent="-179388" algn="l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pitchFamily="34" charset="0"/>
              </a:endParaRPr>
            </a:p>
          </p:txBody>
        </p:sp>
        <p:sp>
          <p:nvSpPr>
            <p:cNvPr id="11" name="Ellipse 10"/>
            <p:cNvSpPr/>
            <p:nvPr/>
          </p:nvSpPr>
          <p:spPr bwMode="auto">
            <a:xfrm>
              <a:off x="1995782" y="3425537"/>
              <a:ext cx="1265581" cy="949186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44000">
                  <a:srgbClr val="00B0F0"/>
                </a:gs>
                <a:gs pos="80000">
                  <a:srgbClr val="FFFFFF">
                    <a:lumMod val="9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179388" marR="0" lvl="0" indent="-179388" algn="l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pitchFamily="34" charset="0"/>
              </a:endParaRPr>
            </a:p>
          </p:txBody>
        </p:sp>
        <p:sp>
          <p:nvSpPr>
            <p:cNvPr id="12" name="Ellipse 11"/>
            <p:cNvSpPr/>
            <p:nvPr/>
          </p:nvSpPr>
          <p:spPr bwMode="auto">
            <a:xfrm>
              <a:off x="1679386" y="2951120"/>
              <a:ext cx="1898371" cy="1898371"/>
            </a:xfrm>
            <a:prstGeom prst="ellipse">
              <a:avLst/>
            </a:prstGeom>
            <a:noFill/>
            <a:ln w="222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179388" marR="0" lvl="0" indent="-179388" algn="l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pitchFamily="34" charset="0"/>
              </a:endParaRPr>
            </a:p>
          </p:txBody>
        </p:sp>
        <p:sp>
          <p:nvSpPr>
            <p:cNvPr id="13" name="Ellipse 12"/>
            <p:cNvSpPr/>
            <p:nvPr/>
          </p:nvSpPr>
          <p:spPr bwMode="auto">
            <a:xfrm>
              <a:off x="2533653" y="3805387"/>
              <a:ext cx="189837" cy="189837"/>
            </a:xfrm>
            <a:prstGeom prst="ellipse">
              <a:avLst/>
            </a:prstGeom>
            <a:noFill/>
            <a:ln w="22225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179388" marR="0" lvl="0" indent="-179388" algn="l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pitchFamily="34" charset="0"/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2002398" y="4946663"/>
              <a:ext cx="1491205" cy="4764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 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  <a:sym typeface="Symbol"/>
                </a:rPr>
                <a:t>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100mm</a:t>
              </a:r>
            </a:p>
          </p:txBody>
        </p:sp>
        <p:sp>
          <p:nvSpPr>
            <p:cNvPr id="15" name="Legende mit Linie 1 14"/>
            <p:cNvSpPr/>
            <p:nvPr/>
          </p:nvSpPr>
          <p:spPr bwMode="auto">
            <a:xfrm>
              <a:off x="3082662" y="2381264"/>
              <a:ext cx="1885828" cy="624097"/>
            </a:xfrm>
            <a:prstGeom prst="borderCallout1">
              <a:avLst>
                <a:gd name="adj1" fmla="val 1923"/>
                <a:gd name="adj2" fmla="val -220"/>
                <a:gd name="adj3" fmla="val 91247"/>
                <a:gd name="adj4" fmla="val -38922"/>
              </a:avLst>
            </a:prstGeom>
            <a:solidFill>
              <a:srgbClr val="FFFFFF">
                <a:alpha val="70000"/>
              </a:srgb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sz="13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10</a:t>
              </a:r>
              <a:r>
                <a:rPr kumimoji="0" lang="en-US" sz="130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-2</a:t>
              </a: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 mbar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sz="13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r</a:t>
              </a:r>
              <a:r>
                <a:rPr kumimoji="0" lang="en-US" sz="1300" b="0" i="1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mfp</a:t>
              </a: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~30 mm</a:t>
              </a:r>
            </a:p>
          </p:txBody>
        </p:sp>
        <p:sp>
          <p:nvSpPr>
            <p:cNvPr id="16" name="Legende mit Linie 1 15"/>
            <p:cNvSpPr/>
            <p:nvPr/>
          </p:nvSpPr>
          <p:spPr bwMode="auto">
            <a:xfrm>
              <a:off x="3134860" y="3276034"/>
              <a:ext cx="1833629" cy="624097"/>
            </a:xfrm>
            <a:prstGeom prst="borderCallout1">
              <a:avLst>
                <a:gd name="adj1" fmla="val 1923"/>
                <a:gd name="adj2" fmla="val -220"/>
                <a:gd name="adj3" fmla="val 91247"/>
                <a:gd name="adj4" fmla="val -38922"/>
              </a:avLst>
            </a:prstGeom>
            <a:solidFill>
              <a:srgbClr val="FFFFFF">
                <a:alpha val="70000"/>
              </a:srgb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sz="13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10</a:t>
              </a:r>
              <a:r>
                <a:rPr kumimoji="0" lang="en-US" sz="130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-1</a:t>
              </a: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 mbar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sz="13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r</a:t>
              </a:r>
              <a:r>
                <a:rPr kumimoji="0" lang="en-US" sz="1300" b="0" i="1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mfp</a:t>
              </a: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~ 3 mm</a:t>
              </a: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1882682" y="4283117"/>
              <a:ext cx="1320955" cy="4331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sz="14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Verdana" pitchFamily="34" charset="0"/>
                  <a:sym typeface="Symbol"/>
                </a:rPr>
                <a:t></a:t>
              </a:r>
              <a:r>
                <a:rPr kumimoji="0" lang="en-US" sz="14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Verdana" pitchFamily="34" charset="0"/>
                </a:rPr>
                <a:t>30mm</a:t>
              </a:r>
            </a:p>
          </p:txBody>
        </p:sp>
        <p:sp>
          <p:nvSpPr>
            <p:cNvPr id="18" name="Legende mit Linie 1 17"/>
            <p:cNvSpPr/>
            <p:nvPr/>
          </p:nvSpPr>
          <p:spPr bwMode="auto">
            <a:xfrm>
              <a:off x="3131840" y="4173056"/>
              <a:ext cx="1836650" cy="624097"/>
            </a:xfrm>
            <a:prstGeom prst="borderCallout1">
              <a:avLst>
                <a:gd name="adj1" fmla="val 1923"/>
                <a:gd name="adj2" fmla="val -220"/>
                <a:gd name="adj3" fmla="val -43703"/>
                <a:gd name="adj4" fmla="val -32794"/>
              </a:avLst>
            </a:prstGeom>
            <a:solidFill>
              <a:srgbClr val="FFFFFF">
                <a:alpha val="70000"/>
              </a:srgb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sz="13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10</a:t>
              </a:r>
              <a:r>
                <a:rPr lang="en-US" sz="1300" kern="0" baseline="30000" dirty="0" smtClean="0">
                  <a:solidFill>
                    <a:srgbClr val="000000"/>
                  </a:solidFill>
                  <a:latin typeface="Verdana" pitchFamily="34" charset="0"/>
                </a:rPr>
                <a:t>+1</a:t>
              </a: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 mbar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sz="13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r</a:t>
              </a:r>
              <a:r>
                <a:rPr kumimoji="0" lang="en-US" sz="1300" b="0" i="1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mfp</a:t>
              </a: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~ 30 </a:t>
              </a:r>
              <a:r>
                <a:rPr lang="en-US" sz="1300" b="0" kern="0" dirty="0" smtClean="0">
                  <a:solidFill>
                    <a:srgbClr val="000000"/>
                  </a:solidFill>
                  <a:latin typeface="Verdana" pitchFamily="34" charset="0"/>
                  <a:sym typeface="Symbol"/>
                </a:rPr>
                <a:t></a:t>
              </a: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m</a:t>
              </a:r>
            </a:p>
          </p:txBody>
        </p:sp>
      </p:grp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138113" y="273050"/>
            <a:ext cx="8828087" cy="4572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200" b="1" dirty="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rPr>
              <a:t>Image Spectroscopy – Different Gas Pressures and </a:t>
            </a:r>
            <a:r>
              <a:rPr lang="en-US" sz="2200" b="1" u="sng" dirty="0" smtClean="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rPr>
              <a:t>total</a:t>
            </a:r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rPr>
              <a:t> Profile </a:t>
            </a:r>
            <a:r>
              <a:rPr lang="en-US" sz="2200" b="1" dirty="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rPr>
              <a:t>Width</a:t>
            </a: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rPr>
              <a:t>  </a:t>
            </a:r>
          </a:p>
        </p:txBody>
      </p:sp>
      <p:pic>
        <p:nvPicPr>
          <p:cNvPr id="8038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037803"/>
            <a:ext cx="3990975" cy="534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38663" name="Text Box 7"/>
          <p:cNvSpPr txBox="1">
            <a:spLocks noChangeArrowheads="1"/>
          </p:cNvSpPr>
          <p:nvPr/>
        </p:nvSpPr>
        <p:spPr bwMode="auto">
          <a:xfrm>
            <a:off x="2987824" y="6237312"/>
            <a:ext cx="309069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400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F. Becker et al., IPAC’12 and HB’12</a:t>
            </a:r>
            <a:endParaRPr lang="en-US" sz="1400" b="0" dirty="0">
              <a:latin typeface="Arial" charset="0"/>
            </a:endParaRPr>
          </a:p>
        </p:txBody>
      </p:sp>
      <p:sp>
        <p:nvSpPr>
          <p:cNvPr id="838659" name="Text Box 3"/>
          <p:cNvSpPr txBox="1">
            <a:spLocks noChangeArrowheads="1"/>
          </p:cNvSpPr>
          <p:nvPr/>
        </p:nvSpPr>
        <p:spPr bwMode="auto">
          <a:xfrm>
            <a:off x="179512" y="1124744"/>
            <a:ext cx="5184576" cy="2882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buFont typeface="Wingdings" pitchFamily="2" charset="2"/>
              <a:buNone/>
            </a:pP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E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ntire spectral range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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effect is smaller</a:t>
            </a:r>
          </a:p>
          <a:p>
            <a:pPr algn="l" eaLnBrk="0" hangingPunct="0">
              <a:spcBef>
                <a:spcPts val="400"/>
              </a:spcBef>
              <a:buFont typeface="Wingdings" pitchFamily="2" charset="2"/>
              <a:buNone/>
            </a:pP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but significant disturbance for He and Ne</a:t>
            </a:r>
          </a:p>
          <a:p>
            <a:pPr algn="l" eaLnBrk="0" hangingPunct="0">
              <a:buFont typeface="Wingdings" pitchFamily="2" charset="2"/>
              <a:buNone/>
            </a:pPr>
            <a:r>
              <a:rPr lang="en-US" dirty="0" smtClean="0">
                <a:solidFill>
                  <a:srgbClr val="3333CC"/>
                </a:solidFill>
                <a:latin typeface="Arial" charset="0"/>
                <a:ea typeface="ＭＳ Ｐゴシック" charset="-128"/>
              </a:rPr>
              <a:t>Task: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To which pressure the methods delivers </a:t>
            </a:r>
          </a:p>
          <a:p>
            <a:pPr algn="l" eaLnBrk="0" hangingPunct="0">
              <a:spcBef>
                <a:spcPts val="600"/>
              </a:spcBef>
              <a:buFont typeface="Wingdings" pitchFamily="2" charset="2"/>
              <a:buNone/>
            </a:pP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a correct profile reproduction?</a:t>
            </a:r>
          </a:p>
          <a:p>
            <a:pPr algn="l" eaLnBrk="0" hangingPunct="0">
              <a:spcBef>
                <a:spcPts val="600"/>
              </a:spcBef>
              <a:buFont typeface="Wingdings" pitchFamily="2" charset="2"/>
              <a:buNone/>
            </a:pPr>
            <a:r>
              <a:rPr lang="en-US" dirty="0" smtClean="0">
                <a:solidFill>
                  <a:srgbClr val="3333CC"/>
                </a:solidFill>
                <a:latin typeface="Arial" charset="0"/>
                <a:ea typeface="ＭＳ Ｐゴシック" charset="-128"/>
              </a:rPr>
              <a:t>Results: </a:t>
            </a:r>
          </a:p>
          <a:p>
            <a:pPr marL="285750" indent="-285750" algn="l" eaLnBrk="0" hangingPunct="0"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avoid 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10</a:t>
            </a:r>
            <a:r>
              <a:rPr lang="en-US" sz="2200" b="0" baseline="3000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-2 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mbar &lt;</a:t>
            </a:r>
            <a:r>
              <a:rPr lang="en-US" i="1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p 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&lt;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10 mbar 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</a:t>
            </a:r>
            <a:endParaRPr lang="en-US" dirty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  <a:p>
            <a:pPr algn="l" eaLnBrk="0" hangingPunct="0">
              <a:spcBef>
                <a:spcPts val="600"/>
              </a:spcBef>
            </a:pP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   chose either </a:t>
            </a:r>
            <a:r>
              <a:rPr lang="en-US" i="1" dirty="0" err="1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r</a:t>
            </a:r>
            <a:r>
              <a:rPr lang="en-US" i="1" baseline="-25000" dirty="0" err="1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mfp</a:t>
            </a:r>
            <a:r>
              <a:rPr lang="en-US" i="1" dirty="0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 &gt;&gt;  </a:t>
            </a:r>
            <a:r>
              <a:rPr lang="en-US" i="1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r</a:t>
            </a:r>
            <a:r>
              <a:rPr lang="en-US" i="1" baseline="-250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beam</a:t>
            </a:r>
            <a:r>
              <a:rPr lang="en-US" i="1" baseline="-250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 </a:t>
            </a:r>
            <a:r>
              <a:rPr lang="en-US" i="1" dirty="0" smtClean="0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 or  </a:t>
            </a:r>
            <a:r>
              <a:rPr lang="en-US" i="1" dirty="0" err="1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r</a:t>
            </a:r>
            <a:r>
              <a:rPr lang="en-US" i="1" baseline="-25000" dirty="0" err="1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mfp</a:t>
            </a:r>
            <a:r>
              <a:rPr lang="en-US" i="1" dirty="0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&lt;&lt;  </a:t>
            </a:r>
            <a:r>
              <a:rPr lang="en-US" i="1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r</a:t>
            </a:r>
            <a:r>
              <a:rPr lang="en-US" i="1" baseline="-250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beam</a:t>
            </a:r>
            <a:endParaRPr lang="en-US" i="1" dirty="0">
              <a:solidFill>
                <a:schemeClr val="tx1"/>
              </a:solidFill>
              <a:latin typeface="Arial" charset="0"/>
              <a:ea typeface="ＭＳ Ｐゴシック" charset="-128"/>
              <a:sym typeface="Symbol"/>
            </a:endParaRPr>
          </a:p>
          <a:p>
            <a:pPr marL="285750" indent="-285750" algn="l" eaLnBrk="0" hangingPunct="0">
              <a:spcBef>
                <a:spcPts val="600"/>
              </a:spcBef>
              <a:buFont typeface="Wingdings" pitchFamily="2" charset="2"/>
              <a:buChar char="Ø"/>
            </a:pPr>
            <a:r>
              <a:rPr lang="en-US" i="1" dirty="0" smtClean="0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use transition of the charged specious</a:t>
            </a:r>
            <a:endParaRPr lang="en-US" i="1" dirty="0">
              <a:solidFill>
                <a:schemeClr val="tx1"/>
              </a:solidFill>
              <a:latin typeface="Arial" charset="0"/>
              <a:ea typeface="ＭＳ Ｐゴシック" charset="-128"/>
              <a:sym typeface="Symbol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236296" y="2123564"/>
            <a:ext cx="165618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700" dirty="0" smtClean="0">
                <a:solidFill>
                  <a:srgbClr val="3333CC"/>
                </a:solidFill>
              </a:rPr>
              <a:t>all transitions</a:t>
            </a:r>
            <a:endParaRPr lang="en-US" sz="1700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7125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42" name="Text Box 2"/>
          <p:cNvSpPr txBox="1">
            <a:spLocks noChangeArrowheads="1"/>
          </p:cNvSpPr>
          <p:nvPr/>
        </p:nvSpPr>
        <p:spPr bwMode="auto">
          <a:xfrm>
            <a:off x="455613" y="206375"/>
            <a:ext cx="8828087" cy="4572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400">
                <a:solidFill>
                  <a:schemeClr val="tx1"/>
                </a:solidFill>
                <a:ea typeface="ＭＳ Ｐゴシック" charset="-128"/>
              </a:rPr>
              <a:t>Alternative Single Photon Camera: emCCD</a:t>
            </a:r>
          </a:p>
        </p:txBody>
      </p:sp>
      <p:sp>
        <p:nvSpPr>
          <p:cNvPr id="829443" name="Text Box 3"/>
          <p:cNvSpPr txBox="1">
            <a:spLocks noChangeArrowheads="1"/>
          </p:cNvSpPr>
          <p:nvPr/>
        </p:nvSpPr>
        <p:spPr bwMode="auto">
          <a:xfrm>
            <a:off x="266700" y="1052513"/>
            <a:ext cx="50577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>
                <a:solidFill>
                  <a:schemeClr val="accent2"/>
                </a:solidFill>
                <a:latin typeface="Arial" charset="0"/>
                <a:ea typeface="ＭＳ Ｐゴシック" charset="-128"/>
              </a:rPr>
              <a:t>Principle of electron multiplication CCD:</a:t>
            </a:r>
            <a:endParaRPr lang="en-US" b="0">
              <a:solidFill>
                <a:schemeClr val="accent2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829444" name="Text Box 4"/>
          <p:cNvSpPr txBox="1">
            <a:spLocks noChangeArrowheads="1"/>
          </p:cNvSpPr>
          <p:nvPr/>
        </p:nvSpPr>
        <p:spPr bwMode="auto">
          <a:xfrm>
            <a:off x="-1086581" y="6176987"/>
            <a:ext cx="5613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endParaRPr lang="de-DE" sz="1600" b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829445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25"/>
          <a:stretch/>
        </p:blipFill>
        <p:spPr bwMode="auto">
          <a:xfrm>
            <a:off x="473075" y="4776788"/>
            <a:ext cx="4019550" cy="1584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2944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588" y="1020763"/>
            <a:ext cx="3978275" cy="288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829451" name="Group 11"/>
          <p:cNvGrpSpPr>
            <a:grpSpLocks/>
          </p:cNvGrpSpPr>
          <p:nvPr/>
        </p:nvGrpSpPr>
        <p:grpSpPr bwMode="auto">
          <a:xfrm>
            <a:off x="230188" y="1458913"/>
            <a:ext cx="4851400" cy="2892425"/>
            <a:chOff x="204" y="853"/>
            <a:chExt cx="2990" cy="1815"/>
          </a:xfrm>
        </p:grpSpPr>
        <p:pic>
          <p:nvPicPr>
            <p:cNvPr id="829446" name="Picture 6" descr="eeccd_prinz_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" y="875"/>
              <a:ext cx="2927" cy="17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29449" name="Rectangle 9"/>
            <p:cNvSpPr>
              <a:spLocks noChangeArrowheads="1"/>
            </p:cNvSpPr>
            <p:nvPr/>
          </p:nvSpPr>
          <p:spPr bwMode="auto">
            <a:xfrm>
              <a:off x="2705" y="853"/>
              <a:ext cx="489" cy="47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accent2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829450" name="Rectangle 10"/>
            <p:cNvSpPr>
              <a:spLocks noChangeArrowheads="1"/>
            </p:cNvSpPr>
            <p:nvPr/>
          </p:nvSpPr>
          <p:spPr bwMode="auto">
            <a:xfrm>
              <a:off x="2403" y="1280"/>
              <a:ext cx="489" cy="3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accent2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829452" name="Oval 12"/>
          <p:cNvSpPr>
            <a:spLocks noChangeArrowheads="1"/>
          </p:cNvSpPr>
          <p:nvPr/>
        </p:nvSpPr>
        <p:spPr bwMode="auto">
          <a:xfrm>
            <a:off x="3206750" y="3113088"/>
            <a:ext cx="671513" cy="1296987"/>
          </a:xfrm>
          <a:prstGeom prst="ellipse">
            <a:avLst/>
          </a:prstGeom>
          <a:noFill/>
          <a:ln w="47625" algn="ctr">
            <a:solidFill>
              <a:schemeClr val="accent2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29453" name="Text Box 13"/>
          <p:cNvSpPr txBox="1">
            <a:spLocks noChangeArrowheads="1"/>
          </p:cNvSpPr>
          <p:nvPr/>
        </p:nvSpPr>
        <p:spPr bwMode="auto">
          <a:xfrm>
            <a:off x="238125" y="4405313"/>
            <a:ext cx="39830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accent2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600" dirty="0">
                <a:solidFill>
                  <a:schemeClr val="accent2"/>
                </a:solidFill>
                <a:latin typeface="Arial" charset="0"/>
              </a:rPr>
              <a:t>Multiplication by avalanche diodes:</a:t>
            </a:r>
          </a:p>
        </p:txBody>
      </p:sp>
      <p:sp>
        <p:nvSpPr>
          <p:cNvPr id="829454" name="Text Box 14"/>
          <p:cNvSpPr txBox="1">
            <a:spLocks noChangeArrowheads="1"/>
          </p:cNvSpPr>
          <p:nvPr/>
        </p:nvSpPr>
        <p:spPr bwMode="auto">
          <a:xfrm>
            <a:off x="4805363" y="5301208"/>
            <a:ext cx="4338637" cy="1155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accent2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700" dirty="0">
                <a:solidFill>
                  <a:schemeClr val="accent2"/>
                </a:solidFill>
                <a:latin typeface="Arial" charset="0"/>
              </a:rPr>
              <a:t>Parameter of Hamamatsu C9100-13</a:t>
            </a:r>
          </a:p>
          <a:p>
            <a:pPr marL="285750" indent="-285750" algn="l">
              <a:lnSpc>
                <a:spcPct val="60000"/>
              </a:lnSpc>
              <a:buFont typeface="Wingdings" panose="05000000000000000000" pitchFamily="2" charset="2"/>
              <a:buChar char="Ø"/>
            </a:pPr>
            <a:r>
              <a:rPr lang="en-US" sz="1700" b="0" dirty="0">
                <a:latin typeface="Arial" charset="0"/>
              </a:rPr>
              <a:t>Pixel: 512x512, size16x16</a:t>
            </a:r>
            <a:r>
              <a:rPr lang="en-US" sz="1700" b="0" dirty="0">
                <a:latin typeface="Arial" charset="0"/>
                <a:sym typeface="Symbol" pitchFamily="18" charset="2"/>
              </a:rPr>
              <a:t></a:t>
            </a:r>
            <a:r>
              <a:rPr lang="en-US" sz="1700" b="0" dirty="0" smtClean="0">
                <a:latin typeface="Arial" charset="0"/>
                <a:sym typeface="Symbol" pitchFamily="18" charset="2"/>
              </a:rPr>
              <a:t>m</a:t>
            </a:r>
            <a:r>
              <a:rPr lang="en-US" sz="2000" b="0" baseline="30000" dirty="0" smtClean="0">
                <a:latin typeface="Arial" charset="0"/>
                <a:sym typeface="Symbol" pitchFamily="18" charset="2"/>
              </a:rPr>
              <a:t>2 , -</a:t>
            </a:r>
            <a:r>
              <a:rPr lang="en-US" sz="1700" b="0" dirty="0" smtClean="0">
                <a:latin typeface="Arial" charset="0"/>
              </a:rPr>
              <a:t>80 </a:t>
            </a:r>
            <a:r>
              <a:rPr lang="en-US" sz="1700" b="0" baseline="30000" dirty="0">
                <a:latin typeface="Arial" charset="0"/>
              </a:rPr>
              <a:t>O</a:t>
            </a:r>
            <a:r>
              <a:rPr lang="en-US" sz="1700" b="0" dirty="0">
                <a:latin typeface="Arial" charset="0"/>
              </a:rPr>
              <a:t>C</a:t>
            </a:r>
          </a:p>
          <a:p>
            <a:pPr marL="342900" indent="-342900" algn="l">
              <a:lnSpc>
                <a:spcPct val="60000"/>
              </a:lnSpc>
              <a:buFont typeface="Wingdings" panose="05000000000000000000" pitchFamily="2" charset="2"/>
              <a:buChar char="Ø"/>
            </a:pPr>
            <a:r>
              <a:rPr lang="en-US" sz="1700" b="0" dirty="0" smtClean="0">
                <a:latin typeface="Arial" charset="0"/>
              </a:rPr>
              <a:t>Maximum </a:t>
            </a:r>
            <a:r>
              <a:rPr lang="en-US" sz="1700" b="0" dirty="0">
                <a:latin typeface="Arial" charset="0"/>
              </a:rPr>
              <a:t>amplification</a:t>
            </a:r>
            <a:r>
              <a:rPr lang="en-US" b="0" dirty="0">
                <a:latin typeface="Arial" charset="0"/>
              </a:rPr>
              <a:t>: x1200</a:t>
            </a:r>
          </a:p>
          <a:p>
            <a:pPr marL="285750" indent="-285750" algn="l">
              <a:lnSpc>
                <a:spcPct val="30000"/>
              </a:lnSpc>
              <a:buFont typeface="Wingdings" panose="05000000000000000000" pitchFamily="2" charset="2"/>
              <a:buChar char="Ø"/>
            </a:pPr>
            <a:r>
              <a:rPr lang="en-US" sz="1700" b="0" dirty="0" smtClean="0">
                <a:latin typeface="Arial" charset="0"/>
              </a:rPr>
              <a:t>Readout </a:t>
            </a:r>
            <a:r>
              <a:rPr lang="en-US" sz="1700" b="0" dirty="0">
                <a:latin typeface="Arial" charset="0"/>
              </a:rPr>
              <a:t>noise: about 1 e</a:t>
            </a:r>
            <a:r>
              <a:rPr lang="en-US" sz="2400" baseline="30000" dirty="0">
                <a:latin typeface="Arial" charset="0"/>
              </a:rPr>
              <a:t>-</a:t>
            </a:r>
            <a:r>
              <a:rPr lang="en-US" sz="1700" b="0" dirty="0">
                <a:latin typeface="Arial" charset="0"/>
              </a:rPr>
              <a:t> per pixel</a:t>
            </a:r>
          </a:p>
        </p:txBody>
      </p:sp>
      <p:sp>
        <p:nvSpPr>
          <p:cNvPr id="829456" name="Text Box 16"/>
          <p:cNvSpPr txBox="1">
            <a:spLocks noChangeArrowheads="1"/>
          </p:cNvSpPr>
          <p:nvPr/>
        </p:nvSpPr>
        <p:spPr bwMode="auto">
          <a:xfrm>
            <a:off x="4708525" y="3910013"/>
            <a:ext cx="4598988" cy="140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accent2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700" dirty="0">
                <a:solidFill>
                  <a:schemeClr val="accent2"/>
                </a:solidFill>
                <a:latin typeface="Arial" charset="0"/>
              </a:rPr>
              <a:t>Results: </a:t>
            </a:r>
            <a:r>
              <a:rPr lang="en-US" sz="1700" b="0" dirty="0">
                <a:solidFill>
                  <a:schemeClr val="tx1"/>
                </a:solidFill>
                <a:latin typeface="Arial" charset="0"/>
              </a:rPr>
              <a:t>Suited for single photon detection</a:t>
            </a:r>
          </a:p>
          <a:p>
            <a:pPr algn="l">
              <a:lnSpc>
                <a:spcPct val="50000"/>
              </a:lnSpc>
            </a:pPr>
            <a:r>
              <a:rPr lang="en-US" sz="1700" b="0" dirty="0">
                <a:solidFill>
                  <a:schemeClr val="tx1"/>
                </a:solidFill>
                <a:latin typeface="Arial" charset="0"/>
              </a:rPr>
              <a:t>      x5 higher spatial resolution as </a:t>
            </a:r>
            <a:r>
              <a:rPr lang="en-US" sz="1700" b="0" dirty="0" smtClean="0">
                <a:solidFill>
                  <a:schemeClr val="tx1"/>
                </a:solidFill>
                <a:latin typeface="Arial" charset="0"/>
              </a:rPr>
              <a:t>ICCD</a:t>
            </a:r>
          </a:p>
          <a:p>
            <a:pPr algn="l">
              <a:lnSpc>
                <a:spcPct val="50000"/>
              </a:lnSpc>
            </a:pPr>
            <a:r>
              <a:rPr lang="en-US" sz="1700" b="0" dirty="0" smtClean="0">
                <a:solidFill>
                  <a:schemeClr val="tx1"/>
                </a:solidFill>
                <a:latin typeface="Arial" charset="0"/>
              </a:rPr>
              <a:t>      less beam-induced background</a:t>
            </a:r>
            <a:r>
              <a:rPr lang="en-US" sz="1700" b="0" dirty="0">
                <a:solidFill>
                  <a:schemeClr val="tx1"/>
                </a:solidFill>
                <a:latin typeface="Arial" charset="0"/>
              </a:rPr>
              <a:t>	</a:t>
            </a:r>
          </a:p>
          <a:p>
            <a:pPr algn="l">
              <a:lnSpc>
                <a:spcPct val="50000"/>
              </a:lnSpc>
            </a:pPr>
            <a:r>
              <a:rPr lang="en-US" sz="1700" b="0" dirty="0">
                <a:solidFill>
                  <a:schemeClr val="tx1"/>
                </a:solidFill>
                <a:latin typeface="Arial" charset="0"/>
              </a:rPr>
              <a:t>      more noise due to electrical amplification</a:t>
            </a:r>
          </a:p>
          <a:p>
            <a:pPr algn="l">
              <a:lnSpc>
                <a:spcPct val="50000"/>
              </a:lnSpc>
            </a:pPr>
            <a:r>
              <a:rPr lang="en-US" sz="1700" b="0" dirty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  Acts as an alternative </a:t>
            </a:r>
            <a:r>
              <a:rPr lang="en-US" sz="1700" b="0" dirty="0">
                <a:latin typeface="Arial" charset="0"/>
              </a:rPr>
              <a:t> 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1409302" y="6208737"/>
            <a:ext cx="309069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400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F. Becker et al., BIW’08</a:t>
            </a:r>
            <a:endParaRPr lang="en-US" sz="1400" b="0" dirty="0">
              <a:latin typeface="Arial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7596336" y="1493973"/>
            <a:ext cx="1547664" cy="83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i="1" dirty="0" smtClean="0"/>
              <a:t>I</a:t>
            </a:r>
            <a:r>
              <a:rPr lang="en-US" sz="1500" b="0" dirty="0" smtClean="0"/>
              <a:t>= 60 </a:t>
            </a:r>
            <a:r>
              <a:rPr lang="en-US" sz="1500" b="0" dirty="0" smtClean="0">
                <a:sym typeface="Symbol"/>
              </a:rPr>
              <a:t>A </a:t>
            </a:r>
            <a:r>
              <a:rPr lang="en-US" sz="1500" b="0" dirty="0" smtClean="0"/>
              <a:t>Ni</a:t>
            </a:r>
            <a:r>
              <a:rPr lang="en-US" sz="1500" b="0" baseline="30000" dirty="0" smtClean="0"/>
              <a:t>13+</a:t>
            </a:r>
            <a:r>
              <a:rPr lang="en-US" sz="1500" b="0" dirty="0" smtClean="0"/>
              <a:t>: </a:t>
            </a:r>
          </a:p>
          <a:p>
            <a:pPr algn="l">
              <a:spcBef>
                <a:spcPts val="200"/>
              </a:spcBef>
            </a:pPr>
            <a:r>
              <a:rPr lang="en-US" sz="1500" i="1" dirty="0" err="1" smtClean="0"/>
              <a:t>t</a:t>
            </a:r>
            <a:r>
              <a:rPr lang="en-US" sz="1500" i="1" baseline="-25000" dirty="0" err="1" smtClean="0"/>
              <a:t>pulse</a:t>
            </a:r>
            <a:r>
              <a:rPr lang="en-US" sz="1500" i="1" dirty="0" smtClean="0"/>
              <a:t> </a:t>
            </a:r>
            <a:r>
              <a:rPr lang="en-US" sz="1500" b="0" dirty="0" smtClean="0"/>
              <a:t>= 1.2 </a:t>
            </a:r>
            <a:r>
              <a:rPr lang="en-US" sz="1500" b="0" dirty="0" err="1" smtClean="0"/>
              <a:t>ms</a:t>
            </a:r>
            <a:endParaRPr lang="en-US" sz="1500" b="0" dirty="0" smtClean="0"/>
          </a:p>
          <a:p>
            <a:pPr algn="l">
              <a:spcBef>
                <a:spcPts val="200"/>
              </a:spcBef>
            </a:pPr>
            <a:r>
              <a:rPr lang="en-US" sz="1500" i="1" dirty="0" smtClean="0"/>
              <a:t>p</a:t>
            </a:r>
            <a:r>
              <a:rPr lang="en-US" sz="1500" b="0" dirty="0" smtClean="0"/>
              <a:t>=10</a:t>
            </a:r>
            <a:r>
              <a:rPr lang="en-US" sz="1500" b="0" baseline="30000" dirty="0" smtClean="0"/>
              <a:t>-4</a:t>
            </a:r>
            <a:r>
              <a:rPr lang="en-US" sz="1500" b="0" dirty="0" smtClean="0"/>
              <a:t> mbar</a:t>
            </a:r>
            <a:endParaRPr lang="en-US" sz="1500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56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466" name="Text Box 2"/>
          <p:cNvSpPr txBox="1">
            <a:spLocks noChangeArrowheads="1"/>
          </p:cNvSpPr>
          <p:nvPr/>
        </p:nvSpPr>
        <p:spPr bwMode="auto">
          <a:xfrm>
            <a:off x="107504" y="1016202"/>
            <a:ext cx="9310364" cy="546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buFont typeface="Wingdings" pitchFamily="2" charset="2"/>
              <a:buChar char="Ø"/>
            </a:pP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Non-destructive 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profile method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in operation for E &lt; 11 MeV/u for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typ</a:t>
            </a:r>
            <a:r>
              <a:rPr lang="en-US" b="0" dirty="0">
                <a:solidFill>
                  <a:schemeClr val="tx1"/>
                </a:solidFill>
                <a:latin typeface="Arial" charset="0"/>
              </a:rPr>
              <a:t>. p &lt; 10</a:t>
            </a:r>
            <a:r>
              <a:rPr lang="en-US" sz="2400" b="0" baseline="30000" dirty="0">
                <a:solidFill>
                  <a:schemeClr val="tx1"/>
                </a:solidFill>
                <a:latin typeface="Arial" charset="0"/>
              </a:rPr>
              <a:t>-5</a:t>
            </a:r>
            <a:r>
              <a:rPr lang="en-US" b="0" dirty="0">
                <a:solidFill>
                  <a:schemeClr val="tx1"/>
                </a:solidFill>
                <a:latin typeface="Arial" charset="0"/>
              </a:rPr>
              <a:t> mbar</a:t>
            </a:r>
            <a:endParaRPr lang="en-US" b="0" dirty="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  <a:p>
            <a:pPr algn="l" eaLnBrk="0" hangingPunct="0">
              <a:buFont typeface="Wingdings" pitchFamily="2" charset="2"/>
              <a:buChar char="Ø"/>
            </a:pP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Considered for higher beam energies E &gt; 100 MeV/u ongoing</a:t>
            </a:r>
          </a:p>
          <a:p>
            <a:pPr algn="l" eaLnBrk="0" hangingPunct="0">
              <a:buFont typeface="Wingdings" pitchFamily="2" charset="2"/>
              <a:buChar char="Ø"/>
            </a:pP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Independence 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of profile reading for pressures up to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10</a:t>
            </a:r>
            <a:r>
              <a:rPr lang="en-US" sz="2400" b="0" baseline="3000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-2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mbar for </a:t>
            </a:r>
            <a:r>
              <a:rPr lang="en-US" i="1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N</a:t>
            </a:r>
            <a:r>
              <a:rPr lang="en-US" sz="2400" i="1" baseline="-2500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2</a:t>
            </a:r>
            <a:r>
              <a:rPr lang="en-US" i="1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, </a:t>
            </a:r>
            <a:r>
              <a:rPr lang="en-US" i="1" dirty="0" err="1">
                <a:solidFill>
                  <a:schemeClr val="tx1"/>
                </a:solidFill>
                <a:latin typeface="Arial" charset="0"/>
                <a:ea typeface="ＭＳ Ｐゴシック" charset="-128"/>
              </a:rPr>
              <a:t>Xe</a:t>
            </a:r>
            <a:r>
              <a:rPr lang="en-US" i="1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, Kr, </a:t>
            </a:r>
            <a:r>
              <a:rPr lang="en-US" i="1" dirty="0" err="1">
                <a:solidFill>
                  <a:schemeClr val="tx1"/>
                </a:solidFill>
                <a:latin typeface="Arial" charset="0"/>
                <a:ea typeface="ＭＳ Ｐゴシック" charset="-128"/>
              </a:rPr>
              <a:t>Ar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endParaRPr lang="en-US" b="0" dirty="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  <a:p>
            <a:pPr algn="l" eaLnBrk="0" hangingPunct="0">
              <a:lnSpc>
                <a:spcPct val="90000"/>
              </a:lnSpc>
              <a:buFont typeface="Wingdings" pitchFamily="2" charset="2"/>
              <a:buChar char="Ø"/>
            </a:pPr>
            <a:r>
              <a:rPr lang="en-US" i="1" dirty="0" smtClean="0">
                <a:solidFill>
                  <a:schemeClr val="tx1"/>
                </a:solidFill>
                <a:latin typeface="Arial" charset="0"/>
              </a:rPr>
              <a:t> N</a:t>
            </a:r>
            <a:r>
              <a:rPr lang="en-US" sz="2400" i="1" baseline="-25000" dirty="0" smtClean="0">
                <a:solidFill>
                  <a:schemeClr val="tx1"/>
                </a:solidFill>
                <a:latin typeface="Arial" charset="0"/>
              </a:rPr>
              <a:t>2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0" dirty="0">
                <a:solidFill>
                  <a:schemeClr val="tx1"/>
                </a:solidFill>
                <a:latin typeface="Arial" charset="0"/>
              </a:rPr>
              <a:t>is well suited: blue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wavelength, high </a:t>
            </a:r>
            <a:r>
              <a:rPr lang="en-US" b="0" dirty="0">
                <a:solidFill>
                  <a:schemeClr val="tx1"/>
                </a:solidFill>
                <a:latin typeface="Arial" charset="0"/>
              </a:rPr>
              <a:t>light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yield, </a:t>
            </a:r>
            <a:r>
              <a:rPr lang="en-US" b="0" dirty="0">
                <a:solidFill>
                  <a:schemeClr val="tx1"/>
                </a:solidFill>
                <a:latin typeface="Arial" charset="0"/>
              </a:rPr>
              <a:t>good vacuum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properties </a:t>
            </a:r>
            <a:endParaRPr lang="en-US" b="0" dirty="0">
              <a:solidFill>
                <a:schemeClr val="tx1"/>
              </a:solidFill>
              <a:latin typeface="Arial" charset="0"/>
            </a:endParaRPr>
          </a:p>
          <a:p>
            <a:pPr algn="l" eaLnBrk="0" hangingPunct="0">
              <a:lnSpc>
                <a:spcPct val="90000"/>
              </a:lnSpc>
              <a:buFont typeface="Wingdings" pitchFamily="2" charset="2"/>
              <a:buChar char="Ø"/>
            </a:pPr>
            <a:r>
              <a:rPr lang="en-US" i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i="1" dirty="0" err="1">
                <a:solidFill>
                  <a:schemeClr val="tx1"/>
                </a:solidFill>
                <a:latin typeface="Arial" charset="0"/>
              </a:rPr>
              <a:t>Xe</a:t>
            </a:r>
            <a:r>
              <a:rPr lang="en-US" b="0" dirty="0">
                <a:solidFill>
                  <a:schemeClr val="tx1"/>
                </a:solidFill>
                <a:latin typeface="Arial" charset="0"/>
              </a:rPr>
              <a:t> is an alternative due to 10-fold shorter lifetime: less influence in beam’s E-field</a:t>
            </a:r>
          </a:p>
          <a:p>
            <a:pPr algn="l" eaLnBrk="0" hangingPunct="0">
              <a:lnSpc>
                <a:spcPct val="90000"/>
              </a:lnSpc>
              <a:buFont typeface="Wingdings" pitchFamily="2" charset="2"/>
              <a:buChar char="Ø"/>
            </a:pPr>
            <a:r>
              <a:rPr lang="en-US" i="1" dirty="0">
                <a:solidFill>
                  <a:schemeClr val="tx1"/>
                </a:solidFill>
                <a:latin typeface="Arial" charset="0"/>
              </a:rPr>
              <a:t> He</a:t>
            </a:r>
            <a:r>
              <a:rPr lang="en-US" b="0" dirty="0">
                <a:solidFill>
                  <a:schemeClr val="tx1"/>
                </a:solidFill>
                <a:latin typeface="Arial" charset="0"/>
              </a:rPr>
              <a:t> is </a:t>
            </a:r>
            <a:r>
              <a:rPr lang="en-US" dirty="0">
                <a:solidFill>
                  <a:schemeClr val="tx1"/>
                </a:solidFill>
                <a:latin typeface="Arial" charset="0"/>
              </a:rPr>
              <a:t>excluded</a:t>
            </a:r>
            <a:r>
              <a:rPr lang="en-US" b="0" dirty="0">
                <a:solidFill>
                  <a:schemeClr val="tx1"/>
                </a:solidFill>
                <a:latin typeface="Arial" charset="0"/>
              </a:rPr>
              <a:t> as working gas due to wrong profile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reproduction</a:t>
            </a:r>
          </a:p>
          <a:p>
            <a:pPr algn="l" eaLnBrk="0" hangingPunct="0">
              <a:lnSpc>
                <a:spcPct val="90000"/>
              </a:lnSpc>
              <a:buFont typeface="Wingdings" pitchFamily="2" charset="2"/>
              <a:buChar char="Ø"/>
            </a:pPr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 Modern </a:t>
            </a:r>
            <a:r>
              <a:rPr lang="en-US" b="0" dirty="0" err="1">
                <a:solidFill>
                  <a:schemeClr val="tx1"/>
                </a:solidFill>
                <a:latin typeface="Arial" charset="0"/>
              </a:rPr>
              <a:t>emCCD</a:t>
            </a:r>
            <a:r>
              <a:rPr lang="en-US" b="0" dirty="0">
                <a:solidFill>
                  <a:schemeClr val="tx1"/>
                </a:solidFill>
                <a:latin typeface="Arial" charset="0"/>
              </a:rPr>
              <a:t> might be an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alternative</a:t>
            </a:r>
          </a:p>
          <a:p>
            <a:pPr algn="l" eaLnBrk="0" hangingPunct="0">
              <a:lnSpc>
                <a:spcPct val="90000"/>
              </a:lnSpc>
            </a:pPr>
            <a:r>
              <a:rPr lang="en-US" dirty="0" smtClean="0">
                <a:solidFill>
                  <a:srgbClr val="3333CC"/>
                </a:solidFill>
                <a:latin typeface="Arial" charset="0"/>
              </a:rPr>
              <a:t>Topics under development: </a:t>
            </a:r>
            <a:endParaRPr lang="en-US" dirty="0">
              <a:solidFill>
                <a:srgbClr val="3333CC"/>
              </a:solidFill>
              <a:latin typeface="Arial" charset="0"/>
            </a:endParaRPr>
          </a:p>
          <a:p>
            <a:pPr marL="285750" indent="-285750" algn="l" eaLnBrk="0" hangingPunct="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Investigation </a:t>
            </a:r>
            <a:r>
              <a:rPr lang="en-US" b="0" dirty="0">
                <a:solidFill>
                  <a:schemeClr val="tx1"/>
                </a:solidFill>
                <a:latin typeface="Arial" charset="0"/>
              </a:rPr>
              <a:t>of shielding and radiation hardness of components</a:t>
            </a:r>
          </a:p>
          <a:p>
            <a:pPr marL="285750" indent="-285750" algn="l" eaLnBrk="0" hangingPunct="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Modeling of atomics physics processes for different pressure ranges</a:t>
            </a:r>
            <a:endParaRPr lang="en-US" b="0" dirty="0">
              <a:solidFill>
                <a:schemeClr val="tx1"/>
              </a:solidFill>
              <a:latin typeface="Arial" charset="0"/>
            </a:endParaRPr>
          </a:p>
          <a:p>
            <a:pPr algn="l" eaLnBrk="0" hangingPunct="0">
              <a:lnSpc>
                <a:spcPct val="90000"/>
              </a:lnSpc>
            </a:pPr>
            <a:r>
              <a:rPr lang="en-US" dirty="0" smtClean="0">
                <a:solidFill>
                  <a:srgbClr val="3333CC"/>
                </a:solidFill>
                <a:latin typeface="Arial" charset="0"/>
              </a:rPr>
              <a:t>Generally: Method proposed or used for:</a:t>
            </a:r>
          </a:p>
          <a:p>
            <a:pPr marL="285750" indent="-285750" algn="l" eaLnBrk="0" hangingPunct="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High current hadron LINAC (e.g. </a:t>
            </a:r>
            <a:r>
              <a:rPr lang="en-US" b="0" dirty="0" err="1" smtClean="0">
                <a:solidFill>
                  <a:schemeClr val="tx1"/>
                </a:solidFill>
                <a:latin typeface="Arial" charset="0"/>
              </a:rPr>
              <a:t>LIPAc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, FRANZ, IPHI.....)</a:t>
            </a:r>
          </a:p>
          <a:p>
            <a:pPr marL="285750" indent="-285750" algn="l" eaLnBrk="0" hangingPunct="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Proton </a:t>
            </a:r>
            <a:r>
              <a:rPr lang="en-US" b="0" dirty="0" err="1" smtClean="0">
                <a:solidFill>
                  <a:schemeClr val="tx1"/>
                </a:solidFill>
                <a:latin typeface="Arial" charset="0"/>
              </a:rPr>
              <a:t>synchtrotrons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 (e.g. CERN...)</a:t>
            </a:r>
          </a:p>
          <a:p>
            <a:pPr marL="285750" indent="-285750" algn="l" eaLnBrk="0" hangingPunct="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Electron sources, LINACs and e-coolers (e.g. </a:t>
            </a:r>
            <a:r>
              <a:rPr lang="en-US" b="0" dirty="0" err="1" smtClean="0">
                <a:solidFill>
                  <a:schemeClr val="tx1"/>
                </a:solidFill>
                <a:latin typeface="Arial" charset="0"/>
              </a:rPr>
              <a:t>Uni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-Mainz...) </a:t>
            </a:r>
          </a:p>
        </p:txBody>
      </p:sp>
      <p:sp>
        <p:nvSpPr>
          <p:cNvPr id="830467" name="Text Box 3"/>
          <p:cNvSpPr txBox="1">
            <a:spLocks noChangeArrowheads="1"/>
          </p:cNvSpPr>
          <p:nvPr/>
        </p:nvSpPr>
        <p:spPr bwMode="auto">
          <a:xfrm>
            <a:off x="455613" y="206375"/>
            <a:ext cx="8828087" cy="4572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400">
                <a:solidFill>
                  <a:schemeClr val="tx1"/>
                </a:solidFill>
                <a:ea typeface="ＭＳ Ｐゴシック" charset="-128"/>
              </a:rPr>
              <a:t>Summary Beam Induced Fluorescence Monitor</a:t>
            </a:r>
          </a:p>
        </p:txBody>
      </p:sp>
    </p:spTree>
    <p:extLst>
      <p:ext uri="{BB962C8B-B14F-4D97-AF65-F5344CB8AC3E}">
        <p14:creationId xmlns:p14="http://schemas.microsoft.com/office/powerpoint/2010/main" val="7287394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6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6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9142" name="Picture 6" descr="BIF-vs-IPM-all-gases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413" y="660400"/>
            <a:ext cx="3938587" cy="564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9143" name="Rectangle 7"/>
          <p:cNvSpPr>
            <a:spLocks noChangeArrowheads="1"/>
          </p:cNvSpPr>
          <p:nvPr/>
        </p:nvSpPr>
        <p:spPr bwMode="auto">
          <a:xfrm>
            <a:off x="5472113" y="6072188"/>
            <a:ext cx="3671887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700" b="0" i="1" dirty="0"/>
              <a:t>Beam:</a:t>
            </a:r>
            <a:r>
              <a:rPr lang="en-US" sz="1700" b="0" dirty="0"/>
              <a:t> 1.1 mA Xe</a:t>
            </a:r>
            <a:r>
              <a:rPr lang="en-US" sz="2000" b="0" baseline="30000" dirty="0"/>
              <a:t>21+</a:t>
            </a:r>
            <a:r>
              <a:rPr lang="en-US" sz="1700" b="0" dirty="0"/>
              <a:t>, 4.7 </a:t>
            </a:r>
            <a:r>
              <a:rPr lang="en-US" sz="1700" b="0" dirty="0" smtClean="0"/>
              <a:t>MeV/u   </a:t>
            </a:r>
            <a:endParaRPr lang="en-US" sz="1700" b="0" dirty="0"/>
          </a:p>
        </p:txBody>
      </p:sp>
      <p:sp>
        <p:nvSpPr>
          <p:cNvPr id="859145" name="Text Box 9"/>
          <p:cNvSpPr txBox="1">
            <a:spLocks noChangeArrowheads="1"/>
          </p:cNvSpPr>
          <p:nvPr/>
        </p:nvSpPr>
        <p:spPr bwMode="auto">
          <a:xfrm>
            <a:off x="107504" y="206375"/>
            <a:ext cx="864096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rPr>
              <a:t>Comparison BIF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sym typeface="Symbol"/>
              </a:rPr>
              <a:t> IPM at GSI LINAC with 4.7 MeV/u Xe</a:t>
            </a:r>
            <a:r>
              <a:rPr lang="en-US" sz="2400" b="1" baseline="30000" dirty="0" smtClean="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sym typeface="Symbol"/>
              </a:rPr>
              <a:t>21+</a:t>
            </a:r>
            <a:endParaRPr lang="en-US" sz="2400" b="1" baseline="30000" dirty="0">
              <a:solidFill>
                <a:schemeClr val="tx1"/>
              </a:solidFill>
              <a:latin typeface="Times New Roman" pitchFamily="18" charset="0"/>
              <a:ea typeface="ＭＳ Ｐゴシック" charset="-128"/>
            </a:endParaRPr>
          </a:p>
        </p:txBody>
      </p:sp>
      <p:sp>
        <p:nvSpPr>
          <p:cNvPr id="859146" name="Text Box 10"/>
          <p:cNvSpPr txBox="1">
            <a:spLocks noChangeArrowheads="1"/>
          </p:cNvSpPr>
          <p:nvPr/>
        </p:nvSpPr>
        <p:spPr bwMode="auto">
          <a:xfrm>
            <a:off x="0" y="5924550"/>
            <a:ext cx="6750050" cy="587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b="0" dirty="0">
                <a:solidFill>
                  <a:schemeClr val="tx1"/>
                </a:solidFill>
                <a:ea typeface="ＭＳ Ｐゴシック" charset="-128"/>
              </a:rPr>
              <a:t>Collaboration with </a:t>
            </a:r>
            <a:r>
              <a:rPr lang="en-US" sz="1400" b="0" dirty="0"/>
              <a:t>J. </a:t>
            </a:r>
            <a:r>
              <a:rPr lang="en-US" sz="1400" b="0" dirty="0" err="1"/>
              <a:t>Egberts</a:t>
            </a:r>
            <a:r>
              <a:rPr lang="en-US" sz="1400" b="0" dirty="0"/>
              <a:t>, J. </a:t>
            </a:r>
            <a:r>
              <a:rPr lang="en-US" sz="1400" b="0" dirty="0" err="1"/>
              <a:t>Marroncle</a:t>
            </a:r>
            <a:r>
              <a:rPr lang="en-US" sz="1400" b="0" dirty="0"/>
              <a:t>, T. </a:t>
            </a:r>
            <a:r>
              <a:rPr lang="en-US" sz="1400" b="0" dirty="0" err="1"/>
              <a:t>Papaevangelou</a:t>
            </a:r>
            <a:r>
              <a:rPr lang="en-US" sz="1400" b="0" dirty="0"/>
              <a:t> </a:t>
            </a:r>
            <a:r>
              <a:rPr lang="en-US" sz="1400" b="0" dirty="0" smtClean="0">
                <a:solidFill>
                  <a:schemeClr val="tx1"/>
                </a:solidFill>
                <a:ea typeface="ＭＳ Ｐゴシック" charset="-128"/>
              </a:rPr>
              <a:t>CEA/</a:t>
            </a:r>
            <a:r>
              <a:rPr lang="en-US" sz="1400" b="0" dirty="0" err="1" smtClean="0">
                <a:solidFill>
                  <a:schemeClr val="tx1"/>
                </a:solidFill>
                <a:ea typeface="ＭＳ Ｐゴシック" charset="-128"/>
              </a:rPr>
              <a:t>Saclay</a:t>
            </a:r>
            <a:endParaRPr lang="en-US" sz="1400" b="0" dirty="0">
              <a:solidFill>
                <a:schemeClr val="tx1"/>
              </a:solidFill>
              <a:ea typeface="ＭＳ Ｐゴシック" charset="-128"/>
            </a:endParaRPr>
          </a:p>
          <a:p>
            <a:pPr algn="l">
              <a:lnSpc>
                <a:spcPct val="80000"/>
              </a:lnSpc>
            </a:pPr>
            <a:r>
              <a:rPr lang="en-US" sz="1400" b="0" dirty="0">
                <a:solidFill>
                  <a:schemeClr val="tx1"/>
                </a:solidFill>
                <a:ea typeface="ＭＳ Ｐゴシック" charset="-128"/>
              </a:rPr>
              <a:t>J. </a:t>
            </a:r>
            <a:r>
              <a:rPr lang="en-US" sz="1400" b="0" dirty="0" err="1">
                <a:solidFill>
                  <a:schemeClr val="tx1"/>
                </a:solidFill>
                <a:ea typeface="ＭＳ Ｐゴシック" charset="-128"/>
              </a:rPr>
              <a:t>Egberts</a:t>
            </a:r>
            <a:r>
              <a:rPr lang="en-US" sz="1400" b="0" dirty="0">
                <a:solidFill>
                  <a:schemeClr val="tx1"/>
                </a:solidFill>
                <a:ea typeface="ＭＳ Ｐゴシック" charset="-128"/>
              </a:rPr>
              <a:t> (CEA) et al., DIPAC’11, F. Becker (GSI) et al , DIPAC’11 </a:t>
            </a:r>
          </a:p>
        </p:txBody>
      </p:sp>
      <p:sp>
        <p:nvSpPr>
          <p:cNvPr id="859147" name="Text Box 11"/>
          <p:cNvSpPr txBox="1">
            <a:spLocks noChangeArrowheads="1"/>
          </p:cNvSpPr>
          <p:nvPr/>
        </p:nvSpPr>
        <p:spPr bwMode="auto">
          <a:xfrm>
            <a:off x="217488" y="949325"/>
            <a:ext cx="5195887" cy="1609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700" b="0" dirty="0" smtClean="0"/>
              <a:t>Test with </a:t>
            </a:r>
            <a:r>
              <a:rPr lang="en-US" sz="1700" b="0" dirty="0" err="1" smtClean="0"/>
              <a:t>LIPAc</a:t>
            </a:r>
            <a:r>
              <a:rPr lang="en-US" sz="1700" b="0" dirty="0" smtClean="0"/>
              <a:t> design and various </a:t>
            </a:r>
            <a:r>
              <a:rPr lang="en-US" sz="1700" b="0" dirty="0"/>
              <a:t>beams </a:t>
            </a:r>
          </a:p>
          <a:p>
            <a:pPr algn="l">
              <a:lnSpc>
                <a:spcPct val="70000"/>
              </a:lnSpc>
            </a:pPr>
            <a:r>
              <a:rPr lang="en-US" sz="1700" dirty="0" smtClean="0"/>
              <a:t>Comparison IPM </a:t>
            </a:r>
            <a:r>
              <a:rPr lang="en-US" sz="1700" smtClean="0"/>
              <a:t>without MCP  and </a:t>
            </a:r>
            <a:r>
              <a:rPr lang="en-US" sz="1700" dirty="0"/>
              <a:t>BIF</a:t>
            </a:r>
          </a:p>
          <a:p>
            <a:pPr algn="l">
              <a:lnSpc>
                <a:spcPct val="70000"/>
              </a:lnSpc>
              <a:buFont typeface="Symbol" pitchFamily="18" charset="2"/>
              <a:buChar char="Þ"/>
            </a:pPr>
            <a:r>
              <a:rPr lang="en-US" sz="1700" dirty="0">
                <a:sym typeface="Symbol" pitchFamily="18" charset="2"/>
              </a:rPr>
              <a:t> </a:t>
            </a:r>
            <a:r>
              <a:rPr lang="en-US" sz="1700" b="1" i="1" dirty="0" smtClean="0">
                <a:solidFill>
                  <a:srgbClr val="009900"/>
                </a:solidFill>
                <a:sym typeface="Symbol" pitchFamily="18" charset="2"/>
              </a:rPr>
              <a:t>Advantage IPM:</a:t>
            </a:r>
            <a:r>
              <a:rPr lang="en-US" sz="1700" dirty="0" smtClean="0">
                <a:sym typeface="Symbol" pitchFamily="18" charset="2"/>
              </a:rPr>
              <a:t> </a:t>
            </a:r>
            <a:r>
              <a:rPr lang="en-US" sz="1700" b="0" dirty="0">
                <a:sym typeface="Symbol" pitchFamily="18" charset="2"/>
              </a:rPr>
              <a:t>10 x lower threshold as BIF</a:t>
            </a:r>
          </a:p>
          <a:p>
            <a:pPr algn="l">
              <a:lnSpc>
                <a:spcPct val="70000"/>
              </a:lnSpc>
              <a:buFont typeface="Symbol" pitchFamily="18" charset="2"/>
              <a:buChar char="Þ"/>
            </a:pPr>
            <a:r>
              <a:rPr lang="en-US" sz="1700" dirty="0">
                <a:sym typeface="Symbol" pitchFamily="18" charset="2"/>
              </a:rPr>
              <a:t> </a:t>
            </a:r>
            <a:r>
              <a:rPr lang="en-US" sz="1700" b="1" i="1" dirty="0" smtClean="0">
                <a:solidFill>
                  <a:srgbClr val="FF0000"/>
                </a:solidFill>
                <a:sym typeface="Symbol" pitchFamily="18" charset="2"/>
              </a:rPr>
              <a:t>Disadvantage IPM:</a:t>
            </a:r>
            <a:r>
              <a:rPr lang="en-US" sz="1700" dirty="0" smtClean="0">
                <a:sym typeface="Symbol" pitchFamily="18" charset="2"/>
              </a:rPr>
              <a:t> </a:t>
            </a:r>
            <a:r>
              <a:rPr lang="en-US" sz="1700" b="0" dirty="0">
                <a:sym typeface="Symbol" pitchFamily="18" charset="2"/>
              </a:rPr>
              <a:t>Complex vacuum installation,</a:t>
            </a:r>
          </a:p>
          <a:p>
            <a:pPr algn="l">
              <a:lnSpc>
                <a:spcPct val="70000"/>
              </a:lnSpc>
              <a:buFont typeface="Symbol" pitchFamily="18" charset="2"/>
              <a:buNone/>
            </a:pPr>
            <a:r>
              <a:rPr lang="en-US" sz="1700" b="0" dirty="0">
                <a:sym typeface="Symbol" pitchFamily="18" charset="2"/>
              </a:rPr>
              <a:t>     image broadening by beam’s space charge</a:t>
            </a:r>
            <a:endParaRPr lang="en-US" b="0" dirty="0"/>
          </a:p>
        </p:txBody>
      </p:sp>
      <p:pic>
        <p:nvPicPr>
          <p:cNvPr id="859148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3054350"/>
            <a:ext cx="3360738" cy="269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59149" name="Text Box 13"/>
          <p:cNvSpPr txBox="1">
            <a:spLocks noChangeArrowheads="1"/>
          </p:cNvSpPr>
          <p:nvPr/>
        </p:nvSpPr>
        <p:spPr bwMode="auto">
          <a:xfrm>
            <a:off x="3538538" y="5065381"/>
            <a:ext cx="1727200" cy="66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700" b="0" dirty="0"/>
              <a:t>Design by CEA</a:t>
            </a:r>
          </a:p>
          <a:p>
            <a:pPr algn="l">
              <a:lnSpc>
                <a:spcPct val="70000"/>
              </a:lnSpc>
            </a:pPr>
            <a:r>
              <a:rPr lang="en-US" sz="1700" b="0" dirty="0"/>
              <a:t>for </a:t>
            </a:r>
            <a:r>
              <a:rPr lang="en-US" sz="1700" b="0" dirty="0" err="1" smtClean="0"/>
              <a:t>LIPAc</a:t>
            </a:r>
            <a:r>
              <a:rPr lang="en-US" sz="1700" b="0" dirty="0" smtClean="0"/>
              <a:t> </a:t>
            </a:r>
            <a:endParaRPr lang="en-US" sz="1700" b="0" dirty="0"/>
          </a:p>
        </p:txBody>
      </p:sp>
    </p:spTree>
    <p:extLst>
      <p:ext uri="{BB962C8B-B14F-4D97-AF65-F5344CB8AC3E}">
        <p14:creationId xmlns:p14="http://schemas.microsoft.com/office/powerpoint/2010/main" val="28101438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509" name="Text Box 5"/>
          <p:cNvSpPr txBox="1">
            <a:spLocks noChangeArrowheads="1"/>
          </p:cNvSpPr>
          <p:nvPr/>
        </p:nvSpPr>
        <p:spPr bwMode="auto">
          <a:xfrm>
            <a:off x="0" y="5924550"/>
            <a:ext cx="6750050" cy="587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b="0" dirty="0">
                <a:solidFill>
                  <a:schemeClr val="tx1"/>
                </a:solidFill>
                <a:ea typeface="ＭＳ Ｐゴシック" charset="-128"/>
              </a:rPr>
              <a:t>Collaboration with </a:t>
            </a:r>
            <a:r>
              <a:rPr lang="en-US" sz="1400" b="0" dirty="0"/>
              <a:t>J. </a:t>
            </a:r>
            <a:r>
              <a:rPr lang="en-US" sz="1400" b="0" dirty="0" err="1"/>
              <a:t>Egberts</a:t>
            </a:r>
            <a:r>
              <a:rPr lang="en-US" sz="1400" b="0" dirty="0"/>
              <a:t>, J. </a:t>
            </a:r>
            <a:r>
              <a:rPr lang="en-US" sz="1400" b="0" dirty="0" err="1"/>
              <a:t>Marroncle</a:t>
            </a:r>
            <a:r>
              <a:rPr lang="en-US" sz="1400" b="0" dirty="0"/>
              <a:t>, T. </a:t>
            </a:r>
            <a:r>
              <a:rPr lang="en-US" sz="1400" b="0" dirty="0" err="1"/>
              <a:t>Papaevangelou</a:t>
            </a:r>
            <a:r>
              <a:rPr lang="en-US" sz="1400" b="0" dirty="0"/>
              <a:t> </a:t>
            </a:r>
            <a:r>
              <a:rPr lang="en-US" sz="1400" b="0" dirty="0" smtClean="0">
                <a:solidFill>
                  <a:schemeClr val="tx1"/>
                </a:solidFill>
                <a:ea typeface="ＭＳ Ｐゴシック" charset="-128"/>
              </a:rPr>
              <a:t>CEA/</a:t>
            </a:r>
            <a:r>
              <a:rPr lang="en-US" sz="1400" b="0" dirty="0" err="1" smtClean="0">
                <a:solidFill>
                  <a:schemeClr val="tx1"/>
                </a:solidFill>
                <a:ea typeface="ＭＳ Ｐゴシック" charset="-128"/>
              </a:rPr>
              <a:t>Saclay</a:t>
            </a:r>
            <a:endParaRPr lang="en-US" sz="1400" b="0" dirty="0">
              <a:solidFill>
                <a:schemeClr val="tx1"/>
              </a:solidFill>
              <a:ea typeface="ＭＳ Ｐゴシック" charset="-128"/>
            </a:endParaRPr>
          </a:p>
          <a:p>
            <a:pPr algn="l">
              <a:lnSpc>
                <a:spcPct val="80000"/>
              </a:lnSpc>
            </a:pPr>
            <a:r>
              <a:rPr lang="en-US" sz="1400" b="0" dirty="0">
                <a:solidFill>
                  <a:schemeClr val="tx1"/>
                </a:solidFill>
                <a:ea typeface="ＭＳ Ｐゴシック" charset="-128"/>
              </a:rPr>
              <a:t>J. </a:t>
            </a:r>
            <a:r>
              <a:rPr lang="en-US" sz="1400" b="0" dirty="0" err="1">
                <a:solidFill>
                  <a:schemeClr val="tx1"/>
                </a:solidFill>
                <a:ea typeface="ＭＳ Ｐゴシック" charset="-128"/>
              </a:rPr>
              <a:t>Egberts</a:t>
            </a:r>
            <a:r>
              <a:rPr lang="en-US" sz="1400" b="0" dirty="0">
                <a:solidFill>
                  <a:schemeClr val="tx1"/>
                </a:solidFill>
                <a:ea typeface="ＭＳ Ｐゴシック" charset="-128"/>
              </a:rPr>
              <a:t> (CEA) et al., DIPAC’11, F. Becker (GSI) et al , DIPAC’11 </a:t>
            </a:r>
          </a:p>
        </p:txBody>
      </p:sp>
      <p:sp>
        <p:nvSpPr>
          <p:cNvPr id="917510" name="Text Box 6"/>
          <p:cNvSpPr txBox="1">
            <a:spLocks noChangeArrowheads="1"/>
          </p:cNvSpPr>
          <p:nvPr/>
        </p:nvSpPr>
        <p:spPr bwMode="auto">
          <a:xfrm>
            <a:off x="217488" y="949325"/>
            <a:ext cx="5195887" cy="1614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700" b="1" dirty="0">
                <a:solidFill>
                  <a:schemeClr val="accent2"/>
                </a:solidFill>
              </a:rPr>
              <a:t>Variation of Helium gas pressure: 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sz="1700" dirty="0"/>
              <a:t> </a:t>
            </a:r>
            <a:r>
              <a:rPr lang="en-US" sz="1700" b="0" dirty="0"/>
              <a:t>Profile broadening for both detectors 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sz="1700" b="0" dirty="0"/>
              <a:t> Large effect for BIF (emission of photons)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sz="1700" b="0" dirty="0"/>
              <a:t> Comparison to SEM-Grid and BIF</a:t>
            </a:r>
          </a:p>
          <a:p>
            <a:pPr algn="l">
              <a:lnSpc>
                <a:spcPct val="70000"/>
              </a:lnSpc>
              <a:buFont typeface="Symbol" pitchFamily="18" charset="2"/>
              <a:buChar char="Þ"/>
            </a:pPr>
            <a:r>
              <a:rPr lang="en-US" sz="1700" dirty="0">
                <a:sym typeface="Symbol" pitchFamily="18" charset="2"/>
              </a:rPr>
              <a:t> </a:t>
            </a:r>
            <a:r>
              <a:rPr lang="en-US" sz="1700" i="1" dirty="0">
                <a:solidFill>
                  <a:srgbClr val="FF0000"/>
                </a:solidFill>
                <a:sym typeface="Symbol" pitchFamily="18" charset="2"/>
              </a:rPr>
              <a:t>Helium is </a:t>
            </a:r>
            <a:r>
              <a:rPr lang="en-US" sz="1700" i="1" u="sng" dirty="0">
                <a:solidFill>
                  <a:srgbClr val="FF0000"/>
                </a:solidFill>
                <a:sym typeface="Symbol" pitchFamily="18" charset="2"/>
              </a:rPr>
              <a:t>not</a:t>
            </a:r>
            <a:r>
              <a:rPr lang="en-US" sz="1700" i="1" dirty="0">
                <a:solidFill>
                  <a:srgbClr val="FF0000"/>
                </a:solidFill>
                <a:sym typeface="Symbol" pitchFamily="18" charset="2"/>
              </a:rPr>
              <a:t> suited as working </a:t>
            </a:r>
            <a:r>
              <a:rPr lang="en-US" sz="1700" i="1" dirty="0" smtClean="0">
                <a:solidFill>
                  <a:srgbClr val="FF0000"/>
                </a:solidFill>
                <a:sym typeface="Symbol" pitchFamily="18" charset="2"/>
              </a:rPr>
              <a:t>gas for BIF &amp; IPM</a:t>
            </a:r>
            <a:endParaRPr lang="en-US" dirty="0"/>
          </a:p>
        </p:txBody>
      </p:sp>
      <p:pic>
        <p:nvPicPr>
          <p:cNvPr id="91751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3054350"/>
            <a:ext cx="3360738" cy="269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17513" name="Picture 9" descr="BIF v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763" y="804863"/>
            <a:ext cx="3729037" cy="534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7514" name="Rectangle 10"/>
          <p:cNvSpPr>
            <a:spLocks noChangeArrowheads="1"/>
          </p:cNvSpPr>
          <p:nvPr/>
        </p:nvSpPr>
        <p:spPr bwMode="auto">
          <a:xfrm>
            <a:off x="5472113" y="6072188"/>
            <a:ext cx="3671887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700" b="0" i="1" dirty="0"/>
              <a:t>Beam:</a:t>
            </a:r>
            <a:r>
              <a:rPr lang="en-US" sz="1700" b="0" dirty="0"/>
              <a:t> 1.1 mA Xe</a:t>
            </a:r>
            <a:r>
              <a:rPr lang="en-US" sz="2000" b="0" baseline="30000" dirty="0"/>
              <a:t>21+</a:t>
            </a:r>
            <a:r>
              <a:rPr lang="en-US" sz="1700" b="0" dirty="0"/>
              <a:t>, 4.7 MeV/u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07504" y="206375"/>
            <a:ext cx="864096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rPr>
              <a:t>Comparison BIF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sym typeface="Symbol"/>
              </a:rPr>
              <a:t> IPM for He Gas</a:t>
            </a:r>
            <a:endParaRPr lang="en-US" sz="2400" b="1" baseline="30000" dirty="0">
              <a:solidFill>
                <a:schemeClr val="tx1"/>
              </a:solidFill>
              <a:latin typeface="Times New Roman" pitchFamily="18" charset="0"/>
              <a:ea typeface="ＭＳ Ｐゴシック" charset="-128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3538538" y="5065381"/>
            <a:ext cx="1727200" cy="66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700" b="0" dirty="0"/>
              <a:t>Design by CEA</a:t>
            </a:r>
          </a:p>
          <a:p>
            <a:pPr algn="l">
              <a:lnSpc>
                <a:spcPct val="70000"/>
              </a:lnSpc>
            </a:pPr>
            <a:r>
              <a:rPr lang="en-US" sz="1700" b="0" dirty="0"/>
              <a:t>for </a:t>
            </a:r>
            <a:r>
              <a:rPr lang="en-US" sz="1700" b="0" dirty="0" err="1" smtClean="0"/>
              <a:t>LIPAc</a:t>
            </a:r>
            <a:r>
              <a:rPr lang="en-US" sz="1700" b="0" dirty="0" smtClean="0"/>
              <a:t> </a:t>
            </a:r>
            <a:endParaRPr lang="en-US" sz="1700" b="0" dirty="0"/>
          </a:p>
        </p:txBody>
      </p:sp>
    </p:spTree>
    <p:extLst>
      <p:ext uri="{BB962C8B-B14F-4D97-AF65-F5344CB8AC3E}">
        <p14:creationId xmlns:p14="http://schemas.microsoft.com/office/powerpoint/2010/main" val="25059056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2"/>
          <p:cNvSpPr txBox="1">
            <a:spLocks noChangeArrowheads="1"/>
          </p:cNvSpPr>
          <p:nvPr/>
        </p:nvSpPr>
        <p:spPr bwMode="auto">
          <a:xfrm>
            <a:off x="300038" y="361950"/>
            <a:ext cx="792480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400" b="1" u="sng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Simplified</a:t>
            </a:r>
            <a:r>
              <a:rPr lang="en-US" altLang="de-DE" sz="24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Comparison </a:t>
            </a:r>
            <a:r>
              <a:rPr lang="en-US" altLang="de-DE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o</a:t>
            </a:r>
            <a:r>
              <a:rPr lang="en-US" altLang="de-DE" sz="24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f BIF and IPM Method </a:t>
            </a:r>
            <a:endParaRPr lang="en-US" altLang="de-DE" sz="2400" b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graphicFrame>
        <p:nvGraphicFramePr>
          <p:cNvPr id="372818" name="Group 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44471"/>
              </p:ext>
            </p:extLst>
          </p:nvPr>
        </p:nvGraphicFramePr>
        <p:xfrm>
          <a:off x="447675" y="1569376"/>
          <a:ext cx="8266812" cy="4206365"/>
        </p:xfrm>
        <a:graphic>
          <a:graphicData uri="http://schemas.openxmlformats.org/drawingml/2006/table">
            <a:tbl>
              <a:tblPr/>
              <a:tblGrid>
                <a:gridCol w="1786891"/>
                <a:gridCol w="3382391"/>
                <a:gridCol w="3097530"/>
              </a:tblGrid>
              <a:tr h="33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BIF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IPM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</a:tr>
              <a:tr h="774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Signal source</a:t>
                      </a:r>
                      <a:endParaRPr kumimoji="0" lang="en-US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γ</a:t>
                      </a:r>
                      <a:r>
                        <a:rPr kumimoji="0" 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 </a:t>
                      </a:r>
                      <a:r>
                        <a:rPr kumimoji="0" lang="de-DE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from</a:t>
                      </a:r>
                      <a:r>
                        <a:rPr kumimoji="0" 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 residual gas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sym typeface="Symbol" pitchFamily="18" charset="2"/>
                        </a:rPr>
                        <a:t></a:t>
                      </a:r>
                      <a:r>
                        <a:rPr kumimoji="0" 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sym typeface="Symbol" pitchFamily="18" charset="2"/>
                        </a:rPr>
                        <a:t> Low solid angle</a:t>
                      </a:r>
                      <a:r>
                        <a:rPr kumimoji="0" lang="de-DE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sym typeface="Symbol" pitchFamily="18" charset="2"/>
                        </a:rPr>
                        <a:t> </a:t>
                      </a:r>
                      <a:r>
                        <a:rPr kumimoji="0" lang="el-GR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sym typeface="Symbol" pitchFamily="18" charset="2"/>
                        </a:rPr>
                        <a:t>Ω</a:t>
                      </a:r>
                      <a:r>
                        <a:rPr kumimoji="0" lang="de-DE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sym typeface="Symbol" pitchFamily="18" charset="2"/>
                        </a:rPr>
                        <a:t> </a:t>
                      </a:r>
                      <a:r>
                        <a:rPr kumimoji="0" 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sym typeface="Symbol" pitchFamily="18" charset="2"/>
                        </a:rPr>
                        <a:t>10</a:t>
                      </a:r>
                      <a:r>
                        <a:rPr kumimoji="0" lang="de-DE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sym typeface="Symbol" pitchFamily="18" charset="2"/>
                        </a:rPr>
                        <a:t>-4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e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-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  from residual gas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Þ"/>
                        <a:tabLst/>
                      </a:pPr>
                      <a:r>
                        <a:rPr kumimoji="0" 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sym typeface="Symbol" pitchFamily="18" charset="2"/>
                        </a:rPr>
                        <a:t>Large </a:t>
                      </a:r>
                      <a:r>
                        <a:rPr kumimoji="0" lang="el-GR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sym typeface="Symbol" pitchFamily="18" charset="2"/>
                        </a:rPr>
                        <a:t>Ω</a:t>
                      </a:r>
                      <a:r>
                        <a:rPr kumimoji="0" lang="de-DE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sym typeface="Symbol" pitchFamily="18" charset="2"/>
                        </a:rPr>
                        <a:t> </a:t>
                      </a:r>
                      <a:r>
                        <a:rPr kumimoji="0" 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sym typeface="Symbol" pitchFamily="18" charset="2"/>
                        </a:rPr>
                        <a:t>= 4</a:t>
                      </a:r>
                      <a:r>
                        <a:rPr kumimoji="0" lang="el-G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sym typeface="Symbol" pitchFamily="18" charset="2"/>
                        </a:rPr>
                        <a:t>π</a:t>
                      </a:r>
                      <a:r>
                        <a:rPr kumimoji="0" 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sym typeface="Symbol" pitchFamily="18" charset="2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sym typeface="Symbol" pitchFamily="18" charset="2"/>
                        </a:rPr>
                        <a:t>       due </a:t>
                      </a:r>
                      <a:r>
                        <a:rPr kumimoji="0" lang="de-DE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sym typeface="Symbol" pitchFamily="18" charset="2"/>
                        </a:rPr>
                        <a:t>to</a:t>
                      </a:r>
                      <a:r>
                        <a:rPr kumimoji="0" 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sym typeface="Symbol" pitchFamily="18" charset="2"/>
                        </a:rPr>
                        <a:t> E-</a:t>
                      </a:r>
                      <a:r>
                        <a:rPr kumimoji="0" lang="de-DE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sym typeface="Symbol" pitchFamily="18" charset="2"/>
                        </a:rPr>
                        <a:t>field</a:t>
                      </a:r>
                      <a:endParaRPr kumimoji="0" lang="el-G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sym typeface="Symbol" pitchFamily="18" charset="2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254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Detector principle</a:t>
                      </a:r>
                      <a:endParaRPr kumimoji="0" lang="en-US" sz="2000" b="1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 </a:t>
                      </a: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γ</a:t>
                      </a: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 </a:t>
                      </a: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sym typeface="Symbol" pitchFamily="18" charset="2"/>
                        </a:rPr>
                        <a:t></a:t>
                      </a: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 e</a:t>
                      </a:r>
                      <a:r>
                        <a:rPr kumimoji="0" lang="de-DE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- </a:t>
                      </a: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sym typeface="Symbol" pitchFamily="18" charset="2"/>
                        </a:rPr>
                        <a:t> 10</a:t>
                      </a:r>
                      <a:r>
                        <a:rPr kumimoji="0" lang="de-DE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sym typeface="Symbol" pitchFamily="18" charset="2"/>
                        </a:rPr>
                        <a:t>8 </a:t>
                      </a: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γ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by</a:t>
                      </a:r>
                      <a:r>
                        <a:rPr kumimoji="0" 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 MCP &amp; Phosphor &amp; CCD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γ</a:t>
                      </a: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 </a:t>
                      </a: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sym typeface="Symbol" pitchFamily="18" charset="2"/>
                        </a:rPr>
                        <a:t></a:t>
                      </a: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 e</a:t>
                      </a:r>
                      <a:r>
                        <a:rPr kumimoji="0" lang="de-DE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- </a:t>
                      </a: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sym typeface="Symbol" pitchFamily="18" charset="2"/>
                        </a:rPr>
                        <a:t> 10</a:t>
                      </a:r>
                      <a:r>
                        <a:rPr kumimoji="0" lang="de-DE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sym typeface="Symbol" pitchFamily="18" charset="2"/>
                        </a:rPr>
                        <a:t>8 </a:t>
                      </a: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γ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by</a:t>
                      </a:r>
                      <a:r>
                        <a:rPr kumimoji="0" 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 MCP &amp; Phosphor &amp; CCD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or</a:t>
                      </a:r>
                      <a:r>
                        <a:rPr kumimoji="0" 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 MCP &amp; I/U </a:t>
                      </a:r>
                      <a:r>
                        <a:rPr kumimoji="0" lang="de-DE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converter</a:t>
                      </a:r>
                      <a:r>
                        <a:rPr kumimoji="0" 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 &amp; ADC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254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Advantage</a:t>
                      </a:r>
                      <a:endParaRPr kumimoji="0" lang="el-GR" sz="2000" b="1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Non-destructive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Nearly no mechanics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Non-destructive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Medium signal strength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542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Disadvantage</a:t>
                      </a:r>
                      <a:endParaRPr kumimoji="0" lang="el-G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Low signal strength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Might need gas inlet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Smaller space charge influence for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Xe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Complex device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Expensive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For high currents: Magnet required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254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Main Application</a:t>
                      </a:r>
                      <a:endParaRPr kumimoji="0" lang="el-G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High current at LINAC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No well suited for super-cond. LINAC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Target diagnostics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Synchrotons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2267744" y="5877272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Thank you for your attention !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-14311" y="1085849"/>
            <a:ext cx="9572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  <a:t>omparison for application at high current hadron LINAC, transport lines &amp;  synchrotrons </a:t>
            </a:r>
            <a:endParaRPr lang="en-US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3307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818" name="Text Box 2"/>
          <p:cNvSpPr txBox="1">
            <a:spLocks noChangeArrowheads="1"/>
          </p:cNvSpPr>
          <p:nvPr/>
        </p:nvSpPr>
        <p:spPr bwMode="auto">
          <a:xfrm>
            <a:off x="333375" y="217488"/>
            <a:ext cx="7924800" cy="4572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400" dirty="0">
                <a:solidFill>
                  <a:schemeClr val="tx1"/>
                </a:solidFill>
                <a:ea typeface="ＭＳ Ｐゴシック" charset="-128"/>
              </a:rPr>
              <a:t>Expected Signal Strength for </a:t>
            </a:r>
            <a:r>
              <a:rPr lang="en-US" sz="2400" dirty="0" smtClean="0">
                <a:solidFill>
                  <a:schemeClr val="tx1"/>
                </a:solidFill>
                <a:ea typeface="ＭＳ Ｐゴシック" charset="-128"/>
              </a:rPr>
              <a:t>IPM and BIF-Monitor</a:t>
            </a:r>
            <a:endParaRPr lang="en-US" sz="2400" dirty="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802819" name="Oval 3"/>
          <p:cNvSpPr>
            <a:spLocks noChangeArrowheads="1"/>
          </p:cNvSpPr>
          <p:nvPr/>
        </p:nvSpPr>
        <p:spPr bwMode="auto">
          <a:xfrm>
            <a:off x="2740025" y="4203700"/>
            <a:ext cx="1125538" cy="839788"/>
          </a:xfrm>
          <a:prstGeom prst="ellipse">
            <a:avLst/>
          </a:prstGeom>
          <a:solidFill>
            <a:schemeClr val="bg1">
              <a:alpha val="0"/>
            </a:schemeClr>
          </a:solidFill>
          <a:ln w="1905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 b="0">
              <a:solidFill>
                <a:srgbClr val="008000"/>
              </a:solidFill>
              <a:ea typeface="ＭＳ Ｐゴシック" charset="-128"/>
            </a:endParaRPr>
          </a:p>
        </p:txBody>
      </p:sp>
      <p:sp>
        <p:nvSpPr>
          <p:cNvPr id="802820" name="Text Box 4"/>
          <p:cNvSpPr txBox="1">
            <a:spLocks noChangeArrowheads="1"/>
          </p:cNvSpPr>
          <p:nvPr/>
        </p:nvSpPr>
        <p:spPr bwMode="auto">
          <a:xfrm>
            <a:off x="246063" y="4938713"/>
            <a:ext cx="40528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rgbClr val="008000"/>
                </a:solidFill>
                <a:latin typeface="Arial" charset="0"/>
                <a:ea typeface="ＭＳ Ｐゴシック" charset="-128"/>
              </a:rPr>
              <a:t>Target electron</a:t>
            </a:r>
            <a:r>
              <a:rPr lang="en-US" sz="2000" b="0" baseline="30000" dirty="0">
                <a:solidFill>
                  <a:srgbClr val="008000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sz="2000" b="0" dirty="0">
                <a:solidFill>
                  <a:srgbClr val="008000"/>
                </a:solidFill>
                <a:latin typeface="Arial" charset="0"/>
                <a:ea typeface="ＭＳ Ｐゴシック" charset="-128"/>
              </a:rPr>
              <a:t>density:</a:t>
            </a:r>
          </a:p>
          <a:p>
            <a:pPr algn="l" eaLnBrk="0" hangingPunct="0">
              <a:lnSpc>
                <a:spcPct val="50000"/>
              </a:lnSpc>
              <a:buFont typeface="Wingdings" pitchFamily="2" charset="2"/>
              <a:buNone/>
            </a:pPr>
            <a:r>
              <a:rPr lang="en-US" sz="1900" b="0" dirty="0">
                <a:solidFill>
                  <a:srgbClr val="008000"/>
                </a:solidFill>
                <a:latin typeface="Arial" charset="0"/>
                <a:ea typeface="ＭＳ Ｐゴシック" charset="-128"/>
              </a:rPr>
              <a:t>Proportional to vacuum pressure</a:t>
            </a:r>
          </a:p>
          <a:p>
            <a:pPr algn="l" eaLnBrk="0" hangingPunct="0">
              <a:lnSpc>
                <a:spcPct val="50000"/>
              </a:lnSpc>
              <a:buFont typeface="Wingdings" pitchFamily="2" charset="2"/>
              <a:buNone/>
            </a:pPr>
            <a:r>
              <a:rPr lang="en-US" sz="1900" b="0" dirty="0">
                <a:solidFill>
                  <a:srgbClr val="008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 </a:t>
            </a:r>
            <a:r>
              <a:rPr lang="en-US" sz="1900" b="0" dirty="0">
                <a:solidFill>
                  <a:srgbClr val="008000"/>
                </a:solidFill>
                <a:latin typeface="Arial" charset="0"/>
                <a:ea typeface="ＭＳ Ｐゴシック" charset="-128"/>
              </a:rPr>
              <a:t>Adaptation of signal strength</a:t>
            </a:r>
          </a:p>
        </p:txBody>
      </p:sp>
      <p:sp>
        <p:nvSpPr>
          <p:cNvPr id="802821" name="Text Box 5"/>
          <p:cNvSpPr txBox="1">
            <a:spLocks noChangeArrowheads="1"/>
          </p:cNvSpPr>
          <p:nvPr/>
        </p:nvSpPr>
        <p:spPr bwMode="auto">
          <a:xfrm>
            <a:off x="4611688" y="5105400"/>
            <a:ext cx="4797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000" b="0">
                <a:solidFill>
                  <a:srgbClr val="CC6600"/>
                </a:solidFill>
                <a:ea typeface="ＭＳ Ｐゴシック" charset="-128"/>
                <a:cs typeface="Times New Roman" pitchFamily="18" charset="0"/>
                <a:sym typeface="Symbol" pitchFamily="18" charset="2"/>
              </a:rPr>
              <a:t></a:t>
            </a:r>
            <a:r>
              <a:rPr lang="en-US" sz="2000" b="0">
                <a:solidFill>
                  <a:srgbClr val="CC6600"/>
                </a:solidFill>
                <a:ea typeface="ＭＳ Ｐゴシック" charset="-128"/>
                <a:cs typeface="Times New Roman" pitchFamily="18" charset="0"/>
              </a:rPr>
              <a:t> 1/</a:t>
            </a:r>
            <a:r>
              <a:rPr lang="en-US" sz="2000" i="1">
                <a:solidFill>
                  <a:srgbClr val="CC6600"/>
                </a:solidFill>
                <a:ea typeface="ＭＳ Ｐゴシック" charset="-128"/>
                <a:cs typeface="Times New Roman" pitchFamily="18" charset="0"/>
              </a:rPr>
              <a:t>E</a:t>
            </a:r>
            <a:r>
              <a:rPr lang="en-US" sz="2000" i="1" baseline="-25000">
                <a:solidFill>
                  <a:srgbClr val="CC6600"/>
                </a:solidFill>
                <a:ea typeface="ＭＳ Ｐゴシック" charset="-128"/>
                <a:cs typeface="Times New Roman" pitchFamily="18" charset="0"/>
              </a:rPr>
              <a:t>kin</a:t>
            </a:r>
            <a:r>
              <a:rPr lang="en-US" sz="2000" b="0" baseline="-25000">
                <a:solidFill>
                  <a:srgbClr val="CC6600"/>
                </a:solidFill>
                <a:ea typeface="ＭＳ Ｐゴシック" charset="-128"/>
                <a:cs typeface="Times New Roman" pitchFamily="18" charset="0"/>
              </a:rPr>
              <a:t>  </a:t>
            </a:r>
            <a:r>
              <a:rPr lang="en-US" sz="1900" b="0">
                <a:solidFill>
                  <a:srgbClr val="CC6600"/>
                </a:solidFill>
                <a:latin typeface="Arial" charset="0"/>
                <a:ea typeface="ＭＳ Ｐゴシック" charset="-128"/>
                <a:cs typeface="Times New Roman" pitchFamily="18" charset="0"/>
              </a:rPr>
              <a:t>(for</a:t>
            </a:r>
            <a:r>
              <a:rPr lang="en-US" sz="2000" b="0">
                <a:solidFill>
                  <a:srgbClr val="CC6600"/>
                </a:solidFill>
                <a:ea typeface="ＭＳ Ｐゴシック" charset="-128"/>
                <a:cs typeface="Times New Roman" pitchFamily="18" charset="0"/>
              </a:rPr>
              <a:t> </a:t>
            </a:r>
            <a:r>
              <a:rPr lang="en-US" sz="2000" i="1">
                <a:solidFill>
                  <a:srgbClr val="CC6600"/>
                </a:solidFill>
                <a:ea typeface="ＭＳ Ｐゴシック" charset="-128"/>
                <a:cs typeface="Times New Roman" pitchFamily="18" charset="0"/>
              </a:rPr>
              <a:t>E</a:t>
            </a:r>
            <a:r>
              <a:rPr lang="en-US" sz="2000" i="1" baseline="-25000">
                <a:solidFill>
                  <a:srgbClr val="CC6600"/>
                </a:solidFill>
                <a:ea typeface="ＭＳ Ｐゴシック" charset="-128"/>
                <a:cs typeface="Times New Roman" pitchFamily="18" charset="0"/>
              </a:rPr>
              <a:t>kin</a:t>
            </a:r>
            <a:r>
              <a:rPr lang="en-US" sz="2000" b="0">
                <a:solidFill>
                  <a:srgbClr val="CC6600"/>
                </a:solidFill>
                <a:ea typeface="ＭＳ Ｐゴシック" charset="-128"/>
                <a:cs typeface="Times New Roman" pitchFamily="18" charset="0"/>
              </a:rPr>
              <a:t>&gt; </a:t>
            </a:r>
            <a:r>
              <a:rPr lang="en-US" sz="1900" b="0">
                <a:solidFill>
                  <a:srgbClr val="CC6600"/>
                </a:solidFill>
                <a:latin typeface="Arial" charset="0"/>
                <a:ea typeface="ＭＳ Ｐゴシック" charset="-128"/>
                <a:cs typeface="Times New Roman" pitchFamily="18" charset="0"/>
              </a:rPr>
              <a:t>1GeV nearly constant)</a:t>
            </a:r>
          </a:p>
        </p:txBody>
      </p:sp>
      <p:sp>
        <p:nvSpPr>
          <p:cNvPr id="802822" name="Oval 6"/>
          <p:cNvSpPr>
            <a:spLocks noChangeArrowheads="1"/>
          </p:cNvSpPr>
          <p:nvPr/>
        </p:nvSpPr>
        <p:spPr bwMode="auto">
          <a:xfrm>
            <a:off x="3933825" y="4214813"/>
            <a:ext cx="776288" cy="787400"/>
          </a:xfrm>
          <a:prstGeom prst="ellipse">
            <a:avLst/>
          </a:prstGeom>
          <a:solidFill>
            <a:schemeClr val="bg1">
              <a:alpha val="0"/>
            </a:schemeClr>
          </a:solidFill>
          <a:ln w="25400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2823" name="Text Box 7"/>
          <p:cNvSpPr txBox="1">
            <a:spLocks noChangeArrowheads="1"/>
          </p:cNvSpPr>
          <p:nvPr/>
        </p:nvSpPr>
        <p:spPr bwMode="auto">
          <a:xfrm>
            <a:off x="683568" y="5733256"/>
            <a:ext cx="846043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1900" b="0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Strong dependence on projectile charge for ions </a:t>
            </a:r>
            <a:r>
              <a:rPr lang="en-US" sz="2400" i="1" dirty="0" smtClean="0">
                <a:solidFill>
                  <a:srgbClr val="FF0000"/>
                </a:solidFill>
                <a:ea typeface="ＭＳ Ｐゴシック" charset="-128"/>
              </a:rPr>
              <a:t>Z</a:t>
            </a:r>
            <a:r>
              <a:rPr lang="en-US" sz="2400" i="1" baseline="-25000" dirty="0" smtClean="0">
                <a:solidFill>
                  <a:srgbClr val="FF0000"/>
                </a:solidFill>
                <a:ea typeface="ＭＳ Ｐゴシック" charset="-128"/>
              </a:rPr>
              <a:t>p</a:t>
            </a:r>
            <a:r>
              <a:rPr lang="en-US" sz="2400" i="1" baseline="30000" dirty="0" smtClean="0">
                <a:solidFill>
                  <a:srgbClr val="FF0000"/>
                </a:solidFill>
                <a:ea typeface="ＭＳ Ｐゴシック" charset="-128"/>
              </a:rPr>
              <a:t>2</a:t>
            </a:r>
          </a:p>
          <a:p>
            <a:pPr eaLnBrk="0" hangingPunct="0">
              <a:spcBef>
                <a:spcPct val="0"/>
              </a:spcBef>
            </a:pPr>
            <a:r>
              <a:rPr lang="en-US" b="0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Modification proton </a:t>
            </a:r>
            <a:r>
              <a:rPr lang="en-US" b="0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Symbol"/>
              </a:rPr>
              <a:t></a:t>
            </a:r>
            <a:r>
              <a:rPr lang="en-US" b="0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ions:</a:t>
            </a:r>
            <a:r>
              <a:rPr lang="en-US" sz="2000" b="0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  <a:ea typeface="ＭＳ Ｐゴシック" charset="-128"/>
              </a:rPr>
              <a:t>Z</a:t>
            </a:r>
            <a:r>
              <a:rPr lang="en-US" sz="2000" i="1" baseline="-25000" dirty="0" err="1" smtClean="0">
                <a:solidFill>
                  <a:srgbClr val="FF0000"/>
                </a:solidFill>
                <a:ea typeface="ＭＳ Ｐゴシック" charset="-128"/>
              </a:rPr>
              <a:t>p</a:t>
            </a:r>
            <a:r>
              <a:rPr lang="en-US" sz="2000" i="1" dirty="0" smtClean="0">
                <a:solidFill>
                  <a:srgbClr val="FF0000"/>
                </a:solidFill>
                <a:ea typeface="ＭＳ Ｐゴシック" charset="-128"/>
              </a:rPr>
              <a:t>(</a:t>
            </a:r>
            <a:r>
              <a:rPr lang="en-US" sz="2000" i="1" dirty="0" err="1" smtClean="0">
                <a:solidFill>
                  <a:srgbClr val="FF0000"/>
                </a:solidFill>
                <a:ea typeface="ＭＳ Ｐゴシック" charset="-128"/>
              </a:rPr>
              <a:t>E</a:t>
            </a:r>
            <a:r>
              <a:rPr lang="en-US" sz="2000" i="1" baseline="-25000" dirty="0" err="1" smtClean="0">
                <a:solidFill>
                  <a:srgbClr val="FF0000"/>
                </a:solidFill>
                <a:ea typeface="ＭＳ Ｐゴシック" charset="-128"/>
              </a:rPr>
              <a:t>kin</a:t>
            </a:r>
            <a:r>
              <a:rPr lang="en-US" sz="2000" i="1" dirty="0" smtClean="0">
                <a:solidFill>
                  <a:srgbClr val="FF0000"/>
                </a:solidFill>
                <a:ea typeface="ＭＳ Ｐゴシック" charset="-128"/>
              </a:rPr>
              <a:t>) </a:t>
            </a:r>
            <a:r>
              <a:rPr lang="en-US" sz="1700" b="0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. Charge equilibrium is assumed for  </a:t>
            </a:r>
            <a:r>
              <a:rPr lang="en-US" sz="1700" i="1" dirty="0" err="1" smtClean="0">
                <a:solidFill>
                  <a:srgbClr val="FF0000"/>
                </a:solidFill>
                <a:ea typeface="ＭＳ Ｐゴシック" charset="-128"/>
                <a:cs typeface="Times New Roman" panose="02020603050405020304" pitchFamily="18" charset="0"/>
              </a:rPr>
              <a:t>dE</a:t>
            </a:r>
            <a:r>
              <a:rPr lang="en-US" sz="1700" i="1" dirty="0" smtClean="0">
                <a:solidFill>
                  <a:srgbClr val="FF0000"/>
                </a:solidFill>
                <a:ea typeface="ＭＳ Ｐゴシック" charset="-128"/>
                <a:cs typeface="Times New Roman" panose="02020603050405020304" pitchFamily="18" charset="0"/>
              </a:rPr>
              <a:t>/dx</a:t>
            </a:r>
            <a:endParaRPr lang="de-DE" sz="1700" i="1" dirty="0">
              <a:solidFill>
                <a:srgbClr val="FF0000"/>
              </a:solidFill>
              <a:ea typeface="ＭＳ Ｐゴシック" charset="-128"/>
              <a:cs typeface="Times New Roman" panose="02020603050405020304" pitchFamily="18" charset="0"/>
            </a:endParaRPr>
          </a:p>
        </p:txBody>
      </p:sp>
      <p:sp>
        <p:nvSpPr>
          <p:cNvPr id="802824" name="Oval 8"/>
          <p:cNvSpPr>
            <a:spLocks noChangeArrowheads="1"/>
          </p:cNvSpPr>
          <p:nvPr/>
        </p:nvSpPr>
        <p:spPr bwMode="auto">
          <a:xfrm>
            <a:off x="4733925" y="4173538"/>
            <a:ext cx="717550" cy="850900"/>
          </a:xfrm>
          <a:prstGeom prst="ellipse">
            <a:avLst/>
          </a:prstGeom>
          <a:solidFill>
            <a:schemeClr val="bg1">
              <a:alpha val="0"/>
            </a:schemeClr>
          </a:solidFill>
          <a:ln w="25400">
            <a:solidFill>
              <a:srgbClr val="CC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2825" name="Line 9"/>
          <p:cNvSpPr>
            <a:spLocks noChangeShapeType="1"/>
          </p:cNvSpPr>
          <p:nvPr/>
        </p:nvSpPr>
        <p:spPr bwMode="auto">
          <a:xfrm flipH="1" flipV="1">
            <a:off x="4432300" y="5149849"/>
            <a:ext cx="0" cy="697805"/>
          </a:xfrm>
          <a:prstGeom prst="line">
            <a:avLst/>
          </a:prstGeom>
          <a:noFill/>
          <a:ln w="15875">
            <a:solidFill>
              <a:srgbClr val="ED181E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2826" name="Text Box 10"/>
          <p:cNvSpPr txBox="1">
            <a:spLocks noChangeArrowheads="1"/>
          </p:cNvSpPr>
          <p:nvPr/>
        </p:nvSpPr>
        <p:spPr bwMode="auto">
          <a:xfrm>
            <a:off x="47303" y="1117720"/>
            <a:ext cx="7333009" cy="246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lnSpc>
                <a:spcPct val="60000"/>
              </a:lnSpc>
            </a:pPr>
            <a:r>
              <a:rPr lang="en-US" sz="2000" i="1" dirty="0">
                <a:solidFill>
                  <a:schemeClr val="accent2"/>
                </a:solidFill>
                <a:latin typeface="Arial" charset="0"/>
                <a:ea typeface="ＭＳ Ｐゴシック" charset="-128"/>
              </a:rPr>
              <a:t>Physics</a:t>
            </a:r>
            <a:r>
              <a:rPr lang="en-US" sz="2000" b="0" i="1" dirty="0">
                <a:solidFill>
                  <a:schemeClr val="accent2"/>
                </a:solidFill>
                <a:latin typeface="Arial" charset="0"/>
                <a:ea typeface="ＭＳ Ｐゴシック" charset="-128"/>
              </a:rPr>
              <a:t>:</a:t>
            </a:r>
            <a:r>
              <a:rPr lang="en-US" sz="2000" b="0" dirty="0">
                <a:solidFill>
                  <a:schemeClr val="accent2"/>
                </a:solidFill>
                <a:latin typeface="Arial" charset="0"/>
                <a:ea typeface="ＭＳ Ｐゴシック" charset="-128"/>
              </a:rPr>
              <a:t> </a:t>
            </a:r>
          </a:p>
          <a:p>
            <a:pPr algn="l" eaLnBrk="0" hangingPunct="0">
              <a:lnSpc>
                <a:spcPct val="60000"/>
              </a:lnSpc>
              <a:spcBef>
                <a:spcPts val="800"/>
              </a:spcBef>
            </a:pPr>
            <a:r>
              <a:rPr lang="en-US" sz="2000" b="0" dirty="0">
                <a:solidFill>
                  <a:schemeClr val="accent2"/>
                </a:solidFill>
                <a:latin typeface="Arial" charset="0"/>
                <a:ea typeface="ＭＳ Ｐゴシック" charset="-128"/>
              </a:rPr>
              <a:t>Energy loss of </a:t>
            </a:r>
            <a:r>
              <a:rPr lang="en-US" sz="2000" b="0" dirty="0" smtClean="0">
                <a:solidFill>
                  <a:schemeClr val="accent2"/>
                </a:solidFill>
                <a:latin typeface="Arial" charset="0"/>
                <a:ea typeface="ＭＳ Ｐゴシック" charset="-128"/>
              </a:rPr>
              <a:t>ions </a:t>
            </a:r>
            <a:r>
              <a:rPr lang="en-US" sz="2000" b="0" dirty="0">
                <a:solidFill>
                  <a:schemeClr val="accent2"/>
                </a:solidFill>
                <a:latin typeface="Arial" charset="0"/>
                <a:ea typeface="ＭＳ Ｐゴシック" charset="-128"/>
              </a:rPr>
              <a:t>in gas </a:t>
            </a:r>
            <a:r>
              <a:rPr lang="en-US" sz="2000" i="1" dirty="0" err="1">
                <a:solidFill>
                  <a:schemeClr val="accent2"/>
                </a:solidFill>
                <a:ea typeface="ＭＳ Ｐゴシック" charset="-128"/>
              </a:rPr>
              <a:t>dE</a:t>
            </a:r>
            <a:r>
              <a:rPr lang="en-US" sz="2000" i="1" dirty="0">
                <a:solidFill>
                  <a:schemeClr val="accent2"/>
                </a:solidFill>
                <a:ea typeface="ＭＳ Ｐゴシック" charset="-128"/>
              </a:rPr>
              <a:t>/dx</a:t>
            </a:r>
            <a:r>
              <a:rPr lang="en-US" sz="2000" b="0" dirty="0">
                <a:solidFill>
                  <a:schemeClr val="accent2"/>
                </a:solidFill>
                <a:ea typeface="ＭＳ Ｐゴシック" charset="-128"/>
              </a:rPr>
              <a:t> </a:t>
            </a:r>
          </a:p>
          <a:p>
            <a:pPr algn="l" eaLnBrk="0" hangingPunct="0">
              <a:lnSpc>
                <a:spcPct val="60000"/>
              </a:lnSpc>
              <a:spcBef>
                <a:spcPts val="800"/>
              </a:spcBef>
              <a:buFont typeface="Symbol" pitchFamily="18" charset="2"/>
              <a:buChar char="Þ"/>
            </a:pPr>
            <a:r>
              <a:rPr lang="en-US" sz="2000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Profile determination from residual gas</a:t>
            </a:r>
          </a:p>
          <a:p>
            <a:pPr algn="l" eaLnBrk="0" hangingPunct="0">
              <a:lnSpc>
                <a:spcPct val="60000"/>
              </a:lnSpc>
              <a:spcBef>
                <a:spcPts val="800"/>
              </a:spcBef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Ionization: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roughly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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100 eV/ionization</a:t>
            </a:r>
          </a:p>
          <a:p>
            <a:pPr algn="l" eaLnBrk="0" hangingPunct="0">
              <a:lnSpc>
                <a:spcPct val="60000"/>
              </a:lnSpc>
              <a:spcBef>
                <a:spcPts val="800"/>
              </a:spcBef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Excitation + 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optical photon 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emission: </a:t>
            </a:r>
          </a:p>
          <a:p>
            <a:pPr algn="l" eaLnBrk="0" hangingPunct="0">
              <a:lnSpc>
                <a:spcPct val="60000"/>
              </a:lnSpc>
              <a:spcBef>
                <a:spcPts val="800"/>
              </a:spcBef>
              <a:buFont typeface="Wingdings" pitchFamily="2" charset="2"/>
              <a:buNone/>
            </a:pP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  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roughly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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3 </a:t>
            </a:r>
            <a:r>
              <a:rPr lang="en-US" b="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keV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/photon</a:t>
            </a:r>
          </a:p>
          <a:p>
            <a:pPr marL="285750" indent="-285750" algn="l" eaLnBrk="0" hangingPunct="0">
              <a:lnSpc>
                <a:spcPct val="60000"/>
              </a:lnSpc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Energy loss for </a:t>
            </a:r>
            <a:r>
              <a:rPr lang="en-US" i="1" dirty="0" smtClean="0">
                <a:solidFill>
                  <a:schemeClr val="tx1"/>
                </a:solidFill>
                <a:ea typeface="ＭＳ Ｐゴシック" charset="-128"/>
                <a:cs typeface="Times New Roman" panose="02020603050405020304" pitchFamily="18" charset="0"/>
              </a:rPr>
              <a:t>l </a:t>
            </a:r>
            <a:r>
              <a:rPr lang="en-US" i="1" dirty="0" smtClean="0">
                <a:solidFill>
                  <a:schemeClr val="tx1"/>
                </a:solidFill>
                <a:ea typeface="ＭＳ Ｐゴシック" charset="-128"/>
                <a:cs typeface="Times New Roman" panose="02020603050405020304" pitchFamily="18" charset="0"/>
                <a:sym typeface="Symbol"/>
              </a:rPr>
              <a:t>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1m: </a:t>
            </a:r>
            <a:r>
              <a:rPr lang="en-US" i="1" dirty="0" err="1" smtClean="0">
                <a:solidFill>
                  <a:schemeClr val="tx1"/>
                </a:solidFill>
                <a:ea typeface="ＭＳ Ｐゴシック" charset="-128"/>
                <a:cs typeface="Times New Roman" panose="02020603050405020304" pitchFamily="18" charset="0"/>
                <a:sym typeface="Symbol"/>
              </a:rPr>
              <a:t>dE</a:t>
            </a:r>
            <a:r>
              <a:rPr lang="en-US" i="1" dirty="0" smtClean="0">
                <a:solidFill>
                  <a:schemeClr val="tx1"/>
                </a:solidFill>
                <a:ea typeface="ＭＳ Ｐゴシック" charset="-128"/>
                <a:cs typeface="Times New Roman" panose="02020603050405020304" pitchFamily="18" charset="0"/>
                <a:sym typeface="Symbol"/>
              </a:rPr>
              <a:t>/dx l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&lt;&lt;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i="1" dirty="0" smtClean="0">
                <a:solidFill>
                  <a:schemeClr val="tx1"/>
                </a:solidFill>
                <a:ea typeface="ＭＳ Ｐゴシック" charset="-128"/>
                <a:cs typeface="Times New Roman" panose="02020603050405020304" pitchFamily="18" charset="0"/>
              </a:rPr>
              <a:t>E </a:t>
            </a:r>
            <a:r>
              <a:rPr lang="en-US" i="1" baseline="-25000" dirty="0" smtClean="0">
                <a:solidFill>
                  <a:schemeClr val="tx1"/>
                </a:solidFill>
                <a:ea typeface="ＭＳ Ｐゴシック" charset="-128"/>
                <a:cs typeface="Times New Roman" panose="02020603050405020304" pitchFamily="18" charset="0"/>
              </a:rPr>
              <a:t>kin</a:t>
            </a:r>
            <a:r>
              <a:rPr lang="en-US" i="1" dirty="0" smtClean="0">
                <a:solidFill>
                  <a:schemeClr val="tx1"/>
                </a:solidFill>
                <a:ea typeface="ＭＳ Ｐゴシック" charset="-128"/>
                <a:cs typeface="Times New Roman" panose="02020603050405020304" pitchFamily="18" charset="0"/>
              </a:rPr>
              <a:t> </a:t>
            </a:r>
          </a:p>
          <a:p>
            <a:pPr marL="285750" indent="-285750" algn="l" eaLnBrk="0" hangingPunct="0">
              <a:lnSpc>
                <a:spcPct val="60000"/>
              </a:lnSpc>
              <a:spcBef>
                <a:spcPts val="800"/>
              </a:spcBef>
              <a:buFont typeface="Symbol"/>
              <a:buChar char="Þ"/>
            </a:pP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  <a:sym typeface="Symbol"/>
              </a:rPr>
              <a:t>acceptable for </a:t>
            </a:r>
            <a:r>
              <a:rPr lang="en-US" dirty="0" smtClean="0">
                <a:solidFill>
                  <a:srgbClr val="3333CC"/>
                </a:solidFill>
                <a:latin typeface="Arial" charset="0"/>
                <a:ea typeface="ＭＳ Ｐゴシック" charset="-128"/>
                <a:sym typeface="Symbol"/>
              </a:rPr>
              <a:t>single pass beams</a:t>
            </a:r>
          </a:p>
          <a:p>
            <a:pPr algn="l" eaLnBrk="0" hangingPunct="0">
              <a:lnSpc>
                <a:spcPct val="60000"/>
              </a:lnSpc>
              <a:spcBef>
                <a:spcPts val="800"/>
              </a:spcBef>
            </a:pPr>
            <a:r>
              <a:rPr lang="en-US" b="0" dirty="0">
                <a:solidFill>
                  <a:srgbClr val="C00000"/>
                </a:solidFill>
                <a:latin typeface="Arial" charset="0"/>
                <a:ea typeface="ＭＳ Ｐゴシック" charset="-128"/>
                <a:sym typeface="Symbol"/>
              </a:rPr>
              <a:t> </a:t>
            </a:r>
            <a:r>
              <a:rPr lang="en-US" b="0" dirty="0" smtClean="0">
                <a:solidFill>
                  <a:srgbClr val="C00000"/>
                </a:solidFill>
                <a:latin typeface="Arial" charset="0"/>
                <a:ea typeface="ＭＳ Ｐゴシック" charset="-128"/>
                <a:sym typeface="Symbol"/>
              </a:rPr>
              <a:t>   </a:t>
            </a:r>
            <a:r>
              <a:rPr lang="en-US" dirty="0" smtClean="0">
                <a:solidFill>
                  <a:srgbClr val="C00000"/>
                </a:solidFill>
                <a:latin typeface="Arial" charset="0"/>
                <a:ea typeface="ＭＳ Ｐゴシック" charset="-128"/>
                <a:sym typeface="Symbol"/>
              </a:rPr>
              <a:t>Care: </a:t>
            </a:r>
            <a:r>
              <a:rPr lang="en-US" b="0" dirty="0" err="1" smtClean="0">
                <a:solidFill>
                  <a:srgbClr val="C00000"/>
                </a:solidFill>
                <a:latin typeface="Arial" charset="0"/>
                <a:ea typeface="ＭＳ Ｐゴシック" charset="-128"/>
                <a:sym typeface="Symbol"/>
              </a:rPr>
              <a:t>synchr</a:t>
            </a:r>
            <a:r>
              <a:rPr lang="en-US" b="0" dirty="0">
                <a:solidFill>
                  <a:srgbClr val="C00000"/>
                </a:solidFill>
                <a:latin typeface="Arial" charset="0"/>
                <a:ea typeface="ＭＳ Ｐゴシック" charset="-128"/>
                <a:sym typeface="Symbol"/>
              </a:rPr>
              <a:t>.</a:t>
            </a:r>
            <a:r>
              <a:rPr lang="en-US" b="0" dirty="0" smtClean="0">
                <a:solidFill>
                  <a:srgbClr val="C00000"/>
                </a:solidFill>
                <a:latin typeface="Arial" charset="0"/>
                <a:ea typeface="ＭＳ Ｐゴシック" charset="-128"/>
                <a:sym typeface="Symbol"/>
              </a:rPr>
              <a:t>multi pass; cryogenic </a:t>
            </a:r>
            <a:r>
              <a:rPr lang="en-US" b="0" dirty="0" err="1" smtClean="0">
                <a:solidFill>
                  <a:srgbClr val="C00000"/>
                </a:solidFill>
                <a:latin typeface="Arial" charset="0"/>
                <a:ea typeface="ＭＳ Ｐゴシック" charset="-128"/>
                <a:sym typeface="Symbol"/>
              </a:rPr>
              <a:t>envir</a:t>
            </a:r>
            <a:r>
              <a:rPr lang="en-US" b="0" dirty="0" smtClean="0">
                <a:solidFill>
                  <a:srgbClr val="C00000"/>
                </a:solidFill>
                <a:latin typeface="Arial" charset="0"/>
                <a:ea typeface="ＭＳ Ｐゴシック" charset="-128"/>
                <a:sym typeface="Symbol"/>
              </a:rPr>
              <a:t>.  </a:t>
            </a:r>
            <a:endParaRPr lang="en-US" b="0" dirty="0">
              <a:solidFill>
                <a:srgbClr val="C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802828" name="Text Box 12"/>
          <p:cNvSpPr txBox="1">
            <a:spLocks noChangeArrowheads="1"/>
          </p:cNvSpPr>
          <p:nvPr/>
        </p:nvSpPr>
        <p:spPr bwMode="auto">
          <a:xfrm>
            <a:off x="6987662" y="4436353"/>
            <a:ext cx="635748" cy="2594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600" b="0" baseline="30000">
                <a:solidFill>
                  <a:srgbClr val="006600"/>
                </a:solidFill>
                <a:latin typeface="Comic Sans MS" pitchFamily="66" charset="0"/>
                <a:ea typeface="ＭＳ Ｐゴシック" charset="-128"/>
              </a:rPr>
              <a:t> </a:t>
            </a:r>
            <a:endParaRPr lang="de-DE" sz="1600" b="0" baseline="30000">
              <a:solidFill>
                <a:srgbClr val="006600"/>
              </a:solidFill>
              <a:latin typeface="Comic Sans MS" pitchFamily="66" charset="0"/>
              <a:ea typeface="ＭＳ Ｐゴシック" charset="-128"/>
            </a:endParaRPr>
          </a:p>
        </p:txBody>
      </p:sp>
      <p:graphicFrame>
        <p:nvGraphicFramePr>
          <p:cNvPr id="802840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475582"/>
              </p:ext>
            </p:extLst>
          </p:nvPr>
        </p:nvGraphicFramePr>
        <p:xfrm>
          <a:off x="925513" y="4077072"/>
          <a:ext cx="7837487" cy="1030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5943" name="Equation" r:id="rId3" imgW="3682800" imgH="533160" progId="Equation.3">
                  <p:embed/>
                </p:oleObj>
              </mc:Choice>
              <mc:Fallback>
                <p:oleObj name="Equation" r:id="rId3" imgW="368280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5513" y="4077072"/>
                        <a:ext cx="7837487" cy="1030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pieren 3"/>
          <p:cNvGrpSpPr/>
          <p:nvPr/>
        </p:nvGrpSpPr>
        <p:grpSpPr>
          <a:xfrm>
            <a:off x="4644008" y="1091397"/>
            <a:ext cx="4131692" cy="3068686"/>
            <a:chOff x="7740352" y="1010108"/>
            <a:chExt cx="4131692" cy="3068686"/>
          </a:xfrm>
        </p:grpSpPr>
        <p:pic>
          <p:nvPicPr>
            <p:cNvPr id="803844" name="Picture 4" descr="G:\OPAC Meeting May2014\SRIM Calculations\four curves.png"/>
            <p:cNvPicPr>
              <a:picLocks noChangeAspect="1" noChangeArrowheads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10" t="11958" r="14340" b="3564"/>
            <a:stretch/>
          </p:blipFill>
          <p:spPr bwMode="auto">
            <a:xfrm>
              <a:off x="7740352" y="1010108"/>
              <a:ext cx="4131692" cy="30686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feld 2"/>
            <p:cNvSpPr txBox="1"/>
            <p:nvPr/>
          </p:nvSpPr>
          <p:spPr>
            <a:xfrm>
              <a:off x="10908704" y="2996952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aseline="30000" dirty="0" smtClean="0">
                  <a:solidFill>
                    <a:srgbClr val="3333CC"/>
                  </a:solidFill>
                </a:rPr>
                <a:t>1</a:t>
              </a:r>
              <a:r>
                <a:rPr lang="en-US" sz="2000" dirty="0" smtClean="0">
                  <a:solidFill>
                    <a:srgbClr val="3333CC"/>
                  </a:solidFill>
                </a:rPr>
                <a:t>H</a:t>
              </a:r>
              <a:endParaRPr lang="en-US" sz="2000" dirty="0">
                <a:solidFill>
                  <a:srgbClr val="3333CC"/>
                </a:solidFill>
              </a:endParaRP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10908704" y="2344396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aseline="30000" dirty="0" smtClean="0">
                  <a:solidFill>
                    <a:srgbClr val="C00000"/>
                  </a:solidFill>
                </a:rPr>
                <a:t>12</a:t>
              </a:r>
              <a:r>
                <a:rPr lang="en-US" sz="2000" dirty="0" smtClean="0">
                  <a:solidFill>
                    <a:srgbClr val="C00000"/>
                  </a:solidFill>
                </a:rPr>
                <a:t>C</a:t>
              </a:r>
              <a:endParaRPr lang="en-US" sz="2000" dirty="0">
                <a:solidFill>
                  <a:srgbClr val="C00000"/>
                </a:solidFill>
              </a:endParaRP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10764688" y="1857281"/>
              <a:ext cx="7200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aseline="30000" dirty="0" smtClean="0">
                  <a:solidFill>
                    <a:srgbClr val="008000"/>
                  </a:solidFill>
                </a:rPr>
                <a:t>40</a:t>
              </a:r>
              <a:r>
                <a:rPr lang="en-US" sz="2000" dirty="0" smtClean="0">
                  <a:solidFill>
                    <a:srgbClr val="008000"/>
                  </a:solidFill>
                </a:rPr>
                <a:t>Ar</a:t>
              </a: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10764688" y="1268760"/>
              <a:ext cx="7453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aseline="30000" dirty="0" smtClean="0">
                  <a:solidFill>
                    <a:srgbClr val="FF0000"/>
                  </a:solidFill>
                </a:rPr>
                <a:t>238</a:t>
              </a:r>
              <a:r>
                <a:rPr lang="en-US" sz="2000" dirty="0" smtClean="0">
                  <a:solidFill>
                    <a:srgbClr val="FF0000"/>
                  </a:solidFill>
                </a:rPr>
                <a:t>U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3" name="Text Box 16"/>
          <p:cNvSpPr txBox="1">
            <a:spLocks noChangeArrowheads="1"/>
          </p:cNvSpPr>
          <p:nvPr/>
        </p:nvSpPr>
        <p:spPr bwMode="auto">
          <a:xfrm>
            <a:off x="4932040" y="879103"/>
            <a:ext cx="40026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en-US" sz="1700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Energy loss in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10</a:t>
            </a:r>
            <a:r>
              <a:rPr lang="en-US" sz="2400" b="0" baseline="3000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-7</a:t>
            </a:r>
            <a:r>
              <a:rPr lang="en-US" sz="1700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mbar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N</a:t>
            </a:r>
            <a:r>
              <a:rPr lang="en-US" sz="2400" b="0" baseline="-2500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2</a:t>
            </a:r>
            <a:r>
              <a:rPr lang="en-US" sz="2400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sz="1700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by SRIM</a:t>
            </a:r>
            <a:endParaRPr lang="en-US" sz="1700" b="0" dirty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21" name="Text Box 23"/>
          <p:cNvSpPr txBox="1">
            <a:spLocks noChangeArrowheads="1"/>
          </p:cNvSpPr>
          <p:nvPr/>
        </p:nvSpPr>
        <p:spPr bwMode="auto">
          <a:xfrm>
            <a:off x="176213" y="3645024"/>
            <a:ext cx="4299743" cy="531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lnSpc>
                <a:spcPct val="70000"/>
              </a:lnSpc>
            </a:pP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Ionization probability proportional to </a:t>
            </a:r>
          </a:p>
          <a:p>
            <a:pPr algn="l" eaLnBrk="0" hangingPunct="0">
              <a:lnSpc>
                <a:spcPct val="70000"/>
              </a:lnSpc>
              <a:spcBef>
                <a:spcPts val="400"/>
              </a:spcBef>
            </a:pPr>
            <a:r>
              <a:rPr lang="en-US" i="1" dirty="0" err="1">
                <a:solidFill>
                  <a:schemeClr val="tx1"/>
                </a:solidFill>
                <a:ea typeface="ＭＳ Ｐゴシック" charset="-128"/>
              </a:rPr>
              <a:t>dE</a:t>
            </a:r>
            <a:r>
              <a:rPr lang="en-US" i="1" dirty="0">
                <a:solidFill>
                  <a:schemeClr val="tx1"/>
                </a:solidFill>
                <a:ea typeface="ＭＳ Ｐゴシック" charset="-128"/>
              </a:rPr>
              <a:t>/dx</a:t>
            </a:r>
            <a:r>
              <a:rPr lang="en-US" b="0" dirty="0">
                <a:solidFill>
                  <a:schemeClr val="tx1"/>
                </a:solidFill>
                <a:ea typeface="ＭＳ Ｐゴシック" charset="-128"/>
              </a:rPr>
              <a:t> 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by Bethe-Bloch formula:</a:t>
            </a:r>
          </a:p>
        </p:txBody>
      </p:sp>
    </p:spTree>
    <p:extLst>
      <p:ext uri="{BB962C8B-B14F-4D97-AF65-F5344CB8AC3E}">
        <p14:creationId xmlns:p14="http://schemas.microsoft.com/office/powerpoint/2010/main" val="1685730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33388" y="206375"/>
            <a:ext cx="7924800" cy="4572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de-DE" sz="2400" smtClean="0">
                <a:solidFill>
                  <a:srgbClr val="000000"/>
                </a:solidFill>
                <a:ea typeface="ＭＳ Ｐゴシック" charset="-128"/>
              </a:rPr>
              <a:t>Ionization Profile Monitor: Principle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107504" y="1014214"/>
            <a:ext cx="8990012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60000"/>
              </a:lnSpc>
            </a:pPr>
            <a:r>
              <a:rPr lang="en-US" altLang="de-DE" i="1" dirty="0" smtClean="0">
                <a:solidFill>
                  <a:srgbClr val="336600"/>
                </a:solidFill>
                <a:latin typeface="Arial" charset="0"/>
                <a:ea typeface="ＭＳ Ｐゴシック" charset="-128"/>
              </a:rPr>
              <a:t>Advantage: ‘</a:t>
            </a:r>
            <a:r>
              <a:rPr lang="en-US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4</a:t>
            </a:r>
            <a:r>
              <a:rPr lang="el-GR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</a:t>
            </a:r>
            <a:r>
              <a:rPr lang="en-US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-detection scheme’ for ionization products</a:t>
            </a:r>
          </a:p>
          <a:p>
            <a:pPr algn="l" eaLnBrk="0" hangingPunct="0">
              <a:lnSpc>
                <a:spcPct val="60000"/>
              </a:lnSpc>
            </a:pPr>
            <a:r>
              <a:rPr lang="en-US" altLang="de-DE" i="1" dirty="0" smtClean="0">
                <a:solidFill>
                  <a:srgbClr val="3333CC"/>
                </a:solidFill>
                <a:latin typeface="Arial" charset="0"/>
                <a:ea typeface="ＭＳ Ｐゴシック" charset="-128"/>
              </a:rPr>
              <a:t>Detection scheme:</a:t>
            </a:r>
          </a:p>
          <a:p>
            <a:pPr algn="l" eaLnBrk="0" hangingPunct="0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Secondary e</a:t>
            </a:r>
            <a:r>
              <a:rPr lang="en-US" altLang="de-DE" sz="2400" baseline="3000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-</a:t>
            </a:r>
            <a:r>
              <a:rPr lang="en-US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or ions accelerated by </a:t>
            </a:r>
            <a:r>
              <a:rPr lang="en-US" altLang="de-DE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E</a:t>
            </a:r>
            <a:r>
              <a:rPr lang="en-US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-field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   electrodes &amp; side strips E</a:t>
            </a:r>
            <a:r>
              <a:rPr lang="en-US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 </a:t>
            </a:r>
            <a:r>
              <a:rPr lang="en-US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50… 300 kV/m</a:t>
            </a:r>
            <a:endParaRPr lang="en-US" altLang="de-DE" b="0" dirty="0" smtClean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  <a:p>
            <a:pPr algn="l" eaLnBrk="0" hangingPunct="0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altLang="de-DE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MCP </a:t>
            </a:r>
            <a:r>
              <a:rPr lang="en-US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(Micro Channel Plate) </a:t>
            </a:r>
          </a:p>
          <a:p>
            <a:pPr algn="l" eaLnBrk="0" hangingPunct="0">
              <a:spcBef>
                <a:spcPct val="0"/>
              </a:spcBef>
              <a:buFont typeface="Wingdings" pitchFamily="2" charset="2"/>
              <a:buNone/>
            </a:pPr>
            <a:r>
              <a:rPr lang="en-US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   electron converter &amp; 10</a:t>
            </a:r>
            <a:r>
              <a:rPr lang="en-US" altLang="de-DE" sz="2000" b="0" baseline="3000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6</a:t>
            </a:r>
            <a:r>
              <a:rPr lang="en-US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-fold amplifier</a:t>
            </a:r>
          </a:p>
          <a:p>
            <a:pPr algn="l" eaLnBrk="0" hangingPunct="0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b="0" i="1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altLang="de-DE" i="1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either</a:t>
            </a:r>
            <a:r>
              <a:rPr lang="en-US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altLang="de-DE" sz="1700" dirty="0" smtClean="0">
                <a:solidFill>
                  <a:srgbClr val="000099"/>
                </a:solidFill>
                <a:latin typeface="Arial" charset="0"/>
                <a:ea typeface="ＭＳ Ｐゴシック" charset="-128"/>
              </a:rPr>
              <a:t>Phosphor screen &amp; CCD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</a:t>
            </a:r>
          </a:p>
          <a:p>
            <a:pPr algn="l" eaLnBrk="0" hangingPunct="0">
              <a:spcBef>
                <a:spcPct val="0"/>
              </a:spcBef>
              <a:buFont typeface="Wingdings" pitchFamily="2" charset="2"/>
              <a:buNone/>
            </a:pP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    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high </a:t>
            </a:r>
            <a:r>
              <a:rPr lang="en-US" altLang="de-DE" sz="170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spatial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resolution</a:t>
            </a:r>
            <a:r>
              <a:rPr lang="en-US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of 100 </a:t>
            </a:r>
            <a:r>
              <a:rPr lang="en-US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m</a:t>
            </a:r>
          </a:p>
          <a:p>
            <a:pPr algn="l" eaLnBrk="0" hangingPunct="0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de-DE" i="1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or</a:t>
            </a:r>
            <a:r>
              <a:rPr lang="en-US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altLang="de-DE" sz="1700" dirty="0" smtClean="0">
                <a:solidFill>
                  <a:srgbClr val="000099"/>
                </a:solidFill>
                <a:latin typeface="Arial" charset="0"/>
                <a:ea typeface="ＭＳ Ｐゴシック" charset="-128"/>
              </a:rPr>
              <a:t>wire array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down to 250 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m pitch</a:t>
            </a:r>
          </a:p>
          <a:p>
            <a:pPr algn="l" eaLnBrk="0" hangingPunct="0">
              <a:spcBef>
                <a:spcPct val="0"/>
              </a:spcBef>
              <a:buFont typeface="Wingdings" pitchFamily="2" charset="2"/>
              <a:buNone/>
            </a:pP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     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high </a:t>
            </a:r>
            <a:r>
              <a:rPr lang="en-US" altLang="de-DE" sz="170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time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resolution</a:t>
            </a:r>
            <a:endParaRPr lang="de-DE" altLang="de-DE" b="0" dirty="0" smtClean="0">
              <a:solidFill>
                <a:srgbClr val="333399"/>
              </a:solidFill>
              <a:latin typeface="Arial" charset="0"/>
              <a:ea typeface="ＭＳ Ｐゴシック" charset="-128"/>
              <a:sym typeface="Symbol" pitchFamily="18" charset="2"/>
            </a:endParaRP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4473575" y="5673725"/>
            <a:ext cx="46704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de-DE" b="0" smtClean="0">
                <a:solidFill>
                  <a:srgbClr val="000099"/>
                </a:solidFill>
                <a:latin typeface="Arial" charset="0"/>
                <a:ea typeface="ＭＳ Ｐゴシック" charset="-128"/>
              </a:rPr>
              <a:t>IPMs are installed in nearly all synchrotrons</a:t>
            </a:r>
            <a:r>
              <a:rPr lang="en-US" altLang="de-DE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</a:t>
            </a:r>
          </a:p>
          <a:p>
            <a:pPr algn="l" eaLnBrk="0" hangingPunct="0">
              <a:lnSpc>
                <a:spcPct val="60000"/>
              </a:lnSpc>
            </a:pPr>
            <a:r>
              <a:rPr lang="en-US" altLang="de-DE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However, no ‘standard’ realization exists!</a:t>
            </a:r>
          </a:p>
        </p:txBody>
      </p:sp>
      <p:grpSp>
        <p:nvGrpSpPr>
          <p:cNvPr id="21531" name="Group 27"/>
          <p:cNvGrpSpPr>
            <a:grpSpLocks/>
          </p:cNvGrpSpPr>
          <p:nvPr/>
        </p:nvGrpSpPr>
        <p:grpSpPr bwMode="auto">
          <a:xfrm>
            <a:off x="520700" y="3908425"/>
            <a:ext cx="3959225" cy="2741613"/>
            <a:chOff x="366" y="2462"/>
            <a:chExt cx="2494" cy="1727"/>
          </a:xfrm>
        </p:grpSpPr>
        <p:pic>
          <p:nvPicPr>
            <p:cNvPr id="21514" name="Picture 10" descr="MCP_PH_Principle_CCD_UD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" y="2462"/>
              <a:ext cx="2157" cy="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516" name="Rectangle 12"/>
            <p:cNvSpPr>
              <a:spLocks noChangeArrowheads="1"/>
            </p:cNvSpPr>
            <p:nvPr/>
          </p:nvSpPr>
          <p:spPr bwMode="auto">
            <a:xfrm>
              <a:off x="1386" y="2592"/>
              <a:ext cx="246" cy="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21517" name="Rectangle 13"/>
            <p:cNvSpPr>
              <a:spLocks noChangeArrowheads="1"/>
            </p:cNvSpPr>
            <p:nvPr/>
          </p:nvSpPr>
          <p:spPr bwMode="auto">
            <a:xfrm>
              <a:off x="2349" y="3366"/>
              <a:ext cx="233" cy="541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21515" name="Text Box 11"/>
            <p:cNvSpPr txBox="1">
              <a:spLocks noChangeArrowheads="1"/>
            </p:cNvSpPr>
            <p:nvPr/>
          </p:nvSpPr>
          <p:spPr bwMode="auto">
            <a:xfrm>
              <a:off x="1266" y="2532"/>
              <a:ext cx="59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de-DE" sz="1600" b="0" smtClean="0">
                  <a:solidFill>
                    <a:srgbClr val="000000"/>
                  </a:solidFill>
                  <a:latin typeface="Arial" charset="0"/>
                  <a:ea typeface="ＭＳ Ｐゴシック" charset="-128"/>
                </a:rPr>
                <a:t>CCD</a:t>
              </a:r>
            </a:p>
          </p:txBody>
        </p:sp>
        <p:sp>
          <p:nvSpPr>
            <p:cNvPr id="21518" name="Text Box 14"/>
            <p:cNvSpPr txBox="1">
              <a:spLocks noChangeArrowheads="1"/>
            </p:cNvSpPr>
            <p:nvPr/>
          </p:nvSpPr>
          <p:spPr bwMode="auto">
            <a:xfrm>
              <a:off x="2248" y="3434"/>
              <a:ext cx="612" cy="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z="1300" b="0" smtClean="0">
                  <a:solidFill>
                    <a:srgbClr val="000000"/>
                  </a:solidFill>
                  <a:latin typeface="Arial" charset="0"/>
                  <a:ea typeface="ＭＳ Ｐゴシック" charset="-128"/>
                </a:rPr>
                <a:t>Phosphor</a:t>
              </a:r>
            </a:p>
          </p:txBody>
        </p:sp>
        <p:sp>
          <p:nvSpPr>
            <p:cNvPr id="21519" name="Text Box 15"/>
            <p:cNvSpPr txBox="1">
              <a:spLocks noChangeArrowheads="1"/>
            </p:cNvSpPr>
            <p:nvPr/>
          </p:nvSpPr>
          <p:spPr bwMode="auto">
            <a:xfrm>
              <a:off x="2258" y="3618"/>
              <a:ext cx="452" cy="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z="1300" b="0" smtClean="0">
                  <a:solidFill>
                    <a:srgbClr val="000000"/>
                  </a:solidFill>
                  <a:latin typeface="Arial" charset="0"/>
                  <a:ea typeface="ＭＳ Ｐゴシック" charset="-128"/>
                </a:rPr>
                <a:t>MCP 2</a:t>
              </a:r>
            </a:p>
          </p:txBody>
        </p:sp>
        <p:sp>
          <p:nvSpPr>
            <p:cNvPr id="21520" name="Text Box 16"/>
            <p:cNvSpPr txBox="1">
              <a:spLocks noChangeArrowheads="1"/>
            </p:cNvSpPr>
            <p:nvPr/>
          </p:nvSpPr>
          <p:spPr bwMode="auto">
            <a:xfrm>
              <a:off x="2260" y="3767"/>
              <a:ext cx="495" cy="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z="1300" b="0" smtClean="0">
                  <a:solidFill>
                    <a:srgbClr val="000000"/>
                  </a:solidFill>
                  <a:latin typeface="Arial" charset="0"/>
                  <a:ea typeface="ＭＳ Ｐゴシック" charset="-128"/>
                </a:rPr>
                <a:t>MCP 1</a:t>
              </a:r>
            </a:p>
          </p:txBody>
        </p:sp>
        <p:sp>
          <p:nvSpPr>
            <p:cNvPr id="21521" name="Rectangle 17"/>
            <p:cNvSpPr>
              <a:spLocks noChangeArrowheads="1"/>
            </p:cNvSpPr>
            <p:nvPr/>
          </p:nvSpPr>
          <p:spPr bwMode="auto">
            <a:xfrm>
              <a:off x="1715" y="3226"/>
              <a:ext cx="154" cy="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21522" name="Text Box 18"/>
            <p:cNvSpPr txBox="1">
              <a:spLocks noChangeArrowheads="1"/>
            </p:cNvSpPr>
            <p:nvPr/>
          </p:nvSpPr>
          <p:spPr bwMode="auto">
            <a:xfrm>
              <a:off x="1763" y="3135"/>
              <a:ext cx="656" cy="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z="1300" smtClean="0">
                  <a:solidFill>
                    <a:srgbClr val="0099CC"/>
                  </a:solidFill>
                  <a:latin typeface="Arial" charset="0"/>
                  <a:ea typeface="ＭＳ Ｐゴシック" charset="-128"/>
                </a:rPr>
                <a:t>Light</a:t>
              </a:r>
              <a:r>
                <a:rPr lang="en-US" altLang="de-DE" sz="1300" b="0" smtClean="0">
                  <a:solidFill>
                    <a:srgbClr val="000000"/>
                  </a:solidFill>
                  <a:latin typeface="Arial" charset="0"/>
                  <a:ea typeface="ＭＳ Ｐゴシック" charset="-128"/>
                </a:rPr>
                <a:t> </a:t>
              </a:r>
            </a:p>
          </p:txBody>
        </p:sp>
        <p:sp>
          <p:nvSpPr>
            <p:cNvPr id="21523" name="Text Box 19"/>
            <p:cNvSpPr txBox="1">
              <a:spLocks noChangeArrowheads="1"/>
            </p:cNvSpPr>
            <p:nvPr/>
          </p:nvSpPr>
          <p:spPr bwMode="auto">
            <a:xfrm>
              <a:off x="1405" y="3521"/>
              <a:ext cx="65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z="1200" b="0" smtClean="0">
                  <a:solidFill>
                    <a:srgbClr val="3333CC"/>
                  </a:solidFill>
                  <a:latin typeface="Arial" charset="0"/>
                  <a:ea typeface="ＭＳ Ｐゴシック" charset="-128"/>
                </a:rPr>
                <a:t>Electrons</a:t>
              </a:r>
            </a:p>
          </p:txBody>
        </p:sp>
        <p:sp>
          <p:nvSpPr>
            <p:cNvPr id="21526" name="Rectangle 22"/>
            <p:cNvSpPr>
              <a:spLocks noChangeArrowheads="1"/>
            </p:cNvSpPr>
            <p:nvPr/>
          </p:nvSpPr>
          <p:spPr bwMode="auto">
            <a:xfrm>
              <a:off x="2044" y="3576"/>
              <a:ext cx="298" cy="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21527" name="Rectangle 23"/>
            <p:cNvSpPr>
              <a:spLocks noChangeArrowheads="1"/>
            </p:cNvSpPr>
            <p:nvPr/>
          </p:nvSpPr>
          <p:spPr bwMode="auto">
            <a:xfrm>
              <a:off x="1746" y="3958"/>
              <a:ext cx="187" cy="1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21528" name="Rectangle 24"/>
            <p:cNvSpPr>
              <a:spLocks noChangeArrowheads="1"/>
            </p:cNvSpPr>
            <p:nvPr/>
          </p:nvSpPr>
          <p:spPr bwMode="auto">
            <a:xfrm>
              <a:off x="973" y="3932"/>
              <a:ext cx="537" cy="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21525" name="Text Box 21"/>
            <p:cNvSpPr txBox="1">
              <a:spLocks noChangeArrowheads="1"/>
            </p:cNvSpPr>
            <p:nvPr/>
          </p:nvSpPr>
          <p:spPr bwMode="auto">
            <a:xfrm>
              <a:off x="770" y="3941"/>
              <a:ext cx="844" cy="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z="1100" b="0" smtClean="0">
                  <a:solidFill>
                    <a:srgbClr val="000000"/>
                  </a:solidFill>
                  <a:latin typeface="Arial" charset="0"/>
                  <a:ea typeface="ＭＳ Ｐゴシック" charset="-128"/>
                </a:rPr>
                <a:t>Channels </a:t>
              </a:r>
              <a:r>
                <a:rPr lang="en-US" altLang="de-DE" sz="1100" b="0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sym typeface="Symbol" pitchFamily="18" charset="2"/>
                </a:rPr>
                <a:t>10 m</a:t>
              </a:r>
            </a:p>
          </p:txBody>
        </p:sp>
        <p:sp>
          <p:nvSpPr>
            <p:cNvPr id="21524" name="Text Box 20"/>
            <p:cNvSpPr txBox="1">
              <a:spLocks noChangeArrowheads="1"/>
            </p:cNvSpPr>
            <p:nvPr/>
          </p:nvSpPr>
          <p:spPr bwMode="auto">
            <a:xfrm>
              <a:off x="1577" y="3949"/>
              <a:ext cx="1136" cy="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z="1300" smtClean="0">
                  <a:solidFill>
                    <a:srgbClr val="FF0000"/>
                  </a:solidFill>
                  <a:latin typeface="Arial" charset="0"/>
                  <a:ea typeface="ＭＳ Ｐゴシック" charset="-128"/>
                </a:rPr>
                <a:t>Residual gas ion</a:t>
              </a:r>
            </a:p>
          </p:txBody>
        </p:sp>
        <p:sp>
          <p:nvSpPr>
            <p:cNvPr id="21529" name="Line 25"/>
            <p:cNvSpPr>
              <a:spLocks noChangeShapeType="1"/>
            </p:cNvSpPr>
            <p:nvPr/>
          </p:nvSpPr>
          <p:spPr bwMode="auto">
            <a:xfrm flipV="1">
              <a:off x="1911" y="3898"/>
              <a:ext cx="54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</p:grpSp>
      <p:grpSp>
        <p:nvGrpSpPr>
          <p:cNvPr id="21535" name="Group 31"/>
          <p:cNvGrpSpPr>
            <a:grpSpLocks/>
          </p:cNvGrpSpPr>
          <p:nvPr/>
        </p:nvGrpSpPr>
        <p:grpSpPr bwMode="auto">
          <a:xfrm>
            <a:off x="4973638" y="1405483"/>
            <a:ext cx="3963987" cy="3895725"/>
            <a:chOff x="3133" y="783"/>
            <a:chExt cx="2497" cy="2454"/>
          </a:xfrm>
        </p:grpSpPr>
        <p:pic>
          <p:nvPicPr>
            <p:cNvPr id="21508" name="Picture 4" descr="E-Field_Principl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3" y="783"/>
              <a:ext cx="2497" cy="23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532" name="Line 28"/>
            <p:cNvSpPr>
              <a:spLocks noChangeShapeType="1"/>
            </p:cNvSpPr>
            <p:nvPr/>
          </p:nvSpPr>
          <p:spPr bwMode="auto">
            <a:xfrm flipH="1" flipV="1">
              <a:off x="3952" y="2275"/>
              <a:ext cx="160" cy="729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21533" name="Rectangle 29"/>
            <p:cNvSpPr>
              <a:spLocks noChangeArrowheads="1"/>
            </p:cNvSpPr>
            <p:nvPr/>
          </p:nvSpPr>
          <p:spPr bwMode="auto">
            <a:xfrm>
              <a:off x="3871" y="3004"/>
              <a:ext cx="526" cy="2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21534" name="Text Box 30"/>
            <p:cNvSpPr txBox="1">
              <a:spLocks noChangeArrowheads="1"/>
            </p:cNvSpPr>
            <p:nvPr/>
          </p:nvSpPr>
          <p:spPr bwMode="auto">
            <a:xfrm>
              <a:off x="3618" y="2982"/>
              <a:ext cx="108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de-DE" sz="1600" smtClean="0">
                  <a:solidFill>
                    <a:srgbClr val="339933"/>
                  </a:solidFill>
                  <a:latin typeface="Arial" charset="0"/>
                  <a:ea typeface="ＭＳ Ｐゴシック" charset="-128"/>
                </a:rPr>
                <a:t>Ion beam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44563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300038" y="361950"/>
            <a:ext cx="792480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0" hangingPunct="0"/>
            <a:r>
              <a:rPr lang="en-US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Ionization Profile Monitor </a:t>
            </a:r>
            <a:r>
              <a:rPr lang="en-US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Realization at GSI Storage Ring </a:t>
            </a:r>
            <a:endParaRPr lang="en-US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0" hangingPunct="0"/>
            <a:endParaRPr lang="en-US" sz="1600" b="0">
              <a:solidFill>
                <a:srgbClr val="006600"/>
              </a:solidFill>
              <a:latin typeface="Comic Sans MS" pitchFamily="66" charset="0"/>
            </a:endParaRPr>
          </a:p>
          <a:p>
            <a:pPr algn="l" eaLnBrk="0" hangingPunct="0"/>
            <a:endParaRPr lang="en-US" sz="1600" b="0">
              <a:solidFill>
                <a:srgbClr val="006600"/>
              </a:solidFill>
              <a:latin typeface="Comic Sans MS" pitchFamily="66" charset="0"/>
            </a:endParaRPr>
          </a:p>
          <a:p>
            <a:pPr algn="l" eaLnBrk="0" hangingPunct="0"/>
            <a:endParaRPr lang="en-US" sz="1600" b="0">
              <a:solidFill>
                <a:srgbClr val="006600"/>
              </a:solidFill>
              <a:latin typeface="Comic Sans MS" pitchFamily="66" charset="0"/>
            </a:endParaRPr>
          </a:p>
          <a:p>
            <a:pPr algn="l" eaLnBrk="0" hangingPunct="0"/>
            <a:endParaRPr lang="en-US" sz="1600" b="0">
              <a:solidFill>
                <a:srgbClr val="006600"/>
              </a:solidFill>
              <a:latin typeface="Comic Sans MS" pitchFamily="66" charset="0"/>
            </a:endParaRPr>
          </a:p>
          <a:p>
            <a:pPr algn="l" eaLnBrk="0" hangingPunct="0"/>
            <a:endParaRPr lang="en-US" sz="1600" b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7654" name="Text Box 5"/>
          <p:cNvSpPr txBox="1">
            <a:spLocks noChangeArrowheads="1"/>
          </p:cNvSpPr>
          <p:nvPr/>
        </p:nvSpPr>
        <p:spPr bwMode="auto">
          <a:xfrm>
            <a:off x="0" y="981075"/>
            <a:ext cx="6350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0" hangingPunct="0"/>
            <a:r>
              <a:rPr lang="en-US" sz="2000" b="0">
                <a:solidFill>
                  <a:srgbClr val="333399"/>
                </a:solidFill>
              </a:rPr>
              <a:t>The realization for the  heavy ion storage ring ESR at GSI:</a:t>
            </a:r>
          </a:p>
        </p:txBody>
      </p:sp>
      <p:sp>
        <p:nvSpPr>
          <p:cNvPr id="27655" name="Line 6"/>
          <p:cNvSpPr>
            <a:spLocks noChangeShapeType="1"/>
          </p:cNvSpPr>
          <p:nvPr/>
        </p:nvSpPr>
        <p:spPr bwMode="auto">
          <a:xfrm flipV="1">
            <a:off x="479425" y="3570288"/>
            <a:ext cx="1697038" cy="479425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endParaRPr lang="en-US" b="0">
              <a:solidFill>
                <a:srgbClr val="000000"/>
              </a:solidFill>
            </a:endParaRPr>
          </a:p>
        </p:txBody>
      </p:sp>
      <p:pic>
        <p:nvPicPr>
          <p:cNvPr id="27658" name="Picture 9" descr="foto-sis-rgm-schrif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138" y="1484313"/>
            <a:ext cx="3344862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109"/>
          <p:cNvGrpSpPr>
            <a:grpSpLocks/>
          </p:cNvGrpSpPr>
          <p:nvPr/>
        </p:nvGrpSpPr>
        <p:grpSpPr bwMode="auto">
          <a:xfrm>
            <a:off x="-11114" y="1348581"/>
            <a:ext cx="5807250" cy="4384675"/>
            <a:chOff x="2557" y="440"/>
            <a:chExt cx="3327" cy="2512"/>
          </a:xfrm>
        </p:grpSpPr>
        <p:sp>
          <p:nvSpPr>
            <p:cNvPr id="15" name="Text Box 111"/>
            <p:cNvSpPr txBox="1">
              <a:spLocks noChangeArrowheads="1"/>
            </p:cNvSpPr>
            <p:nvPr/>
          </p:nvSpPr>
          <p:spPr bwMode="auto">
            <a:xfrm>
              <a:off x="5050" y="1223"/>
              <a:ext cx="82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endParaRPr lang="de-DE" altLang="de-DE" sz="1200" b="1">
                <a:solidFill>
                  <a:srgbClr val="009900"/>
                </a:solidFill>
              </a:endParaRPr>
            </a:p>
          </p:txBody>
        </p:sp>
        <p:pic>
          <p:nvPicPr>
            <p:cNvPr id="16" name="Picture 112" descr="CompactIPM_P06_2intank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5" y="720"/>
              <a:ext cx="2389" cy="22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 Box 113"/>
            <p:cNvSpPr txBox="1">
              <a:spLocks noChangeArrowheads="1"/>
            </p:cNvSpPr>
            <p:nvPr/>
          </p:nvSpPr>
          <p:spPr bwMode="auto">
            <a:xfrm>
              <a:off x="2757" y="2614"/>
              <a:ext cx="125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de-DE" sz="1400" b="1"/>
                <a:t>Horizontal camera </a:t>
              </a:r>
            </a:p>
          </p:txBody>
        </p:sp>
        <p:sp>
          <p:nvSpPr>
            <p:cNvPr id="18" name="Text Box 114"/>
            <p:cNvSpPr txBox="1">
              <a:spLocks noChangeArrowheads="1"/>
            </p:cNvSpPr>
            <p:nvPr/>
          </p:nvSpPr>
          <p:spPr bwMode="auto">
            <a:xfrm>
              <a:off x="2616" y="1052"/>
              <a:ext cx="1246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de-DE" sz="1500" b="1" dirty="0">
                  <a:solidFill>
                    <a:schemeClr val="accent2"/>
                  </a:solidFill>
                </a:rPr>
                <a:t>Horizontal  IPM:</a:t>
              </a:r>
              <a:r>
                <a:rPr lang="en-US" altLang="de-DE" sz="1200" dirty="0">
                  <a:solidFill>
                    <a:schemeClr val="accent2"/>
                  </a:solidFill>
                </a:rPr>
                <a:t> </a:t>
              </a:r>
            </a:p>
          </p:txBody>
        </p:sp>
        <p:sp>
          <p:nvSpPr>
            <p:cNvPr id="19" name="Text Box 115"/>
            <p:cNvSpPr txBox="1">
              <a:spLocks noChangeArrowheads="1"/>
            </p:cNvSpPr>
            <p:nvPr/>
          </p:nvSpPr>
          <p:spPr bwMode="auto">
            <a:xfrm>
              <a:off x="2557" y="1334"/>
              <a:ext cx="826" cy="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de-DE" sz="1400" b="1">
                  <a:solidFill>
                    <a:srgbClr val="CC3300"/>
                  </a:solidFill>
                </a:rPr>
                <a:t>E-field box</a:t>
              </a:r>
              <a:endParaRPr lang="en-US" altLang="de-DE" sz="1200">
                <a:solidFill>
                  <a:srgbClr val="CC3300"/>
                </a:solidFill>
              </a:endParaRPr>
            </a:p>
          </p:txBody>
        </p:sp>
        <p:sp>
          <p:nvSpPr>
            <p:cNvPr id="20" name="Text Box 116"/>
            <p:cNvSpPr txBox="1">
              <a:spLocks noChangeArrowheads="1"/>
            </p:cNvSpPr>
            <p:nvPr/>
          </p:nvSpPr>
          <p:spPr bwMode="auto">
            <a:xfrm>
              <a:off x="2781" y="2171"/>
              <a:ext cx="39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de-DE" sz="1400" b="1">
                  <a:solidFill>
                    <a:srgbClr val="009900"/>
                  </a:solidFill>
                </a:rPr>
                <a:t>MCP</a:t>
              </a:r>
            </a:p>
          </p:txBody>
        </p:sp>
        <p:sp>
          <p:nvSpPr>
            <p:cNvPr id="21" name="Text Box 117"/>
            <p:cNvSpPr txBox="1">
              <a:spLocks noChangeArrowheads="1"/>
            </p:cNvSpPr>
            <p:nvPr/>
          </p:nvSpPr>
          <p:spPr bwMode="auto">
            <a:xfrm>
              <a:off x="2732" y="677"/>
              <a:ext cx="721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de-DE" sz="1400"/>
                <a:t>IPM support </a:t>
              </a:r>
            </a:p>
            <a:p>
              <a:pPr algn="l">
                <a:lnSpc>
                  <a:spcPct val="20000"/>
                </a:lnSpc>
              </a:pPr>
              <a:r>
                <a:rPr lang="en-US" altLang="de-DE" sz="1400"/>
                <a:t>&amp; </a:t>
              </a:r>
              <a:r>
                <a:rPr lang="en-US" altLang="de-DE" sz="1400">
                  <a:cs typeface="Times New Roman" pitchFamily="18" charset="0"/>
                </a:rPr>
                <a:t>UV lamp</a:t>
              </a:r>
              <a:endParaRPr lang="en-US" altLang="de-DE" sz="1400"/>
            </a:p>
          </p:txBody>
        </p:sp>
        <p:sp>
          <p:nvSpPr>
            <p:cNvPr id="22" name="Text Box 118"/>
            <p:cNvSpPr txBox="1">
              <a:spLocks noChangeArrowheads="1"/>
            </p:cNvSpPr>
            <p:nvPr/>
          </p:nvSpPr>
          <p:spPr bwMode="auto">
            <a:xfrm>
              <a:off x="4308" y="970"/>
              <a:ext cx="61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de-DE" sz="1400">
                  <a:cs typeface="Times New Roman" pitchFamily="18" charset="0"/>
                </a:rPr>
                <a:t>Ø250 mm</a:t>
              </a:r>
              <a:endParaRPr lang="en-US" altLang="de-DE" sz="1400"/>
            </a:p>
          </p:txBody>
        </p:sp>
        <p:sp>
          <p:nvSpPr>
            <p:cNvPr id="23" name="Line 119"/>
            <p:cNvSpPr>
              <a:spLocks noChangeShapeType="1"/>
            </p:cNvSpPr>
            <p:nvPr/>
          </p:nvSpPr>
          <p:spPr bwMode="auto">
            <a:xfrm flipH="1">
              <a:off x="2796" y="1722"/>
              <a:ext cx="793" cy="2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Text Box 120"/>
            <p:cNvSpPr txBox="1">
              <a:spLocks noChangeArrowheads="1"/>
            </p:cNvSpPr>
            <p:nvPr/>
          </p:nvSpPr>
          <p:spPr bwMode="auto">
            <a:xfrm rot="-911136">
              <a:off x="2674" y="1697"/>
              <a:ext cx="54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de-DE" b="1">
                  <a:solidFill>
                    <a:srgbClr val="FF0000"/>
                  </a:solidFill>
                </a:rPr>
                <a:t>beam</a:t>
              </a:r>
            </a:p>
          </p:txBody>
        </p:sp>
        <p:sp>
          <p:nvSpPr>
            <p:cNvPr id="25" name="Line 121"/>
            <p:cNvSpPr>
              <a:spLocks noChangeShapeType="1"/>
            </p:cNvSpPr>
            <p:nvPr/>
          </p:nvSpPr>
          <p:spPr bwMode="auto">
            <a:xfrm flipV="1">
              <a:off x="3111" y="1999"/>
              <a:ext cx="563" cy="293"/>
            </a:xfrm>
            <a:prstGeom prst="line">
              <a:avLst/>
            </a:prstGeom>
            <a:noFill/>
            <a:ln w="44450">
              <a:solidFill>
                <a:srgbClr val="0099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 Box 122"/>
            <p:cNvSpPr txBox="1">
              <a:spLocks noChangeArrowheads="1"/>
            </p:cNvSpPr>
            <p:nvPr/>
          </p:nvSpPr>
          <p:spPr bwMode="auto">
            <a:xfrm>
              <a:off x="4583" y="2332"/>
              <a:ext cx="117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de-DE" sz="1400">
                  <a:solidFill>
                    <a:srgbClr val="0066FF"/>
                  </a:solidFill>
                </a:rPr>
                <a:t>E-field separation disks</a:t>
              </a:r>
            </a:p>
          </p:txBody>
        </p:sp>
        <p:sp>
          <p:nvSpPr>
            <p:cNvPr id="27" name="Rectangle 123"/>
            <p:cNvSpPr>
              <a:spLocks noChangeArrowheads="1"/>
            </p:cNvSpPr>
            <p:nvPr/>
          </p:nvSpPr>
          <p:spPr bwMode="auto">
            <a:xfrm>
              <a:off x="5246" y="1894"/>
              <a:ext cx="169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124"/>
            <p:cNvSpPr>
              <a:spLocks noChangeShapeType="1"/>
            </p:cNvSpPr>
            <p:nvPr/>
          </p:nvSpPr>
          <p:spPr bwMode="auto">
            <a:xfrm flipH="1" flipV="1">
              <a:off x="4366" y="2102"/>
              <a:ext cx="428" cy="228"/>
            </a:xfrm>
            <a:prstGeom prst="line">
              <a:avLst/>
            </a:prstGeom>
            <a:noFill/>
            <a:ln w="31750">
              <a:solidFill>
                <a:srgbClr val="6699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 Box 125"/>
            <p:cNvSpPr txBox="1">
              <a:spLocks noChangeArrowheads="1"/>
            </p:cNvSpPr>
            <p:nvPr/>
          </p:nvSpPr>
          <p:spPr bwMode="auto">
            <a:xfrm>
              <a:off x="4175" y="2473"/>
              <a:ext cx="113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de-DE" sz="1400"/>
                <a:t>View port </a:t>
              </a:r>
              <a:r>
                <a:rPr lang="en-US" altLang="de-DE" sz="1400">
                  <a:cs typeface="Times New Roman" pitchFamily="18" charset="0"/>
                </a:rPr>
                <a:t>Ø150 mm</a:t>
              </a:r>
              <a:endParaRPr lang="en-US" altLang="de-DE" sz="1400"/>
            </a:p>
          </p:txBody>
        </p:sp>
        <p:sp>
          <p:nvSpPr>
            <p:cNvPr id="30" name="Text Box 126"/>
            <p:cNvSpPr txBox="1">
              <a:spLocks noChangeArrowheads="1"/>
            </p:cNvSpPr>
            <p:nvPr/>
          </p:nvSpPr>
          <p:spPr bwMode="auto">
            <a:xfrm>
              <a:off x="2577" y="1542"/>
              <a:ext cx="82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de-DE" sz="1400" b="1">
                  <a:solidFill>
                    <a:srgbClr val="CC3300"/>
                  </a:solidFill>
                </a:rPr>
                <a:t>Electrodes</a:t>
              </a:r>
              <a:endParaRPr lang="en-US" altLang="de-DE" sz="1200">
                <a:solidFill>
                  <a:srgbClr val="CC3300"/>
                </a:solidFill>
              </a:endParaRPr>
            </a:p>
          </p:txBody>
        </p:sp>
        <p:sp>
          <p:nvSpPr>
            <p:cNvPr id="31" name="Line 127"/>
            <p:cNvSpPr>
              <a:spLocks noChangeShapeType="1"/>
            </p:cNvSpPr>
            <p:nvPr/>
          </p:nvSpPr>
          <p:spPr bwMode="auto">
            <a:xfrm>
              <a:off x="3062" y="1548"/>
              <a:ext cx="359" cy="98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128"/>
            <p:cNvSpPr>
              <a:spLocks noChangeShapeType="1"/>
            </p:cNvSpPr>
            <p:nvPr/>
          </p:nvSpPr>
          <p:spPr bwMode="auto">
            <a:xfrm flipV="1">
              <a:off x="4682" y="502"/>
              <a:ext cx="0" cy="4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Text Box 129"/>
            <p:cNvSpPr txBox="1">
              <a:spLocks noChangeArrowheads="1"/>
            </p:cNvSpPr>
            <p:nvPr/>
          </p:nvSpPr>
          <p:spPr bwMode="auto">
            <a:xfrm rot="-647058">
              <a:off x="3661" y="440"/>
              <a:ext cx="135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de-DE" sz="1400"/>
                <a:t>Insertion 650 mm</a:t>
              </a:r>
              <a:endParaRPr lang="en-US" altLang="de-DE" sz="1400" baseline="30000"/>
            </a:p>
          </p:txBody>
        </p:sp>
        <p:sp>
          <p:nvSpPr>
            <p:cNvPr id="34" name="Text Box 130"/>
            <p:cNvSpPr txBox="1">
              <a:spLocks noChangeArrowheads="1"/>
            </p:cNvSpPr>
            <p:nvPr/>
          </p:nvSpPr>
          <p:spPr bwMode="auto">
            <a:xfrm>
              <a:off x="3860" y="1675"/>
              <a:ext cx="40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endParaRPr lang="de-DE" altLang="de-DE" sz="1200">
                <a:solidFill>
                  <a:srgbClr val="FFFF00"/>
                </a:solidFill>
              </a:endParaRPr>
            </a:p>
          </p:txBody>
        </p:sp>
        <p:sp>
          <p:nvSpPr>
            <p:cNvPr id="35" name="Line 131"/>
            <p:cNvSpPr>
              <a:spLocks noChangeShapeType="1"/>
            </p:cNvSpPr>
            <p:nvPr/>
          </p:nvSpPr>
          <p:spPr bwMode="auto">
            <a:xfrm flipV="1">
              <a:off x="4043" y="1512"/>
              <a:ext cx="0" cy="191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132"/>
            <p:cNvSpPr>
              <a:spLocks noChangeShapeType="1"/>
            </p:cNvSpPr>
            <p:nvPr/>
          </p:nvSpPr>
          <p:spPr bwMode="auto">
            <a:xfrm flipH="1">
              <a:off x="4048" y="1816"/>
              <a:ext cx="1" cy="209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133"/>
            <p:cNvSpPr>
              <a:spLocks noChangeShapeType="1"/>
            </p:cNvSpPr>
            <p:nvPr/>
          </p:nvSpPr>
          <p:spPr bwMode="auto">
            <a:xfrm flipV="1">
              <a:off x="3536" y="567"/>
              <a:ext cx="1154" cy="2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lg" len="lg"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134"/>
            <p:cNvSpPr>
              <a:spLocks noChangeShapeType="1"/>
            </p:cNvSpPr>
            <p:nvPr/>
          </p:nvSpPr>
          <p:spPr bwMode="auto">
            <a:xfrm flipV="1">
              <a:off x="3540" y="659"/>
              <a:ext cx="0" cy="5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135"/>
            <p:cNvSpPr>
              <a:spLocks noChangeShapeType="1"/>
            </p:cNvSpPr>
            <p:nvPr/>
          </p:nvSpPr>
          <p:spPr bwMode="auto">
            <a:xfrm flipH="1" flipV="1">
              <a:off x="4274" y="2174"/>
              <a:ext cx="371" cy="186"/>
            </a:xfrm>
            <a:prstGeom prst="line">
              <a:avLst/>
            </a:prstGeom>
            <a:noFill/>
            <a:ln w="31750">
              <a:solidFill>
                <a:srgbClr val="6699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Rectangle 136"/>
            <p:cNvSpPr>
              <a:spLocks noChangeArrowheads="1"/>
            </p:cNvSpPr>
            <p:nvPr/>
          </p:nvSpPr>
          <p:spPr bwMode="auto">
            <a:xfrm>
              <a:off x="3831" y="1623"/>
              <a:ext cx="50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de-DE" sz="1600">
                  <a:solidFill>
                    <a:srgbClr val="FFFF00"/>
                  </a:solidFill>
                </a:rPr>
                <a:t>175mm</a:t>
              </a:r>
            </a:p>
          </p:txBody>
        </p:sp>
        <p:sp>
          <p:nvSpPr>
            <p:cNvPr id="41" name="Text Box 137"/>
            <p:cNvSpPr txBox="1">
              <a:spLocks noChangeArrowheads="1"/>
            </p:cNvSpPr>
            <p:nvPr/>
          </p:nvSpPr>
          <p:spPr bwMode="auto">
            <a:xfrm>
              <a:off x="4970" y="1156"/>
              <a:ext cx="91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de-DE" sz="1400" b="1">
                  <a:solidFill>
                    <a:schemeClr val="accent2"/>
                  </a:solidFill>
                </a:rPr>
                <a:t>Vertical IPM</a:t>
              </a:r>
              <a:r>
                <a:rPr lang="en-US" altLang="de-DE" sz="1200">
                  <a:solidFill>
                    <a:schemeClr val="accent2"/>
                  </a:solidFill>
                </a:rPr>
                <a:t> </a:t>
              </a:r>
            </a:p>
          </p:txBody>
        </p:sp>
        <p:sp>
          <p:nvSpPr>
            <p:cNvPr id="14" name="Text Box 110"/>
            <p:cNvSpPr txBox="1">
              <a:spLocks noChangeArrowheads="1"/>
            </p:cNvSpPr>
            <p:nvPr/>
          </p:nvSpPr>
          <p:spPr bwMode="auto">
            <a:xfrm>
              <a:off x="4995" y="1886"/>
              <a:ext cx="801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de-DE" sz="1400" b="1" dirty="0"/>
                <a:t>Vertical camera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0161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 descr="D:\Conferences_Talks_Reports\20130415_9th_DITANET_CERN\Talk_Material\IMG_3861_cu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361" y="1384159"/>
            <a:ext cx="3869234" cy="293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Text Box 2"/>
          <p:cNvSpPr txBox="1">
            <a:spLocks noChangeArrowheads="1"/>
          </p:cNvSpPr>
          <p:nvPr/>
        </p:nvSpPr>
        <p:spPr bwMode="auto">
          <a:xfrm>
            <a:off x="300038" y="361950"/>
            <a:ext cx="7924800" cy="83099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0" hangingPunct="0"/>
            <a:r>
              <a:rPr lang="en-US" altLang="de-DE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IPM: Multi </a:t>
            </a:r>
            <a:r>
              <a:rPr lang="en-US" altLang="de-DE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Channel Plate </a:t>
            </a:r>
            <a:r>
              <a:rPr lang="en-US" altLang="de-DE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MCP for Synchrotron Installation</a:t>
            </a:r>
            <a:endParaRPr lang="en-US" altLang="de-DE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9702" name="Text Box 4"/>
          <p:cNvSpPr txBox="1">
            <a:spLocks noChangeArrowheads="1"/>
          </p:cNvSpPr>
          <p:nvPr/>
        </p:nvSpPr>
        <p:spPr bwMode="auto">
          <a:xfrm>
            <a:off x="35496" y="1050925"/>
            <a:ext cx="88423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0" hangingPunct="0"/>
            <a:r>
              <a:rPr lang="en-US" altLang="de-DE" sz="2000" b="0" dirty="0">
                <a:solidFill>
                  <a:srgbClr val="333399"/>
                </a:solidFill>
              </a:rPr>
              <a:t>MCP are used as particle detectors with secondary electron amplification.</a:t>
            </a: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312738" y="1417638"/>
            <a:ext cx="4572000" cy="1783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0" hangingPunct="0"/>
            <a:r>
              <a:rPr lang="en-US" altLang="de-DE" i="1" dirty="0">
                <a:solidFill>
                  <a:srgbClr val="000000"/>
                </a:solidFill>
              </a:rPr>
              <a:t>A MCP is:</a:t>
            </a:r>
          </a:p>
          <a:p>
            <a:pPr algn="l" eaLnBrk="0" hangingPunct="0">
              <a:lnSpc>
                <a:spcPct val="80000"/>
              </a:lnSpc>
              <a:spcBef>
                <a:spcPts val="400"/>
              </a:spcBef>
              <a:buFont typeface="Wingdings" pitchFamily="2" charset="2"/>
              <a:buChar char="Ø"/>
            </a:pPr>
            <a:r>
              <a:rPr lang="en-US" altLang="de-DE" b="0" dirty="0">
                <a:solidFill>
                  <a:srgbClr val="000000"/>
                </a:solidFill>
              </a:rPr>
              <a:t> 1 mm glass plate with </a:t>
            </a:r>
            <a:r>
              <a:rPr lang="en-US" altLang="de-DE" b="0" dirty="0">
                <a:solidFill>
                  <a:srgbClr val="000000"/>
                </a:solidFill>
                <a:sym typeface="Symbol" pitchFamily="18" charset="2"/>
              </a:rPr>
              <a:t></a:t>
            </a:r>
            <a:r>
              <a:rPr lang="en-US" altLang="de-DE" b="0" dirty="0">
                <a:solidFill>
                  <a:srgbClr val="000000"/>
                </a:solidFill>
              </a:rPr>
              <a:t>10 </a:t>
            </a:r>
            <a:r>
              <a:rPr lang="en-US" altLang="de-DE" b="0" dirty="0" err="1">
                <a:solidFill>
                  <a:srgbClr val="000000"/>
                </a:solidFill>
              </a:rPr>
              <a:t>μm</a:t>
            </a:r>
            <a:r>
              <a:rPr lang="en-US" altLang="de-DE" b="0" dirty="0">
                <a:solidFill>
                  <a:srgbClr val="000000"/>
                </a:solidFill>
              </a:rPr>
              <a:t> holes</a:t>
            </a:r>
          </a:p>
          <a:p>
            <a:pPr algn="l" eaLnBrk="0" hangingPunct="0">
              <a:lnSpc>
                <a:spcPct val="80000"/>
              </a:lnSpc>
              <a:spcBef>
                <a:spcPts val="400"/>
              </a:spcBef>
              <a:buFont typeface="Wingdings" pitchFamily="2" charset="2"/>
              <a:buChar char="Ø"/>
            </a:pPr>
            <a:r>
              <a:rPr lang="en-US" altLang="de-DE" b="0" dirty="0">
                <a:solidFill>
                  <a:srgbClr val="000000"/>
                </a:solidFill>
              </a:rPr>
              <a:t> thin Cr-Ni layer on surface</a:t>
            </a:r>
          </a:p>
          <a:p>
            <a:pPr algn="l" eaLnBrk="0" hangingPunct="0">
              <a:lnSpc>
                <a:spcPct val="80000"/>
              </a:lnSpc>
              <a:spcBef>
                <a:spcPts val="400"/>
              </a:spcBef>
              <a:buFont typeface="Wingdings" pitchFamily="2" charset="2"/>
              <a:buChar char="Ø"/>
            </a:pPr>
            <a:r>
              <a:rPr lang="en-US" altLang="de-DE" b="0" dirty="0">
                <a:solidFill>
                  <a:srgbClr val="000000"/>
                </a:solidFill>
              </a:rPr>
              <a:t> voltage </a:t>
            </a:r>
            <a:r>
              <a:rPr lang="en-US" altLang="de-DE" b="0" dirty="0">
                <a:solidFill>
                  <a:srgbClr val="000000"/>
                </a:solidFill>
                <a:sym typeface="Symbol" pitchFamily="18" charset="2"/>
              </a:rPr>
              <a:t></a:t>
            </a:r>
            <a:r>
              <a:rPr lang="en-US" altLang="de-DE" sz="2200" b="0" dirty="0">
                <a:solidFill>
                  <a:srgbClr val="000000"/>
                </a:solidFill>
              </a:rPr>
              <a:t>1</a:t>
            </a:r>
            <a:r>
              <a:rPr lang="en-US" altLang="de-DE" b="0" dirty="0">
                <a:solidFill>
                  <a:srgbClr val="000000"/>
                </a:solidFill>
              </a:rPr>
              <a:t> kV/plate across</a:t>
            </a:r>
          </a:p>
          <a:p>
            <a:pPr algn="l" eaLnBrk="0" hangingPunct="0">
              <a:lnSpc>
                <a:spcPct val="80000"/>
              </a:lnSpc>
              <a:spcBef>
                <a:spcPts val="400"/>
              </a:spcBef>
            </a:pPr>
            <a:r>
              <a:rPr lang="en-US" altLang="de-DE" b="0" dirty="0">
                <a:solidFill>
                  <a:srgbClr val="000000"/>
                </a:solidFill>
                <a:sym typeface="Symbol" pitchFamily="18" charset="2"/>
              </a:rPr>
              <a:t></a:t>
            </a:r>
            <a:r>
              <a:rPr lang="en-US" altLang="de-DE" b="0" dirty="0">
                <a:solidFill>
                  <a:srgbClr val="000000"/>
                </a:solidFill>
              </a:rPr>
              <a:t> e</a:t>
            </a:r>
            <a:r>
              <a:rPr lang="en-US" altLang="de-DE" sz="2200" b="0" baseline="30000" dirty="0">
                <a:solidFill>
                  <a:srgbClr val="000000"/>
                </a:solidFill>
              </a:rPr>
              <a:t>−</a:t>
            </a:r>
            <a:r>
              <a:rPr lang="en-US" altLang="de-DE" b="0" dirty="0">
                <a:solidFill>
                  <a:srgbClr val="000000"/>
                </a:solidFill>
              </a:rPr>
              <a:t> amplification of </a:t>
            </a:r>
            <a:r>
              <a:rPr lang="en-US" altLang="de-DE" b="0" dirty="0">
                <a:solidFill>
                  <a:srgbClr val="000000"/>
                </a:solidFill>
                <a:sym typeface="Symbol" pitchFamily="18" charset="2"/>
              </a:rPr>
              <a:t></a:t>
            </a:r>
            <a:r>
              <a:rPr lang="en-US" altLang="de-DE" b="0" dirty="0">
                <a:solidFill>
                  <a:srgbClr val="000000"/>
                </a:solidFill>
              </a:rPr>
              <a:t> 10</a:t>
            </a:r>
            <a:r>
              <a:rPr lang="en-US" altLang="de-DE" sz="2200" b="0" baseline="30000" dirty="0">
                <a:solidFill>
                  <a:srgbClr val="000000"/>
                </a:solidFill>
              </a:rPr>
              <a:t>3</a:t>
            </a:r>
            <a:r>
              <a:rPr lang="en-US" altLang="de-DE" b="0" dirty="0">
                <a:solidFill>
                  <a:srgbClr val="000000"/>
                </a:solidFill>
              </a:rPr>
              <a:t> per plate.</a:t>
            </a:r>
          </a:p>
          <a:p>
            <a:pPr algn="l" eaLnBrk="0" hangingPunct="0">
              <a:lnSpc>
                <a:spcPct val="80000"/>
              </a:lnSpc>
              <a:spcBef>
                <a:spcPts val="400"/>
              </a:spcBef>
            </a:pPr>
            <a:r>
              <a:rPr lang="en-US" altLang="de-DE" b="0" dirty="0">
                <a:solidFill>
                  <a:srgbClr val="000000"/>
                </a:solidFill>
                <a:sym typeface="Symbol" pitchFamily="18" charset="2"/>
              </a:rPr>
              <a:t></a:t>
            </a:r>
            <a:r>
              <a:rPr lang="en-US" altLang="de-DE" b="0" dirty="0">
                <a:solidFill>
                  <a:srgbClr val="000000"/>
                </a:solidFill>
              </a:rPr>
              <a:t> resolution </a:t>
            </a:r>
            <a:r>
              <a:rPr lang="en-US" altLang="de-DE" b="0" dirty="0">
                <a:solidFill>
                  <a:srgbClr val="000000"/>
                </a:solidFill>
                <a:sym typeface="Symbol" pitchFamily="18" charset="2"/>
              </a:rPr>
              <a:t></a:t>
            </a:r>
            <a:r>
              <a:rPr lang="en-US" altLang="de-DE" b="0" dirty="0">
                <a:solidFill>
                  <a:srgbClr val="000000"/>
                </a:solidFill>
              </a:rPr>
              <a:t> 0.1 mm (2 MCPs)</a:t>
            </a:r>
          </a:p>
        </p:txBody>
      </p:sp>
      <p:sp>
        <p:nvSpPr>
          <p:cNvPr id="302088" name="Rectangle 8"/>
          <p:cNvSpPr>
            <a:spLocks noChangeArrowheads="1"/>
          </p:cNvSpPr>
          <p:nvPr/>
        </p:nvSpPr>
        <p:spPr bwMode="auto">
          <a:xfrm>
            <a:off x="255588" y="3140968"/>
            <a:ext cx="4572000" cy="1840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0" hangingPunct="0"/>
            <a:r>
              <a:rPr lang="en-US" altLang="de-DE" i="1" dirty="0">
                <a:solidFill>
                  <a:srgbClr val="000000"/>
                </a:solidFill>
              </a:rPr>
              <a:t>Anode technologies:</a:t>
            </a:r>
          </a:p>
          <a:p>
            <a:pPr algn="l" eaLnBrk="0" hangingPunct="0">
              <a:lnSpc>
                <a:spcPct val="70000"/>
              </a:lnSpc>
              <a:spcBef>
                <a:spcPts val="400"/>
              </a:spcBef>
              <a:buFont typeface="Wingdings" pitchFamily="2" charset="2"/>
              <a:buChar char="Ø"/>
            </a:pPr>
            <a:r>
              <a:rPr lang="en-US" altLang="de-DE" b="0" dirty="0">
                <a:solidFill>
                  <a:srgbClr val="000000"/>
                </a:solidFill>
              </a:rPr>
              <a:t> SEM-grid, </a:t>
            </a:r>
            <a:r>
              <a:rPr lang="en-US" altLang="de-DE" b="0" dirty="0">
                <a:solidFill>
                  <a:srgbClr val="000000"/>
                </a:solidFill>
                <a:sym typeface="Symbol" pitchFamily="18" charset="2"/>
              </a:rPr>
              <a:t></a:t>
            </a:r>
            <a:r>
              <a:rPr lang="en-US" altLang="de-DE" b="0" dirty="0">
                <a:solidFill>
                  <a:srgbClr val="000000"/>
                </a:solidFill>
              </a:rPr>
              <a:t> 0.5 mm </a:t>
            </a:r>
            <a:r>
              <a:rPr lang="en-US" altLang="de-DE" b="0" dirty="0" smtClean="0">
                <a:solidFill>
                  <a:srgbClr val="000000"/>
                </a:solidFill>
              </a:rPr>
              <a:t>spacing</a:t>
            </a:r>
          </a:p>
          <a:p>
            <a:pPr algn="l" eaLnBrk="0" hangingPunct="0">
              <a:lnSpc>
                <a:spcPct val="70000"/>
              </a:lnSpc>
              <a:spcBef>
                <a:spcPts val="400"/>
              </a:spcBef>
            </a:pPr>
            <a:r>
              <a:rPr lang="en-US" altLang="de-DE" b="0" dirty="0" smtClean="0">
                <a:solidFill>
                  <a:srgbClr val="000000"/>
                </a:solidFill>
                <a:sym typeface="Symbol" pitchFamily="18" charset="2"/>
              </a:rPr>
              <a:t>   </a:t>
            </a:r>
            <a:r>
              <a:rPr lang="en-US" altLang="de-DE" b="0" dirty="0" smtClean="0">
                <a:solidFill>
                  <a:srgbClr val="000000"/>
                </a:solidFill>
              </a:rPr>
              <a:t> limited resolution </a:t>
            </a:r>
            <a:endParaRPr lang="en-US" altLang="de-DE" b="0" dirty="0">
              <a:solidFill>
                <a:srgbClr val="000000"/>
              </a:solidFill>
            </a:endParaRPr>
          </a:p>
          <a:p>
            <a:pPr algn="l" eaLnBrk="0" hangingPunct="0">
              <a:lnSpc>
                <a:spcPct val="70000"/>
              </a:lnSpc>
              <a:spcBef>
                <a:spcPts val="400"/>
              </a:spcBef>
            </a:pPr>
            <a:r>
              <a:rPr lang="en-US" altLang="de-DE" b="0" dirty="0">
                <a:solidFill>
                  <a:srgbClr val="000000"/>
                </a:solidFill>
              </a:rPr>
              <a:t>   </a:t>
            </a:r>
            <a:r>
              <a:rPr lang="en-US" altLang="de-DE" b="0" dirty="0">
                <a:solidFill>
                  <a:srgbClr val="000000"/>
                </a:solidFill>
                <a:sym typeface="Symbol" pitchFamily="18" charset="2"/>
              </a:rPr>
              <a:t></a:t>
            </a:r>
            <a:r>
              <a:rPr lang="en-US" altLang="de-DE" b="0" dirty="0">
                <a:solidFill>
                  <a:srgbClr val="000000"/>
                </a:solidFill>
              </a:rPr>
              <a:t> </a:t>
            </a:r>
            <a:r>
              <a:rPr lang="en-US" altLang="de-DE" b="0" dirty="0" smtClean="0">
                <a:solidFill>
                  <a:srgbClr val="000000"/>
                </a:solidFill>
              </a:rPr>
              <a:t> fast </a:t>
            </a:r>
            <a:r>
              <a:rPr lang="en-US" altLang="de-DE" b="0" dirty="0">
                <a:solidFill>
                  <a:srgbClr val="000000"/>
                </a:solidFill>
              </a:rPr>
              <a:t>electronics readout</a:t>
            </a:r>
          </a:p>
          <a:p>
            <a:pPr algn="l" eaLnBrk="0" hangingPunct="0">
              <a:lnSpc>
                <a:spcPct val="70000"/>
              </a:lnSpc>
              <a:spcBef>
                <a:spcPts val="400"/>
              </a:spcBef>
              <a:buFont typeface="Wingdings" pitchFamily="2" charset="2"/>
              <a:buChar char="Ø"/>
            </a:pPr>
            <a:r>
              <a:rPr lang="en-US" altLang="de-DE" b="0" dirty="0">
                <a:solidFill>
                  <a:srgbClr val="000000"/>
                </a:solidFill>
              </a:rPr>
              <a:t> phosphor screen + CCD</a:t>
            </a:r>
          </a:p>
          <a:p>
            <a:pPr algn="l" eaLnBrk="0" hangingPunct="0">
              <a:lnSpc>
                <a:spcPct val="70000"/>
              </a:lnSpc>
              <a:spcBef>
                <a:spcPts val="400"/>
              </a:spcBef>
            </a:pPr>
            <a:r>
              <a:rPr lang="en-US" altLang="de-DE" b="0" dirty="0">
                <a:solidFill>
                  <a:srgbClr val="000000"/>
                </a:solidFill>
              </a:rPr>
              <a:t>   </a:t>
            </a:r>
            <a:r>
              <a:rPr lang="en-US" altLang="de-DE" b="0" dirty="0">
                <a:solidFill>
                  <a:srgbClr val="000000"/>
                </a:solidFill>
                <a:sym typeface="Symbol" pitchFamily="18" charset="2"/>
              </a:rPr>
              <a:t></a:t>
            </a:r>
            <a:r>
              <a:rPr lang="en-US" altLang="de-DE" b="0" dirty="0">
                <a:solidFill>
                  <a:srgbClr val="000000"/>
                </a:solidFill>
              </a:rPr>
              <a:t> </a:t>
            </a:r>
            <a:r>
              <a:rPr lang="en-US" altLang="de-DE" b="0" dirty="0" smtClean="0">
                <a:solidFill>
                  <a:srgbClr val="000000"/>
                </a:solidFill>
              </a:rPr>
              <a:t> high </a:t>
            </a:r>
            <a:r>
              <a:rPr lang="en-US" altLang="de-DE" b="0" dirty="0">
                <a:solidFill>
                  <a:srgbClr val="000000"/>
                </a:solidFill>
              </a:rPr>
              <a:t>resolution, but slow timing</a:t>
            </a:r>
          </a:p>
          <a:p>
            <a:pPr algn="l" eaLnBrk="0" hangingPunct="0">
              <a:lnSpc>
                <a:spcPct val="70000"/>
              </a:lnSpc>
              <a:spcBef>
                <a:spcPts val="400"/>
              </a:spcBef>
            </a:pPr>
            <a:r>
              <a:rPr lang="en-US" altLang="de-DE" b="0" dirty="0">
                <a:solidFill>
                  <a:srgbClr val="000000"/>
                </a:solidFill>
              </a:rPr>
              <a:t>   </a:t>
            </a:r>
            <a:r>
              <a:rPr lang="en-US" altLang="de-DE" b="0" dirty="0">
                <a:solidFill>
                  <a:srgbClr val="000000"/>
                </a:solidFill>
                <a:sym typeface="Symbol" pitchFamily="18" charset="2"/>
              </a:rPr>
              <a:t></a:t>
            </a:r>
            <a:r>
              <a:rPr lang="en-US" altLang="de-DE" b="0" dirty="0">
                <a:solidFill>
                  <a:srgbClr val="000000"/>
                </a:solidFill>
              </a:rPr>
              <a:t>  fast readout by </a:t>
            </a:r>
            <a:r>
              <a:rPr lang="en-US" altLang="de-DE" b="0" dirty="0" smtClean="0">
                <a:solidFill>
                  <a:srgbClr val="000000"/>
                </a:solidFill>
              </a:rPr>
              <a:t>photo-multipliers</a:t>
            </a:r>
            <a:endParaRPr lang="en-US" altLang="de-DE" b="0" dirty="0">
              <a:solidFill>
                <a:srgbClr val="000000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 rotWithShape="1">
          <a:blip r:embed="rId4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312"/>
          <a:stretch/>
        </p:blipFill>
        <p:spPr bwMode="auto">
          <a:xfrm>
            <a:off x="4346004" y="4687378"/>
            <a:ext cx="4762500" cy="1672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uppieren 9"/>
          <p:cNvGrpSpPr/>
          <p:nvPr/>
        </p:nvGrpSpPr>
        <p:grpSpPr>
          <a:xfrm>
            <a:off x="3715213" y="3068960"/>
            <a:ext cx="2331639" cy="1684087"/>
            <a:chOff x="6228184" y="3016586"/>
            <a:chExt cx="2331639" cy="1684087"/>
          </a:xfrm>
        </p:grpSpPr>
        <p:pic>
          <p:nvPicPr>
            <p:cNvPr id="29706" name="Picture 10" descr="MCP magnification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01" t="18033" r="34812" b="36819"/>
            <a:stretch/>
          </p:blipFill>
          <p:spPr bwMode="auto">
            <a:xfrm>
              <a:off x="6344816" y="3026710"/>
              <a:ext cx="2215007" cy="16739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" name="Gerade Verbindung 2"/>
            <p:cNvCxnSpPr/>
            <p:nvPr/>
          </p:nvCxnSpPr>
          <p:spPr bwMode="auto">
            <a:xfrm>
              <a:off x="7236296" y="4437112"/>
              <a:ext cx="432048" cy="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stealth" w="med" len="lg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" name="Textfeld 6"/>
            <p:cNvSpPr txBox="1"/>
            <p:nvPr/>
          </p:nvSpPr>
          <p:spPr>
            <a:xfrm>
              <a:off x="6942358" y="4024698"/>
              <a:ext cx="10369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hangingPunct="0"/>
              <a:r>
                <a:rPr lang="en-US" sz="2000" dirty="0" smtClean="0">
                  <a:solidFill>
                    <a:srgbClr val="FF0000"/>
                  </a:solidFill>
                </a:rPr>
                <a:t>20 </a:t>
              </a:r>
              <a:r>
                <a:rPr lang="en-US" sz="2000" dirty="0" smtClean="0">
                  <a:solidFill>
                    <a:srgbClr val="FF0000"/>
                  </a:solidFill>
                  <a:sym typeface="Symbol"/>
                </a:rPr>
                <a:t>m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6228184" y="3016586"/>
              <a:ext cx="2331639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 eaLnBrk="0" hangingPunct="0"/>
              <a:r>
                <a:rPr lang="en-US" sz="1500" b="0" i="1" dirty="0" smtClean="0">
                  <a:solidFill>
                    <a:srgbClr val="000000"/>
                  </a:solidFill>
                </a:rPr>
                <a:t>Electron microscope image:</a:t>
              </a:r>
              <a:endParaRPr lang="en-US" sz="1500" b="0" i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216024" y="4911434"/>
            <a:ext cx="5724128" cy="1452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0" hangingPunct="0"/>
            <a:r>
              <a:rPr lang="en-US" altLang="de-DE" i="1" dirty="0" smtClean="0">
                <a:solidFill>
                  <a:srgbClr val="000000"/>
                </a:solidFill>
              </a:rPr>
              <a:t>Challenges:</a:t>
            </a:r>
            <a:endParaRPr lang="en-US" altLang="de-DE" i="1" dirty="0">
              <a:solidFill>
                <a:srgbClr val="000000"/>
              </a:solidFill>
            </a:endParaRPr>
          </a:p>
          <a:p>
            <a:pPr marL="285750" indent="-285750" algn="l" eaLnBrk="0" hangingPunct="0">
              <a:lnSpc>
                <a:spcPct val="7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de-DE" b="0" dirty="0" smtClean="0">
                <a:solidFill>
                  <a:srgbClr val="000000"/>
                </a:solidFill>
              </a:rPr>
              <a:t>Fast readout with &lt; 100 ns resolution</a:t>
            </a:r>
          </a:p>
          <a:p>
            <a:pPr marL="285750" indent="-285750" algn="l" eaLnBrk="0" hangingPunct="0">
              <a:lnSpc>
                <a:spcPct val="7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de-DE" b="0" dirty="0">
                <a:solidFill>
                  <a:srgbClr val="000000"/>
                </a:solidFill>
              </a:rPr>
              <a:t>Proper MCP holder </a:t>
            </a:r>
            <a:r>
              <a:rPr lang="en-US" altLang="de-DE" b="0" dirty="0" smtClean="0">
                <a:solidFill>
                  <a:srgbClr val="000000"/>
                </a:solidFill>
              </a:rPr>
              <a:t>design</a:t>
            </a:r>
          </a:p>
          <a:p>
            <a:pPr marL="285750" indent="-285750" algn="l" eaLnBrk="0" hangingPunct="0">
              <a:lnSpc>
                <a:spcPct val="7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de-DE" b="0" dirty="0" smtClean="0">
                <a:solidFill>
                  <a:srgbClr val="000000"/>
                </a:solidFill>
              </a:rPr>
              <a:t>Calibration for sensitivity correction </a:t>
            </a:r>
          </a:p>
          <a:p>
            <a:pPr marL="285750" indent="-285750" algn="l" eaLnBrk="0" hangingPunct="0">
              <a:lnSpc>
                <a:spcPct val="7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de-DE" b="0" dirty="0" smtClean="0">
                <a:solidFill>
                  <a:srgbClr val="000000"/>
                </a:solidFill>
              </a:rPr>
              <a:t>HV switching of MCP to prevent for destruction</a:t>
            </a:r>
            <a:endParaRPr lang="en-US" altLang="de-DE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5362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88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207963" y="257175"/>
            <a:ext cx="8734425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de-DE" altLang="de-DE" sz="2000" smtClean="0">
              <a:solidFill>
                <a:srgbClr val="4D4D4D"/>
              </a:solidFill>
              <a:latin typeface="Comic Sans MS" pitchFamily="66" charset="0"/>
              <a:ea typeface="ＭＳ Ｐゴシック" charset="-128"/>
            </a:endParaRP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77788" y="993031"/>
            <a:ext cx="5078412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60000"/>
              </a:lnSpc>
            </a:pPr>
            <a:r>
              <a:rPr lang="en-US" altLang="de-DE" sz="1700" i="1" dirty="0" smtClean="0">
                <a:solidFill>
                  <a:srgbClr val="3333CC"/>
                </a:solidFill>
                <a:latin typeface="Arial" charset="0"/>
                <a:ea typeface="ＭＳ Ｐゴシック" charset="-128"/>
              </a:rPr>
              <a:t>Example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: </a:t>
            </a:r>
          </a:p>
          <a:p>
            <a:pPr algn="l" eaLnBrk="0" hangingPunct="0">
              <a:lnSpc>
                <a:spcPct val="60000"/>
              </a:lnSpc>
            </a:pP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U</a:t>
            </a:r>
            <a:r>
              <a:rPr lang="en-US" altLang="de-DE" sz="2000" b="0" baseline="3000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73+</a:t>
            </a:r>
            <a:r>
              <a:rPr lang="en-US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beam at GSI for intensity increase</a:t>
            </a:r>
          </a:p>
          <a:p>
            <a:pPr algn="l" eaLnBrk="0" hangingPunct="0">
              <a:lnSpc>
                <a:spcPct val="60000"/>
              </a:lnSpc>
            </a:pP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s</a:t>
            </a:r>
            <a:r>
              <a:rPr lang="en-US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tacking by </a:t>
            </a:r>
            <a:r>
              <a:rPr lang="en-US" altLang="de-DE" b="0" i="1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electron cooling</a:t>
            </a:r>
            <a:r>
              <a:rPr lang="en-US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</a:t>
            </a:r>
          </a:p>
          <a:p>
            <a:pPr algn="l" eaLnBrk="0" hangingPunct="0">
              <a:lnSpc>
                <a:spcPct val="60000"/>
              </a:lnSpc>
            </a:pP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and acc. 11.4 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 400 MeV/u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</a:t>
            </a: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388938" y="217488"/>
            <a:ext cx="8828087" cy="4572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de-DE" sz="2400" smtClean="0">
                <a:solidFill>
                  <a:srgbClr val="000000"/>
                </a:solidFill>
                <a:ea typeface="ＭＳ Ｐゴシック" charset="-128"/>
              </a:rPr>
              <a:t>IPM: Observation of Cooling and Stacking</a:t>
            </a:r>
          </a:p>
        </p:txBody>
      </p:sp>
      <p:sp>
        <p:nvSpPr>
          <p:cNvPr id="49164" name="Text Box 12"/>
          <p:cNvSpPr txBox="1">
            <a:spLocks noChangeArrowheads="1"/>
          </p:cNvSpPr>
          <p:nvPr/>
        </p:nvSpPr>
        <p:spPr bwMode="auto">
          <a:xfrm>
            <a:off x="176213" y="2790825"/>
            <a:ext cx="3929062" cy="9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de-DE" sz="1700" b="0" smtClean="0">
                <a:solidFill>
                  <a:srgbClr val="3333CC"/>
                </a:solidFill>
                <a:latin typeface="Arial" charset="0"/>
                <a:ea typeface="ＭＳ Ｐゴシック" charset="-128"/>
              </a:rPr>
              <a:t>Task for IPM:</a:t>
            </a:r>
          </a:p>
          <a:p>
            <a:pPr algn="l" eaLnBrk="0" hangingPunct="0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sz="1700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Observation of cooling </a:t>
            </a:r>
          </a:p>
          <a:p>
            <a:pPr algn="l" eaLnBrk="0" hangingPunct="0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sz="1700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Emittance evaluation during cycle</a:t>
            </a:r>
          </a:p>
        </p:txBody>
      </p:sp>
      <p:sp>
        <p:nvSpPr>
          <p:cNvPr id="49166" name="Text Box 14"/>
          <p:cNvSpPr txBox="1">
            <a:spLocks noChangeArrowheads="1"/>
          </p:cNvSpPr>
          <p:nvPr/>
        </p:nvSpPr>
        <p:spPr bwMode="auto">
          <a:xfrm>
            <a:off x="46038" y="6149975"/>
            <a:ext cx="77835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de-DE" sz="1400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P. Forck (GSI) et al., DIPAC’05</a:t>
            </a:r>
          </a:p>
        </p:txBody>
      </p:sp>
      <p:grpSp>
        <p:nvGrpSpPr>
          <p:cNvPr id="49174" name="Group 22"/>
          <p:cNvGrpSpPr>
            <a:grpSpLocks/>
          </p:cNvGrpSpPr>
          <p:nvPr/>
        </p:nvGrpSpPr>
        <p:grpSpPr bwMode="auto">
          <a:xfrm>
            <a:off x="4286250" y="1417638"/>
            <a:ext cx="4160838" cy="4718050"/>
            <a:chOff x="331" y="848"/>
            <a:chExt cx="2621" cy="2972"/>
          </a:xfrm>
        </p:grpSpPr>
        <p:pic>
          <p:nvPicPr>
            <p:cNvPr id="49156" name="Picture 4" descr="sis-rgm-cooling-verlauf-ipac"/>
            <p:cNvPicPr>
              <a:picLocks noChangeAspect="1" noChangeArrowheads="1"/>
            </p:cNvPicPr>
            <p:nvPr/>
          </p:nvPicPr>
          <p:blipFill>
            <a:blip r:embed="rId2" cstate="print">
              <a:lum bright="-18000" contrast="3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" y="2188"/>
              <a:ext cx="2536" cy="16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9163" name="Group 11"/>
            <p:cNvGrpSpPr>
              <a:grpSpLocks/>
            </p:cNvGrpSpPr>
            <p:nvPr/>
          </p:nvGrpSpPr>
          <p:grpSpPr bwMode="auto">
            <a:xfrm>
              <a:off x="331" y="1196"/>
              <a:ext cx="2613" cy="957"/>
              <a:chOff x="325" y="1097"/>
              <a:chExt cx="2613" cy="957"/>
            </a:xfrm>
          </p:grpSpPr>
          <p:pic>
            <p:nvPicPr>
              <p:cNvPr id="49160" name="Picture 8" descr="sis-rgm-cooling-density-hor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18000" contrast="4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5" y="1097"/>
                <a:ext cx="2611" cy="95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9162" name="Line 10"/>
              <p:cNvSpPr>
                <a:spLocks noChangeShapeType="1"/>
              </p:cNvSpPr>
              <p:nvPr/>
            </p:nvSpPr>
            <p:spPr bwMode="auto">
              <a:xfrm>
                <a:off x="618" y="1098"/>
                <a:ext cx="232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/>
                <a:endParaRPr lang="en-US" b="0" smtClean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  <p:sp>
          <p:nvSpPr>
            <p:cNvPr id="49167" name="Text Box 15"/>
            <p:cNvSpPr txBox="1">
              <a:spLocks noChangeArrowheads="1"/>
            </p:cNvSpPr>
            <p:nvPr/>
          </p:nvSpPr>
          <p:spPr bwMode="auto">
            <a:xfrm>
              <a:off x="581" y="848"/>
              <a:ext cx="237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z="2400" smtClean="0">
                  <a:solidFill>
                    <a:srgbClr val="3333CC"/>
                  </a:solidFill>
                  <a:ea typeface="ＭＳ Ｐゴシック" charset="-128"/>
                </a:rPr>
                <a:t>|</a:t>
              </a:r>
              <a:r>
                <a:rPr lang="en-US" altLang="de-DE" sz="1600" b="0" smtClean="0">
                  <a:solidFill>
                    <a:srgbClr val="3333CC"/>
                  </a:solidFill>
                  <a:ea typeface="ＭＳ Ｐゴシック" charset="-128"/>
                </a:rPr>
                <a:t>      </a:t>
              </a:r>
              <a:r>
                <a:rPr lang="en-US" altLang="de-DE" sz="1500" b="0" smtClean="0">
                  <a:solidFill>
                    <a:srgbClr val="3333CC"/>
                  </a:solidFill>
                  <a:latin typeface="Arial" charset="0"/>
                  <a:ea typeface="ＭＳ Ｐゴシック" charset="-128"/>
                </a:rPr>
                <a:t>5 injections + cooling </a:t>
              </a:r>
              <a:r>
                <a:rPr lang="en-US" altLang="de-DE" sz="1600" b="0" smtClean="0">
                  <a:solidFill>
                    <a:srgbClr val="000000"/>
                  </a:solidFill>
                  <a:ea typeface="ＭＳ Ｐゴシック" charset="-128"/>
                </a:rPr>
                <a:t>    </a:t>
              </a:r>
              <a:r>
                <a:rPr lang="en-US" altLang="de-DE" sz="2400" smtClean="0">
                  <a:solidFill>
                    <a:srgbClr val="3333CC"/>
                  </a:solidFill>
                  <a:ea typeface="ＭＳ Ｐゴシック" charset="-128"/>
                </a:rPr>
                <a:t>| </a:t>
              </a:r>
              <a:r>
                <a:rPr lang="en-US" altLang="de-DE" sz="2400" smtClean="0">
                  <a:solidFill>
                    <a:srgbClr val="33CC33"/>
                  </a:solidFill>
                  <a:ea typeface="ＭＳ Ｐゴシック" charset="-128"/>
                </a:rPr>
                <a:t>| </a:t>
              </a:r>
              <a:r>
                <a:rPr lang="en-US" altLang="de-DE" sz="1700" b="0" smtClean="0">
                  <a:solidFill>
                    <a:srgbClr val="33CC33"/>
                  </a:solidFill>
                  <a:latin typeface="Arial" charset="0"/>
                  <a:ea typeface="ＭＳ Ｐゴシック" charset="-128"/>
                </a:rPr>
                <a:t>acc.</a:t>
              </a:r>
              <a:r>
                <a:rPr lang="en-US" altLang="de-DE" smtClean="0">
                  <a:solidFill>
                    <a:srgbClr val="33CC33"/>
                  </a:solidFill>
                  <a:ea typeface="ＭＳ Ｐゴシック" charset="-128"/>
                </a:rPr>
                <a:t> </a:t>
              </a:r>
              <a:r>
                <a:rPr lang="en-US" altLang="de-DE" sz="2400" smtClean="0">
                  <a:solidFill>
                    <a:srgbClr val="33CC33"/>
                  </a:solidFill>
                  <a:ea typeface="ＭＳ Ｐゴシック" charset="-128"/>
                </a:rPr>
                <a:t>|</a:t>
              </a:r>
            </a:p>
          </p:txBody>
        </p:sp>
        <p:sp>
          <p:nvSpPr>
            <p:cNvPr id="49168" name="Line 16"/>
            <p:cNvSpPr>
              <a:spLocks noChangeShapeType="1"/>
            </p:cNvSpPr>
            <p:nvPr/>
          </p:nvSpPr>
          <p:spPr bwMode="auto">
            <a:xfrm>
              <a:off x="656" y="1152"/>
              <a:ext cx="1539" cy="7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9169" name="Line 17"/>
            <p:cNvSpPr>
              <a:spLocks noChangeShapeType="1"/>
            </p:cNvSpPr>
            <p:nvPr/>
          </p:nvSpPr>
          <p:spPr bwMode="auto">
            <a:xfrm>
              <a:off x="2265" y="1155"/>
              <a:ext cx="374" cy="3"/>
            </a:xfrm>
            <a:prstGeom prst="line">
              <a:avLst/>
            </a:prstGeom>
            <a:noFill/>
            <a:ln w="28575">
              <a:solidFill>
                <a:srgbClr val="00CC00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9173" name="Text Box 21"/>
            <p:cNvSpPr txBox="1">
              <a:spLocks noChangeArrowheads="1"/>
            </p:cNvSpPr>
            <p:nvPr/>
          </p:nvSpPr>
          <p:spPr bwMode="auto">
            <a:xfrm>
              <a:off x="487" y="1755"/>
              <a:ext cx="91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de-DE" sz="1600" b="0" smtClean="0">
                  <a:solidFill>
                    <a:srgbClr val="000000"/>
                  </a:solidFill>
                  <a:ea typeface="ＭＳ Ｐゴシック" charset="-128"/>
                </a:rPr>
                <a:t>horizontal</a:t>
              </a:r>
            </a:p>
          </p:txBody>
        </p:sp>
      </p:grpSp>
      <p:sp>
        <p:nvSpPr>
          <p:cNvPr id="49175" name="Text Box 23"/>
          <p:cNvSpPr txBox="1">
            <a:spLocks noChangeArrowheads="1"/>
          </p:cNvSpPr>
          <p:nvPr/>
        </p:nvSpPr>
        <p:spPr bwMode="auto">
          <a:xfrm>
            <a:off x="50800" y="5805488"/>
            <a:ext cx="58324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V. </a:t>
            </a:r>
            <a:r>
              <a:rPr lang="en-US" altLang="de-DE" sz="1400" b="0" dirty="0" err="1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Kamerdzhiev</a:t>
            </a: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(FZJ) et al., IPAC’11</a:t>
            </a:r>
            <a:r>
              <a:rPr lang="en-US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</a:t>
            </a:r>
          </a:p>
        </p:txBody>
      </p:sp>
      <p:sp>
        <p:nvSpPr>
          <p:cNvPr id="49176" name="Text Box 24"/>
          <p:cNvSpPr txBox="1">
            <a:spLocks noChangeArrowheads="1"/>
          </p:cNvSpPr>
          <p:nvPr/>
        </p:nvSpPr>
        <p:spPr bwMode="auto">
          <a:xfrm>
            <a:off x="4672013" y="1052736"/>
            <a:ext cx="507841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60000"/>
              </a:lnSpc>
            </a:pPr>
            <a:r>
              <a:rPr lang="en-US" altLang="de-DE" sz="1700" i="1" dirty="0" smtClean="0">
                <a:solidFill>
                  <a:srgbClr val="3333CC"/>
                </a:solidFill>
                <a:latin typeface="Arial" charset="0"/>
                <a:ea typeface="ＭＳ Ｐゴシック" charset="-128"/>
              </a:rPr>
              <a:t>IPM: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Profile recording every 10 </a:t>
            </a:r>
            <a:r>
              <a:rPr lang="en-US" altLang="de-DE" sz="1700" b="0" dirty="0" err="1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ms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</a:t>
            </a:r>
          </a:p>
          <a:p>
            <a:pPr algn="l" eaLnBrk="0" hangingPunct="0">
              <a:lnSpc>
                <a:spcPct val="60000"/>
              </a:lnSpc>
            </a:pP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         measurement within </a:t>
            </a:r>
            <a:r>
              <a:rPr lang="en-US" altLang="de-DE" sz="1700" i="1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one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cycle</a:t>
            </a:r>
            <a:r>
              <a:rPr lang="en-US" altLang="de-DE" sz="1700" b="0" baseline="3000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93241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35496" y="1195388"/>
            <a:ext cx="8297863" cy="2052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90000"/>
              </a:lnSpc>
            </a:pPr>
            <a:r>
              <a:rPr lang="en-US" altLang="de-DE" sz="1700" dirty="0" smtClean="0">
                <a:solidFill>
                  <a:srgbClr val="3333CC"/>
                </a:solidFill>
                <a:latin typeface="Arial" charset="0"/>
                <a:ea typeface="ＭＳ Ｐゴシック" charset="-128"/>
              </a:rPr>
              <a:t>Important application:</a:t>
            </a:r>
            <a:r>
              <a:rPr lang="en-US" altLang="de-DE" sz="1700" b="0" dirty="0" smtClean="0">
                <a:solidFill>
                  <a:srgbClr val="3333CC"/>
                </a:solidFill>
                <a:latin typeface="Arial" charset="0"/>
                <a:ea typeface="ＭＳ Ｐゴシック" charset="-128"/>
              </a:rPr>
              <a:t> </a:t>
            </a:r>
          </a:p>
          <a:p>
            <a:pPr marL="285750" indent="-285750" algn="l" eaLnBrk="0" hangingPunct="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Injection matching</a:t>
            </a:r>
          </a:p>
          <a:p>
            <a:pPr algn="l" eaLnBrk="0" hangingPunct="0">
              <a:lnSpc>
                <a:spcPct val="90000"/>
              </a:lnSpc>
              <a:spcBef>
                <a:spcPts val="400"/>
              </a:spcBef>
            </a:pP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to prevent for </a:t>
            </a:r>
            <a:r>
              <a:rPr lang="en-US" altLang="de-DE" sz="1700" b="0" dirty="0" err="1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emittance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enlargement</a:t>
            </a:r>
          </a:p>
          <a:p>
            <a:pPr marL="285750" indent="-285750" algn="l" eaLnBrk="0" hangingPunct="0">
              <a:lnSpc>
                <a:spcPct val="90000"/>
              </a:lnSpc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Observation during ‘bunch gymnastics’  </a:t>
            </a:r>
          </a:p>
          <a:p>
            <a:pPr algn="l" eaLnBrk="0" hangingPunct="0">
              <a:lnSpc>
                <a:spcPct val="50000"/>
              </a:lnSpc>
              <a:buFont typeface="Symbol" pitchFamily="18" charset="2"/>
              <a:buChar char="Þ"/>
            </a:pP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 turn–by-turn measurement</a:t>
            </a:r>
          </a:p>
          <a:p>
            <a:pPr algn="l" eaLnBrk="0" hangingPunct="0">
              <a:lnSpc>
                <a:spcPct val="50000"/>
              </a:lnSpc>
              <a:buFont typeface="Symbol" pitchFamily="18" charset="2"/>
              <a:buNone/>
            </a:pP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Required time resolution 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/>
              </a:rPr>
              <a:t> </a:t>
            </a:r>
            <a:r>
              <a:rPr lang="en-US" altLang="de-DE" sz="17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100 ns</a:t>
            </a:r>
          </a:p>
          <a:p>
            <a:pPr algn="l" eaLnBrk="0" hangingPunct="0">
              <a:lnSpc>
                <a:spcPct val="50000"/>
              </a:lnSpc>
              <a:buFont typeface="Symbol" pitchFamily="18" charset="2"/>
              <a:buNone/>
            </a:pPr>
            <a:endParaRPr lang="en-US" altLang="de-DE" sz="1700" b="0" dirty="0" smtClean="0">
              <a:solidFill>
                <a:srgbClr val="000000"/>
              </a:solidFill>
              <a:latin typeface="Arial" charset="0"/>
              <a:ea typeface="ＭＳ Ｐゴシック" charset="-128"/>
              <a:sym typeface="Symbol" pitchFamily="18" charset="2"/>
            </a:endParaRPr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3987800" y="1144588"/>
            <a:ext cx="48291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lang="en-US" altLang="de-DE" sz="1700" i="1" smtClean="0">
                <a:solidFill>
                  <a:srgbClr val="3333CC"/>
                </a:solidFill>
                <a:latin typeface="Arial" charset="0"/>
                <a:ea typeface="ＭＳ Ｐゴシック" charset="-128"/>
              </a:rPr>
              <a:t>Example</a:t>
            </a:r>
            <a:r>
              <a:rPr lang="en-US" altLang="de-DE" sz="1700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: Injection to J-PARC RCS at 0.4 GeV Anode: wire array with 1mm pitch</a:t>
            </a:r>
          </a:p>
        </p:txBody>
      </p:sp>
      <p:sp>
        <p:nvSpPr>
          <p:cNvPr id="51220" name="Text Box 20"/>
          <p:cNvSpPr txBox="1">
            <a:spLocks noChangeArrowheads="1"/>
          </p:cNvSpPr>
          <p:nvPr/>
        </p:nvSpPr>
        <p:spPr bwMode="auto">
          <a:xfrm>
            <a:off x="333375" y="228600"/>
            <a:ext cx="8828088" cy="4572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de-DE" sz="2400" smtClean="0">
                <a:solidFill>
                  <a:srgbClr val="000000"/>
                </a:solidFill>
                <a:ea typeface="ＭＳ Ｐゴシック" charset="-128"/>
              </a:rPr>
              <a:t>IPM: Turn-by-Turn Measurement</a:t>
            </a:r>
          </a:p>
        </p:txBody>
      </p:sp>
      <p:sp>
        <p:nvSpPr>
          <p:cNvPr id="51232" name="Rectangle 32"/>
          <p:cNvSpPr>
            <a:spLocks noChangeArrowheads="1"/>
          </p:cNvSpPr>
          <p:nvPr/>
        </p:nvSpPr>
        <p:spPr bwMode="auto">
          <a:xfrm>
            <a:off x="3995985" y="5877272"/>
            <a:ext cx="5616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H. </a:t>
            </a:r>
            <a:r>
              <a:rPr lang="en-US" altLang="de-DE" sz="1400" b="0" dirty="0" err="1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Hotchi</a:t>
            </a: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(J-PARC), HB’08, A </a:t>
            </a:r>
            <a:r>
              <a:rPr lang="en-US" altLang="de-DE" sz="1400" b="0" dirty="0" err="1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Satou</a:t>
            </a: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(J-PARC) et al., EPAC’08</a:t>
            </a:r>
            <a:r>
              <a:rPr lang="en-US" altLang="de-DE" sz="1400" b="0" dirty="0" smtClean="0">
                <a:solidFill>
                  <a:srgbClr val="000000"/>
                </a:solidFill>
                <a:ea typeface="ＭＳ Ｐゴシック" charset="-128"/>
              </a:rPr>
              <a:t> </a:t>
            </a:r>
            <a:endParaRPr lang="de-DE" altLang="de-DE" sz="1400" b="0" dirty="0" smtClean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1236" name="Rectangle 36"/>
          <p:cNvSpPr>
            <a:spLocks noChangeArrowheads="1"/>
          </p:cNvSpPr>
          <p:nvPr/>
        </p:nvSpPr>
        <p:spPr bwMode="auto">
          <a:xfrm>
            <a:off x="185911" y="3140968"/>
            <a:ext cx="5610225" cy="102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lang="en-US" altLang="de-DE" b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T</a:t>
            </a:r>
            <a:r>
              <a:rPr lang="en-US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urn-by-turn IPMs at </a:t>
            </a:r>
          </a:p>
          <a:p>
            <a:pPr algn="l" eaLnBrk="0" hangingPunct="0">
              <a:spcBef>
                <a:spcPts val="400"/>
              </a:spcBef>
            </a:pPr>
            <a:r>
              <a:rPr lang="en-US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BNL, CERN, FNAL etc.</a:t>
            </a:r>
          </a:p>
          <a:p>
            <a:pPr algn="l" eaLnBrk="0" hangingPunct="0">
              <a:spcBef>
                <a:spcPts val="400"/>
              </a:spcBef>
            </a:pPr>
            <a:r>
              <a:rPr lang="en-US" altLang="de-DE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Not </a:t>
            </a:r>
            <a:r>
              <a:rPr lang="en-US" altLang="de-DE" b="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realized at GSI yet!</a:t>
            </a:r>
            <a:r>
              <a:rPr lang="en-US" altLang="de-DE" b="0" dirty="0" smtClean="0">
                <a:solidFill>
                  <a:srgbClr val="000000"/>
                </a:solidFill>
                <a:ea typeface="ＭＳ Ｐゴシック" charset="-128"/>
              </a:rPr>
              <a:t> </a:t>
            </a:r>
            <a:endParaRPr lang="de-DE" altLang="de-DE" b="0" dirty="0" smtClean="0">
              <a:solidFill>
                <a:srgbClr val="000000"/>
              </a:solidFill>
              <a:ea typeface="ＭＳ Ｐゴシック" charset="-128"/>
            </a:endParaRPr>
          </a:p>
        </p:txBody>
      </p:sp>
      <p:grpSp>
        <p:nvGrpSpPr>
          <p:cNvPr id="51239" name="Group 39"/>
          <p:cNvGrpSpPr>
            <a:grpSpLocks/>
          </p:cNvGrpSpPr>
          <p:nvPr/>
        </p:nvGrpSpPr>
        <p:grpSpPr bwMode="auto">
          <a:xfrm>
            <a:off x="4059237" y="1890713"/>
            <a:ext cx="5121275" cy="3579812"/>
            <a:chOff x="2333" y="1347"/>
            <a:chExt cx="3410" cy="2405"/>
          </a:xfrm>
        </p:grpSpPr>
        <p:pic>
          <p:nvPicPr>
            <p:cNvPr id="51223" name="Picture 23"/>
            <p:cNvPicPr>
              <a:picLocks noChangeAspect="1" noChangeArrowheads="1"/>
            </p:cNvPicPr>
            <p:nvPr/>
          </p:nvPicPr>
          <p:blipFill>
            <a:blip r:embed="rId2">
              <a:lum bright="-12000" contrast="5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4" y="1374"/>
              <a:ext cx="1597" cy="21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24" name="Picture 24"/>
            <p:cNvPicPr>
              <a:picLocks noChangeAspect="1" noChangeArrowheads="1"/>
            </p:cNvPicPr>
            <p:nvPr/>
          </p:nvPicPr>
          <p:blipFill>
            <a:blip r:embed="rId3">
              <a:lum bright="-12000" contrast="4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8" y="1378"/>
              <a:ext cx="1591" cy="21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1227" name="Text Box 27"/>
            <p:cNvSpPr txBox="1">
              <a:spLocks noChangeArrowheads="1"/>
            </p:cNvSpPr>
            <p:nvPr/>
          </p:nvSpPr>
          <p:spPr bwMode="auto">
            <a:xfrm>
              <a:off x="2415" y="3506"/>
              <a:ext cx="1750" cy="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b="0" smtClean="0">
                  <a:solidFill>
                    <a:srgbClr val="000000"/>
                  </a:solidFill>
                  <a:ea typeface="ＭＳ Ｐゴシック" charset="-128"/>
                </a:rPr>
                <a:t>-40    -20     0     20     40</a:t>
              </a:r>
            </a:p>
          </p:txBody>
        </p:sp>
        <p:sp>
          <p:nvSpPr>
            <p:cNvPr id="51228" name="Text Box 28"/>
            <p:cNvSpPr txBox="1">
              <a:spLocks noChangeArrowheads="1"/>
            </p:cNvSpPr>
            <p:nvPr/>
          </p:nvSpPr>
          <p:spPr bwMode="auto">
            <a:xfrm>
              <a:off x="3993" y="3500"/>
              <a:ext cx="1750" cy="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b="0" smtClean="0">
                  <a:solidFill>
                    <a:srgbClr val="000000"/>
                  </a:solidFill>
                  <a:ea typeface="ＭＳ Ｐゴシック" charset="-128"/>
                </a:rPr>
                <a:t>-40    -20     0     20     40</a:t>
              </a:r>
            </a:p>
          </p:txBody>
        </p:sp>
        <p:sp>
          <p:nvSpPr>
            <p:cNvPr id="51229" name="Line 29"/>
            <p:cNvSpPr>
              <a:spLocks noChangeShapeType="1"/>
            </p:cNvSpPr>
            <p:nvPr/>
          </p:nvSpPr>
          <p:spPr bwMode="auto">
            <a:xfrm>
              <a:off x="4000" y="1403"/>
              <a:ext cx="7" cy="2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51230" name="Text Box 30"/>
            <p:cNvSpPr txBox="1">
              <a:spLocks noChangeArrowheads="1"/>
            </p:cNvSpPr>
            <p:nvPr/>
          </p:nvSpPr>
          <p:spPr bwMode="auto">
            <a:xfrm>
              <a:off x="2333" y="1347"/>
              <a:ext cx="1007" cy="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de-DE" smtClean="0">
                  <a:solidFill>
                    <a:srgbClr val="FF3300"/>
                  </a:solidFill>
                  <a:ea typeface="ＭＳ Ｐゴシック" charset="-128"/>
                </a:rPr>
                <a:t>un-matched</a:t>
              </a:r>
            </a:p>
          </p:txBody>
        </p:sp>
        <p:sp>
          <p:nvSpPr>
            <p:cNvPr id="51231" name="Text Box 31"/>
            <p:cNvSpPr txBox="1">
              <a:spLocks noChangeArrowheads="1"/>
            </p:cNvSpPr>
            <p:nvPr/>
          </p:nvSpPr>
          <p:spPr bwMode="auto">
            <a:xfrm>
              <a:off x="3978" y="1381"/>
              <a:ext cx="1007" cy="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mtClean="0">
                  <a:solidFill>
                    <a:srgbClr val="008000"/>
                  </a:solidFill>
                  <a:ea typeface="ＭＳ Ｐゴシック" charset="-128"/>
                </a:rPr>
                <a:t>matched</a:t>
              </a:r>
            </a:p>
          </p:txBody>
        </p:sp>
        <p:sp>
          <p:nvSpPr>
            <p:cNvPr id="51234" name="Text Box 34"/>
            <p:cNvSpPr txBox="1">
              <a:spLocks noChangeArrowheads="1"/>
            </p:cNvSpPr>
            <p:nvPr/>
          </p:nvSpPr>
          <p:spPr bwMode="auto">
            <a:xfrm>
              <a:off x="2402" y="3158"/>
              <a:ext cx="628" cy="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mtClean="0">
                  <a:solidFill>
                    <a:srgbClr val="000000"/>
                  </a:solidFill>
                  <a:ea typeface="ＭＳ Ｐゴシック" charset="-128"/>
                </a:rPr>
                <a:t>1</a:t>
              </a:r>
              <a:r>
                <a:rPr lang="en-US" altLang="de-DE" sz="2400" baseline="30000" smtClean="0">
                  <a:solidFill>
                    <a:srgbClr val="000000"/>
                  </a:solidFill>
                  <a:ea typeface="ＭＳ Ｐゴシック" charset="-128"/>
                </a:rPr>
                <a:t>st</a:t>
              </a:r>
              <a:r>
                <a:rPr lang="en-US" altLang="de-DE" smtClean="0">
                  <a:solidFill>
                    <a:srgbClr val="000000"/>
                  </a:solidFill>
                  <a:ea typeface="ＭＳ Ｐゴシック" charset="-128"/>
                </a:rPr>
                <a:t> turn</a:t>
              </a:r>
            </a:p>
          </p:txBody>
        </p:sp>
        <p:sp>
          <p:nvSpPr>
            <p:cNvPr id="51235" name="Text Box 35"/>
            <p:cNvSpPr txBox="1">
              <a:spLocks noChangeArrowheads="1"/>
            </p:cNvSpPr>
            <p:nvPr/>
          </p:nvSpPr>
          <p:spPr bwMode="auto">
            <a:xfrm>
              <a:off x="2423" y="1559"/>
              <a:ext cx="628" cy="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z="1700" smtClean="0">
                  <a:solidFill>
                    <a:srgbClr val="000000"/>
                  </a:solidFill>
                  <a:ea typeface="ＭＳ Ｐゴシック" charset="-128"/>
                </a:rPr>
                <a:t>9</a:t>
              </a:r>
              <a:r>
                <a:rPr lang="en-US" altLang="de-DE" sz="2000" baseline="30000" smtClean="0">
                  <a:solidFill>
                    <a:srgbClr val="000000"/>
                  </a:solidFill>
                  <a:ea typeface="ＭＳ Ｐゴシック" charset="-128"/>
                </a:rPr>
                <a:t>th</a:t>
              </a:r>
              <a:r>
                <a:rPr lang="en-US" altLang="de-DE" sz="1700" smtClean="0">
                  <a:solidFill>
                    <a:srgbClr val="000000"/>
                  </a:solidFill>
                  <a:ea typeface="ＭＳ Ｐゴシック" charset="-128"/>
                </a:rPr>
                <a:t> turn</a:t>
              </a:r>
            </a:p>
          </p:txBody>
        </p:sp>
        <p:sp>
          <p:nvSpPr>
            <p:cNvPr id="51238" name="Line 38"/>
            <p:cNvSpPr>
              <a:spLocks noChangeShapeType="1"/>
            </p:cNvSpPr>
            <p:nvPr/>
          </p:nvSpPr>
          <p:spPr bwMode="auto">
            <a:xfrm flipH="1" flipV="1">
              <a:off x="2727" y="1764"/>
              <a:ext cx="14" cy="141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30096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200025" y="261938"/>
            <a:ext cx="8642350" cy="4572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de-DE" sz="2400" smtClean="0">
                <a:solidFill>
                  <a:srgbClr val="000000"/>
                </a:solidFill>
                <a:ea typeface="ＭＳ Ｐゴシック" charset="-128"/>
              </a:rPr>
              <a:t>IPM: Space Charge Influence for Intense Beams</a:t>
            </a:r>
            <a:r>
              <a:rPr lang="en-US" altLang="de-DE" sz="2000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 </a:t>
            </a:r>
            <a:r>
              <a:rPr lang="en-US" altLang="de-DE" sz="2000" smtClean="0">
                <a:solidFill>
                  <a:srgbClr val="4D4D4D"/>
                </a:solidFill>
                <a:latin typeface="Comic Sans MS" pitchFamily="66" charset="0"/>
                <a:ea typeface="ＭＳ Ｐゴシック" charset="-128"/>
              </a:rPr>
              <a:t> </a:t>
            </a: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160338" y="992188"/>
            <a:ext cx="4681537" cy="211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0"/>
              </a:spcBef>
            </a:pPr>
            <a:r>
              <a:rPr lang="en-US" altLang="de-DE" sz="1700" i="1" smtClean="0">
                <a:solidFill>
                  <a:srgbClr val="3333CC"/>
                </a:solidFill>
                <a:latin typeface="Arial" charset="0"/>
                <a:ea typeface="ＭＳ Ｐゴシック" charset="-128"/>
              </a:rPr>
              <a:t>Ion detection</a:t>
            </a:r>
            <a:r>
              <a:rPr lang="en-US" altLang="de-DE" sz="1700" b="0" i="1" smtClean="0">
                <a:solidFill>
                  <a:srgbClr val="3333CC"/>
                </a:solidFill>
                <a:latin typeface="Arial" charset="0"/>
                <a:ea typeface="ＭＳ Ｐゴシック" charset="-128"/>
              </a:rPr>
              <a:t>:</a:t>
            </a:r>
            <a:r>
              <a:rPr lang="en-US" altLang="de-DE" sz="1700" b="0" smtClean="0">
                <a:solidFill>
                  <a:srgbClr val="CC0066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altLang="de-DE" sz="1700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For intense beams</a:t>
            </a:r>
          </a:p>
          <a:p>
            <a:pPr algn="l" eaLnBrk="0" hangingPunct="0">
              <a:lnSpc>
                <a:spcPct val="90000"/>
              </a:lnSpc>
              <a:spcBef>
                <a:spcPct val="0"/>
              </a:spcBef>
            </a:pPr>
            <a:r>
              <a:rPr lang="en-US" altLang="de-DE" sz="170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    </a:t>
            </a:r>
            <a:r>
              <a:rPr lang="en-US" altLang="de-DE" sz="1700" b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b</a:t>
            </a:r>
            <a:r>
              <a:rPr lang="en-US" altLang="de-DE" sz="1700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roadening due to space charge</a:t>
            </a:r>
            <a:r>
              <a:rPr lang="en-US" altLang="de-DE" sz="1700" b="0" baseline="3000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</a:t>
            </a:r>
          </a:p>
          <a:p>
            <a:pPr algn="l" eaLnBrk="0" hangingPunct="0">
              <a:lnSpc>
                <a:spcPct val="60000"/>
              </a:lnSpc>
            </a:pPr>
            <a:r>
              <a:rPr lang="en-US" altLang="de-DE" sz="1700" i="1" smtClean="0">
                <a:solidFill>
                  <a:srgbClr val="3333CC"/>
                </a:solidFill>
                <a:latin typeface="Arial" charset="0"/>
                <a:ea typeface="ＭＳ Ｐゴシック" charset="-128"/>
              </a:rPr>
              <a:t>Electron detection</a:t>
            </a:r>
            <a:r>
              <a:rPr lang="en-US" altLang="de-DE" sz="1700" b="0" i="1" smtClean="0">
                <a:solidFill>
                  <a:srgbClr val="3333CC"/>
                </a:solidFill>
                <a:latin typeface="Arial" charset="0"/>
                <a:ea typeface="ＭＳ Ｐゴシック" charset="-128"/>
              </a:rPr>
              <a:t>:</a:t>
            </a:r>
          </a:p>
          <a:p>
            <a:pPr algn="l" eaLnBrk="0" hangingPunct="0">
              <a:lnSpc>
                <a:spcPct val="60000"/>
              </a:lnSpc>
            </a:pPr>
            <a:r>
              <a:rPr lang="en-US" altLang="de-DE" sz="170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B</a:t>
            </a:r>
            <a:r>
              <a:rPr lang="en-US" altLang="de-DE" sz="1700" b="0" i="1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-</a:t>
            </a:r>
            <a:r>
              <a:rPr lang="en-US" altLang="de-DE" sz="1700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field required for e</a:t>
            </a:r>
            <a:r>
              <a:rPr lang="en-US" altLang="de-DE" sz="2400" baseline="3000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-</a:t>
            </a:r>
            <a:r>
              <a:rPr lang="en-US" altLang="de-DE" sz="1700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guidance toward MCP. </a:t>
            </a:r>
          </a:p>
          <a:p>
            <a:pPr algn="l" eaLnBrk="0" hangingPunct="0">
              <a:lnSpc>
                <a:spcPct val="50000"/>
              </a:lnSpc>
              <a:buFont typeface="Wingdings" pitchFamily="2" charset="2"/>
              <a:buNone/>
            </a:pPr>
            <a:r>
              <a:rPr lang="en-US" altLang="de-DE" sz="1700" i="1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Effects:</a:t>
            </a:r>
            <a:r>
              <a:rPr lang="en-US" altLang="de-DE" sz="1700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 </a:t>
            </a:r>
            <a:r>
              <a:rPr lang="en-US" altLang="de-DE" sz="1700" b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3-dim start velocity of electrons</a:t>
            </a:r>
          </a:p>
          <a:p>
            <a:pPr algn="l" eaLnBrk="0" hangingPunct="0">
              <a:lnSpc>
                <a:spcPct val="90000"/>
              </a:lnSpc>
            </a:pPr>
            <a:r>
              <a:rPr lang="en-US" altLang="de-DE" sz="1700" b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	   </a:t>
            </a:r>
            <a:r>
              <a:rPr lang="en-US" altLang="de-DE" sz="1700" i="1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E</a:t>
            </a:r>
            <a:r>
              <a:rPr lang="en-US" altLang="de-DE" sz="1700" i="1" baseline="-2500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kin</a:t>
            </a:r>
            <a:r>
              <a:rPr lang="en-US" altLang="de-DE" sz="1700" b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(90%) &lt; 50 eV, </a:t>
            </a:r>
            <a:r>
              <a:rPr lang="el-GR" altLang="de-DE" sz="1700" i="1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</a:t>
            </a:r>
            <a:r>
              <a:rPr lang="en-US" altLang="de-DE" sz="2000" i="1" baseline="-2500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max</a:t>
            </a:r>
            <a:r>
              <a:rPr lang="en-US" altLang="de-DE" sz="1700" b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  90</a:t>
            </a:r>
            <a:r>
              <a:rPr lang="en-US" altLang="de-DE" sz="1700" b="0" baseline="3000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0</a:t>
            </a:r>
          </a:p>
          <a:p>
            <a:pPr algn="l" eaLnBrk="0" hangingPunct="0">
              <a:lnSpc>
                <a:spcPct val="90000"/>
              </a:lnSpc>
            </a:pPr>
            <a:r>
              <a:rPr lang="en-US" altLang="de-DE" sz="1700" b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 	     </a:t>
            </a:r>
            <a:r>
              <a:rPr lang="en-US" altLang="de-DE" sz="1700" i="1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r</a:t>
            </a:r>
            <a:r>
              <a:rPr lang="en-US" altLang="de-DE" sz="2000" i="1" baseline="-2500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cyl</a:t>
            </a:r>
            <a:r>
              <a:rPr lang="en-US" altLang="de-DE" sz="1700" i="1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 </a:t>
            </a:r>
            <a:r>
              <a:rPr lang="en-US" altLang="de-DE" sz="1700" b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&lt; 100 m for </a:t>
            </a:r>
            <a:r>
              <a:rPr lang="en-US" altLang="de-DE" sz="170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B</a:t>
            </a:r>
            <a:r>
              <a:rPr lang="en-US" altLang="de-DE" sz="1700" b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  0.1 T</a:t>
            </a:r>
            <a:endParaRPr lang="en-US" altLang="de-DE" sz="1700" b="0" smtClean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50180" name="Picture 6" descr="npo00002a"/>
          <p:cNvPicPr>
            <a:picLocks noChangeAspect="1" noChangeArrowheads="1"/>
          </p:cNvPicPr>
          <p:nvPr/>
        </p:nvPicPr>
        <p:blipFill>
          <a:blip r:embed="rId2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275" y="996950"/>
            <a:ext cx="44831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0" y="3962400"/>
            <a:ext cx="291465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80000"/>
              </a:lnSpc>
            </a:pPr>
            <a:r>
              <a:rPr lang="en-US" altLang="de-DE" sz="1700" smtClean="0">
                <a:solidFill>
                  <a:srgbClr val="3333CC"/>
                </a:solidFill>
                <a:latin typeface="Arial" charset="0"/>
                <a:ea typeface="ＭＳ Ｐゴシック" charset="-128"/>
              </a:rPr>
              <a:t>Monte-Carlo simulation:</a:t>
            </a:r>
          </a:p>
          <a:p>
            <a:pPr algn="l" eaLnBrk="0" hangingPunct="0">
              <a:lnSpc>
                <a:spcPct val="80000"/>
              </a:lnSpc>
            </a:pPr>
            <a:r>
              <a:rPr lang="en-US" altLang="de-DE" sz="1600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Ion versus e</a:t>
            </a:r>
            <a:r>
              <a:rPr lang="en-US" altLang="de-DE" sz="1600" b="0" baseline="3000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-</a:t>
            </a:r>
            <a:r>
              <a:rPr lang="en-US" altLang="de-DE" sz="1600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detection</a:t>
            </a:r>
          </a:p>
          <a:p>
            <a:pPr algn="l" eaLnBrk="0" hangingPunct="0">
              <a:lnSpc>
                <a:spcPct val="80000"/>
              </a:lnSpc>
            </a:pPr>
            <a:r>
              <a:rPr lang="en-US" altLang="de-DE" sz="1600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10</a:t>
            </a:r>
            <a:r>
              <a:rPr lang="en-US" altLang="de-DE" sz="1600" b="0" baseline="3000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12</a:t>
            </a:r>
            <a:r>
              <a:rPr lang="en-US" altLang="de-DE" sz="1600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charges</a:t>
            </a:r>
          </a:p>
          <a:p>
            <a:pPr algn="l" eaLnBrk="0" hangingPunct="0">
              <a:lnSpc>
                <a:spcPct val="60000"/>
              </a:lnSpc>
            </a:pPr>
            <a:r>
              <a:rPr lang="en-US" altLang="de-DE" sz="1600" b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 Only e</a:t>
            </a:r>
            <a:r>
              <a:rPr lang="en-US" altLang="de-DE" sz="1600" b="0" baseline="3000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-</a:t>
            </a:r>
            <a:r>
              <a:rPr lang="en-US" altLang="de-DE" sz="1600" b="0" smtClean="0">
                <a:solidFill>
                  <a:srgbClr val="000000"/>
                </a:solidFill>
                <a:latin typeface="Arial" charset="0"/>
                <a:ea typeface="ＭＳ Ｐゴシック" charset="-128"/>
                <a:sym typeface="Symbol" pitchFamily="18" charset="2"/>
              </a:rPr>
              <a:t> scheme</a:t>
            </a:r>
          </a:p>
          <a:p>
            <a:pPr algn="l" eaLnBrk="0" hangingPunct="0">
              <a:lnSpc>
                <a:spcPct val="60000"/>
              </a:lnSpc>
            </a:pPr>
            <a:r>
              <a:rPr lang="en-US" altLang="de-DE" sz="1600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      gives correct image</a:t>
            </a:r>
            <a:endParaRPr lang="de-DE" altLang="de-DE" sz="1600" b="0" smtClean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6134100" y="3644900"/>
            <a:ext cx="2800350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de-DE" sz="170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B</a:t>
            </a:r>
            <a:r>
              <a:rPr lang="en-US" altLang="de-DE" sz="1700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-field &amp; electron detection</a:t>
            </a:r>
            <a:endParaRPr lang="de-DE" altLang="de-DE" sz="1700" b="0" smtClean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3617913" y="3641725"/>
            <a:ext cx="1857375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de-DE" sz="1700" b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ion detection</a:t>
            </a:r>
            <a:endParaRPr lang="de-DE" altLang="de-DE" sz="1700" b="0" smtClean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grpSp>
        <p:nvGrpSpPr>
          <p:cNvPr id="50189" name="Group 13"/>
          <p:cNvGrpSpPr>
            <a:grpSpLocks/>
          </p:cNvGrpSpPr>
          <p:nvPr/>
        </p:nvGrpSpPr>
        <p:grpSpPr bwMode="auto">
          <a:xfrm>
            <a:off x="2557463" y="3952875"/>
            <a:ext cx="3168650" cy="2408238"/>
            <a:chOff x="1611" y="2490"/>
            <a:chExt cx="1996" cy="1517"/>
          </a:xfrm>
        </p:grpSpPr>
        <p:pic>
          <p:nvPicPr>
            <p:cNvPr id="50185" name="Picture 24" descr="npo00002d"/>
            <p:cNvPicPr>
              <a:picLocks noChangeAspect="1" noChangeArrowheads="1"/>
            </p:cNvPicPr>
            <p:nvPr/>
          </p:nvPicPr>
          <p:blipFill>
            <a:blip r:embed="rId3">
              <a:lum bright="-18000"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1" y="2490"/>
              <a:ext cx="1996" cy="15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0186" name="Rectangle 10"/>
            <p:cNvSpPr>
              <a:spLocks noChangeArrowheads="1"/>
            </p:cNvSpPr>
            <p:nvPr/>
          </p:nvSpPr>
          <p:spPr bwMode="auto">
            <a:xfrm>
              <a:off x="3004" y="2588"/>
              <a:ext cx="561" cy="4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50187" name="Freeform 11"/>
            <p:cNvSpPr>
              <a:spLocks/>
            </p:cNvSpPr>
            <p:nvPr/>
          </p:nvSpPr>
          <p:spPr bwMode="auto">
            <a:xfrm>
              <a:off x="3019" y="3086"/>
              <a:ext cx="459" cy="94"/>
            </a:xfrm>
            <a:custGeom>
              <a:avLst/>
              <a:gdLst>
                <a:gd name="T0" fmla="*/ 63 w 459"/>
                <a:gd name="T1" fmla="*/ 94 h 94"/>
                <a:gd name="T2" fmla="*/ 27 w 459"/>
                <a:gd name="T3" fmla="*/ 63 h 94"/>
                <a:gd name="T4" fmla="*/ 12 w 459"/>
                <a:gd name="T5" fmla="*/ 44 h 94"/>
                <a:gd name="T6" fmla="*/ 0 w 459"/>
                <a:gd name="T7" fmla="*/ 15 h 94"/>
                <a:gd name="T8" fmla="*/ 5 w 459"/>
                <a:gd name="T9" fmla="*/ 0 h 94"/>
                <a:gd name="T10" fmla="*/ 459 w 459"/>
                <a:gd name="T11" fmla="*/ 3 h 94"/>
                <a:gd name="T12" fmla="*/ 451 w 459"/>
                <a:gd name="T13" fmla="*/ 70 h 94"/>
                <a:gd name="T14" fmla="*/ 63 w 459"/>
                <a:gd name="T15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9" h="94">
                  <a:moveTo>
                    <a:pt x="63" y="94"/>
                  </a:moveTo>
                  <a:lnTo>
                    <a:pt x="27" y="63"/>
                  </a:lnTo>
                  <a:lnTo>
                    <a:pt x="12" y="44"/>
                  </a:lnTo>
                  <a:lnTo>
                    <a:pt x="0" y="15"/>
                  </a:lnTo>
                  <a:lnTo>
                    <a:pt x="5" y="0"/>
                  </a:lnTo>
                  <a:lnTo>
                    <a:pt x="459" y="3"/>
                  </a:lnTo>
                  <a:lnTo>
                    <a:pt x="451" y="70"/>
                  </a:lnTo>
                  <a:lnTo>
                    <a:pt x="63" y="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</p:grpSp>
      <p:grpSp>
        <p:nvGrpSpPr>
          <p:cNvPr id="50190" name="Group 14"/>
          <p:cNvGrpSpPr>
            <a:grpSpLocks/>
          </p:cNvGrpSpPr>
          <p:nvPr/>
        </p:nvGrpSpPr>
        <p:grpSpPr bwMode="auto">
          <a:xfrm>
            <a:off x="5753100" y="3962400"/>
            <a:ext cx="3195638" cy="2428875"/>
            <a:chOff x="3624" y="2496"/>
            <a:chExt cx="2013" cy="1530"/>
          </a:xfrm>
        </p:grpSpPr>
        <p:pic>
          <p:nvPicPr>
            <p:cNvPr id="50184" name="Picture 23" descr="npo00002b"/>
            <p:cNvPicPr>
              <a:picLocks noChangeAspect="1" noChangeArrowheads="1"/>
            </p:cNvPicPr>
            <p:nvPr/>
          </p:nvPicPr>
          <p:blipFill>
            <a:blip r:embed="rId4">
              <a:lum bright="-30000" contrast="4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4" y="2496"/>
              <a:ext cx="2013" cy="15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0188" name="Rectangle 12"/>
            <p:cNvSpPr>
              <a:spLocks noChangeArrowheads="1"/>
            </p:cNvSpPr>
            <p:nvPr/>
          </p:nvSpPr>
          <p:spPr bwMode="auto">
            <a:xfrm>
              <a:off x="5043" y="2587"/>
              <a:ext cx="561" cy="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/>
              <a:endParaRPr lang="en-US" b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85387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er">
  <a:themeElements>
    <a:clrScheme name="Le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2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2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e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2809</Words>
  <Application>Microsoft Office PowerPoint</Application>
  <PresentationFormat>Bildschirmpräsentation (4:3)</PresentationFormat>
  <Paragraphs>486</Paragraphs>
  <Slides>25</Slides>
  <Notes>6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27" baseType="lpstr">
      <vt:lpstr>Leer</vt:lpstr>
      <vt:lpstr>Equation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Demo</dc:creator>
  <cp:lastModifiedBy>Peter Forck</cp:lastModifiedBy>
  <cp:revision>1058</cp:revision>
  <cp:lastPrinted>2001-11-28T12:04:44Z</cp:lastPrinted>
  <dcterms:created xsi:type="dcterms:W3CDTF">2001-11-19T11:22:51Z</dcterms:created>
  <dcterms:modified xsi:type="dcterms:W3CDTF">2014-05-08T14:55:54Z</dcterms:modified>
</cp:coreProperties>
</file>