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5" r:id="rId2"/>
    <p:sldMasterId id="2147483667" r:id="rId3"/>
    <p:sldMasterId id="2147483670" r:id="rId4"/>
    <p:sldMasterId id="2147483672" r:id="rId5"/>
    <p:sldMasterId id="2147483674" r:id="rId6"/>
    <p:sldMasterId id="2147483680" r:id="rId7"/>
    <p:sldMasterId id="2147483684" r:id="rId8"/>
  </p:sldMasterIdLst>
  <p:notesMasterIdLst>
    <p:notesMasterId r:id="rId34"/>
  </p:notesMasterIdLst>
  <p:sldIdLst>
    <p:sldId id="325" r:id="rId9"/>
    <p:sldId id="463" r:id="rId10"/>
    <p:sldId id="504" r:id="rId11"/>
    <p:sldId id="503" r:id="rId12"/>
    <p:sldId id="447" r:id="rId13"/>
    <p:sldId id="461" r:id="rId14"/>
    <p:sldId id="449" r:id="rId15"/>
    <p:sldId id="505" r:id="rId16"/>
    <p:sldId id="506" r:id="rId17"/>
    <p:sldId id="458" r:id="rId18"/>
    <p:sldId id="519" r:id="rId19"/>
    <p:sldId id="507" r:id="rId20"/>
    <p:sldId id="508" r:id="rId21"/>
    <p:sldId id="509" r:id="rId22"/>
    <p:sldId id="510" r:id="rId23"/>
    <p:sldId id="521" r:id="rId24"/>
    <p:sldId id="511" r:id="rId25"/>
    <p:sldId id="512" r:id="rId26"/>
    <p:sldId id="518" r:id="rId27"/>
    <p:sldId id="517" r:id="rId28"/>
    <p:sldId id="513" r:id="rId29"/>
    <p:sldId id="514" r:id="rId30"/>
    <p:sldId id="515" r:id="rId31"/>
    <p:sldId id="516" r:id="rId32"/>
    <p:sldId id="375" r:id="rId33"/>
  </p:sldIdLst>
  <p:sldSz cx="9144000" cy="6858000" type="screen4x3"/>
  <p:notesSz cx="6858000" cy="9144000"/>
  <p:defaultTextStyle>
    <a:defPPr>
      <a:defRPr lang="en-US"/>
    </a:defPPr>
    <a:lvl1pPr marL="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2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65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5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32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15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0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58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665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örgen Persson" initials="J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88" autoAdjust="0"/>
    <p:restoredTop sz="94689" autoAdjust="0"/>
  </p:normalViewPr>
  <p:slideViewPr>
    <p:cSldViewPr snapToGrid="0" snapToObjects="1">
      <p:cViewPr varScale="1">
        <p:scale>
          <a:sx n="80" d="100"/>
          <a:sy n="80" d="100"/>
        </p:scale>
        <p:origin x="-1627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ableStyles" Target="tableStyles.xml"/><Relationship Id="rId21" Type="http://schemas.openxmlformats.org/officeDocument/2006/relationships/slide" Target="slides/slide13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emp\Downloads\heat_load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emp\Downloads\heat_loads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emp\Downloads\heat_loads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emp\Downloads\heat_loads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/>
              <a:t>Approximation of real power in cav </a:t>
            </a:r>
            <a:r>
              <a:rPr lang="pl-PL" sz="1400" baseline="0"/>
              <a:t>/ loss in quads</a:t>
            </a:r>
            <a:endParaRPr lang="en-US" sz="140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[heat_loads.xlsx]PLOTS_approximation!$A$7</c:f>
              <c:strCache>
                <c:ptCount val="1"/>
                <c:pt idx="0">
                  <c:v>Approximation of real power in cav [W/m]</c:v>
                </c:pt>
              </c:strCache>
            </c:strRef>
          </c:tx>
          <c:spPr>
            <a:ln>
              <a:solidFill>
                <a:srgbClr val="579D1C"/>
              </a:solidFill>
              <a:prstDash val="sysDash"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[heat_loads.xlsx]PLOTS_approximation!$B$4:$J$4</c:f>
              <c:numCache>
                <c:formatCode>General</c:formatCode>
                <c:ptCount val="9"/>
                <c:pt idx="0">
                  <c:v>90</c:v>
                </c:pt>
                <c:pt idx="1">
                  <c:v>125</c:v>
                </c:pt>
                <c:pt idx="2">
                  <c:v>150</c:v>
                </c:pt>
                <c:pt idx="3">
                  <c:v>220</c:v>
                </c:pt>
                <c:pt idx="4">
                  <c:v>220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</c:numCache>
            </c:numRef>
          </c:xVal>
          <c:yVal>
            <c:numRef>
              <c:f>[heat_loads.xlsx]PLOTS_approximation!$B$7:$J$7</c:f>
              <c:numCache>
                <c:formatCode>0.000</c:formatCode>
                <c:ptCount val="9"/>
                <c:pt idx="0">
                  <c:v>0.49923162086049838</c:v>
                </c:pt>
                <c:pt idx="1">
                  <c:v>0.51028591635128984</c:v>
                </c:pt>
                <c:pt idx="2">
                  <c:v>0.49807118282275581</c:v>
                </c:pt>
                <c:pt idx="3">
                  <c:v>0.41326809923657126</c:v>
                </c:pt>
                <c:pt idx="4">
                  <c:v>0.19500787038597242</c:v>
                </c:pt>
                <c:pt idx="5">
                  <c:v>9.4632253457551496E-2</c:v>
                </c:pt>
                <c:pt idx="6">
                  <c:v>6.1913957880266615E-2</c:v>
                </c:pt>
                <c:pt idx="7">
                  <c:v>4.7933073336509299E-2</c:v>
                </c:pt>
                <c:pt idx="8">
                  <c:v>3.2209470770996694E-2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013376"/>
        <c:axId val="131498560"/>
      </c:scatterChart>
      <c:valAx>
        <c:axId val="130013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Energy [MeV]</a:t>
                </a:r>
                <a:endParaRPr lang="sv-SE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1498560"/>
        <c:crosses val="autoZero"/>
        <c:crossBetween val="midCat"/>
      </c:valAx>
      <c:valAx>
        <c:axId val="1314985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v-SE"/>
                  <a:t>Approximation of real power in cav [W/m]</a:t>
                </a:r>
                <a:endParaRPr lang="pl-PL"/>
              </a:p>
              <a:p>
                <a:pPr>
                  <a:defRPr/>
                </a:pPr>
                <a:endParaRPr lang="sv-SE"/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130013376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/>
              <a:t>Approximation of real power in cav </a:t>
            </a:r>
            <a:r>
              <a:rPr lang="pl-PL" sz="1400" baseline="0"/>
              <a:t>/ loss in quads</a:t>
            </a:r>
            <a:endParaRPr lang="en-US" sz="140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[heat_loads.xlsx]PLOTS_approximation!$A$7</c:f>
              <c:strCache>
                <c:ptCount val="1"/>
                <c:pt idx="0">
                  <c:v>Approximation of real power in cav [W/m]</c:v>
                </c:pt>
              </c:strCache>
            </c:strRef>
          </c:tx>
          <c:spPr>
            <a:ln>
              <a:solidFill>
                <a:srgbClr val="579D1C"/>
              </a:solidFill>
              <a:prstDash val="sysDash"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[heat_loads.xlsx]PLOTS_approximation!$B$4:$J$4</c:f>
              <c:numCache>
                <c:formatCode>General</c:formatCode>
                <c:ptCount val="9"/>
                <c:pt idx="0">
                  <c:v>90</c:v>
                </c:pt>
                <c:pt idx="1">
                  <c:v>125</c:v>
                </c:pt>
                <c:pt idx="2">
                  <c:v>150</c:v>
                </c:pt>
                <c:pt idx="3">
                  <c:v>220</c:v>
                </c:pt>
                <c:pt idx="4">
                  <c:v>220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</c:numCache>
            </c:numRef>
          </c:xVal>
          <c:yVal>
            <c:numRef>
              <c:f>[heat_loads.xlsx]PLOTS_approximation!$B$7:$J$7</c:f>
              <c:numCache>
                <c:formatCode>0.000</c:formatCode>
                <c:ptCount val="9"/>
                <c:pt idx="0">
                  <c:v>0.49923162086049838</c:v>
                </c:pt>
                <c:pt idx="1">
                  <c:v>0.51028591635128984</c:v>
                </c:pt>
                <c:pt idx="2">
                  <c:v>0.49807118282275581</c:v>
                </c:pt>
                <c:pt idx="3">
                  <c:v>0.41326809923657126</c:v>
                </c:pt>
                <c:pt idx="4">
                  <c:v>0.19500787038597242</c:v>
                </c:pt>
                <c:pt idx="5">
                  <c:v>9.4632253457551496E-2</c:v>
                </c:pt>
                <c:pt idx="6">
                  <c:v>6.1913957880266615E-2</c:v>
                </c:pt>
                <c:pt idx="7">
                  <c:v>4.7933073336509299E-2</c:v>
                </c:pt>
                <c:pt idx="8">
                  <c:v>3.2209470770996694E-2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501440"/>
        <c:axId val="131502016"/>
      </c:scatterChart>
      <c:valAx>
        <c:axId val="131501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Energy [MeV]</a:t>
                </a:r>
                <a:endParaRPr lang="sv-SE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1502016"/>
        <c:crosses val="autoZero"/>
        <c:crossBetween val="midCat"/>
      </c:valAx>
      <c:valAx>
        <c:axId val="1315020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v-SE"/>
                  <a:t>Approximation of real power in cav [W/m]</a:t>
                </a:r>
                <a:endParaRPr lang="pl-PL"/>
              </a:p>
              <a:p>
                <a:pPr>
                  <a:defRPr/>
                </a:pPr>
                <a:endParaRPr lang="sv-SE"/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131501440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400"/>
              <a:t>Approximation of real power in cav </a:t>
            </a:r>
            <a:r>
              <a:rPr lang="pl-PL" sz="1400" baseline="0"/>
              <a:t>/ uniform loss</a:t>
            </a:r>
            <a:endParaRPr lang="en-US" sz="140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[heat_loads.xlsx]PLOTS_approximation!$A$7</c:f>
              <c:strCache>
                <c:ptCount val="1"/>
                <c:pt idx="0">
                  <c:v>Approximation of real power in cav [W/m]</c:v>
                </c:pt>
              </c:strCache>
            </c:strRef>
          </c:tx>
          <c:spPr>
            <a:ln>
              <a:solidFill>
                <a:srgbClr val="579D1C"/>
              </a:solidFill>
              <a:prstDash val="sysDash"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[heat_loads.xlsx]PLOTS_approximation!$B$4:$J$4</c:f>
              <c:numCache>
                <c:formatCode>General</c:formatCode>
                <c:ptCount val="9"/>
                <c:pt idx="0">
                  <c:v>90</c:v>
                </c:pt>
                <c:pt idx="1">
                  <c:v>125</c:v>
                </c:pt>
                <c:pt idx="2">
                  <c:v>150</c:v>
                </c:pt>
                <c:pt idx="3">
                  <c:v>220</c:v>
                </c:pt>
                <c:pt idx="4">
                  <c:v>220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</c:numCache>
            </c:numRef>
          </c:xVal>
          <c:yVal>
            <c:numRef>
              <c:f>[heat_loads.xlsx]PLOTS_approximation!$M$7:$U$7</c:f>
              <c:numCache>
                <c:formatCode>0.000</c:formatCode>
                <c:ptCount val="9"/>
                <c:pt idx="0">
                  <c:v>0.98185483913163696</c:v>
                </c:pt>
                <c:pt idx="1">
                  <c:v>0.82589287951418444</c:v>
                </c:pt>
                <c:pt idx="2">
                  <c:v>0.8169164356401476</c:v>
                </c:pt>
                <c:pt idx="3">
                  <c:v>0.64875071537119999</c:v>
                </c:pt>
                <c:pt idx="4">
                  <c:v>0.49329883913810713</c:v>
                </c:pt>
                <c:pt idx="5">
                  <c:v>0.27178100203062533</c:v>
                </c:pt>
                <c:pt idx="6">
                  <c:v>0.20324275912780831</c:v>
                </c:pt>
                <c:pt idx="7">
                  <c:v>0.17519742549453499</c:v>
                </c:pt>
                <c:pt idx="8">
                  <c:v>0.12677976394164137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504896"/>
        <c:axId val="131505472"/>
      </c:scatterChart>
      <c:valAx>
        <c:axId val="1315048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Energy [MeV]</a:t>
                </a:r>
                <a:endParaRPr lang="sv-SE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1505472"/>
        <c:crosses val="autoZero"/>
        <c:crossBetween val="midCat"/>
      </c:valAx>
      <c:valAx>
        <c:axId val="1315054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v-SE"/>
                  <a:t>Approximation of real power in cav [W/m]</a:t>
                </a:r>
                <a:endParaRPr lang="pl-PL"/>
              </a:p>
              <a:p>
                <a:pPr>
                  <a:defRPr/>
                </a:pPr>
                <a:endParaRPr lang="sv-SE"/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131504896"/>
        <c:crosses val="autoZero"/>
        <c:crossBetween val="midCat"/>
      </c:valAx>
    </c:plotArea>
    <c:plotVisOnly val="1"/>
    <c:dispBlanksAs val="gap"/>
    <c:showDLblsOverMax val="0"/>
  </c:chart>
  <c:spPr>
    <a:solidFill>
      <a:srgbClr val="FFFFFF"/>
    </a:solidFill>
    <a:ln w="15875">
      <a:solidFill>
        <a:srgbClr val="000000"/>
      </a:solidFill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/>
              <a:t>Approximation of real power in cav </a:t>
            </a:r>
            <a:r>
              <a:rPr lang="pl-PL" sz="1400" baseline="0"/>
              <a:t>/ loss in quads</a:t>
            </a:r>
            <a:endParaRPr lang="en-US" sz="140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[heat_loads.xlsx]PLOTS_approximation!$A$7</c:f>
              <c:strCache>
                <c:ptCount val="1"/>
                <c:pt idx="0">
                  <c:v>Approximation of real power in cav [W/m]</c:v>
                </c:pt>
              </c:strCache>
            </c:strRef>
          </c:tx>
          <c:spPr>
            <a:ln>
              <a:solidFill>
                <a:srgbClr val="579D1C"/>
              </a:solidFill>
              <a:prstDash val="sysDash"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[heat_loads.xlsx]PLOTS_approximation!$B$4:$J$4</c:f>
              <c:numCache>
                <c:formatCode>General</c:formatCode>
                <c:ptCount val="9"/>
                <c:pt idx="0">
                  <c:v>90</c:v>
                </c:pt>
                <c:pt idx="1">
                  <c:v>125</c:v>
                </c:pt>
                <c:pt idx="2">
                  <c:v>150</c:v>
                </c:pt>
                <c:pt idx="3">
                  <c:v>220</c:v>
                </c:pt>
                <c:pt idx="4">
                  <c:v>220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</c:numCache>
            </c:numRef>
          </c:xVal>
          <c:yVal>
            <c:numRef>
              <c:f>[heat_loads.xlsx]PLOTS_approximation!$B$7:$J$7</c:f>
              <c:numCache>
                <c:formatCode>0.000</c:formatCode>
                <c:ptCount val="9"/>
                <c:pt idx="0">
                  <c:v>0.49923162086049838</c:v>
                </c:pt>
                <c:pt idx="1">
                  <c:v>0.51028591635128984</c:v>
                </c:pt>
                <c:pt idx="2">
                  <c:v>0.49807118282275581</c:v>
                </c:pt>
                <c:pt idx="3">
                  <c:v>0.41326809923657126</c:v>
                </c:pt>
                <c:pt idx="4">
                  <c:v>0.19500787038597242</c:v>
                </c:pt>
                <c:pt idx="5">
                  <c:v>9.4632253457551496E-2</c:v>
                </c:pt>
                <c:pt idx="6">
                  <c:v>6.1913957880266615E-2</c:v>
                </c:pt>
                <c:pt idx="7">
                  <c:v>4.7933073336509299E-2</c:v>
                </c:pt>
                <c:pt idx="8">
                  <c:v>3.2209470770996694E-2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504320"/>
        <c:axId val="153609920"/>
      </c:scatterChart>
      <c:valAx>
        <c:axId val="1315043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Energy [MeV]</a:t>
                </a:r>
                <a:endParaRPr lang="sv-SE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3609920"/>
        <c:crosses val="autoZero"/>
        <c:crossBetween val="midCat"/>
      </c:valAx>
      <c:valAx>
        <c:axId val="1536099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v-SE"/>
                  <a:t>Approximation of real power in cav [W/m]</a:t>
                </a:r>
                <a:endParaRPr lang="pl-PL"/>
              </a:p>
              <a:p>
                <a:pPr>
                  <a:defRPr/>
                </a:pPr>
                <a:endParaRPr lang="sv-SE"/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131504320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400"/>
              <a:t>Approximation of real power in cav </a:t>
            </a:r>
            <a:r>
              <a:rPr lang="pl-PL" sz="1400" baseline="0"/>
              <a:t>/ uniform loss</a:t>
            </a:r>
            <a:endParaRPr lang="en-US" sz="140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[heat_loads.xlsx]PLOTS_approximation!$A$7</c:f>
              <c:strCache>
                <c:ptCount val="1"/>
                <c:pt idx="0">
                  <c:v>Approximation of real power in cav [W/m]</c:v>
                </c:pt>
              </c:strCache>
            </c:strRef>
          </c:tx>
          <c:spPr>
            <a:ln>
              <a:solidFill>
                <a:srgbClr val="579D1C"/>
              </a:solidFill>
              <a:prstDash val="sysDash"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[heat_loads.xlsx]PLOTS_approximation!$B$4:$J$4</c:f>
              <c:numCache>
                <c:formatCode>General</c:formatCode>
                <c:ptCount val="9"/>
                <c:pt idx="0">
                  <c:v>90</c:v>
                </c:pt>
                <c:pt idx="1">
                  <c:v>125</c:v>
                </c:pt>
                <c:pt idx="2">
                  <c:v>150</c:v>
                </c:pt>
                <c:pt idx="3">
                  <c:v>220</c:v>
                </c:pt>
                <c:pt idx="4">
                  <c:v>220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</c:numCache>
            </c:numRef>
          </c:xVal>
          <c:yVal>
            <c:numRef>
              <c:f>[heat_loads.xlsx]PLOTS_approximation!$M$7:$U$7</c:f>
              <c:numCache>
                <c:formatCode>0.000</c:formatCode>
                <c:ptCount val="9"/>
                <c:pt idx="0">
                  <c:v>0.98185483913163696</c:v>
                </c:pt>
                <c:pt idx="1">
                  <c:v>0.82589287951418444</c:v>
                </c:pt>
                <c:pt idx="2">
                  <c:v>0.8169164356401476</c:v>
                </c:pt>
                <c:pt idx="3">
                  <c:v>0.64875071537119999</c:v>
                </c:pt>
                <c:pt idx="4">
                  <c:v>0.49329883913810713</c:v>
                </c:pt>
                <c:pt idx="5">
                  <c:v>0.27178100203062533</c:v>
                </c:pt>
                <c:pt idx="6">
                  <c:v>0.20324275912780831</c:v>
                </c:pt>
                <c:pt idx="7">
                  <c:v>0.17519742549453499</c:v>
                </c:pt>
                <c:pt idx="8">
                  <c:v>0.12677976394164137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612800"/>
        <c:axId val="153613376"/>
      </c:scatterChart>
      <c:valAx>
        <c:axId val="153612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Energy [MeV]</a:t>
                </a:r>
                <a:endParaRPr lang="sv-SE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3613376"/>
        <c:crosses val="autoZero"/>
        <c:crossBetween val="midCat"/>
      </c:valAx>
      <c:valAx>
        <c:axId val="1536133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v-SE"/>
                  <a:t>Approximation of real power in cav [W/m]</a:t>
                </a:r>
                <a:endParaRPr lang="pl-PL"/>
              </a:p>
              <a:p>
                <a:pPr>
                  <a:defRPr/>
                </a:pPr>
                <a:endParaRPr lang="sv-SE"/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153612800"/>
        <c:crosses val="autoZero"/>
        <c:crossBetween val="midCat"/>
      </c:valAx>
    </c:plotArea>
    <c:plotVisOnly val="1"/>
    <c:dispBlanksAs val="gap"/>
    <c:showDLblsOverMax val="0"/>
  </c:chart>
  <c:spPr>
    <a:solidFill>
      <a:srgbClr val="FFFFFF"/>
    </a:solidFill>
    <a:ln w="15875">
      <a:solidFill>
        <a:srgbClr val="000000"/>
      </a:solidFill>
    </a:ln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/>
              <a:t>Approximation of real power in cav </a:t>
            </a:r>
            <a:r>
              <a:rPr lang="pl-PL" sz="1400" baseline="0"/>
              <a:t>/ loss in quads</a:t>
            </a:r>
            <a:endParaRPr lang="en-US" sz="140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[heat_loads.xlsx]PLOTS_approximation!$A$7</c:f>
              <c:strCache>
                <c:ptCount val="1"/>
                <c:pt idx="0">
                  <c:v>Approximation of real power in cav [W/m]</c:v>
                </c:pt>
              </c:strCache>
            </c:strRef>
          </c:tx>
          <c:spPr>
            <a:ln>
              <a:solidFill>
                <a:srgbClr val="579D1C"/>
              </a:solidFill>
              <a:prstDash val="sysDash"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[heat_loads.xlsx]PLOTS_approximation!$B$4:$J$4</c:f>
              <c:numCache>
                <c:formatCode>General</c:formatCode>
                <c:ptCount val="9"/>
                <c:pt idx="0">
                  <c:v>90</c:v>
                </c:pt>
                <c:pt idx="1">
                  <c:v>125</c:v>
                </c:pt>
                <c:pt idx="2">
                  <c:v>150</c:v>
                </c:pt>
                <c:pt idx="3">
                  <c:v>220</c:v>
                </c:pt>
                <c:pt idx="4">
                  <c:v>220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</c:numCache>
            </c:numRef>
          </c:xVal>
          <c:yVal>
            <c:numRef>
              <c:f>[heat_loads.xlsx]PLOTS_approximation!$B$7:$J$7</c:f>
              <c:numCache>
                <c:formatCode>0.000</c:formatCode>
                <c:ptCount val="9"/>
                <c:pt idx="0">
                  <c:v>0.49923162086049838</c:v>
                </c:pt>
                <c:pt idx="1">
                  <c:v>0.51028591635128984</c:v>
                </c:pt>
                <c:pt idx="2">
                  <c:v>0.49807118282275581</c:v>
                </c:pt>
                <c:pt idx="3">
                  <c:v>0.41326809923657126</c:v>
                </c:pt>
                <c:pt idx="4">
                  <c:v>0.19500787038597242</c:v>
                </c:pt>
                <c:pt idx="5">
                  <c:v>9.4632253457551496E-2</c:v>
                </c:pt>
                <c:pt idx="6">
                  <c:v>6.1913957880266615E-2</c:v>
                </c:pt>
                <c:pt idx="7">
                  <c:v>4.7933073336509299E-2</c:v>
                </c:pt>
                <c:pt idx="8">
                  <c:v>3.2209470770996694E-2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615680"/>
        <c:axId val="65601536"/>
      </c:scatterChart>
      <c:valAx>
        <c:axId val="1536156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Energy [MeV]</a:t>
                </a:r>
                <a:endParaRPr lang="sv-SE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5601536"/>
        <c:crosses val="autoZero"/>
        <c:crossBetween val="midCat"/>
      </c:valAx>
      <c:valAx>
        <c:axId val="656015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v-SE"/>
                  <a:t>Approximation of real power in cav [W/m]</a:t>
                </a:r>
                <a:endParaRPr lang="pl-PL"/>
              </a:p>
              <a:p>
                <a:pPr>
                  <a:defRPr/>
                </a:pPr>
                <a:endParaRPr lang="sv-SE"/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153615680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400"/>
              <a:t>Approximation of real power in cav </a:t>
            </a:r>
            <a:r>
              <a:rPr lang="pl-PL" sz="1400" baseline="0"/>
              <a:t>/ uniform loss</a:t>
            </a:r>
            <a:endParaRPr lang="en-US" sz="140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[heat_loads.xlsx]PLOTS_approximation!$A$7</c:f>
              <c:strCache>
                <c:ptCount val="1"/>
                <c:pt idx="0">
                  <c:v>Approximation of real power in cav [W/m]</c:v>
                </c:pt>
              </c:strCache>
            </c:strRef>
          </c:tx>
          <c:spPr>
            <a:ln>
              <a:solidFill>
                <a:srgbClr val="579D1C"/>
              </a:solidFill>
              <a:prstDash val="sysDash"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[heat_loads.xlsx]PLOTS_approximation!$B$4:$J$4</c:f>
              <c:numCache>
                <c:formatCode>General</c:formatCode>
                <c:ptCount val="9"/>
                <c:pt idx="0">
                  <c:v>90</c:v>
                </c:pt>
                <c:pt idx="1">
                  <c:v>125</c:v>
                </c:pt>
                <c:pt idx="2">
                  <c:v>150</c:v>
                </c:pt>
                <c:pt idx="3">
                  <c:v>220</c:v>
                </c:pt>
                <c:pt idx="4">
                  <c:v>220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</c:numCache>
            </c:numRef>
          </c:xVal>
          <c:yVal>
            <c:numRef>
              <c:f>[heat_loads.xlsx]PLOTS_approximation!$M$7:$U$7</c:f>
              <c:numCache>
                <c:formatCode>0.000</c:formatCode>
                <c:ptCount val="9"/>
                <c:pt idx="0">
                  <c:v>0.98185483913163696</c:v>
                </c:pt>
                <c:pt idx="1">
                  <c:v>0.82589287951418444</c:v>
                </c:pt>
                <c:pt idx="2">
                  <c:v>0.8169164356401476</c:v>
                </c:pt>
                <c:pt idx="3">
                  <c:v>0.64875071537119999</c:v>
                </c:pt>
                <c:pt idx="4">
                  <c:v>0.49329883913810713</c:v>
                </c:pt>
                <c:pt idx="5">
                  <c:v>0.27178100203062533</c:v>
                </c:pt>
                <c:pt idx="6">
                  <c:v>0.20324275912780831</c:v>
                </c:pt>
                <c:pt idx="7">
                  <c:v>0.17519742549453499</c:v>
                </c:pt>
                <c:pt idx="8">
                  <c:v>0.12677976394164137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604416"/>
        <c:axId val="65604992"/>
      </c:scatterChart>
      <c:valAx>
        <c:axId val="65604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Energy [MeV]</a:t>
                </a:r>
                <a:endParaRPr lang="sv-SE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5604992"/>
        <c:crosses val="autoZero"/>
        <c:crossBetween val="midCat"/>
      </c:valAx>
      <c:valAx>
        <c:axId val="656049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v-SE"/>
                  <a:t>Approximation of real power in cav [W/m]</a:t>
                </a:r>
                <a:endParaRPr lang="pl-PL"/>
              </a:p>
              <a:p>
                <a:pPr>
                  <a:defRPr/>
                </a:pPr>
                <a:endParaRPr lang="sv-SE"/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65604416"/>
        <c:crosses val="autoZero"/>
        <c:crossBetween val="midCat"/>
      </c:valAx>
    </c:plotArea>
    <c:plotVisOnly val="1"/>
    <c:dispBlanksAs val="gap"/>
    <c:showDLblsOverMax val="0"/>
  </c:chart>
  <c:spPr>
    <a:solidFill>
      <a:srgbClr val="FFFFFF"/>
    </a:solidFill>
    <a:ln w="15875">
      <a:solidFill>
        <a:srgbClr val="000000"/>
      </a:solidFill>
    </a:ln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B57E4-C72E-A44B-8CCD-59E1882595B0}" type="datetimeFigureOut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81CBA-5657-B747-B287-6165EE350E9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301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82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65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5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332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15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0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8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65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FA03D6-1BC6-3C4E-AB6C-BCC9CA5FB4CC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1" tIns="45711" rIns="91421" bIns="45711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031FE-A581-EA49-8175-A2373FCDDA51}" type="datetime1">
              <a:rPr lang="en-US">
                <a:solidFill>
                  <a:srgbClr val="CCCCFF"/>
                </a:solidFill>
              </a:rPr>
              <a:pPr>
                <a:defRPr/>
              </a:pPr>
              <a:t>5/9/2014</a:t>
            </a:fld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41B91-7F8D-1D45-B627-87611FCB204D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BD945-08D1-924E-BE65-F841B751D5C5}" type="datetime1">
              <a:rPr lang="en-US">
                <a:solidFill>
                  <a:srgbClr val="CCCCFF"/>
                </a:solidFill>
              </a:rPr>
              <a:pPr>
                <a:defRPr/>
              </a:pPr>
              <a:t>5/9/2014</a:t>
            </a:fld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53080-2907-4B4E-8F7E-D414655EEC4F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3461" y="178594"/>
            <a:ext cx="6804422" cy="1250156"/>
          </a:xfrm>
          <a:prstGeom prst="rect">
            <a:avLst/>
          </a:prstGeom>
        </p:spPr>
        <p:txBody>
          <a:bodyPr lIns="64281" tIns="32140" rIns="64281" bIns="32140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973461" y="1509120"/>
            <a:ext cx="6804422" cy="5125641"/>
          </a:xfrm>
          <a:prstGeom prst="rect">
            <a:avLst/>
          </a:prstGeom>
        </p:spPr>
        <p:txBody>
          <a:bodyPr lIns="64281" tIns="32140" rIns="64281" bIns="3214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88" tIns="32144" rIns="64288" bIns="32144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47" y="1600648"/>
            <a:ext cx="8228707" cy="4525119"/>
          </a:xfrm>
          <a:prstGeom prst="rect">
            <a:avLst/>
          </a:prstGeom>
        </p:spPr>
        <p:txBody>
          <a:bodyPr vert="horz" lIns="64288" tIns="32144" rIns="64288" bIns="32144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05800" y="6477000"/>
            <a:ext cx="609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9104A-A2E6-2149-8A06-EB7F67BEA2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7680" y="130820"/>
            <a:ext cx="6928794" cy="6096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05800" y="6477000"/>
            <a:ext cx="609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BC3F5-DB66-AC41-A0F4-BDE096D39CA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Page </a:t>
            </a:r>
            <a:fld id="{3F077881-661C-7B4C-9250-5B1D5AC393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Theme   Date   Department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Page </a:t>
            </a:r>
            <a:fld id="{A69217CD-C7C1-594B-8E85-691C660DFC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Theme   Date  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3461" y="178594"/>
            <a:ext cx="6804422" cy="1250156"/>
          </a:xfrm>
          <a:prstGeom prst="rect">
            <a:avLst/>
          </a:prstGeom>
        </p:spPr>
        <p:txBody>
          <a:bodyPr lIns="64267" tIns="32133" rIns="64267" bIns="32133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973461" y="1509124"/>
            <a:ext cx="6804422" cy="5125641"/>
          </a:xfrm>
          <a:prstGeom prst="rect">
            <a:avLst/>
          </a:prstGeom>
        </p:spPr>
        <p:txBody>
          <a:bodyPr lIns="64267" tIns="32133" rIns="64267" bIns="32133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3461" y="178594"/>
            <a:ext cx="6804422" cy="1250156"/>
          </a:xfrm>
          <a:prstGeom prst="rect">
            <a:avLst/>
          </a:prstGeom>
        </p:spPr>
        <p:txBody>
          <a:bodyPr lIns="64274" tIns="32137" rIns="64274" bIns="32137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973461" y="1509122"/>
            <a:ext cx="6804422" cy="5125641"/>
          </a:xfrm>
          <a:prstGeom prst="rect">
            <a:avLst/>
          </a:prstGeom>
        </p:spPr>
        <p:txBody>
          <a:bodyPr lIns="64274" tIns="32137" rIns="64274" bIns="32137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400800" cy="411162"/>
          </a:xfrm>
          <a:prstGeom prst="rect">
            <a:avLst/>
          </a:prstGeom>
        </p:spPr>
        <p:txBody>
          <a:bodyPr vert="horz" lIns="91421" tIns="45711" rIns="91421" bIns="45711"/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edit</a:t>
            </a:r>
            <a:r>
              <a:rPr lang="sv-SE" dirty="0" smtClean="0"/>
              <a:t> Master </a:t>
            </a:r>
            <a:r>
              <a:rPr lang="sv-SE" dirty="0" err="1" smtClean="0"/>
              <a:t>title</a:t>
            </a:r>
            <a:r>
              <a:rPr lang="sv-SE" dirty="0" smtClean="0"/>
              <a:t> </a:t>
            </a:r>
            <a:r>
              <a:rPr lang="sv-SE" dirty="0" err="1" smtClean="0"/>
              <a:t>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EEC37-29E0-794E-BC29-13F4118BF87A}" type="datetime1">
              <a:rPr lang="en-US">
                <a:solidFill>
                  <a:srgbClr val="CCCCFF"/>
                </a:solidFill>
              </a:rPr>
              <a:pPr>
                <a:defRPr/>
              </a:pPr>
              <a:t>5/9/2014</a:t>
            </a:fld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3FE9F-D46D-204D-AFBF-A96BE4CFF4CF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400800" cy="411162"/>
          </a:xfrm>
          <a:prstGeom prst="rect">
            <a:avLst/>
          </a:prstGeom>
        </p:spPr>
        <p:txBody>
          <a:bodyPr vert="horz" lIns="91421" tIns="45711" rIns="91421" bIns="45711"/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edit</a:t>
            </a:r>
            <a:r>
              <a:rPr lang="sv-SE" dirty="0" smtClean="0"/>
              <a:t> Master </a:t>
            </a:r>
            <a:r>
              <a:rPr lang="sv-SE" dirty="0" err="1" smtClean="0"/>
              <a:t>title</a:t>
            </a:r>
            <a:r>
              <a:rPr lang="sv-SE" dirty="0" smtClean="0"/>
              <a:t> </a:t>
            </a:r>
            <a:r>
              <a:rPr lang="sv-SE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1B228-642C-A94B-9B17-C9B72AB09A78}" type="datetime1">
              <a:rPr lang="en-US">
                <a:solidFill>
                  <a:srgbClr val="CCCCFF"/>
                </a:solidFill>
              </a:rPr>
              <a:pPr>
                <a:defRPr/>
              </a:pPr>
              <a:t>5/9/2014</a:t>
            </a:fld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79804-58BC-F040-A3D2-C02BC6E568E9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400800" cy="411162"/>
          </a:xfrm>
          <a:prstGeom prst="rect">
            <a:avLst/>
          </a:prstGeom>
        </p:spPr>
        <p:txBody>
          <a:bodyPr vert="horz" lIns="91421" tIns="45711" rIns="91421" bIns="45711"/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edit</a:t>
            </a:r>
            <a:r>
              <a:rPr lang="sv-SE" dirty="0" smtClean="0"/>
              <a:t> Master </a:t>
            </a:r>
            <a:r>
              <a:rPr lang="sv-SE" dirty="0" err="1" smtClean="0"/>
              <a:t>title</a:t>
            </a:r>
            <a:r>
              <a:rPr lang="sv-SE" dirty="0" smtClean="0"/>
              <a:t> </a:t>
            </a:r>
            <a:r>
              <a:rPr lang="sv-SE" dirty="0" err="1" smtClean="0"/>
              <a:t>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D2BF0-E8C7-B04E-9266-29F57FB179DC}" type="datetime1">
              <a:rPr lang="en-US">
                <a:solidFill>
                  <a:srgbClr val="CCCCFF"/>
                </a:solidFill>
              </a:rPr>
              <a:pPr>
                <a:defRPr/>
              </a:pPr>
              <a:t>5/9/2014</a:t>
            </a:fld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69FB3-D370-B941-AFBE-CBA10A12C02A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8"/>
          <p:cNvPicPr>
            <a:picLocks noChangeAspect="1" noChangeArrowheads="1"/>
          </p:cNvPicPr>
          <p:nvPr userDrawn="1"/>
        </p:nvPicPr>
        <p:blipFill>
          <a:blip r:embed="rId3"/>
          <a:srcRect l="4762"/>
          <a:stretch>
            <a:fillRect/>
          </a:stretch>
        </p:blipFill>
        <p:spPr bwMode="auto">
          <a:xfrm>
            <a:off x="0" y="0"/>
            <a:ext cx="9144000" cy="793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4770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>
            <a:lvl1pPr algn="r" defTabSz="914165" eaLnBrk="0" fontAlgn="base" hangingPunct="0">
              <a:spcBef>
                <a:spcPct val="0"/>
              </a:spcBef>
              <a:spcAft>
                <a:spcPct val="0"/>
              </a:spcAft>
              <a:defRPr sz="1200" b="0">
                <a:solidFill>
                  <a:srgbClr val="000000"/>
                </a:solidFill>
                <a:effectLst/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5B43F84-996F-FC40-A1E1-B93AB70D2F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597680" y="130820"/>
            <a:ext cx="692879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pic>
        <p:nvPicPr>
          <p:cNvPr id="7" name="Picture 6" descr="Sin-título-2.gif"/>
          <p:cNvPicPr>
            <a:picLocks noChangeAspect="1"/>
          </p:cNvPicPr>
          <p:nvPr userDrawn="1"/>
        </p:nvPicPr>
        <p:blipFill>
          <a:blip r:embed="rId4">
            <a:lum contrast="-10000"/>
          </a:blip>
          <a:stretch>
            <a:fillRect/>
          </a:stretch>
        </p:blipFill>
        <p:spPr>
          <a:xfrm>
            <a:off x="202005" y="136550"/>
            <a:ext cx="1327400" cy="7079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ransition spd="med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FF"/>
          </a:solidFill>
          <a:latin typeface="Microsoft Sans Serif"/>
          <a:ea typeface="ＭＳ Ｐゴシック" pitchFamily="-112" charset="-128"/>
          <a:cs typeface="Papyru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082" algn="ctr" rtl="0" fontAlgn="base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pitchFamily="-112" charset="0"/>
        </a:defRPr>
      </a:lvl6pPr>
      <a:lvl7pPr marL="914165" algn="ctr" rtl="0" fontAlgn="base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pitchFamily="-112" charset="0"/>
        </a:defRPr>
      </a:lvl7pPr>
      <a:lvl8pPr marL="1371250" algn="ctr" rtl="0" fontAlgn="base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pitchFamily="-112" charset="0"/>
        </a:defRPr>
      </a:lvl8pPr>
      <a:lvl9pPr marL="1828332" algn="ctr" rtl="0" fontAlgn="base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pitchFamily="-112" charset="0"/>
        </a:defRPr>
      </a:lvl9pPr>
    </p:titleStyle>
    <p:bodyStyle>
      <a:lvl1pPr marL="342813" indent="-342813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0000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760" indent="-285677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  <a:ea typeface="ＭＳ Ｐゴシック" pitchFamily="-112" charset="-128"/>
        </a:defRPr>
      </a:lvl2pPr>
      <a:lvl3pPr marL="1142706" indent="-228541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0000"/>
          </a:solidFill>
          <a:latin typeface="+mn-lt"/>
          <a:ea typeface="ＭＳ Ｐゴシック" pitchFamily="-112" charset="-128"/>
        </a:defRPr>
      </a:lvl3pPr>
      <a:lvl4pPr marL="1599790" indent="-228541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  <a:ea typeface="ＭＳ Ｐゴシック" pitchFamily="-112" charset="-128"/>
        </a:defRPr>
      </a:lvl4pPr>
      <a:lvl5pPr marL="2056875" indent="-228541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00"/>
          </a:solidFill>
          <a:latin typeface="+mn-lt"/>
          <a:ea typeface="ＭＳ Ｐゴシック" pitchFamily="-112" charset="-128"/>
        </a:defRPr>
      </a:lvl5pPr>
      <a:lvl6pPr marL="2513959" indent="-228541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00"/>
          </a:solidFill>
          <a:latin typeface="+mn-lt"/>
          <a:ea typeface="ＭＳ Ｐゴシック" pitchFamily="-112" charset="-128"/>
        </a:defRPr>
      </a:lvl6pPr>
      <a:lvl7pPr marL="2971040" indent="-228541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00"/>
          </a:solidFill>
          <a:latin typeface="+mn-lt"/>
          <a:ea typeface="ＭＳ Ｐゴシック" pitchFamily="-112" charset="-128"/>
        </a:defRPr>
      </a:lvl7pPr>
      <a:lvl8pPr marL="3428124" indent="-228541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00"/>
          </a:solidFill>
          <a:latin typeface="+mn-lt"/>
          <a:ea typeface="ＭＳ Ｐゴシック" pitchFamily="-112" charset="-128"/>
        </a:defRPr>
      </a:lvl8pPr>
      <a:lvl9pPr marL="3885205" indent="-228541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00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4570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/>
        </p:nvSpPr>
        <p:spPr bwMode="gray">
          <a:xfrm>
            <a:off x="0" y="0"/>
            <a:ext cx="9144000" cy="990600"/>
          </a:xfrm>
          <a:prstGeom prst="rect">
            <a:avLst/>
          </a:prstGeom>
          <a:solidFill>
            <a:srgbClr val="F21C0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1" tIns="45706" rIns="91411" bIns="45706" anchor="ctr">
            <a:prstTxWarp prst="textNoShape">
              <a:avLst/>
            </a:prstTxWarp>
          </a:bodyPr>
          <a:lstStyle/>
          <a:p>
            <a:pPr algn="ctr" defTabSz="914165" fontAlgn="base">
              <a:spcBef>
                <a:spcPct val="0"/>
              </a:spcBef>
              <a:spcAft>
                <a:spcPct val="0"/>
              </a:spcAft>
              <a:defRPr/>
            </a:pPr>
            <a:endParaRPr lang="sv-SE" sz="2700" dirty="0">
              <a:solidFill>
                <a:srgbClr val="000000"/>
              </a:solidFill>
              <a:latin typeface="Gill Sans" pitchFamily="-112" charset="0"/>
              <a:ea typeface="ヒラギノ角ゴ Pro W3" pitchFamily="-112" charset="-128"/>
              <a:cs typeface="ヒラギノ角ゴ Pro W3" pitchFamily="-112" charset="-128"/>
              <a:sym typeface="Gill Sans" pitchFamily="-112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609601" y="1143000"/>
            <a:ext cx="7924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Klicken Sie, um das Titelformat zu bearbeiten</a:t>
            </a:r>
          </a:p>
        </p:txBody>
      </p:sp>
      <p:sp>
        <p:nvSpPr>
          <p:cNvPr id="1028" name="Objektbereich"/>
          <p:cNvSpPr>
            <a:spLocks noGrp="1" noChangeArrowheads="1"/>
          </p:cNvSpPr>
          <p:nvPr>
            <p:ph type="body" idx="1"/>
          </p:nvPr>
        </p:nvSpPr>
        <p:spPr bwMode="gray">
          <a:xfrm>
            <a:off x="609601" y="1905000"/>
            <a:ext cx="7924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Klicken Sie, um die Formate des Vorlagentextes zu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553201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165" eaLnBrk="0" fontAlgn="base" hangingPunct="0">
              <a:lnSpc>
                <a:spcPts val="900"/>
              </a:lnSpc>
              <a:spcBef>
                <a:spcPct val="0"/>
              </a:spcBef>
              <a:spcAft>
                <a:spcPct val="0"/>
              </a:spcAft>
              <a:defRPr sz="700"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Gill Sans" pitchFamily="-112" charset="0"/>
                <a:sym typeface="Gill Sans" pitchFamily="-112" charset="0"/>
              </a:rPr>
              <a:t>Page </a:t>
            </a:r>
            <a:fld id="{61F3FC4E-F169-DD48-A117-49B09B86CA5E}" type="slidenum">
              <a:rPr lang="en-US" smtClean="0">
                <a:solidFill>
                  <a:srgbClr val="000000"/>
                </a:solidFill>
                <a:latin typeface="Gill Sans" pitchFamily="-112" charset="0"/>
                <a:sym typeface="Gill Sans" pitchFamily="-112" charset="0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Gill Sans" pitchFamily="-112" charset="0"/>
              <a:sym typeface="Gill Sans" pitchFamily="-112" charset="0"/>
            </a:endParaRP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1" y="6553201"/>
            <a:ext cx="5105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165" eaLnBrk="0" fontAlgn="base" hangingPunct="0">
              <a:lnSpc>
                <a:spcPts val="900"/>
              </a:lnSpc>
              <a:spcBef>
                <a:spcPct val="0"/>
              </a:spcBef>
              <a:spcAft>
                <a:spcPct val="0"/>
              </a:spcAft>
              <a:defRPr sz="700"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Gill Sans" pitchFamily="-112" charset="0"/>
                <a:sym typeface="Gill Sans" pitchFamily="-112" charset="0"/>
              </a:rPr>
              <a:t>Theme   Date   Department</a:t>
            </a:r>
            <a:endParaRPr lang="en-US" dirty="0">
              <a:solidFill>
                <a:srgbClr val="000000"/>
              </a:solidFill>
              <a:latin typeface="Gill Sans" pitchFamily="-112" charset="0"/>
              <a:sym typeface="Gill Sans" pitchFamily="-112" charset="0"/>
            </a:endParaRPr>
          </a:p>
        </p:txBody>
      </p:sp>
      <p:pic>
        <p:nvPicPr>
          <p:cNvPr id="1031" name="eon_logo2" descr="EON_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190506" y="419106"/>
            <a:ext cx="1190625" cy="3524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med" len="lg"/>
          </a:ln>
        </p:spPr>
      </p:pic>
      <p:pic>
        <p:nvPicPr>
          <p:cNvPr id="1032" name="Picture 7" descr="ESS_new-old_logo_v2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026400" y="0"/>
            <a:ext cx="8128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</p:sldLayoutIdLst>
  <p:txStyles>
    <p:titleStyle>
      <a:lvl1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5pPr>
      <a:lvl6pPr marL="457059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6pPr>
      <a:lvl7pPr marL="914118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7pPr>
      <a:lvl8pPr marL="1371180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8pPr>
      <a:lvl9pPr marL="1828239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9pPr>
    </p:titleStyle>
    <p:bodyStyle>
      <a:lvl1pPr marL="342796" indent="-342796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207898" indent="-206313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2" charset="2"/>
        <a:buChar char=""/>
        <a:defRPr sz="2000">
          <a:solidFill>
            <a:schemeClr val="tx1"/>
          </a:solidFill>
          <a:latin typeface="+mn-lt"/>
          <a:ea typeface="ＭＳ Ｐゴシック" pitchFamily="-111" charset="-128"/>
        </a:defRPr>
      </a:lvl2pPr>
      <a:lvl3pPr marL="209484" indent="704634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2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3pPr>
      <a:lvl4pPr marL="412624" indent="-201551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31C0A"/>
        </a:buClr>
        <a:buFont typeface="Wingdings" pitchFamily="-112" charset="2"/>
        <a:buChar char="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414212" indent="1414027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2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871268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1328330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1785389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2242448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8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98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78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70" tIns="32135" rIns="64270" bIns="32135">
            <a:prstTxWarp prst="textNoShape">
              <a:avLst/>
            </a:prstTxWarp>
          </a:bodyPr>
          <a:lstStyle/>
          <a:p>
            <a:pPr algn="ctr" defTabSz="91416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-89297" y="6590109"/>
            <a:ext cx="9144000" cy="234175"/>
          </a:xfrm>
          <a:prstGeom prst="rect">
            <a:avLst/>
          </a:prstGeom>
        </p:spPr>
        <p:txBody>
          <a:bodyPr lIns="64270" tIns="32135" rIns="64270" bIns="32135">
            <a:prstTxWarp prst="textNoShape">
              <a:avLst/>
            </a:prstTxWarp>
            <a:spAutoFit/>
          </a:bodyPr>
          <a:lstStyle/>
          <a:p>
            <a:pPr algn="ctr" defTabSz="914165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baseline="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  2010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			The ESS			</a:t>
            </a:r>
            <a:r>
              <a:rPr lang="fr-FR" sz="1100" dirty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     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600" y="39085"/>
            <a:ext cx="1125141" cy="13003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357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717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07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43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185" indent="-312432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204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223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169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188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546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79903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263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2620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57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17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075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434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794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151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511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870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77" tIns="32139" rIns="64277" bIns="32139">
            <a:prstTxWarp prst="textNoShape">
              <a:avLst/>
            </a:prstTxWarp>
          </a:bodyPr>
          <a:lstStyle/>
          <a:p>
            <a:pPr algn="ctr" defTabSz="91421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598" y="39085"/>
            <a:ext cx="1125141" cy="13003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89297" y="6590109"/>
            <a:ext cx="9144000" cy="234175"/>
          </a:xfrm>
          <a:prstGeom prst="rect">
            <a:avLst/>
          </a:prstGeom>
        </p:spPr>
        <p:txBody>
          <a:bodyPr lIns="64270" tIns="32135" rIns="64270" bIns="32135">
            <a:prstTxWarp prst="textNoShape">
              <a:avLst/>
            </a:prstTxWarp>
            <a:spAutoFit/>
          </a:bodyPr>
          <a:lstStyle/>
          <a:p>
            <a:pPr algn="ctr" defTabSz="914165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 </a:t>
            </a:r>
            <a:r>
              <a:rPr lang="en-GB" sz="1100" baseline="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2010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			The ESS			</a:t>
            </a:r>
            <a:r>
              <a:rPr lang="fr-FR" sz="1100" dirty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     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39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783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17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56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232" indent="-312464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276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320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291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335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72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8011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509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2900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9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8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174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565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959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348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74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13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77" tIns="32139" rIns="64277" bIns="32139">
            <a:prstTxWarp prst="textNoShape">
              <a:avLst/>
            </a:prstTxWarp>
          </a:bodyPr>
          <a:lstStyle/>
          <a:p>
            <a:pPr algn="ctr" defTabSz="91421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-89297" y="6590110"/>
            <a:ext cx="9144000" cy="234183"/>
          </a:xfrm>
          <a:prstGeom prst="rect">
            <a:avLst/>
          </a:prstGeom>
        </p:spPr>
        <p:txBody>
          <a:bodyPr lIns="64277" tIns="32139" rIns="64277" bIns="32139">
            <a:prstTxWarp prst="textNoShape">
              <a:avLst/>
            </a:prstTxWarp>
            <a:spAutoFit/>
          </a:bodyPr>
          <a:lstStyle/>
          <a:p>
            <a:pPr algn="ctr" defTabSz="914212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 </a:t>
            </a:r>
            <a:r>
              <a:rPr lang="en-GB" sz="1100" baseline="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2010			The ESS			 </a:t>
            </a:r>
            <a:fld id="{C11E51B9-C2A9-6246-82AF-59CCB83C05C9}" type="slidenum">
              <a:rPr lang="fr-FR" sz="110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pPr algn="ctr" defTabSz="914212"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598" y="39085"/>
            <a:ext cx="1125141" cy="13003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39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783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17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56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232" indent="-312464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276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320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291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335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72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8011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509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2900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9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8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174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565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959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348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74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13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Bridge-low-resolution.jpg"/>
          <p:cNvPicPr>
            <a:picLocks noChangeAspect="1"/>
          </p:cNvPicPr>
          <p:nvPr userDrawn="1"/>
        </p:nvPicPr>
        <p:blipFill>
          <a:blip r:embed="rId7">
            <a:alphaModFix amt="31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defTabSz="45710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193FF66D-300B-B849-9127-63E35586AE37}" type="datetime1">
              <a:rPr lang="en-US" smtClean="0">
                <a:solidFill>
                  <a:srgbClr val="CCCCFF"/>
                </a:solidFill>
              </a:rPr>
              <a:pPr>
                <a:defRPr/>
              </a:pPr>
              <a:t>5/9/2014</a:t>
            </a:fld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ctr" defTabSz="45710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 defTabSz="45710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C2403651-706A-0E43-86F5-4FB4E6D9E12D}" type="slidenum">
              <a:rPr lang="en-US" smtClean="0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CCCFF"/>
              </a:solidFill>
            </a:endParaRPr>
          </a:p>
        </p:txBody>
      </p:sp>
      <p:pic>
        <p:nvPicPr>
          <p:cNvPr id="1031" name="Picture 7"/>
          <p:cNvPicPr>
            <a:picLocks noChangeAspect="1"/>
          </p:cNvPicPr>
          <p:nvPr/>
        </p:nvPicPr>
        <p:blipFill>
          <a:blip r:embed="rId8">
            <a:clrChange>
              <a:clrFrom>
                <a:srgbClr val="FCFCFD"/>
              </a:clrFrom>
              <a:clrTo>
                <a:srgbClr val="FCFCFD">
                  <a:alpha val="0"/>
                </a:srgbClr>
              </a:clrTo>
            </a:clrChange>
            <a:alphaModFix amt="92000"/>
          </a:blip>
          <a:srcRect/>
          <a:stretch>
            <a:fillRect/>
          </a:stretch>
        </p:blipFill>
        <p:spPr bwMode="auto">
          <a:xfrm>
            <a:off x="38101" y="39688"/>
            <a:ext cx="896938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1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21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32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42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609476" indent="-609476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990397" indent="-533291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2pPr>
      <a:lvl3pPr marL="1371320" indent="-457106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3pPr>
      <a:lvl4pPr marL="1752241" indent="-380923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4pPr>
      <a:lvl5pPr marL="2209348" indent="-380923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5pPr>
      <a:lvl6pPr marL="2666453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6pPr>
      <a:lvl7pPr marL="3123560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7pPr>
      <a:lvl8pPr marL="3580668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8pPr>
      <a:lvl9pPr marL="4037775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2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6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2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44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52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84" tIns="32142" rIns="64284" bIns="32142">
            <a:prstTxWarp prst="textNoShape">
              <a:avLst/>
            </a:prstTxWarp>
          </a:bodyPr>
          <a:lstStyle/>
          <a:p>
            <a:pPr algn="ctr" defTabSz="91430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-89297" y="6590109"/>
            <a:ext cx="9144000" cy="234189"/>
          </a:xfrm>
          <a:prstGeom prst="rect">
            <a:avLst/>
          </a:prstGeom>
        </p:spPr>
        <p:txBody>
          <a:bodyPr lIns="64284" tIns="32142" rIns="64284" bIns="32142">
            <a:prstTxWarp prst="textNoShape">
              <a:avLst/>
            </a:prstTxWarp>
            <a:spAutoFit/>
          </a:bodyPr>
          <a:lstStyle/>
          <a:p>
            <a:pPr algn="ctr" defTabSz="914306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 2010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			The ESS			 </a:t>
            </a:r>
            <a:fld id="{C11E51B9-C2A9-6246-82AF-59CCB83C05C9}" type="slidenum">
              <a:rPr lang="fr-FR" sz="110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pPr algn="ctr" defTabSz="914306"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596" y="39085"/>
            <a:ext cx="1125141" cy="13003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42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849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27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697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279" indent="-312496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348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417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413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482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906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80329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755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3179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24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849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274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697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123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546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971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396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8" r:id="rId2"/>
    <p:sldLayoutId id="2147483689" r:id="rId3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TitilliumText14L 600 wt" pitchFamily="-64" charset="0"/>
        </a:defRPr>
      </a:lvl1pPr>
      <a:lvl2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2pPr>
      <a:lvl3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3pPr>
      <a:lvl4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4pPr>
      <a:lvl5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5pPr>
      <a:lvl6pPr marL="321457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6pPr>
      <a:lvl7pPr marL="642915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7pPr>
      <a:lvl8pPr marL="964372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8pPr>
      <a:lvl9pPr marL="1285829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9pPr>
    </p:titleStyle>
    <p:bodyStyle>
      <a:lvl1pPr marL="625056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1pPr>
      <a:lvl2pPr marL="937584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2pPr>
      <a:lvl3pPr marL="1250112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3pPr>
      <a:lvl4pPr marL="1562640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4pPr>
      <a:lvl5pPr marL="1875168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5pPr>
      <a:lvl6pPr marL="2196625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6pPr>
      <a:lvl7pPr marL="2518082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7pPr>
      <a:lvl8pPr marL="2839540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8pPr>
      <a:lvl9pPr marL="3160997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12856" y="0"/>
            <a:ext cx="6991945" cy="68669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621498" y="-12278"/>
            <a:ext cx="6991945" cy="68669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11162"/>
            <a:ext cx="6098976" cy="6878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 bwMode="auto">
          <a:xfrm>
            <a:off x="7919" y="123"/>
            <a:ext cx="5748950" cy="6866807"/>
          </a:xfrm>
          <a:prstGeom prst="rect">
            <a:avLst/>
          </a:prstGeom>
          <a:solidFill>
            <a:schemeClr val="bg1">
              <a:alpha val="3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9702" name="Rectangle 6"/>
          <p:cNvSpPr>
            <a:spLocks/>
          </p:cNvSpPr>
          <p:nvPr/>
        </p:nvSpPr>
        <p:spPr bwMode="auto">
          <a:xfrm>
            <a:off x="106938" y="185634"/>
            <a:ext cx="5550912" cy="40446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endParaRPr lang="sv-SE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Studies into beam loss studies at European Spallation Source</a:t>
            </a:r>
            <a:endParaRPr lang="en-US" sz="4000" b="1" dirty="0">
              <a:latin typeface="Arial" panose="020B0604020202020204" pitchFamily="34" charset="0"/>
              <a:ea typeface="TitilliumText22L 400 wt" pitchFamily="-64" charset="0"/>
              <a:cs typeface="Arial" panose="020B0604020202020204" pitchFamily="34" charset="0"/>
              <a:sym typeface="TitilliumText22L 400 wt" pitchFamily="-64" charset="0"/>
            </a:endParaRP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5407963" y="5156894"/>
            <a:ext cx="3607594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r" defTabSz="64291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2800" dirty="0" smtClean="0">
                <a:latin typeface="Arial" panose="020B0604020202020204" pitchFamily="34" charset="0"/>
                <a:ea typeface="TitilliumText22L 800 wt" pitchFamily="-64" charset="0"/>
                <a:cs typeface="Arial" panose="020B0604020202020204" pitchFamily="34" charset="0"/>
                <a:sym typeface="TitilliumText22L 800 wt" pitchFamily="-64" charset="0"/>
              </a:rPr>
              <a:t>Michał Jarosz</a:t>
            </a:r>
            <a:endParaRPr lang="en-US" sz="2800" dirty="0" smtClean="0">
              <a:latin typeface="Arial" panose="020B0604020202020204" pitchFamily="34" charset="0"/>
              <a:ea typeface="TitilliumText22L 800 wt" pitchFamily="-64" charset="0"/>
              <a:cs typeface="Arial" panose="020B0604020202020204" pitchFamily="34" charset="0"/>
              <a:sym typeface="TitilliumText22L 800 wt" pitchFamily="-64" charset="0"/>
            </a:endParaRPr>
          </a:p>
        </p:txBody>
      </p:sp>
      <p:sp>
        <p:nvSpPr>
          <p:cNvPr id="29704" name="Rectangle 8"/>
          <p:cNvSpPr>
            <a:spLocks/>
          </p:cNvSpPr>
          <p:nvPr/>
        </p:nvSpPr>
        <p:spPr bwMode="auto">
          <a:xfrm>
            <a:off x="258960" y="6246316"/>
            <a:ext cx="4522589" cy="285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64291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1600" dirty="0" smtClean="0">
                <a:solidFill>
                  <a:srgbClr val="FFFFFF"/>
                </a:solidFill>
                <a:latin typeface="TitilliumText22L 250 wt" pitchFamily="-64" charset="0"/>
                <a:ea typeface="TitilliumText22L 800 wt" pitchFamily="-64" charset="0"/>
                <a:cs typeface="TitilliumText22L 800 wt" pitchFamily="-64" charset="0"/>
                <a:sym typeface="Gill Sans" charset="0"/>
              </a:rPr>
              <a:t>oPAC Topical Workshop on Beam Diagnostics</a:t>
            </a:r>
          </a:p>
          <a:p>
            <a:pPr defTabSz="64291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1600" dirty="0" smtClean="0">
                <a:solidFill>
                  <a:srgbClr val="FFFFFF"/>
                </a:solidFill>
                <a:latin typeface="TitilliumText22L 250 wt" pitchFamily="-64" charset="0"/>
                <a:ea typeface="TitilliumText22L 800 wt" pitchFamily="-64" charset="0"/>
                <a:cs typeface="TitilliumText22L 800 wt" pitchFamily="-64" charset="0"/>
                <a:sym typeface="Gill Sans" charset="0"/>
              </a:rPr>
              <a:t>Wien, </a:t>
            </a:r>
            <a:r>
              <a:rPr lang="en-US" sz="1600" dirty="0" smtClean="0">
                <a:solidFill>
                  <a:srgbClr val="FFFFFF"/>
                </a:solidFill>
                <a:latin typeface="TitilliumText22L 250 wt" pitchFamily="-64" charset="0"/>
                <a:ea typeface="TitilliumText22L 800 wt" pitchFamily="-64" charset="0"/>
                <a:cs typeface="TitilliumText22L 800 wt" pitchFamily="-64" charset="0"/>
                <a:sym typeface="Gill Sans" charset="0"/>
              </a:rPr>
              <a:t>20</a:t>
            </a:r>
            <a:r>
              <a:rPr lang="pl-PL" sz="1600" dirty="0" smtClean="0">
                <a:solidFill>
                  <a:srgbClr val="FFFFFF"/>
                </a:solidFill>
                <a:latin typeface="TitilliumText22L 250 wt" pitchFamily="-64" charset="0"/>
                <a:ea typeface="TitilliumText22L 800 wt" pitchFamily="-64" charset="0"/>
                <a:cs typeface="TitilliumText22L 800 wt" pitchFamily="-64" charset="0"/>
                <a:sym typeface="Gill Sans" charset="0"/>
              </a:rPr>
              <a:t>14</a:t>
            </a:r>
            <a:r>
              <a:rPr lang="en-US" sz="1600" dirty="0" smtClean="0">
                <a:solidFill>
                  <a:srgbClr val="FFFFFF"/>
                </a:solidFill>
                <a:latin typeface="TitilliumText22L 250 wt" pitchFamily="-64" charset="0"/>
                <a:ea typeface="TitilliumText22L 800 wt" pitchFamily="-64" charset="0"/>
                <a:cs typeface="TitilliumText22L 800 wt" pitchFamily="-64" charset="0"/>
                <a:sym typeface="Gill Sans" charset="0"/>
              </a:rPr>
              <a:t>-</a:t>
            </a:r>
            <a:r>
              <a:rPr lang="pl-PL" sz="1600" dirty="0" smtClean="0">
                <a:solidFill>
                  <a:srgbClr val="FFFFFF"/>
                </a:solidFill>
                <a:latin typeface="TitilliumText22L 250 wt" pitchFamily="-64" charset="0"/>
                <a:ea typeface="TitilliumText22L 800 wt" pitchFamily="-64" charset="0"/>
                <a:cs typeface="TitilliumText22L 800 wt" pitchFamily="-64" charset="0"/>
                <a:sym typeface="Gill Sans" charset="0"/>
              </a:rPr>
              <a:t>05</a:t>
            </a:r>
            <a:r>
              <a:rPr lang="en-US" sz="1600" dirty="0" smtClean="0">
                <a:solidFill>
                  <a:srgbClr val="FFFFFF"/>
                </a:solidFill>
                <a:latin typeface="TitilliumText22L 250 wt" pitchFamily="-64" charset="0"/>
                <a:ea typeface="TitilliumText22L 800 wt" pitchFamily="-64" charset="0"/>
                <a:cs typeface="TitilliumText22L 800 wt" pitchFamily="-64" charset="0"/>
                <a:sym typeface="Gill Sans" charset="0"/>
              </a:rPr>
              <a:t>-</a:t>
            </a:r>
            <a:r>
              <a:rPr lang="pl-PL" sz="1600" dirty="0" smtClean="0">
                <a:solidFill>
                  <a:srgbClr val="FFFFFF"/>
                </a:solidFill>
                <a:latin typeface="TitilliumText22L 250 wt" pitchFamily="-64" charset="0"/>
                <a:ea typeface="TitilliumText22L 800 wt" pitchFamily="-64" charset="0"/>
                <a:cs typeface="TitilliumText22L 800 wt" pitchFamily="-64" charset="0"/>
                <a:sym typeface="Gill Sans" charset="0"/>
              </a:rPr>
              <a:t>09</a:t>
            </a:r>
            <a:endParaRPr lang="en-US" sz="1600" dirty="0">
              <a:solidFill>
                <a:srgbClr val="FFFFFF"/>
              </a:solidFill>
              <a:latin typeface="TitilliumText22L 800 wt" pitchFamily="-64" charset="0"/>
              <a:ea typeface="TitilliumText22L 800 wt" pitchFamily="-64" charset="0"/>
              <a:cs typeface="TitilliumText22L 800 wt" pitchFamily="-64" charset="0"/>
              <a:sym typeface="TitilliumText22L 800 wt" pitchFamily="-64" charset="0"/>
            </a:endParaRPr>
          </a:p>
        </p:txBody>
      </p:sp>
      <p:pic>
        <p:nvPicPr>
          <p:cNvPr id="29706" name="Picture 10" descr="ESS_Logo_Expl_Larg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8976" y="183678"/>
            <a:ext cx="2712393" cy="1467818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992" y="1716805"/>
            <a:ext cx="2243565" cy="8141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800" y="6414596"/>
            <a:ext cx="402757" cy="4025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107" y="6401038"/>
            <a:ext cx="469609" cy="4025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482" y="6423369"/>
            <a:ext cx="568518" cy="379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II. Using the accelerator model</a:t>
            </a:r>
            <a:endParaRPr lang="sv-SE" sz="3200" dirty="0"/>
          </a:p>
        </p:txBody>
      </p:sp>
      <p:pic>
        <p:nvPicPr>
          <p:cNvPr id="4" name="Picture 2" descr="C:\Users\temp\Downloads\model_loss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36" y="1732642"/>
            <a:ext cx="4982866" cy="41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6749" y="968721"/>
            <a:ext cx="883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	A. Studies on the </a:t>
            </a:r>
            <a:r>
              <a:rPr lang="pl-PL" sz="2000" dirty="0"/>
              <a:t>p</a:t>
            </a:r>
            <a:r>
              <a:rPr lang="pl-PL" sz="2000" dirty="0" smtClean="0"/>
              <a:t>ower deposition in the cold parts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29275" y="1732642"/>
            <a:ext cx="33336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pl-PL" dirty="0" smtClean="0"/>
              <a:t>Three different loss paterns (uniform, smeared over the gap between cavities, located in the quadrupoles), all obeying 1 W/m rule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pl-PL" dirty="0" smtClean="0"/>
              <a:t>Verifying the 0.5 W/m limit for the power deposition in the cryocavities</a:t>
            </a:r>
          </a:p>
          <a:p>
            <a:pPr marL="285750" indent="-285750">
              <a:buFont typeface="Arial" charset="0"/>
              <a:buChar char="•"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33067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II. Using the accelerator model</a:t>
            </a:r>
            <a:endParaRPr lang="sv-SE" sz="3200" dirty="0"/>
          </a:p>
        </p:txBody>
      </p:sp>
      <p:pic>
        <p:nvPicPr>
          <p:cNvPr id="4" name="Picture 2" descr="C:\Users\temp\Downloads\model_loss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36" y="1732642"/>
            <a:ext cx="4982866" cy="41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6749" y="968721"/>
            <a:ext cx="883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	A. Studies on the </a:t>
            </a:r>
            <a:r>
              <a:rPr lang="pl-PL" sz="2000" dirty="0"/>
              <a:t>p</a:t>
            </a:r>
            <a:r>
              <a:rPr lang="pl-PL" sz="2000" dirty="0" smtClean="0"/>
              <a:t>ower deposition in the cold parts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29275" y="1732642"/>
            <a:ext cx="33336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pl-PL" dirty="0" smtClean="0"/>
              <a:t>Three different loss paterns (uniform, smeared over the gap between cavities, located in the quadrupoles), all obeying 1 W/m rule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pl-PL" dirty="0" smtClean="0"/>
              <a:t>Verifying the 0.5 W/m limit for the power deposition in the cryocavities</a:t>
            </a:r>
          </a:p>
          <a:p>
            <a:pPr marL="285750" indent="-285750">
              <a:buFont typeface="Arial" charset="0"/>
              <a:buChar char="•"/>
            </a:pPr>
            <a:endParaRPr lang="sv-SE" dirty="0"/>
          </a:p>
        </p:txBody>
      </p:sp>
      <p:pic>
        <p:nvPicPr>
          <p:cNvPr id="1026" name="Picture 2" descr="C:\Users\temp\Documents\ESS documents\heatloads\losses_un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20" y="1469020"/>
            <a:ext cx="8285439" cy="487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480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II. Using the accelerator model</a:t>
            </a:r>
            <a:endParaRPr lang="sv-SE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6749" y="956397"/>
            <a:ext cx="883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	B. Determining the cryovalves life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29275" y="1732642"/>
            <a:ext cx="33336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pl-PL" dirty="0" smtClean="0"/>
              <a:t>Providing information about the dose absorbed by the element during normal, long operation of the accelerator</a:t>
            </a:r>
          </a:p>
          <a:p>
            <a:pPr marL="285750" indent="-285750">
              <a:buFont typeface="Arial" charset="0"/>
              <a:buChar char="•"/>
            </a:pPr>
            <a:endParaRPr lang="sv-SE" dirty="0"/>
          </a:p>
        </p:txBody>
      </p:sp>
      <p:pic>
        <p:nvPicPr>
          <p:cNvPr id="6" name="Picture 3" descr="C:\Users\temp\Downloads\fig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83" y="1499113"/>
            <a:ext cx="5257800" cy="528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48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II. Using the accelerator model</a:t>
            </a:r>
            <a:endParaRPr lang="sv-SE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6749" y="956397"/>
            <a:ext cx="883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	Results:</a:t>
            </a:r>
          </a:p>
        </p:txBody>
      </p:sp>
      <p:pic>
        <p:nvPicPr>
          <p:cNvPr id="7" name="Picture 2" descr="C:\Users\temp\Downloads\dose_absorbed_c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9" y="1356506"/>
            <a:ext cx="6426451" cy="378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8357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temp\Downloads\dose_absorbed_c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9" y="1356506"/>
            <a:ext cx="6426451" cy="378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II. Using the accelerator model</a:t>
            </a:r>
            <a:endParaRPr lang="sv-SE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6749" y="956397"/>
            <a:ext cx="883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	Results: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4909761"/>
              </p:ext>
            </p:extLst>
          </p:nvPr>
        </p:nvGraphicFramePr>
        <p:xfrm>
          <a:off x="1428749" y="3360509"/>
          <a:ext cx="7438987" cy="3066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00159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temp\Downloads\dose_absorbed_c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9" y="1356506"/>
            <a:ext cx="6426451" cy="378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II. Using the accelerator model</a:t>
            </a:r>
            <a:endParaRPr lang="sv-SE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6749" y="956397"/>
            <a:ext cx="883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	Results: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965556"/>
              </p:ext>
            </p:extLst>
          </p:nvPr>
        </p:nvGraphicFramePr>
        <p:xfrm>
          <a:off x="1428749" y="3360509"/>
          <a:ext cx="7438987" cy="3066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7748975"/>
              </p:ext>
            </p:extLst>
          </p:nvPr>
        </p:nvGraphicFramePr>
        <p:xfrm>
          <a:off x="330878" y="1676401"/>
          <a:ext cx="6988743" cy="4075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813646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temp\Downloads\dose_absorbed_c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9" y="1356506"/>
            <a:ext cx="6426451" cy="378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II. Using the accelerator model</a:t>
            </a:r>
            <a:endParaRPr lang="sv-SE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6749" y="956397"/>
            <a:ext cx="883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	Results: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4298090"/>
              </p:ext>
            </p:extLst>
          </p:nvPr>
        </p:nvGraphicFramePr>
        <p:xfrm>
          <a:off x="1428749" y="3360509"/>
          <a:ext cx="7438987" cy="3066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8009958"/>
              </p:ext>
            </p:extLst>
          </p:nvPr>
        </p:nvGraphicFramePr>
        <p:xfrm>
          <a:off x="330878" y="1676401"/>
          <a:ext cx="6988743" cy="4075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051" name="Picture 3" descr="C:\Users\temp\Documents\ESS documents\heatloads\disclaime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859" y="2398293"/>
            <a:ext cx="6553201" cy="3883445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812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temp\Downloads\dose_absorbed_c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9" y="1356506"/>
            <a:ext cx="6426451" cy="378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II. Using the accelerator model</a:t>
            </a:r>
            <a:endParaRPr lang="sv-SE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6749" y="956397"/>
            <a:ext cx="883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	Results: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0613041"/>
              </p:ext>
            </p:extLst>
          </p:nvPr>
        </p:nvGraphicFramePr>
        <p:xfrm>
          <a:off x="1428749" y="3360509"/>
          <a:ext cx="7438987" cy="3066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2339854"/>
              </p:ext>
            </p:extLst>
          </p:nvPr>
        </p:nvGraphicFramePr>
        <p:xfrm>
          <a:off x="330878" y="1676401"/>
          <a:ext cx="6988743" cy="4075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 rot="1026188">
            <a:off x="4863220" y="2738806"/>
            <a:ext cx="3379960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l-PL" sz="2000" b="1" dirty="0" smtClean="0">
                <a:solidFill>
                  <a:srgbClr val="FF0000"/>
                </a:solidFill>
              </a:rPr>
              <a:t>Reminder to self: even being too conservative is sometimes possible !</a:t>
            </a:r>
            <a:endParaRPr lang="sv-SE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599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III. Beam Loss Monitoring</a:t>
            </a:r>
            <a:endParaRPr lang="sv-SE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432" y="1266825"/>
            <a:ext cx="6111717" cy="477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38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III. Beam Loss Monitoring</a:t>
            </a:r>
            <a:endParaRPr lang="sv-SE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24" y="1521915"/>
            <a:ext cx="8070280" cy="11043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952500"/>
            <a:ext cx="8348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Beam loss monitoring at ESS: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2867025"/>
            <a:ext cx="881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LHC-type ionization chambers in cold sections up to the target (well tested; known response functions; ordered</a:t>
            </a:r>
            <a:r>
              <a:rPr lang="pl-PL" dirty="0" smtClean="0"/>
              <a:t>)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5391324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161925" y="981075"/>
            <a:ext cx="8829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 smtClean="0"/>
              <a:t>I. Building an accelerator</a:t>
            </a:r>
            <a:endParaRPr lang="sv-SE" sz="4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011" y="2000368"/>
            <a:ext cx="6113502" cy="458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976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III. Beam Loss Monitoring</a:t>
            </a:r>
            <a:endParaRPr lang="sv-SE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24" y="1521915"/>
            <a:ext cx="8070280" cy="11043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952500"/>
            <a:ext cx="8348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Beam loss monitoring at ESS: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2867025"/>
            <a:ext cx="8810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LHC-type ionization chambers in cold sections up to the target (well tested; known response functions; ordered)</a:t>
            </a:r>
          </a:p>
          <a:p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14" y="580540"/>
            <a:ext cx="3197285" cy="577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0333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III. Beam Loss Monitoring</a:t>
            </a:r>
            <a:endParaRPr lang="sv-SE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24" y="1521915"/>
            <a:ext cx="8070280" cy="11043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952500"/>
            <a:ext cx="8348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Beam loss monitoring at ESS: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2867025"/>
            <a:ext cx="8810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LHC-type ionization chambers in cold sections up to the target (well tested; known response functions; ordered)</a:t>
            </a:r>
          </a:p>
          <a:p>
            <a:endParaRPr lang="pl-PL" dirty="0"/>
          </a:p>
          <a:p>
            <a:r>
              <a:rPr lang="pl-PL" dirty="0" smtClean="0"/>
              <a:t>Ionisation chambers + additional lower energy detector in warm sections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28918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III. Beam Loss Monitoring</a:t>
            </a:r>
            <a:endParaRPr lang="sv-SE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24" y="1521915"/>
            <a:ext cx="8070280" cy="11043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952500"/>
            <a:ext cx="8348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Beam loss monitoring at ESS: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2867025"/>
            <a:ext cx="8810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LHC-type ionization chambers in cold sections up to the target (well tested; known response functions; ordered)</a:t>
            </a:r>
          </a:p>
          <a:p>
            <a:endParaRPr lang="pl-PL" dirty="0"/>
          </a:p>
          <a:p>
            <a:r>
              <a:rPr lang="pl-PL" dirty="0" smtClean="0"/>
              <a:t>Ionisation chambers + additional lower energy detector in warm sections</a:t>
            </a:r>
            <a:endParaRPr lang="sv-SE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665" y="1628890"/>
            <a:ext cx="4405266" cy="5079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28293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III. Beam Loss Monitoring</a:t>
            </a:r>
            <a:endParaRPr lang="sv-SE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952500"/>
            <a:ext cx="8348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Beam loss monitors positioning</a:t>
            </a:r>
            <a:endParaRPr lang="sv-SE" dirty="0"/>
          </a:p>
        </p:txBody>
      </p:sp>
      <p:grpSp>
        <p:nvGrpSpPr>
          <p:cNvPr id="53" name="Group 52"/>
          <p:cNvGrpSpPr/>
          <p:nvPr/>
        </p:nvGrpSpPr>
        <p:grpSpPr>
          <a:xfrm>
            <a:off x="1269280" y="1406464"/>
            <a:ext cx="6115044" cy="5176566"/>
            <a:chOff x="1154689" y="875816"/>
            <a:chExt cx="6820938" cy="5739917"/>
          </a:xfrm>
        </p:grpSpPr>
        <p:pic>
          <p:nvPicPr>
            <p:cNvPr id="9" name="Picture 2" descr="C:\Users\temp\Downloads\model (1)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690" y="914080"/>
              <a:ext cx="6820937" cy="57016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5-Point Star 9"/>
            <p:cNvSpPr/>
            <p:nvPr/>
          </p:nvSpPr>
          <p:spPr bwMode="auto">
            <a:xfrm>
              <a:off x="3976382" y="2885813"/>
              <a:ext cx="209725" cy="209725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2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 flipV="1">
              <a:off x="4081244" y="2634143"/>
              <a:ext cx="3894383" cy="33177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>
              <a:stCxn id="10" idx="1"/>
            </p:cNvCxnSpPr>
            <p:nvPr/>
          </p:nvCxnSpPr>
          <p:spPr bwMode="auto">
            <a:xfrm flipV="1">
              <a:off x="3976382" y="2525087"/>
              <a:ext cx="3999245" cy="44083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>
              <a:stCxn id="10" idx="1"/>
            </p:cNvCxnSpPr>
            <p:nvPr/>
          </p:nvCxnSpPr>
          <p:spPr bwMode="auto">
            <a:xfrm flipV="1">
              <a:off x="3976382" y="2457974"/>
              <a:ext cx="3999245" cy="507947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 flipV="1">
              <a:off x="3976382" y="2711947"/>
              <a:ext cx="3934436" cy="25397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3976382" y="1468073"/>
              <a:ext cx="3999245" cy="149784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5863905" y="2317359"/>
              <a:ext cx="2111722" cy="3945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7" name="Group 16"/>
            <p:cNvGrpSpPr/>
            <p:nvPr/>
          </p:nvGrpSpPr>
          <p:grpSpPr>
            <a:xfrm>
              <a:off x="5863905" y="914080"/>
              <a:ext cx="2111722" cy="1831425"/>
              <a:chOff x="5863905" y="914080"/>
              <a:chExt cx="2111722" cy="1831425"/>
            </a:xfrm>
          </p:grpSpPr>
          <p:cxnSp>
            <p:nvCxnSpPr>
              <p:cNvPr id="18" name="Straight Connector 17"/>
              <p:cNvCxnSpPr/>
              <p:nvPr/>
            </p:nvCxnSpPr>
            <p:spPr bwMode="auto">
              <a:xfrm flipV="1">
                <a:off x="5863905" y="914080"/>
                <a:ext cx="1577130" cy="1797867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 flipV="1">
                <a:off x="5863905" y="914081"/>
                <a:ext cx="1694576" cy="179786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 flipV="1">
                <a:off x="5863905" y="914081"/>
                <a:ext cx="1761688" cy="179786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 bwMode="auto">
              <a:xfrm flipV="1">
                <a:off x="5863905" y="1066481"/>
                <a:ext cx="2111722" cy="164546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 bwMode="auto">
              <a:xfrm flipV="1">
                <a:off x="5863905" y="1889214"/>
                <a:ext cx="2111722" cy="856291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 flipV="1">
                <a:off x="5943600" y="914081"/>
                <a:ext cx="281031" cy="130291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 bwMode="auto">
              <a:xfrm flipV="1">
                <a:off x="5943600" y="914080"/>
                <a:ext cx="390088" cy="1302917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/>
              <p:cNvCxnSpPr/>
              <p:nvPr/>
            </p:nvCxnSpPr>
            <p:spPr bwMode="auto">
              <a:xfrm flipV="1">
                <a:off x="5951290" y="914081"/>
                <a:ext cx="499844" cy="130291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 flipV="1">
                <a:off x="6138644" y="914080"/>
                <a:ext cx="950053" cy="797275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/>
              <p:cNvCxnSpPr/>
              <p:nvPr/>
            </p:nvCxnSpPr>
            <p:spPr bwMode="auto">
              <a:xfrm flipV="1">
                <a:off x="6105088" y="914081"/>
                <a:ext cx="1084277" cy="797276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 bwMode="auto">
              <a:xfrm flipV="1">
                <a:off x="6028435" y="914081"/>
                <a:ext cx="1244820" cy="797276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" name="Rounded Rectangle 28"/>
            <p:cNvSpPr/>
            <p:nvPr/>
          </p:nvSpPr>
          <p:spPr bwMode="auto">
            <a:xfrm>
              <a:off x="5385733" y="1683196"/>
              <a:ext cx="318781" cy="1273436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2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274772" y="1857815"/>
              <a:ext cx="6765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4800" dirty="0"/>
                <a:t>?</a:t>
              </a:r>
              <a:endParaRPr lang="sv-SE" sz="4800" dirty="0"/>
            </a:p>
          </p:txBody>
        </p:sp>
        <p:sp>
          <p:nvSpPr>
            <p:cNvPr id="31" name="Rounded Rectangle 30"/>
            <p:cNvSpPr/>
            <p:nvPr/>
          </p:nvSpPr>
          <p:spPr bwMode="auto">
            <a:xfrm rot="5400000">
              <a:off x="6393256" y="831355"/>
              <a:ext cx="318781" cy="1273436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2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75411" y="1035207"/>
              <a:ext cx="6765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4800" dirty="0"/>
                <a:t>?</a:t>
              </a:r>
              <a:endParaRPr lang="sv-SE" sz="4800" dirty="0"/>
            </a:p>
          </p:txBody>
        </p:sp>
        <p:sp>
          <p:nvSpPr>
            <p:cNvPr id="33" name="Rounded Rectangle 32"/>
            <p:cNvSpPr/>
            <p:nvPr/>
          </p:nvSpPr>
          <p:spPr bwMode="auto">
            <a:xfrm rot="5400000">
              <a:off x="7106320" y="654597"/>
              <a:ext cx="318781" cy="1273436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2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951929" y="875816"/>
              <a:ext cx="6765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4800" dirty="0"/>
                <a:t>?</a:t>
              </a:r>
              <a:endParaRPr lang="sv-SE" sz="4800" dirty="0"/>
            </a:p>
          </p:txBody>
        </p:sp>
        <p:cxnSp>
          <p:nvCxnSpPr>
            <p:cNvPr id="35" name="Straight Connector 34"/>
            <p:cNvCxnSpPr>
              <a:endCxn id="34" idx="0"/>
            </p:cNvCxnSpPr>
            <p:nvPr/>
          </p:nvCxnSpPr>
          <p:spPr bwMode="auto">
            <a:xfrm flipV="1">
              <a:off x="1154690" y="875816"/>
              <a:ext cx="6135498" cy="2009997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1307090" y="914081"/>
              <a:ext cx="6251391" cy="2076594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1154690" y="914080"/>
              <a:ext cx="6251391" cy="2076594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1154689" y="3838329"/>
              <a:ext cx="4761239" cy="465223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flipH="1">
              <a:off x="5915929" y="914081"/>
              <a:ext cx="828820" cy="338476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 flipH="1">
              <a:off x="5919278" y="875816"/>
              <a:ext cx="1032651" cy="3450707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H="1">
              <a:off x="5910890" y="875816"/>
              <a:ext cx="1177807" cy="3450707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Rounded Rectangle 41"/>
            <p:cNvSpPr/>
            <p:nvPr/>
          </p:nvSpPr>
          <p:spPr bwMode="auto">
            <a:xfrm>
              <a:off x="5410447" y="3480822"/>
              <a:ext cx="318781" cy="1273436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2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299486" y="3655441"/>
              <a:ext cx="6765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4800" dirty="0"/>
                <a:t>?</a:t>
              </a:r>
              <a:endParaRPr lang="sv-SE" sz="4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185362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III. Beam Loss Monitoring</a:t>
            </a:r>
            <a:endParaRPr lang="sv-SE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952500"/>
            <a:ext cx="83488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Plans:</a:t>
            </a:r>
          </a:p>
          <a:p>
            <a:endParaRPr lang="pl-PL" dirty="0"/>
          </a:p>
          <a:p>
            <a:r>
              <a:rPr lang="pl-PL" dirty="0" smtClean="0"/>
              <a:t>Research on the front end, warm part to inspect BLM needs</a:t>
            </a:r>
          </a:p>
          <a:p>
            <a:endParaRPr lang="pl-PL" dirty="0"/>
          </a:p>
          <a:p>
            <a:r>
              <a:rPr lang="pl-PL" dirty="0" smtClean="0"/>
              <a:t>Fully automated accelerator model generation using BLED data</a:t>
            </a:r>
          </a:p>
          <a:p>
            <a:endParaRPr lang="pl-PL" dirty="0"/>
          </a:p>
          <a:p>
            <a:r>
              <a:rPr lang="en-GB" dirty="0"/>
              <a:t>Investigation on influence of x-rays from cavities on the detectors performance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29864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7680" y="216545"/>
            <a:ext cx="6928794" cy="402580"/>
          </a:xfrm>
        </p:spPr>
        <p:txBody>
          <a:bodyPr/>
          <a:lstStyle/>
          <a:p>
            <a:r>
              <a:rPr lang="pl-PL" sz="4400" dirty="0" smtClean="0"/>
              <a:t>Thank you for attention</a:t>
            </a:r>
            <a:endParaRPr lang="en-US" sz="44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355" y="843122"/>
            <a:ext cx="5050770" cy="5844294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011" y="2000368"/>
            <a:ext cx="6113502" cy="45851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74" y="1797674"/>
            <a:ext cx="7419975" cy="48762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925" y="981075"/>
            <a:ext cx="8829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 smtClean="0"/>
              <a:t>I. Building an accelerator model</a:t>
            </a:r>
            <a:endParaRPr lang="sv-SE" sz="4400" dirty="0"/>
          </a:p>
        </p:txBody>
      </p:sp>
    </p:spTree>
    <p:extLst>
      <p:ext uri="{BB962C8B-B14F-4D97-AF65-F5344CB8AC3E}">
        <p14:creationId xmlns:p14="http://schemas.microsoft.com/office/powerpoint/2010/main" val="1992577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 smtClean="0"/>
              <a:t>I. Building an Accelerator (Model)</a:t>
            </a:r>
            <a:endParaRPr lang="sv-SE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24" y="1093290"/>
            <a:ext cx="8070280" cy="11043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4032" y="2507810"/>
            <a:ext cx="80123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A low-level model in a simulation code:</a:t>
            </a:r>
          </a:p>
          <a:p>
            <a:endParaRPr lang="pl-PL" dirty="0"/>
          </a:p>
          <a:p>
            <a:pPr marL="285750" indent="-285750">
              <a:buFont typeface="Arial" charset="0"/>
              <a:buChar char="•"/>
            </a:pPr>
            <a:r>
              <a:rPr lang="pl-PL" dirty="0" smtClean="0"/>
              <a:t>Very useful in the design phase</a:t>
            </a:r>
          </a:p>
          <a:p>
            <a:pPr marL="285750" indent="-285750">
              <a:buFont typeface="Arial" charset="0"/>
              <a:buChar char="•"/>
            </a:pPr>
            <a:r>
              <a:rPr lang="pl-PL" dirty="0" smtClean="0"/>
              <a:t>Could remain useful during the operation</a:t>
            </a:r>
          </a:p>
          <a:p>
            <a:pPr marL="285750" indent="-285750">
              <a:buFont typeface="Arial" charset="0"/>
              <a:buChar char="•"/>
            </a:pPr>
            <a:r>
              <a:rPr lang="pl-PL" dirty="0" smtClean="0"/>
              <a:t>Can be started early as rough estimation and then updated regularly as more detailed information about the machine parts become available</a:t>
            </a:r>
          </a:p>
          <a:p>
            <a:pPr marL="285750" indent="-285750">
              <a:buFont typeface="Arial" charset="0"/>
              <a:buChar char="•"/>
            </a:pPr>
            <a:endParaRPr lang="pl-PL" dirty="0"/>
          </a:p>
          <a:p>
            <a:pPr marL="285750" indent="-285750">
              <a:buFont typeface="Arial" charset="0"/>
              <a:buChar char="•"/>
            </a:pPr>
            <a:endParaRPr lang="pl-PL" dirty="0" smtClean="0"/>
          </a:p>
          <a:p>
            <a:pPr marL="285750" indent="-285750">
              <a:buFont typeface="Arial" charset="0"/>
              <a:buChar char="•"/>
            </a:pPr>
            <a:endParaRPr lang="pl-PL" dirty="0"/>
          </a:p>
          <a:p>
            <a:r>
              <a:rPr lang="pl-PL" dirty="0" smtClean="0"/>
              <a:t>Coherence – one model utilizing the whole machine; whith strict rules and common depository; modular build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18660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/>
              <a:t>I. Building an Accelerator (Model)</a:t>
            </a:r>
            <a:endParaRPr lang="sv-SE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83" y="950614"/>
            <a:ext cx="3993503" cy="254432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>
            <a:off x="4078319" y="3494938"/>
            <a:ext cx="2442306" cy="1372337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Rectangle 8"/>
          <p:cNvSpPr/>
          <p:nvPr/>
        </p:nvSpPr>
        <p:spPr bwMode="auto">
          <a:xfrm>
            <a:off x="4078319" y="4985064"/>
            <a:ext cx="4884612" cy="166936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050" dirty="0" err="1"/>
              <a:t>heltankm</a:t>
            </a:r>
            <a:r>
              <a:rPr lang="en-US" sz="1050" dirty="0"/>
              <a:t>  2 0 2      0. 0. 19.6    20.9   21.4   92.6  !middle part of helium tank</a:t>
            </a:r>
          </a:p>
          <a:p>
            <a:r>
              <a:rPr lang="en-US" sz="1050" dirty="0" err="1"/>
              <a:t>helcovl</a:t>
            </a:r>
            <a:r>
              <a:rPr lang="en-US" sz="1050" dirty="0"/>
              <a:t>   2 0 2      0. 0. 19.6     9.1   21.4   0.5   !helium tank left cover</a:t>
            </a:r>
          </a:p>
          <a:p>
            <a:r>
              <a:rPr lang="en-US" sz="1050" dirty="0" err="1"/>
              <a:t>helcovr</a:t>
            </a:r>
            <a:r>
              <a:rPr lang="en-US" sz="1050" dirty="0"/>
              <a:t>   2 0 2      0. 0. 111.7    9.1   21.4   0.5   !helium tank right cover</a:t>
            </a:r>
          </a:p>
          <a:p>
            <a:endParaRPr lang="en-US" sz="1050" dirty="0"/>
          </a:p>
          <a:p>
            <a:r>
              <a:rPr lang="en-US" sz="1050" dirty="0" err="1"/>
              <a:t>magshld</a:t>
            </a:r>
            <a:r>
              <a:rPr lang="en-US" sz="1050" dirty="0"/>
              <a:t>   2 0 8      0. 0. 19.45    24.25  24.4   92.9 !magnetic shield over cavities</a:t>
            </a:r>
          </a:p>
          <a:p>
            <a:r>
              <a:rPr lang="en-US" sz="1050" dirty="0" err="1"/>
              <a:t>magshll</a:t>
            </a:r>
            <a:r>
              <a:rPr lang="en-US" sz="1050" dirty="0"/>
              <a:t>   2 0 8      0. 0. 19.45    9.1  24.25  0.15   !magnetic shield left cover</a:t>
            </a:r>
          </a:p>
          <a:p>
            <a:r>
              <a:rPr lang="en-US" sz="1050" dirty="0" err="1"/>
              <a:t>magshlr</a:t>
            </a:r>
            <a:r>
              <a:rPr lang="en-US" sz="1050" dirty="0"/>
              <a:t>   2 0 8      0. 0. 112.2    9.1  24.25  0.15   !magnetic shield right cover</a:t>
            </a:r>
          </a:p>
          <a:p>
            <a:endParaRPr lang="en-US" sz="1050" dirty="0"/>
          </a:p>
          <a:p>
            <a:r>
              <a:rPr lang="en-US" sz="1050" dirty="0" err="1"/>
              <a:t>termshld</a:t>
            </a:r>
            <a:r>
              <a:rPr lang="en-US" sz="1050" dirty="0"/>
              <a:t>  2 0 9      0. 0. 0.      47.25  47.4   131.8 !thermal shield around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938" y="3701891"/>
            <a:ext cx="2047116" cy="76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57" y="5072002"/>
            <a:ext cx="3553753" cy="158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1957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/>
              <a:t>I. Building an Accelerator (Model)</a:t>
            </a:r>
            <a:endParaRPr lang="sv-SE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83" y="950614"/>
            <a:ext cx="3567991" cy="18175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695" y="1068174"/>
            <a:ext cx="3553753" cy="158242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3847722" y="1859385"/>
            <a:ext cx="1149791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695" y="2785265"/>
            <a:ext cx="3553753" cy="15241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82" y="2857689"/>
            <a:ext cx="3567991" cy="1451764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>
            <a:off x="3847722" y="3547360"/>
            <a:ext cx="1149791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509441" y="1131685"/>
            <a:ext cx="172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SPOKES</a:t>
            </a:r>
            <a:endParaRPr lang="sv-SE" dirty="0"/>
          </a:p>
        </p:txBody>
      </p:sp>
      <p:sp>
        <p:nvSpPr>
          <p:cNvPr id="13" name="TextBox 12"/>
          <p:cNvSpPr txBox="1"/>
          <p:nvPr/>
        </p:nvSpPr>
        <p:spPr>
          <a:xfrm>
            <a:off x="6244491" y="3194366"/>
            <a:ext cx="225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ELLIPTICALS</a:t>
            </a:r>
            <a:endParaRPr lang="sv-S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795" y="4499571"/>
            <a:ext cx="1105291" cy="21346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04571" y="5267609"/>
            <a:ext cx="172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QUADS</a:t>
            </a:r>
            <a:endParaRPr lang="sv-SE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847721" y="5498441"/>
            <a:ext cx="1149791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378" y="4417724"/>
            <a:ext cx="1738266" cy="245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491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/>
              <a:t>I. Building an Accelerator (Model)</a:t>
            </a:r>
            <a:endParaRPr lang="sv-SE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769" y="978140"/>
            <a:ext cx="3250462" cy="1135478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3" idx="2"/>
          </p:cNvCxnSpPr>
          <p:nvPr/>
        </p:nvCxnSpPr>
        <p:spPr bwMode="auto">
          <a:xfrm>
            <a:off x="4572000" y="2113618"/>
            <a:ext cx="0" cy="168883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73" y="4292165"/>
            <a:ext cx="1475713" cy="6571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315" y="4316499"/>
            <a:ext cx="348174" cy="6724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193" y="4324165"/>
            <a:ext cx="1475713" cy="6571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782" y="4324165"/>
            <a:ext cx="348174" cy="672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12816"/>
            <a:ext cx="1475713" cy="6571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231" y="4312816"/>
            <a:ext cx="348174" cy="6724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735" y="4312816"/>
            <a:ext cx="1475713" cy="6571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858" y="4324165"/>
            <a:ext cx="348174" cy="6724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73" y="5334348"/>
            <a:ext cx="348174" cy="6724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31" y="5334348"/>
            <a:ext cx="348174" cy="6724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256" y="5334349"/>
            <a:ext cx="508130" cy="67244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63" y="5334348"/>
            <a:ext cx="508130" cy="6724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458" y="5334350"/>
            <a:ext cx="508130" cy="6724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265" y="5334349"/>
            <a:ext cx="508130" cy="6724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608" y="5334350"/>
            <a:ext cx="348174" cy="6724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566" y="5334350"/>
            <a:ext cx="348174" cy="6724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334347"/>
            <a:ext cx="508130" cy="67244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807" y="5334346"/>
            <a:ext cx="508130" cy="6724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202" y="5334348"/>
            <a:ext cx="508130" cy="67244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009" y="5334347"/>
            <a:ext cx="508130" cy="67244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598" y="5334350"/>
            <a:ext cx="348174" cy="6724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556" y="5334350"/>
            <a:ext cx="348174" cy="6724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71625" y="2619371"/>
            <a:ext cx="3036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Automated Generation (small python script)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523690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>
            <a:stCxn id="3" idx="2"/>
          </p:cNvCxnSpPr>
          <p:nvPr/>
        </p:nvCxnSpPr>
        <p:spPr bwMode="auto">
          <a:xfrm>
            <a:off x="4572000" y="2113618"/>
            <a:ext cx="0" cy="168883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alpha val="24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59" y="130820"/>
            <a:ext cx="7632072" cy="609600"/>
          </a:xfrm>
        </p:spPr>
        <p:txBody>
          <a:bodyPr/>
          <a:lstStyle/>
          <a:p>
            <a:r>
              <a:rPr lang="pl-PL" sz="3200" dirty="0"/>
              <a:t>I. Building an Accelerator (Model)</a:t>
            </a:r>
            <a:endParaRPr lang="sv-SE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769" y="978140"/>
            <a:ext cx="3250462" cy="11354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73" y="4292165"/>
            <a:ext cx="1475713" cy="6571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315" y="4316499"/>
            <a:ext cx="348174" cy="6724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193" y="4324165"/>
            <a:ext cx="1475713" cy="6571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782" y="4324165"/>
            <a:ext cx="348174" cy="672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12816"/>
            <a:ext cx="1475713" cy="6571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231" y="4312816"/>
            <a:ext cx="348174" cy="6724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735" y="4312816"/>
            <a:ext cx="1475713" cy="6571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858" y="4324165"/>
            <a:ext cx="348174" cy="6724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73" y="5334348"/>
            <a:ext cx="348174" cy="6724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31" y="5334348"/>
            <a:ext cx="348174" cy="6724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256" y="5334349"/>
            <a:ext cx="508130" cy="67244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63" y="5334348"/>
            <a:ext cx="508130" cy="6724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458" y="5334350"/>
            <a:ext cx="508130" cy="6724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265" y="5334349"/>
            <a:ext cx="508130" cy="6724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608" y="5334350"/>
            <a:ext cx="348174" cy="6724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566" y="5334350"/>
            <a:ext cx="348174" cy="6724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334347"/>
            <a:ext cx="508130" cy="67244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807" y="5334346"/>
            <a:ext cx="508130" cy="6724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202" y="5334348"/>
            <a:ext cx="508130" cy="67244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009" y="5334347"/>
            <a:ext cx="508130" cy="67244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598" y="5334350"/>
            <a:ext cx="348174" cy="6724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556" y="5334350"/>
            <a:ext cx="348174" cy="6724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8702" y="2351739"/>
            <a:ext cx="84695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Automated Generation (small python script) – as for now semi-automatic</a:t>
            </a:r>
          </a:p>
          <a:p>
            <a:endParaRPr lang="pl-PL" sz="2000" dirty="0"/>
          </a:p>
          <a:p>
            <a:r>
              <a:rPr lang="pl-PL" sz="2000" dirty="0" smtClean="0"/>
              <a:t>Planned integration with BLED (Beam Line Elements Database) </a:t>
            </a:r>
          </a:p>
          <a:p>
            <a:r>
              <a:rPr lang="pl-PL" sz="2000" dirty="0" smtClean="0"/>
              <a:t>Biggest dificulty – MARS representation of the elements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4040769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161925" y="981075"/>
            <a:ext cx="8829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 smtClean="0"/>
              <a:t>II. Using the accelerator model</a:t>
            </a:r>
            <a:endParaRPr lang="sv-SE" sz="4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573" y="1844674"/>
            <a:ext cx="7215187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1222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1" i="0" u="none" strike="noStrike" cap="none" normalizeH="0" baseline="0">
            <a:ln>
              <a:noFill/>
            </a:ln>
            <a:solidFill>
              <a:srgbClr val="3333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1" i="0" u="none" strike="noStrike" cap="none" normalizeH="0" baseline="0">
            <a:ln>
              <a:noFill/>
            </a:ln>
            <a:solidFill>
              <a:srgbClr val="3333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-11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FFFFFF"/>
      </a:lt1>
      <a:dk2>
        <a:srgbClr val="F21C0A"/>
      </a:dk2>
      <a:lt2>
        <a:srgbClr val="F21C0A"/>
      </a:lt2>
      <a:accent1>
        <a:srgbClr val="F21C0A"/>
      </a:accent1>
      <a:accent2>
        <a:srgbClr val="F21C0A"/>
      </a:accent2>
      <a:accent3>
        <a:srgbClr val="FFFFFF"/>
      </a:accent3>
      <a:accent4>
        <a:srgbClr val="000000"/>
      </a:accent4>
      <a:accent5>
        <a:srgbClr val="F7ABAA"/>
      </a:accent5>
      <a:accent6>
        <a:srgbClr val="DB1808"/>
      </a:accent6>
      <a:hlink>
        <a:srgbClr val="F21C0A"/>
      </a:hlink>
      <a:folHlink>
        <a:srgbClr val="F21C0A"/>
      </a:folHlink>
    </a:clrScheme>
    <a:fontScheme name="Default Design">
      <a:majorFont>
        <a:latin typeface="Polo"/>
        <a:ea typeface=""/>
        <a:cs typeface=""/>
      </a:majorFont>
      <a:minorFont>
        <a:latin typeface="Pol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4B4B4"/>
        </a:solidFill>
        <a:ln w="12700" cap="flat" cmpd="sng" algn="ctr">
          <a:solidFill>
            <a:srgbClr val="B4B4B4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olo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4B4B4"/>
        </a:solidFill>
        <a:ln w="12700" cap="flat" cmpd="sng" algn="ctr">
          <a:solidFill>
            <a:srgbClr val="B4B4B4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olo" pitchFamily="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F5493B"/>
        </a:dk2>
        <a:lt2>
          <a:srgbClr val="D20026"/>
        </a:lt2>
        <a:accent1>
          <a:srgbClr val="7F0026"/>
        </a:accent1>
        <a:accent2>
          <a:srgbClr val="FF8F6E"/>
        </a:accent2>
        <a:accent3>
          <a:srgbClr val="FFFFFF"/>
        </a:accent3>
        <a:accent4>
          <a:srgbClr val="000000"/>
        </a:accent4>
        <a:accent5>
          <a:srgbClr val="C0AAAC"/>
        </a:accent5>
        <a:accent6>
          <a:srgbClr val="E78163"/>
        </a:accent6>
        <a:hlink>
          <a:srgbClr val="AD0026"/>
        </a:hlink>
        <a:folHlink>
          <a:srgbClr val="F76B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969696"/>
        </a:dk2>
        <a:lt2>
          <a:srgbClr val="787878"/>
        </a:lt2>
        <a:accent1>
          <a:srgbClr val="464646"/>
        </a:accent1>
        <a:accent2>
          <a:srgbClr val="D2D2D2"/>
        </a:accent2>
        <a:accent3>
          <a:srgbClr val="FFFFFF"/>
        </a:accent3>
        <a:accent4>
          <a:srgbClr val="000000"/>
        </a:accent4>
        <a:accent5>
          <a:srgbClr val="B0B0B0"/>
        </a:accent5>
        <a:accent6>
          <a:srgbClr val="BEBEBE"/>
        </a:accent6>
        <a:hlink>
          <a:srgbClr val="5A5A5A"/>
        </a:hlink>
        <a:folHlink>
          <a:srgbClr val="B4B4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464646"/>
        </a:dk2>
        <a:lt2>
          <a:srgbClr val="F5493B"/>
        </a:lt2>
        <a:accent1>
          <a:srgbClr val="7F0026"/>
        </a:accent1>
        <a:accent2>
          <a:srgbClr val="B4B4B4"/>
        </a:accent2>
        <a:accent3>
          <a:srgbClr val="FFFFFF"/>
        </a:accent3>
        <a:accent4>
          <a:srgbClr val="000000"/>
        </a:accent4>
        <a:accent5>
          <a:srgbClr val="C0AAAC"/>
        </a:accent5>
        <a:accent6>
          <a:srgbClr val="A3A3A3"/>
        </a:accent6>
        <a:hlink>
          <a:srgbClr val="D20026"/>
        </a:hlink>
        <a:folHlink>
          <a:srgbClr val="7878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F21C0A"/>
        </a:dk2>
        <a:lt2>
          <a:srgbClr val="F21C0A"/>
        </a:lt2>
        <a:accent1>
          <a:srgbClr val="F21C0A"/>
        </a:accent1>
        <a:accent2>
          <a:srgbClr val="F21C0A"/>
        </a:accent2>
        <a:accent3>
          <a:srgbClr val="FFFFFF"/>
        </a:accent3>
        <a:accent4>
          <a:srgbClr val="000000"/>
        </a:accent4>
        <a:accent5>
          <a:srgbClr val="F7ABAA"/>
        </a:accent5>
        <a:accent6>
          <a:srgbClr val="DB1808"/>
        </a:accent6>
        <a:hlink>
          <a:srgbClr val="F21C0A"/>
        </a:hlink>
        <a:folHlink>
          <a:srgbClr val="F21C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969696"/>
        </a:dk2>
        <a:lt2>
          <a:srgbClr val="969696"/>
        </a:lt2>
        <a:accent1>
          <a:srgbClr val="969696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878787"/>
        </a:accent6>
        <a:hlink>
          <a:srgbClr val="96969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ERN-EURISOL-COSTING-WORKSHOP_V4_090528_fhb">
  <a:themeElements>
    <a:clrScheme name="Blank Presentatio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Master #3">
  <a:themeElements>
    <a:clrScheme name="Master #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 #3">
      <a:majorFont>
        <a:latin typeface="TitilliumText14L 600 wt"/>
        <a:ea typeface="ヒラギノ角ゴ ProN W6"/>
        <a:cs typeface="ヒラギノ角ゴ ProN W6"/>
      </a:majorFont>
      <a:minorFont>
        <a:latin typeface="TitilliumText22L 400 w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Master #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21860</TotalTime>
  <Words>813</Words>
  <Application>Microsoft Office PowerPoint</Application>
  <PresentationFormat>On-screen Show (4:3)</PresentationFormat>
  <Paragraphs>115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Blank Presentation</vt:lpstr>
      <vt:lpstr>Default Design</vt:lpstr>
      <vt:lpstr>ESSS template GREY</vt:lpstr>
      <vt:lpstr>1_ESSS template GREY</vt:lpstr>
      <vt:lpstr>2_ESSS template GREY</vt:lpstr>
      <vt:lpstr>CERN-EURISOL-COSTING-WORKSHOP_V4_090528_fhb</vt:lpstr>
      <vt:lpstr>3_ESSS template GREY</vt:lpstr>
      <vt:lpstr>Master #3</vt:lpstr>
      <vt:lpstr>PowerPoint Presentation</vt:lpstr>
      <vt:lpstr>PowerPoint Presentation</vt:lpstr>
      <vt:lpstr>PowerPoint Presentation</vt:lpstr>
      <vt:lpstr>I. Building an Accelerator (Model)</vt:lpstr>
      <vt:lpstr>I. Building an Accelerator (Model)</vt:lpstr>
      <vt:lpstr>I. Building an Accelerator (Model)</vt:lpstr>
      <vt:lpstr>I. Building an Accelerator (Model)</vt:lpstr>
      <vt:lpstr>I. Building an Accelerator (Model)</vt:lpstr>
      <vt:lpstr>PowerPoint Presentation</vt:lpstr>
      <vt:lpstr>II. Using the accelerator model</vt:lpstr>
      <vt:lpstr>II. Using the accelerator model</vt:lpstr>
      <vt:lpstr>II. Using the accelerator model</vt:lpstr>
      <vt:lpstr>II. Using the accelerator model</vt:lpstr>
      <vt:lpstr>II. Using the accelerator model</vt:lpstr>
      <vt:lpstr>II. Using the accelerator model</vt:lpstr>
      <vt:lpstr>II. Using the accelerator model</vt:lpstr>
      <vt:lpstr>II. Using the accelerator model</vt:lpstr>
      <vt:lpstr>III. Beam Loss Monitoring</vt:lpstr>
      <vt:lpstr>III. Beam Loss Monitoring</vt:lpstr>
      <vt:lpstr>III. Beam Loss Monitoring</vt:lpstr>
      <vt:lpstr>III. Beam Loss Monitoring</vt:lpstr>
      <vt:lpstr>III. Beam Loss Monitoring</vt:lpstr>
      <vt:lpstr>III. Beam Loss Monitoring</vt:lpstr>
      <vt:lpstr>III. Beam Loss Monitoring</vt:lpstr>
      <vt:lpstr>Thank you for attention</vt:lpstr>
    </vt:vector>
  </TitlesOfParts>
  <Company>ESS Scandinavia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European Spallation Source</dc:title>
  <dc:creator>Patrik Carlsson</dc:creator>
  <cp:lastModifiedBy>Michal</cp:lastModifiedBy>
  <cp:revision>268</cp:revision>
  <dcterms:created xsi:type="dcterms:W3CDTF">2010-12-07T12:26:37Z</dcterms:created>
  <dcterms:modified xsi:type="dcterms:W3CDTF">2014-05-09T06:33:29Z</dcterms:modified>
</cp:coreProperties>
</file>