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7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8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9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0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1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12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theme/theme13.xml" ContentType="application/vnd.openxmlformats-officedocument.theme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  <p:sldMasterId id="2147483672" r:id="rId3"/>
    <p:sldMasterId id="2147483717" r:id="rId4"/>
    <p:sldMasterId id="2147483845" r:id="rId5"/>
    <p:sldMasterId id="2147483857" r:id="rId6"/>
    <p:sldMasterId id="2147483869" r:id="rId7"/>
    <p:sldMasterId id="2147483891" r:id="rId8"/>
    <p:sldMasterId id="2147483909" r:id="rId9"/>
    <p:sldMasterId id="2147483933" r:id="rId10"/>
    <p:sldMasterId id="2147483945" r:id="rId11"/>
    <p:sldMasterId id="2147483957" r:id="rId12"/>
    <p:sldMasterId id="2147483970" r:id="rId13"/>
    <p:sldMasterId id="2147483982" r:id="rId14"/>
  </p:sldMasterIdLst>
  <p:notesMasterIdLst>
    <p:notesMasterId r:id="rId52"/>
  </p:notesMasterIdLst>
  <p:handoutMasterIdLst>
    <p:handoutMasterId r:id="rId53"/>
  </p:handoutMasterIdLst>
  <p:sldIdLst>
    <p:sldId id="407" r:id="rId15"/>
    <p:sldId id="471" r:id="rId16"/>
    <p:sldId id="524" r:id="rId17"/>
    <p:sldId id="473" r:id="rId18"/>
    <p:sldId id="472" r:id="rId19"/>
    <p:sldId id="474" r:id="rId20"/>
    <p:sldId id="475" r:id="rId21"/>
    <p:sldId id="482" r:id="rId22"/>
    <p:sldId id="483" r:id="rId23"/>
    <p:sldId id="476" r:id="rId24"/>
    <p:sldId id="495" r:id="rId25"/>
    <p:sldId id="516" r:id="rId26"/>
    <p:sldId id="511" r:id="rId27"/>
    <p:sldId id="529" r:id="rId28"/>
    <p:sldId id="513" r:id="rId29"/>
    <p:sldId id="515" r:id="rId30"/>
    <p:sldId id="526" r:id="rId31"/>
    <p:sldId id="497" r:id="rId32"/>
    <p:sldId id="498" r:id="rId33"/>
    <p:sldId id="499" r:id="rId34"/>
    <p:sldId id="500" r:id="rId35"/>
    <p:sldId id="501" r:id="rId36"/>
    <p:sldId id="502" r:id="rId37"/>
    <p:sldId id="503" r:id="rId38"/>
    <p:sldId id="505" r:id="rId39"/>
    <p:sldId id="527" r:id="rId40"/>
    <p:sldId id="507" r:id="rId41"/>
    <p:sldId id="525" r:id="rId42"/>
    <p:sldId id="509" r:id="rId43"/>
    <p:sldId id="520" r:id="rId44"/>
    <p:sldId id="518" r:id="rId45"/>
    <p:sldId id="519" r:id="rId46"/>
    <p:sldId id="530" r:id="rId47"/>
    <p:sldId id="491" r:id="rId48"/>
    <p:sldId id="480" r:id="rId49"/>
    <p:sldId id="481" r:id="rId50"/>
    <p:sldId id="485" r:id="rId51"/>
  </p:sldIdLst>
  <p:sldSz cx="9144000" cy="6858000" type="screen4x3"/>
  <p:notesSz cx="6858000" cy="9144000"/>
  <p:defaultTextStyle>
    <a:defPPr>
      <a:defRPr lang="en-US"/>
    </a:defPPr>
    <a:lvl1pPr algn="l" defTabSz="456799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6799" algn="l" defTabSz="456799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2pPr>
    <a:lvl3pPr marL="913597" algn="l" defTabSz="456799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3pPr>
    <a:lvl4pPr marL="1370395" algn="l" defTabSz="456799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4pPr>
    <a:lvl5pPr marL="1827191" algn="l" defTabSz="456799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5pPr>
    <a:lvl6pPr marL="2283992" algn="l" defTabSz="456799" rtl="0" eaLnBrk="1" latinLnBrk="0" hangingPunct="1"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6pPr>
    <a:lvl7pPr marL="2740788" algn="l" defTabSz="456799" rtl="0" eaLnBrk="1" latinLnBrk="0" hangingPunct="1"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7pPr>
    <a:lvl8pPr marL="3197587" algn="l" defTabSz="456799" rtl="0" eaLnBrk="1" latinLnBrk="0" hangingPunct="1"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8pPr>
    <a:lvl9pPr marL="3654384" algn="l" defTabSz="456799" rtl="0" eaLnBrk="1" latinLnBrk="0" hangingPunct="1">
      <a:defRPr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C7"/>
    <a:srgbClr val="FFF4AE"/>
    <a:srgbClr val="B0EFFF"/>
    <a:srgbClr val="F4F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6" autoAdjust="0"/>
    <p:restoredTop sz="97484" autoAdjust="0"/>
  </p:normalViewPr>
  <p:slideViewPr>
    <p:cSldViewPr snapToGrid="0" snapToObjects="1">
      <p:cViewPr>
        <p:scale>
          <a:sx n="100" d="100"/>
          <a:sy n="100" d="100"/>
        </p:scale>
        <p:origin x="-1184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slide" Target="slides/slide5.xml"/><Relationship Id="rId50" Type="http://schemas.openxmlformats.org/officeDocument/2006/relationships/slide" Target="slides/slide36.xml"/><Relationship Id="rId51" Type="http://schemas.openxmlformats.org/officeDocument/2006/relationships/slide" Target="slides/slide37.xml"/><Relationship Id="rId52" Type="http://schemas.openxmlformats.org/officeDocument/2006/relationships/notesMaster" Target="notesMasters/notesMaster1.xml"/><Relationship Id="rId53" Type="http://schemas.openxmlformats.org/officeDocument/2006/relationships/handoutMaster" Target="handoutMasters/handoutMaster1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26.xml"/><Relationship Id="rId41" Type="http://schemas.openxmlformats.org/officeDocument/2006/relationships/slide" Target="slides/slide27.xml"/><Relationship Id="rId42" Type="http://schemas.openxmlformats.org/officeDocument/2006/relationships/slide" Target="slides/slide28.xml"/><Relationship Id="rId43" Type="http://schemas.openxmlformats.org/officeDocument/2006/relationships/slide" Target="slides/slide29.xml"/><Relationship Id="rId44" Type="http://schemas.openxmlformats.org/officeDocument/2006/relationships/slide" Target="slides/slide30.xml"/><Relationship Id="rId45" Type="http://schemas.openxmlformats.org/officeDocument/2006/relationships/slide" Target="slides/slide31.xml"/><Relationship Id="rId46" Type="http://schemas.openxmlformats.org/officeDocument/2006/relationships/slide" Target="slides/slide32.xml"/><Relationship Id="rId47" Type="http://schemas.openxmlformats.org/officeDocument/2006/relationships/slide" Target="slides/slide33.xml"/><Relationship Id="rId48" Type="http://schemas.openxmlformats.org/officeDocument/2006/relationships/slide" Target="slides/slide34.xml"/><Relationship Id="rId49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16.xml"/><Relationship Id="rId31" Type="http://schemas.openxmlformats.org/officeDocument/2006/relationships/slide" Target="slides/slide17.xml"/><Relationship Id="rId32" Type="http://schemas.openxmlformats.org/officeDocument/2006/relationships/slide" Target="slides/slide18.xml"/><Relationship Id="rId33" Type="http://schemas.openxmlformats.org/officeDocument/2006/relationships/slide" Target="slides/slide19.xml"/><Relationship Id="rId34" Type="http://schemas.openxmlformats.org/officeDocument/2006/relationships/slide" Target="slides/slide20.xml"/><Relationship Id="rId35" Type="http://schemas.openxmlformats.org/officeDocument/2006/relationships/slide" Target="slides/slide21.xml"/><Relationship Id="rId36" Type="http://schemas.openxmlformats.org/officeDocument/2006/relationships/slide" Target="slides/slide22.xml"/><Relationship Id="rId37" Type="http://schemas.openxmlformats.org/officeDocument/2006/relationships/slide" Target="slides/slide23.xml"/><Relationship Id="rId38" Type="http://schemas.openxmlformats.org/officeDocument/2006/relationships/slide" Target="slides/slide24.xml"/><Relationship Id="rId39" Type="http://schemas.openxmlformats.org/officeDocument/2006/relationships/slide" Target="slides/slide25.xml"/><Relationship Id="rId20" Type="http://schemas.openxmlformats.org/officeDocument/2006/relationships/slide" Target="slides/slide6.xml"/><Relationship Id="rId21" Type="http://schemas.openxmlformats.org/officeDocument/2006/relationships/slide" Target="slides/slide7.xml"/><Relationship Id="rId22" Type="http://schemas.openxmlformats.org/officeDocument/2006/relationships/slide" Target="slides/slide8.xml"/><Relationship Id="rId23" Type="http://schemas.openxmlformats.org/officeDocument/2006/relationships/slide" Target="slides/slide9.xml"/><Relationship Id="rId24" Type="http://schemas.openxmlformats.org/officeDocument/2006/relationships/slide" Target="slides/slide10.xml"/><Relationship Id="rId25" Type="http://schemas.openxmlformats.org/officeDocument/2006/relationships/slide" Target="slides/slide11.xml"/><Relationship Id="rId26" Type="http://schemas.openxmlformats.org/officeDocument/2006/relationships/slide" Target="slides/slide12.xml"/><Relationship Id="rId27" Type="http://schemas.openxmlformats.org/officeDocument/2006/relationships/slide" Target="slides/slide13.xml"/><Relationship Id="rId28" Type="http://schemas.openxmlformats.org/officeDocument/2006/relationships/slide" Target="slides/slide14.xml"/><Relationship Id="rId29" Type="http://schemas.openxmlformats.org/officeDocument/2006/relationships/slide" Target="slides/slide15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6DAF93-AF03-E14C-B409-76DCAC45DE30}" type="datetime1">
              <a:rPr lang="en-US"/>
              <a:pPr/>
              <a:t>14/05/2014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19B3327-A8BA-7749-8A03-AAF039CC63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2773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E5F36E7-BE55-9940-B1AD-B669FAA1EB7F}" type="datetime1">
              <a:rPr lang="en-US"/>
              <a:pPr/>
              <a:t>14/05/2014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4DC6F4-CA5D-CA45-A6E5-2ED6EEAD96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300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6799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6799" algn="l" defTabSz="456799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3597" algn="l" defTabSz="456799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0395" algn="l" defTabSz="456799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7191" algn="l" defTabSz="456799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3992" algn="l" defTabSz="456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788" algn="l" defTabSz="456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587" algn="l" defTabSz="456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384" algn="l" defTabSz="456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8.png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6" y="2130487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0D0FF-FF5E-B64C-BBBF-040D28EAA5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AEEF6-6232-1C4C-A4D5-FC75422FA1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6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6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2527317" y="6525344"/>
            <a:ext cx="4086225" cy="2476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bg1">
              <a:lumMod val="75000"/>
              <a:lumOff val="25000"/>
              <a:alpha val="50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82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3888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8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>
          <a:xfrm>
            <a:off x="2528131" y="6543681"/>
            <a:ext cx="4086225" cy="2476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8" y="1463045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6944" indent="0">
              <a:buNone/>
              <a:defRPr sz="1200"/>
            </a:lvl2pPr>
            <a:lvl3pPr marL="913888" indent="0">
              <a:buNone/>
              <a:defRPr sz="1000"/>
            </a:lvl3pPr>
            <a:lvl4pPr marL="1370835" indent="0">
              <a:buNone/>
              <a:defRPr sz="900"/>
            </a:lvl4pPr>
            <a:lvl5pPr marL="1827775" indent="0">
              <a:buNone/>
              <a:defRPr sz="900"/>
            </a:lvl5pPr>
            <a:lvl6pPr marL="2284720" indent="0">
              <a:buNone/>
              <a:defRPr sz="900"/>
            </a:lvl6pPr>
            <a:lvl7pPr marL="2741666" indent="0">
              <a:buNone/>
              <a:defRPr sz="900"/>
            </a:lvl7pPr>
            <a:lvl8pPr marL="3198608" indent="0">
              <a:buNone/>
              <a:defRPr sz="900"/>
            </a:lvl8pPr>
            <a:lvl9pPr marL="36555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5" y="1463045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6944" indent="0">
              <a:buNone/>
              <a:defRPr sz="1200"/>
            </a:lvl2pPr>
            <a:lvl3pPr marL="913888" indent="0">
              <a:buNone/>
              <a:defRPr sz="1000"/>
            </a:lvl3pPr>
            <a:lvl4pPr marL="1370835" indent="0">
              <a:buNone/>
              <a:defRPr sz="900"/>
            </a:lvl4pPr>
            <a:lvl5pPr marL="1827775" indent="0">
              <a:buNone/>
              <a:defRPr sz="900"/>
            </a:lvl5pPr>
            <a:lvl6pPr marL="2284720" indent="0">
              <a:buNone/>
              <a:defRPr sz="900"/>
            </a:lvl6pPr>
            <a:lvl7pPr marL="2741666" indent="0">
              <a:buNone/>
              <a:defRPr sz="900"/>
            </a:lvl7pPr>
            <a:lvl8pPr marL="3198608" indent="0">
              <a:buNone/>
              <a:defRPr sz="900"/>
            </a:lvl8pPr>
            <a:lvl9pPr marL="36555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5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8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bg1">
              <a:lumMod val="75000"/>
              <a:lumOff val="25000"/>
              <a:alpha val="50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31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6944" indent="0">
              <a:buNone/>
              <a:defRPr sz="1200"/>
            </a:lvl2pPr>
            <a:lvl3pPr marL="913888" indent="0">
              <a:buNone/>
              <a:defRPr sz="1000"/>
            </a:lvl3pPr>
            <a:lvl4pPr marL="1370835" indent="0">
              <a:buNone/>
              <a:defRPr sz="900"/>
            </a:lvl4pPr>
            <a:lvl5pPr marL="1827775" indent="0">
              <a:buNone/>
              <a:defRPr sz="900"/>
            </a:lvl5pPr>
            <a:lvl6pPr marL="2284720" indent="0">
              <a:buNone/>
              <a:defRPr sz="900"/>
            </a:lvl6pPr>
            <a:lvl7pPr marL="2741666" indent="0">
              <a:buNone/>
              <a:defRPr sz="900"/>
            </a:lvl7pPr>
            <a:lvl8pPr marL="3198608" indent="0">
              <a:buNone/>
              <a:defRPr sz="900"/>
            </a:lvl8pPr>
            <a:lvl9pPr marL="36555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6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6944" indent="0">
              <a:buNone/>
              <a:defRPr sz="2800"/>
            </a:lvl2pPr>
            <a:lvl3pPr marL="913888" indent="0">
              <a:buNone/>
              <a:defRPr sz="2400"/>
            </a:lvl3pPr>
            <a:lvl4pPr marL="1370835" indent="0">
              <a:buNone/>
              <a:defRPr sz="2000"/>
            </a:lvl4pPr>
            <a:lvl5pPr marL="1827775" indent="0">
              <a:buNone/>
              <a:defRPr sz="2000"/>
            </a:lvl5pPr>
            <a:lvl6pPr marL="2284720" indent="0">
              <a:buNone/>
              <a:defRPr sz="2000"/>
            </a:lvl6pPr>
            <a:lvl7pPr marL="2741666" indent="0">
              <a:buNone/>
              <a:defRPr sz="2000"/>
            </a:lvl7pPr>
            <a:lvl8pPr marL="3198608" indent="0">
              <a:buNone/>
              <a:defRPr sz="2000"/>
            </a:lvl8pPr>
            <a:lvl9pPr marL="3655552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355" indent="1588">
              <a:buNone/>
              <a:defRPr>
                <a:solidFill>
                  <a:schemeClr val="bg2"/>
                </a:solidFill>
              </a:defRPr>
            </a:lvl2pPr>
            <a:lvl3pPr marL="344294" indent="6348">
              <a:buNone/>
              <a:defRPr>
                <a:solidFill>
                  <a:schemeClr val="bg2"/>
                </a:solidFill>
              </a:defRPr>
            </a:lvl3pPr>
            <a:lvl4pPr marL="515650" indent="3174">
              <a:buNone/>
              <a:defRPr>
                <a:solidFill>
                  <a:schemeClr val="bg2"/>
                </a:solidFill>
              </a:defRPr>
            </a:lvl4pPr>
            <a:lvl5pPr marL="688589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bg1">
              <a:lumMod val="75000"/>
              <a:lumOff val="25000"/>
              <a:alpha val="50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389" tIns="45695" rIns="91389" bIns="45695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1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6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6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bg1">
              <a:lumMod val="75000"/>
              <a:lumOff val="25000"/>
              <a:alpha val="50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>
          <a:xfrm>
            <a:off x="2528131" y="6543681"/>
            <a:ext cx="4086225" cy="2476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4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8" y="274706"/>
            <a:ext cx="2057401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12" y="274706"/>
            <a:ext cx="6019801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D27CE-3E8A-E84B-AF07-BF18AAB255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>
          <a:xfrm>
            <a:off x="2528892" y="6525344"/>
            <a:ext cx="4086225" cy="2476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6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6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2527317" y="6525344"/>
            <a:ext cx="4086225" cy="2476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bg1">
              <a:lumMod val="75000"/>
              <a:lumOff val="25000"/>
              <a:alpha val="50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82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3888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8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>
          <a:xfrm>
            <a:off x="2528131" y="6543681"/>
            <a:ext cx="4086225" cy="2476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8" y="1463045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6944" indent="0">
              <a:buNone/>
              <a:defRPr sz="1200"/>
            </a:lvl2pPr>
            <a:lvl3pPr marL="913888" indent="0">
              <a:buNone/>
              <a:defRPr sz="1000"/>
            </a:lvl3pPr>
            <a:lvl4pPr marL="1370835" indent="0">
              <a:buNone/>
              <a:defRPr sz="900"/>
            </a:lvl4pPr>
            <a:lvl5pPr marL="1827775" indent="0">
              <a:buNone/>
              <a:defRPr sz="900"/>
            </a:lvl5pPr>
            <a:lvl6pPr marL="2284720" indent="0">
              <a:buNone/>
              <a:defRPr sz="900"/>
            </a:lvl6pPr>
            <a:lvl7pPr marL="2741666" indent="0">
              <a:buNone/>
              <a:defRPr sz="900"/>
            </a:lvl7pPr>
            <a:lvl8pPr marL="3198608" indent="0">
              <a:buNone/>
              <a:defRPr sz="900"/>
            </a:lvl8pPr>
            <a:lvl9pPr marL="36555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5" y="1463045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6944" indent="0">
              <a:buNone/>
              <a:defRPr sz="1200"/>
            </a:lvl2pPr>
            <a:lvl3pPr marL="913888" indent="0">
              <a:buNone/>
              <a:defRPr sz="1000"/>
            </a:lvl3pPr>
            <a:lvl4pPr marL="1370835" indent="0">
              <a:buNone/>
              <a:defRPr sz="900"/>
            </a:lvl4pPr>
            <a:lvl5pPr marL="1827775" indent="0">
              <a:buNone/>
              <a:defRPr sz="900"/>
            </a:lvl5pPr>
            <a:lvl6pPr marL="2284720" indent="0">
              <a:buNone/>
              <a:defRPr sz="900"/>
            </a:lvl6pPr>
            <a:lvl7pPr marL="2741666" indent="0">
              <a:buNone/>
              <a:defRPr sz="900"/>
            </a:lvl7pPr>
            <a:lvl8pPr marL="3198608" indent="0">
              <a:buNone/>
              <a:defRPr sz="900"/>
            </a:lvl8pPr>
            <a:lvl9pPr marL="36555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5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8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bg1">
              <a:lumMod val="75000"/>
              <a:lumOff val="25000"/>
              <a:alpha val="50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31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6944" indent="0">
              <a:buNone/>
              <a:defRPr sz="1200"/>
            </a:lvl2pPr>
            <a:lvl3pPr marL="913888" indent="0">
              <a:buNone/>
              <a:defRPr sz="1000"/>
            </a:lvl3pPr>
            <a:lvl4pPr marL="1370835" indent="0">
              <a:buNone/>
              <a:defRPr sz="900"/>
            </a:lvl4pPr>
            <a:lvl5pPr marL="1827775" indent="0">
              <a:buNone/>
              <a:defRPr sz="900"/>
            </a:lvl5pPr>
            <a:lvl6pPr marL="2284720" indent="0">
              <a:buNone/>
              <a:defRPr sz="900"/>
            </a:lvl6pPr>
            <a:lvl7pPr marL="2741666" indent="0">
              <a:buNone/>
              <a:defRPr sz="900"/>
            </a:lvl7pPr>
            <a:lvl8pPr marL="3198608" indent="0">
              <a:buNone/>
              <a:defRPr sz="900"/>
            </a:lvl8pPr>
            <a:lvl9pPr marL="36555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6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6944" indent="0">
              <a:buNone/>
              <a:defRPr sz="2800"/>
            </a:lvl2pPr>
            <a:lvl3pPr marL="913888" indent="0">
              <a:buNone/>
              <a:defRPr sz="2400"/>
            </a:lvl3pPr>
            <a:lvl4pPr marL="1370835" indent="0">
              <a:buNone/>
              <a:defRPr sz="2000"/>
            </a:lvl4pPr>
            <a:lvl5pPr marL="1827775" indent="0">
              <a:buNone/>
              <a:defRPr sz="2000"/>
            </a:lvl5pPr>
            <a:lvl6pPr marL="2284720" indent="0">
              <a:buNone/>
              <a:defRPr sz="2000"/>
            </a:lvl6pPr>
            <a:lvl7pPr marL="2741666" indent="0">
              <a:buNone/>
              <a:defRPr sz="2000"/>
            </a:lvl7pPr>
            <a:lvl8pPr marL="3198608" indent="0">
              <a:buNone/>
              <a:defRPr sz="2000"/>
            </a:lvl8pPr>
            <a:lvl9pPr marL="3655552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355" indent="1588">
              <a:buNone/>
              <a:defRPr>
                <a:solidFill>
                  <a:schemeClr val="bg2"/>
                </a:solidFill>
              </a:defRPr>
            </a:lvl2pPr>
            <a:lvl3pPr marL="344294" indent="6348">
              <a:buNone/>
              <a:defRPr>
                <a:solidFill>
                  <a:schemeClr val="bg2"/>
                </a:solidFill>
              </a:defRPr>
            </a:lvl3pPr>
            <a:lvl4pPr marL="515650" indent="3174">
              <a:buNone/>
              <a:defRPr>
                <a:solidFill>
                  <a:schemeClr val="bg2"/>
                </a:solidFill>
              </a:defRPr>
            </a:lvl4pPr>
            <a:lvl5pPr marL="688589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bg1">
              <a:lumMod val="75000"/>
              <a:lumOff val="25000"/>
              <a:alpha val="50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389" tIns="45695" rIns="91389" bIns="45695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6" y="2130487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799" indent="0" algn="ctr">
              <a:buNone/>
              <a:defRPr/>
            </a:lvl2pPr>
            <a:lvl3pPr marL="913597" indent="0" algn="ctr">
              <a:buNone/>
              <a:defRPr/>
            </a:lvl3pPr>
            <a:lvl4pPr marL="1370395" indent="0" algn="ctr">
              <a:buNone/>
              <a:defRPr/>
            </a:lvl4pPr>
            <a:lvl5pPr marL="1827191" indent="0" algn="ctr">
              <a:buNone/>
              <a:defRPr/>
            </a:lvl5pPr>
            <a:lvl6pPr marL="2283992" indent="0" algn="ctr">
              <a:buNone/>
              <a:defRPr/>
            </a:lvl6pPr>
            <a:lvl7pPr marL="2740788" indent="0" algn="ctr">
              <a:buNone/>
              <a:defRPr/>
            </a:lvl7pPr>
            <a:lvl8pPr marL="3197587" indent="0" algn="ctr">
              <a:buNone/>
              <a:defRPr/>
            </a:lvl8pPr>
            <a:lvl9pPr marL="3654384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FC1AD2-B57E-7C49-8286-8DD959900BA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140" y="273564"/>
            <a:ext cx="8229138" cy="1145181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4" name="PlaceHolder 2"/>
          <p:cNvSpPr>
            <a:spLocks noGrp="1"/>
          </p:cNvSpPr>
          <p:nvPr>
            <p:ph type="subTitle"/>
          </p:nvPr>
        </p:nvSpPr>
        <p:spPr>
          <a:xfrm>
            <a:off x="457140" y="1604494"/>
            <a:ext cx="8229138" cy="3977447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140" y="273564"/>
            <a:ext cx="8229138" cy="1145181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140" y="1604494"/>
            <a:ext cx="8229138" cy="39771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140" y="273564"/>
            <a:ext cx="8229138" cy="1145181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140" y="1604494"/>
            <a:ext cx="4015753" cy="39771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4673912" y="1604494"/>
            <a:ext cx="4015753" cy="39771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140" y="273564"/>
            <a:ext cx="8229138" cy="1145181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subTitle"/>
          </p:nvPr>
        </p:nvSpPr>
        <p:spPr>
          <a:xfrm>
            <a:off x="457140" y="273564"/>
            <a:ext cx="8229138" cy="5308377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140" y="273564"/>
            <a:ext cx="8229138" cy="1145181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140" y="1604494"/>
            <a:ext cx="4015753" cy="189699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57140" y="3682011"/>
            <a:ext cx="4015753" cy="189699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4673912" y="1604494"/>
            <a:ext cx="4015753" cy="39771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140" y="273564"/>
            <a:ext cx="8229138" cy="1145181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457140" y="1604494"/>
            <a:ext cx="4015753" cy="39771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4673912" y="1604494"/>
            <a:ext cx="4015753" cy="189699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4673912" y="3682011"/>
            <a:ext cx="4015753" cy="189699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140" y="273564"/>
            <a:ext cx="8229138" cy="1145181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140" y="1604494"/>
            <a:ext cx="4015753" cy="189699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3912" y="1604494"/>
            <a:ext cx="4015753" cy="189699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57140" y="3682011"/>
            <a:ext cx="8229138" cy="189699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140" y="273564"/>
            <a:ext cx="8229138" cy="1145181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140" y="1604494"/>
            <a:ext cx="8229138" cy="189699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57140" y="3682011"/>
            <a:ext cx="8229138" cy="189699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4E25F8-CFE5-7D44-8EED-C0251F5D931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140" y="273564"/>
            <a:ext cx="8229138" cy="1145181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57140" y="1604494"/>
            <a:ext cx="4015753" cy="189699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4673912" y="1604494"/>
            <a:ext cx="4015753" cy="189699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4673912" y="3682011"/>
            <a:ext cx="4015753" cy="189699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1" name="PlaceHolder 5"/>
          <p:cNvSpPr>
            <a:spLocks noGrp="1"/>
          </p:cNvSpPr>
          <p:nvPr>
            <p:ph type="body"/>
          </p:nvPr>
        </p:nvSpPr>
        <p:spPr>
          <a:xfrm>
            <a:off x="457140" y="3682011"/>
            <a:ext cx="4015753" cy="189699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140" y="273564"/>
            <a:ext cx="8229138" cy="1145181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140" y="1604494"/>
            <a:ext cx="8229138" cy="39771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57140" y="1604494"/>
            <a:ext cx="8229138" cy="39771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55" name="Picture 154"/>
          <p:cNvPicPr/>
          <p:nvPr/>
        </p:nvPicPr>
        <p:blipFill>
          <a:blip r:embed="rId2"/>
          <a:stretch>
            <a:fillRect/>
          </a:stretch>
        </p:blipFill>
        <p:spPr>
          <a:xfrm>
            <a:off x="2221362" y="1604167"/>
            <a:ext cx="4700386" cy="3977120"/>
          </a:xfrm>
          <a:prstGeom prst="rect">
            <a:avLst/>
          </a:prstGeom>
          <a:ln>
            <a:noFill/>
          </a:ln>
        </p:spPr>
      </p:pic>
      <p:pic>
        <p:nvPicPr>
          <p:cNvPr id="156" name="Picture 155"/>
          <p:cNvPicPr/>
          <p:nvPr/>
        </p:nvPicPr>
        <p:blipFill>
          <a:blip r:embed="rId2"/>
          <a:stretch>
            <a:fillRect/>
          </a:stretch>
        </p:blipFill>
        <p:spPr>
          <a:xfrm>
            <a:off x="2221362" y="1604167"/>
            <a:ext cx="4700386" cy="3977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E51D-B0E2-49A1-8D6E-5A42E343ED5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276494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E51D-B0E2-49A1-8D6E-5A42E343ED5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20709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E51D-B0E2-49A1-8D6E-5A42E343ED5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140041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E51D-B0E2-49A1-8D6E-5A42E343ED5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537076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E51D-B0E2-49A1-8D6E-5A42E343ED5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993260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E51D-B0E2-49A1-8D6E-5A42E343ED5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819365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E51D-B0E2-49A1-8D6E-5A42E343ED5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626360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E51D-B0E2-49A1-8D6E-5A42E343ED5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4239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8" y="4406958"/>
            <a:ext cx="7772400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8" y="290672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799" indent="0">
              <a:buNone/>
              <a:defRPr sz="1800"/>
            </a:lvl2pPr>
            <a:lvl3pPr marL="913597" indent="0">
              <a:buNone/>
              <a:defRPr sz="1600"/>
            </a:lvl3pPr>
            <a:lvl4pPr marL="1370395" indent="0">
              <a:buNone/>
              <a:defRPr sz="1400"/>
            </a:lvl4pPr>
            <a:lvl5pPr marL="1827191" indent="0">
              <a:buNone/>
              <a:defRPr sz="1400"/>
            </a:lvl5pPr>
            <a:lvl6pPr marL="2283992" indent="0">
              <a:buNone/>
              <a:defRPr sz="1400"/>
            </a:lvl6pPr>
            <a:lvl7pPr marL="2740788" indent="0">
              <a:buNone/>
              <a:defRPr sz="1400"/>
            </a:lvl7pPr>
            <a:lvl8pPr marL="3197587" indent="0">
              <a:buNone/>
              <a:defRPr sz="1400"/>
            </a:lvl8pPr>
            <a:lvl9pPr marL="3654384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11B154-E657-DF4C-9603-069F87D02AB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E51D-B0E2-49A1-8D6E-5A42E343ED5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947438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E51D-B0E2-49A1-8D6E-5A42E343ED5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517073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E51D-B0E2-49A1-8D6E-5A42E343ED5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478439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87"/>
            <a:ext cx="9144000" cy="678235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9144000" cy="6110378"/>
          </a:xfrm>
        </p:spPr>
        <p:txBody>
          <a:bodyPr/>
          <a:lstStyle>
            <a:lvl1pPr marL="274320" indent="-274320">
              <a:spcBef>
                <a:spcPts val="600"/>
              </a:spcBef>
              <a:defRPr>
                <a:solidFill>
                  <a:srgbClr val="000090"/>
                </a:solidFill>
              </a:defRPr>
            </a:lvl1pPr>
            <a:lvl2pPr marL="548640" indent="-274320">
              <a:spcBef>
                <a:spcPts val="600"/>
              </a:spcBef>
              <a:buFont typeface="Lucida Grande"/>
              <a:buChar char="-"/>
              <a:defRPr sz="2000">
                <a:solidFill>
                  <a:schemeClr val="tx1"/>
                </a:solidFill>
              </a:defRPr>
            </a:lvl2pPr>
            <a:lvl3pPr marL="822960" indent="-274320">
              <a:spcBef>
                <a:spcPts val="300"/>
              </a:spcBef>
              <a:buFont typeface="Lucida Grande"/>
              <a:buChar char="-"/>
              <a:defRPr sz="1800">
                <a:solidFill>
                  <a:srgbClr val="800000"/>
                </a:solidFill>
              </a:defRPr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9682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768106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747622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91" y="134145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292" y="134145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7FCF61-A780-364D-9540-3409DB4AB7D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5"/>
            <a:ext cx="8229600" cy="1143001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99" indent="0">
              <a:buNone/>
              <a:defRPr sz="2000" b="1"/>
            </a:lvl2pPr>
            <a:lvl3pPr marL="913597" indent="0">
              <a:buNone/>
              <a:defRPr sz="1800" b="1"/>
            </a:lvl3pPr>
            <a:lvl4pPr marL="1370395" indent="0">
              <a:buNone/>
              <a:defRPr sz="1600" b="1"/>
            </a:lvl4pPr>
            <a:lvl5pPr marL="1827191" indent="0">
              <a:buNone/>
              <a:defRPr sz="1600" b="1"/>
            </a:lvl5pPr>
            <a:lvl6pPr marL="2283992" indent="0">
              <a:buNone/>
              <a:defRPr sz="1600" b="1"/>
            </a:lvl6pPr>
            <a:lvl7pPr marL="2740788" indent="0">
              <a:buNone/>
              <a:defRPr sz="1600" b="1"/>
            </a:lvl7pPr>
            <a:lvl8pPr marL="3197587" indent="0">
              <a:buNone/>
              <a:defRPr sz="1600" b="1"/>
            </a:lvl8pPr>
            <a:lvl9pPr marL="3654384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99" indent="0">
              <a:buNone/>
              <a:defRPr sz="2000" b="1"/>
            </a:lvl2pPr>
            <a:lvl3pPr marL="913597" indent="0">
              <a:buNone/>
              <a:defRPr sz="1800" b="1"/>
            </a:lvl3pPr>
            <a:lvl4pPr marL="1370395" indent="0">
              <a:buNone/>
              <a:defRPr sz="1600" b="1"/>
            </a:lvl4pPr>
            <a:lvl5pPr marL="1827191" indent="0">
              <a:buNone/>
              <a:defRPr sz="1600" b="1"/>
            </a:lvl5pPr>
            <a:lvl6pPr marL="2283992" indent="0">
              <a:buNone/>
              <a:defRPr sz="1600" b="1"/>
            </a:lvl6pPr>
            <a:lvl7pPr marL="2740788" indent="0">
              <a:buNone/>
              <a:defRPr sz="1600" b="1"/>
            </a:lvl7pPr>
            <a:lvl8pPr marL="3197587" indent="0">
              <a:buNone/>
              <a:defRPr sz="1600" b="1"/>
            </a:lvl8pPr>
            <a:lvl9pPr marL="3654384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052EDC-DD08-E842-A0E8-9654B70115A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9434FF-DC44-4541-827B-7265543905E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09E718-BE38-EC4F-8B84-34A1EF8CD0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11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6"/>
            <a:ext cx="3008313" cy="4691062"/>
          </a:xfrm>
        </p:spPr>
        <p:txBody>
          <a:bodyPr/>
          <a:lstStyle>
            <a:lvl1pPr marL="0" indent="0">
              <a:buNone/>
              <a:defRPr sz="1400"/>
            </a:lvl1pPr>
            <a:lvl2pPr marL="456799" indent="0">
              <a:buNone/>
              <a:defRPr sz="1200"/>
            </a:lvl2pPr>
            <a:lvl3pPr marL="913597" indent="0">
              <a:buNone/>
              <a:defRPr sz="1000"/>
            </a:lvl3pPr>
            <a:lvl4pPr marL="1370395" indent="0">
              <a:buNone/>
              <a:defRPr sz="1000"/>
            </a:lvl4pPr>
            <a:lvl5pPr marL="1827191" indent="0">
              <a:buNone/>
              <a:defRPr sz="1000"/>
            </a:lvl5pPr>
            <a:lvl6pPr marL="2283992" indent="0">
              <a:buNone/>
              <a:defRPr sz="1000"/>
            </a:lvl6pPr>
            <a:lvl7pPr marL="2740788" indent="0">
              <a:buNone/>
              <a:defRPr sz="1000"/>
            </a:lvl7pPr>
            <a:lvl8pPr marL="3197587" indent="0">
              <a:buNone/>
              <a:defRPr sz="1000"/>
            </a:lvl8pPr>
            <a:lvl9pPr marL="3654384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32DF1C-A003-4F42-8017-5CAA1687C6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A5D5C-C438-0A42-B89B-0571B2B1B3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4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99" indent="0">
              <a:buNone/>
              <a:defRPr sz="2800"/>
            </a:lvl2pPr>
            <a:lvl3pPr marL="913597" indent="0">
              <a:buNone/>
              <a:defRPr sz="2400"/>
            </a:lvl3pPr>
            <a:lvl4pPr marL="1370395" indent="0">
              <a:buNone/>
              <a:defRPr sz="2000"/>
            </a:lvl4pPr>
            <a:lvl5pPr marL="1827191" indent="0">
              <a:buNone/>
              <a:defRPr sz="2000"/>
            </a:lvl5pPr>
            <a:lvl6pPr marL="2283992" indent="0">
              <a:buNone/>
              <a:defRPr sz="2000"/>
            </a:lvl6pPr>
            <a:lvl7pPr marL="2740788" indent="0">
              <a:buNone/>
              <a:defRPr sz="2000"/>
            </a:lvl7pPr>
            <a:lvl8pPr marL="3197587" indent="0">
              <a:buNone/>
              <a:defRPr sz="2000"/>
            </a:lvl8pPr>
            <a:lvl9pPr marL="3654384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99" indent="0">
              <a:buNone/>
              <a:defRPr sz="1200"/>
            </a:lvl2pPr>
            <a:lvl3pPr marL="913597" indent="0">
              <a:buNone/>
              <a:defRPr sz="1000"/>
            </a:lvl3pPr>
            <a:lvl4pPr marL="1370395" indent="0">
              <a:buNone/>
              <a:defRPr sz="1000"/>
            </a:lvl4pPr>
            <a:lvl5pPr marL="1827191" indent="0">
              <a:buNone/>
              <a:defRPr sz="1000"/>
            </a:lvl5pPr>
            <a:lvl6pPr marL="2283992" indent="0">
              <a:buNone/>
              <a:defRPr sz="1000"/>
            </a:lvl6pPr>
            <a:lvl7pPr marL="2740788" indent="0">
              <a:buNone/>
              <a:defRPr sz="1000"/>
            </a:lvl7pPr>
            <a:lvl8pPr marL="3197587" indent="0">
              <a:buNone/>
              <a:defRPr sz="1000"/>
            </a:lvl8pPr>
            <a:lvl9pPr marL="3654384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0BE82C-6935-174E-B8DF-D5FA473CE41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BE4FCA-B6CC-9F4B-88F8-89BECCB409F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6573" y="152411"/>
            <a:ext cx="2128838" cy="5714999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325" y="152411"/>
            <a:ext cx="6238875" cy="5714999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53FE04-AA44-924F-9619-434146063E2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6" y="2130487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799" indent="0" algn="ctr">
              <a:buNone/>
              <a:defRPr/>
            </a:lvl2pPr>
            <a:lvl3pPr marL="913597" indent="0" algn="ctr">
              <a:buNone/>
              <a:defRPr/>
            </a:lvl3pPr>
            <a:lvl4pPr marL="1370395" indent="0" algn="ctr">
              <a:buNone/>
              <a:defRPr/>
            </a:lvl4pPr>
            <a:lvl5pPr marL="1827191" indent="0" algn="ctr">
              <a:buNone/>
              <a:defRPr/>
            </a:lvl5pPr>
            <a:lvl6pPr marL="2283992" indent="0" algn="ctr">
              <a:buNone/>
              <a:defRPr/>
            </a:lvl6pPr>
            <a:lvl7pPr marL="2740788" indent="0" algn="ctr">
              <a:buNone/>
              <a:defRPr/>
            </a:lvl7pPr>
            <a:lvl8pPr marL="3197587" indent="0" algn="ctr">
              <a:buNone/>
              <a:defRPr/>
            </a:lvl8pPr>
            <a:lvl9pPr marL="3654384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165741-6AC2-0C49-A106-8119B9834A8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460585-9CDE-B54B-A66A-728C6516521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8" y="4406958"/>
            <a:ext cx="7772400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8" y="290672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799" indent="0">
              <a:buNone/>
              <a:defRPr sz="1800"/>
            </a:lvl2pPr>
            <a:lvl3pPr marL="913597" indent="0">
              <a:buNone/>
              <a:defRPr sz="1600"/>
            </a:lvl3pPr>
            <a:lvl4pPr marL="1370395" indent="0">
              <a:buNone/>
              <a:defRPr sz="1400"/>
            </a:lvl4pPr>
            <a:lvl5pPr marL="1827191" indent="0">
              <a:buNone/>
              <a:defRPr sz="1400"/>
            </a:lvl5pPr>
            <a:lvl6pPr marL="2283992" indent="0">
              <a:buNone/>
              <a:defRPr sz="1400"/>
            </a:lvl6pPr>
            <a:lvl7pPr marL="2740788" indent="0">
              <a:buNone/>
              <a:defRPr sz="1400"/>
            </a:lvl7pPr>
            <a:lvl8pPr marL="3197587" indent="0">
              <a:buNone/>
              <a:defRPr sz="1400"/>
            </a:lvl8pPr>
            <a:lvl9pPr marL="3654384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487B37-21F4-ED43-B81A-DF90311A512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91" y="134145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292" y="134145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4AD4A4-90C5-984E-91C7-ED3F64C3D14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5"/>
            <a:ext cx="8229600" cy="1143001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99" indent="0">
              <a:buNone/>
              <a:defRPr sz="2000" b="1"/>
            </a:lvl2pPr>
            <a:lvl3pPr marL="913597" indent="0">
              <a:buNone/>
              <a:defRPr sz="1800" b="1"/>
            </a:lvl3pPr>
            <a:lvl4pPr marL="1370395" indent="0">
              <a:buNone/>
              <a:defRPr sz="1600" b="1"/>
            </a:lvl4pPr>
            <a:lvl5pPr marL="1827191" indent="0">
              <a:buNone/>
              <a:defRPr sz="1600" b="1"/>
            </a:lvl5pPr>
            <a:lvl6pPr marL="2283992" indent="0">
              <a:buNone/>
              <a:defRPr sz="1600" b="1"/>
            </a:lvl6pPr>
            <a:lvl7pPr marL="2740788" indent="0">
              <a:buNone/>
              <a:defRPr sz="1600" b="1"/>
            </a:lvl7pPr>
            <a:lvl8pPr marL="3197587" indent="0">
              <a:buNone/>
              <a:defRPr sz="1600" b="1"/>
            </a:lvl8pPr>
            <a:lvl9pPr marL="3654384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99" indent="0">
              <a:buNone/>
              <a:defRPr sz="2000" b="1"/>
            </a:lvl2pPr>
            <a:lvl3pPr marL="913597" indent="0">
              <a:buNone/>
              <a:defRPr sz="1800" b="1"/>
            </a:lvl3pPr>
            <a:lvl4pPr marL="1370395" indent="0">
              <a:buNone/>
              <a:defRPr sz="1600" b="1"/>
            </a:lvl4pPr>
            <a:lvl5pPr marL="1827191" indent="0">
              <a:buNone/>
              <a:defRPr sz="1600" b="1"/>
            </a:lvl5pPr>
            <a:lvl6pPr marL="2283992" indent="0">
              <a:buNone/>
              <a:defRPr sz="1600" b="1"/>
            </a:lvl6pPr>
            <a:lvl7pPr marL="2740788" indent="0">
              <a:buNone/>
              <a:defRPr sz="1600" b="1"/>
            </a:lvl7pPr>
            <a:lvl8pPr marL="3197587" indent="0">
              <a:buNone/>
              <a:defRPr sz="1600" b="1"/>
            </a:lvl8pPr>
            <a:lvl9pPr marL="3654384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3AB604-25A1-FD44-9345-6B5231E279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F03614-2F9A-064E-B38E-2BA538F37E0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D11EB-330F-4741-B0AB-52C0A964E19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8" y="4406958"/>
            <a:ext cx="7772400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8" y="290672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79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5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3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1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99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7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3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3AA68-04C3-9140-A2A7-2EE196B661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11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6"/>
            <a:ext cx="3008313" cy="4691062"/>
          </a:xfrm>
        </p:spPr>
        <p:txBody>
          <a:bodyPr/>
          <a:lstStyle>
            <a:lvl1pPr marL="0" indent="0">
              <a:buNone/>
              <a:defRPr sz="1400"/>
            </a:lvl1pPr>
            <a:lvl2pPr marL="456799" indent="0">
              <a:buNone/>
              <a:defRPr sz="1200"/>
            </a:lvl2pPr>
            <a:lvl3pPr marL="913597" indent="0">
              <a:buNone/>
              <a:defRPr sz="1000"/>
            </a:lvl3pPr>
            <a:lvl4pPr marL="1370395" indent="0">
              <a:buNone/>
              <a:defRPr sz="1000"/>
            </a:lvl4pPr>
            <a:lvl5pPr marL="1827191" indent="0">
              <a:buNone/>
              <a:defRPr sz="1000"/>
            </a:lvl5pPr>
            <a:lvl6pPr marL="2283992" indent="0">
              <a:buNone/>
              <a:defRPr sz="1000"/>
            </a:lvl6pPr>
            <a:lvl7pPr marL="2740788" indent="0">
              <a:buNone/>
              <a:defRPr sz="1000"/>
            </a:lvl7pPr>
            <a:lvl8pPr marL="3197587" indent="0">
              <a:buNone/>
              <a:defRPr sz="1000"/>
            </a:lvl8pPr>
            <a:lvl9pPr marL="3654384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44AD15-024F-CF41-8B3F-CFC4D2F964C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4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99" indent="0">
              <a:buNone/>
              <a:defRPr sz="2800"/>
            </a:lvl2pPr>
            <a:lvl3pPr marL="913597" indent="0">
              <a:buNone/>
              <a:defRPr sz="2400"/>
            </a:lvl3pPr>
            <a:lvl4pPr marL="1370395" indent="0">
              <a:buNone/>
              <a:defRPr sz="2000"/>
            </a:lvl4pPr>
            <a:lvl5pPr marL="1827191" indent="0">
              <a:buNone/>
              <a:defRPr sz="2000"/>
            </a:lvl5pPr>
            <a:lvl6pPr marL="2283992" indent="0">
              <a:buNone/>
              <a:defRPr sz="2000"/>
            </a:lvl6pPr>
            <a:lvl7pPr marL="2740788" indent="0">
              <a:buNone/>
              <a:defRPr sz="2000"/>
            </a:lvl7pPr>
            <a:lvl8pPr marL="3197587" indent="0">
              <a:buNone/>
              <a:defRPr sz="2000"/>
            </a:lvl8pPr>
            <a:lvl9pPr marL="3654384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99" indent="0">
              <a:buNone/>
              <a:defRPr sz="1200"/>
            </a:lvl2pPr>
            <a:lvl3pPr marL="913597" indent="0">
              <a:buNone/>
              <a:defRPr sz="1000"/>
            </a:lvl3pPr>
            <a:lvl4pPr marL="1370395" indent="0">
              <a:buNone/>
              <a:defRPr sz="1000"/>
            </a:lvl4pPr>
            <a:lvl5pPr marL="1827191" indent="0">
              <a:buNone/>
              <a:defRPr sz="1000"/>
            </a:lvl5pPr>
            <a:lvl6pPr marL="2283992" indent="0">
              <a:buNone/>
              <a:defRPr sz="1000"/>
            </a:lvl6pPr>
            <a:lvl7pPr marL="2740788" indent="0">
              <a:buNone/>
              <a:defRPr sz="1000"/>
            </a:lvl7pPr>
            <a:lvl8pPr marL="3197587" indent="0">
              <a:buNone/>
              <a:defRPr sz="1000"/>
            </a:lvl8pPr>
            <a:lvl9pPr marL="3654384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425EDD-3906-D34D-8E0F-F3515E7FE9C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D582E-6E92-524B-B36D-619466EA237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6573" y="152411"/>
            <a:ext cx="2128838" cy="5714999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325" y="152411"/>
            <a:ext cx="6238875" cy="5714999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90622E-5F78-394F-B9B4-6C42CF25606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457208"/>
            <a:ext cx="9144000" cy="53974"/>
          </a:xfrm>
          <a:prstGeom prst="rect">
            <a:avLst/>
          </a:prstGeom>
          <a:gradFill rotWithShape="0">
            <a:gsLst>
              <a:gs pos="0">
                <a:srgbClr val="AD6900"/>
              </a:gs>
              <a:gs pos="50000">
                <a:srgbClr val="AD6900">
                  <a:gamma/>
                  <a:tint val="0"/>
                  <a:invGamma/>
                </a:srgbClr>
              </a:gs>
              <a:gs pos="100000">
                <a:srgbClr val="AD6900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AD6900">
                <a:gamma/>
                <a:shade val="60000"/>
                <a:invGamma/>
                <a:alpha val="74998"/>
              </a:srgbClr>
            </a:prstShdw>
          </a:effectLst>
        </p:spPr>
        <p:txBody>
          <a:bodyPr wrap="none" lIns="91360" tIns="45681" rIns="91360" bIns="45681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 Rounded MT Bold" pitchFamily="-112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" y="6578609"/>
            <a:ext cx="9126538" cy="261939"/>
          </a:xfrm>
          <a:prstGeom prst="rect">
            <a:avLst/>
          </a:prstGeom>
          <a:gradFill rotWithShape="0">
            <a:gsLst>
              <a:gs pos="0">
                <a:srgbClr val="AD6900"/>
              </a:gs>
              <a:gs pos="50000">
                <a:srgbClr val="AD6900">
                  <a:gamma/>
                  <a:tint val="0"/>
                  <a:invGamma/>
                </a:srgbClr>
              </a:gs>
              <a:gs pos="100000">
                <a:srgbClr val="AD6900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AD6900">
                <a:gamma/>
                <a:shade val="60000"/>
                <a:invGamma/>
                <a:alpha val="74998"/>
              </a:srgbClr>
            </a:prstShdw>
          </a:effectLst>
        </p:spPr>
        <p:txBody>
          <a:bodyPr wrap="none" lIns="91360" tIns="45681" rIns="91360" bIns="45681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 Rounded MT Bold" pitchFamily="-112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819409" y="6594487"/>
            <a:ext cx="3505200" cy="3666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08" tIns="44410" rIns="90408" bIns="4441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dirty="0" smtClean="0">
                <a:latin typeface="Arial" pitchFamily="-112" charset="0"/>
              </a:rPr>
              <a:t>Update on ATLAS IBL</a:t>
            </a:r>
            <a:endParaRPr lang="en-GB" dirty="0">
              <a:latin typeface="Arial" pitchFamily="-112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3343" y="6616716"/>
            <a:ext cx="2915151" cy="3666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08" tIns="44410" rIns="90408" bIns="44410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solidFill>
                  <a:schemeClr val="bg1"/>
                </a:solidFill>
                <a:latin typeface="Arial" pitchFamily="-112" charset="0"/>
              </a:rPr>
              <a:t>G. Darbo </a:t>
            </a:r>
            <a:r>
              <a:rPr lang="en-US">
                <a:solidFill>
                  <a:schemeClr val="bg1"/>
                </a:solidFill>
                <a:latin typeface="Arial" pitchFamily="-112" charset="0"/>
              </a:rPr>
              <a:t>– INFN / Genova</a:t>
            </a:r>
            <a:endParaRPr lang="en-GB">
              <a:solidFill>
                <a:schemeClr val="bg1"/>
              </a:solidFill>
              <a:latin typeface="Arial" pitchFamily="-112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010408" y="6608770"/>
            <a:ext cx="2057401" cy="6436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08" tIns="44410" rIns="90408" bIns="44410">
            <a:prstTxWarp prst="textNoShape">
              <a:avLst/>
            </a:prstTxWarp>
            <a:spAutoFit/>
          </a:bodyPr>
          <a:lstStyle/>
          <a:p>
            <a:pPr algn="r">
              <a:defRPr/>
            </a:pPr>
            <a:r>
              <a:rPr lang="en-GB" dirty="0" smtClean="0">
                <a:solidFill>
                  <a:schemeClr val="bg1"/>
                </a:solidFill>
                <a:latin typeface="Arial" pitchFamily="-110" charset="0"/>
              </a:rPr>
              <a:t> LHCC, 21 September 2010</a:t>
            </a:r>
            <a:endParaRPr lang="en-GB" dirty="0">
              <a:solidFill>
                <a:schemeClr val="bg1"/>
              </a:solidFill>
              <a:latin typeface="Arial" pitchFamily="-110" charset="0"/>
            </a:endParaRPr>
          </a:p>
        </p:txBody>
      </p:sp>
      <p:sp>
        <p:nvSpPr>
          <p:cNvPr id="9" name="Rectangle 13"/>
          <p:cNvSpPr>
            <a:spLocks noChangeArrowheads="1"/>
          </p:cNvSpPr>
          <p:nvPr userDrawn="1"/>
        </p:nvSpPr>
        <p:spPr bwMode="auto">
          <a:xfrm>
            <a:off x="-122233" y="6511940"/>
            <a:ext cx="248624" cy="2153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360" tIns="45681" rIns="91360" bIns="4568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800">
                <a:solidFill>
                  <a:schemeClr val="bg1"/>
                </a:solidFill>
                <a:latin typeface="Arial" pitchFamily="-112" charset="0"/>
              </a:rPr>
              <a:t>o</a:t>
            </a:r>
          </a:p>
        </p:txBody>
      </p:sp>
      <p:pic>
        <p:nvPicPr>
          <p:cNvPr id="10" name="Picture 17" descr="IBL Logo_provisional_50h.gif"/>
          <p:cNvPicPr>
            <a:picLocks noChangeAspect="1"/>
          </p:cNvPicPr>
          <p:nvPr userDrawn="1"/>
        </p:nvPicPr>
        <p:blipFill>
          <a:blip r:embed="rId2"/>
          <a:srcRect l="21475" r="21475"/>
          <a:stretch>
            <a:fillRect/>
          </a:stretch>
        </p:blipFill>
        <p:spPr bwMode="auto">
          <a:xfrm>
            <a:off x="76199" y="50800"/>
            <a:ext cx="477838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336687" y="2133601"/>
            <a:ext cx="6332539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it-IT"/>
              <a:t>Click to edit Master subtitle style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12" y="15"/>
            <a:ext cx="7246939" cy="838201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8" y="4406906"/>
            <a:ext cx="7772400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8" y="290672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799" indent="0">
              <a:buNone/>
              <a:defRPr sz="1800"/>
            </a:lvl2pPr>
            <a:lvl3pPr marL="913597" indent="0">
              <a:buNone/>
              <a:defRPr sz="1600"/>
            </a:lvl3pPr>
            <a:lvl4pPr marL="1370395" indent="0">
              <a:buNone/>
              <a:defRPr sz="1400"/>
            </a:lvl4pPr>
            <a:lvl5pPr marL="1827191" indent="0">
              <a:buNone/>
              <a:defRPr sz="1400"/>
            </a:lvl5pPr>
            <a:lvl6pPr marL="2283992" indent="0">
              <a:buNone/>
              <a:defRPr sz="1400"/>
            </a:lvl6pPr>
            <a:lvl7pPr marL="2740788" indent="0">
              <a:buNone/>
              <a:defRPr sz="1400"/>
            </a:lvl7pPr>
            <a:lvl8pPr marL="3197587" indent="0">
              <a:buNone/>
              <a:defRPr sz="1400"/>
            </a:lvl8pPr>
            <a:lvl9pPr marL="365438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1" y="762001"/>
            <a:ext cx="4267200" cy="56848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762001"/>
            <a:ext cx="4267200" cy="56848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5"/>
            <a:ext cx="8229600" cy="114300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99" indent="0">
              <a:buNone/>
              <a:defRPr sz="2000" b="1"/>
            </a:lvl2pPr>
            <a:lvl3pPr marL="913597" indent="0">
              <a:buNone/>
              <a:defRPr sz="1800" b="1"/>
            </a:lvl3pPr>
            <a:lvl4pPr marL="1370395" indent="0">
              <a:buNone/>
              <a:defRPr sz="1600" b="1"/>
            </a:lvl4pPr>
            <a:lvl5pPr marL="1827191" indent="0">
              <a:buNone/>
              <a:defRPr sz="1600" b="1"/>
            </a:lvl5pPr>
            <a:lvl6pPr marL="2283992" indent="0">
              <a:buNone/>
              <a:defRPr sz="1600" b="1"/>
            </a:lvl6pPr>
            <a:lvl7pPr marL="2740788" indent="0">
              <a:buNone/>
              <a:defRPr sz="1600" b="1"/>
            </a:lvl7pPr>
            <a:lvl8pPr marL="3197587" indent="0">
              <a:buNone/>
              <a:defRPr sz="1600" b="1"/>
            </a:lvl8pPr>
            <a:lvl9pPr marL="365438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99" indent="0">
              <a:buNone/>
              <a:defRPr sz="2000" b="1"/>
            </a:lvl2pPr>
            <a:lvl3pPr marL="913597" indent="0">
              <a:buNone/>
              <a:defRPr sz="1800" b="1"/>
            </a:lvl3pPr>
            <a:lvl4pPr marL="1370395" indent="0">
              <a:buNone/>
              <a:defRPr sz="1600" b="1"/>
            </a:lvl4pPr>
            <a:lvl5pPr marL="1827191" indent="0">
              <a:buNone/>
              <a:defRPr sz="1600" b="1"/>
            </a:lvl5pPr>
            <a:lvl6pPr marL="2283992" indent="0">
              <a:buNone/>
              <a:defRPr sz="1600" b="1"/>
            </a:lvl6pPr>
            <a:lvl7pPr marL="2740788" indent="0">
              <a:buNone/>
              <a:defRPr sz="1600" b="1"/>
            </a:lvl7pPr>
            <a:lvl8pPr marL="3197587" indent="0">
              <a:buNone/>
              <a:defRPr sz="1600" b="1"/>
            </a:lvl8pPr>
            <a:lvl9pPr marL="365438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4" y="1600220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600220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16B60-6611-004B-B893-C1678AAAD9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06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6"/>
            <a:ext cx="3008313" cy="4691062"/>
          </a:xfrm>
        </p:spPr>
        <p:txBody>
          <a:bodyPr/>
          <a:lstStyle>
            <a:lvl1pPr marL="0" indent="0">
              <a:buNone/>
              <a:defRPr sz="1400"/>
            </a:lvl1pPr>
            <a:lvl2pPr marL="456799" indent="0">
              <a:buNone/>
              <a:defRPr sz="1200"/>
            </a:lvl2pPr>
            <a:lvl3pPr marL="913597" indent="0">
              <a:buNone/>
              <a:defRPr sz="1000"/>
            </a:lvl3pPr>
            <a:lvl4pPr marL="1370395" indent="0">
              <a:buNone/>
              <a:defRPr sz="1000"/>
            </a:lvl4pPr>
            <a:lvl5pPr marL="1827191" indent="0">
              <a:buNone/>
              <a:defRPr sz="1000"/>
            </a:lvl5pPr>
            <a:lvl6pPr marL="2283992" indent="0">
              <a:buNone/>
              <a:defRPr sz="1000"/>
            </a:lvl6pPr>
            <a:lvl7pPr marL="2740788" indent="0">
              <a:buNone/>
              <a:defRPr sz="1000"/>
            </a:lvl7pPr>
            <a:lvl8pPr marL="3197587" indent="0">
              <a:buNone/>
              <a:defRPr sz="1000"/>
            </a:lvl8pPr>
            <a:lvl9pPr marL="365438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4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99" indent="0">
              <a:buNone/>
              <a:defRPr sz="2800"/>
            </a:lvl2pPr>
            <a:lvl3pPr marL="913597" indent="0">
              <a:buNone/>
              <a:defRPr sz="2400"/>
            </a:lvl3pPr>
            <a:lvl4pPr marL="1370395" indent="0">
              <a:buNone/>
              <a:defRPr sz="2000"/>
            </a:lvl4pPr>
            <a:lvl5pPr marL="1827191" indent="0">
              <a:buNone/>
              <a:defRPr sz="2000"/>
            </a:lvl5pPr>
            <a:lvl6pPr marL="2283992" indent="0">
              <a:buNone/>
              <a:defRPr sz="2000"/>
            </a:lvl6pPr>
            <a:lvl7pPr marL="2740788" indent="0">
              <a:buNone/>
              <a:defRPr sz="2000"/>
            </a:lvl7pPr>
            <a:lvl8pPr marL="3197587" indent="0">
              <a:buNone/>
              <a:defRPr sz="2000"/>
            </a:lvl8pPr>
            <a:lvl9pPr marL="3654384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99" indent="0">
              <a:buNone/>
              <a:defRPr sz="1200"/>
            </a:lvl2pPr>
            <a:lvl3pPr marL="913597" indent="0">
              <a:buNone/>
              <a:defRPr sz="1000"/>
            </a:lvl3pPr>
            <a:lvl4pPr marL="1370395" indent="0">
              <a:buNone/>
              <a:defRPr sz="1000"/>
            </a:lvl4pPr>
            <a:lvl5pPr marL="1827191" indent="0">
              <a:buNone/>
              <a:defRPr sz="1000"/>
            </a:lvl5pPr>
            <a:lvl6pPr marL="2283992" indent="0">
              <a:buNone/>
              <a:defRPr sz="1000"/>
            </a:lvl6pPr>
            <a:lvl7pPr marL="2740788" indent="0">
              <a:buNone/>
              <a:defRPr sz="1000"/>
            </a:lvl7pPr>
            <a:lvl8pPr marL="3197587" indent="0">
              <a:buNone/>
              <a:defRPr sz="1000"/>
            </a:lvl8pPr>
            <a:lvl9pPr marL="365438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10" y="-25400"/>
            <a:ext cx="2171700" cy="6472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9" y="-25400"/>
            <a:ext cx="6362700" cy="6472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6" y="213043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225360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58477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8" y="4406906"/>
            <a:ext cx="7772400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8" y="290672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79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5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3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1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99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7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3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30098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4" y="1600210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600210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09423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99" indent="0">
              <a:buNone/>
              <a:defRPr sz="2000" b="1"/>
            </a:lvl2pPr>
            <a:lvl3pPr marL="913597" indent="0">
              <a:buNone/>
              <a:defRPr sz="1800" b="1"/>
            </a:lvl3pPr>
            <a:lvl4pPr marL="1370395" indent="0">
              <a:buNone/>
              <a:defRPr sz="1600" b="1"/>
            </a:lvl4pPr>
            <a:lvl5pPr marL="1827191" indent="0">
              <a:buNone/>
              <a:defRPr sz="1600" b="1"/>
            </a:lvl5pPr>
            <a:lvl6pPr marL="2283992" indent="0">
              <a:buNone/>
              <a:defRPr sz="1600" b="1"/>
            </a:lvl6pPr>
            <a:lvl7pPr marL="2740788" indent="0">
              <a:buNone/>
              <a:defRPr sz="1600" b="1"/>
            </a:lvl7pPr>
            <a:lvl8pPr marL="3197587" indent="0">
              <a:buNone/>
              <a:defRPr sz="1600" b="1"/>
            </a:lvl8pPr>
            <a:lvl9pPr marL="365438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99" indent="0">
              <a:buNone/>
              <a:defRPr sz="2000" b="1"/>
            </a:lvl2pPr>
            <a:lvl3pPr marL="913597" indent="0">
              <a:buNone/>
              <a:defRPr sz="1800" b="1"/>
            </a:lvl3pPr>
            <a:lvl4pPr marL="1370395" indent="0">
              <a:buNone/>
              <a:defRPr sz="1600" b="1"/>
            </a:lvl4pPr>
            <a:lvl5pPr marL="1827191" indent="0">
              <a:buNone/>
              <a:defRPr sz="1600" b="1"/>
            </a:lvl5pPr>
            <a:lvl6pPr marL="2283992" indent="0">
              <a:buNone/>
              <a:defRPr sz="1600" b="1"/>
            </a:lvl6pPr>
            <a:lvl7pPr marL="2740788" indent="0">
              <a:buNone/>
              <a:defRPr sz="1600" b="1"/>
            </a:lvl7pPr>
            <a:lvl8pPr marL="3197587" indent="0">
              <a:buNone/>
              <a:defRPr sz="1600" b="1"/>
            </a:lvl8pPr>
            <a:lvl9pPr marL="365438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653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99" indent="0">
              <a:buNone/>
              <a:defRPr sz="2000" b="1"/>
            </a:lvl2pPr>
            <a:lvl3pPr marL="913597" indent="0">
              <a:buNone/>
              <a:defRPr sz="1800" b="1"/>
            </a:lvl3pPr>
            <a:lvl4pPr marL="1370395" indent="0">
              <a:buNone/>
              <a:defRPr sz="1600" b="1"/>
            </a:lvl4pPr>
            <a:lvl5pPr marL="1827191" indent="0">
              <a:buNone/>
              <a:defRPr sz="1600" b="1"/>
            </a:lvl5pPr>
            <a:lvl6pPr marL="2283992" indent="0">
              <a:buNone/>
              <a:defRPr sz="1600" b="1"/>
            </a:lvl6pPr>
            <a:lvl7pPr marL="2740788" indent="0">
              <a:buNone/>
              <a:defRPr sz="1600" b="1"/>
            </a:lvl7pPr>
            <a:lvl8pPr marL="3197587" indent="0">
              <a:buNone/>
              <a:defRPr sz="1600" b="1"/>
            </a:lvl8pPr>
            <a:lvl9pPr marL="3654384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99" indent="0">
              <a:buNone/>
              <a:defRPr sz="2000" b="1"/>
            </a:lvl2pPr>
            <a:lvl3pPr marL="913597" indent="0">
              <a:buNone/>
              <a:defRPr sz="1800" b="1"/>
            </a:lvl3pPr>
            <a:lvl4pPr marL="1370395" indent="0">
              <a:buNone/>
              <a:defRPr sz="1600" b="1"/>
            </a:lvl4pPr>
            <a:lvl5pPr marL="1827191" indent="0">
              <a:buNone/>
              <a:defRPr sz="1600" b="1"/>
            </a:lvl5pPr>
            <a:lvl6pPr marL="2283992" indent="0">
              <a:buNone/>
              <a:defRPr sz="1600" b="1"/>
            </a:lvl6pPr>
            <a:lvl7pPr marL="2740788" indent="0">
              <a:buNone/>
              <a:defRPr sz="1600" b="1"/>
            </a:lvl7pPr>
            <a:lvl8pPr marL="3197587" indent="0">
              <a:buNone/>
              <a:defRPr sz="1600" b="1"/>
            </a:lvl8pPr>
            <a:lvl9pPr marL="3654384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C695AB-CCAB-CA4C-8B68-EAF15E1112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576995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074251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1"/>
            <a:ext cx="3008313" cy="4691062"/>
          </a:xfrm>
        </p:spPr>
        <p:txBody>
          <a:bodyPr/>
          <a:lstStyle>
            <a:lvl1pPr marL="0" indent="0">
              <a:buNone/>
              <a:defRPr sz="1400"/>
            </a:lvl1pPr>
            <a:lvl2pPr marL="456799" indent="0">
              <a:buNone/>
              <a:defRPr sz="1200"/>
            </a:lvl2pPr>
            <a:lvl3pPr marL="913597" indent="0">
              <a:buNone/>
              <a:defRPr sz="1000"/>
            </a:lvl3pPr>
            <a:lvl4pPr marL="1370395" indent="0">
              <a:buNone/>
              <a:defRPr sz="1000"/>
            </a:lvl4pPr>
            <a:lvl5pPr marL="1827191" indent="0">
              <a:buNone/>
              <a:defRPr sz="1000"/>
            </a:lvl5pPr>
            <a:lvl6pPr marL="2283992" indent="0">
              <a:buNone/>
              <a:defRPr sz="1000"/>
            </a:lvl6pPr>
            <a:lvl7pPr marL="2740788" indent="0">
              <a:buNone/>
              <a:defRPr sz="1000"/>
            </a:lvl7pPr>
            <a:lvl8pPr marL="3197587" indent="0">
              <a:buNone/>
              <a:defRPr sz="1000"/>
            </a:lvl8pPr>
            <a:lvl9pPr marL="365438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97606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4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99" indent="0">
              <a:buNone/>
              <a:defRPr sz="2800"/>
            </a:lvl2pPr>
            <a:lvl3pPr marL="913597" indent="0">
              <a:buNone/>
              <a:defRPr sz="2400"/>
            </a:lvl3pPr>
            <a:lvl4pPr marL="1370395" indent="0">
              <a:buNone/>
              <a:defRPr sz="2000"/>
            </a:lvl4pPr>
            <a:lvl5pPr marL="1827191" indent="0">
              <a:buNone/>
              <a:defRPr sz="2000"/>
            </a:lvl5pPr>
            <a:lvl6pPr marL="2283992" indent="0">
              <a:buNone/>
              <a:defRPr sz="2000"/>
            </a:lvl6pPr>
            <a:lvl7pPr marL="2740788" indent="0">
              <a:buNone/>
              <a:defRPr sz="2000"/>
            </a:lvl7pPr>
            <a:lvl8pPr marL="3197587" indent="0">
              <a:buNone/>
              <a:defRPr sz="2000"/>
            </a:lvl8pPr>
            <a:lvl9pPr marL="3654384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99" indent="0">
              <a:buNone/>
              <a:defRPr sz="1200"/>
            </a:lvl2pPr>
            <a:lvl3pPr marL="913597" indent="0">
              <a:buNone/>
              <a:defRPr sz="1000"/>
            </a:lvl3pPr>
            <a:lvl4pPr marL="1370395" indent="0">
              <a:buNone/>
              <a:defRPr sz="1000"/>
            </a:lvl4pPr>
            <a:lvl5pPr marL="1827191" indent="0">
              <a:buNone/>
              <a:defRPr sz="1000"/>
            </a:lvl5pPr>
            <a:lvl6pPr marL="2283992" indent="0">
              <a:buNone/>
              <a:defRPr sz="1000"/>
            </a:lvl6pPr>
            <a:lvl7pPr marL="2740788" indent="0">
              <a:buNone/>
              <a:defRPr sz="1000"/>
            </a:lvl7pPr>
            <a:lvl8pPr marL="3197587" indent="0">
              <a:buNone/>
              <a:defRPr sz="1000"/>
            </a:lvl8pPr>
            <a:lvl9pPr marL="365438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955224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23600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8" y="274650"/>
            <a:ext cx="2057401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12" y="274650"/>
            <a:ext cx="60198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10276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58939" y="1600214"/>
            <a:ext cx="6837362" cy="3200401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3597"/>
              <a:endParaRPr lang="en-US" sz="240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3597"/>
              <a:endParaRPr lang="en-US" sz="240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3597"/>
              <a:endParaRPr lang="en-US" sz="240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3597"/>
              <a:endParaRPr lang="en-US" sz="240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3597"/>
              <a:endParaRPr lang="en-US" sz="240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3597"/>
              <a:endParaRPr lang="en-US" sz="240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endParaRPr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6" y="1341454"/>
            <a:ext cx="7772400" cy="1933575"/>
          </a:xfrm>
        </p:spPr>
        <p:txBody>
          <a:bodyPr anchor="b"/>
          <a:lstStyle>
            <a:lvl1pPr algn="r">
              <a:defRPr sz="3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1" y="3716338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Andrew W. Rose</a:t>
            </a:r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25344"/>
            <a:ext cx="2133600" cy="332656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8293FFB-E45E-43B3-B8B1-5068AA8D63F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" y="6524640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12 May 2014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9" y="6524640"/>
            <a:ext cx="2895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 Hall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720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06398-A6AE-4DAE-9224-DDBF6E08412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" y="6524640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12 May 2014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9" y="6524640"/>
            <a:ext cx="2895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 Hall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431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8" y="4406906"/>
            <a:ext cx="7772400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8" y="290672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799" indent="0">
              <a:buNone/>
              <a:defRPr sz="1800"/>
            </a:lvl2pPr>
            <a:lvl3pPr marL="913597" indent="0">
              <a:buNone/>
              <a:defRPr sz="1600"/>
            </a:lvl3pPr>
            <a:lvl4pPr marL="1370395" indent="0">
              <a:buNone/>
              <a:defRPr sz="1400"/>
            </a:lvl4pPr>
            <a:lvl5pPr marL="1827191" indent="0">
              <a:buNone/>
              <a:defRPr sz="1400"/>
            </a:lvl5pPr>
            <a:lvl6pPr marL="2283992" indent="0">
              <a:buNone/>
              <a:defRPr sz="1400"/>
            </a:lvl6pPr>
            <a:lvl7pPr marL="2740788" indent="0">
              <a:buNone/>
              <a:defRPr sz="1400"/>
            </a:lvl7pPr>
            <a:lvl8pPr marL="3197587" indent="0">
              <a:buNone/>
              <a:defRPr sz="1400"/>
            </a:lvl8pPr>
            <a:lvl9pPr marL="365438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A1E6C-EC88-4B1C-BF20-EAA1CF01C0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" y="6524640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12 May 2014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9" y="6524640"/>
            <a:ext cx="2895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 Hall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486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4" y="1600210"/>
            <a:ext cx="4038601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600210"/>
            <a:ext cx="4038601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27705-2E2C-428B-8A62-53697DC2C98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1" y="6524640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12 May 2014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9" y="6524640"/>
            <a:ext cx="2895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 Hall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349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89EF9-9019-4144-B830-312431BF69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99" indent="0">
              <a:buNone/>
              <a:defRPr sz="2000" b="1"/>
            </a:lvl2pPr>
            <a:lvl3pPr marL="913597" indent="0">
              <a:buNone/>
              <a:defRPr sz="1800" b="1"/>
            </a:lvl3pPr>
            <a:lvl4pPr marL="1370395" indent="0">
              <a:buNone/>
              <a:defRPr sz="1600" b="1"/>
            </a:lvl4pPr>
            <a:lvl5pPr marL="1827191" indent="0">
              <a:buNone/>
              <a:defRPr sz="1600" b="1"/>
            </a:lvl5pPr>
            <a:lvl6pPr marL="2283992" indent="0">
              <a:buNone/>
              <a:defRPr sz="1600" b="1"/>
            </a:lvl6pPr>
            <a:lvl7pPr marL="2740788" indent="0">
              <a:buNone/>
              <a:defRPr sz="1600" b="1"/>
            </a:lvl7pPr>
            <a:lvl8pPr marL="3197587" indent="0">
              <a:buNone/>
              <a:defRPr sz="1600" b="1"/>
            </a:lvl8pPr>
            <a:lvl9pPr marL="365438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99" indent="0">
              <a:buNone/>
              <a:defRPr sz="2000" b="1"/>
            </a:lvl2pPr>
            <a:lvl3pPr marL="913597" indent="0">
              <a:buNone/>
              <a:defRPr sz="1800" b="1"/>
            </a:lvl3pPr>
            <a:lvl4pPr marL="1370395" indent="0">
              <a:buNone/>
              <a:defRPr sz="1600" b="1"/>
            </a:lvl4pPr>
            <a:lvl5pPr marL="1827191" indent="0">
              <a:buNone/>
              <a:defRPr sz="1600" b="1"/>
            </a:lvl5pPr>
            <a:lvl6pPr marL="2283992" indent="0">
              <a:buNone/>
              <a:defRPr sz="1600" b="1"/>
            </a:lvl6pPr>
            <a:lvl7pPr marL="2740788" indent="0">
              <a:buNone/>
              <a:defRPr sz="1600" b="1"/>
            </a:lvl7pPr>
            <a:lvl8pPr marL="3197587" indent="0">
              <a:buNone/>
              <a:defRPr sz="1600" b="1"/>
            </a:lvl8pPr>
            <a:lvl9pPr marL="365438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D1ADF-249F-48EE-893B-5C18D521A07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Date Placeholder 9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1" y="6524640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12 May 2014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11" name="Footer Placeholder 10"/>
          <p:cNvSpPr>
            <a:spLocks noGrp="1" noChangeArrowheads="1"/>
          </p:cNvSpPr>
          <p:nvPr>
            <p:ph type="ftr" sz="quarter" idx="14"/>
          </p:nvPr>
        </p:nvSpPr>
        <p:spPr bwMode="auto">
          <a:xfrm>
            <a:off x="3124209" y="6524640"/>
            <a:ext cx="2895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 Hall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564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0434F-0E00-43A0-B34C-A29A342825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" y="6524640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12 May 2014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9" y="6524640"/>
            <a:ext cx="2895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 Hall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675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194E4-1BD4-4A66-8440-B62E7EDA148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" y="6524640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12 May 2014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9" y="6524640"/>
            <a:ext cx="2895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 Hall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94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1"/>
            <a:ext cx="3008313" cy="4691062"/>
          </a:xfrm>
        </p:spPr>
        <p:txBody>
          <a:bodyPr/>
          <a:lstStyle>
            <a:lvl1pPr marL="0" indent="0">
              <a:buNone/>
              <a:defRPr sz="1400"/>
            </a:lvl1pPr>
            <a:lvl2pPr marL="456799" indent="0">
              <a:buNone/>
              <a:defRPr sz="1200"/>
            </a:lvl2pPr>
            <a:lvl3pPr marL="913597" indent="0">
              <a:buNone/>
              <a:defRPr sz="1000"/>
            </a:lvl3pPr>
            <a:lvl4pPr marL="1370395" indent="0">
              <a:buNone/>
              <a:defRPr sz="1000"/>
            </a:lvl4pPr>
            <a:lvl5pPr marL="1827191" indent="0">
              <a:buNone/>
              <a:defRPr sz="1000"/>
            </a:lvl5pPr>
            <a:lvl6pPr marL="2283992" indent="0">
              <a:buNone/>
              <a:defRPr sz="1000"/>
            </a:lvl6pPr>
            <a:lvl7pPr marL="2740788" indent="0">
              <a:buNone/>
              <a:defRPr sz="1000"/>
            </a:lvl7pPr>
            <a:lvl8pPr marL="3197587" indent="0">
              <a:buNone/>
              <a:defRPr sz="1000"/>
            </a:lvl8pPr>
            <a:lvl9pPr marL="365438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01F40-C1A1-4DF8-A0E1-F16918710C9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1" y="6524640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12 May 2014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9" y="6524640"/>
            <a:ext cx="2895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 Hall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430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4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99" indent="0">
              <a:buNone/>
              <a:defRPr sz="2800"/>
            </a:lvl2pPr>
            <a:lvl3pPr marL="913597" indent="0">
              <a:buNone/>
              <a:defRPr sz="2400"/>
            </a:lvl3pPr>
            <a:lvl4pPr marL="1370395" indent="0">
              <a:buNone/>
              <a:defRPr sz="2000"/>
            </a:lvl4pPr>
            <a:lvl5pPr marL="1827191" indent="0">
              <a:buNone/>
              <a:defRPr sz="2000"/>
            </a:lvl5pPr>
            <a:lvl6pPr marL="2283992" indent="0">
              <a:buNone/>
              <a:defRPr sz="2000"/>
            </a:lvl6pPr>
            <a:lvl7pPr marL="2740788" indent="0">
              <a:buNone/>
              <a:defRPr sz="2000"/>
            </a:lvl7pPr>
            <a:lvl8pPr marL="3197587" indent="0">
              <a:buNone/>
              <a:defRPr sz="2000"/>
            </a:lvl8pPr>
            <a:lvl9pPr marL="3654384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99" indent="0">
              <a:buNone/>
              <a:defRPr sz="1200"/>
            </a:lvl2pPr>
            <a:lvl3pPr marL="913597" indent="0">
              <a:buNone/>
              <a:defRPr sz="1000"/>
            </a:lvl3pPr>
            <a:lvl4pPr marL="1370395" indent="0">
              <a:buNone/>
              <a:defRPr sz="1000"/>
            </a:lvl4pPr>
            <a:lvl5pPr marL="1827191" indent="0">
              <a:buNone/>
              <a:defRPr sz="1000"/>
            </a:lvl5pPr>
            <a:lvl6pPr marL="2283992" indent="0">
              <a:buNone/>
              <a:defRPr sz="1000"/>
            </a:lvl6pPr>
            <a:lvl7pPr marL="2740788" indent="0">
              <a:buNone/>
              <a:defRPr sz="1000"/>
            </a:lvl7pPr>
            <a:lvl8pPr marL="3197587" indent="0">
              <a:buNone/>
              <a:defRPr sz="1000"/>
            </a:lvl8pPr>
            <a:lvl9pPr marL="365438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ECB72-85E8-40A4-9A46-1BC37C80974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1" y="6524640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12 May 2014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9" y="6524640"/>
            <a:ext cx="2895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 Hall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997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402FF-B7B9-4438-9675-E4C58DE3F1D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" y="6524640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12 May 2014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9" y="6524640"/>
            <a:ext cx="2895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 Hall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564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8" y="274649"/>
            <a:ext cx="2057401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12" y="274649"/>
            <a:ext cx="6019801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CA3E6-D698-486B-8AA0-26055FCF4C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" y="6524640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12 May 2014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9" y="6524640"/>
            <a:ext cx="2895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 Hall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716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6" y="213054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24F53-BDAE-D849-B82E-07AEF10EC8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5450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8859A-2D5A-0E4F-94C1-4826CE377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02933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8" y="4407013"/>
            <a:ext cx="7772400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8" y="290672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79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5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3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1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99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7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3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2222E-9E0C-1043-9610-F1755B93D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979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03522-8517-984A-9912-D4C9580D7E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4" y="1124754"/>
            <a:ext cx="4038601" cy="500142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124754"/>
            <a:ext cx="4038601" cy="500142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8A2B7-5336-8548-A5C9-A2DA89739C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59459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26768-16E4-7F42-8AA5-101B107947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38185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67741-D159-924E-AD97-A0E15980EF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0197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17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6"/>
            <a:ext cx="3008313" cy="4691062"/>
          </a:xfrm>
        </p:spPr>
        <p:txBody>
          <a:bodyPr/>
          <a:lstStyle>
            <a:lvl1pPr marL="0" indent="0">
              <a:buNone/>
              <a:defRPr sz="1400"/>
            </a:lvl1pPr>
            <a:lvl2pPr marL="456799" indent="0">
              <a:buNone/>
              <a:defRPr sz="1200"/>
            </a:lvl2pPr>
            <a:lvl3pPr marL="913597" indent="0">
              <a:buNone/>
              <a:defRPr sz="1000"/>
            </a:lvl3pPr>
            <a:lvl4pPr marL="1370395" indent="0">
              <a:buNone/>
              <a:defRPr sz="1000"/>
            </a:lvl4pPr>
            <a:lvl5pPr marL="1827191" indent="0">
              <a:buNone/>
              <a:defRPr sz="1000"/>
            </a:lvl5pPr>
            <a:lvl6pPr marL="2283992" indent="0">
              <a:buNone/>
              <a:defRPr sz="1000"/>
            </a:lvl6pPr>
            <a:lvl7pPr marL="2740788" indent="0">
              <a:buNone/>
              <a:defRPr sz="1000"/>
            </a:lvl7pPr>
            <a:lvl8pPr marL="3197587" indent="0">
              <a:buNone/>
              <a:defRPr sz="1000"/>
            </a:lvl8pPr>
            <a:lvl9pPr marL="3654384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7307A-EEE5-1449-B13A-8A414B5A9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9303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4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799" indent="0">
              <a:buNone/>
              <a:defRPr sz="2800"/>
            </a:lvl2pPr>
            <a:lvl3pPr marL="913597" indent="0">
              <a:buNone/>
              <a:defRPr sz="2400"/>
            </a:lvl3pPr>
            <a:lvl4pPr marL="1370395" indent="0">
              <a:buNone/>
              <a:defRPr sz="2000"/>
            </a:lvl4pPr>
            <a:lvl5pPr marL="1827191" indent="0">
              <a:buNone/>
              <a:defRPr sz="2000"/>
            </a:lvl5pPr>
            <a:lvl6pPr marL="2283992" indent="0">
              <a:buNone/>
              <a:defRPr sz="2000"/>
            </a:lvl6pPr>
            <a:lvl7pPr marL="2740788" indent="0">
              <a:buNone/>
              <a:defRPr sz="2000"/>
            </a:lvl7pPr>
            <a:lvl8pPr marL="3197587" indent="0">
              <a:buNone/>
              <a:defRPr sz="2000"/>
            </a:lvl8pPr>
            <a:lvl9pPr marL="3654384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99" indent="0">
              <a:buNone/>
              <a:defRPr sz="1200"/>
            </a:lvl2pPr>
            <a:lvl3pPr marL="913597" indent="0">
              <a:buNone/>
              <a:defRPr sz="1000"/>
            </a:lvl3pPr>
            <a:lvl4pPr marL="1370395" indent="0">
              <a:buNone/>
              <a:defRPr sz="1000"/>
            </a:lvl4pPr>
            <a:lvl5pPr marL="1827191" indent="0">
              <a:buNone/>
              <a:defRPr sz="1000"/>
            </a:lvl5pPr>
            <a:lvl6pPr marL="2283992" indent="0">
              <a:buNone/>
              <a:defRPr sz="1000"/>
            </a:lvl6pPr>
            <a:lvl7pPr marL="2740788" indent="0">
              <a:buNone/>
              <a:defRPr sz="1000"/>
            </a:lvl7pPr>
            <a:lvl8pPr marL="3197587" indent="0">
              <a:buNone/>
              <a:defRPr sz="1000"/>
            </a:lvl8pPr>
            <a:lvl9pPr marL="3654384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AFDEE-4550-ED4A-9319-5F1390B08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12645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C4CBE-9E7A-634E-BF9F-629BAD1DE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4804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6" y="213043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79A7-ADFA-424D-B999-9A3BEA3C1CD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79A7-ADFA-424D-B999-9A3BEA3C1CD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8" y="4406906"/>
            <a:ext cx="7772400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8" y="290672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79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5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3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1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99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7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3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79A7-ADFA-424D-B999-9A3BEA3C1CD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4" y="1600210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600210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79A7-ADFA-424D-B999-9A3BEA3C1CD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11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6"/>
            <a:ext cx="3008313" cy="4691062"/>
          </a:xfrm>
        </p:spPr>
        <p:txBody>
          <a:bodyPr/>
          <a:lstStyle>
            <a:lvl1pPr marL="0" indent="0">
              <a:buNone/>
              <a:defRPr sz="1400"/>
            </a:lvl1pPr>
            <a:lvl2pPr marL="456799" indent="0">
              <a:buNone/>
              <a:defRPr sz="1200"/>
            </a:lvl2pPr>
            <a:lvl3pPr marL="913597" indent="0">
              <a:buNone/>
              <a:defRPr sz="1000"/>
            </a:lvl3pPr>
            <a:lvl4pPr marL="1370395" indent="0">
              <a:buNone/>
              <a:defRPr sz="1000"/>
            </a:lvl4pPr>
            <a:lvl5pPr marL="1827191" indent="0">
              <a:buNone/>
              <a:defRPr sz="1000"/>
            </a:lvl5pPr>
            <a:lvl6pPr marL="2283992" indent="0">
              <a:buNone/>
              <a:defRPr sz="1000"/>
            </a:lvl6pPr>
            <a:lvl7pPr marL="2740788" indent="0">
              <a:buNone/>
              <a:defRPr sz="1000"/>
            </a:lvl7pPr>
            <a:lvl8pPr marL="3197587" indent="0">
              <a:buNone/>
              <a:defRPr sz="1000"/>
            </a:lvl8pPr>
            <a:lvl9pPr marL="3654384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2A8D6-1493-3849-8CAC-011D67BD56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99" indent="0">
              <a:buNone/>
              <a:defRPr sz="2000" b="1"/>
            </a:lvl2pPr>
            <a:lvl3pPr marL="913597" indent="0">
              <a:buNone/>
              <a:defRPr sz="1800" b="1"/>
            </a:lvl3pPr>
            <a:lvl4pPr marL="1370395" indent="0">
              <a:buNone/>
              <a:defRPr sz="1600" b="1"/>
            </a:lvl4pPr>
            <a:lvl5pPr marL="1827191" indent="0">
              <a:buNone/>
              <a:defRPr sz="1600" b="1"/>
            </a:lvl5pPr>
            <a:lvl6pPr marL="2283992" indent="0">
              <a:buNone/>
              <a:defRPr sz="1600" b="1"/>
            </a:lvl6pPr>
            <a:lvl7pPr marL="2740788" indent="0">
              <a:buNone/>
              <a:defRPr sz="1600" b="1"/>
            </a:lvl7pPr>
            <a:lvl8pPr marL="3197587" indent="0">
              <a:buNone/>
              <a:defRPr sz="1600" b="1"/>
            </a:lvl8pPr>
            <a:lvl9pPr marL="365438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99" indent="0">
              <a:buNone/>
              <a:defRPr sz="2000" b="1"/>
            </a:lvl2pPr>
            <a:lvl3pPr marL="913597" indent="0">
              <a:buNone/>
              <a:defRPr sz="1800" b="1"/>
            </a:lvl3pPr>
            <a:lvl4pPr marL="1370395" indent="0">
              <a:buNone/>
              <a:defRPr sz="1600" b="1"/>
            </a:lvl4pPr>
            <a:lvl5pPr marL="1827191" indent="0">
              <a:buNone/>
              <a:defRPr sz="1600" b="1"/>
            </a:lvl5pPr>
            <a:lvl6pPr marL="2283992" indent="0">
              <a:buNone/>
              <a:defRPr sz="1600" b="1"/>
            </a:lvl6pPr>
            <a:lvl7pPr marL="2740788" indent="0">
              <a:buNone/>
              <a:defRPr sz="1600" b="1"/>
            </a:lvl7pPr>
            <a:lvl8pPr marL="3197587" indent="0">
              <a:buNone/>
              <a:defRPr sz="1600" b="1"/>
            </a:lvl8pPr>
            <a:lvl9pPr marL="365438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79A7-ADFA-424D-B999-9A3BEA3C1CD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79A7-ADFA-424D-B999-9A3BEA3C1CD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79A7-ADFA-424D-B999-9A3BEA3C1CD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1"/>
            <a:ext cx="3008313" cy="4691062"/>
          </a:xfrm>
        </p:spPr>
        <p:txBody>
          <a:bodyPr/>
          <a:lstStyle>
            <a:lvl1pPr marL="0" indent="0">
              <a:buNone/>
              <a:defRPr sz="1400"/>
            </a:lvl1pPr>
            <a:lvl2pPr marL="456799" indent="0">
              <a:buNone/>
              <a:defRPr sz="1200"/>
            </a:lvl2pPr>
            <a:lvl3pPr marL="913597" indent="0">
              <a:buNone/>
              <a:defRPr sz="1000"/>
            </a:lvl3pPr>
            <a:lvl4pPr marL="1370395" indent="0">
              <a:buNone/>
              <a:defRPr sz="1000"/>
            </a:lvl4pPr>
            <a:lvl5pPr marL="1827191" indent="0">
              <a:buNone/>
              <a:defRPr sz="1000"/>
            </a:lvl5pPr>
            <a:lvl6pPr marL="2283992" indent="0">
              <a:buNone/>
              <a:defRPr sz="1000"/>
            </a:lvl6pPr>
            <a:lvl7pPr marL="2740788" indent="0">
              <a:buNone/>
              <a:defRPr sz="1000"/>
            </a:lvl7pPr>
            <a:lvl8pPr marL="3197587" indent="0">
              <a:buNone/>
              <a:defRPr sz="1000"/>
            </a:lvl8pPr>
            <a:lvl9pPr marL="365438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79A7-ADFA-424D-B999-9A3BEA3C1CD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4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99" indent="0">
              <a:buNone/>
              <a:defRPr sz="2800"/>
            </a:lvl2pPr>
            <a:lvl3pPr marL="913597" indent="0">
              <a:buNone/>
              <a:defRPr sz="2400"/>
            </a:lvl3pPr>
            <a:lvl4pPr marL="1370395" indent="0">
              <a:buNone/>
              <a:defRPr sz="2000"/>
            </a:lvl4pPr>
            <a:lvl5pPr marL="1827191" indent="0">
              <a:buNone/>
              <a:defRPr sz="2000"/>
            </a:lvl5pPr>
            <a:lvl6pPr marL="2283992" indent="0">
              <a:buNone/>
              <a:defRPr sz="2000"/>
            </a:lvl6pPr>
            <a:lvl7pPr marL="2740788" indent="0">
              <a:buNone/>
              <a:defRPr sz="2000"/>
            </a:lvl7pPr>
            <a:lvl8pPr marL="3197587" indent="0">
              <a:buNone/>
              <a:defRPr sz="2000"/>
            </a:lvl8pPr>
            <a:lvl9pPr marL="3654384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99" indent="0">
              <a:buNone/>
              <a:defRPr sz="1200"/>
            </a:lvl2pPr>
            <a:lvl3pPr marL="913597" indent="0">
              <a:buNone/>
              <a:defRPr sz="1000"/>
            </a:lvl3pPr>
            <a:lvl4pPr marL="1370395" indent="0">
              <a:buNone/>
              <a:defRPr sz="1000"/>
            </a:lvl4pPr>
            <a:lvl5pPr marL="1827191" indent="0">
              <a:buNone/>
              <a:defRPr sz="1000"/>
            </a:lvl5pPr>
            <a:lvl6pPr marL="2283992" indent="0">
              <a:buNone/>
              <a:defRPr sz="1000"/>
            </a:lvl6pPr>
            <a:lvl7pPr marL="2740788" indent="0">
              <a:buNone/>
              <a:defRPr sz="1000"/>
            </a:lvl7pPr>
            <a:lvl8pPr marL="3197587" indent="0">
              <a:buNone/>
              <a:defRPr sz="1000"/>
            </a:lvl8pPr>
            <a:lvl9pPr marL="365438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79A7-ADFA-424D-B999-9A3BEA3C1CD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79A7-ADFA-424D-B999-9A3BEA3C1CD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8" y="274650"/>
            <a:ext cx="2057401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12" y="274650"/>
            <a:ext cx="60198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79A7-ADFA-424D-B999-9A3BEA3C1CD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1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6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6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bg1">
              <a:lumMod val="75000"/>
              <a:lumOff val="25000"/>
              <a:alpha val="50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>
          <a:xfrm>
            <a:off x="2528131" y="6543681"/>
            <a:ext cx="4086225" cy="2476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4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>
          <a:xfrm>
            <a:off x="2528892" y="6525344"/>
            <a:ext cx="4086225" cy="2476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6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6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2527317" y="6525344"/>
            <a:ext cx="4086225" cy="2476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bg1">
              <a:lumMod val="75000"/>
              <a:lumOff val="25000"/>
              <a:alpha val="50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82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3888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4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799" indent="0">
              <a:buNone/>
              <a:defRPr sz="2800"/>
            </a:lvl2pPr>
            <a:lvl3pPr marL="913597" indent="0">
              <a:buNone/>
              <a:defRPr sz="2400"/>
            </a:lvl3pPr>
            <a:lvl4pPr marL="1370395" indent="0">
              <a:buNone/>
              <a:defRPr sz="2000"/>
            </a:lvl4pPr>
            <a:lvl5pPr marL="1827191" indent="0">
              <a:buNone/>
              <a:defRPr sz="2000"/>
            </a:lvl5pPr>
            <a:lvl6pPr marL="2283992" indent="0">
              <a:buNone/>
              <a:defRPr sz="2000"/>
            </a:lvl6pPr>
            <a:lvl7pPr marL="2740788" indent="0">
              <a:buNone/>
              <a:defRPr sz="2000"/>
            </a:lvl7pPr>
            <a:lvl8pPr marL="3197587" indent="0">
              <a:buNone/>
              <a:defRPr sz="2000"/>
            </a:lvl8pPr>
            <a:lvl9pPr marL="3654384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99" indent="0">
              <a:buNone/>
              <a:defRPr sz="1200"/>
            </a:lvl2pPr>
            <a:lvl3pPr marL="913597" indent="0">
              <a:buNone/>
              <a:defRPr sz="1000"/>
            </a:lvl3pPr>
            <a:lvl4pPr marL="1370395" indent="0">
              <a:buNone/>
              <a:defRPr sz="1000"/>
            </a:lvl4pPr>
            <a:lvl5pPr marL="1827191" indent="0">
              <a:buNone/>
              <a:defRPr sz="1000"/>
            </a:lvl5pPr>
            <a:lvl6pPr marL="2283992" indent="0">
              <a:buNone/>
              <a:defRPr sz="1000"/>
            </a:lvl6pPr>
            <a:lvl7pPr marL="2740788" indent="0">
              <a:buNone/>
              <a:defRPr sz="1000"/>
            </a:lvl7pPr>
            <a:lvl8pPr marL="3197587" indent="0">
              <a:buNone/>
              <a:defRPr sz="1000"/>
            </a:lvl8pPr>
            <a:lvl9pPr marL="3654384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F6B1D-C450-7940-BD59-C4A0E175FA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8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>
          <a:xfrm>
            <a:off x="2528131" y="6543681"/>
            <a:ext cx="4086225" cy="2476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8" y="1463045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6944" indent="0">
              <a:buNone/>
              <a:defRPr sz="1200"/>
            </a:lvl2pPr>
            <a:lvl3pPr marL="913888" indent="0">
              <a:buNone/>
              <a:defRPr sz="1000"/>
            </a:lvl3pPr>
            <a:lvl4pPr marL="1370835" indent="0">
              <a:buNone/>
              <a:defRPr sz="900"/>
            </a:lvl4pPr>
            <a:lvl5pPr marL="1827775" indent="0">
              <a:buNone/>
              <a:defRPr sz="900"/>
            </a:lvl5pPr>
            <a:lvl6pPr marL="2284720" indent="0">
              <a:buNone/>
              <a:defRPr sz="900"/>
            </a:lvl6pPr>
            <a:lvl7pPr marL="2741666" indent="0">
              <a:buNone/>
              <a:defRPr sz="900"/>
            </a:lvl7pPr>
            <a:lvl8pPr marL="3198608" indent="0">
              <a:buNone/>
              <a:defRPr sz="900"/>
            </a:lvl8pPr>
            <a:lvl9pPr marL="36555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5" y="1463045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6944" indent="0">
              <a:buNone/>
              <a:defRPr sz="1200"/>
            </a:lvl2pPr>
            <a:lvl3pPr marL="913888" indent="0">
              <a:buNone/>
              <a:defRPr sz="1000"/>
            </a:lvl3pPr>
            <a:lvl4pPr marL="1370835" indent="0">
              <a:buNone/>
              <a:defRPr sz="900"/>
            </a:lvl4pPr>
            <a:lvl5pPr marL="1827775" indent="0">
              <a:buNone/>
              <a:defRPr sz="900"/>
            </a:lvl5pPr>
            <a:lvl6pPr marL="2284720" indent="0">
              <a:buNone/>
              <a:defRPr sz="900"/>
            </a:lvl6pPr>
            <a:lvl7pPr marL="2741666" indent="0">
              <a:buNone/>
              <a:defRPr sz="900"/>
            </a:lvl7pPr>
            <a:lvl8pPr marL="3198608" indent="0">
              <a:buNone/>
              <a:defRPr sz="900"/>
            </a:lvl8pPr>
            <a:lvl9pPr marL="36555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5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8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bg1">
              <a:lumMod val="75000"/>
              <a:lumOff val="25000"/>
              <a:alpha val="50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31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6944" indent="0">
              <a:buNone/>
              <a:defRPr sz="1200"/>
            </a:lvl2pPr>
            <a:lvl3pPr marL="913888" indent="0">
              <a:buNone/>
              <a:defRPr sz="1000"/>
            </a:lvl3pPr>
            <a:lvl4pPr marL="1370835" indent="0">
              <a:buNone/>
              <a:defRPr sz="900"/>
            </a:lvl4pPr>
            <a:lvl5pPr marL="1827775" indent="0">
              <a:buNone/>
              <a:defRPr sz="900"/>
            </a:lvl5pPr>
            <a:lvl6pPr marL="2284720" indent="0">
              <a:buNone/>
              <a:defRPr sz="900"/>
            </a:lvl6pPr>
            <a:lvl7pPr marL="2741666" indent="0">
              <a:buNone/>
              <a:defRPr sz="900"/>
            </a:lvl7pPr>
            <a:lvl8pPr marL="3198608" indent="0">
              <a:buNone/>
              <a:defRPr sz="900"/>
            </a:lvl8pPr>
            <a:lvl9pPr marL="36555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6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6944" indent="0">
              <a:buNone/>
              <a:defRPr sz="2800"/>
            </a:lvl2pPr>
            <a:lvl3pPr marL="913888" indent="0">
              <a:buNone/>
              <a:defRPr sz="2400"/>
            </a:lvl3pPr>
            <a:lvl4pPr marL="1370835" indent="0">
              <a:buNone/>
              <a:defRPr sz="2000"/>
            </a:lvl4pPr>
            <a:lvl5pPr marL="1827775" indent="0">
              <a:buNone/>
              <a:defRPr sz="2000"/>
            </a:lvl5pPr>
            <a:lvl6pPr marL="2284720" indent="0">
              <a:buNone/>
              <a:defRPr sz="2000"/>
            </a:lvl6pPr>
            <a:lvl7pPr marL="2741666" indent="0">
              <a:buNone/>
              <a:defRPr sz="2000"/>
            </a:lvl7pPr>
            <a:lvl8pPr marL="3198608" indent="0">
              <a:buNone/>
              <a:defRPr sz="2000"/>
            </a:lvl8pPr>
            <a:lvl9pPr marL="3655552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355" indent="1588">
              <a:buNone/>
              <a:defRPr>
                <a:solidFill>
                  <a:schemeClr val="bg2"/>
                </a:solidFill>
              </a:defRPr>
            </a:lvl2pPr>
            <a:lvl3pPr marL="344294" indent="6348">
              <a:buNone/>
              <a:defRPr>
                <a:solidFill>
                  <a:schemeClr val="bg2"/>
                </a:solidFill>
              </a:defRPr>
            </a:lvl3pPr>
            <a:lvl4pPr marL="515650" indent="3174">
              <a:buNone/>
              <a:defRPr>
                <a:solidFill>
                  <a:schemeClr val="bg2"/>
                </a:solidFill>
              </a:defRPr>
            </a:lvl4pPr>
            <a:lvl5pPr marL="688589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bg1">
              <a:lumMod val="75000"/>
              <a:lumOff val="25000"/>
              <a:alpha val="50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389" tIns="45695" rIns="91389" bIns="45695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1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6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6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bg1">
              <a:lumMod val="75000"/>
              <a:lumOff val="25000"/>
              <a:alpha val="50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>
          <a:xfrm>
            <a:off x="2528131" y="6543681"/>
            <a:ext cx="4086225" cy="2476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4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5" rIns="91389" bIns="45695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>
          <a:xfrm>
            <a:off x="2528892" y="6525344"/>
            <a:ext cx="4086225" cy="2476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8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98.xml"/><Relationship Id="rId2" Type="http://schemas.openxmlformats.org/officeDocument/2006/relationships/slideLayout" Target="../slideLayouts/slideLayout99.xml"/><Relationship Id="rId3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4.xml"/><Relationship Id="rId8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07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9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5.xml"/><Relationship Id="rId8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18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1.xml"/><Relationship Id="rId13" Type="http://schemas.openxmlformats.org/officeDocument/2006/relationships/theme" Target="../theme/theme12.xml"/><Relationship Id="rId1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6.xml"/><Relationship Id="rId8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29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2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3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49.xml"/><Relationship Id="rId8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9.xml"/><Relationship Id="rId5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2.xml"/><Relationship Id="rId8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5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9.xml"/><Relationship Id="rId4" Type="http://schemas.openxmlformats.org/officeDocument/2006/relationships/slideLayout" Target="../slideLayouts/slideLayout90.xml"/><Relationship Id="rId5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3.xml"/><Relationship Id="rId8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9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46"/>
            <a:ext cx="82296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6"/>
            <a:ext cx="8229600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60" tIns="45681" rIns="91360" bIns="456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559613"/>
            <a:ext cx="2133600" cy="161925"/>
          </a:xfrm>
          <a:prstGeom prst="rect">
            <a:avLst/>
          </a:prstGeom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9" y="6559613"/>
            <a:ext cx="2895600" cy="161925"/>
          </a:xfrm>
          <a:prstGeom prst="rect">
            <a:avLst/>
          </a:prstGeom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613"/>
            <a:ext cx="2133600" cy="161925"/>
          </a:xfrm>
          <a:prstGeom prst="rect">
            <a:avLst/>
          </a:prstGeom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fld id="{B5131186-A37D-DD4F-94BA-70F6FD9173B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r" defTabSz="456799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00009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r" defTabSz="456799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r" defTabSz="456799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r" defTabSz="456799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r" defTabSz="456799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6799" algn="ctr" defTabSz="45679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3597" algn="ctr" defTabSz="45679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0395" algn="ctr" defTabSz="45679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7191" algn="ctr" defTabSz="45679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599" indent="-342599" algn="l" defTabSz="456799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299" indent="-285501" algn="l" defTabSz="456799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–"/>
        <a:defRPr sz="2000" kern="1200">
          <a:solidFill>
            <a:srgbClr val="000090"/>
          </a:solidFill>
          <a:latin typeface="+mn-lt"/>
          <a:ea typeface="ＭＳ Ｐゴシック" pitchFamily="-110" charset="-128"/>
          <a:cs typeface="+mn-cs"/>
        </a:defRPr>
      </a:lvl2pPr>
      <a:lvl3pPr marL="1141994" indent="-228398" algn="l" defTabSz="456799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598793" indent="-228398" algn="l" defTabSz="456799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–"/>
        <a:defRPr sz="1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5593" indent="-228398" algn="l" defTabSz="456799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2390" indent="-228398" algn="l" defTabSz="45679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188" indent="-228398" algn="l" defTabSz="45679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984" indent="-228398" algn="l" defTabSz="45679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781" indent="-228398" algn="l" defTabSz="45679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99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97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95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191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992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788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587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384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389" tIns="45695" rIns="91389" bIns="45695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389" tIns="45695" rIns="91389" bIns="4569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81"/>
            <a:ext cx="1466850" cy="247650"/>
          </a:xfrm>
          <a:prstGeom prst="rect">
            <a:avLst/>
          </a:prstGeom>
        </p:spPr>
        <p:txBody>
          <a:bodyPr vert="horz" lIns="91389" tIns="45695" rIns="91389" bIns="45695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pPr defTabSz="913888"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  <a:ea typeface="+mn-ea"/>
                <a:cs typeface="+mn-cs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8892" y="6525344"/>
            <a:ext cx="4086225" cy="247650"/>
          </a:xfrm>
          <a:prstGeom prst="rect">
            <a:avLst/>
          </a:prstGeom>
        </p:spPr>
        <p:txBody>
          <a:bodyPr vert="horz" lIns="91389" tIns="45695" rIns="91389" bIns="45695" rtlCol="0" anchor="ctr">
            <a:normAutofit/>
          </a:bodyPr>
          <a:lstStyle>
            <a:lvl1pPr algn="ctr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pPr defTabSz="913888"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  <a:ea typeface="+mn-ea"/>
                <a:cs typeface="+mn-cs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81"/>
            <a:ext cx="876300" cy="247650"/>
          </a:xfrm>
          <a:prstGeom prst="rect">
            <a:avLst/>
          </a:prstGeom>
        </p:spPr>
        <p:txBody>
          <a:bodyPr vert="horz" lIns="91389" tIns="45695" rIns="91389" bIns="45695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pPr defTabSz="913888" fontAlgn="auto">
              <a:spcBef>
                <a:spcPts val="0"/>
              </a:spcBef>
              <a:spcAft>
                <a:spcPts val="0"/>
              </a:spcAft>
            </a:pPr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  <a:ea typeface="+mn-ea"/>
                <a:cs typeface="+mn-cs"/>
              </a:rPr>
              <a:pPr defTabSz="91388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  <a:ea typeface="+mn-ea"/>
              <a:cs typeface="+mn-cs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3888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3888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355" indent="-171355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294" indent="-165006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236" indent="-169768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589" indent="-172940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193" indent="-173640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250" indent="-173640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2888" indent="-173640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7388" indent="-173640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44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88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35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75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20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666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608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552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389" tIns="45695" rIns="91389" bIns="45695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389" tIns="45695" rIns="91389" bIns="4569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81"/>
            <a:ext cx="1466850" cy="247650"/>
          </a:xfrm>
          <a:prstGeom prst="rect">
            <a:avLst/>
          </a:prstGeom>
        </p:spPr>
        <p:txBody>
          <a:bodyPr vert="horz" lIns="91389" tIns="45695" rIns="91389" bIns="45695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pPr defTabSz="913888"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  <a:ea typeface="+mn-ea"/>
                <a:cs typeface="+mn-cs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8892" y="6525344"/>
            <a:ext cx="4086225" cy="247650"/>
          </a:xfrm>
          <a:prstGeom prst="rect">
            <a:avLst/>
          </a:prstGeom>
        </p:spPr>
        <p:txBody>
          <a:bodyPr vert="horz" lIns="91389" tIns="45695" rIns="91389" bIns="45695" rtlCol="0" anchor="ctr">
            <a:normAutofit/>
          </a:bodyPr>
          <a:lstStyle>
            <a:lvl1pPr algn="ctr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pPr defTabSz="913888"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  <a:ea typeface="+mn-ea"/>
                <a:cs typeface="+mn-cs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81"/>
            <a:ext cx="876300" cy="247650"/>
          </a:xfrm>
          <a:prstGeom prst="rect">
            <a:avLst/>
          </a:prstGeom>
        </p:spPr>
        <p:txBody>
          <a:bodyPr vert="horz" lIns="91389" tIns="45695" rIns="91389" bIns="45695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pPr defTabSz="913888" fontAlgn="auto">
              <a:spcBef>
                <a:spcPts val="0"/>
              </a:spcBef>
              <a:spcAft>
                <a:spcPts val="0"/>
              </a:spcAft>
            </a:pPr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  <a:ea typeface="+mn-ea"/>
                <a:cs typeface="+mn-cs"/>
              </a:rPr>
              <a:pPr defTabSz="91388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  <a:ea typeface="+mn-ea"/>
              <a:cs typeface="+mn-cs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3888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3888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355" indent="-171355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294" indent="-165006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236" indent="-169768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589" indent="-172940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193" indent="-173640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250" indent="-173640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2888" indent="-173640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7388" indent="-173640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44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88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35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75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20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666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608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552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7826793" y="6579893"/>
            <a:ext cx="36325" cy="27095"/>
          </a:xfrm>
          <a:prstGeom prst="rect">
            <a:avLst/>
          </a:prstGeom>
          <a:noFill/>
          <a:ln w="36720">
            <a:solidFill>
              <a:srgbClr val="ADADE0"/>
            </a:solidFill>
            <a:round/>
          </a:ln>
        </p:spPr>
      </p:sp>
      <p:sp>
        <p:nvSpPr>
          <p:cNvPr id="65" name="CustomShape 2"/>
          <p:cNvSpPr/>
          <p:nvPr/>
        </p:nvSpPr>
        <p:spPr>
          <a:xfrm>
            <a:off x="7758761" y="6575976"/>
            <a:ext cx="21241" cy="33951"/>
          </a:xfrm>
          <a:prstGeom prst="rect">
            <a:avLst/>
          </a:prstGeom>
          <a:solidFill>
            <a:srgbClr val="D6D6EF"/>
          </a:solidFill>
          <a:ln>
            <a:noFill/>
          </a:ln>
        </p:spPr>
      </p:sp>
      <p:sp>
        <p:nvSpPr>
          <p:cNvPr id="66" name="CustomShape 3"/>
          <p:cNvSpPr/>
          <p:nvPr/>
        </p:nvSpPr>
        <p:spPr>
          <a:xfrm>
            <a:off x="7910833" y="6575976"/>
            <a:ext cx="21549" cy="33951"/>
          </a:xfrm>
          <a:prstGeom prst="rect">
            <a:avLst/>
          </a:prstGeom>
          <a:solidFill>
            <a:srgbClr val="D6D6EF"/>
          </a:solidFill>
          <a:ln>
            <a:noFill/>
          </a:ln>
        </p:spPr>
      </p:sp>
      <p:sp>
        <p:nvSpPr>
          <p:cNvPr id="67" name="CustomShape 4"/>
          <p:cNvSpPr/>
          <p:nvPr/>
        </p:nvSpPr>
        <p:spPr>
          <a:xfrm>
            <a:off x="8044435" y="6589034"/>
            <a:ext cx="36325" cy="27095"/>
          </a:xfrm>
          <a:prstGeom prst="rect">
            <a:avLst/>
          </a:prstGeom>
          <a:noFill/>
          <a:ln w="36720">
            <a:solidFill>
              <a:srgbClr val="ADADE0"/>
            </a:solidFill>
            <a:round/>
          </a:ln>
        </p:spPr>
      </p:sp>
      <p:sp>
        <p:nvSpPr>
          <p:cNvPr id="68" name="CustomShape 5"/>
          <p:cNvSpPr/>
          <p:nvPr/>
        </p:nvSpPr>
        <p:spPr>
          <a:xfrm>
            <a:off x="8053362" y="6579567"/>
            <a:ext cx="36325" cy="27095"/>
          </a:xfrm>
          <a:prstGeom prst="rect">
            <a:avLst/>
          </a:prstGeom>
          <a:noFill/>
          <a:ln w="5040">
            <a:solidFill>
              <a:srgbClr val="ADADE0"/>
            </a:solidFill>
            <a:round/>
          </a:ln>
        </p:spPr>
      </p:sp>
      <p:sp>
        <p:nvSpPr>
          <p:cNvPr id="69" name="CustomShape 6"/>
          <p:cNvSpPr/>
          <p:nvPr/>
        </p:nvSpPr>
        <p:spPr>
          <a:xfrm>
            <a:off x="8062290" y="6570426"/>
            <a:ext cx="36325" cy="27095"/>
          </a:xfrm>
          <a:prstGeom prst="rect">
            <a:avLst/>
          </a:prstGeom>
          <a:noFill/>
          <a:ln w="5040">
            <a:solidFill>
              <a:srgbClr val="ADADE0"/>
            </a:solidFill>
            <a:round/>
          </a:ln>
        </p:spPr>
      </p:sp>
      <p:sp>
        <p:nvSpPr>
          <p:cNvPr id="70" name="CustomShape 7"/>
          <p:cNvSpPr/>
          <p:nvPr/>
        </p:nvSpPr>
        <p:spPr>
          <a:xfrm>
            <a:off x="7990564" y="6575976"/>
            <a:ext cx="173005" cy="33951"/>
          </a:xfrm>
          <a:prstGeom prst="rect">
            <a:avLst/>
          </a:prstGeom>
          <a:solidFill>
            <a:srgbClr val="D6D6EF"/>
          </a:solidFill>
          <a:ln>
            <a:noFill/>
          </a:ln>
        </p:spPr>
      </p:sp>
      <p:sp>
        <p:nvSpPr>
          <p:cNvPr id="71" name="CustomShape 8"/>
          <p:cNvSpPr/>
          <p:nvPr/>
        </p:nvSpPr>
        <p:spPr>
          <a:xfrm>
            <a:off x="8298094" y="6581852"/>
            <a:ext cx="32015" cy="326"/>
          </a:xfrm>
          <a:prstGeom prst="rect">
            <a:avLst/>
          </a:prstGeom>
          <a:noFill/>
          <a:ln w="7560">
            <a:solidFill>
              <a:srgbClr val="ADADE0"/>
            </a:solidFill>
            <a:round/>
          </a:ln>
        </p:spPr>
      </p:sp>
      <p:sp>
        <p:nvSpPr>
          <p:cNvPr id="72" name="CustomShape 9"/>
          <p:cNvSpPr/>
          <p:nvPr/>
        </p:nvSpPr>
        <p:spPr>
          <a:xfrm>
            <a:off x="8222366" y="6575976"/>
            <a:ext cx="173005" cy="33951"/>
          </a:xfrm>
          <a:prstGeom prst="rect">
            <a:avLst/>
          </a:prstGeom>
          <a:solidFill>
            <a:srgbClr val="D6D6EF"/>
          </a:solidFill>
          <a:ln>
            <a:noFill/>
          </a:ln>
        </p:spPr>
      </p:sp>
      <p:sp>
        <p:nvSpPr>
          <p:cNvPr id="73" name="CustomShape 10"/>
          <p:cNvSpPr/>
          <p:nvPr/>
        </p:nvSpPr>
        <p:spPr>
          <a:xfrm>
            <a:off x="8287320" y="6570426"/>
            <a:ext cx="32015" cy="326"/>
          </a:xfrm>
          <a:prstGeom prst="rect">
            <a:avLst/>
          </a:prstGeom>
          <a:noFill/>
          <a:ln w="7560">
            <a:solidFill>
              <a:srgbClr val="D6D6EF"/>
            </a:solidFill>
            <a:round/>
          </a:ln>
        </p:spPr>
      </p:sp>
      <p:sp>
        <p:nvSpPr>
          <p:cNvPr id="74" name="CustomShape 11"/>
          <p:cNvSpPr/>
          <p:nvPr/>
        </p:nvSpPr>
        <p:spPr>
          <a:xfrm>
            <a:off x="8298094" y="6593278"/>
            <a:ext cx="32015" cy="326"/>
          </a:xfrm>
          <a:prstGeom prst="rect">
            <a:avLst/>
          </a:prstGeom>
          <a:noFill/>
          <a:ln w="7560">
            <a:solidFill>
              <a:srgbClr val="D6D6EF"/>
            </a:solidFill>
            <a:round/>
          </a:ln>
        </p:spPr>
      </p:sp>
      <p:sp>
        <p:nvSpPr>
          <p:cNvPr id="75" name="CustomShape 12"/>
          <p:cNvSpPr/>
          <p:nvPr/>
        </p:nvSpPr>
        <p:spPr>
          <a:xfrm>
            <a:off x="8287320" y="6605030"/>
            <a:ext cx="32015" cy="326"/>
          </a:xfrm>
          <a:prstGeom prst="rect">
            <a:avLst/>
          </a:prstGeom>
          <a:noFill/>
          <a:ln w="7560">
            <a:solidFill>
              <a:srgbClr val="D6D6EF"/>
            </a:solidFill>
            <a:round/>
          </a:ln>
        </p:spPr>
      </p:sp>
      <p:sp>
        <p:nvSpPr>
          <p:cNvPr id="76" name="CustomShape 13"/>
          <p:cNvSpPr/>
          <p:nvPr/>
        </p:nvSpPr>
        <p:spPr>
          <a:xfrm>
            <a:off x="8298094" y="6616456"/>
            <a:ext cx="32015" cy="326"/>
          </a:xfrm>
          <a:prstGeom prst="rect">
            <a:avLst/>
          </a:prstGeom>
          <a:noFill/>
          <a:ln w="7560">
            <a:solidFill>
              <a:srgbClr val="D6D6EF"/>
            </a:solidFill>
            <a:round/>
          </a:ln>
        </p:spPr>
      </p:sp>
      <p:sp>
        <p:nvSpPr>
          <p:cNvPr id="77" name="CustomShape 14"/>
          <p:cNvSpPr/>
          <p:nvPr/>
        </p:nvSpPr>
        <p:spPr>
          <a:xfrm>
            <a:off x="8519122" y="6570426"/>
            <a:ext cx="32015" cy="326"/>
          </a:xfrm>
          <a:prstGeom prst="rect">
            <a:avLst/>
          </a:prstGeom>
          <a:noFill/>
          <a:ln w="7560">
            <a:solidFill>
              <a:srgbClr val="ADADE0"/>
            </a:solidFill>
            <a:round/>
          </a:ln>
        </p:spPr>
      </p:sp>
      <p:sp>
        <p:nvSpPr>
          <p:cNvPr id="78" name="CustomShape 15"/>
          <p:cNvSpPr/>
          <p:nvPr/>
        </p:nvSpPr>
        <p:spPr>
          <a:xfrm>
            <a:off x="8529897" y="6587728"/>
            <a:ext cx="32015" cy="326"/>
          </a:xfrm>
          <a:prstGeom prst="rect">
            <a:avLst/>
          </a:prstGeom>
          <a:noFill/>
          <a:ln w="20160">
            <a:solidFill>
              <a:srgbClr val="ADADE0"/>
            </a:solidFill>
            <a:round/>
          </a:ln>
        </p:spPr>
      </p:sp>
      <p:sp>
        <p:nvSpPr>
          <p:cNvPr id="79" name="CustomShape 16"/>
          <p:cNvSpPr/>
          <p:nvPr/>
        </p:nvSpPr>
        <p:spPr>
          <a:xfrm>
            <a:off x="8453860" y="6575976"/>
            <a:ext cx="173005" cy="33951"/>
          </a:xfrm>
          <a:prstGeom prst="rect">
            <a:avLst/>
          </a:prstGeom>
          <a:solidFill>
            <a:srgbClr val="D6D6EF"/>
          </a:solidFill>
          <a:ln>
            <a:noFill/>
          </a:ln>
        </p:spPr>
      </p:sp>
      <p:sp>
        <p:nvSpPr>
          <p:cNvPr id="80" name="CustomShape 17"/>
          <p:cNvSpPr/>
          <p:nvPr/>
        </p:nvSpPr>
        <p:spPr>
          <a:xfrm>
            <a:off x="8519122" y="6605030"/>
            <a:ext cx="32015" cy="326"/>
          </a:xfrm>
          <a:prstGeom prst="rect">
            <a:avLst/>
          </a:prstGeom>
          <a:noFill/>
          <a:ln w="7560">
            <a:solidFill>
              <a:srgbClr val="D6D6EF"/>
            </a:solidFill>
            <a:round/>
          </a:ln>
        </p:spPr>
      </p:sp>
      <p:sp>
        <p:nvSpPr>
          <p:cNvPr id="81" name="CustomShape 18"/>
          <p:cNvSpPr/>
          <p:nvPr/>
        </p:nvSpPr>
        <p:spPr>
          <a:xfrm>
            <a:off x="8529897" y="6616456"/>
            <a:ext cx="32015" cy="326"/>
          </a:xfrm>
          <a:prstGeom prst="rect">
            <a:avLst/>
          </a:prstGeom>
          <a:noFill/>
          <a:ln w="7560">
            <a:solidFill>
              <a:srgbClr val="D6D6EF"/>
            </a:solidFill>
            <a:round/>
          </a:ln>
        </p:spPr>
      </p:sp>
      <p:sp>
        <p:nvSpPr>
          <p:cNvPr id="82" name="CustomShape 19"/>
          <p:cNvSpPr/>
          <p:nvPr/>
        </p:nvSpPr>
        <p:spPr>
          <a:xfrm>
            <a:off x="8750925" y="6570426"/>
            <a:ext cx="32015" cy="326"/>
          </a:xfrm>
          <a:prstGeom prst="rect">
            <a:avLst/>
          </a:prstGeom>
          <a:noFill/>
          <a:ln w="7560">
            <a:solidFill>
              <a:srgbClr val="ADADE0"/>
            </a:solidFill>
            <a:round/>
          </a:ln>
        </p:spPr>
      </p:sp>
      <p:sp>
        <p:nvSpPr>
          <p:cNvPr id="83" name="CustomShape 20"/>
          <p:cNvSpPr/>
          <p:nvPr/>
        </p:nvSpPr>
        <p:spPr>
          <a:xfrm>
            <a:off x="8761699" y="6587728"/>
            <a:ext cx="32015" cy="326"/>
          </a:xfrm>
          <a:prstGeom prst="rect">
            <a:avLst/>
          </a:prstGeom>
          <a:noFill/>
          <a:ln w="20160">
            <a:solidFill>
              <a:srgbClr val="ADADE0"/>
            </a:solidFill>
            <a:round/>
          </a:ln>
        </p:spPr>
      </p:sp>
      <p:sp>
        <p:nvSpPr>
          <p:cNvPr id="84" name="CustomShape 21"/>
          <p:cNvSpPr/>
          <p:nvPr/>
        </p:nvSpPr>
        <p:spPr>
          <a:xfrm>
            <a:off x="8750925" y="6605030"/>
            <a:ext cx="32015" cy="326"/>
          </a:xfrm>
          <a:prstGeom prst="rect">
            <a:avLst/>
          </a:prstGeom>
          <a:noFill/>
          <a:ln w="7560">
            <a:solidFill>
              <a:srgbClr val="ADADE0"/>
            </a:solidFill>
            <a:round/>
          </a:ln>
        </p:spPr>
      </p:sp>
      <p:sp>
        <p:nvSpPr>
          <p:cNvPr id="85" name="CustomShape 22"/>
          <p:cNvSpPr/>
          <p:nvPr/>
        </p:nvSpPr>
        <p:spPr>
          <a:xfrm>
            <a:off x="8761699" y="6616456"/>
            <a:ext cx="32015" cy="326"/>
          </a:xfrm>
          <a:prstGeom prst="rect">
            <a:avLst/>
          </a:prstGeom>
          <a:noFill/>
          <a:ln w="7560">
            <a:solidFill>
              <a:srgbClr val="ADADE0"/>
            </a:solidFill>
            <a:round/>
          </a:ln>
        </p:spPr>
      </p:sp>
      <p:sp>
        <p:nvSpPr>
          <p:cNvPr id="86" name="CustomShape 23"/>
          <p:cNvSpPr/>
          <p:nvPr/>
        </p:nvSpPr>
        <p:spPr>
          <a:xfrm>
            <a:off x="9008585" y="6598174"/>
            <a:ext cx="16623" cy="17628"/>
          </a:xfrm>
          <a:prstGeom prst="rect">
            <a:avLst/>
          </a:prstGeom>
          <a:noFill/>
          <a:ln w="7560">
            <a:solidFill>
              <a:srgbClr val="ADADE0"/>
            </a:solidFill>
            <a:round/>
          </a:ln>
        </p:spPr>
      </p:sp>
      <p:sp>
        <p:nvSpPr>
          <p:cNvPr id="87" name="CustomShape 24"/>
          <p:cNvSpPr/>
          <p:nvPr/>
        </p:nvSpPr>
        <p:spPr>
          <a:xfrm>
            <a:off x="8985497" y="6574017"/>
            <a:ext cx="25551" cy="27095"/>
          </a:xfrm>
          <a:prstGeom prst="rect">
            <a:avLst/>
          </a:prstGeom>
          <a:noFill/>
          <a:ln w="5040">
            <a:solidFill>
              <a:srgbClr val="ADADE0"/>
            </a:solidFill>
            <a:round/>
          </a:ln>
        </p:spPr>
      </p:sp>
      <p:sp>
        <p:nvSpPr>
          <p:cNvPr id="88" name="CustomShape 25"/>
          <p:cNvSpPr/>
          <p:nvPr/>
        </p:nvSpPr>
        <p:spPr>
          <a:xfrm>
            <a:off x="8917465" y="6571406"/>
            <a:ext cx="40635" cy="44723"/>
          </a:xfrm>
          <a:prstGeom prst="rect">
            <a:avLst/>
          </a:prstGeom>
          <a:noFill/>
          <a:ln w="5040">
            <a:solidFill>
              <a:srgbClr val="ADADE0"/>
            </a:solidFill>
            <a:round/>
          </a:ln>
        </p:spPr>
      </p:sp>
      <p:sp>
        <p:nvSpPr>
          <p:cNvPr id="89" name="CustomShape 26"/>
          <p:cNvSpPr/>
          <p:nvPr/>
        </p:nvSpPr>
        <p:spPr>
          <a:xfrm>
            <a:off x="8904228" y="6586422"/>
            <a:ext cx="25551" cy="10773"/>
          </a:xfrm>
          <a:prstGeom prst="rect">
            <a:avLst/>
          </a:prstGeom>
          <a:noFill/>
          <a:ln w="5040">
            <a:solidFill>
              <a:srgbClr val="ADADE0"/>
            </a:solidFill>
            <a:round/>
          </a:ln>
        </p:spPr>
      </p:sp>
      <p:sp>
        <p:nvSpPr>
          <p:cNvPr id="90" name="CustomShape 27"/>
          <p:cNvSpPr/>
          <p:nvPr/>
        </p:nvSpPr>
        <p:spPr>
          <a:xfrm>
            <a:off x="9050143" y="6571406"/>
            <a:ext cx="40635" cy="44723"/>
          </a:xfrm>
          <a:prstGeom prst="rect">
            <a:avLst/>
          </a:prstGeom>
          <a:noFill/>
          <a:ln w="5040">
            <a:solidFill>
              <a:srgbClr val="ADADE0"/>
            </a:solidFill>
            <a:round/>
          </a:ln>
        </p:spPr>
      </p:sp>
      <p:sp>
        <p:nvSpPr>
          <p:cNvPr id="91" name="CustomShape 28"/>
          <p:cNvSpPr/>
          <p:nvPr/>
        </p:nvSpPr>
        <p:spPr>
          <a:xfrm>
            <a:off x="9078157" y="6586422"/>
            <a:ext cx="25551" cy="10773"/>
          </a:xfrm>
          <a:prstGeom prst="rect">
            <a:avLst/>
          </a:prstGeom>
          <a:noFill/>
          <a:ln w="5040">
            <a:solidFill>
              <a:srgbClr val="ADADE0"/>
            </a:solidFill>
            <a:round/>
          </a:ln>
        </p:spPr>
      </p:sp>
      <p:sp>
        <p:nvSpPr>
          <p:cNvPr id="92" name="CustomShape 29"/>
          <p:cNvSpPr/>
          <p:nvPr/>
        </p:nvSpPr>
        <p:spPr>
          <a:xfrm>
            <a:off x="7826793" y="6579893"/>
            <a:ext cx="36325" cy="27095"/>
          </a:xfrm>
          <a:prstGeom prst="rect">
            <a:avLst/>
          </a:prstGeom>
          <a:noFill/>
          <a:ln w="36720">
            <a:solidFill>
              <a:srgbClr val="ADADE0"/>
            </a:solidFill>
            <a:round/>
          </a:ln>
        </p:spPr>
      </p:sp>
      <p:sp>
        <p:nvSpPr>
          <p:cNvPr id="93" name="CustomShape 30"/>
          <p:cNvSpPr/>
          <p:nvPr/>
        </p:nvSpPr>
        <p:spPr>
          <a:xfrm>
            <a:off x="7758761" y="6575976"/>
            <a:ext cx="21241" cy="33951"/>
          </a:xfrm>
          <a:prstGeom prst="rect">
            <a:avLst/>
          </a:prstGeom>
          <a:solidFill>
            <a:srgbClr val="D6D6EF"/>
          </a:solidFill>
          <a:ln>
            <a:noFill/>
          </a:ln>
        </p:spPr>
      </p:sp>
      <p:sp>
        <p:nvSpPr>
          <p:cNvPr id="94" name="CustomShape 31"/>
          <p:cNvSpPr/>
          <p:nvPr/>
        </p:nvSpPr>
        <p:spPr>
          <a:xfrm>
            <a:off x="7910833" y="6575976"/>
            <a:ext cx="21549" cy="33951"/>
          </a:xfrm>
          <a:prstGeom prst="rect">
            <a:avLst/>
          </a:prstGeom>
          <a:solidFill>
            <a:srgbClr val="D6D6EF"/>
          </a:solidFill>
          <a:ln>
            <a:noFill/>
          </a:ln>
        </p:spPr>
      </p:sp>
      <p:sp>
        <p:nvSpPr>
          <p:cNvPr id="95" name="CustomShape 32"/>
          <p:cNvSpPr/>
          <p:nvPr/>
        </p:nvSpPr>
        <p:spPr>
          <a:xfrm>
            <a:off x="8044435" y="6589034"/>
            <a:ext cx="36325" cy="27095"/>
          </a:xfrm>
          <a:prstGeom prst="rect">
            <a:avLst/>
          </a:prstGeom>
          <a:noFill/>
          <a:ln w="36720">
            <a:solidFill>
              <a:srgbClr val="ADADE0"/>
            </a:solidFill>
            <a:round/>
          </a:ln>
        </p:spPr>
      </p:sp>
      <p:sp>
        <p:nvSpPr>
          <p:cNvPr id="96" name="CustomShape 33"/>
          <p:cNvSpPr/>
          <p:nvPr/>
        </p:nvSpPr>
        <p:spPr>
          <a:xfrm>
            <a:off x="8053362" y="6579567"/>
            <a:ext cx="36325" cy="27095"/>
          </a:xfrm>
          <a:prstGeom prst="rect">
            <a:avLst/>
          </a:prstGeom>
          <a:noFill/>
          <a:ln w="5040">
            <a:solidFill>
              <a:srgbClr val="ADADE0"/>
            </a:solidFill>
            <a:round/>
          </a:ln>
        </p:spPr>
      </p:sp>
      <p:sp>
        <p:nvSpPr>
          <p:cNvPr id="97" name="CustomShape 34"/>
          <p:cNvSpPr/>
          <p:nvPr/>
        </p:nvSpPr>
        <p:spPr>
          <a:xfrm>
            <a:off x="8062290" y="6570426"/>
            <a:ext cx="36325" cy="27095"/>
          </a:xfrm>
          <a:prstGeom prst="rect">
            <a:avLst/>
          </a:prstGeom>
          <a:noFill/>
          <a:ln w="5040">
            <a:solidFill>
              <a:srgbClr val="ADADE0"/>
            </a:solidFill>
            <a:round/>
          </a:ln>
        </p:spPr>
      </p:sp>
      <p:sp>
        <p:nvSpPr>
          <p:cNvPr id="98" name="CustomShape 35"/>
          <p:cNvSpPr/>
          <p:nvPr/>
        </p:nvSpPr>
        <p:spPr>
          <a:xfrm>
            <a:off x="7990564" y="6575976"/>
            <a:ext cx="173005" cy="33951"/>
          </a:xfrm>
          <a:prstGeom prst="rect">
            <a:avLst/>
          </a:prstGeom>
          <a:solidFill>
            <a:srgbClr val="D6D6EF"/>
          </a:solidFill>
          <a:ln>
            <a:noFill/>
          </a:ln>
        </p:spPr>
      </p:sp>
      <p:sp>
        <p:nvSpPr>
          <p:cNvPr id="99" name="CustomShape 36"/>
          <p:cNvSpPr/>
          <p:nvPr/>
        </p:nvSpPr>
        <p:spPr>
          <a:xfrm>
            <a:off x="8298094" y="6581852"/>
            <a:ext cx="32015" cy="326"/>
          </a:xfrm>
          <a:prstGeom prst="rect">
            <a:avLst/>
          </a:prstGeom>
          <a:noFill/>
          <a:ln w="7560">
            <a:solidFill>
              <a:srgbClr val="ADADE0"/>
            </a:solidFill>
            <a:round/>
          </a:ln>
        </p:spPr>
      </p:sp>
      <p:sp>
        <p:nvSpPr>
          <p:cNvPr id="100" name="CustomShape 37"/>
          <p:cNvSpPr/>
          <p:nvPr/>
        </p:nvSpPr>
        <p:spPr>
          <a:xfrm>
            <a:off x="8222366" y="6575976"/>
            <a:ext cx="173005" cy="33951"/>
          </a:xfrm>
          <a:prstGeom prst="rect">
            <a:avLst/>
          </a:prstGeom>
          <a:solidFill>
            <a:srgbClr val="D6D6EF"/>
          </a:solidFill>
          <a:ln>
            <a:noFill/>
          </a:ln>
        </p:spPr>
      </p:sp>
      <p:sp>
        <p:nvSpPr>
          <p:cNvPr id="101" name="CustomShape 38"/>
          <p:cNvSpPr/>
          <p:nvPr/>
        </p:nvSpPr>
        <p:spPr>
          <a:xfrm>
            <a:off x="8287320" y="6570426"/>
            <a:ext cx="32015" cy="326"/>
          </a:xfrm>
          <a:prstGeom prst="rect">
            <a:avLst/>
          </a:prstGeom>
          <a:noFill/>
          <a:ln w="7560">
            <a:solidFill>
              <a:srgbClr val="D6D6EF"/>
            </a:solidFill>
            <a:round/>
          </a:ln>
        </p:spPr>
      </p:sp>
      <p:sp>
        <p:nvSpPr>
          <p:cNvPr id="102" name="CustomShape 39"/>
          <p:cNvSpPr/>
          <p:nvPr/>
        </p:nvSpPr>
        <p:spPr>
          <a:xfrm>
            <a:off x="8298094" y="6593278"/>
            <a:ext cx="32015" cy="326"/>
          </a:xfrm>
          <a:prstGeom prst="rect">
            <a:avLst/>
          </a:prstGeom>
          <a:noFill/>
          <a:ln w="7560">
            <a:solidFill>
              <a:srgbClr val="D6D6EF"/>
            </a:solidFill>
            <a:round/>
          </a:ln>
        </p:spPr>
      </p:sp>
      <p:sp>
        <p:nvSpPr>
          <p:cNvPr id="103" name="CustomShape 40"/>
          <p:cNvSpPr/>
          <p:nvPr/>
        </p:nvSpPr>
        <p:spPr>
          <a:xfrm>
            <a:off x="8287320" y="6605030"/>
            <a:ext cx="32015" cy="326"/>
          </a:xfrm>
          <a:prstGeom prst="rect">
            <a:avLst/>
          </a:prstGeom>
          <a:noFill/>
          <a:ln w="7560">
            <a:solidFill>
              <a:srgbClr val="D6D6EF"/>
            </a:solidFill>
            <a:round/>
          </a:ln>
        </p:spPr>
      </p:sp>
      <p:sp>
        <p:nvSpPr>
          <p:cNvPr id="104" name="CustomShape 41"/>
          <p:cNvSpPr/>
          <p:nvPr/>
        </p:nvSpPr>
        <p:spPr>
          <a:xfrm>
            <a:off x="8298094" y="6616456"/>
            <a:ext cx="32015" cy="326"/>
          </a:xfrm>
          <a:prstGeom prst="rect">
            <a:avLst/>
          </a:prstGeom>
          <a:noFill/>
          <a:ln w="7560">
            <a:solidFill>
              <a:srgbClr val="D6D6EF"/>
            </a:solidFill>
            <a:round/>
          </a:ln>
        </p:spPr>
      </p:sp>
      <p:sp>
        <p:nvSpPr>
          <p:cNvPr id="105" name="CustomShape 42"/>
          <p:cNvSpPr/>
          <p:nvPr/>
        </p:nvSpPr>
        <p:spPr>
          <a:xfrm>
            <a:off x="8519122" y="6570426"/>
            <a:ext cx="32015" cy="326"/>
          </a:xfrm>
          <a:prstGeom prst="rect">
            <a:avLst/>
          </a:prstGeom>
          <a:noFill/>
          <a:ln w="7560">
            <a:solidFill>
              <a:srgbClr val="ADADE0"/>
            </a:solidFill>
            <a:round/>
          </a:ln>
        </p:spPr>
      </p:sp>
      <p:sp>
        <p:nvSpPr>
          <p:cNvPr id="106" name="CustomShape 43"/>
          <p:cNvSpPr/>
          <p:nvPr/>
        </p:nvSpPr>
        <p:spPr>
          <a:xfrm>
            <a:off x="8529897" y="6587728"/>
            <a:ext cx="32015" cy="326"/>
          </a:xfrm>
          <a:prstGeom prst="rect">
            <a:avLst/>
          </a:prstGeom>
          <a:noFill/>
          <a:ln w="20160">
            <a:solidFill>
              <a:srgbClr val="ADADE0"/>
            </a:solidFill>
            <a:round/>
          </a:ln>
        </p:spPr>
      </p:sp>
      <p:sp>
        <p:nvSpPr>
          <p:cNvPr id="107" name="CustomShape 44"/>
          <p:cNvSpPr/>
          <p:nvPr/>
        </p:nvSpPr>
        <p:spPr>
          <a:xfrm>
            <a:off x="8453860" y="6575976"/>
            <a:ext cx="173005" cy="33951"/>
          </a:xfrm>
          <a:prstGeom prst="rect">
            <a:avLst/>
          </a:prstGeom>
          <a:solidFill>
            <a:srgbClr val="D6D6EF"/>
          </a:solidFill>
          <a:ln>
            <a:noFill/>
          </a:ln>
        </p:spPr>
      </p:sp>
      <p:sp>
        <p:nvSpPr>
          <p:cNvPr id="108" name="CustomShape 45"/>
          <p:cNvSpPr/>
          <p:nvPr/>
        </p:nvSpPr>
        <p:spPr>
          <a:xfrm>
            <a:off x="8519122" y="6605030"/>
            <a:ext cx="32015" cy="326"/>
          </a:xfrm>
          <a:prstGeom prst="rect">
            <a:avLst/>
          </a:prstGeom>
          <a:noFill/>
          <a:ln w="7560">
            <a:solidFill>
              <a:srgbClr val="D6D6EF"/>
            </a:solidFill>
            <a:round/>
          </a:ln>
        </p:spPr>
      </p:sp>
      <p:sp>
        <p:nvSpPr>
          <p:cNvPr id="109" name="CustomShape 46"/>
          <p:cNvSpPr/>
          <p:nvPr/>
        </p:nvSpPr>
        <p:spPr>
          <a:xfrm>
            <a:off x="8529897" y="6616456"/>
            <a:ext cx="32015" cy="326"/>
          </a:xfrm>
          <a:prstGeom prst="rect">
            <a:avLst/>
          </a:prstGeom>
          <a:noFill/>
          <a:ln w="7560">
            <a:solidFill>
              <a:srgbClr val="D6D6EF"/>
            </a:solidFill>
            <a:round/>
          </a:ln>
        </p:spPr>
      </p:sp>
      <p:sp>
        <p:nvSpPr>
          <p:cNvPr id="110" name="CustomShape 47"/>
          <p:cNvSpPr/>
          <p:nvPr/>
        </p:nvSpPr>
        <p:spPr>
          <a:xfrm>
            <a:off x="8750925" y="6570426"/>
            <a:ext cx="32015" cy="326"/>
          </a:xfrm>
          <a:prstGeom prst="rect">
            <a:avLst/>
          </a:prstGeom>
          <a:noFill/>
          <a:ln w="7560">
            <a:solidFill>
              <a:srgbClr val="ADADE0"/>
            </a:solidFill>
            <a:round/>
          </a:ln>
        </p:spPr>
      </p:sp>
      <p:sp>
        <p:nvSpPr>
          <p:cNvPr id="111" name="CustomShape 48"/>
          <p:cNvSpPr/>
          <p:nvPr/>
        </p:nvSpPr>
        <p:spPr>
          <a:xfrm>
            <a:off x="8761699" y="6587728"/>
            <a:ext cx="32015" cy="326"/>
          </a:xfrm>
          <a:prstGeom prst="rect">
            <a:avLst/>
          </a:prstGeom>
          <a:noFill/>
          <a:ln w="20160">
            <a:solidFill>
              <a:srgbClr val="ADADE0"/>
            </a:solidFill>
            <a:round/>
          </a:ln>
        </p:spPr>
      </p:sp>
      <p:sp>
        <p:nvSpPr>
          <p:cNvPr id="112" name="CustomShape 49"/>
          <p:cNvSpPr/>
          <p:nvPr/>
        </p:nvSpPr>
        <p:spPr>
          <a:xfrm>
            <a:off x="8750925" y="6605030"/>
            <a:ext cx="32015" cy="326"/>
          </a:xfrm>
          <a:prstGeom prst="rect">
            <a:avLst/>
          </a:prstGeom>
          <a:noFill/>
          <a:ln w="7560">
            <a:solidFill>
              <a:srgbClr val="ADADE0"/>
            </a:solidFill>
            <a:round/>
          </a:ln>
        </p:spPr>
      </p:sp>
      <p:sp>
        <p:nvSpPr>
          <p:cNvPr id="113" name="CustomShape 50"/>
          <p:cNvSpPr/>
          <p:nvPr/>
        </p:nvSpPr>
        <p:spPr>
          <a:xfrm>
            <a:off x="8761699" y="6616456"/>
            <a:ext cx="32015" cy="326"/>
          </a:xfrm>
          <a:prstGeom prst="rect">
            <a:avLst/>
          </a:prstGeom>
          <a:noFill/>
          <a:ln w="7560">
            <a:solidFill>
              <a:srgbClr val="ADADE0"/>
            </a:solidFill>
            <a:round/>
          </a:ln>
        </p:spPr>
      </p:sp>
      <p:sp>
        <p:nvSpPr>
          <p:cNvPr id="114" name="CustomShape 51"/>
          <p:cNvSpPr/>
          <p:nvPr/>
        </p:nvSpPr>
        <p:spPr>
          <a:xfrm>
            <a:off x="9008585" y="6598174"/>
            <a:ext cx="16623" cy="17628"/>
          </a:xfrm>
          <a:prstGeom prst="rect">
            <a:avLst/>
          </a:prstGeom>
          <a:noFill/>
          <a:ln w="7560">
            <a:solidFill>
              <a:srgbClr val="ADADE0"/>
            </a:solidFill>
            <a:round/>
          </a:ln>
        </p:spPr>
      </p:sp>
      <p:sp>
        <p:nvSpPr>
          <p:cNvPr id="115" name="CustomShape 52"/>
          <p:cNvSpPr/>
          <p:nvPr/>
        </p:nvSpPr>
        <p:spPr>
          <a:xfrm>
            <a:off x="8985497" y="6574017"/>
            <a:ext cx="25551" cy="27095"/>
          </a:xfrm>
          <a:prstGeom prst="rect">
            <a:avLst/>
          </a:prstGeom>
          <a:noFill/>
          <a:ln w="5040">
            <a:solidFill>
              <a:srgbClr val="ADADE0"/>
            </a:solidFill>
            <a:round/>
          </a:ln>
        </p:spPr>
      </p:sp>
      <p:sp>
        <p:nvSpPr>
          <p:cNvPr id="116" name="CustomShape 53"/>
          <p:cNvSpPr/>
          <p:nvPr/>
        </p:nvSpPr>
        <p:spPr>
          <a:xfrm>
            <a:off x="8917465" y="6571406"/>
            <a:ext cx="40635" cy="44723"/>
          </a:xfrm>
          <a:prstGeom prst="rect">
            <a:avLst/>
          </a:prstGeom>
          <a:noFill/>
          <a:ln w="5040">
            <a:solidFill>
              <a:srgbClr val="ADADE0"/>
            </a:solidFill>
            <a:round/>
          </a:ln>
        </p:spPr>
      </p:sp>
      <p:sp>
        <p:nvSpPr>
          <p:cNvPr id="117" name="CustomShape 54"/>
          <p:cNvSpPr/>
          <p:nvPr/>
        </p:nvSpPr>
        <p:spPr>
          <a:xfrm>
            <a:off x="8904228" y="6586422"/>
            <a:ext cx="25551" cy="10773"/>
          </a:xfrm>
          <a:prstGeom prst="rect">
            <a:avLst/>
          </a:prstGeom>
          <a:noFill/>
          <a:ln w="5040">
            <a:solidFill>
              <a:srgbClr val="ADADE0"/>
            </a:solidFill>
            <a:round/>
          </a:ln>
        </p:spPr>
      </p:sp>
      <p:sp>
        <p:nvSpPr>
          <p:cNvPr id="118" name="CustomShape 55"/>
          <p:cNvSpPr/>
          <p:nvPr/>
        </p:nvSpPr>
        <p:spPr>
          <a:xfrm>
            <a:off x="9050143" y="6571406"/>
            <a:ext cx="40635" cy="44723"/>
          </a:xfrm>
          <a:prstGeom prst="rect">
            <a:avLst/>
          </a:prstGeom>
          <a:noFill/>
          <a:ln w="5040">
            <a:solidFill>
              <a:srgbClr val="ADADE0"/>
            </a:solidFill>
            <a:round/>
          </a:ln>
        </p:spPr>
      </p:sp>
      <p:sp>
        <p:nvSpPr>
          <p:cNvPr id="119" name="CustomShape 56"/>
          <p:cNvSpPr/>
          <p:nvPr/>
        </p:nvSpPr>
        <p:spPr>
          <a:xfrm>
            <a:off x="9078157" y="6586422"/>
            <a:ext cx="25551" cy="10773"/>
          </a:xfrm>
          <a:prstGeom prst="rect">
            <a:avLst/>
          </a:prstGeom>
          <a:noFill/>
          <a:ln w="5040">
            <a:solidFill>
              <a:srgbClr val="ADADE0"/>
            </a:solidFill>
            <a:round/>
          </a:ln>
        </p:spPr>
      </p:sp>
      <p:sp>
        <p:nvSpPr>
          <p:cNvPr id="120" name="CustomShape 57"/>
          <p:cNvSpPr/>
          <p:nvPr/>
        </p:nvSpPr>
        <p:spPr>
          <a:xfrm>
            <a:off x="0" y="0"/>
            <a:ext cx="9142187" cy="512850"/>
          </a:xfrm>
          <a:prstGeom prst="rect">
            <a:avLst/>
          </a:prstGeom>
          <a:solidFill>
            <a:srgbClr val="3232B2"/>
          </a:solidFill>
          <a:ln>
            <a:noFill/>
          </a:ln>
        </p:spPr>
      </p:sp>
      <p:sp>
        <p:nvSpPr>
          <p:cNvPr id="121" name="PlaceHolder 58"/>
          <p:cNvSpPr>
            <a:spLocks noGrp="1"/>
          </p:cNvSpPr>
          <p:nvPr>
            <p:ph type="title"/>
          </p:nvPr>
        </p:nvSpPr>
        <p:spPr>
          <a:xfrm>
            <a:off x="457140" y="273564"/>
            <a:ext cx="8229138" cy="1144854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GB"/>
              <a:t>Click to edit the title text format</a:t>
            </a:r>
            <a:endParaRPr/>
          </a:p>
        </p:txBody>
      </p:sp>
      <p:sp>
        <p:nvSpPr>
          <p:cNvPr id="122" name="PlaceHolder 59"/>
          <p:cNvSpPr>
            <a:spLocks noGrp="1"/>
          </p:cNvSpPr>
          <p:nvPr>
            <p:ph type="body"/>
          </p:nvPr>
        </p:nvSpPr>
        <p:spPr>
          <a:xfrm>
            <a:off x="457140" y="1604494"/>
            <a:ext cx="8229138" cy="39771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GB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GB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GB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GB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GB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GB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GB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  <p:sldLayoutId id="2147483969" r:id="rId12"/>
  </p:sldLayoutIdLst>
  <p:hf hdr="0"/>
  <p:txStyles>
    <p:titleStyle/>
    <p:bodyStyle/>
    <p:otherStyle/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C152E51D-B0E2-49A1-8D6E-5A42E343ED5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3884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587"/>
            <a:ext cx="8229600" cy="798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47622"/>
            <a:ext cx="8229600" cy="560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42083" y="0"/>
            <a:ext cx="1001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C0504D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032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6524693"/>
            <a:ext cx="9144000" cy="3333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A3BDF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360" tIns="45681" rIns="91360" bIns="45681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2"/>
            <a:ext cx="9144000" cy="98107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A3BDF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360" tIns="45681" rIns="91360" bIns="45681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12" y="152412"/>
            <a:ext cx="7848601" cy="69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34145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1" rIns="91360" bIns="456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114" y="6557979"/>
            <a:ext cx="8316912" cy="26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1" rIns="91360" bIns="45681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effectLst>
                  <a:outerShdw blurRad="38100" dist="38100" dir="2700000" algn="tl">
                    <a:srgbClr val="DDDDDD"/>
                  </a:outerShdw>
                </a:effectLst>
                <a:latin typeface="Bradley Hand ITC" pitchFamily="66" charset="0"/>
              </a:defRPr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69292" y="6524693"/>
            <a:ext cx="87471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1" rIns="91360" bIns="45681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effectLst>
                  <a:outerShdw blurRad="38100" dist="38100" dir="2700000" algn="tl">
                    <a:srgbClr val="DDDDDD"/>
                  </a:outerShdw>
                </a:effectLst>
                <a:latin typeface="Bradley Hand ITC" pitchFamily="66" charset="0"/>
              </a:defRPr>
            </a:lvl1pPr>
          </a:lstStyle>
          <a:p>
            <a:fld id="{A35F98A2-9BBE-0044-9B81-285671F17AE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0" y="6524625"/>
            <a:ext cx="91440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lIns="91360" tIns="45681" rIns="91360" bIns="45681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13321" name="Picture 9" descr="CMS-Color-Label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" y="1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1113" y="973137"/>
            <a:ext cx="91440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lIns="91360" tIns="45681" rIns="91360" bIns="45681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13323" name="Picture 17" descr="lhcdipol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153401" y="38110"/>
            <a:ext cx="958850" cy="91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4" name="WordArt 18"/>
          <p:cNvSpPr>
            <a:spLocks noChangeArrowheads="1" noChangeShapeType="1"/>
          </p:cNvSpPr>
          <p:nvPr userDrawn="1"/>
        </p:nvSpPr>
        <p:spPr bwMode="auto">
          <a:xfrm>
            <a:off x="7086606" y="76202"/>
            <a:ext cx="990601" cy="758826"/>
          </a:xfrm>
          <a:prstGeom prst="rect">
            <a:avLst/>
          </a:prstGeom>
        </p:spPr>
        <p:txBody>
          <a:bodyPr wrap="none" lIns="91360" tIns="45681" rIns="91360" bIns="45681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6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2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Super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5pPr>
      <a:lvl6pPr marL="456799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6pPr>
      <a:lvl7pPr marL="913597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7pPr>
      <a:lvl8pPr marL="1370395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8pPr>
      <a:lvl9pPr marL="1827191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9pPr>
    </p:titleStyle>
    <p:bodyStyle>
      <a:lvl1pPr marL="342599" indent="-342599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5"/>
        </a:buBlip>
        <a:defRPr sz="28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  <a:cs typeface="ＭＳ Ｐゴシック" pitchFamily="-65" charset="-128"/>
        </a:defRPr>
      </a:lvl1pPr>
      <a:lvl2pPr marL="742299" indent="-285501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16"/>
        </a:buBlip>
        <a:defRPr sz="24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2pPr>
      <a:lvl3pPr marL="1141994" indent="-228398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3pPr>
      <a:lvl4pPr marL="1598793" indent="-228398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4pPr>
      <a:lvl5pPr marL="2055593" indent="-228398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5pPr>
      <a:lvl6pPr marL="2512390" indent="-228398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6pPr>
      <a:lvl7pPr marL="2969188" indent="-228398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7pPr>
      <a:lvl8pPr marL="3425984" indent="-228398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8pPr>
      <a:lvl9pPr marL="3882781" indent="-228398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99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97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95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191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992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788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587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384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6524693"/>
            <a:ext cx="9144000" cy="3333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A3BDF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360" tIns="45681" rIns="91360" bIns="45681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2"/>
            <a:ext cx="9144000" cy="981076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A3BDF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360" tIns="45681" rIns="91360" bIns="45681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12" y="152412"/>
            <a:ext cx="7848601" cy="69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34145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1" rIns="91360" bIns="456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114" y="6557979"/>
            <a:ext cx="8316912" cy="26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1" rIns="91360" bIns="45681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effectLst>
                  <a:outerShdw blurRad="38100" dist="38100" dir="2700000" algn="tl">
                    <a:srgbClr val="DDDDDD"/>
                  </a:outerShdw>
                </a:effectLst>
                <a:latin typeface="Bradley Hand ITC" pitchFamily="66" charset="0"/>
              </a:defRPr>
            </a:lvl1pPr>
          </a:lstStyle>
          <a:p>
            <a:r>
              <a:rPr lang="en-US" smtClean="0"/>
              <a:t>G Hall</a:t>
            </a: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69292" y="6524693"/>
            <a:ext cx="87471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0" tIns="45681" rIns="91360" bIns="45681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effectLst>
                  <a:outerShdw blurRad="38100" dist="38100" dir="2700000" algn="tl">
                    <a:srgbClr val="DDDDDD"/>
                  </a:outerShdw>
                </a:effectLst>
                <a:latin typeface="Bradley Hand ITC" pitchFamily="66" charset="0"/>
              </a:defRPr>
            </a:lvl1pPr>
          </a:lstStyle>
          <a:p>
            <a:fld id="{124BBF74-DEB9-0542-A744-A2C41102FC0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0" y="6524625"/>
            <a:ext cx="91440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lIns="91360" tIns="45681" rIns="91360" bIns="45681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25609" name="Picture 9" descr="CMS-Color-Label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" y="1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1113" y="973137"/>
            <a:ext cx="91440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lIns="91360" tIns="45681" rIns="91360" bIns="45681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25611" name="Picture 17" descr="lhcdipol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153401" y="38110"/>
            <a:ext cx="958850" cy="91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2" name="WordArt 18"/>
          <p:cNvSpPr>
            <a:spLocks noChangeArrowheads="1" noChangeShapeType="1"/>
          </p:cNvSpPr>
          <p:nvPr userDrawn="1"/>
        </p:nvSpPr>
        <p:spPr bwMode="auto">
          <a:xfrm>
            <a:off x="7086606" y="76202"/>
            <a:ext cx="990601" cy="758826"/>
          </a:xfrm>
          <a:prstGeom prst="rect">
            <a:avLst/>
          </a:prstGeom>
        </p:spPr>
        <p:txBody>
          <a:bodyPr wrap="none" lIns="91360" tIns="45681" rIns="91360" bIns="45681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6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2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Super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  <a:ea typeface="ＭＳ Ｐゴシック" pitchFamily="-65" charset="-128"/>
          <a:cs typeface="ＭＳ Ｐゴシック" pitchFamily="-65" charset="-128"/>
        </a:defRPr>
      </a:lvl5pPr>
      <a:lvl6pPr marL="456799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6pPr>
      <a:lvl7pPr marL="913597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7pPr>
      <a:lvl8pPr marL="1370395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8pPr>
      <a:lvl9pPr marL="1827191" algn="l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effectLst>
            <a:outerShdw blurRad="38100" dist="38100" dir="2700000" algn="tl">
              <a:srgbClr val="DDDDDD"/>
            </a:outerShdw>
          </a:effectLst>
          <a:latin typeface="Bradley Hand ITC" pitchFamily="66" charset="0"/>
        </a:defRPr>
      </a:lvl9pPr>
    </p:titleStyle>
    <p:bodyStyle>
      <a:lvl1pPr marL="342599" indent="-342599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5"/>
        </a:buBlip>
        <a:defRPr sz="28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  <a:cs typeface="ＭＳ Ｐゴシック" pitchFamily="-65" charset="-128"/>
        </a:defRPr>
      </a:lvl1pPr>
      <a:lvl2pPr marL="742299" indent="-285501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16"/>
        </a:buBlip>
        <a:defRPr sz="24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2pPr>
      <a:lvl3pPr marL="1141994" indent="-228398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3pPr>
      <a:lvl4pPr marL="1598793" indent="-228398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4pPr>
      <a:lvl5pPr marL="2055593" indent="-228398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5pPr>
      <a:lvl6pPr marL="2512390" indent="-228398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6pPr>
      <a:lvl7pPr marL="2969188" indent="-228398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7pPr>
      <a:lvl8pPr marL="3425984" indent="-228398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8pPr>
      <a:lvl9pPr marL="3882781" indent="-228398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99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97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95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191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992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788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587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384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96911" y="-25400"/>
            <a:ext cx="8129587" cy="5318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29783" dir="1514402" algn="ctr" rotWithShape="0">
              <a:schemeClr val="bg2">
                <a:alpha val="74998"/>
              </a:schemeClr>
            </a:outerShdw>
          </a:effectLst>
        </p:spPr>
        <p:txBody>
          <a:bodyPr vert="horz" wrap="square" lIns="90408" tIns="44410" rIns="90408" bIns="444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479434"/>
            <a:ext cx="9144000" cy="53974"/>
          </a:xfrm>
          <a:prstGeom prst="rect">
            <a:avLst/>
          </a:prstGeom>
          <a:gradFill rotWithShape="0">
            <a:gsLst>
              <a:gs pos="0">
                <a:srgbClr val="AD6900"/>
              </a:gs>
              <a:gs pos="50000">
                <a:srgbClr val="AD6900">
                  <a:gamma/>
                  <a:tint val="0"/>
                  <a:invGamma/>
                </a:srgbClr>
              </a:gs>
              <a:gs pos="100000">
                <a:srgbClr val="AD6900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AD6900">
                <a:gamma/>
                <a:shade val="60000"/>
                <a:invGamma/>
                <a:alpha val="74998"/>
              </a:srgbClr>
            </a:prstShdw>
          </a:effectLst>
        </p:spPr>
        <p:txBody>
          <a:bodyPr wrap="none" lIns="91360" tIns="45681" rIns="91360" bIns="45681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 Rounded MT Bold" pitchFamily="-112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" y="6596079"/>
            <a:ext cx="9126538" cy="261937"/>
          </a:xfrm>
          <a:prstGeom prst="rect">
            <a:avLst/>
          </a:prstGeom>
          <a:gradFill rotWithShape="0">
            <a:gsLst>
              <a:gs pos="0">
                <a:srgbClr val="AD6900"/>
              </a:gs>
              <a:gs pos="50000">
                <a:srgbClr val="AD6900">
                  <a:gamma/>
                  <a:tint val="0"/>
                  <a:invGamma/>
                </a:srgbClr>
              </a:gs>
              <a:gs pos="100000">
                <a:srgbClr val="AD6900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AD6900">
                <a:gamma/>
                <a:shade val="60000"/>
                <a:invGamma/>
                <a:alpha val="74998"/>
              </a:srgbClr>
            </a:prstShdw>
          </a:effectLst>
        </p:spPr>
        <p:txBody>
          <a:bodyPr wrap="none" lIns="91360" tIns="45681" rIns="91360" bIns="45681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 Rounded MT Bold" pitchFamily="-112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897201" y="6594482"/>
            <a:ext cx="3351211" cy="2743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08" tIns="44410" rIns="90408" bIns="4441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200" dirty="0" smtClean="0">
                <a:latin typeface="Arial" pitchFamily="-112" charset="0"/>
              </a:rPr>
              <a:t>Update on ATLAS IBL</a:t>
            </a:r>
            <a:endParaRPr lang="en-GB" sz="1200" dirty="0">
              <a:latin typeface="Arial" pitchFamily="-112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33344" y="6616704"/>
            <a:ext cx="2004294" cy="2743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08" tIns="44410" rIns="90408" bIns="44410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bg1"/>
                </a:solidFill>
                <a:latin typeface="Arial" pitchFamily="-112" charset="0"/>
              </a:rPr>
              <a:t>G. Darbo </a:t>
            </a:r>
            <a:r>
              <a:rPr lang="en-US" sz="1200" dirty="0">
                <a:solidFill>
                  <a:schemeClr val="bg1"/>
                </a:solidFill>
                <a:latin typeface="Arial" pitchFamily="-112" charset="0"/>
              </a:rPr>
              <a:t>– INFN / </a:t>
            </a:r>
            <a:r>
              <a:rPr lang="en-US" sz="1200" dirty="0" err="1">
                <a:solidFill>
                  <a:schemeClr val="bg1"/>
                </a:solidFill>
                <a:latin typeface="Arial" pitchFamily="-112" charset="0"/>
              </a:rPr>
              <a:t>Genova</a:t>
            </a:r>
            <a:endParaRPr lang="en-GB" sz="1200" dirty="0">
              <a:solidFill>
                <a:schemeClr val="bg1"/>
              </a:solidFill>
              <a:latin typeface="Arial" pitchFamily="-112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248400" y="6624646"/>
            <a:ext cx="2517775" cy="2743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08" tIns="44410" rIns="90408" bIns="44410">
            <a:prstTxWarp prst="textNoShape">
              <a:avLst/>
            </a:prstTxWarp>
            <a:spAutoFit/>
          </a:bodyPr>
          <a:lstStyle/>
          <a:p>
            <a:pPr algn="r">
              <a:defRPr/>
            </a:pPr>
            <a:r>
              <a:rPr lang="en-GB" sz="1200" dirty="0" smtClean="0">
                <a:solidFill>
                  <a:schemeClr val="bg1"/>
                </a:solidFill>
                <a:latin typeface="Arial" pitchFamily="-110" charset="0"/>
              </a:rPr>
              <a:t> LHCC, 21 September 2010</a:t>
            </a:r>
            <a:endParaRPr lang="en-GB" sz="1200" dirty="0">
              <a:solidFill>
                <a:schemeClr val="bg1"/>
              </a:solidFill>
              <a:latin typeface="Arial" pitchFamily="-110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8701090" y="6565905"/>
            <a:ext cx="374942" cy="2743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08" tIns="44410" rIns="90408" bIns="44410">
            <a:prstTxWarp prst="textNoShape">
              <a:avLst/>
            </a:prstTxWarp>
            <a:spAutoFit/>
          </a:bodyPr>
          <a:lstStyle/>
          <a:p>
            <a:pPr>
              <a:defRPr/>
            </a:pPr>
            <a:fld id="{8B84FE39-5363-6C4C-AE01-218ADB4A008A}" type="slidenum">
              <a:rPr lang="en-GB" sz="1200">
                <a:solidFill>
                  <a:schemeClr val="bg1"/>
                </a:solidFill>
                <a:latin typeface="Arial" pitchFamily="-112" charset="0"/>
              </a:rPr>
              <a:pPr>
                <a:defRPr/>
              </a:pPr>
              <a:t>‹#›</a:t>
            </a:fld>
            <a:endParaRPr lang="en-GB" sz="1200">
              <a:solidFill>
                <a:schemeClr val="bg1"/>
              </a:solidFill>
              <a:latin typeface="Arial" pitchFamily="-112" charset="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6" y="762001"/>
            <a:ext cx="8686800" cy="56848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08" tIns="44410" rIns="90408" bIns="444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3" name="Picture 10" descr="IBL Logo_provisional_50h.gif"/>
          <p:cNvPicPr>
            <a:picLocks noChangeAspect="1"/>
          </p:cNvPicPr>
          <p:nvPr userDrawn="1"/>
        </p:nvPicPr>
        <p:blipFill>
          <a:blip r:embed="rId13"/>
          <a:srcRect l="21475" r="21475"/>
          <a:stretch>
            <a:fillRect/>
          </a:stretch>
        </p:blipFill>
        <p:spPr bwMode="auto">
          <a:xfrm>
            <a:off x="76199" y="50800"/>
            <a:ext cx="477838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  <a:ea typeface="ＭＳ Ｐゴシック" charset="-128"/>
          <a:cs typeface="ＭＳ Ｐゴシック" charset="-128"/>
        </a:defRPr>
      </a:lvl5pPr>
      <a:lvl6pPr marL="456799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</a:defRPr>
      </a:lvl6pPr>
      <a:lvl7pPr marL="913597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</a:defRPr>
      </a:lvl7pPr>
      <a:lvl8pPr marL="1370395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</a:defRPr>
      </a:lvl8pPr>
      <a:lvl9pPr marL="1827191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</a:defRPr>
      </a:lvl9pPr>
    </p:titleStyle>
    <p:bodyStyle>
      <a:lvl1pPr marL="285501" indent="-285501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Blip>
          <a:blip r:embed="rId14"/>
        </a:buBlip>
        <a:defRPr sz="2000" i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67751" indent="-191919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•"/>
        <a:defRPr>
          <a:solidFill>
            <a:schemeClr val="tx1"/>
          </a:solidFill>
          <a:latin typeface="Arial" charset="0"/>
          <a:ea typeface="ＭＳ Ｐゴシック" charset="-128"/>
        </a:defRPr>
      </a:lvl2pPr>
      <a:lvl3pPr marL="1199097" indent="-24426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Times" pitchFamily="-108" charset="0"/>
        <a:buChar char="•"/>
        <a:defRPr>
          <a:solidFill>
            <a:schemeClr val="tx1"/>
          </a:solidFill>
          <a:latin typeface="Arial" charset="0"/>
          <a:ea typeface="ＭＳ Ｐゴシック" charset="-128"/>
        </a:defRPr>
      </a:lvl3pPr>
      <a:lvl4pPr marL="1389427" indent="-1903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pitchFamily="-108" charset="2"/>
        <a:buChar char=""/>
        <a:defRPr>
          <a:solidFill>
            <a:schemeClr val="tx1"/>
          </a:solidFill>
          <a:latin typeface="Arial" charset="0"/>
          <a:ea typeface="ＭＳ Ｐゴシック" charset="-128"/>
        </a:defRPr>
      </a:lvl4pPr>
      <a:lvl5pPr marL="1579762" indent="247432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pitchFamily="-108" charset="2"/>
        <a:buChar char=""/>
        <a:defRPr>
          <a:solidFill>
            <a:schemeClr val="tx1"/>
          </a:solidFill>
          <a:latin typeface="Arial" charset="0"/>
          <a:ea typeface="ＭＳ Ｐゴシック" charset="-128"/>
        </a:defRPr>
      </a:lvl5pPr>
      <a:lvl6pPr marL="2036557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>
          <a:solidFill>
            <a:schemeClr val="tx1"/>
          </a:solidFill>
          <a:latin typeface="Arial" charset="0"/>
          <a:ea typeface="ＭＳ Ｐゴシック" charset="-128"/>
        </a:defRPr>
      </a:lvl6pPr>
      <a:lvl7pPr marL="2493357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>
          <a:solidFill>
            <a:schemeClr val="tx1"/>
          </a:solidFill>
          <a:latin typeface="Arial" charset="0"/>
          <a:ea typeface="ＭＳ Ｐゴシック" charset="-128"/>
        </a:defRPr>
      </a:lvl7pPr>
      <a:lvl8pPr marL="295015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>
          <a:solidFill>
            <a:schemeClr val="tx1"/>
          </a:solidFill>
          <a:latin typeface="Arial" charset="0"/>
          <a:ea typeface="ＭＳ Ｐゴシック" charset="-128"/>
        </a:defRPr>
      </a:lvl8pPr>
      <a:lvl9pPr marL="340695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>
          <a:solidFill>
            <a:schemeClr val="tx1"/>
          </a:solidFill>
          <a:latin typeface="Arial" charset="0"/>
          <a:ea typeface="ＭＳ Ｐゴシック" charset="-128"/>
        </a:defRPr>
      </a:lvl9pPr>
    </p:bodyStyle>
    <p:otherStyle>
      <a:defPPr>
        <a:defRPr lang="en-US"/>
      </a:defPPr>
      <a:lvl1pPr marL="0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99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97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95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191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992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788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587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384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5"/>
            <a:ext cx="8229600" cy="1143001"/>
          </a:xfrm>
          <a:prstGeom prst="rect">
            <a:avLst/>
          </a:prstGeom>
        </p:spPr>
        <p:txBody>
          <a:bodyPr vert="horz" lIns="91360" tIns="45681" rIns="91360" bIns="4568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0"/>
            <a:ext cx="8229600" cy="4525963"/>
          </a:xfrm>
          <a:prstGeom prst="rect">
            <a:avLst/>
          </a:prstGeom>
        </p:spPr>
        <p:txBody>
          <a:bodyPr vert="horz" lIns="91360" tIns="45681" rIns="91360" bIns="4568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62"/>
            <a:ext cx="2133600" cy="365125"/>
          </a:xfrm>
          <a:prstGeom prst="rect">
            <a:avLst/>
          </a:prstGeom>
        </p:spPr>
        <p:txBody>
          <a:bodyPr vert="horz" lIns="91360" tIns="45681" rIns="91360" bIns="4568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12 May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9" y="6356362"/>
            <a:ext cx="2895600" cy="365125"/>
          </a:xfrm>
          <a:prstGeom prst="rect">
            <a:avLst/>
          </a:prstGeom>
        </p:spPr>
        <p:txBody>
          <a:bodyPr vert="horz" lIns="91360" tIns="45681" rIns="91360" bIns="4568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G Hall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 vert="horz" lIns="91360" tIns="45681" rIns="91360" bIns="4568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059E6F5-10FA-ED4C-9A07-E46BE23F95E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008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hf hdr="0"/>
  <p:txStyles>
    <p:titleStyle>
      <a:lvl1pPr algn="ctr" defTabSz="45679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99" indent="-342599" algn="l" defTabSz="45679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299" indent="-285501" algn="l" defTabSz="45679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994" indent="-228398" algn="l" defTabSz="45679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793" indent="-228398" algn="l" defTabSz="45679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593" indent="-228398" algn="l" defTabSz="45679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390" indent="-228398" algn="l" defTabSz="45679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188" indent="-228398" algn="l" defTabSz="45679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984" indent="-228398" algn="l" defTabSz="45679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781" indent="-228398" algn="l" defTabSz="45679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99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97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95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191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992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788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587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384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1563" y="304812"/>
            <a:ext cx="7615238" cy="1106489"/>
            <a:chOff x="675" y="192"/>
            <a:chExt cx="4797" cy="697"/>
          </a:xfrm>
        </p:grpSpPr>
        <p:sp>
          <p:nvSpPr>
            <p:cNvPr id="1032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3597"/>
              <a:endParaRPr lang="en-US" sz="240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endParaRPr>
            </a:p>
          </p:txBody>
        </p:sp>
        <p:sp>
          <p:nvSpPr>
            <p:cNvPr id="1033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3597"/>
              <a:endParaRPr lang="en-US" sz="240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endParaRPr>
            </a:p>
          </p:txBody>
        </p:sp>
        <p:sp>
          <p:nvSpPr>
            <p:cNvPr id="1034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3597"/>
              <a:endParaRPr lang="en-US" sz="240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endParaRPr>
            </a:p>
          </p:txBody>
        </p:sp>
        <p:sp>
          <p:nvSpPr>
            <p:cNvPr id="1035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3597"/>
              <a:endParaRPr lang="en-US" sz="240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endParaRPr>
            </a:p>
          </p:txBody>
        </p:sp>
        <p:sp>
          <p:nvSpPr>
            <p:cNvPr id="1036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3597"/>
              <a:endParaRPr lang="en-US" sz="240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endParaRPr>
            </a:p>
          </p:txBody>
        </p:sp>
      </p:grp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1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" y="6524640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 defTabSz="913597">
              <a:defRPr/>
            </a:pPr>
            <a:r>
              <a:rPr lang="en-GB" smtClean="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rPr>
              <a:t>12 May 2014</a:t>
            </a:r>
            <a:endParaRPr lang="en-GB" dirty="0" smtClean="0">
              <a:solidFill>
                <a:srgbClr val="000000"/>
              </a:solidFill>
              <a:latin typeface="Century Gothic" pitchFamily="34" charset="0"/>
              <a:ea typeface="+mn-ea"/>
              <a:cs typeface="+mn-cs"/>
            </a:endParaRP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9" y="6524640"/>
            <a:ext cx="2895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 defTabSz="913597">
              <a:defRPr/>
            </a:pPr>
            <a:r>
              <a:rPr lang="en-US" smtClean="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rPr>
              <a:t>G Hall</a:t>
            </a:r>
            <a:endParaRPr lang="en-US" dirty="0">
              <a:solidFill>
                <a:srgbClr val="000000"/>
              </a:solidFill>
              <a:latin typeface="Century Gothic" pitchFamily="34" charset="0"/>
              <a:ea typeface="+mn-ea"/>
              <a:cs typeface="+mn-cs"/>
            </a:endParaRP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24640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 defTabSz="913597">
              <a:defRPr/>
            </a:pPr>
            <a:fld id="{3D36F6AD-BE39-4B2A-88C8-B47C5F1BCF8F}" type="slidenum">
              <a:rPr lang="en-US" smtClean="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rPr>
              <a:pPr defTabSz="913597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Century Gothic" pitchFamily="34" charset="0"/>
              <a:ea typeface="+mn-ea"/>
              <a:cs typeface="+mn-cs"/>
            </a:endParaRPr>
          </a:p>
        </p:txBody>
      </p:sp>
      <p:sp>
        <p:nvSpPr>
          <p:cNvPr id="103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45"/>
            <a:ext cx="8229600" cy="1143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5pPr>
      <a:lvl6pPr marL="456799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6pPr>
      <a:lvl7pPr marL="913597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7pPr>
      <a:lvl8pPr marL="1370395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8pPr>
      <a:lvl9pPr marL="1827191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9pPr>
    </p:titleStyle>
    <p:bodyStyle>
      <a:lvl1pPr marL="342599" indent="-342599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299" indent="-285501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2pPr>
      <a:lvl3pPr marL="1141994" indent="-22839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598793" indent="-22839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5593" indent="-22839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2390" indent="-22839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69188" indent="-22839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5984" indent="-22839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2781" indent="-22839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99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97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95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191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992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788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587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384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46"/>
            <a:ext cx="822960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6"/>
            <a:ext cx="8229600" cy="521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360" tIns="45681" rIns="91360" bIns="456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559561"/>
            <a:ext cx="2133600" cy="161925"/>
          </a:xfrm>
          <a:prstGeom prst="rect">
            <a:avLst/>
          </a:prstGeom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en-GB" smtClean="0">
                <a:ea typeface="ＭＳ Ｐゴシック" charset="0"/>
                <a:cs typeface="ＭＳ Ｐゴシック" charset="0"/>
              </a:rPr>
              <a:t>12 May 2014</a:t>
            </a: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9" y="6559561"/>
            <a:ext cx="2895600" cy="161925"/>
          </a:xfrm>
          <a:prstGeom prst="rect">
            <a:avLst/>
          </a:prstGeom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en-US" smtClean="0">
                <a:ea typeface="ＭＳ Ｐゴシック" charset="0"/>
                <a:cs typeface="ＭＳ Ｐゴシック" charset="0"/>
              </a:rPr>
              <a:t>G Hall</a:t>
            </a: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561"/>
            <a:ext cx="2133600" cy="161925"/>
          </a:xfrm>
          <a:prstGeom prst="rect">
            <a:avLst/>
          </a:prstGeom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5E0AD568-0A1D-1549-B232-4543FEF04B7F}" type="slidenum">
              <a:rPr lang="en-US">
                <a:ea typeface="ＭＳ Ｐゴシック" charset="0"/>
                <a:cs typeface="ＭＳ Ｐゴシック" charset="0"/>
              </a:rPr>
              <a:pPr>
                <a:defRPr/>
              </a:pPr>
              <a:t>‹#›</a:t>
            </a:fld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</p:sldLayoutIdLst>
  <p:hf hdr="0"/>
  <p:txStyles>
    <p:titleStyle>
      <a:lvl1pPr algn="r" defTabSz="456799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00009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r" defTabSz="456799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r" defTabSz="456799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r" defTabSz="456799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r" defTabSz="456799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6799" algn="ctr" defTabSz="45679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3597" algn="ctr" defTabSz="45679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0395" algn="ctr" defTabSz="45679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7191" algn="ctr" defTabSz="45679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266467" indent="-266467" algn="l" defTabSz="45679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532931" indent="-266467" algn="l" defTabSz="45679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90"/>
          </a:solidFill>
          <a:latin typeface="+mn-lt"/>
          <a:ea typeface="ＭＳ Ｐゴシック" pitchFamily="-110" charset="-128"/>
          <a:cs typeface="+mn-cs"/>
        </a:defRPr>
      </a:lvl2pPr>
      <a:lvl3pPr marL="723264" indent="-279153" algn="l" defTabSz="45679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598793" indent="-228398" algn="l" defTabSz="45679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5593" indent="-228398" algn="l" defTabSz="456799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2390" indent="-228398" algn="l" defTabSz="45679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188" indent="-228398" algn="l" defTabSz="45679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984" indent="-228398" algn="l" defTabSz="45679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781" indent="-228398" algn="l" defTabSz="45679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99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97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95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191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992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788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587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384" algn="l" defTabSz="4567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5"/>
            <a:ext cx="8229600" cy="1143001"/>
          </a:xfrm>
          <a:prstGeom prst="rect">
            <a:avLst/>
          </a:prstGeom>
        </p:spPr>
        <p:txBody>
          <a:bodyPr vert="horz" lIns="91360" tIns="45681" rIns="91360" bIns="4568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0"/>
            <a:ext cx="8229600" cy="4525963"/>
          </a:xfrm>
          <a:prstGeom prst="rect">
            <a:avLst/>
          </a:prstGeom>
        </p:spPr>
        <p:txBody>
          <a:bodyPr vert="horz" lIns="91360" tIns="45681" rIns="91360" bIns="4568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62"/>
            <a:ext cx="2133600" cy="365125"/>
          </a:xfrm>
          <a:prstGeom prst="rect">
            <a:avLst/>
          </a:prstGeom>
        </p:spPr>
        <p:txBody>
          <a:bodyPr vert="horz" lIns="91360" tIns="45681" rIns="91360" bIns="4568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9" y="6356362"/>
            <a:ext cx="2895600" cy="365125"/>
          </a:xfrm>
          <a:prstGeom prst="rect">
            <a:avLst/>
          </a:prstGeom>
        </p:spPr>
        <p:txBody>
          <a:bodyPr vert="horz" lIns="91360" tIns="45681" rIns="91360" bIns="4568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 vert="horz" lIns="91360" tIns="45681" rIns="91360" bIns="4568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fld id="{545D79A7-ADFA-424D-B999-9A3BEA3C1CD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9135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hf hdr="0"/>
  <p:txStyles>
    <p:titleStyle>
      <a:lvl1pPr algn="ctr" defTabSz="9135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99" indent="-342599" algn="l" defTabSz="91359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299" indent="-285501" algn="l" defTabSz="91359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994" indent="-228398" algn="l" defTabSz="91359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793" indent="-228398" algn="l" defTabSz="91359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593" indent="-228398" algn="l" defTabSz="91359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390" indent="-228398" algn="l" defTabSz="91359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188" indent="-228398" algn="l" defTabSz="91359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984" indent="-228398" algn="l" defTabSz="91359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781" indent="-228398" algn="l" defTabSz="91359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99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97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95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191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992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788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587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384" algn="l" defTabSz="9135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389" tIns="45695" rIns="91389" bIns="45695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389" tIns="45695" rIns="91389" bIns="4569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81"/>
            <a:ext cx="1466850" cy="247650"/>
          </a:xfrm>
          <a:prstGeom prst="rect">
            <a:avLst/>
          </a:prstGeom>
        </p:spPr>
        <p:txBody>
          <a:bodyPr vert="horz" lIns="91389" tIns="45695" rIns="91389" bIns="45695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pPr defTabSz="913888"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  <a:ea typeface="+mn-ea"/>
                <a:cs typeface="+mn-cs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8892" y="6525344"/>
            <a:ext cx="4086225" cy="247650"/>
          </a:xfrm>
          <a:prstGeom prst="rect">
            <a:avLst/>
          </a:prstGeom>
        </p:spPr>
        <p:txBody>
          <a:bodyPr vert="horz" lIns="91389" tIns="45695" rIns="91389" bIns="45695" rtlCol="0" anchor="ctr">
            <a:normAutofit/>
          </a:bodyPr>
          <a:lstStyle>
            <a:lvl1pPr algn="ctr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pPr defTabSz="913888"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  <a:ea typeface="+mn-ea"/>
                <a:cs typeface="+mn-cs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81"/>
            <a:ext cx="876300" cy="247650"/>
          </a:xfrm>
          <a:prstGeom prst="rect">
            <a:avLst/>
          </a:prstGeom>
        </p:spPr>
        <p:txBody>
          <a:bodyPr vert="horz" lIns="91389" tIns="45695" rIns="91389" bIns="45695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pPr defTabSz="913888" fontAlgn="auto">
              <a:spcBef>
                <a:spcPts val="0"/>
              </a:spcBef>
              <a:spcAft>
                <a:spcPts val="0"/>
              </a:spcAft>
            </a:pPr>
            <a:fld id="{035F0723-42B8-4CAA-8A7D-A426CFC272D6}" type="slidenum"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  <a:ea typeface="+mn-ea"/>
                <a:cs typeface="+mn-cs"/>
              </a:rPr>
              <a:pPr defTabSz="91388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white">
                  <a:alpha val="65000"/>
                </a:prstClr>
              </a:solidFill>
              <a:latin typeface="Corbel"/>
              <a:ea typeface="+mn-ea"/>
              <a:cs typeface="+mn-cs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3888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3888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355" indent="-171355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294" indent="-165006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236" indent="-169768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589" indent="-172940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193" indent="-173640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250" indent="-173640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2888" indent="-173640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7388" indent="-173640" algn="l" defTabSz="913888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44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88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35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75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20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666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608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552" algn="l" defTabSz="9138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Relationship Id="rId2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Relationship Id="rId2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22.png"/><Relationship Id="rId7" Type="http://schemas.openxmlformats.org/officeDocument/2006/relationships/image" Target="../media/image23.jpeg"/><Relationship Id="rId1" Type="http://schemas.openxmlformats.org/officeDocument/2006/relationships/slideLayout" Target="../slideLayouts/slideLayout88.xml"/><Relationship Id="rId2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Relationship Id="rId2" Type="http://schemas.openxmlformats.org/officeDocument/2006/relationships/image" Target="../media/image24.png"/><Relationship Id="rId3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Relationship Id="rId2" Type="http://schemas.openxmlformats.org/officeDocument/2006/relationships/image" Target="../media/image26.emf"/><Relationship Id="rId3" Type="http://schemas.openxmlformats.org/officeDocument/2006/relationships/image" Target="../media/image2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77.xml"/><Relationship Id="rId2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Relationship Id="rId2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Relationship Id="rId2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Relationship Id="rId2" Type="http://schemas.openxmlformats.org/officeDocument/2006/relationships/image" Target="../media/image32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6" y="1918812"/>
            <a:ext cx="7772400" cy="1470025"/>
          </a:xfrm>
        </p:spPr>
        <p:txBody>
          <a:bodyPr/>
          <a:lstStyle/>
          <a:p>
            <a:pPr algn="ctr"/>
            <a:r>
              <a:rPr lang="en-US" sz="3600" dirty="0"/>
              <a:t>A Time-Multiplexed Track-Trigger architecture for CMS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371600" y="3708393"/>
            <a:ext cx="6400800" cy="2438399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 Hall, </a:t>
            </a:r>
            <a:r>
              <a:rPr lang="en-US" u="sng" dirty="0" smtClean="0">
                <a:solidFill>
                  <a:schemeClr val="tx1"/>
                </a:solidFill>
              </a:rPr>
              <a:t>M Pesaresi, A Rose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Imperial College London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 Newbold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University of Bristol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Thanks also to the many who have helped make these ideas a reality, especially Greg Iles, John Jones,…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was Time Multiplexed Trigger not already used?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7" y="1143006"/>
            <a:ext cx="8521700" cy="5213350"/>
          </a:xfrm>
        </p:spPr>
        <p:txBody>
          <a:bodyPr/>
          <a:lstStyle/>
          <a:p>
            <a:r>
              <a:rPr lang="en-GB" dirty="0" smtClean="0"/>
              <a:t>Mainly technology </a:t>
            </a:r>
            <a:r>
              <a:rPr lang="en-GB" dirty="0"/>
              <a:t>limitations</a:t>
            </a:r>
          </a:p>
          <a:p>
            <a:pPr lvl="1"/>
            <a:r>
              <a:rPr lang="en-GB" sz="2400" dirty="0"/>
              <a:t>It is reliant on high performance hardware</a:t>
            </a:r>
          </a:p>
          <a:p>
            <a:pPr lvl="2"/>
            <a:r>
              <a:rPr lang="en-GB" sz="2400" dirty="0"/>
              <a:t>large &amp; powerful FPGAs</a:t>
            </a:r>
          </a:p>
          <a:p>
            <a:pPr lvl="2"/>
            <a:r>
              <a:rPr lang="en-GB" sz="2400" dirty="0"/>
              <a:t>many high speed </a:t>
            </a:r>
            <a:r>
              <a:rPr lang="en-GB" sz="2400" dirty="0" smtClean="0"/>
              <a:t>(optical) links</a:t>
            </a:r>
            <a:endParaRPr lang="en-GB" sz="2400" dirty="0"/>
          </a:p>
          <a:p>
            <a:pPr lvl="2"/>
            <a:endParaRPr lang="en-GB" sz="2400" dirty="0"/>
          </a:p>
          <a:p>
            <a:r>
              <a:rPr lang="en-GB" dirty="0" smtClean="0"/>
              <a:t>More recent objections to latency penalty in L1-L2 transmission</a:t>
            </a:r>
          </a:p>
          <a:p>
            <a:pPr lvl="1"/>
            <a:r>
              <a:rPr lang="en-GB" dirty="0" smtClean="0"/>
              <a:t>but this is mostly a myth!</a:t>
            </a:r>
          </a:p>
          <a:p>
            <a:pPr lvl="1"/>
            <a:r>
              <a:rPr lang="en-GB" dirty="0" smtClean="0"/>
              <a:t>If properly organised, data processing does not need to wait for entire event data. </a:t>
            </a:r>
          </a:p>
          <a:p>
            <a:pPr lvl="1"/>
            <a:r>
              <a:rPr lang="en-GB" dirty="0" smtClean="0"/>
              <a:t>It can begin as soon as first cycle’s worth of data arrive</a:t>
            </a:r>
          </a:p>
          <a:p>
            <a:pPr marL="266467" lvl="1" indent="0">
              <a:buNone/>
            </a:pPr>
            <a:r>
              <a:rPr lang="en-GB" dirty="0" smtClean="0"/>
              <a:t> 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 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8859A-2D5A-0E4F-94C1-4826CE37725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54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"/>
            <a:ext cx="9144000" cy="90872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4150" y="260661"/>
            <a:ext cx="2133030" cy="40003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algn="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solidFill>
                  <a:prstClr val="white">
                    <a:lumMod val="95000"/>
                  </a:prstClr>
                </a:solidFill>
                <a:latin typeface="Corbel" pitchFamily="34" charset="0"/>
                <a:ea typeface="+mn-ea"/>
                <a:cs typeface="+mn-cs"/>
              </a:rPr>
              <a:t>Today’s hardware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2503-7E0E-4441-84FE-C69503EA8DC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9" y="1268761"/>
            <a:ext cx="8352928" cy="1754248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MP7 (Virtex-7  </a:t>
            </a:r>
            <a:r>
              <a:rPr lang="en-GB" dirty="0" smtClean="0">
                <a:latin typeface="+mn-lt"/>
              </a:rPr>
              <a:t>XC7VX690T</a:t>
            </a: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)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	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future generations will improve, but don’t yet know precisely how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b="1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purpose-built µTCA card for CMS upgraded L1 calorimeter trigger</a:t>
            </a:r>
            <a:endParaRPr lang="en-GB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	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TM performance &amp; </a:t>
            </a:r>
            <a:r>
              <a:rPr lang="en-GB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calo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algorithms demonstrated in recent integration tests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b="1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2050" name="Picture 2" descr="Master Procesor, Virtex-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83" y="3169302"/>
            <a:ext cx="4616949" cy="277999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11565" y="3026311"/>
            <a:ext cx="3672409" cy="2585245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- </a:t>
            </a:r>
            <a:r>
              <a:rPr lang="en-GB" b="1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72 input/72 output 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optical links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-all links operate at </a:t>
            </a:r>
            <a:r>
              <a:rPr lang="en-GB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12.5 Gbps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	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(10 Gbps in CMS)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- total bandwidth </a:t>
            </a:r>
            <a:r>
              <a:rPr lang="en-GB" b="1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&gt; 0.9 </a:t>
            </a:r>
            <a:r>
              <a:rPr lang="en-GB" b="1" dirty="0" err="1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Tbps</a:t>
            </a:r>
            <a:endParaRPr lang="en-GB" b="1" dirty="0" smtClean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b="1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tested, currently in production</a:t>
            </a:r>
            <a:endParaRPr lang="en-GB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CustomShape 1"/>
          <p:cNvSpPr/>
          <p:nvPr/>
        </p:nvSpPr>
        <p:spPr>
          <a:xfrm>
            <a:off x="81577" y="28401"/>
            <a:ext cx="8980264" cy="11448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 defTabSz="400701" fontAlgn="auto">
              <a:spcBef>
                <a:spcPts val="0"/>
              </a:spcBef>
              <a:spcAft>
                <a:spcPts val="0"/>
              </a:spcAft>
            </a:pPr>
            <a:r>
              <a:rPr lang="en-GB" sz="3100" dirty="0">
                <a:solidFill>
                  <a:srgbClr val="FFFFFF"/>
                </a:solidFill>
                <a:latin typeface="Tahoma"/>
                <a:ea typeface="DejaVu Sans"/>
                <a:cs typeface="DejaVu Sans"/>
              </a:rPr>
              <a:t>MP7-</a:t>
            </a:r>
            <a:r>
              <a:rPr lang="en-GB" sz="3100" dirty="0" smtClean="0">
                <a:solidFill>
                  <a:srgbClr val="FFFFFF"/>
                </a:solidFill>
                <a:latin typeface="Tahoma"/>
                <a:ea typeface="DejaVu Sans"/>
                <a:cs typeface="DejaVu Sans"/>
              </a:rPr>
              <a:t>XE</a:t>
            </a:r>
            <a:endParaRPr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315" name="CustomShape 2"/>
          <p:cNvSpPr/>
          <p:nvPr/>
        </p:nvSpPr>
        <p:spPr>
          <a:xfrm>
            <a:off x="1098060" y="522317"/>
            <a:ext cx="6945760" cy="610589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</p:sp>
      <p:sp>
        <p:nvSpPr>
          <p:cNvPr id="316" name="CustomShape 3"/>
          <p:cNvSpPr/>
          <p:nvPr/>
        </p:nvSpPr>
        <p:spPr>
          <a:xfrm>
            <a:off x="1" y="6656608"/>
            <a:ext cx="3047293" cy="198481"/>
          </a:xfrm>
          <a:prstGeom prst="rect">
            <a:avLst/>
          </a:prstGeom>
          <a:solidFill>
            <a:srgbClr val="191959"/>
          </a:solidFill>
          <a:ln>
            <a:noFill/>
          </a:ln>
        </p:spPr>
      </p:sp>
      <p:sp>
        <p:nvSpPr>
          <p:cNvPr id="317" name="CustomShape 4"/>
          <p:cNvSpPr/>
          <p:nvPr/>
        </p:nvSpPr>
        <p:spPr>
          <a:xfrm>
            <a:off x="3238102" y="6656608"/>
            <a:ext cx="3047293" cy="198481"/>
          </a:xfrm>
          <a:prstGeom prst="rect">
            <a:avLst/>
          </a:prstGeom>
          <a:solidFill>
            <a:srgbClr val="262685"/>
          </a:solidFill>
          <a:ln>
            <a:noFill/>
          </a:ln>
        </p:spPr>
      </p:sp>
      <p:sp>
        <p:nvSpPr>
          <p:cNvPr id="318" name="CustomShape 5"/>
          <p:cNvSpPr/>
          <p:nvPr/>
        </p:nvSpPr>
        <p:spPr>
          <a:xfrm>
            <a:off x="6095203" y="6656608"/>
            <a:ext cx="3047293" cy="198481"/>
          </a:xfrm>
          <a:prstGeom prst="rect">
            <a:avLst/>
          </a:prstGeom>
          <a:solidFill>
            <a:srgbClr val="3232B2"/>
          </a:solidFill>
          <a:ln>
            <a:noFill/>
          </a:ln>
        </p:spPr>
      </p:sp>
      <p:sp>
        <p:nvSpPr>
          <p:cNvPr id="2" name="TextBox 1"/>
          <p:cNvSpPr txBox="1"/>
          <p:nvPr/>
        </p:nvSpPr>
        <p:spPr>
          <a:xfrm>
            <a:off x="152399" y="575731"/>
            <a:ext cx="2150534" cy="646331"/>
          </a:xfrm>
          <a:prstGeom prst="rect">
            <a:avLst/>
          </a:prstGeom>
          <a:solidFill>
            <a:srgbClr val="FFFFC7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First card of production order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 dirty="0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61" name="Slide Number Placeholder 60"/>
          <p:cNvSpPr>
            <a:spLocks noGrp="1"/>
          </p:cNvSpPr>
          <p:nvPr>
            <p:ph type="sldNum" sz="quarter" idx="15"/>
          </p:nvPr>
        </p:nvSpPr>
        <p:spPr>
          <a:prstGeom prst="rect">
            <a:avLst/>
          </a:prstGeom>
        </p:spPr>
        <p:txBody>
          <a:bodyPr/>
          <a:lstStyle/>
          <a:p>
            <a:fld id="{5FD889E0-CAB2-4699-909D-B9A88D47ACBE}" type="slidenum">
              <a:rPr lang="en-US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13</a:t>
            </a:fld>
            <a:endParaRPr lang="en-US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5551" y="187062"/>
            <a:ext cx="7680960" cy="10668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CMS </a:t>
            </a:r>
            <a:r>
              <a:rPr lang="en-GB" sz="3200" dirty="0" err="1" smtClean="0"/>
              <a:t>Calo</a:t>
            </a:r>
            <a:r>
              <a:rPr lang="en-GB" sz="3200" dirty="0" smtClean="0"/>
              <a:t> TMT demonstrator (Sep 2013)</a:t>
            </a:r>
            <a:endParaRPr lang="en-GB" sz="3200" dirty="0"/>
          </a:p>
        </p:txBody>
      </p:sp>
      <p:sp>
        <p:nvSpPr>
          <p:cNvPr id="44" name="TextBox 43"/>
          <p:cNvSpPr txBox="1"/>
          <p:nvPr/>
        </p:nvSpPr>
        <p:spPr>
          <a:xfrm>
            <a:off x="4851486" y="184690"/>
            <a:ext cx="4292517" cy="472272"/>
          </a:xfrm>
          <a:prstGeom prst="rect">
            <a:avLst/>
          </a:prstGeom>
          <a:solidFill>
            <a:srgbClr val="FF0000">
              <a:alpha val="50000"/>
            </a:srgbClr>
          </a:solidFill>
          <a:ln w="38100">
            <a:solidFill>
              <a:srgbClr val="FF0000"/>
            </a:solidFill>
          </a:ln>
        </p:spPr>
        <p:txBody>
          <a:bodyPr wrap="square" lIns="91389" tIns="45695" rIns="91389" bIns="45695" rtlCol="0">
            <a:spAutoFit/>
          </a:bodyPr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rgbClr val="FFFF00"/>
                </a:solidFill>
                <a:latin typeface="Corbel"/>
                <a:ea typeface="+mn-ea"/>
                <a:cs typeface="+mn-cs"/>
              </a:rPr>
              <a:t>MP7 used as PP &amp; MP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7512" y="1437480"/>
            <a:ext cx="8901029" cy="5215471"/>
            <a:chOff x="107508" y="1591734"/>
            <a:chExt cx="8901029" cy="5215471"/>
          </a:xfrm>
        </p:grpSpPr>
        <p:grpSp>
          <p:nvGrpSpPr>
            <p:cNvPr id="43" name="Group 42"/>
            <p:cNvGrpSpPr/>
            <p:nvPr/>
          </p:nvGrpSpPr>
          <p:grpSpPr>
            <a:xfrm>
              <a:off x="2462946" y="2201073"/>
              <a:ext cx="6409858" cy="4545797"/>
              <a:chOff x="2438606" y="2098453"/>
              <a:chExt cx="6409858" cy="4545797"/>
            </a:xfrm>
          </p:grpSpPr>
          <p:pic>
            <p:nvPicPr>
              <p:cNvPr id="33" name="Content Placeholder 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04667" y="2467785"/>
                <a:ext cx="1751308" cy="1318421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>
                <a:off x="2438606" y="2716266"/>
                <a:ext cx="792088" cy="288032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888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>
                  <a:solidFill>
                    <a:prstClr val="white"/>
                  </a:solidFill>
                  <a:latin typeface="Corbel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051177" y="2098453"/>
                <a:ext cx="720080" cy="369332"/>
              </a:xfrm>
              <a:prstGeom prst="rect">
                <a:avLst/>
              </a:prstGeom>
              <a:solidFill>
                <a:srgbClr val="FF0000">
                  <a:alpha val="50000"/>
                </a:srgbClr>
              </a:solidFill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 defTabSz="913888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dirty="0" smtClean="0">
                    <a:solidFill>
                      <a:srgbClr val="FFFF00"/>
                    </a:solidFill>
                    <a:latin typeface="Corbel"/>
                    <a:ea typeface="+mn-ea"/>
                    <a:cs typeface="+mn-cs"/>
                  </a:rPr>
                  <a:t>PP-B</a:t>
                </a:r>
                <a:endParaRPr lang="en-GB" dirty="0">
                  <a:solidFill>
                    <a:srgbClr val="FFFF00"/>
                  </a:solidFill>
                  <a:latin typeface="Corbel"/>
                  <a:ea typeface="+mn-ea"/>
                  <a:cs typeface="+mn-cs"/>
                </a:endParaRPr>
              </a:p>
            </p:txBody>
          </p:sp>
          <p:pic>
            <p:nvPicPr>
              <p:cNvPr id="5" name="Content Placeholder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38606" y="5276097"/>
                <a:ext cx="1817369" cy="1368153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2438606" y="5532863"/>
                <a:ext cx="792088" cy="288032"/>
              </a:xfrm>
              <a:prstGeom prst="rect">
                <a:avLst/>
              </a:prstGeom>
              <a:noFill/>
              <a:ln w="38100"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888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>
                  <a:solidFill>
                    <a:prstClr val="white"/>
                  </a:solidFill>
                  <a:latin typeface="Corbel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051177" y="6208918"/>
                <a:ext cx="720080" cy="369332"/>
              </a:xfrm>
              <a:prstGeom prst="rect">
                <a:avLst/>
              </a:prstGeom>
              <a:solidFill>
                <a:srgbClr val="FF0000">
                  <a:alpha val="50000"/>
                </a:srgbClr>
              </a:solidFill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 defTabSz="913888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dirty="0" smtClean="0">
                    <a:solidFill>
                      <a:srgbClr val="FFFF00"/>
                    </a:solidFill>
                    <a:latin typeface="Corbel"/>
                    <a:ea typeface="+mn-ea"/>
                    <a:cs typeface="+mn-cs"/>
                  </a:rPr>
                  <a:t>PP-T</a:t>
                </a:r>
                <a:endParaRPr lang="en-GB" dirty="0">
                  <a:solidFill>
                    <a:srgbClr val="FFFF00"/>
                  </a:solidFill>
                  <a:latin typeface="Corbel"/>
                  <a:ea typeface="+mn-ea"/>
                  <a:cs typeface="+mn-cs"/>
                </a:endParaRPr>
              </a:p>
            </p:txBody>
          </p:sp>
          <p:pic>
            <p:nvPicPr>
              <p:cNvPr id="6" name="Content Placeholder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10368" y="3776876"/>
                <a:ext cx="1971164" cy="1483933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4510368" y="3786206"/>
                <a:ext cx="792088" cy="288032"/>
              </a:xfrm>
              <a:prstGeom prst="rect">
                <a:avLst/>
              </a:prstGeom>
              <a:noFill/>
              <a:ln w="38100"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888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>
                  <a:solidFill>
                    <a:prstClr val="white"/>
                  </a:solidFill>
                  <a:latin typeface="Corbel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523483" y="4941167"/>
                <a:ext cx="792088" cy="288032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888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>
                  <a:solidFill>
                    <a:prstClr val="white"/>
                  </a:solidFill>
                  <a:latin typeface="Corbel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510368" y="4066787"/>
                <a:ext cx="792088" cy="288032"/>
              </a:xfrm>
              <a:prstGeom prst="rect">
                <a:avLst/>
              </a:prstGeom>
              <a:noFill/>
              <a:ln w="38100"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888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>
                  <a:solidFill>
                    <a:prstClr val="white"/>
                  </a:solidFill>
                  <a:latin typeface="Corbel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499780" y="4762749"/>
                <a:ext cx="720080" cy="369332"/>
              </a:xfrm>
              <a:prstGeom prst="rect">
                <a:avLst/>
              </a:prstGeom>
              <a:solidFill>
                <a:srgbClr val="FF0000">
                  <a:alpha val="50000"/>
                </a:srgbClr>
              </a:solidFill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 defTabSz="913888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dirty="0" smtClean="0">
                    <a:solidFill>
                      <a:srgbClr val="FFFF00"/>
                    </a:solidFill>
                    <a:latin typeface="Corbel"/>
                    <a:ea typeface="+mn-ea"/>
                    <a:cs typeface="+mn-cs"/>
                  </a:rPr>
                  <a:t>MP</a:t>
                </a:r>
                <a:endParaRPr lang="en-GB" dirty="0">
                  <a:solidFill>
                    <a:srgbClr val="FFFF00"/>
                  </a:solidFill>
                  <a:latin typeface="Corbel"/>
                  <a:ea typeface="+mn-ea"/>
                  <a:cs typeface="+mn-cs"/>
                </a:endParaRPr>
              </a:p>
            </p:txBody>
          </p:sp>
          <p:pic>
            <p:nvPicPr>
              <p:cNvPr id="7" name="Content Placeholder 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07199" y="3692492"/>
                <a:ext cx="2041265" cy="1536707"/>
              </a:xfrm>
              <a:prstGeom prst="rect">
                <a:avLst/>
              </a:prstGeom>
            </p:spPr>
          </p:pic>
          <p:sp>
            <p:nvSpPr>
              <p:cNvPr id="17" name="Rectangle 16"/>
              <p:cNvSpPr/>
              <p:nvPr/>
            </p:nvSpPr>
            <p:spPr>
              <a:xfrm>
                <a:off x="6842526" y="3778755"/>
                <a:ext cx="792088" cy="288032"/>
              </a:xfrm>
              <a:prstGeom prst="rect">
                <a:avLst/>
              </a:prstGeom>
              <a:noFill/>
              <a:ln w="38100"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888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>
                  <a:solidFill>
                    <a:prstClr val="white"/>
                  </a:solidFill>
                  <a:latin typeface="Corbel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721600" y="4762749"/>
                <a:ext cx="1026864" cy="369332"/>
              </a:xfrm>
              <a:prstGeom prst="rect">
                <a:avLst/>
              </a:prstGeom>
              <a:solidFill>
                <a:srgbClr val="FF0000">
                  <a:alpha val="50000"/>
                </a:srgbClr>
              </a:solidFill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 defTabSz="913888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dirty="0" err="1" smtClean="0">
                    <a:solidFill>
                      <a:srgbClr val="FFFF00"/>
                    </a:solidFill>
                    <a:latin typeface="Corbel"/>
                    <a:ea typeface="+mn-ea"/>
                    <a:cs typeface="+mn-cs"/>
                  </a:rPr>
                  <a:t>Demux</a:t>
                </a:r>
                <a:endParaRPr lang="en-GB" dirty="0">
                  <a:solidFill>
                    <a:srgbClr val="FFFF00"/>
                  </a:solidFill>
                  <a:latin typeface="Corbel"/>
                  <a:ea typeface="+mn-ea"/>
                  <a:cs typeface="+mn-cs"/>
                </a:endParaRPr>
              </a:p>
            </p:txBody>
          </p:sp>
          <p:sp>
            <p:nvSpPr>
              <p:cNvPr id="41" name="Left Arrow 40"/>
              <p:cNvSpPr/>
              <p:nvPr/>
            </p:nvSpPr>
            <p:spPr>
              <a:xfrm>
                <a:off x="4255975" y="2458454"/>
                <a:ext cx="3171122" cy="1045387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888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dirty="0" smtClean="0">
                    <a:solidFill>
                      <a:prstClr val="white"/>
                    </a:solidFill>
                    <a:latin typeface="Corbel"/>
                  </a:rPr>
                  <a:t>Simulating half of the PP cards with a single MP7</a:t>
                </a:r>
                <a:endParaRPr lang="en-GB" dirty="0">
                  <a:solidFill>
                    <a:prstClr val="white"/>
                  </a:solidFill>
                  <a:latin typeface="Corbel"/>
                </a:endParaRPr>
              </a:p>
            </p:txBody>
          </p:sp>
          <p:sp>
            <p:nvSpPr>
              <p:cNvPr id="42" name="Left Arrow 41"/>
              <p:cNvSpPr/>
              <p:nvPr/>
            </p:nvSpPr>
            <p:spPr>
              <a:xfrm>
                <a:off x="4357573" y="5532863"/>
                <a:ext cx="3171123" cy="1045387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888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dirty="0" smtClean="0">
                    <a:solidFill>
                      <a:prstClr val="white"/>
                    </a:solidFill>
                    <a:latin typeface="Corbel"/>
                  </a:rPr>
                  <a:t>Simulating half of the PP cards with a single MP7</a:t>
                </a:r>
                <a:endParaRPr lang="en-GB" dirty="0">
                  <a:solidFill>
                    <a:prstClr val="white"/>
                  </a:solidFill>
                  <a:latin typeface="Corbel"/>
                </a:endParaRPr>
              </a:p>
            </p:txBody>
          </p:sp>
        </p:grpSp>
        <p:cxnSp>
          <p:nvCxnSpPr>
            <p:cNvPr id="13" name="Straight Arrow Connector 12"/>
            <p:cNvCxnSpPr>
              <a:stCxn id="9" idx="3"/>
              <a:endCxn id="10" idx="1"/>
            </p:cNvCxnSpPr>
            <p:nvPr/>
          </p:nvCxnSpPr>
          <p:spPr>
            <a:xfrm flipV="1">
              <a:off x="3255035" y="4032842"/>
              <a:ext cx="1279674" cy="1746657"/>
            </a:xfrm>
            <a:prstGeom prst="straightConnector1">
              <a:avLst/>
            </a:prstGeom>
            <a:ln w="38100">
              <a:solidFill>
                <a:srgbClr val="00FF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8" idx="3"/>
              <a:endCxn id="11" idx="1"/>
            </p:cNvCxnSpPr>
            <p:nvPr/>
          </p:nvCxnSpPr>
          <p:spPr>
            <a:xfrm>
              <a:off x="3255038" y="2962903"/>
              <a:ext cx="1292789" cy="222490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8" idx="3"/>
              <a:endCxn id="17" idx="1"/>
            </p:cNvCxnSpPr>
            <p:nvPr/>
          </p:nvCxnSpPr>
          <p:spPr>
            <a:xfrm flipV="1">
              <a:off x="5326796" y="4025391"/>
              <a:ext cx="1540070" cy="288032"/>
            </a:xfrm>
            <a:prstGeom prst="straightConnector1">
              <a:avLst/>
            </a:prstGeom>
            <a:ln w="38100">
              <a:solidFill>
                <a:srgbClr val="FF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Content Placeholder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008" y="3096175"/>
              <a:ext cx="1695758" cy="482872"/>
            </a:xfrm>
            <a:prstGeom prst="rect">
              <a:avLst/>
            </a:prstGeom>
          </p:spPr>
        </p:pic>
        <p:pic>
          <p:nvPicPr>
            <p:cNvPr id="29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008" y="4741333"/>
              <a:ext cx="1695758" cy="12070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cxnSp>
          <p:nvCxnSpPr>
            <p:cNvPr id="39" name="Straight Connector 38"/>
            <p:cNvCxnSpPr/>
            <p:nvPr/>
          </p:nvCxnSpPr>
          <p:spPr>
            <a:xfrm flipH="1">
              <a:off x="2111529" y="3210049"/>
              <a:ext cx="8142" cy="2321716"/>
            </a:xfrm>
            <a:prstGeom prst="line">
              <a:avLst/>
            </a:prstGeom>
            <a:ln w="38100" cmpd="sng">
              <a:solidFill>
                <a:srgbClr val="FF7474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stCxn id="28" idx="3"/>
            </p:cNvCxnSpPr>
            <p:nvPr/>
          </p:nvCxnSpPr>
          <p:spPr>
            <a:xfrm>
              <a:off x="1910766" y="3337610"/>
              <a:ext cx="217696" cy="0"/>
            </a:xfrm>
            <a:prstGeom prst="line">
              <a:avLst/>
            </a:prstGeom>
            <a:ln w="38100" cmpd="sng">
              <a:solidFill>
                <a:srgbClr val="FF7474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29" idx="3"/>
            </p:cNvCxnSpPr>
            <p:nvPr/>
          </p:nvCxnSpPr>
          <p:spPr>
            <a:xfrm>
              <a:off x="1910766" y="5344856"/>
              <a:ext cx="208904" cy="0"/>
            </a:xfrm>
            <a:prstGeom prst="line">
              <a:avLst/>
            </a:prstGeom>
            <a:ln w="38100" cmpd="sng">
              <a:solidFill>
                <a:srgbClr val="FF7474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685757" y="2726842"/>
              <a:ext cx="740022" cy="369314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38100">
              <a:solidFill>
                <a:srgbClr val="FF0000"/>
              </a:solidFill>
            </a:ln>
          </p:spPr>
          <p:txBody>
            <a:bodyPr wrap="square" lIns="91421" tIns="45711" rIns="91421" bIns="45711" rtlCol="0">
              <a:spAutoFit/>
            </a:bodyPr>
            <a:lstStyle/>
            <a:p>
              <a:pPr algn="ctr" defTabSz="913888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dirty="0" err="1" smtClean="0">
                  <a:solidFill>
                    <a:srgbClr val="FFFF00"/>
                  </a:solidFill>
                  <a:latin typeface="Corbel"/>
                  <a:ea typeface="+mn-ea"/>
                  <a:cs typeface="+mn-cs"/>
                </a:rPr>
                <a:t>oSLB</a:t>
              </a:r>
              <a:endParaRPr lang="en-GB" dirty="0">
                <a:solidFill>
                  <a:srgbClr val="FFFF00"/>
                </a:solidFill>
                <a:latin typeface="Corbel"/>
                <a:ea typeface="+mn-ea"/>
                <a:cs typeface="+mn-cs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41322" y="4370908"/>
              <a:ext cx="828893" cy="369314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38100">
              <a:solidFill>
                <a:srgbClr val="FF0000"/>
              </a:solidFill>
            </a:ln>
          </p:spPr>
          <p:txBody>
            <a:bodyPr wrap="square" lIns="91421" tIns="45711" rIns="91421" bIns="45711" rtlCol="0">
              <a:spAutoFit/>
            </a:bodyPr>
            <a:lstStyle/>
            <a:p>
              <a:pPr algn="ctr" defTabSz="913888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dirty="0" err="1" smtClean="0">
                  <a:solidFill>
                    <a:srgbClr val="FFFF00"/>
                  </a:solidFill>
                  <a:latin typeface="Corbel"/>
                  <a:ea typeface="+mn-ea"/>
                  <a:cs typeface="+mn-cs"/>
                </a:rPr>
                <a:t>uHTR</a:t>
              </a:r>
              <a:endParaRPr lang="en-GB" dirty="0">
                <a:solidFill>
                  <a:srgbClr val="FFFF00"/>
                </a:solidFill>
                <a:latin typeface="Corbel"/>
                <a:ea typeface="+mn-ea"/>
                <a:cs typeface="+mn-cs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336804" y="1591738"/>
              <a:ext cx="6671733" cy="5215467"/>
            </a:xfrm>
            <a:prstGeom prst="rect">
              <a:avLst/>
            </a:prstGeom>
            <a:noFill/>
            <a:ln w="25400">
              <a:solidFill>
                <a:srgbClr val="CCFFCC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1" tIns="45711" rIns="91421" bIns="45711" rtlCol="0" anchor="ctr"/>
            <a:lstStyle/>
            <a:p>
              <a:pPr algn="ctr" defTabSz="913888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  <a:latin typeface="Corbel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07508" y="1591734"/>
              <a:ext cx="1896533" cy="4904470"/>
            </a:xfrm>
            <a:prstGeom prst="rect">
              <a:avLst/>
            </a:prstGeom>
            <a:noFill/>
            <a:ln w="25400">
              <a:solidFill>
                <a:srgbClr val="FF7474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1" tIns="45711" rIns="91421" bIns="45711" rtlCol="0" anchor="ctr"/>
            <a:lstStyle/>
            <a:p>
              <a:pPr algn="ctr" defTabSz="913888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  <a:latin typeface="Corbel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14624" y="1612019"/>
              <a:ext cx="1896533" cy="646313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pPr algn="ctr" defTabSz="913888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FF7474"/>
                  </a:solidFill>
                  <a:latin typeface="Corbel"/>
                  <a:ea typeface="+mn-ea"/>
                  <a:cs typeface="+mn-cs"/>
                </a:rPr>
                <a:t>TPG input to PP not part of test</a:t>
              </a:r>
              <a:endParaRPr lang="en-US" dirty="0">
                <a:solidFill>
                  <a:srgbClr val="FF7474"/>
                </a:solidFill>
                <a:latin typeface="Corbel"/>
                <a:ea typeface="+mn-ea"/>
                <a:cs typeface="+mn-cs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336804" y="1735129"/>
              <a:ext cx="6671733" cy="404667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pPr algn="ctr" defTabSz="913888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srgbClr val="CCFFCC"/>
                  </a:solidFill>
                  <a:latin typeface="Corbel"/>
                  <a:ea typeface="+mn-ea"/>
                  <a:cs typeface="+mn-cs"/>
                </a:rPr>
                <a:t>Test set-up @ 904</a:t>
              </a:r>
            </a:p>
          </p:txBody>
        </p:sp>
        <p:cxnSp>
          <p:nvCxnSpPr>
            <p:cNvPr id="45" name="Straight Connector 44"/>
            <p:cNvCxnSpPr>
              <a:endCxn id="33" idx="1"/>
            </p:cNvCxnSpPr>
            <p:nvPr/>
          </p:nvCxnSpPr>
          <p:spPr>
            <a:xfrm>
              <a:off x="2119672" y="3229616"/>
              <a:ext cx="409337" cy="0"/>
            </a:xfrm>
            <a:prstGeom prst="line">
              <a:avLst/>
            </a:prstGeom>
            <a:ln w="38100" cmpd="sng">
              <a:solidFill>
                <a:srgbClr val="FF7474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2102737" y="5517232"/>
              <a:ext cx="360210" cy="0"/>
            </a:xfrm>
            <a:prstGeom prst="straightConnector1">
              <a:avLst/>
            </a:prstGeom>
            <a:ln w="38100" cmpd="sng">
              <a:solidFill>
                <a:srgbClr val="FF7474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51261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 of TMT jet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0" y="1143006"/>
            <a:ext cx="4580467" cy="5213350"/>
          </a:xfrm>
        </p:spPr>
        <p:txBody>
          <a:bodyPr>
            <a:normAutofit/>
          </a:bodyPr>
          <a:lstStyle/>
          <a:p>
            <a:r>
              <a:rPr lang="en-US" dirty="0" smtClean="0"/>
              <a:t>Jets</a:t>
            </a:r>
          </a:p>
          <a:p>
            <a:pPr lvl="1"/>
            <a:r>
              <a:rPr lang="en-GB" dirty="0" smtClean="0"/>
              <a:t>9</a:t>
            </a:r>
            <a:r>
              <a:rPr lang="en-GB" dirty="0">
                <a:latin typeface="Corbel"/>
              </a:rPr>
              <a:t>×</a:t>
            </a:r>
            <a:r>
              <a:rPr lang="en-GB" dirty="0"/>
              <a:t>9 sum of trigger towers at every site</a:t>
            </a:r>
          </a:p>
          <a:p>
            <a:pPr lvl="1"/>
            <a:r>
              <a:rPr lang="en-GB" dirty="0"/>
              <a:t>Fully asymmetric jet veto calculation</a:t>
            </a:r>
          </a:p>
          <a:p>
            <a:pPr lvl="1"/>
            <a:r>
              <a:rPr lang="en-GB" dirty="0"/>
              <a:t>Local (“Donut”) or Global pile-up estimation</a:t>
            </a:r>
          </a:p>
          <a:p>
            <a:pPr lvl="1"/>
            <a:r>
              <a:rPr lang="en-GB" dirty="0"/>
              <a:t>Full overlap filtering</a:t>
            </a:r>
          </a:p>
          <a:p>
            <a:pPr lvl="1"/>
            <a:r>
              <a:rPr lang="en-GB" dirty="0"/>
              <a:t>Pile-up subtraction</a:t>
            </a:r>
          </a:p>
          <a:p>
            <a:pPr lvl="1"/>
            <a:r>
              <a:rPr lang="en-GB" dirty="0"/>
              <a:t>Pipelined sort of candidates in </a:t>
            </a:r>
            <a:r>
              <a:rPr lang="el-GR" dirty="0"/>
              <a:t>φ</a:t>
            </a:r>
            <a:endParaRPr lang="en-GB" dirty="0"/>
          </a:p>
          <a:p>
            <a:pPr lvl="1"/>
            <a:r>
              <a:rPr lang="en-GB" dirty="0"/>
              <a:t>Accumulating pipelined sort of candidates in </a:t>
            </a:r>
            <a:r>
              <a:rPr lang="el-GR" dirty="0"/>
              <a:t>η</a:t>
            </a:r>
            <a:endParaRPr lang="en-GB" dirty="0"/>
          </a:p>
          <a:p>
            <a:r>
              <a:rPr lang="en-US" dirty="0" smtClean="0"/>
              <a:t>Ring sums</a:t>
            </a:r>
          </a:p>
          <a:p>
            <a:pPr lvl="1"/>
            <a:r>
              <a:rPr lang="en-GB" dirty="0"/>
              <a:t>Scalar and Vector (“Missing”) ET</a:t>
            </a:r>
          </a:p>
          <a:p>
            <a:pPr lvl="1"/>
            <a:r>
              <a:rPr lang="en-GB" dirty="0"/>
              <a:t>Scalar and Vector (“Missing”) HT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48859A-2D5A-0E4F-94C1-4826CE37725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933662" y="1154494"/>
            <a:ext cx="4085900" cy="4097913"/>
            <a:chOff x="934628" y="651712"/>
            <a:chExt cx="5091057" cy="5106025"/>
          </a:xfrm>
        </p:grpSpPr>
        <p:sp>
          <p:nvSpPr>
            <p:cNvPr id="8" name="Rectangle 7"/>
            <p:cNvSpPr/>
            <p:nvPr/>
          </p:nvSpPr>
          <p:spPr>
            <a:xfrm>
              <a:off x="934628" y="651712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934628" y="1044483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934628" y="1437254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34628" y="1830025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34628" y="2222796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34628" y="2615567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34628" y="3008338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34628" y="3401109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34628" y="3793880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34628" y="4186651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34628" y="4579422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34628" y="4972193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34628" y="5364964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632914" y="651714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632914" y="1044485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632914" y="1437256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632914" y="1830027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632914" y="2222798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632914" y="2615569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632914" y="3008340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632914" y="3401111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632914" y="3793882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632914" y="4186653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632914" y="4579424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632914" y="4972195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632914" y="5364966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321114" y="5364965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240143" y="5364965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13886" y="5364965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106657" y="5364965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499428" y="5364965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892199" y="5364965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284969" y="5364965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677740" y="5364965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070511" y="5364965"/>
              <a:ext cx="399052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469563" y="5364964"/>
              <a:ext cx="377809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847372" y="5364965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321117" y="651714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240146" y="651714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713889" y="651714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106660" y="651714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499431" y="651714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892202" y="651714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284972" y="651714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677743" y="651714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070514" y="651714"/>
              <a:ext cx="399052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69566" y="651713"/>
              <a:ext cx="377809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847375" y="651714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327398" y="1044485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240145" y="1044485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240144" y="4972193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327399" y="4972192"/>
              <a:ext cx="392771" cy="3927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720170" y="1437256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112941" y="1437256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505712" y="1437256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898483" y="1437256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291253" y="1437256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3684024" y="1437256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076795" y="1437256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469566" y="1437256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720170" y="1830027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prstClr val="white"/>
                  </a:solidFill>
                  <a:latin typeface="Calibri"/>
                </a:rPr>
                <a:t>≤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112941" y="1830027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505712" y="1830027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898483" y="1830027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3291253" y="1830027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684024" y="1830027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076795" y="1830027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469566" y="1830027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720170" y="2222798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112941" y="2222798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505712" y="2222798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898483" y="2222798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3291253" y="2222798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3684024" y="2222798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4076795" y="2222798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4469566" y="2222798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1720170" y="2615569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2112941" y="2615569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2505712" y="2615569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898483" y="2615569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3291253" y="2615569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684024" y="2615569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4076795" y="2615569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4469566" y="2615569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720170" y="3008340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112941" y="3008340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2505712" y="3008340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898483" y="3008340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3291253" y="3008340"/>
              <a:ext cx="392771" cy="39277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C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3684024" y="3008340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4076795" y="3008340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4469566" y="3008340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720170" y="3401110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112941" y="3401110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505712" y="3401110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898483" y="3401110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291253" y="3401110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3684024" y="3401110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4076795" y="3401110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4469566" y="3401110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1720170" y="3793881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2112941" y="3793881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2505712" y="3793881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2898483" y="3793881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3291253" y="3793881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3684024" y="3793881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4076795" y="3793881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4469566" y="3793881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1720170" y="4186652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2112941" y="4186652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2505712" y="4186652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2898483" y="4186652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3291253" y="4186652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3684024" y="4186652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4076795" y="4186652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4469566" y="4186652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1720170" y="4579423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112941" y="4579423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2505712" y="4579423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2898483" y="4579423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3291253" y="4579423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3684024" y="4579423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4076795" y="4579423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4469566" y="4579423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4847375" y="1437256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4847375" y="1830027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4847375" y="2222798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4847375" y="2615569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4847375" y="3008340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4847375" y="3401110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4847375" y="3793881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4847375" y="4186652"/>
              <a:ext cx="392771" cy="39277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&lt;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4847375" y="4579423"/>
              <a:ext cx="392771" cy="3927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≤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1720170" y="1044485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2112941" y="1044485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2505712" y="1044485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2898483" y="1044485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3291253" y="1044485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3684024" y="1044485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4076795" y="1044485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4469566" y="1044485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4847375" y="1044485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1720170" y="4972194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2112941" y="4972194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2505712" y="4972194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2898483" y="4972194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3291253" y="4972194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3684024" y="4972194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4076795" y="4972194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4469566" y="4972194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4847375" y="4972194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1327399" y="1437256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1327399" y="1830027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1327399" y="2222798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1327399" y="2615569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1327399" y="3008340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1327399" y="3401110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1327399" y="3793881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1327399" y="4186652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1327399" y="4579423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5240146" y="1437256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5240146" y="1830027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5240146" y="2222798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5240146" y="2615569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5240146" y="3008340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5240146" y="3401110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5240146" y="3793881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5240146" y="4186652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5240146" y="4579423"/>
              <a:ext cx="392771" cy="39277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P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77" name="TextBox 176"/>
          <p:cNvSpPr txBox="1"/>
          <p:nvPr/>
        </p:nvSpPr>
        <p:spPr>
          <a:xfrm>
            <a:off x="5645042" y="5285913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9</a:t>
            </a:r>
            <a:r>
              <a:rPr lang="en-GB" sz="1600" dirty="0" smtClean="0">
                <a:solidFill>
                  <a:srgbClr val="FF0000"/>
                </a:solidFill>
                <a:latin typeface="Corbel"/>
                <a:ea typeface="+mn-ea"/>
                <a:cs typeface="+mn-cs"/>
              </a:rPr>
              <a:t>×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9 </a:t>
            </a:r>
            <a:r>
              <a:rPr lang="en-GB" sz="1600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j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et at tower-level resolution</a:t>
            </a:r>
            <a:endParaRPr lang="en-GB" sz="1600" dirty="0">
              <a:solidFill>
                <a:srgbClr val="FF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5243842" y="5675281"/>
            <a:ext cx="3864662" cy="923330"/>
          </a:xfrm>
          <a:prstGeom prst="rect">
            <a:avLst/>
          </a:prstGeom>
          <a:solidFill>
            <a:srgbClr val="FFFFC7"/>
          </a:solidFill>
        </p:spPr>
        <p:txBody>
          <a:bodyPr wrap="squar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50% LUT utilization </a:t>
            </a:r>
            <a:r>
              <a:rPr lang="en-GB" u="sng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INCLUDING 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links , buffers, control, DAQ, etc.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Runs at 240 MHz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6289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63889" y="3212977"/>
            <a:ext cx="485775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Slide Number Placeholder 3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D889E0-CAB2-4699-909D-B9A88D47ACBE}" type="slidenum">
              <a:rPr lang="en-US" smtClean="0">
                <a:solidFill>
                  <a:prstClr val="white"/>
                </a:solidFill>
                <a:latin typeface="Corbel"/>
              </a:rPr>
              <a:pPr/>
              <a:t>15</a:t>
            </a:fld>
            <a:endParaRPr lang="en-US">
              <a:solidFill>
                <a:prstClr val="white"/>
              </a:solidFill>
              <a:latin typeface="Corbe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Results (from September test)</a:t>
            </a:r>
            <a:endParaRPr lang="en-US" sz="3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t="4124" b="2541"/>
          <a:stretch/>
        </p:blipFill>
        <p:spPr>
          <a:xfrm>
            <a:off x="364810" y="1440000"/>
            <a:ext cx="8392451" cy="324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9164" y="1844827"/>
            <a:ext cx="8392451" cy="369281"/>
          </a:xfrm>
          <a:prstGeom prst="rect">
            <a:avLst/>
          </a:prstGeom>
        </p:spPr>
        <p:txBody>
          <a:bodyPr wrap="square" lIns="91389" tIns="45695" rIns="91389" bIns="45695">
            <a:spAutoFit/>
          </a:bodyPr>
          <a:lstStyle/>
          <a:p>
            <a:pPr marL="285590" indent="-285590" defTabSz="913888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dirty="0" smtClean="0">
                <a:solidFill>
                  <a:prstClr val="white"/>
                </a:solidFill>
                <a:latin typeface="Corbel"/>
                <a:ea typeface="+mn-ea"/>
                <a:cs typeface="+mn-cs"/>
              </a:rPr>
              <a:t>Random data passed through an emulator was used in the testing of the algorithms</a:t>
            </a:r>
          </a:p>
        </p:txBody>
      </p:sp>
      <p:grpSp>
        <p:nvGrpSpPr>
          <p:cNvPr id="1034" name="Group 1033"/>
          <p:cNvGrpSpPr/>
          <p:nvPr/>
        </p:nvGrpSpPr>
        <p:grpSpPr>
          <a:xfrm>
            <a:off x="220221" y="2217643"/>
            <a:ext cx="8672260" cy="923330"/>
            <a:chOff x="220220" y="2217638"/>
            <a:chExt cx="8672260" cy="923329"/>
          </a:xfrm>
        </p:grpSpPr>
        <p:sp>
          <p:nvSpPr>
            <p:cNvPr id="15" name="TextBox 14"/>
            <p:cNvSpPr txBox="1"/>
            <p:nvPr/>
          </p:nvSpPr>
          <p:spPr>
            <a:xfrm>
              <a:off x="220220" y="2356137"/>
              <a:ext cx="1441731" cy="64633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 defTabSz="913888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white"/>
                  </a:solidFill>
                  <a:latin typeface="Corbel"/>
                  <a:ea typeface="+mn-ea"/>
                  <a:cs typeface="+mn-cs"/>
                </a:rPr>
                <a:t>Data injected into PP </a:t>
              </a:r>
              <a:endParaRPr lang="en-US" dirty="0">
                <a:solidFill>
                  <a:prstClr val="white"/>
                </a:solidFill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29325" y="2356136"/>
              <a:ext cx="1290547" cy="64633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 defTabSz="913888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white"/>
                  </a:solidFill>
                  <a:latin typeface="Corbel"/>
                  <a:ea typeface="+mn-ea"/>
                  <a:cs typeface="+mn-cs"/>
                </a:rPr>
                <a:t>Time-multiplexed</a:t>
              </a:r>
              <a:endParaRPr lang="en-US" dirty="0">
                <a:solidFill>
                  <a:prstClr val="white"/>
                </a:solidFill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852221" y="2356135"/>
              <a:ext cx="863795" cy="64633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 defTabSz="913888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white"/>
                  </a:solidFill>
                  <a:latin typeface="Corbel"/>
                  <a:ea typeface="+mn-ea"/>
                  <a:cs typeface="+mn-cs"/>
                </a:rPr>
                <a:t>Optical </a:t>
              </a:r>
              <a:r>
                <a:rPr lang="en-US" dirty="0" err="1" smtClean="0">
                  <a:solidFill>
                    <a:prstClr val="white"/>
                  </a:solidFill>
                  <a:latin typeface="Corbel"/>
                  <a:ea typeface="+mn-ea"/>
                  <a:cs typeface="+mn-cs"/>
                </a:rPr>
                <a:t>Fibre</a:t>
              </a:r>
              <a:endParaRPr lang="en-US" dirty="0">
                <a:solidFill>
                  <a:prstClr val="white"/>
                </a:solidFill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20072" y="2217638"/>
              <a:ext cx="1220607" cy="92332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 defTabSz="913888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white"/>
                  </a:solidFill>
                  <a:latin typeface="Corbel"/>
                  <a:ea typeface="+mn-ea"/>
                  <a:cs typeface="+mn-cs"/>
                </a:rPr>
                <a:t>Circle jet algorithm (8x8)</a:t>
              </a:r>
              <a:endParaRPr lang="en-US" dirty="0">
                <a:solidFill>
                  <a:prstClr val="white"/>
                </a:solidFill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76256" y="2494637"/>
              <a:ext cx="618067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 defTabSz="913888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white"/>
                  </a:solidFill>
                  <a:latin typeface="Corbel"/>
                  <a:ea typeface="+mn-ea"/>
                  <a:cs typeface="+mn-cs"/>
                </a:rPr>
                <a:t>Sort</a:t>
              </a:r>
              <a:endParaRPr lang="en-US" dirty="0">
                <a:solidFill>
                  <a:prstClr val="white"/>
                </a:solidFill>
                <a:latin typeface="Corbel"/>
                <a:ea typeface="+mn-ea"/>
                <a:cs typeface="+mn-cs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997083" y="2494637"/>
              <a:ext cx="895397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 defTabSz="913888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white"/>
                  </a:solidFill>
                  <a:latin typeface="Corbel"/>
                  <a:ea typeface="+mn-ea"/>
                  <a:cs typeface="+mn-cs"/>
                </a:rPr>
                <a:t>Capture</a:t>
              </a:r>
              <a:endParaRPr lang="en-US" dirty="0">
                <a:solidFill>
                  <a:prstClr val="white"/>
                </a:solidFill>
                <a:latin typeface="Corbel"/>
                <a:ea typeface="+mn-ea"/>
                <a:cs typeface="+mn-cs"/>
              </a:endParaRPr>
            </a:p>
          </p:txBody>
        </p:sp>
        <p:cxnSp>
          <p:nvCxnSpPr>
            <p:cNvPr id="8" name="Straight Arrow Connector 7"/>
            <p:cNvCxnSpPr>
              <a:stCxn id="15" idx="3"/>
              <a:endCxn id="16" idx="1"/>
            </p:cNvCxnSpPr>
            <p:nvPr/>
          </p:nvCxnSpPr>
          <p:spPr>
            <a:xfrm flipV="1">
              <a:off x="1661951" y="2679301"/>
              <a:ext cx="467374" cy="1"/>
            </a:xfrm>
            <a:prstGeom prst="straightConnector1">
              <a:avLst/>
            </a:prstGeom>
            <a:noFill/>
            <a:ln w="381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6" idx="3"/>
              <a:endCxn id="17" idx="1"/>
            </p:cNvCxnSpPr>
            <p:nvPr/>
          </p:nvCxnSpPr>
          <p:spPr>
            <a:xfrm flipV="1">
              <a:off x="3419872" y="2679300"/>
              <a:ext cx="432349" cy="1"/>
            </a:xfrm>
            <a:prstGeom prst="straightConnector1">
              <a:avLst/>
            </a:prstGeom>
            <a:noFill/>
            <a:ln w="381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7" idx="3"/>
              <a:endCxn id="18" idx="1"/>
            </p:cNvCxnSpPr>
            <p:nvPr/>
          </p:nvCxnSpPr>
          <p:spPr>
            <a:xfrm>
              <a:off x="4716016" y="2679301"/>
              <a:ext cx="504056" cy="2"/>
            </a:xfrm>
            <a:prstGeom prst="straightConnector1">
              <a:avLst/>
            </a:prstGeom>
            <a:noFill/>
            <a:ln w="381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8" idx="3"/>
              <a:endCxn id="19" idx="1"/>
            </p:cNvCxnSpPr>
            <p:nvPr/>
          </p:nvCxnSpPr>
          <p:spPr>
            <a:xfrm>
              <a:off x="6440679" y="2679303"/>
              <a:ext cx="435577" cy="0"/>
            </a:xfrm>
            <a:prstGeom prst="straightConnector1">
              <a:avLst/>
            </a:prstGeom>
            <a:noFill/>
            <a:ln w="381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19" idx="3"/>
              <a:endCxn id="20" idx="1"/>
            </p:cNvCxnSpPr>
            <p:nvPr/>
          </p:nvCxnSpPr>
          <p:spPr>
            <a:xfrm>
              <a:off x="7494323" y="2679303"/>
              <a:ext cx="502760" cy="0"/>
            </a:xfrm>
            <a:prstGeom prst="straightConnector1">
              <a:avLst/>
            </a:prstGeom>
            <a:noFill/>
            <a:ln w="381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395536" y="4050940"/>
            <a:ext cx="2880320" cy="175427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89" tIns="45695" rIns="91389" bIns="45695" rtlCol="0">
            <a:spAutoFit/>
          </a:bodyPr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white"/>
                </a:solidFill>
                <a:latin typeface="Corbel"/>
              </a:rPr>
              <a:t>Compared emulated results (solid line) with those from the MP7 (markers)</a:t>
            </a:r>
          </a:p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  <a:latin typeface="Corbel"/>
            </a:endParaRPr>
          </a:p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FF00"/>
                </a:solidFill>
                <a:latin typeface="Corbel"/>
              </a:rPr>
              <a:t>C++ emulator and hardware match precisely</a:t>
            </a:r>
            <a:endParaRPr lang="en-US" dirty="0">
              <a:solidFill>
                <a:srgbClr val="00FF00"/>
              </a:solidFill>
              <a:latin typeface="Corbe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866814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D889E0-CAB2-4699-909D-B9A88D47ACBE}" type="slidenum">
              <a:rPr lang="en-US" smtClean="0">
                <a:solidFill>
                  <a:prstClr val="white">
                    <a:alpha val="65000"/>
                  </a:prstClr>
                </a:solidFill>
                <a:latin typeface="Corbel"/>
              </a:rPr>
              <a:pPr/>
              <a:t>16</a:t>
            </a:fld>
            <a:endParaRPr lang="en-US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Results – Latency Measurement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b="19236"/>
          <a:stretch/>
        </p:blipFill>
        <p:spPr>
          <a:xfrm>
            <a:off x="224334" y="1332554"/>
            <a:ext cx="8686808" cy="35557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0303" y="1876096"/>
            <a:ext cx="6431640" cy="479326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12 May 2014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alpha val="65000"/>
                  </a:prstClr>
                </a:solidFill>
                <a:latin typeface="Corbel"/>
              </a:rPr>
              <a:t>G Hall</a:t>
            </a:r>
            <a:endParaRPr lang="en-GB">
              <a:solidFill>
                <a:prstClr val="white">
                  <a:alpha val="65000"/>
                </a:prstClr>
              </a:solidFill>
              <a:latin typeface="Corbe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29275" y="6208737"/>
            <a:ext cx="1152128" cy="369300"/>
          </a:xfrm>
          <a:prstGeom prst="rect">
            <a:avLst/>
          </a:prstGeom>
          <a:noFill/>
        </p:spPr>
        <p:txBody>
          <a:bodyPr wrap="square" lIns="91407" tIns="45704" rIns="91407" bIns="45704" rtlCol="0">
            <a:spAutoFit/>
          </a:bodyPr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FF0000"/>
                </a:solidFill>
                <a:latin typeface="Corbel"/>
                <a:ea typeface="+mn-ea"/>
                <a:cs typeface="+mn-cs"/>
              </a:rPr>
              <a:t>36</a:t>
            </a:r>
            <a:endParaRPr lang="en-GB" b="1" dirty="0">
              <a:solidFill>
                <a:srgbClr val="FF0000"/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6281142" y="6083774"/>
            <a:ext cx="648072" cy="648072"/>
          </a:xfrm>
          <a:prstGeom prst="ellipse">
            <a:avLst/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7" tIns="45704" rIns="91407" bIns="45704" rtlCol="0" anchor="ctr"/>
          <a:lstStyle/>
          <a:p>
            <a:pPr algn="ctr" defTabSz="913888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273698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8" y="2137896"/>
            <a:ext cx="7772400" cy="1362074"/>
          </a:xfrm>
        </p:spPr>
        <p:txBody>
          <a:bodyPr/>
          <a:lstStyle/>
          <a:p>
            <a:r>
              <a:rPr lang="en-US" b="0" cap="none" dirty="0" smtClean="0"/>
              <a:t>Possible layout of CMS </a:t>
            </a:r>
            <a:r>
              <a:rPr lang="en-US" b="0" cap="none" dirty="0" smtClean="0"/>
              <a:t>TM Track</a:t>
            </a:r>
            <a:r>
              <a:rPr lang="en-US" b="0" cap="none" dirty="0" smtClean="0"/>
              <a:t>-Trigger</a:t>
            </a:r>
            <a:endParaRPr lang="en-US" b="0" cap="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AA68-04C3-9140-A2A7-2EE196B661B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421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"/>
            <a:ext cx="9144000" cy="90872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03976" y="260661"/>
            <a:ext cx="1963211" cy="40003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algn="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solidFill>
                  <a:prstClr val="white">
                    <a:lumMod val="95000"/>
                  </a:prstClr>
                </a:solidFill>
                <a:latin typeface="Corbel" pitchFamily="34" charset="0"/>
                <a:ea typeface="+mn-ea"/>
                <a:cs typeface="+mn-cs"/>
              </a:rPr>
              <a:t>model elements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2503-7E0E-4441-84FE-C69503EA8DC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9" y="1268771"/>
            <a:ext cx="8352928" cy="369253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two stages of trigger processor</a:t>
            </a:r>
          </a:p>
        </p:txBody>
      </p:sp>
      <p:sp>
        <p:nvSpPr>
          <p:cNvPr id="8" name="Rectangle 7"/>
          <p:cNvSpPr/>
          <p:nvPr/>
        </p:nvSpPr>
        <p:spPr>
          <a:xfrm>
            <a:off x="5394771" y="2564918"/>
            <a:ext cx="1800200" cy="12961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PP/FED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314653" y="2636912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314653" y="2708919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314653" y="2780929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314653" y="2852936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314653" y="2924943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194976" y="3573017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194976" y="3645024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194976" y="3717031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194976" y="2636912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194976" y="2780929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7194976" y="2708919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7194976" y="2852936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82599" y="2060849"/>
            <a:ext cx="1369725" cy="52314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FE links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3.2Gbps per link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194971" y="2060849"/>
            <a:ext cx="1844514" cy="52314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bidirectional DAQ links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10Gbps per link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483009" y="3789042"/>
            <a:ext cx="1413820" cy="52314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TRG links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&gt;10Gbps </a:t>
            </a: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per link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394771" y="4653150"/>
            <a:ext cx="1800200" cy="12961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MP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4314653" y="5661247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314653" y="5733256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314653" y="5805264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810601" y="5877275"/>
            <a:ext cx="1544264" cy="52314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TRG links from PPs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&gt;10Gbps </a:t>
            </a: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per link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314653" y="5445223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4314653" y="5517233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314653" y="5589240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314653" y="5229199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314653" y="5301209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4314653" y="5373216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314653" y="5013176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314653" y="5085185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4314653" y="5157192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314653" y="4941168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4314653" y="4797152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4314653" y="4869159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ight Arrow 49"/>
          <p:cNvSpPr/>
          <p:nvPr/>
        </p:nvSpPr>
        <p:spPr>
          <a:xfrm>
            <a:off x="7194976" y="5085184"/>
            <a:ext cx="1080121" cy="36004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771032" y="5497492"/>
            <a:ext cx="929826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undefined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22061" y="1942242"/>
            <a:ext cx="5150039" cy="3970240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Pre-Processor (or FED)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b="1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- GBT links as input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- formats event fragment for DAQ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- </a:t>
            </a:r>
            <a:r>
              <a:rPr lang="en-GB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formats, orders and time-multiplexes trigger data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- possible first stage trigger processing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b="1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Main Processor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b="1" dirty="0" smtClean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takes links from all PPs as input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GB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event is assembled over TM period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algorithms 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process </a:t>
            </a: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pipelined 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data</a:t>
            </a:r>
            <a:endParaRPr lang="en-GB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output is 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still to be defined</a:t>
            </a:r>
            <a:endParaRPr lang="en-GB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lvl="1" defTabSz="913597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tracks</a:t>
            </a: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, processed 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data,…?</a:t>
            </a:r>
            <a:endParaRPr lang="en-GB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"/>
            <a:ext cx="9144000" cy="90872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57012" y="260661"/>
            <a:ext cx="1810175" cy="40003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algn="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solidFill>
                  <a:prstClr val="white">
                    <a:lumMod val="95000"/>
                  </a:prstClr>
                </a:solidFill>
                <a:latin typeface="Corbel" pitchFamily="34" charset="0"/>
                <a:ea typeface="+mn-ea"/>
                <a:cs typeface="+mn-cs"/>
              </a:rPr>
              <a:t>trigger regions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2503-7E0E-4441-84FE-C69503EA8DC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9" y="1281474"/>
            <a:ext cx="8352928" cy="3416242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tracker has 15,508 modules =&gt; ~230 PP/FEDs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b="1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b="1" dirty="0" smtClean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maximum number of input links to the MP7 = 72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limits the number of pre-processor cards to be connected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GB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(without resorting to an intermediate stage and data compression)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b="1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>
                <a:solidFill>
                  <a:srgbClr val="0000FF"/>
                </a:solidFill>
                <a:latin typeface="Calibri"/>
              </a:rPr>
              <a:t>assume 10 Gbps for </a:t>
            </a:r>
            <a:r>
              <a:rPr lang="en-GB" b="1" dirty="0" smtClean="0">
                <a:solidFill>
                  <a:srgbClr val="0000FF"/>
                </a:solidFill>
                <a:latin typeface="Calibri"/>
              </a:rPr>
              <a:t>conceptual design</a:t>
            </a:r>
            <a:endParaRPr lang="en-GB" b="1" dirty="0">
              <a:solidFill>
                <a:srgbClr val="0000FF"/>
              </a:solidFill>
              <a:latin typeface="Calibri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b="1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b="1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define suitable </a:t>
            </a:r>
            <a:r>
              <a:rPr lang="en-GB" b="1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trigger regions</a:t>
            </a: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…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b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394771" y="4653150"/>
            <a:ext cx="1800200" cy="12961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MP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4314653" y="5661247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314653" y="5733256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314653" y="5805264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810601" y="5877275"/>
            <a:ext cx="1544264" cy="52314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TRG links from PPs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10Gbps per link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314653" y="5445223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4314653" y="5517233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314653" y="5589240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314653" y="5229199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314653" y="5301209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4314653" y="5373216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314653" y="5013176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314653" y="5085185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4314653" y="5157192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314653" y="4941168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4314653" y="4797152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4314653" y="4869159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ight Arrow 49"/>
          <p:cNvSpPr/>
          <p:nvPr/>
        </p:nvSpPr>
        <p:spPr>
          <a:xfrm>
            <a:off x="7194976" y="5085184"/>
            <a:ext cx="1080121" cy="36004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771032" y="5497492"/>
            <a:ext cx="1196155" cy="307698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output</a:t>
            </a:r>
            <a:endParaRPr lang="en-GB" sz="1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4" name="Down Arrow 53"/>
          <p:cNvSpPr/>
          <p:nvPr/>
        </p:nvSpPr>
        <p:spPr>
          <a:xfrm rot="20204527">
            <a:off x="4333377" y="3096033"/>
            <a:ext cx="705617" cy="1898467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The problem to be solved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Introduction to TMT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Status of CMS calorimeter TMT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Application</a:t>
            </a:r>
            <a:r>
              <a:rPr lang="en-US" dirty="0" smtClean="0"/>
              <a:t> to CMS Track-Trigger</a:t>
            </a:r>
          </a:p>
          <a:p>
            <a:pPr>
              <a:lnSpc>
                <a:spcPct val="120000"/>
              </a:lnSpc>
            </a:pPr>
            <a:r>
              <a:rPr lang="en-US" dirty="0"/>
              <a:t>Demonstrator system and </a:t>
            </a:r>
            <a:r>
              <a:rPr lang="en-US" dirty="0" smtClean="0"/>
              <a:t>readiness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Possible algorithm implementation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Open issues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505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"/>
            <a:ext cx="9144000" cy="90872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57012" y="260661"/>
            <a:ext cx="1810175" cy="40003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algn="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solidFill>
                  <a:prstClr val="white">
                    <a:lumMod val="95000"/>
                  </a:prstClr>
                </a:solidFill>
                <a:latin typeface="Corbel" pitchFamily="34" charset="0"/>
                <a:ea typeface="+mn-ea"/>
                <a:cs typeface="+mn-cs"/>
              </a:rPr>
              <a:t>trigger regions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2503-7E0E-4441-84FE-C69503EA8DC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9" y="1158690"/>
            <a:ext cx="8352928" cy="1754248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split tracker into </a:t>
            </a:r>
            <a:r>
              <a:rPr lang="en-GB" b="1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phi</a:t>
            </a: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regions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	</a:t>
            </a:r>
            <a:endParaRPr lang="en-GB" b="1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constrained problem by looking at </a:t>
            </a:r>
            <a:r>
              <a:rPr lang="en-GB" b="1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minimum</a:t>
            </a: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number of trigger regions (TRs) required, and imposed constraint that </a:t>
            </a:r>
            <a:r>
              <a:rPr lang="en-GB" b="1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one module cannot be shared across more than two TRs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b="1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b="1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2" descr="https://mp801.web.cern.ch/mp801/layouts/3xPS_3x2S_5disks_longer_uncut2/moduleConnectionEtaMap0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05" y="4998936"/>
            <a:ext cx="7021287" cy="156028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940165" y="2612969"/>
            <a:ext cx="3203847" cy="230824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- 5 </a:t>
            </a: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TRs in phi only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- 1 </a:t>
            </a: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GeV/c boundary region 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assumed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- e.g. </a:t>
            </a:r>
            <a:r>
              <a:rPr lang="en-GB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could </a:t>
            </a:r>
            <a:r>
              <a:rPr lang="en-GB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allow for better </a:t>
            </a:r>
            <a:r>
              <a:rPr lang="en-GB" i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reco</a:t>
            </a:r>
            <a:r>
              <a:rPr lang="en-GB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@ 2GeV/c in case of e</a:t>
            </a:r>
            <a:r>
              <a:rPr lang="en-GB" i="1" baseline="30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+</a:t>
            </a:r>
            <a:r>
              <a:rPr lang="en-GB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/e</a:t>
            </a:r>
            <a:r>
              <a:rPr lang="en-GB" i="1" baseline="30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-</a:t>
            </a:r>
            <a:r>
              <a:rPr lang="en-GB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, </a:t>
            </a:r>
            <a:r>
              <a:rPr lang="en-GB" i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brem</a:t>
            </a:r>
            <a:r>
              <a:rPr lang="en-GB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, low </a:t>
            </a:r>
            <a:r>
              <a:rPr lang="en-GB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p</a:t>
            </a:r>
            <a:r>
              <a:rPr lang="en-GB" i="1" baseline="-25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T</a:t>
            </a:r>
            <a:r>
              <a:rPr lang="en-GB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, multiple </a:t>
            </a:r>
            <a:r>
              <a:rPr lang="en-GB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scattering etc.</a:t>
            </a:r>
          </a:p>
        </p:txBody>
      </p:sp>
      <p:pic>
        <p:nvPicPr>
          <p:cNvPr id="9" name="Picture 4" descr="https://mp801.web.cern.ch/mp801/layouts/3xPS_3x2S_5disks_longer_uncut2/moduleConnectionPhiMap0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671" y="2543784"/>
            <a:ext cx="2628272" cy="2628273"/>
          </a:xfrm>
          <a:prstGeom prst="rect">
            <a:avLst/>
          </a:prstGeom>
          <a:noFill/>
        </p:spPr>
      </p:pic>
      <p:pic>
        <p:nvPicPr>
          <p:cNvPr id="10" name="Picture 6" descr="https://mp801.web.cern.ch/mp801/layouts/3xPS_3x2S_5disks_longer_uncut2/moduleConnectionEndcapPhiMap0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6498" y="2543784"/>
            <a:ext cx="2628272" cy="2628273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000" y="2377501"/>
            <a:ext cx="932054" cy="369332"/>
          </a:xfrm>
          <a:prstGeom prst="rect">
            <a:avLst/>
          </a:prstGeom>
          <a:solidFill>
            <a:srgbClr val="FFFFC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1 GeV/c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008252" y="2696031"/>
            <a:ext cx="1514815" cy="8176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"/>
            <a:ext cx="9144000" cy="90872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99846" y="260661"/>
            <a:ext cx="2567343" cy="40003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algn="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solidFill>
                  <a:prstClr val="white">
                    <a:lumMod val="95000"/>
                  </a:prstClr>
                </a:solidFill>
                <a:latin typeface="Corbel" pitchFamily="34" charset="0"/>
                <a:ea typeface="+mn-ea"/>
                <a:cs typeface="+mn-cs"/>
              </a:rPr>
              <a:t>time multiplex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2503-7E0E-4441-84FE-C69503EA8DC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9" y="1268768"/>
            <a:ext cx="8352928" cy="923251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the time multiplex period is not a completely free parameter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b="1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endParaRPr lang="en-GB" b="1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382092"/>
              </p:ext>
            </p:extLst>
          </p:nvPr>
        </p:nvGraphicFramePr>
        <p:xfrm>
          <a:off x="550332" y="1916842"/>
          <a:ext cx="8270140" cy="324659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35070"/>
                <a:gridCol w="4135070"/>
              </a:tblGrid>
              <a:tr h="504057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small TM period</a:t>
                      </a:r>
                      <a:endParaRPr lang="en-GB" sz="1800" dirty="0"/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large</a:t>
                      </a:r>
                      <a:r>
                        <a:rPr lang="en-GB" sz="1800" baseline="0" dirty="0" smtClean="0"/>
                        <a:t> TM period</a:t>
                      </a:r>
                      <a:endParaRPr lang="en-GB" sz="1800" dirty="0"/>
                    </a:p>
                  </a:txBody>
                  <a:tcPr marT="45721" marB="45721" anchor="ctr"/>
                </a:tc>
              </a:tr>
              <a:tr h="58894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full</a:t>
                      </a:r>
                      <a:r>
                        <a:rPr lang="en-GB" sz="1600" baseline="0" dirty="0" smtClean="0"/>
                        <a:t> event must be quickly assembled into one MP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 smtClean="0"/>
                        <a:t>could allow more efficient processing of pipelined data into MP</a:t>
                      </a:r>
                      <a:endParaRPr lang="en-GB" sz="1600" dirty="0" smtClean="0"/>
                    </a:p>
                  </a:txBody>
                  <a:tcPr marT="45721" marB="45721"/>
                </a:tc>
              </a:tr>
              <a:tr h="58894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reduces</a:t>
                      </a:r>
                      <a:r>
                        <a:rPr lang="en-GB" sz="1600" dirty="0" smtClean="0"/>
                        <a:t> </a:t>
                      </a:r>
                      <a:r>
                        <a:rPr lang="en-GB" sz="1600" baseline="0" dirty="0" smtClean="0"/>
                        <a:t>data volume per event from PP to MP 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(or requires increased number of links)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increases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data volume per event from PP to MP </a:t>
                      </a:r>
                    </a:p>
                    <a:p>
                      <a:pPr algn="ctr"/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(or reduces number of links)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21" marB="4572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reduces</a:t>
                      </a:r>
                      <a:r>
                        <a:rPr lang="en-GB" sz="1600" dirty="0" smtClean="0"/>
                        <a:t> latency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increases</a:t>
                      </a: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1600" baseline="0" dirty="0" smtClean="0"/>
                        <a:t>latency</a:t>
                      </a:r>
                      <a:endParaRPr lang="en-GB" sz="1600" dirty="0"/>
                    </a:p>
                  </a:txBody>
                  <a:tcPr marT="45721" marB="4572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reduces</a:t>
                      </a:r>
                      <a:r>
                        <a:rPr lang="en-GB" sz="1600" dirty="0" smtClean="0"/>
                        <a:t> number</a:t>
                      </a:r>
                      <a:r>
                        <a:rPr lang="en-GB" sz="1600" baseline="0" dirty="0" smtClean="0"/>
                        <a:t> of MPs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increases</a:t>
                      </a:r>
                      <a:r>
                        <a:rPr lang="en-GB" sz="1600" dirty="0" smtClean="0"/>
                        <a:t> number of MPs</a:t>
                      </a:r>
                    </a:p>
                  </a:txBody>
                  <a:tcPr marT="45721" marB="45721"/>
                </a:tc>
              </a:tr>
              <a:tr h="58894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min ~15bx </a:t>
                      </a:r>
                    </a:p>
                    <a:p>
                      <a:pPr algn="ctr"/>
                      <a:r>
                        <a:rPr lang="en-GB" sz="1600" dirty="0" smtClean="0"/>
                        <a:t>(PP output bandwidth without more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Trigger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Regions</a:t>
                      </a:r>
                      <a:r>
                        <a:rPr lang="en-GB" sz="1600" dirty="0" smtClean="0"/>
                        <a:t>)</a:t>
                      </a:r>
                      <a:endParaRPr lang="en-GB" sz="16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max ~34bx</a:t>
                      </a:r>
                      <a:r>
                        <a:rPr lang="en-GB" sz="16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(68 links/2 Trigger Regions)</a:t>
                      </a:r>
                      <a:endParaRPr lang="en-GB" sz="1600" dirty="0" smtClean="0"/>
                    </a:p>
                  </a:txBody>
                  <a:tcPr marT="45721" marB="45721"/>
                </a:tc>
              </a:tr>
            </a:tbl>
          </a:graphicData>
        </a:graphic>
      </p:graphicFrame>
      <p:cxnSp>
        <p:nvCxnSpPr>
          <p:cNvPr id="47" name="Straight Arrow Connector 46"/>
          <p:cNvCxnSpPr/>
          <p:nvPr/>
        </p:nvCxnSpPr>
        <p:spPr>
          <a:xfrm>
            <a:off x="3513092" y="5356204"/>
            <a:ext cx="20882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673334" y="5212192"/>
            <a:ext cx="1576700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preferred direction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67545" y="5661257"/>
            <a:ext cx="8352928" cy="369253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TM period of 24BX chosen for case study (could be optimised in future)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"/>
            <a:ext cx="9144000" cy="90872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34404" y="260661"/>
            <a:ext cx="1132781" cy="40003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algn="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solidFill>
                  <a:prstClr val="white">
                    <a:lumMod val="95000"/>
                  </a:prstClr>
                </a:solidFill>
                <a:latin typeface="Corbel" pitchFamily="34" charset="0"/>
                <a:ea typeface="+mn-ea"/>
                <a:cs typeface="+mn-cs"/>
              </a:rPr>
              <a:t>PP/FEDs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2503-7E0E-4441-84FE-C69503EA8DC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88029" y="2113702"/>
            <a:ext cx="1800200" cy="12961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PP/FED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3707911" y="2185700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3707911" y="2257707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3707911" y="2329717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707911" y="2401724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3707911" y="2473731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6588235" y="3121804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6588235" y="3193812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6588235" y="3265821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6588235" y="2185700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6588235" y="2329717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6588235" y="2257707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6588235" y="2401724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275859" y="1609639"/>
            <a:ext cx="1369725" cy="52314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68 FE links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3.2Gbps per link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732250" y="1609639"/>
            <a:ext cx="1976098" cy="52314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 bidirectional DAQ links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10Gbps per link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876267" y="3337831"/>
            <a:ext cx="1325842" cy="52314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24 TRG links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10Gbps per link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818862" y="3040508"/>
            <a:ext cx="883802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to one TR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275858" y="1196757"/>
            <a:ext cx="2626391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u="sng" dirty="0">
                <a:solidFill>
                  <a:srgbClr val="000090"/>
                </a:solidFill>
                <a:latin typeface="Calibri"/>
                <a:ea typeface="+mn-ea"/>
                <a:cs typeface="+mn-cs"/>
              </a:rPr>
              <a:t>from non-shared modules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788029" y="4778002"/>
            <a:ext cx="1800200" cy="129614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PP/FED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3707911" y="4922004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3707911" y="4994011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3707911" y="5066020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3707911" y="5138028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3707911" y="5210037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6588235" y="5858108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6588235" y="5930116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6588235" y="6002125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6588235" y="4922004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6588235" y="5066020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>
            <a:off x="6588235" y="4994011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6588235" y="5138028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6588235" y="5498068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6588235" y="5570075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6588235" y="5642084"/>
            <a:ext cx="10801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275859" y="4345942"/>
            <a:ext cx="1369725" cy="52314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68 FE links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3.2Gbps per link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876267" y="6074135"/>
            <a:ext cx="1325842" cy="52314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48 TRG links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10Gbps per link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812371" y="5354639"/>
            <a:ext cx="1152129" cy="765289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C0504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to two TRs -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C0504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24 TRG links to each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3275862" y="3933063"/>
            <a:ext cx="3287918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u="sng" dirty="0">
                <a:solidFill>
                  <a:srgbClr val="C0504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from shared (boundary) modules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732250" y="4365108"/>
            <a:ext cx="1976098" cy="52314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 bidirectional DAQ links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10Gbps per link</a:t>
            </a:r>
          </a:p>
        </p:txBody>
      </p:sp>
      <p:pic>
        <p:nvPicPr>
          <p:cNvPr id="91" name="Picture 6" descr="https://mp801.web.cern.ch/mp801/layouts/3xPS_3x2S_5disks_longer_uncut2/moduleConnectionEndcapPhiMap0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9" y="2492910"/>
            <a:ext cx="2448272" cy="2448273"/>
          </a:xfrm>
          <a:prstGeom prst="rect">
            <a:avLst/>
          </a:prstGeom>
          <a:noFill/>
        </p:spPr>
      </p:pic>
      <p:cxnSp>
        <p:nvCxnSpPr>
          <p:cNvPr id="93" name="Straight Arrow Connector 92"/>
          <p:cNvCxnSpPr/>
          <p:nvPr/>
        </p:nvCxnSpPr>
        <p:spPr>
          <a:xfrm flipV="1">
            <a:off x="2195745" y="2420893"/>
            <a:ext cx="1296145" cy="7920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1979724" y="4437117"/>
            <a:ext cx="1368153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357158" y="5575599"/>
            <a:ext cx="3215775" cy="738585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4 DAQ links per PP/FED allows a maximum bandwidth of 40Gbps (~588Mbps </a:t>
            </a:r>
            <a:r>
              <a:rPr lang="en-GB" sz="1400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available per tracker module)</a:t>
            </a:r>
            <a:endParaRPr lang="en-GB" sz="14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"/>
            <a:ext cx="9144000" cy="90872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08037" y="260661"/>
            <a:ext cx="659144" cy="40003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algn="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solidFill>
                  <a:prstClr val="white">
                    <a:lumMod val="95000"/>
                  </a:prstClr>
                </a:solidFill>
                <a:latin typeface="Corbel" pitchFamily="34" charset="0"/>
                <a:ea typeface="+mn-ea"/>
                <a:cs typeface="+mn-cs"/>
              </a:rPr>
              <a:t>MPs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2503-7E0E-4441-84FE-C69503EA8DC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5076062" y="1969691"/>
            <a:ext cx="1800200" cy="12961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MP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5148072" y="2041694"/>
            <a:ext cx="1800200" cy="12961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MP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5220077" y="2113702"/>
            <a:ext cx="1800200" cy="12961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MP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5292083" y="2185711"/>
            <a:ext cx="1800200" cy="12961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MP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5364088" y="2257721"/>
            <a:ext cx="1800200" cy="12961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MP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5436098" y="2329731"/>
            <a:ext cx="1800200" cy="12961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MP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5508107" y="2401735"/>
            <a:ext cx="1800200" cy="12961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MP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5580112" y="2473742"/>
            <a:ext cx="1800200" cy="12961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MP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5652122" y="2545751"/>
            <a:ext cx="1800200" cy="12961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MP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5724131" y="2617760"/>
            <a:ext cx="1800200" cy="12961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MP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5796136" y="2689770"/>
            <a:ext cx="1800200" cy="12961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MP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5868150" y="2761779"/>
            <a:ext cx="1800200" cy="12961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MP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5940158" y="2833779"/>
            <a:ext cx="1800200" cy="12961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MP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3131847" y="4633979"/>
            <a:ext cx="2928570" cy="52314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each TM node takes up to 72 links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(reads in data from up to 72 PP/FEDs)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1403655" y="1825675"/>
            <a:ext cx="1224137" cy="8813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PP/FED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1475660" y="1897684"/>
            <a:ext cx="1224137" cy="8813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PP/FED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556058" y="1952409"/>
            <a:ext cx="1224137" cy="8813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PP/FED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1619679" y="2024417"/>
            <a:ext cx="1224137" cy="8813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PP/FEDs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1403655" y="3121812"/>
            <a:ext cx="1224137" cy="8640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PP/FED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1475660" y="3193817"/>
            <a:ext cx="1224137" cy="8640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PP/FED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1556058" y="3274215"/>
            <a:ext cx="1224137" cy="8640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PP/FED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1619679" y="3337837"/>
            <a:ext cx="1224137" cy="8640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PP/FEDs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9" name="Right Brace 128"/>
          <p:cNvSpPr/>
          <p:nvPr/>
        </p:nvSpPr>
        <p:spPr>
          <a:xfrm>
            <a:off x="7884369" y="1897682"/>
            <a:ext cx="432048" cy="2448273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8388590" y="2148478"/>
            <a:ext cx="399948" cy="2013065"/>
          </a:xfrm>
          <a:prstGeom prst="rect">
            <a:avLst/>
          </a:prstGeom>
          <a:noFill/>
        </p:spPr>
        <p:txBody>
          <a:bodyPr vert="vert"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8064A2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24 MPs per Trigger Region</a:t>
            </a:r>
          </a:p>
        </p:txBody>
      </p:sp>
      <p:sp>
        <p:nvSpPr>
          <p:cNvPr id="131" name="Right Brace 130"/>
          <p:cNvSpPr/>
          <p:nvPr/>
        </p:nvSpPr>
        <p:spPr>
          <a:xfrm rot="10800000">
            <a:off x="827583" y="1609647"/>
            <a:ext cx="432048" cy="2664297"/>
          </a:xfrm>
          <a:prstGeom prst="righ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2" name="TextBox 131"/>
          <p:cNvSpPr txBox="1"/>
          <p:nvPr/>
        </p:nvSpPr>
        <p:spPr>
          <a:xfrm rot="10800000">
            <a:off x="251606" y="1609386"/>
            <a:ext cx="399948" cy="2726915"/>
          </a:xfrm>
          <a:prstGeom prst="rect">
            <a:avLst/>
          </a:prstGeom>
          <a:noFill/>
        </p:spPr>
        <p:txBody>
          <a:bodyPr vert="vert"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79646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up to 72 PP/FEDs per Trigger Region</a:t>
            </a:r>
          </a:p>
        </p:txBody>
      </p:sp>
      <p:cxnSp>
        <p:nvCxnSpPr>
          <p:cNvPr id="139" name="Straight Arrow Connector 138"/>
          <p:cNvCxnSpPr>
            <a:stCxn id="124" idx="3"/>
            <a:endCxn id="119" idx="1"/>
          </p:cNvCxnSpPr>
          <p:nvPr/>
        </p:nvCxnSpPr>
        <p:spPr>
          <a:xfrm>
            <a:off x="2843820" y="2465091"/>
            <a:ext cx="3096343" cy="10167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stCxn id="128" idx="3"/>
            <a:endCxn id="119" idx="1"/>
          </p:cNvCxnSpPr>
          <p:nvPr/>
        </p:nvCxnSpPr>
        <p:spPr>
          <a:xfrm flipV="1">
            <a:off x="2843820" y="3481856"/>
            <a:ext cx="3096343" cy="28803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>
            <a:endCxn id="120" idx="0"/>
          </p:cNvCxnSpPr>
          <p:nvPr/>
        </p:nvCxnSpPr>
        <p:spPr>
          <a:xfrm flipH="1">
            <a:off x="4596132" y="3553857"/>
            <a:ext cx="1272033" cy="1080122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>
            <a:stCxn id="124" idx="3"/>
            <a:endCxn id="100" idx="1"/>
          </p:cNvCxnSpPr>
          <p:nvPr/>
        </p:nvCxnSpPr>
        <p:spPr>
          <a:xfrm>
            <a:off x="2843813" y="2465106"/>
            <a:ext cx="2232248" cy="152657"/>
          </a:xfrm>
          <a:prstGeom prst="straightConnector1">
            <a:avLst/>
          </a:prstGeom>
          <a:ln>
            <a:solidFill>
              <a:schemeClr val="accent1">
                <a:alpha val="22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>
            <a:stCxn id="128" idx="3"/>
            <a:endCxn id="100" idx="1"/>
          </p:cNvCxnSpPr>
          <p:nvPr/>
        </p:nvCxnSpPr>
        <p:spPr>
          <a:xfrm flipV="1">
            <a:off x="2843813" y="2617748"/>
            <a:ext cx="2232248" cy="1152128"/>
          </a:xfrm>
          <a:prstGeom prst="straightConnector1">
            <a:avLst/>
          </a:prstGeom>
          <a:ln>
            <a:solidFill>
              <a:schemeClr val="accent2">
                <a:alpha val="20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>
            <a:stCxn id="124" idx="3"/>
            <a:endCxn id="110" idx="1"/>
          </p:cNvCxnSpPr>
          <p:nvPr/>
        </p:nvCxnSpPr>
        <p:spPr>
          <a:xfrm>
            <a:off x="2843810" y="2465092"/>
            <a:ext cx="2448272" cy="368680"/>
          </a:xfrm>
          <a:prstGeom prst="straightConnector1">
            <a:avLst/>
          </a:prstGeom>
          <a:ln>
            <a:solidFill>
              <a:schemeClr val="accent1">
                <a:alpha val="22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124" idx="3"/>
            <a:endCxn id="114" idx="1"/>
          </p:cNvCxnSpPr>
          <p:nvPr/>
        </p:nvCxnSpPr>
        <p:spPr>
          <a:xfrm>
            <a:off x="2843813" y="2465106"/>
            <a:ext cx="2736303" cy="656713"/>
          </a:xfrm>
          <a:prstGeom prst="straightConnector1">
            <a:avLst/>
          </a:prstGeom>
          <a:ln>
            <a:solidFill>
              <a:schemeClr val="accent1">
                <a:alpha val="22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>
            <a:stCxn id="128" idx="3"/>
            <a:endCxn id="110" idx="1"/>
          </p:cNvCxnSpPr>
          <p:nvPr/>
        </p:nvCxnSpPr>
        <p:spPr>
          <a:xfrm flipV="1">
            <a:off x="2843810" y="2833776"/>
            <a:ext cx="2448272" cy="936104"/>
          </a:xfrm>
          <a:prstGeom prst="straightConnector1">
            <a:avLst/>
          </a:prstGeom>
          <a:ln>
            <a:solidFill>
              <a:schemeClr val="accent2">
                <a:alpha val="20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>
            <a:stCxn id="128" idx="3"/>
            <a:endCxn id="114" idx="1"/>
          </p:cNvCxnSpPr>
          <p:nvPr/>
        </p:nvCxnSpPr>
        <p:spPr>
          <a:xfrm flipV="1">
            <a:off x="2843813" y="3121811"/>
            <a:ext cx="2736303" cy="648071"/>
          </a:xfrm>
          <a:prstGeom prst="straightConnector1">
            <a:avLst/>
          </a:prstGeom>
          <a:ln>
            <a:solidFill>
              <a:schemeClr val="accent2">
                <a:alpha val="20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3203848" y="1393619"/>
            <a:ext cx="1728192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24 links per PP/FED (1 to each TM node)</a:t>
            </a:r>
          </a:p>
        </p:txBody>
      </p:sp>
      <p:cxnSp>
        <p:nvCxnSpPr>
          <p:cNvPr id="171" name="Straight Connector 170"/>
          <p:cNvCxnSpPr>
            <a:stCxn id="124" idx="3"/>
            <a:endCxn id="170" idx="2"/>
          </p:cNvCxnSpPr>
          <p:nvPr/>
        </p:nvCxnSpPr>
        <p:spPr>
          <a:xfrm flipV="1">
            <a:off x="2843816" y="1935635"/>
            <a:ext cx="1224128" cy="529468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8" name="TextBox 177"/>
          <p:cNvSpPr txBox="1"/>
          <p:nvPr/>
        </p:nvSpPr>
        <p:spPr>
          <a:xfrm>
            <a:off x="755579" y="5570666"/>
            <a:ext cx="7128790" cy="738585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24BX </a:t>
            </a:r>
            <a:r>
              <a:rPr lang="en-GB" sz="14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TM period allows a maximum fixed TRG bandwidth of 240Gbps per PP/</a:t>
            </a:r>
            <a:r>
              <a:rPr lang="en-GB" sz="1400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FED </a:t>
            </a: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	</a:t>
            </a:r>
            <a:r>
              <a:rPr lang="en-GB" sz="1400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(well below MP7 capacity)</a:t>
            </a:r>
            <a:endParaRPr lang="en-GB" sz="14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=&gt; ~3.5Gbps </a:t>
            </a:r>
            <a:r>
              <a:rPr lang="en-GB" sz="1400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per tracker </a:t>
            </a:r>
            <a:r>
              <a:rPr lang="en-GB" sz="14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module max equivalent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1" name="Straight Connector 190"/>
          <p:cNvCxnSpPr/>
          <p:nvPr/>
        </p:nvCxnSpPr>
        <p:spPr>
          <a:xfrm>
            <a:off x="4283968" y="1052750"/>
            <a:ext cx="0" cy="518457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>
            <a:off x="5724129" y="1052736"/>
            <a:ext cx="0" cy="525658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7164288" y="1052750"/>
            <a:ext cx="0" cy="518457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>
            <a:off x="8604448" y="1052737"/>
            <a:ext cx="0" cy="48965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2843808" y="1052736"/>
            <a:ext cx="0" cy="525658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0" y="5"/>
            <a:ext cx="9144000" cy="90872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6944" y="260661"/>
            <a:ext cx="5380238" cy="40003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algn="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 smtClean="0">
                <a:solidFill>
                  <a:prstClr val="white">
                    <a:lumMod val="95000"/>
                  </a:prstClr>
                </a:solidFill>
                <a:latin typeface="Corbel" pitchFamily="34" charset="0"/>
                <a:ea typeface="+mn-ea"/>
                <a:cs typeface="+mn-cs"/>
              </a:rPr>
              <a:t>Organisation for 5 </a:t>
            </a:r>
            <a:r>
              <a:rPr lang="en-GB" sz="2000" b="1" dirty="0">
                <a:solidFill>
                  <a:prstClr val="white">
                    <a:lumMod val="95000"/>
                  </a:prstClr>
                </a:solidFill>
                <a:latin typeface="Corbel" pitchFamily="34" charset="0"/>
                <a:ea typeface="+mn-ea"/>
                <a:cs typeface="+mn-cs"/>
              </a:rPr>
              <a:t>TRs in </a:t>
            </a:r>
            <a:r>
              <a:rPr lang="en-GB" sz="2000" b="1" dirty="0" smtClean="0">
                <a:solidFill>
                  <a:prstClr val="white">
                    <a:lumMod val="95000"/>
                  </a:prstClr>
                </a:solidFill>
                <a:latin typeface="Corbel" pitchFamily="34" charset="0"/>
                <a:ea typeface="+mn-ea"/>
                <a:cs typeface="+mn-cs"/>
              </a:rPr>
              <a:t>Phi &amp;  </a:t>
            </a:r>
            <a:r>
              <a:rPr lang="en-GB" sz="2000" b="1" dirty="0">
                <a:solidFill>
                  <a:prstClr val="white">
                    <a:lumMod val="95000"/>
                  </a:prstClr>
                </a:solidFill>
                <a:latin typeface="Corbel" pitchFamily="34" charset="0"/>
                <a:ea typeface="+mn-ea"/>
                <a:cs typeface="+mn-cs"/>
              </a:rPr>
              <a:t>24BX TM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2503-7E0E-4441-84FE-C69503EA8DC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619673" y="5085193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835697" y="2060858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28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555780" y="2060858"/>
            <a:ext cx="576063" cy="50405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18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275862" y="2060858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29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995939" y="2060858"/>
            <a:ext cx="576063" cy="50405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17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716017" y="2060858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29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436100" y="2060858"/>
            <a:ext cx="576063" cy="50405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17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156177" y="2060858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29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876258" y="2060858"/>
            <a:ext cx="576063" cy="50405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18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596340" y="2060858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28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316417" y="2060858"/>
            <a:ext cx="576063" cy="50405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20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4" name="Down Arrow 53"/>
          <p:cNvSpPr/>
          <p:nvPr/>
        </p:nvSpPr>
        <p:spPr>
          <a:xfrm>
            <a:off x="2051720" y="1412848"/>
            <a:ext cx="216024" cy="64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5" name="Down Arrow 54"/>
          <p:cNvSpPr/>
          <p:nvPr/>
        </p:nvSpPr>
        <p:spPr>
          <a:xfrm>
            <a:off x="2771800" y="1412848"/>
            <a:ext cx="216024" cy="6480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6" name="Down Arrow 55"/>
          <p:cNvSpPr/>
          <p:nvPr/>
        </p:nvSpPr>
        <p:spPr>
          <a:xfrm>
            <a:off x="3491881" y="1412848"/>
            <a:ext cx="216024" cy="64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7" name="Down Arrow 56"/>
          <p:cNvSpPr/>
          <p:nvPr/>
        </p:nvSpPr>
        <p:spPr>
          <a:xfrm>
            <a:off x="4211960" y="1412848"/>
            <a:ext cx="216024" cy="6480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8" name="Down Arrow 57"/>
          <p:cNvSpPr/>
          <p:nvPr/>
        </p:nvSpPr>
        <p:spPr>
          <a:xfrm>
            <a:off x="4932040" y="1412848"/>
            <a:ext cx="216024" cy="64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9" name="Down Arrow 58"/>
          <p:cNvSpPr/>
          <p:nvPr/>
        </p:nvSpPr>
        <p:spPr>
          <a:xfrm>
            <a:off x="5652121" y="1412848"/>
            <a:ext cx="216024" cy="6480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0" name="Down Arrow 59"/>
          <p:cNvSpPr/>
          <p:nvPr/>
        </p:nvSpPr>
        <p:spPr>
          <a:xfrm>
            <a:off x="6372200" y="1412848"/>
            <a:ext cx="216024" cy="64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1" name="Down Arrow 60"/>
          <p:cNvSpPr/>
          <p:nvPr/>
        </p:nvSpPr>
        <p:spPr>
          <a:xfrm>
            <a:off x="7092280" y="1412848"/>
            <a:ext cx="216024" cy="6480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2" name="Down Arrow 61"/>
          <p:cNvSpPr/>
          <p:nvPr/>
        </p:nvSpPr>
        <p:spPr>
          <a:xfrm>
            <a:off x="7812361" y="1412848"/>
            <a:ext cx="216024" cy="64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3" name="Down Arrow 62"/>
          <p:cNvSpPr/>
          <p:nvPr/>
        </p:nvSpPr>
        <p:spPr>
          <a:xfrm>
            <a:off x="8532440" y="1412848"/>
            <a:ext cx="216024" cy="6480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835697" y="3933060"/>
            <a:ext cx="576063" cy="5040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66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275862" y="3933060"/>
            <a:ext cx="576063" cy="5040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64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716017" y="3933060"/>
            <a:ext cx="576063" cy="5040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63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156177" y="3933060"/>
            <a:ext cx="576063" cy="5040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64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596340" y="3933060"/>
            <a:ext cx="576063" cy="5040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66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69" name="Straight Arrow Connector 68"/>
          <p:cNvCxnSpPr>
            <a:stCxn id="44" idx="2"/>
            <a:endCxn id="64" idx="0"/>
          </p:cNvCxnSpPr>
          <p:nvPr/>
        </p:nvCxnSpPr>
        <p:spPr>
          <a:xfrm>
            <a:off x="2123728" y="2564905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46" idx="2"/>
            <a:endCxn id="65" idx="0"/>
          </p:cNvCxnSpPr>
          <p:nvPr/>
        </p:nvCxnSpPr>
        <p:spPr>
          <a:xfrm>
            <a:off x="3563889" y="2564905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48" idx="2"/>
            <a:endCxn id="66" idx="0"/>
          </p:cNvCxnSpPr>
          <p:nvPr/>
        </p:nvCxnSpPr>
        <p:spPr>
          <a:xfrm>
            <a:off x="5004048" y="2564905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50" idx="2"/>
            <a:endCxn id="67" idx="0"/>
          </p:cNvCxnSpPr>
          <p:nvPr/>
        </p:nvCxnSpPr>
        <p:spPr>
          <a:xfrm>
            <a:off x="6444208" y="2564905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52" idx="2"/>
            <a:endCxn id="68" idx="0"/>
          </p:cNvCxnSpPr>
          <p:nvPr/>
        </p:nvCxnSpPr>
        <p:spPr>
          <a:xfrm>
            <a:off x="7884369" y="2564905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45" idx="2"/>
            <a:endCxn id="64" idx="0"/>
          </p:cNvCxnSpPr>
          <p:nvPr/>
        </p:nvCxnSpPr>
        <p:spPr>
          <a:xfrm flipH="1">
            <a:off x="2123731" y="2564905"/>
            <a:ext cx="720079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45" idx="2"/>
            <a:endCxn id="65" idx="0"/>
          </p:cNvCxnSpPr>
          <p:nvPr/>
        </p:nvCxnSpPr>
        <p:spPr>
          <a:xfrm>
            <a:off x="2843808" y="2564905"/>
            <a:ext cx="720079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47" idx="2"/>
            <a:endCxn id="65" idx="0"/>
          </p:cNvCxnSpPr>
          <p:nvPr/>
        </p:nvCxnSpPr>
        <p:spPr>
          <a:xfrm flipH="1">
            <a:off x="3563890" y="2564905"/>
            <a:ext cx="720079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47" idx="2"/>
            <a:endCxn id="66" idx="0"/>
          </p:cNvCxnSpPr>
          <p:nvPr/>
        </p:nvCxnSpPr>
        <p:spPr>
          <a:xfrm>
            <a:off x="4283972" y="2564905"/>
            <a:ext cx="720079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49" idx="2"/>
            <a:endCxn id="66" idx="0"/>
          </p:cNvCxnSpPr>
          <p:nvPr/>
        </p:nvCxnSpPr>
        <p:spPr>
          <a:xfrm flipH="1">
            <a:off x="5004049" y="2564905"/>
            <a:ext cx="720079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49" idx="2"/>
            <a:endCxn id="67" idx="0"/>
          </p:cNvCxnSpPr>
          <p:nvPr/>
        </p:nvCxnSpPr>
        <p:spPr>
          <a:xfrm>
            <a:off x="5724132" y="2564905"/>
            <a:ext cx="720079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51" idx="2"/>
            <a:endCxn id="67" idx="0"/>
          </p:cNvCxnSpPr>
          <p:nvPr/>
        </p:nvCxnSpPr>
        <p:spPr>
          <a:xfrm flipH="1">
            <a:off x="6444214" y="2564905"/>
            <a:ext cx="720079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51" idx="2"/>
            <a:endCxn id="68" idx="0"/>
          </p:cNvCxnSpPr>
          <p:nvPr/>
        </p:nvCxnSpPr>
        <p:spPr>
          <a:xfrm>
            <a:off x="7164291" y="2564905"/>
            <a:ext cx="720079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53" idx="2"/>
            <a:endCxn id="68" idx="0"/>
          </p:cNvCxnSpPr>
          <p:nvPr/>
        </p:nvCxnSpPr>
        <p:spPr>
          <a:xfrm flipH="1">
            <a:off x="7884369" y="2564905"/>
            <a:ext cx="720079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endCxn id="64" idx="0"/>
          </p:cNvCxnSpPr>
          <p:nvPr/>
        </p:nvCxnSpPr>
        <p:spPr>
          <a:xfrm>
            <a:off x="1691680" y="3140974"/>
            <a:ext cx="43204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53" idx="2"/>
          </p:cNvCxnSpPr>
          <p:nvPr/>
        </p:nvCxnSpPr>
        <p:spPr>
          <a:xfrm>
            <a:off x="8604451" y="2564914"/>
            <a:ext cx="36004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1691681" y="5157202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763692" y="5229209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1835697" y="5301217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24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3059835" y="5085193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3131840" y="5157202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203850" y="5229209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3275862" y="5301217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24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4499993" y="5085193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4572004" y="5157202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4644010" y="5229209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4716017" y="5301217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24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5940153" y="5085193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6012163" y="5157202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6084175" y="5229209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6156177" y="5301217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24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7380317" y="5085193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7452323" y="5157202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7524329" y="5229209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7596340" y="5301217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  <a:latin typeface="Calibri"/>
              </a:rPr>
              <a:t>24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05" name="Straight Arrow Connector 104"/>
          <p:cNvCxnSpPr>
            <a:stCxn id="64" idx="2"/>
            <a:endCxn id="87" idx="0"/>
          </p:cNvCxnSpPr>
          <p:nvPr/>
        </p:nvCxnSpPr>
        <p:spPr>
          <a:xfrm>
            <a:off x="2123728" y="4437122"/>
            <a:ext cx="0" cy="864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65" idx="2"/>
            <a:endCxn id="91" idx="0"/>
          </p:cNvCxnSpPr>
          <p:nvPr/>
        </p:nvCxnSpPr>
        <p:spPr>
          <a:xfrm>
            <a:off x="3563889" y="4437122"/>
            <a:ext cx="0" cy="864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66" idx="2"/>
            <a:endCxn id="95" idx="0"/>
          </p:cNvCxnSpPr>
          <p:nvPr/>
        </p:nvCxnSpPr>
        <p:spPr>
          <a:xfrm>
            <a:off x="5004048" y="4437122"/>
            <a:ext cx="0" cy="864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>
            <a:stCxn id="67" idx="2"/>
            <a:endCxn id="99" idx="0"/>
          </p:cNvCxnSpPr>
          <p:nvPr/>
        </p:nvCxnSpPr>
        <p:spPr>
          <a:xfrm>
            <a:off x="6444208" y="4437122"/>
            <a:ext cx="0" cy="864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>
            <a:stCxn id="68" idx="2"/>
            <a:endCxn id="104" idx="0"/>
          </p:cNvCxnSpPr>
          <p:nvPr/>
        </p:nvCxnSpPr>
        <p:spPr>
          <a:xfrm>
            <a:off x="7884369" y="4437122"/>
            <a:ext cx="0" cy="864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1861620" y="1124748"/>
            <a:ext cx="548486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1865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2627794" y="1124748"/>
            <a:ext cx="548486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1194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3347877" y="1124748"/>
            <a:ext cx="548486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1930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4021861" y="1124748"/>
            <a:ext cx="548486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1156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4741941" y="1124748"/>
            <a:ext cx="548486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1944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5462018" y="1124748"/>
            <a:ext cx="548486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1102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6228195" y="1124748"/>
            <a:ext cx="548486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1954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6948275" y="1124748"/>
            <a:ext cx="548486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1170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7622257" y="1124748"/>
            <a:ext cx="548486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1865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8388434" y="1124748"/>
            <a:ext cx="548486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1328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1736967" y="2708923"/>
            <a:ext cx="457491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672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3177128" y="2708923"/>
            <a:ext cx="457491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696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4617287" y="2708923"/>
            <a:ext cx="457491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696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6057446" y="2708923"/>
            <a:ext cx="457491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696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7497607" y="2708923"/>
            <a:ext cx="457491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672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2195747" y="2833195"/>
            <a:ext cx="457491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432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2673070" y="2833195"/>
            <a:ext cx="457491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432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3681182" y="2833195"/>
            <a:ext cx="457491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408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4113229" y="2833195"/>
            <a:ext cx="457491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408</a:t>
            </a:r>
            <a:endParaRPr lang="en-GB" sz="1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5121345" y="2833195"/>
            <a:ext cx="457491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408</a:t>
            </a:r>
            <a:endParaRPr lang="en-GB" sz="1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5553393" y="2833195"/>
            <a:ext cx="457491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408</a:t>
            </a:r>
            <a:endParaRPr lang="en-GB" sz="1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6561504" y="2833195"/>
            <a:ext cx="457491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432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6993552" y="2833195"/>
            <a:ext cx="457491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432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8460445" y="2833195"/>
            <a:ext cx="457491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480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1619683" y="4509125"/>
            <a:ext cx="548486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1584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3059841" y="4509125"/>
            <a:ext cx="548486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1536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4500001" y="4509125"/>
            <a:ext cx="548486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1512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5940165" y="4509125"/>
            <a:ext cx="548486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1536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7380322" y="4509125"/>
            <a:ext cx="548486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1584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179512" y="1144491"/>
            <a:ext cx="877002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FE links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179517" y="2113114"/>
            <a:ext cx="941122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PP/FEDs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179514" y="2689183"/>
            <a:ext cx="1008111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PP-&gt;MP links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179514" y="3913893"/>
            <a:ext cx="1008111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PP links/ MP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179514" y="4509128"/>
            <a:ext cx="1008111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PP-&gt;MP links total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179519" y="5210046"/>
            <a:ext cx="864095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TM nodes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8001664" y="2833195"/>
            <a:ext cx="457491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480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1887393" y="6021299"/>
            <a:ext cx="451855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3327547" y="6021299"/>
            <a:ext cx="451855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4767712" y="6021299"/>
            <a:ext cx="451855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6207874" y="6021299"/>
            <a:ext cx="453809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7648029" y="6021299"/>
            <a:ext cx="451855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190" name="Straight Connector 189"/>
          <p:cNvCxnSpPr/>
          <p:nvPr/>
        </p:nvCxnSpPr>
        <p:spPr>
          <a:xfrm>
            <a:off x="1475657" y="1052736"/>
            <a:ext cx="0" cy="525658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205"/>
          <p:cNvSpPr txBox="1"/>
          <p:nvPr/>
        </p:nvSpPr>
        <p:spPr>
          <a:xfrm>
            <a:off x="63945" y="5833967"/>
            <a:ext cx="1699747" cy="646252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(numbers from </a:t>
            </a:r>
            <a:r>
              <a:rPr lang="en-GB" i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tkLayout</a:t>
            </a:r>
            <a:r>
              <a:rPr lang="en-GB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…)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"/>
            <a:ext cx="9144000" cy="90872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92633" y="260661"/>
            <a:ext cx="1274546" cy="40003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algn="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 smtClean="0">
                <a:solidFill>
                  <a:prstClr val="white">
                    <a:lumMod val="95000"/>
                  </a:prstClr>
                </a:solidFill>
                <a:latin typeface="Corbel" pitchFamily="34" charset="0"/>
                <a:ea typeface="+mn-ea"/>
                <a:cs typeface="+mn-cs"/>
              </a:rPr>
              <a:t>Summary</a:t>
            </a:r>
            <a:endParaRPr lang="en-GB" sz="2000" b="1" dirty="0">
              <a:solidFill>
                <a:prstClr val="white">
                  <a:lumMod val="95000"/>
                </a:prstClr>
              </a:solidFill>
              <a:latin typeface="Corbel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2503-7E0E-4441-84FE-C69503EA8DC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62" name="Picture 161" descr="Pictu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002" y="1388529"/>
            <a:ext cx="4041285" cy="1680432"/>
          </a:xfrm>
          <a:prstGeom prst="rect">
            <a:avLst/>
          </a:prstGeom>
        </p:spPr>
      </p:pic>
      <p:sp>
        <p:nvSpPr>
          <p:cNvPr id="163" name="TextBox 162"/>
          <p:cNvSpPr txBox="1"/>
          <p:nvPr/>
        </p:nvSpPr>
        <p:spPr>
          <a:xfrm>
            <a:off x="327803" y="1404240"/>
            <a:ext cx="3930928" cy="1200250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full tracker L1 and trigger data</a:t>
            </a:r>
            <a:r>
              <a:rPr lang="en-GB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 can be read out with a total of </a:t>
            </a:r>
            <a:r>
              <a:rPr lang="en-GB" sz="2400" b="1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353 MP7s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395539" y="3308797"/>
            <a:ext cx="8352928" cy="3102309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after 24BX, </a:t>
            </a: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all trigger data 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from tracker from first event are assembled into </a:t>
            </a: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5 MPs</a:t>
            </a:r>
          </a:p>
          <a:p>
            <a:pPr defTabSz="913597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	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each MP corresponds to a trigger region in phi</a:t>
            </a:r>
          </a:p>
          <a:p>
            <a:pPr defTabSz="913597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	</a:t>
            </a:r>
            <a:r>
              <a:rPr lang="en-GB" b="1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But processing should have started earlier than BX 25</a:t>
            </a:r>
          </a:p>
          <a:p>
            <a:pPr defTabSz="913597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endParaRPr lang="en-GB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subsequent events are available in next set of 5 MPs after one extra BX</a:t>
            </a:r>
          </a:p>
          <a:p>
            <a:pPr defTabSz="913597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endParaRPr lang="en-GB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no boundary sharing 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is required after duplication in PP; </a:t>
            </a:r>
          </a:p>
          <a:p>
            <a:pPr defTabSz="913597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	</a:t>
            </a:r>
            <a:r>
              <a:rPr lang="en-GB" b="1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no post-TM removal of duplicates necessary</a:t>
            </a:r>
          </a:p>
          <a:p>
            <a:pPr defTabSz="913597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endParaRPr lang="en-GB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What processing is possible in MPs?  </a:t>
            </a:r>
          </a:p>
          <a:p>
            <a:pPr defTabSz="913597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	</a:t>
            </a: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track-finding? track fitting? data processing before an AM stage? </a:t>
            </a:r>
            <a:endParaRPr lang="en-GB" b="1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83008" y="1028492"/>
            <a:ext cx="392444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75097" y="1028492"/>
            <a:ext cx="392444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72208" y="1028492"/>
            <a:ext cx="392444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03289" y="1028492"/>
            <a:ext cx="392444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28391" y="1028492"/>
            <a:ext cx="392444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8" y="1816157"/>
            <a:ext cx="7772400" cy="1362074"/>
          </a:xfrm>
        </p:spPr>
        <p:txBody>
          <a:bodyPr/>
          <a:lstStyle/>
          <a:p>
            <a:r>
              <a:rPr lang="en-US" b="0" cap="none" dirty="0" smtClean="0"/>
              <a:t>Implementation of demonstrator</a:t>
            </a:r>
            <a:endParaRPr lang="en-US" b="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8" y="2906726"/>
            <a:ext cx="7772400" cy="2706674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Only a fraction of the system is needed to fully demonstrate it</a:t>
            </a:r>
          </a:p>
          <a:p>
            <a:r>
              <a:rPr lang="en-US" dirty="0">
                <a:solidFill>
                  <a:srgbClr val="0000FF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unlike many other architectures</a:t>
            </a:r>
          </a:p>
          <a:p>
            <a:r>
              <a:rPr lang="en-US" dirty="0">
                <a:solidFill>
                  <a:srgbClr val="0000FF"/>
                </a:solidFill>
              </a:rPr>
              <a:t>	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The demonstrator is already available</a:t>
            </a:r>
          </a:p>
          <a:p>
            <a:r>
              <a:rPr lang="en-US" dirty="0">
                <a:solidFill>
                  <a:srgbClr val="0000FF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but not yet used for this application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AA68-04C3-9140-A2A7-2EE196B661B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505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"/>
            <a:ext cx="9144000" cy="90872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43796" y="260661"/>
            <a:ext cx="1723387" cy="40003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algn="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solidFill>
                  <a:prstClr val="white">
                    <a:lumMod val="95000"/>
                  </a:prstClr>
                </a:solidFill>
                <a:latin typeface="Corbel" pitchFamily="34" charset="0"/>
                <a:ea typeface="+mn-ea"/>
                <a:cs typeface="+mn-cs"/>
              </a:rPr>
              <a:t>demonstrator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2503-7E0E-4441-84FE-C69503EA8DC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395536" y="1196761"/>
            <a:ext cx="8208912" cy="369253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5 MP7s emulate event data from full tracker, one out of every 24BX</a:t>
            </a:r>
          </a:p>
        </p:txBody>
      </p:sp>
      <p:sp>
        <p:nvSpPr>
          <p:cNvPr id="7" name="Rectangle 6"/>
          <p:cNvSpPr/>
          <p:nvPr/>
        </p:nvSpPr>
        <p:spPr>
          <a:xfrm>
            <a:off x="2195739" y="2008594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46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35898" y="2008594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46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76057" y="2008594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46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16222" y="2008594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47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956377" y="2008594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48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95739" y="3880802"/>
            <a:ext cx="576063" cy="5040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66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35898" y="3880802"/>
            <a:ext cx="576063" cy="5040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64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76057" y="3880802"/>
            <a:ext cx="576063" cy="5040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63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16222" y="3880802"/>
            <a:ext cx="576063" cy="5040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64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956377" y="3880802"/>
            <a:ext cx="576063" cy="5040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66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7" name="Straight Arrow Connector 16"/>
          <p:cNvCxnSpPr>
            <a:stCxn id="7" idx="2"/>
            <a:endCxn id="12" idx="0"/>
          </p:cNvCxnSpPr>
          <p:nvPr/>
        </p:nvCxnSpPr>
        <p:spPr>
          <a:xfrm>
            <a:off x="2483768" y="2512641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2"/>
            <a:endCxn id="13" idx="0"/>
          </p:cNvCxnSpPr>
          <p:nvPr/>
        </p:nvCxnSpPr>
        <p:spPr>
          <a:xfrm>
            <a:off x="3923929" y="2512641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2"/>
            <a:endCxn id="14" idx="0"/>
          </p:cNvCxnSpPr>
          <p:nvPr/>
        </p:nvCxnSpPr>
        <p:spPr>
          <a:xfrm>
            <a:off x="5364087" y="2512641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0" idx="2"/>
            <a:endCxn id="15" idx="0"/>
          </p:cNvCxnSpPr>
          <p:nvPr/>
        </p:nvCxnSpPr>
        <p:spPr>
          <a:xfrm>
            <a:off x="6804248" y="2512641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2"/>
            <a:endCxn id="16" idx="0"/>
          </p:cNvCxnSpPr>
          <p:nvPr/>
        </p:nvCxnSpPr>
        <p:spPr>
          <a:xfrm>
            <a:off x="8244409" y="2512641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195739" y="5248955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635898" y="5248955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076057" y="5248955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516222" y="5248955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956377" y="5248955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cxnSp>
        <p:nvCxnSpPr>
          <p:cNvPr id="27" name="Straight Arrow Connector 26"/>
          <p:cNvCxnSpPr>
            <a:stCxn id="12" idx="2"/>
            <a:endCxn id="22" idx="0"/>
          </p:cNvCxnSpPr>
          <p:nvPr/>
        </p:nvCxnSpPr>
        <p:spPr>
          <a:xfrm>
            <a:off x="2483768" y="4384860"/>
            <a:ext cx="0" cy="864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3" idx="2"/>
            <a:endCxn id="23" idx="0"/>
          </p:cNvCxnSpPr>
          <p:nvPr/>
        </p:nvCxnSpPr>
        <p:spPr>
          <a:xfrm>
            <a:off x="3923929" y="4384860"/>
            <a:ext cx="0" cy="864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4" idx="2"/>
            <a:endCxn id="24" idx="0"/>
          </p:cNvCxnSpPr>
          <p:nvPr/>
        </p:nvCxnSpPr>
        <p:spPr>
          <a:xfrm>
            <a:off x="5364087" y="4384860"/>
            <a:ext cx="0" cy="864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5" idx="2"/>
            <a:endCxn id="25" idx="0"/>
          </p:cNvCxnSpPr>
          <p:nvPr/>
        </p:nvCxnSpPr>
        <p:spPr>
          <a:xfrm>
            <a:off x="6804248" y="4384860"/>
            <a:ext cx="0" cy="864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6" idx="2"/>
            <a:endCxn id="26" idx="0"/>
          </p:cNvCxnSpPr>
          <p:nvPr/>
        </p:nvCxnSpPr>
        <p:spPr>
          <a:xfrm>
            <a:off x="8244409" y="4384860"/>
            <a:ext cx="0" cy="864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188372" y="2656659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46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628533" y="2656659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68692" y="2656659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46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08853" y="2656659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47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949014" y="2656659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48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123733" y="4456860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563892" y="4456860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64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004053" y="4456860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63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444214" y="4456860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64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884373" y="4456860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66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39564" y="1988843"/>
            <a:ext cx="1152129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</a:t>
            </a:r>
            <a:r>
              <a:rPr lang="en-GB" sz="1400" b="1" u="sng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emulated </a:t>
            </a: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PP/FEDs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39555" y="2636921"/>
            <a:ext cx="1008111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PP-&gt;MP links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39555" y="3861635"/>
            <a:ext cx="1008111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PP links/ MP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39555" y="4456867"/>
            <a:ext cx="1008111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PP-&gt;MP links total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9559" y="5229789"/>
            <a:ext cx="864095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TM nodes</a:t>
            </a:r>
          </a:p>
        </p:txBody>
      </p:sp>
      <p:cxnSp>
        <p:nvCxnSpPr>
          <p:cNvPr id="47" name="Straight Arrow Connector 46"/>
          <p:cNvCxnSpPr>
            <a:stCxn id="7" idx="2"/>
            <a:endCxn id="13" idx="0"/>
          </p:cNvCxnSpPr>
          <p:nvPr/>
        </p:nvCxnSpPr>
        <p:spPr>
          <a:xfrm>
            <a:off x="2483778" y="2512641"/>
            <a:ext cx="1440161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8" idx="2"/>
            <a:endCxn id="14" idx="0"/>
          </p:cNvCxnSpPr>
          <p:nvPr/>
        </p:nvCxnSpPr>
        <p:spPr>
          <a:xfrm>
            <a:off x="3923933" y="2512641"/>
            <a:ext cx="1440161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9" idx="2"/>
            <a:endCxn id="15" idx="0"/>
          </p:cNvCxnSpPr>
          <p:nvPr/>
        </p:nvCxnSpPr>
        <p:spPr>
          <a:xfrm>
            <a:off x="5364092" y="2512641"/>
            <a:ext cx="1440161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0" idx="2"/>
            <a:endCxn id="16" idx="0"/>
          </p:cNvCxnSpPr>
          <p:nvPr/>
        </p:nvCxnSpPr>
        <p:spPr>
          <a:xfrm>
            <a:off x="6804256" y="2512641"/>
            <a:ext cx="1440161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1" idx="2"/>
            <a:endCxn id="12" idx="0"/>
          </p:cNvCxnSpPr>
          <p:nvPr/>
        </p:nvCxnSpPr>
        <p:spPr>
          <a:xfrm flipH="1">
            <a:off x="2483776" y="2512641"/>
            <a:ext cx="5760641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764437" y="2656659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18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204596" y="2656659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17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652125" y="2656659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17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092285" y="2656659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18</a:t>
            </a:r>
            <a:endParaRPr lang="en-GB" sz="1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83973" y="3376742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20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3203847" y="1917341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644008" y="1917341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6084169" y="1917341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524327" y="1917341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8820472" y="1917341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835697" y="1917341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247427" y="6021299"/>
            <a:ext cx="451855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687592" y="6021299"/>
            <a:ext cx="451855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127753" y="6021299"/>
            <a:ext cx="451855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567913" y="6021299"/>
            <a:ext cx="453809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008072" y="6021299"/>
            <a:ext cx="451855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6077799" y="1740206"/>
            <a:ext cx="1595098" cy="154487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7085827" y="1196761"/>
            <a:ext cx="115858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&lt; 72 links out so 1 MP7 sufficient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"/>
            <a:ext cx="9144000" cy="90872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43796" y="260661"/>
            <a:ext cx="1723387" cy="40003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algn="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solidFill>
                  <a:prstClr val="white">
                    <a:lumMod val="95000"/>
                  </a:prstClr>
                </a:solidFill>
                <a:latin typeface="Corbel" pitchFamily="34" charset="0"/>
                <a:ea typeface="+mn-ea"/>
                <a:cs typeface="+mn-cs"/>
              </a:rPr>
              <a:t>demonstrator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2503-7E0E-4441-84FE-C69503EA8DC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466635" y="5785695"/>
            <a:ext cx="8208912" cy="369253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5 MP7s process event data from full tracker, one out of every 24BX</a:t>
            </a:r>
          </a:p>
        </p:txBody>
      </p:sp>
      <p:sp>
        <p:nvSpPr>
          <p:cNvPr id="7" name="Rectangle 6"/>
          <p:cNvSpPr/>
          <p:nvPr/>
        </p:nvSpPr>
        <p:spPr>
          <a:xfrm>
            <a:off x="2195739" y="1221163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46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35898" y="1221163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46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76057" y="1221163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46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16222" y="1221163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47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956377" y="1221163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48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95739" y="3093371"/>
            <a:ext cx="576063" cy="5040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66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35898" y="3093371"/>
            <a:ext cx="576063" cy="5040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64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76057" y="3093371"/>
            <a:ext cx="576063" cy="5040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63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16222" y="3093371"/>
            <a:ext cx="576063" cy="5040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64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956377" y="3093371"/>
            <a:ext cx="576063" cy="5040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66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7" name="Straight Arrow Connector 16"/>
          <p:cNvCxnSpPr>
            <a:stCxn id="7" idx="2"/>
            <a:endCxn id="12" idx="0"/>
          </p:cNvCxnSpPr>
          <p:nvPr/>
        </p:nvCxnSpPr>
        <p:spPr>
          <a:xfrm>
            <a:off x="2483768" y="172521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2"/>
            <a:endCxn id="13" idx="0"/>
          </p:cNvCxnSpPr>
          <p:nvPr/>
        </p:nvCxnSpPr>
        <p:spPr>
          <a:xfrm>
            <a:off x="3923929" y="172521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2"/>
            <a:endCxn id="14" idx="0"/>
          </p:cNvCxnSpPr>
          <p:nvPr/>
        </p:nvCxnSpPr>
        <p:spPr>
          <a:xfrm>
            <a:off x="5364087" y="172521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0" idx="2"/>
            <a:endCxn id="15" idx="0"/>
          </p:cNvCxnSpPr>
          <p:nvPr/>
        </p:nvCxnSpPr>
        <p:spPr>
          <a:xfrm>
            <a:off x="6804248" y="172521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2"/>
            <a:endCxn id="16" idx="0"/>
          </p:cNvCxnSpPr>
          <p:nvPr/>
        </p:nvCxnSpPr>
        <p:spPr>
          <a:xfrm>
            <a:off x="8244409" y="172521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195739" y="4461524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635898" y="4461524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076057" y="4461524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516222" y="4461524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956377" y="4461524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cxnSp>
        <p:nvCxnSpPr>
          <p:cNvPr id="27" name="Straight Arrow Connector 26"/>
          <p:cNvCxnSpPr>
            <a:stCxn id="12" idx="2"/>
            <a:endCxn id="22" idx="0"/>
          </p:cNvCxnSpPr>
          <p:nvPr/>
        </p:nvCxnSpPr>
        <p:spPr>
          <a:xfrm>
            <a:off x="2483768" y="3597429"/>
            <a:ext cx="0" cy="864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3" idx="2"/>
            <a:endCxn id="23" idx="0"/>
          </p:cNvCxnSpPr>
          <p:nvPr/>
        </p:nvCxnSpPr>
        <p:spPr>
          <a:xfrm>
            <a:off x="3923929" y="3597429"/>
            <a:ext cx="0" cy="864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4" idx="2"/>
            <a:endCxn id="24" idx="0"/>
          </p:cNvCxnSpPr>
          <p:nvPr/>
        </p:nvCxnSpPr>
        <p:spPr>
          <a:xfrm>
            <a:off x="5364087" y="3597429"/>
            <a:ext cx="0" cy="864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5" idx="2"/>
            <a:endCxn id="25" idx="0"/>
          </p:cNvCxnSpPr>
          <p:nvPr/>
        </p:nvCxnSpPr>
        <p:spPr>
          <a:xfrm>
            <a:off x="6804248" y="3597429"/>
            <a:ext cx="0" cy="864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6" idx="2"/>
            <a:endCxn id="26" idx="0"/>
          </p:cNvCxnSpPr>
          <p:nvPr/>
        </p:nvCxnSpPr>
        <p:spPr>
          <a:xfrm>
            <a:off x="8244409" y="3597429"/>
            <a:ext cx="0" cy="864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188372" y="1869228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46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628533" y="1869228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68692" y="1869228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46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08853" y="1869228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47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949014" y="1869228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48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123733" y="3669429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563892" y="3669429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64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004053" y="3669429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63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444214" y="3669429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64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884373" y="3669429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66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39564" y="1201412"/>
            <a:ext cx="1152129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</a:t>
            </a:r>
            <a:r>
              <a:rPr lang="en-GB" sz="1400" b="1" u="sng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emulated </a:t>
            </a: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PP/FEDs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39555" y="1849490"/>
            <a:ext cx="1008111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PP-&gt;MP links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39555" y="3074204"/>
            <a:ext cx="1008111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PP links/ MP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39555" y="3669436"/>
            <a:ext cx="1008111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PP-&gt;MP links total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9559" y="4442358"/>
            <a:ext cx="864095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TM nodes</a:t>
            </a:r>
          </a:p>
        </p:txBody>
      </p:sp>
      <p:cxnSp>
        <p:nvCxnSpPr>
          <p:cNvPr id="47" name="Straight Arrow Connector 46"/>
          <p:cNvCxnSpPr>
            <a:stCxn id="7" idx="2"/>
            <a:endCxn id="13" idx="0"/>
          </p:cNvCxnSpPr>
          <p:nvPr/>
        </p:nvCxnSpPr>
        <p:spPr>
          <a:xfrm>
            <a:off x="2483778" y="1725210"/>
            <a:ext cx="1440161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8" idx="2"/>
            <a:endCxn id="14" idx="0"/>
          </p:cNvCxnSpPr>
          <p:nvPr/>
        </p:nvCxnSpPr>
        <p:spPr>
          <a:xfrm>
            <a:off x="3923933" y="1725210"/>
            <a:ext cx="1440161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9" idx="2"/>
            <a:endCxn id="15" idx="0"/>
          </p:cNvCxnSpPr>
          <p:nvPr/>
        </p:nvCxnSpPr>
        <p:spPr>
          <a:xfrm>
            <a:off x="5364092" y="1725210"/>
            <a:ext cx="1440161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0" idx="2"/>
            <a:endCxn id="16" idx="0"/>
          </p:cNvCxnSpPr>
          <p:nvPr/>
        </p:nvCxnSpPr>
        <p:spPr>
          <a:xfrm>
            <a:off x="6804256" y="1725210"/>
            <a:ext cx="1440161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1" idx="2"/>
            <a:endCxn id="12" idx="0"/>
          </p:cNvCxnSpPr>
          <p:nvPr/>
        </p:nvCxnSpPr>
        <p:spPr>
          <a:xfrm flipH="1">
            <a:off x="2483776" y="1725210"/>
            <a:ext cx="5760641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764437" y="1869228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18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204596" y="1869228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17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652125" y="1869228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17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092285" y="1869228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18</a:t>
            </a:r>
            <a:endParaRPr lang="en-GB" sz="1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83973" y="2589311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20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3203847" y="1129910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644008" y="1129910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6084169" y="1129910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524327" y="1129910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8820472" y="1129910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835697" y="1129910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247427" y="5233868"/>
            <a:ext cx="451855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687592" y="5233868"/>
            <a:ext cx="451855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127753" y="5233868"/>
            <a:ext cx="451855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567913" y="5233868"/>
            <a:ext cx="453809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008072" y="5233868"/>
            <a:ext cx="451855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6019809" y="3707499"/>
            <a:ext cx="1595098" cy="154487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7060411" y="5285165"/>
            <a:ext cx="94766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&lt;72 links in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so 1 MP7 sufficient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156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"/>
            <a:ext cx="9144000" cy="90872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4683" y="260661"/>
            <a:ext cx="3172502" cy="400031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algn="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solidFill>
                  <a:prstClr val="white">
                    <a:lumMod val="95000"/>
                  </a:prstClr>
                </a:solidFill>
                <a:latin typeface="Corbel" pitchFamily="34" charset="0"/>
                <a:ea typeface="+mn-ea"/>
                <a:cs typeface="+mn-cs"/>
              </a:rPr>
              <a:t>even simpler demonstrator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2503-7E0E-4441-84FE-C69503EA8DC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395536" y="1196761"/>
            <a:ext cx="8208912" cy="369253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+mn-ea"/>
                <a:cs typeface="+mn-cs"/>
              </a:rPr>
              <a:t>2 MP7s emulate event data from 1 out of 5 regions, one out of every 24BX</a:t>
            </a:r>
          </a:p>
        </p:txBody>
      </p:sp>
      <p:sp>
        <p:nvSpPr>
          <p:cNvPr id="7" name="Rectangle 6"/>
          <p:cNvSpPr/>
          <p:nvPr/>
        </p:nvSpPr>
        <p:spPr>
          <a:xfrm>
            <a:off x="2195739" y="2008594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46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35898" y="2008594"/>
            <a:ext cx="576063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"/>
              </a:rPr>
              <a:t>46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35898" y="3880802"/>
            <a:ext cx="576063" cy="5040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64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8" name="Straight Arrow Connector 17"/>
          <p:cNvCxnSpPr>
            <a:stCxn id="8" idx="2"/>
            <a:endCxn id="13" idx="0"/>
          </p:cNvCxnSpPr>
          <p:nvPr/>
        </p:nvCxnSpPr>
        <p:spPr>
          <a:xfrm>
            <a:off x="3923929" y="2512641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635898" y="5248955"/>
            <a:ext cx="576063" cy="5040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60" tIns="45681" rIns="91360" bIns="45681" rtlCol="0" anchor="ctr"/>
          <a:lstStyle/>
          <a:p>
            <a:pPr algn="ctr"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cxnSp>
        <p:nvCxnSpPr>
          <p:cNvPr id="28" name="Straight Arrow Connector 27"/>
          <p:cNvCxnSpPr>
            <a:stCxn id="13" idx="2"/>
            <a:endCxn id="23" idx="0"/>
          </p:cNvCxnSpPr>
          <p:nvPr/>
        </p:nvCxnSpPr>
        <p:spPr>
          <a:xfrm>
            <a:off x="3923929" y="4384860"/>
            <a:ext cx="0" cy="8640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628533" y="2656659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563892" y="4456860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39564" y="1988843"/>
            <a:ext cx="1152129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emulated PP/FEDs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39555" y="2636921"/>
            <a:ext cx="1008111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PP-&gt;MP links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39555" y="3861635"/>
            <a:ext cx="1008111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PP links/ MP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39555" y="4456867"/>
            <a:ext cx="1008111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PP-&gt;MP links total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9559" y="5229789"/>
            <a:ext cx="864095" cy="542016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# TM nodes</a:t>
            </a:r>
          </a:p>
        </p:txBody>
      </p:sp>
      <p:cxnSp>
        <p:nvCxnSpPr>
          <p:cNvPr id="47" name="Straight Arrow Connector 46"/>
          <p:cNvCxnSpPr>
            <a:stCxn id="7" idx="2"/>
            <a:endCxn id="13" idx="0"/>
          </p:cNvCxnSpPr>
          <p:nvPr/>
        </p:nvCxnSpPr>
        <p:spPr>
          <a:xfrm>
            <a:off x="2483778" y="2512641"/>
            <a:ext cx="1440161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764437" y="2656659"/>
            <a:ext cx="366495" cy="307698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18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3203847" y="1917341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644008" y="1917341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6084169" y="1917341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524327" y="1917341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8820472" y="1917341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835697" y="1917341"/>
            <a:ext cx="0" cy="446400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247427" y="6021299"/>
            <a:ext cx="451855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687592" y="6021299"/>
            <a:ext cx="451855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127753" y="6021299"/>
            <a:ext cx="451855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567913" y="6021299"/>
            <a:ext cx="453809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008072" y="6021299"/>
            <a:ext cx="451855" cy="369253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pPr defTabSz="913597" fontAlgn="auto">
              <a:spcBef>
                <a:spcPts val="0"/>
              </a:spcBef>
              <a:spcAft>
                <a:spcPts val="0"/>
              </a:spcAft>
            </a:pPr>
            <a:r>
              <a:rPr lang="el-GR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φ</a:t>
            </a:r>
            <a:r>
              <a:rPr lang="en-GB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</a:t>
            </a:r>
            <a:endParaRPr lang="en-GB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35871" y="3118324"/>
            <a:ext cx="3931313" cy="861774"/>
          </a:xfrm>
          <a:prstGeom prst="rect">
            <a:avLst/>
          </a:prstGeom>
          <a:solidFill>
            <a:srgbClr val="FFFFC7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This demonstrator already exists</a:t>
            </a:r>
          </a:p>
          <a:p>
            <a:pPr marL="742549" lvl="1" indent="-285750">
              <a:buFont typeface="Wingdings" charset="2"/>
              <a:buChar char="§"/>
            </a:pPr>
            <a:r>
              <a:rPr lang="en-US" sz="1600" dirty="0" smtClean="0">
                <a:solidFill>
                  <a:srgbClr val="0000FF"/>
                </a:solidFill>
              </a:rPr>
              <a:t>just need to program source data to be ready to try algorithms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Phase II Outer Tracker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768" y="1028709"/>
            <a:ext cx="5837041" cy="2412000"/>
          </a:xfrm>
          <a:prstGeom prst="rect">
            <a:avLst/>
          </a:prstGeom>
        </p:spPr>
      </p:pic>
      <p:pic>
        <p:nvPicPr>
          <p:cNvPr id="12" name="Picture 11" descr="pTmodul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643" y="3313709"/>
            <a:ext cx="3922193" cy="2304000"/>
          </a:xfrm>
          <a:prstGeom prst="rect">
            <a:avLst/>
          </a:prstGeom>
        </p:spPr>
      </p:pic>
      <p:sp>
        <p:nvSpPr>
          <p:cNvPr id="62" name="Content Placeholder 61"/>
          <p:cNvSpPr>
            <a:spLocks noGrp="1"/>
          </p:cNvSpPr>
          <p:nvPr>
            <p:ph idx="1"/>
          </p:nvPr>
        </p:nvSpPr>
        <p:spPr>
          <a:xfrm>
            <a:off x="901700" y="3440708"/>
            <a:ext cx="4394200" cy="1283693"/>
          </a:xfrm>
          <a:solidFill>
            <a:srgbClr val="FFF4AE"/>
          </a:solidFill>
        </p:spPr>
        <p:txBody>
          <a:bodyPr/>
          <a:lstStyle/>
          <a:p>
            <a:r>
              <a:rPr lang="en-US" sz="2000" dirty="0" smtClean="0"/>
              <a:t>~15000 modules transmitting </a:t>
            </a:r>
          </a:p>
          <a:p>
            <a:pPr lvl="1"/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dirty="0" smtClean="0"/>
              <a:t>-stubs to L1 trigger @ 40 MHz</a:t>
            </a:r>
          </a:p>
          <a:p>
            <a:pPr lvl="1"/>
            <a:r>
              <a:rPr lang="en-US" dirty="0" smtClean="0"/>
              <a:t>full hit data to HLT @ 0.5-1 MHz</a:t>
            </a:r>
            <a:endParaRPr lang="en-US" dirty="0"/>
          </a:p>
        </p:txBody>
      </p:sp>
      <p:pic>
        <p:nvPicPr>
          <p:cNvPr id="64" name="Picture 63" descr="pTconcept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219" y="1154715"/>
            <a:ext cx="3170017" cy="1799992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6100190" y="5644634"/>
            <a:ext cx="2192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~8400 </a:t>
            </a:r>
            <a:r>
              <a:rPr lang="en-US" dirty="0">
                <a:solidFill>
                  <a:srgbClr val="FF0000"/>
                </a:solidFill>
              </a:rPr>
              <a:t>2S-</a:t>
            </a:r>
            <a:r>
              <a:rPr lang="en-US" dirty="0" smtClean="0">
                <a:solidFill>
                  <a:srgbClr val="FF0000"/>
                </a:solidFill>
              </a:rPr>
              <a:t>modules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44668" y="4724401"/>
            <a:ext cx="2154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~7100 </a:t>
            </a:r>
            <a:r>
              <a:rPr lang="en-US" dirty="0">
                <a:solidFill>
                  <a:srgbClr val="000090"/>
                </a:solidFill>
              </a:rPr>
              <a:t>PS-modules</a:t>
            </a:r>
          </a:p>
        </p:txBody>
      </p:sp>
      <p:cxnSp>
        <p:nvCxnSpPr>
          <p:cNvPr id="68" name="Straight Arrow Connector 67"/>
          <p:cNvCxnSpPr/>
          <p:nvPr/>
        </p:nvCxnSpPr>
        <p:spPr>
          <a:xfrm flipH="1" flipV="1">
            <a:off x="5016500" y="1917700"/>
            <a:ext cx="1012152" cy="15230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368300" y="2844800"/>
            <a:ext cx="622300" cy="1816101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3" name="Picture 72" descr="PS_module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" y="5051240"/>
            <a:ext cx="5498182" cy="1440000"/>
          </a:xfrm>
          <a:prstGeom prst="rect">
            <a:avLst/>
          </a:prstGeom>
        </p:spPr>
      </p:pic>
      <p:sp>
        <p:nvSpPr>
          <p:cNvPr id="74" name="TextBox 73"/>
          <p:cNvSpPr txBox="1"/>
          <p:nvPr/>
        </p:nvSpPr>
        <p:spPr>
          <a:xfrm>
            <a:off x="7196667" y="5971631"/>
            <a:ext cx="1292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(D Braga talk)</a:t>
            </a:r>
            <a:endParaRPr lang="en-US" sz="1400" dirty="0"/>
          </a:p>
        </p:txBody>
      </p:sp>
      <p:sp>
        <p:nvSpPr>
          <p:cNvPr id="75" name="TextBox 74"/>
          <p:cNvSpPr txBox="1"/>
          <p:nvPr/>
        </p:nvSpPr>
        <p:spPr>
          <a:xfrm>
            <a:off x="2236202" y="4766165"/>
            <a:ext cx="1391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(D </a:t>
            </a:r>
            <a:r>
              <a:rPr lang="en-US" sz="1400" dirty="0" err="1" smtClean="0"/>
              <a:t>Ceresa</a:t>
            </a:r>
            <a:r>
              <a:rPr lang="en-US" sz="1400" dirty="0" smtClean="0"/>
              <a:t> talk)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87399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Firmware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Still to establish the best way of finding tracks at HL-LHC</a:t>
            </a:r>
          </a:p>
          <a:p>
            <a:pPr lvl="1"/>
            <a:r>
              <a:rPr lang="en-US" dirty="0" smtClean="0"/>
              <a:t>latency and efficiency, as well as (firmware)</a:t>
            </a:r>
            <a:r>
              <a:rPr lang="en-US" dirty="0"/>
              <a:t> programming </a:t>
            </a:r>
            <a:r>
              <a:rPr lang="en-US" dirty="0" smtClean="0"/>
              <a:t>challenges</a:t>
            </a:r>
          </a:p>
          <a:p>
            <a:pPr lvl="1"/>
            <a:r>
              <a:rPr lang="en-US" dirty="0" smtClean="0"/>
              <a:t>we know from MP7 that large FPGAs present </a:t>
            </a:r>
            <a:r>
              <a:rPr lang="en-US" b="1" dirty="0" smtClean="0"/>
              <a:t>serious</a:t>
            </a:r>
            <a:r>
              <a:rPr lang="en-US" dirty="0" smtClean="0"/>
              <a:t> challenges, e.g.:</a:t>
            </a:r>
          </a:p>
          <a:p>
            <a:pPr lvl="2"/>
            <a:r>
              <a:rPr lang="en-US" dirty="0" smtClean="0"/>
              <a:t>exceeding RAM resources </a:t>
            </a:r>
          </a:p>
          <a:p>
            <a:pPr lvl="2"/>
            <a:r>
              <a:rPr lang="en-US" dirty="0"/>
              <a:t>logic </a:t>
            </a:r>
            <a:r>
              <a:rPr lang="en-US" dirty="0" smtClean="0"/>
              <a:t>fails to synthesize within timing constraints after many hours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Possible approach based on Hough transform</a:t>
            </a:r>
          </a:p>
          <a:p>
            <a:pPr lvl="1"/>
            <a:r>
              <a:rPr lang="en-US" dirty="0" smtClean="0"/>
              <a:t>locate series of hits on a trajectory, for which</a:t>
            </a:r>
            <a:r>
              <a:rPr lang="en-US" dirty="0"/>
              <a:t> </a:t>
            </a:r>
            <a:r>
              <a:rPr lang="en-GB" dirty="0" smtClean="0">
                <a:solidFill>
                  <a:srgbClr val="FF0000"/>
                </a:solidFill>
              </a:rPr>
              <a:t>y </a:t>
            </a:r>
            <a:r>
              <a:rPr lang="en-GB" dirty="0">
                <a:solidFill>
                  <a:srgbClr val="FF0000"/>
                </a:solidFill>
              </a:rPr>
              <a:t>= mx + 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</a:p>
          <a:p>
            <a:pPr lvl="2"/>
            <a:r>
              <a:rPr lang="en-GB" dirty="0" smtClean="0"/>
              <a:t>For </a:t>
            </a:r>
            <a:r>
              <a:rPr lang="en-GB" dirty="0"/>
              <a:t>fixed (</a:t>
            </a:r>
            <a:r>
              <a:rPr lang="en-GB" dirty="0" err="1"/>
              <a:t>m,c</a:t>
            </a:r>
            <a:r>
              <a:rPr lang="en-GB" dirty="0"/>
              <a:t>):  every “y” corresponds to single “x</a:t>
            </a:r>
            <a:r>
              <a:rPr lang="en-GB" dirty="0" smtClean="0"/>
              <a:t>”</a:t>
            </a:r>
          </a:p>
          <a:p>
            <a:pPr lvl="2"/>
            <a:r>
              <a:rPr lang="en-GB" dirty="0" smtClean="0"/>
              <a:t>For </a:t>
            </a:r>
            <a:r>
              <a:rPr lang="en-GB" dirty="0"/>
              <a:t>fixed (</a:t>
            </a:r>
            <a:r>
              <a:rPr lang="en-GB" dirty="0" err="1"/>
              <a:t>x,y</a:t>
            </a:r>
            <a:r>
              <a:rPr lang="en-GB" dirty="0"/>
              <a:t>):  every “c” corresponds to single “m</a:t>
            </a:r>
            <a:r>
              <a:rPr lang="en-GB" dirty="0" smtClean="0"/>
              <a:t>”</a:t>
            </a:r>
          </a:p>
          <a:p>
            <a:pPr lvl="1"/>
            <a:r>
              <a:rPr lang="en-GB" dirty="0" smtClean="0"/>
              <a:t>point </a:t>
            </a:r>
            <a:r>
              <a:rPr lang="en-GB" dirty="0"/>
              <a:t>(</a:t>
            </a:r>
            <a:r>
              <a:rPr lang="en-GB" dirty="0" err="1"/>
              <a:t>m,c</a:t>
            </a:r>
            <a:r>
              <a:rPr lang="en-GB" dirty="0"/>
              <a:t>) -&gt; line (</a:t>
            </a:r>
            <a:r>
              <a:rPr lang="en-GB" dirty="0" err="1"/>
              <a:t>x,y</a:t>
            </a:r>
            <a:r>
              <a:rPr lang="en-GB" dirty="0"/>
              <a:t>)      point (</a:t>
            </a:r>
            <a:r>
              <a:rPr lang="en-GB" dirty="0" err="1"/>
              <a:t>x,y</a:t>
            </a:r>
            <a:r>
              <a:rPr lang="en-GB" dirty="0"/>
              <a:t>) -&gt; line (</a:t>
            </a:r>
            <a:r>
              <a:rPr lang="en-GB" dirty="0" err="1"/>
              <a:t>m,c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All </a:t>
            </a:r>
            <a:r>
              <a:rPr lang="en-GB" dirty="0">
                <a:solidFill>
                  <a:srgbClr val="FF0000"/>
                </a:solidFill>
              </a:rPr>
              <a:t>hits from a real track have same (</a:t>
            </a:r>
            <a:r>
              <a:rPr lang="en-GB" dirty="0" err="1">
                <a:solidFill>
                  <a:srgbClr val="FF0000"/>
                </a:solidFill>
              </a:rPr>
              <a:t>m,c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GB" dirty="0" smtClean="0"/>
              <a:t>For each data </a:t>
            </a:r>
            <a:r>
              <a:rPr lang="en-GB" dirty="0"/>
              <a:t>point (</a:t>
            </a:r>
            <a:r>
              <a:rPr lang="en-GB" dirty="0" err="1"/>
              <a:t>x,y</a:t>
            </a:r>
            <a:r>
              <a:rPr lang="en-GB" dirty="0"/>
              <a:t>), hypothesize “m” and calculate “c</a:t>
            </a:r>
            <a:r>
              <a:rPr lang="en-GB" dirty="0" smtClean="0"/>
              <a:t>”</a:t>
            </a:r>
          </a:p>
          <a:p>
            <a:pPr lvl="2"/>
            <a:r>
              <a:rPr lang="en-GB" dirty="0" smtClean="0"/>
              <a:t>When </a:t>
            </a:r>
            <a:r>
              <a:rPr lang="en-GB" dirty="0"/>
              <a:t>multiple hits have same (</a:t>
            </a:r>
            <a:r>
              <a:rPr lang="en-GB" dirty="0" err="1"/>
              <a:t>m,c</a:t>
            </a:r>
            <a:r>
              <a:rPr lang="en-GB" dirty="0"/>
              <a:t>), send for </a:t>
            </a:r>
            <a:r>
              <a:rPr lang="en-GB" dirty="0" smtClean="0"/>
              <a:t>fitting</a:t>
            </a:r>
          </a:p>
          <a:p>
            <a:pPr lvl="2"/>
            <a:r>
              <a:rPr lang="en-GB" dirty="0" smtClean="0"/>
              <a:t>identify by histogramming entries into array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48859A-2D5A-0E4F-94C1-4826CE37725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935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0" name="Group 279"/>
          <p:cNvGrpSpPr/>
          <p:nvPr/>
        </p:nvGrpSpPr>
        <p:grpSpPr>
          <a:xfrm>
            <a:off x="1009391" y="-2996"/>
            <a:ext cx="8064896" cy="5803569"/>
            <a:chOff x="179512" y="-61766"/>
            <a:chExt cx="8424936" cy="6962525"/>
          </a:xfrm>
        </p:grpSpPr>
        <p:sp>
          <p:nvSpPr>
            <p:cNvPr id="4" name="Right Arrow 3"/>
            <p:cNvSpPr/>
            <p:nvPr/>
          </p:nvSpPr>
          <p:spPr>
            <a:xfrm>
              <a:off x="179512" y="188640"/>
              <a:ext cx="648072" cy="6480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Data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99592" y="350658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C(M</a:t>
              </a:r>
              <a:r>
                <a:rPr lang="en-GB" sz="1200" baseline="-25000" dirty="0" smtClean="0">
                  <a:solidFill>
                    <a:prstClr val="white"/>
                  </a:solidFill>
                  <a:latin typeface="Calibri"/>
                </a:rPr>
                <a:t>0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)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195736" y="350658"/>
              <a:ext cx="720080" cy="61463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Presort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43" name="Straight Arrow Connector 42"/>
            <p:cNvCxnSpPr>
              <a:stCxn id="15" idx="3"/>
            </p:cNvCxnSpPr>
            <p:nvPr/>
          </p:nvCxnSpPr>
          <p:spPr>
            <a:xfrm>
              <a:off x="1691680" y="512676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ight Arrow 50"/>
            <p:cNvSpPr/>
            <p:nvPr/>
          </p:nvSpPr>
          <p:spPr>
            <a:xfrm>
              <a:off x="179512" y="916429"/>
              <a:ext cx="648072" cy="6480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Data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899592" y="1078447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C(M</a:t>
              </a:r>
              <a:r>
                <a:rPr lang="en-GB" sz="1200" baseline="-25000" dirty="0" smtClean="0">
                  <a:solidFill>
                    <a:prstClr val="white"/>
                  </a:solidFill>
                  <a:latin typeface="Calibri"/>
                </a:rPr>
                <a:t>0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)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53" name="Straight Arrow Connector 52"/>
            <p:cNvCxnSpPr>
              <a:stCxn id="52" idx="3"/>
            </p:cNvCxnSpPr>
            <p:nvPr/>
          </p:nvCxnSpPr>
          <p:spPr>
            <a:xfrm>
              <a:off x="1691680" y="1240465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ight Arrow 54"/>
            <p:cNvSpPr/>
            <p:nvPr/>
          </p:nvSpPr>
          <p:spPr>
            <a:xfrm>
              <a:off x="179512" y="1644218"/>
              <a:ext cx="648072" cy="6480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Data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899592" y="1806236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C(M</a:t>
              </a:r>
              <a:r>
                <a:rPr lang="en-GB" sz="1200" baseline="-25000" dirty="0" smtClean="0">
                  <a:solidFill>
                    <a:prstClr val="white"/>
                  </a:solidFill>
                  <a:latin typeface="Calibri"/>
                </a:rPr>
                <a:t>0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)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57" name="Straight Arrow Connector 56"/>
            <p:cNvCxnSpPr>
              <a:stCxn id="56" idx="3"/>
            </p:cNvCxnSpPr>
            <p:nvPr/>
          </p:nvCxnSpPr>
          <p:spPr>
            <a:xfrm>
              <a:off x="1691680" y="1968254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ight Arrow 58"/>
            <p:cNvSpPr/>
            <p:nvPr/>
          </p:nvSpPr>
          <p:spPr>
            <a:xfrm>
              <a:off x="179512" y="2372007"/>
              <a:ext cx="648072" cy="6480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Data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899592" y="2534025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C(M</a:t>
              </a:r>
              <a:r>
                <a:rPr lang="en-GB" sz="1200" baseline="-25000" dirty="0" smtClean="0">
                  <a:solidFill>
                    <a:prstClr val="white"/>
                  </a:solidFill>
                  <a:latin typeface="Calibri"/>
                </a:rPr>
                <a:t>0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)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61" name="Straight Arrow Connector 60"/>
            <p:cNvCxnSpPr>
              <a:stCxn id="60" idx="3"/>
            </p:cNvCxnSpPr>
            <p:nvPr/>
          </p:nvCxnSpPr>
          <p:spPr>
            <a:xfrm>
              <a:off x="1691680" y="2696043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ight Arrow 62"/>
            <p:cNvSpPr/>
            <p:nvPr/>
          </p:nvSpPr>
          <p:spPr>
            <a:xfrm>
              <a:off x="179512" y="3099796"/>
              <a:ext cx="648072" cy="6480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Data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899592" y="3261814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C(M</a:t>
              </a:r>
              <a:r>
                <a:rPr lang="en-GB" sz="1200" baseline="-25000" dirty="0" smtClean="0">
                  <a:solidFill>
                    <a:prstClr val="white"/>
                  </a:solidFill>
                  <a:latin typeface="Calibri"/>
                </a:rPr>
                <a:t>0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)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65" name="Straight Arrow Connector 64"/>
            <p:cNvCxnSpPr>
              <a:stCxn id="64" idx="3"/>
            </p:cNvCxnSpPr>
            <p:nvPr/>
          </p:nvCxnSpPr>
          <p:spPr>
            <a:xfrm>
              <a:off x="1691680" y="3423832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ight Arrow 66"/>
            <p:cNvSpPr/>
            <p:nvPr/>
          </p:nvSpPr>
          <p:spPr>
            <a:xfrm>
              <a:off x="179512" y="3827585"/>
              <a:ext cx="648072" cy="6480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Data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99592" y="3989603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C(M</a:t>
              </a:r>
              <a:r>
                <a:rPr lang="en-GB" sz="1200" baseline="-25000" dirty="0" smtClean="0">
                  <a:solidFill>
                    <a:prstClr val="white"/>
                  </a:solidFill>
                  <a:latin typeface="Calibri"/>
                </a:rPr>
                <a:t>0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)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69" name="Straight Arrow Connector 68"/>
            <p:cNvCxnSpPr>
              <a:stCxn id="68" idx="3"/>
            </p:cNvCxnSpPr>
            <p:nvPr/>
          </p:nvCxnSpPr>
          <p:spPr>
            <a:xfrm>
              <a:off x="1691680" y="4151621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ight Arrow 70"/>
            <p:cNvSpPr/>
            <p:nvPr/>
          </p:nvSpPr>
          <p:spPr>
            <a:xfrm>
              <a:off x="179512" y="4555374"/>
              <a:ext cx="648072" cy="6480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Data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899592" y="4717392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C(M</a:t>
              </a:r>
              <a:r>
                <a:rPr lang="en-GB" sz="1200" baseline="-25000" dirty="0" smtClean="0">
                  <a:solidFill>
                    <a:prstClr val="white"/>
                  </a:solidFill>
                  <a:latin typeface="Calibri"/>
                </a:rPr>
                <a:t>0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)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73" name="Straight Arrow Connector 72"/>
            <p:cNvCxnSpPr>
              <a:stCxn id="72" idx="3"/>
            </p:cNvCxnSpPr>
            <p:nvPr/>
          </p:nvCxnSpPr>
          <p:spPr>
            <a:xfrm>
              <a:off x="1691680" y="4879410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ight Arrow 74"/>
            <p:cNvSpPr/>
            <p:nvPr/>
          </p:nvSpPr>
          <p:spPr>
            <a:xfrm>
              <a:off x="179512" y="5283163"/>
              <a:ext cx="648072" cy="6480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Data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899592" y="5445181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C(M</a:t>
              </a:r>
              <a:r>
                <a:rPr lang="en-GB" sz="1200" baseline="-25000" dirty="0" smtClean="0">
                  <a:solidFill>
                    <a:prstClr val="white"/>
                  </a:solidFill>
                  <a:latin typeface="Calibri"/>
                </a:rPr>
                <a:t>0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)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77" name="Straight Arrow Connector 76"/>
            <p:cNvCxnSpPr>
              <a:stCxn id="76" idx="3"/>
            </p:cNvCxnSpPr>
            <p:nvPr/>
          </p:nvCxnSpPr>
          <p:spPr>
            <a:xfrm>
              <a:off x="1691680" y="5607199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ight Arrow 78"/>
            <p:cNvSpPr/>
            <p:nvPr/>
          </p:nvSpPr>
          <p:spPr>
            <a:xfrm>
              <a:off x="179512" y="6010952"/>
              <a:ext cx="648072" cy="6480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Data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899592" y="6172970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C(M</a:t>
              </a:r>
              <a:r>
                <a:rPr lang="en-GB" sz="1200" baseline="-25000" dirty="0" smtClean="0">
                  <a:solidFill>
                    <a:prstClr val="white"/>
                  </a:solidFill>
                  <a:latin typeface="Calibri"/>
                </a:rPr>
                <a:t>0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)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81" name="Straight Arrow Connector 80"/>
            <p:cNvCxnSpPr>
              <a:stCxn id="80" idx="3"/>
            </p:cNvCxnSpPr>
            <p:nvPr/>
          </p:nvCxnSpPr>
          <p:spPr>
            <a:xfrm>
              <a:off x="1691680" y="6334988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tangle 81"/>
            <p:cNvSpPr/>
            <p:nvPr/>
          </p:nvSpPr>
          <p:spPr>
            <a:xfrm>
              <a:off x="3419872" y="350658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83" name="Straight Arrow Connector 82"/>
            <p:cNvCxnSpPr>
              <a:endCxn id="82" idx="1"/>
            </p:cNvCxnSpPr>
            <p:nvPr/>
          </p:nvCxnSpPr>
          <p:spPr>
            <a:xfrm>
              <a:off x="2915816" y="512676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Rectangle 85"/>
            <p:cNvSpPr/>
            <p:nvPr/>
          </p:nvSpPr>
          <p:spPr>
            <a:xfrm>
              <a:off x="3419872" y="1078447"/>
              <a:ext cx="792088" cy="324036"/>
            </a:xfrm>
            <a:prstGeom prst="rect">
              <a:avLst/>
            </a:prstGeom>
            <a:solidFill>
              <a:srgbClr val="6600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87" name="Straight Arrow Connector 86"/>
            <p:cNvCxnSpPr>
              <a:endCxn id="86" idx="1"/>
            </p:cNvCxnSpPr>
            <p:nvPr/>
          </p:nvCxnSpPr>
          <p:spPr>
            <a:xfrm>
              <a:off x="2915816" y="1240465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tangle 87"/>
            <p:cNvSpPr/>
            <p:nvPr/>
          </p:nvSpPr>
          <p:spPr>
            <a:xfrm>
              <a:off x="3419872" y="1806236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89" name="Straight Arrow Connector 88"/>
            <p:cNvCxnSpPr>
              <a:endCxn id="88" idx="1"/>
            </p:cNvCxnSpPr>
            <p:nvPr/>
          </p:nvCxnSpPr>
          <p:spPr>
            <a:xfrm>
              <a:off x="2915816" y="1968254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ectangle 89"/>
            <p:cNvSpPr/>
            <p:nvPr/>
          </p:nvSpPr>
          <p:spPr>
            <a:xfrm>
              <a:off x="3419872" y="2534025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91" name="Straight Arrow Connector 90"/>
            <p:cNvCxnSpPr>
              <a:endCxn id="90" idx="1"/>
            </p:cNvCxnSpPr>
            <p:nvPr/>
          </p:nvCxnSpPr>
          <p:spPr>
            <a:xfrm>
              <a:off x="2915816" y="2696043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Rectangle 91"/>
            <p:cNvSpPr/>
            <p:nvPr/>
          </p:nvSpPr>
          <p:spPr>
            <a:xfrm>
              <a:off x="3419872" y="3261814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93" name="Straight Arrow Connector 92"/>
            <p:cNvCxnSpPr>
              <a:endCxn id="92" idx="1"/>
            </p:cNvCxnSpPr>
            <p:nvPr/>
          </p:nvCxnSpPr>
          <p:spPr>
            <a:xfrm>
              <a:off x="2915816" y="3423832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tangle 93"/>
            <p:cNvSpPr/>
            <p:nvPr/>
          </p:nvSpPr>
          <p:spPr>
            <a:xfrm>
              <a:off x="3419872" y="3989603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95" name="Straight Arrow Connector 94"/>
            <p:cNvCxnSpPr>
              <a:endCxn id="94" idx="1"/>
            </p:cNvCxnSpPr>
            <p:nvPr/>
          </p:nvCxnSpPr>
          <p:spPr>
            <a:xfrm>
              <a:off x="2915816" y="4151621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tangle 95"/>
            <p:cNvSpPr/>
            <p:nvPr/>
          </p:nvSpPr>
          <p:spPr>
            <a:xfrm>
              <a:off x="3419872" y="4717392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97" name="Straight Arrow Connector 96"/>
            <p:cNvCxnSpPr>
              <a:endCxn id="96" idx="1"/>
            </p:cNvCxnSpPr>
            <p:nvPr/>
          </p:nvCxnSpPr>
          <p:spPr>
            <a:xfrm>
              <a:off x="2915816" y="4879410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ectangle 97"/>
            <p:cNvSpPr/>
            <p:nvPr/>
          </p:nvSpPr>
          <p:spPr>
            <a:xfrm>
              <a:off x="3419872" y="5445181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99" name="Straight Arrow Connector 98"/>
            <p:cNvCxnSpPr>
              <a:endCxn id="98" idx="1"/>
            </p:cNvCxnSpPr>
            <p:nvPr/>
          </p:nvCxnSpPr>
          <p:spPr>
            <a:xfrm>
              <a:off x="2915816" y="5607199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ectangle 99"/>
            <p:cNvSpPr/>
            <p:nvPr/>
          </p:nvSpPr>
          <p:spPr>
            <a:xfrm>
              <a:off x="3419872" y="6172970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01" name="Straight Arrow Connector 100"/>
            <p:cNvCxnSpPr>
              <a:endCxn id="100" idx="1"/>
            </p:cNvCxnSpPr>
            <p:nvPr/>
          </p:nvCxnSpPr>
          <p:spPr>
            <a:xfrm>
              <a:off x="2915816" y="6334988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/>
            <p:nvPr/>
          </p:nvCxnSpPr>
          <p:spPr>
            <a:xfrm>
              <a:off x="3635896" y="674694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 flipV="1">
              <a:off x="3995936" y="674694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>
              <a:off x="3635896" y="1402483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 flipV="1">
              <a:off x="3995936" y="1402483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>
              <a:off x="3635896" y="2130272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 flipV="1">
              <a:off x="3995936" y="2130272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>
              <a:off x="3635896" y="2858061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flipV="1">
              <a:off x="3995936" y="2858061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>
              <a:off x="3635896" y="3585850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 flipV="1">
              <a:off x="3995936" y="3585850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>
            <a:xfrm>
              <a:off x="3635896" y="4313639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>
            <a:xfrm flipV="1">
              <a:off x="3995936" y="4313639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/>
            <p:nvPr/>
          </p:nvCxnSpPr>
          <p:spPr>
            <a:xfrm>
              <a:off x="3635896" y="5041428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>
            <a:xfrm flipV="1">
              <a:off x="3995936" y="5041428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>
            <a:xfrm>
              <a:off x="3635896" y="5769217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>
            <a:xfrm flipV="1">
              <a:off x="3995936" y="5769217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Rectangle 126"/>
            <p:cNvSpPr/>
            <p:nvPr/>
          </p:nvSpPr>
          <p:spPr>
            <a:xfrm>
              <a:off x="4716016" y="350658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28" name="Straight Arrow Connector 127"/>
            <p:cNvCxnSpPr>
              <a:endCxn id="127" idx="1"/>
            </p:cNvCxnSpPr>
            <p:nvPr/>
          </p:nvCxnSpPr>
          <p:spPr>
            <a:xfrm>
              <a:off x="4211960" y="512676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ectangle 128"/>
            <p:cNvSpPr/>
            <p:nvPr/>
          </p:nvSpPr>
          <p:spPr>
            <a:xfrm>
              <a:off x="4716016" y="1078447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30" name="Straight Arrow Connector 129"/>
            <p:cNvCxnSpPr>
              <a:endCxn id="129" idx="1"/>
            </p:cNvCxnSpPr>
            <p:nvPr/>
          </p:nvCxnSpPr>
          <p:spPr>
            <a:xfrm>
              <a:off x="4211960" y="1240465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Rectangle 130"/>
            <p:cNvSpPr/>
            <p:nvPr/>
          </p:nvSpPr>
          <p:spPr>
            <a:xfrm>
              <a:off x="4716016" y="1806236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32" name="Straight Arrow Connector 131"/>
            <p:cNvCxnSpPr>
              <a:endCxn id="131" idx="1"/>
            </p:cNvCxnSpPr>
            <p:nvPr/>
          </p:nvCxnSpPr>
          <p:spPr>
            <a:xfrm>
              <a:off x="4211960" y="1968254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Rectangle 132"/>
            <p:cNvSpPr/>
            <p:nvPr/>
          </p:nvSpPr>
          <p:spPr>
            <a:xfrm>
              <a:off x="4716016" y="2534025"/>
              <a:ext cx="792088" cy="324036"/>
            </a:xfrm>
            <a:prstGeom prst="rect">
              <a:avLst/>
            </a:prstGeom>
            <a:solidFill>
              <a:srgbClr val="6600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34" name="Straight Arrow Connector 133"/>
            <p:cNvCxnSpPr>
              <a:endCxn id="133" idx="1"/>
            </p:cNvCxnSpPr>
            <p:nvPr/>
          </p:nvCxnSpPr>
          <p:spPr>
            <a:xfrm>
              <a:off x="4211960" y="2696043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Rectangle 134"/>
            <p:cNvSpPr/>
            <p:nvPr/>
          </p:nvSpPr>
          <p:spPr>
            <a:xfrm>
              <a:off x="4716016" y="3261814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36" name="Straight Arrow Connector 135"/>
            <p:cNvCxnSpPr>
              <a:endCxn id="135" idx="1"/>
            </p:cNvCxnSpPr>
            <p:nvPr/>
          </p:nvCxnSpPr>
          <p:spPr>
            <a:xfrm>
              <a:off x="4211960" y="3423832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ectangle 136"/>
            <p:cNvSpPr/>
            <p:nvPr/>
          </p:nvSpPr>
          <p:spPr>
            <a:xfrm>
              <a:off x="4716016" y="3989603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38" name="Straight Arrow Connector 137"/>
            <p:cNvCxnSpPr>
              <a:endCxn id="137" idx="1"/>
            </p:cNvCxnSpPr>
            <p:nvPr/>
          </p:nvCxnSpPr>
          <p:spPr>
            <a:xfrm>
              <a:off x="4211960" y="4151621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Rectangle 138"/>
            <p:cNvSpPr/>
            <p:nvPr/>
          </p:nvSpPr>
          <p:spPr>
            <a:xfrm>
              <a:off x="4716016" y="4717392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40" name="Straight Arrow Connector 139"/>
            <p:cNvCxnSpPr>
              <a:endCxn id="139" idx="1"/>
            </p:cNvCxnSpPr>
            <p:nvPr/>
          </p:nvCxnSpPr>
          <p:spPr>
            <a:xfrm>
              <a:off x="4211960" y="4879410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Rectangle 140"/>
            <p:cNvSpPr/>
            <p:nvPr/>
          </p:nvSpPr>
          <p:spPr>
            <a:xfrm>
              <a:off x="4716016" y="5445181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42" name="Straight Arrow Connector 141"/>
            <p:cNvCxnSpPr>
              <a:endCxn id="141" idx="1"/>
            </p:cNvCxnSpPr>
            <p:nvPr/>
          </p:nvCxnSpPr>
          <p:spPr>
            <a:xfrm>
              <a:off x="4211960" y="5607199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ectangle 142"/>
            <p:cNvSpPr/>
            <p:nvPr/>
          </p:nvSpPr>
          <p:spPr>
            <a:xfrm>
              <a:off x="4716016" y="6172970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44" name="Straight Arrow Connector 143"/>
            <p:cNvCxnSpPr>
              <a:endCxn id="143" idx="1"/>
            </p:cNvCxnSpPr>
            <p:nvPr/>
          </p:nvCxnSpPr>
          <p:spPr>
            <a:xfrm>
              <a:off x="4211960" y="6334988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/>
            <p:cNvCxnSpPr/>
            <p:nvPr/>
          </p:nvCxnSpPr>
          <p:spPr>
            <a:xfrm>
              <a:off x="4932040" y="674694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/>
            <p:cNvCxnSpPr/>
            <p:nvPr/>
          </p:nvCxnSpPr>
          <p:spPr>
            <a:xfrm flipV="1">
              <a:off x="5292080" y="674694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/>
            <p:cNvCxnSpPr/>
            <p:nvPr/>
          </p:nvCxnSpPr>
          <p:spPr>
            <a:xfrm>
              <a:off x="4932040" y="1402483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/>
            <p:cNvCxnSpPr/>
            <p:nvPr/>
          </p:nvCxnSpPr>
          <p:spPr>
            <a:xfrm flipV="1">
              <a:off x="5292080" y="1402483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/>
            <p:cNvCxnSpPr/>
            <p:nvPr/>
          </p:nvCxnSpPr>
          <p:spPr>
            <a:xfrm>
              <a:off x="4932040" y="2130272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/>
            <p:nvPr/>
          </p:nvCxnSpPr>
          <p:spPr>
            <a:xfrm flipV="1">
              <a:off x="5292080" y="2130272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/>
            <p:cNvCxnSpPr/>
            <p:nvPr/>
          </p:nvCxnSpPr>
          <p:spPr>
            <a:xfrm>
              <a:off x="4932040" y="2858061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Arrow Connector 151"/>
            <p:cNvCxnSpPr/>
            <p:nvPr/>
          </p:nvCxnSpPr>
          <p:spPr>
            <a:xfrm flipV="1">
              <a:off x="5292080" y="2858061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/>
            <p:cNvCxnSpPr/>
            <p:nvPr/>
          </p:nvCxnSpPr>
          <p:spPr>
            <a:xfrm>
              <a:off x="4932040" y="3585850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/>
            <p:cNvCxnSpPr/>
            <p:nvPr/>
          </p:nvCxnSpPr>
          <p:spPr>
            <a:xfrm flipV="1">
              <a:off x="5292080" y="3585850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Arrow Connector 154"/>
            <p:cNvCxnSpPr/>
            <p:nvPr/>
          </p:nvCxnSpPr>
          <p:spPr>
            <a:xfrm>
              <a:off x="4932040" y="4313639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/>
            <p:cNvCxnSpPr/>
            <p:nvPr/>
          </p:nvCxnSpPr>
          <p:spPr>
            <a:xfrm flipV="1">
              <a:off x="5292080" y="4313639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/>
            <p:cNvCxnSpPr/>
            <p:nvPr/>
          </p:nvCxnSpPr>
          <p:spPr>
            <a:xfrm>
              <a:off x="4932040" y="5041428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/>
            <p:cNvCxnSpPr/>
            <p:nvPr/>
          </p:nvCxnSpPr>
          <p:spPr>
            <a:xfrm flipV="1">
              <a:off x="5292080" y="5041428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/>
            <p:cNvCxnSpPr/>
            <p:nvPr/>
          </p:nvCxnSpPr>
          <p:spPr>
            <a:xfrm>
              <a:off x="4932040" y="5769217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/>
            <p:nvPr/>
          </p:nvCxnSpPr>
          <p:spPr>
            <a:xfrm flipV="1">
              <a:off x="5292080" y="5769217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Rectangle 160"/>
            <p:cNvSpPr/>
            <p:nvPr/>
          </p:nvSpPr>
          <p:spPr>
            <a:xfrm>
              <a:off x="6012160" y="350658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62" name="Straight Arrow Connector 161"/>
            <p:cNvCxnSpPr>
              <a:endCxn id="161" idx="1"/>
            </p:cNvCxnSpPr>
            <p:nvPr/>
          </p:nvCxnSpPr>
          <p:spPr>
            <a:xfrm>
              <a:off x="5508104" y="512676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Rectangle 162"/>
            <p:cNvSpPr/>
            <p:nvPr/>
          </p:nvSpPr>
          <p:spPr>
            <a:xfrm>
              <a:off x="6012160" y="1078447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64" name="Straight Arrow Connector 163"/>
            <p:cNvCxnSpPr>
              <a:endCxn id="163" idx="1"/>
            </p:cNvCxnSpPr>
            <p:nvPr/>
          </p:nvCxnSpPr>
          <p:spPr>
            <a:xfrm>
              <a:off x="5508104" y="1240465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Rectangle 164"/>
            <p:cNvSpPr/>
            <p:nvPr/>
          </p:nvSpPr>
          <p:spPr>
            <a:xfrm>
              <a:off x="6012160" y="1806236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66" name="Straight Arrow Connector 165"/>
            <p:cNvCxnSpPr>
              <a:endCxn id="165" idx="1"/>
            </p:cNvCxnSpPr>
            <p:nvPr/>
          </p:nvCxnSpPr>
          <p:spPr>
            <a:xfrm>
              <a:off x="5508104" y="1968254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Rectangle 166"/>
            <p:cNvSpPr/>
            <p:nvPr/>
          </p:nvSpPr>
          <p:spPr>
            <a:xfrm>
              <a:off x="6012160" y="2534025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68" name="Straight Arrow Connector 167"/>
            <p:cNvCxnSpPr>
              <a:endCxn id="167" idx="1"/>
            </p:cNvCxnSpPr>
            <p:nvPr/>
          </p:nvCxnSpPr>
          <p:spPr>
            <a:xfrm>
              <a:off x="5508104" y="2696043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Rectangle 168"/>
            <p:cNvSpPr/>
            <p:nvPr/>
          </p:nvSpPr>
          <p:spPr>
            <a:xfrm>
              <a:off x="6012160" y="3261814"/>
              <a:ext cx="792088" cy="324036"/>
            </a:xfrm>
            <a:prstGeom prst="rect">
              <a:avLst/>
            </a:prstGeom>
            <a:solidFill>
              <a:srgbClr val="6600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70" name="Straight Arrow Connector 169"/>
            <p:cNvCxnSpPr>
              <a:endCxn id="169" idx="1"/>
            </p:cNvCxnSpPr>
            <p:nvPr/>
          </p:nvCxnSpPr>
          <p:spPr>
            <a:xfrm>
              <a:off x="5508104" y="3423832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Rectangle 170"/>
            <p:cNvSpPr/>
            <p:nvPr/>
          </p:nvSpPr>
          <p:spPr>
            <a:xfrm>
              <a:off x="6012160" y="3989603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72" name="Straight Arrow Connector 171"/>
            <p:cNvCxnSpPr>
              <a:endCxn id="171" idx="1"/>
            </p:cNvCxnSpPr>
            <p:nvPr/>
          </p:nvCxnSpPr>
          <p:spPr>
            <a:xfrm>
              <a:off x="5508104" y="4151621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Rectangle 172"/>
            <p:cNvSpPr/>
            <p:nvPr/>
          </p:nvSpPr>
          <p:spPr>
            <a:xfrm>
              <a:off x="6012160" y="4717392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74" name="Straight Arrow Connector 173"/>
            <p:cNvCxnSpPr>
              <a:endCxn id="173" idx="1"/>
            </p:cNvCxnSpPr>
            <p:nvPr/>
          </p:nvCxnSpPr>
          <p:spPr>
            <a:xfrm>
              <a:off x="5508104" y="4879410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Rectangle 174"/>
            <p:cNvSpPr/>
            <p:nvPr/>
          </p:nvSpPr>
          <p:spPr>
            <a:xfrm>
              <a:off x="6012160" y="5445181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76" name="Straight Arrow Connector 175"/>
            <p:cNvCxnSpPr>
              <a:endCxn id="175" idx="1"/>
            </p:cNvCxnSpPr>
            <p:nvPr/>
          </p:nvCxnSpPr>
          <p:spPr>
            <a:xfrm>
              <a:off x="5508104" y="5607199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Rectangle 176"/>
            <p:cNvSpPr/>
            <p:nvPr/>
          </p:nvSpPr>
          <p:spPr>
            <a:xfrm>
              <a:off x="6012160" y="6172970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78" name="Straight Arrow Connector 177"/>
            <p:cNvCxnSpPr>
              <a:endCxn id="177" idx="1"/>
            </p:cNvCxnSpPr>
            <p:nvPr/>
          </p:nvCxnSpPr>
          <p:spPr>
            <a:xfrm>
              <a:off x="5508104" y="6334988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Arrow Connector 178"/>
            <p:cNvCxnSpPr/>
            <p:nvPr/>
          </p:nvCxnSpPr>
          <p:spPr>
            <a:xfrm>
              <a:off x="6228184" y="674694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Arrow Connector 179"/>
            <p:cNvCxnSpPr/>
            <p:nvPr/>
          </p:nvCxnSpPr>
          <p:spPr>
            <a:xfrm flipV="1">
              <a:off x="6588224" y="674694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Arrow Connector 180"/>
            <p:cNvCxnSpPr/>
            <p:nvPr/>
          </p:nvCxnSpPr>
          <p:spPr>
            <a:xfrm>
              <a:off x="6228184" y="1402483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Arrow Connector 181"/>
            <p:cNvCxnSpPr/>
            <p:nvPr/>
          </p:nvCxnSpPr>
          <p:spPr>
            <a:xfrm flipV="1">
              <a:off x="6588224" y="1402483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Arrow Connector 182"/>
            <p:cNvCxnSpPr/>
            <p:nvPr/>
          </p:nvCxnSpPr>
          <p:spPr>
            <a:xfrm>
              <a:off x="6228184" y="2130272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Arrow Connector 183"/>
            <p:cNvCxnSpPr/>
            <p:nvPr/>
          </p:nvCxnSpPr>
          <p:spPr>
            <a:xfrm flipV="1">
              <a:off x="6588224" y="2130272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Arrow Connector 184"/>
            <p:cNvCxnSpPr/>
            <p:nvPr/>
          </p:nvCxnSpPr>
          <p:spPr>
            <a:xfrm>
              <a:off x="6228184" y="2858061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Arrow Connector 185"/>
            <p:cNvCxnSpPr/>
            <p:nvPr/>
          </p:nvCxnSpPr>
          <p:spPr>
            <a:xfrm flipV="1">
              <a:off x="6588224" y="2858061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Arrow Connector 186"/>
            <p:cNvCxnSpPr/>
            <p:nvPr/>
          </p:nvCxnSpPr>
          <p:spPr>
            <a:xfrm>
              <a:off x="6228184" y="3585850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/>
            <p:nvPr/>
          </p:nvCxnSpPr>
          <p:spPr>
            <a:xfrm flipV="1">
              <a:off x="6588224" y="3585850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Arrow Connector 188"/>
            <p:cNvCxnSpPr/>
            <p:nvPr/>
          </p:nvCxnSpPr>
          <p:spPr>
            <a:xfrm>
              <a:off x="6228184" y="4313639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Arrow Connector 189"/>
            <p:cNvCxnSpPr/>
            <p:nvPr/>
          </p:nvCxnSpPr>
          <p:spPr>
            <a:xfrm flipV="1">
              <a:off x="6588224" y="4313639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Arrow Connector 190"/>
            <p:cNvCxnSpPr/>
            <p:nvPr/>
          </p:nvCxnSpPr>
          <p:spPr>
            <a:xfrm>
              <a:off x="6228184" y="5041428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Arrow Connector 191"/>
            <p:cNvCxnSpPr/>
            <p:nvPr/>
          </p:nvCxnSpPr>
          <p:spPr>
            <a:xfrm flipV="1">
              <a:off x="6588224" y="5041428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Arrow Connector 192"/>
            <p:cNvCxnSpPr/>
            <p:nvPr/>
          </p:nvCxnSpPr>
          <p:spPr>
            <a:xfrm>
              <a:off x="6228184" y="5769217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/>
            <p:cNvCxnSpPr/>
            <p:nvPr/>
          </p:nvCxnSpPr>
          <p:spPr>
            <a:xfrm flipV="1">
              <a:off x="6588224" y="5769217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Rectangle 194"/>
            <p:cNvSpPr/>
            <p:nvPr/>
          </p:nvSpPr>
          <p:spPr>
            <a:xfrm>
              <a:off x="7308304" y="350658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96" name="Straight Arrow Connector 195"/>
            <p:cNvCxnSpPr>
              <a:endCxn id="195" idx="1"/>
            </p:cNvCxnSpPr>
            <p:nvPr/>
          </p:nvCxnSpPr>
          <p:spPr>
            <a:xfrm>
              <a:off x="6804248" y="512676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Rectangle 196"/>
            <p:cNvSpPr/>
            <p:nvPr/>
          </p:nvSpPr>
          <p:spPr>
            <a:xfrm>
              <a:off x="7308304" y="1078447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98" name="Straight Arrow Connector 197"/>
            <p:cNvCxnSpPr>
              <a:endCxn id="197" idx="1"/>
            </p:cNvCxnSpPr>
            <p:nvPr/>
          </p:nvCxnSpPr>
          <p:spPr>
            <a:xfrm>
              <a:off x="6804248" y="1240465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Rectangle 198"/>
            <p:cNvSpPr/>
            <p:nvPr/>
          </p:nvSpPr>
          <p:spPr>
            <a:xfrm>
              <a:off x="7308304" y="1806236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200" name="Straight Arrow Connector 199"/>
            <p:cNvCxnSpPr>
              <a:endCxn id="199" idx="1"/>
            </p:cNvCxnSpPr>
            <p:nvPr/>
          </p:nvCxnSpPr>
          <p:spPr>
            <a:xfrm>
              <a:off x="6804248" y="1968254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Rectangle 200"/>
            <p:cNvSpPr/>
            <p:nvPr/>
          </p:nvSpPr>
          <p:spPr>
            <a:xfrm>
              <a:off x="7308304" y="2534025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202" name="Straight Arrow Connector 201"/>
            <p:cNvCxnSpPr>
              <a:endCxn id="201" idx="1"/>
            </p:cNvCxnSpPr>
            <p:nvPr/>
          </p:nvCxnSpPr>
          <p:spPr>
            <a:xfrm>
              <a:off x="6804248" y="2696043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Rectangle 202"/>
            <p:cNvSpPr/>
            <p:nvPr/>
          </p:nvSpPr>
          <p:spPr>
            <a:xfrm>
              <a:off x="7308304" y="3261814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204" name="Straight Arrow Connector 203"/>
            <p:cNvCxnSpPr>
              <a:endCxn id="203" idx="1"/>
            </p:cNvCxnSpPr>
            <p:nvPr/>
          </p:nvCxnSpPr>
          <p:spPr>
            <a:xfrm>
              <a:off x="6804248" y="3423832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Rectangle 204"/>
            <p:cNvSpPr/>
            <p:nvPr/>
          </p:nvSpPr>
          <p:spPr>
            <a:xfrm>
              <a:off x="7308304" y="3989603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206" name="Straight Arrow Connector 205"/>
            <p:cNvCxnSpPr>
              <a:endCxn id="205" idx="1"/>
            </p:cNvCxnSpPr>
            <p:nvPr/>
          </p:nvCxnSpPr>
          <p:spPr>
            <a:xfrm>
              <a:off x="6804248" y="4151621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Rectangle 206"/>
            <p:cNvSpPr/>
            <p:nvPr/>
          </p:nvSpPr>
          <p:spPr>
            <a:xfrm>
              <a:off x="7308304" y="4717392"/>
              <a:ext cx="792088" cy="324036"/>
            </a:xfrm>
            <a:prstGeom prst="rect">
              <a:avLst/>
            </a:prstGeom>
            <a:solidFill>
              <a:srgbClr val="6600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208" name="Straight Arrow Connector 207"/>
            <p:cNvCxnSpPr>
              <a:endCxn id="207" idx="1"/>
            </p:cNvCxnSpPr>
            <p:nvPr/>
          </p:nvCxnSpPr>
          <p:spPr>
            <a:xfrm>
              <a:off x="6804248" y="4879410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Rectangle 208"/>
            <p:cNvSpPr/>
            <p:nvPr/>
          </p:nvSpPr>
          <p:spPr>
            <a:xfrm>
              <a:off x="7308304" y="5445181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210" name="Straight Arrow Connector 209"/>
            <p:cNvCxnSpPr>
              <a:endCxn id="209" idx="1"/>
            </p:cNvCxnSpPr>
            <p:nvPr/>
          </p:nvCxnSpPr>
          <p:spPr>
            <a:xfrm>
              <a:off x="6804248" y="5607199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1" name="Rectangle 210"/>
            <p:cNvSpPr/>
            <p:nvPr/>
          </p:nvSpPr>
          <p:spPr>
            <a:xfrm>
              <a:off x="7308304" y="6172970"/>
              <a:ext cx="792088" cy="32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212" name="Straight Arrow Connector 211"/>
            <p:cNvCxnSpPr>
              <a:endCxn id="211" idx="1"/>
            </p:cNvCxnSpPr>
            <p:nvPr/>
          </p:nvCxnSpPr>
          <p:spPr>
            <a:xfrm>
              <a:off x="6804248" y="6334988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Arrow Connector 212"/>
            <p:cNvCxnSpPr/>
            <p:nvPr/>
          </p:nvCxnSpPr>
          <p:spPr>
            <a:xfrm>
              <a:off x="7524328" y="674694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Arrow Connector 213"/>
            <p:cNvCxnSpPr/>
            <p:nvPr/>
          </p:nvCxnSpPr>
          <p:spPr>
            <a:xfrm flipV="1">
              <a:off x="7884368" y="674694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Arrow Connector 214"/>
            <p:cNvCxnSpPr/>
            <p:nvPr/>
          </p:nvCxnSpPr>
          <p:spPr>
            <a:xfrm>
              <a:off x="7524328" y="1402483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Arrow Connector 215"/>
            <p:cNvCxnSpPr/>
            <p:nvPr/>
          </p:nvCxnSpPr>
          <p:spPr>
            <a:xfrm flipV="1">
              <a:off x="7884368" y="1402483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Arrow Connector 216"/>
            <p:cNvCxnSpPr/>
            <p:nvPr/>
          </p:nvCxnSpPr>
          <p:spPr>
            <a:xfrm>
              <a:off x="7524328" y="2130272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Arrow Connector 217"/>
            <p:cNvCxnSpPr/>
            <p:nvPr/>
          </p:nvCxnSpPr>
          <p:spPr>
            <a:xfrm flipV="1">
              <a:off x="7884368" y="2130272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Arrow Connector 218"/>
            <p:cNvCxnSpPr/>
            <p:nvPr/>
          </p:nvCxnSpPr>
          <p:spPr>
            <a:xfrm>
              <a:off x="7524328" y="2858061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Arrow Connector 219"/>
            <p:cNvCxnSpPr/>
            <p:nvPr/>
          </p:nvCxnSpPr>
          <p:spPr>
            <a:xfrm flipV="1">
              <a:off x="7884368" y="2858061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Arrow Connector 220"/>
            <p:cNvCxnSpPr/>
            <p:nvPr/>
          </p:nvCxnSpPr>
          <p:spPr>
            <a:xfrm>
              <a:off x="7524328" y="3585850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Arrow Connector 221"/>
            <p:cNvCxnSpPr/>
            <p:nvPr/>
          </p:nvCxnSpPr>
          <p:spPr>
            <a:xfrm flipV="1">
              <a:off x="7884368" y="3585850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Arrow Connector 222"/>
            <p:cNvCxnSpPr/>
            <p:nvPr/>
          </p:nvCxnSpPr>
          <p:spPr>
            <a:xfrm>
              <a:off x="7524328" y="4313639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Arrow Connector 223"/>
            <p:cNvCxnSpPr/>
            <p:nvPr/>
          </p:nvCxnSpPr>
          <p:spPr>
            <a:xfrm flipV="1">
              <a:off x="7884368" y="4313639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Arrow Connector 224"/>
            <p:cNvCxnSpPr/>
            <p:nvPr/>
          </p:nvCxnSpPr>
          <p:spPr>
            <a:xfrm>
              <a:off x="7524328" y="5041428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Arrow Connector 225"/>
            <p:cNvCxnSpPr/>
            <p:nvPr/>
          </p:nvCxnSpPr>
          <p:spPr>
            <a:xfrm flipV="1">
              <a:off x="7884368" y="5041428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Arrow Connector 226"/>
            <p:cNvCxnSpPr/>
            <p:nvPr/>
          </p:nvCxnSpPr>
          <p:spPr>
            <a:xfrm>
              <a:off x="7524328" y="5769217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Arrow Connector 227"/>
            <p:cNvCxnSpPr/>
            <p:nvPr/>
          </p:nvCxnSpPr>
          <p:spPr>
            <a:xfrm flipV="1">
              <a:off x="7884368" y="5769217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Arrow Connector 229"/>
            <p:cNvCxnSpPr/>
            <p:nvPr/>
          </p:nvCxnSpPr>
          <p:spPr>
            <a:xfrm>
              <a:off x="8100392" y="512676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Arrow Connector 231"/>
            <p:cNvCxnSpPr/>
            <p:nvPr/>
          </p:nvCxnSpPr>
          <p:spPr>
            <a:xfrm>
              <a:off x="8100392" y="1240465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Arrow Connector 233"/>
            <p:cNvCxnSpPr/>
            <p:nvPr/>
          </p:nvCxnSpPr>
          <p:spPr>
            <a:xfrm>
              <a:off x="8100392" y="1968254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Arrow Connector 235"/>
            <p:cNvCxnSpPr/>
            <p:nvPr/>
          </p:nvCxnSpPr>
          <p:spPr>
            <a:xfrm>
              <a:off x="8100392" y="2696043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Arrow Connector 237"/>
            <p:cNvCxnSpPr/>
            <p:nvPr/>
          </p:nvCxnSpPr>
          <p:spPr>
            <a:xfrm>
              <a:off x="8100392" y="3423832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Arrow Connector 239"/>
            <p:cNvCxnSpPr/>
            <p:nvPr/>
          </p:nvCxnSpPr>
          <p:spPr>
            <a:xfrm>
              <a:off x="8100392" y="4151621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Arrow Connector 241"/>
            <p:cNvCxnSpPr/>
            <p:nvPr/>
          </p:nvCxnSpPr>
          <p:spPr>
            <a:xfrm>
              <a:off x="8100392" y="4879410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Arrow Connector 243"/>
            <p:cNvCxnSpPr/>
            <p:nvPr/>
          </p:nvCxnSpPr>
          <p:spPr>
            <a:xfrm>
              <a:off x="8100392" y="5607199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Arrow Connector 245"/>
            <p:cNvCxnSpPr/>
            <p:nvPr/>
          </p:nvCxnSpPr>
          <p:spPr>
            <a:xfrm>
              <a:off x="8100392" y="6334988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Arrow Connector 262"/>
            <p:cNvCxnSpPr/>
            <p:nvPr/>
          </p:nvCxnSpPr>
          <p:spPr>
            <a:xfrm>
              <a:off x="3635896" y="-61766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Arrow Connector 263"/>
            <p:cNvCxnSpPr/>
            <p:nvPr/>
          </p:nvCxnSpPr>
          <p:spPr>
            <a:xfrm flipV="1">
              <a:off x="3995936" y="-61766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Arrow Connector 264"/>
            <p:cNvCxnSpPr/>
            <p:nvPr/>
          </p:nvCxnSpPr>
          <p:spPr>
            <a:xfrm>
              <a:off x="4932040" y="-61766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Arrow Connector 265"/>
            <p:cNvCxnSpPr/>
            <p:nvPr/>
          </p:nvCxnSpPr>
          <p:spPr>
            <a:xfrm flipV="1">
              <a:off x="5292080" y="-61766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Arrow Connector 266"/>
            <p:cNvCxnSpPr/>
            <p:nvPr/>
          </p:nvCxnSpPr>
          <p:spPr>
            <a:xfrm>
              <a:off x="6228184" y="-61766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Arrow Connector 267"/>
            <p:cNvCxnSpPr/>
            <p:nvPr/>
          </p:nvCxnSpPr>
          <p:spPr>
            <a:xfrm flipV="1">
              <a:off x="6588224" y="-61766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Arrow Connector 268"/>
            <p:cNvCxnSpPr/>
            <p:nvPr/>
          </p:nvCxnSpPr>
          <p:spPr>
            <a:xfrm>
              <a:off x="7524328" y="-61766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Arrow Connector 269"/>
            <p:cNvCxnSpPr/>
            <p:nvPr/>
          </p:nvCxnSpPr>
          <p:spPr>
            <a:xfrm flipV="1">
              <a:off x="7884368" y="-61766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Arrow Connector 270"/>
            <p:cNvCxnSpPr/>
            <p:nvPr/>
          </p:nvCxnSpPr>
          <p:spPr>
            <a:xfrm>
              <a:off x="3635896" y="6497006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Arrow Connector 271"/>
            <p:cNvCxnSpPr/>
            <p:nvPr/>
          </p:nvCxnSpPr>
          <p:spPr>
            <a:xfrm flipV="1">
              <a:off x="3995936" y="6497006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Arrow Connector 272"/>
            <p:cNvCxnSpPr/>
            <p:nvPr/>
          </p:nvCxnSpPr>
          <p:spPr>
            <a:xfrm>
              <a:off x="4932040" y="6497006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Arrow Connector 273"/>
            <p:cNvCxnSpPr/>
            <p:nvPr/>
          </p:nvCxnSpPr>
          <p:spPr>
            <a:xfrm flipV="1">
              <a:off x="5292080" y="6497006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Arrow Connector 274"/>
            <p:cNvCxnSpPr/>
            <p:nvPr/>
          </p:nvCxnSpPr>
          <p:spPr>
            <a:xfrm>
              <a:off x="6228184" y="6497006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Arrow Connector 275"/>
            <p:cNvCxnSpPr/>
            <p:nvPr/>
          </p:nvCxnSpPr>
          <p:spPr>
            <a:xfrm flipV="1">
              <a:off x="6588224" y="6497006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Arrow Connector 276"/>
            <p:cNvCxnSpPr/>
            <p:nvPr/>
          </p:nvCxnSpPr>
          <p:spPr>
            <a:xfrm>
              <a:off x="7524328" y="6497006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Arrow Connector 277"/>
            <p:cNvCxnSpPr/>
            <p:nvPr/>
          </p:nvCxnSpPr>
          <p:spPr>
            <a:xfrm flipV="1">
              <a:off x="7884368" y="6497006"/>
              <a:ext cx="0" cy="40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8" name="Group 287"/>
          <p:cNvGrpSpPr/>
          <p:nvPr/>
        </p:nvGrpSpPr>
        <p:grpSpPr>
          <a:xfrm>
            <a:off x="44827" y="5918971"/>
            <a:ext cx="955234" cy="975744"/>
            <a:chOff x="44827" y="5918971"/>
            <a:chExt cx="955234" cy="975744"/>
          </a:xfrm>
        </p:grpSpPr>
        <p:cxnSp>
          <p:nvCxnSpPr>
            <p:cNvPr id="282" name="Straight Arrow Connector 281"/>
            <p:cNvCxnSpPr/>
            <p:nvPr/>
          </p:nvCxnSpPr>
          <p:spPr>
            <a:xfrm flipV="1">
              <a:off x="251520" y="5918971"/>
              <a:ext cx="0" cy="75038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Arrow Connector 284"/>
            <p:cNvCxnSpPr/>
            <p:nvPr/>
          </p:nvCxnSpPr>
          <p:spPr>
            <a:xfrm rot="5400000" flipV="1">
              <a:off x="624866" y="6294166"/>
              <a:ext cx="0" cy="75038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6" name="TextBox 285"/>
            <p:cNvSpPr txBox="1"/>
            <p:nvPr/>
          </p:nvSpPr>
          <p:spPr>
            <a:xfrm>
              <a:off x="487756" y="6617716"/>
              <a:ext cx="5123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</a:t>
              </a:r>
              <a:endParaRPr lang="en-GB" sz="12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7" name="TextBox 286"/>
            <p:cNvSpPr txBox="1"/>
            <p:nvPr/>
          </p:nvSpPr>
          <p:spPr>
            <a:xfrm>
              <a:off x="44827" y="6113660"/>
              <a:ext cx="5123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C</a:t>
              </a:r>
              <a:endParaRPr lang="en-GB" sz="12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89" name="TextBox 288"/>
          <p:cNvSpPr txBox="1"/>
          <p:nvPr/>
        </p:nvSpPr>
        <p:spPr>
          <a:xfrm>
            <a:off x="1368567" y="5967942"/>
            <a:ext cx="2123313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white"/>
                </a:solidFill>
                <a:latin typeface="Calibri"/>
              </a:rPr>
              <a:t>Fully pipelined!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white"/>
                </a:solidFill>
                <a:latin typeface="Calibri"/>
              </a:rPr>
              <a:t>No iteration!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white"/>
                </a:solidFill>
                <a:latin typeface="Calibri"/>
              </a:rPr>
              <a:t>All data-transfers local!</a:t>
            </a:r>
            <a:endParaRPr lang="en-GB" sz="1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4608927" y="5967941"/>
            <a:ext cx="2123313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white"/>
                </a:solidFill>
                <a:latin typeface="Calibri"/>
              </a:rPr>
              <a:t>Realistic for implementation in an FPGA</a:t>
            </a:r>
            <a:endParaRPr lang="en-GB" sz="16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92" name="Straight Arrow Connector 291"/>
          <p:cNvCxnSpPr>
            <a:stCxn id="289" idx="3"/>
            <a:endCxn id="290" idx="1"/>
          </p:cNvCxnSpPr>
          <p:nvPr/>
        </p:nvCxnSpPr>
        <p:spPr>
          <a:xfrm flipV="1">
            <a:off x="3491880" y="6383440"/>
            <a:ext cx="1117047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3891141" y="812372"/>
            <a:ext cx="5083526" cy="37088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56503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199388" y="878662"/>
            <a:ext cx="8837108" cy="3096344"/>
            <a:chOff x="323527" y="116632"/>
            <a:chExt cx="8837108" cy="3096344"/>
          </a:xfrm>
        </p:grpSpPr>
        <p:sp>
          <p:nvSpPr>
            <p:cNvPr id="4" name="Rectangle 3"/>
            <p:cNvSpPr/>
            <p:nvPr/>
          </p:nvSpPr>
          <p:spPr>
            <a:xfrm>
              <a:off x="827584" y="623782"/>
              <a:ext cx="7560840" cy="20944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 smtClean="0">
                  <a:solidFill>
                    <a:prstClr val="white"/>
                  </a:solidFill>
                  <a:latin typeface="Calibri"/>
                </a:rPr>
                <a:t>Hist</a:t>
              </a:r>
              <a:r>
                <a:rPr lang="en-GB" sz="1200" dirty="0" smtClean="0">
                  <a:solidFill>
                    <a:prstClr val="white"/>
                  </a:solidFill>
                  <a:latin typeface="Calibri"/>
                </a:rPr>
                <a:t> Cell</a:t>
              </a:r>
              <a:endParaRPr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313791" y="980728"/>
              <a:ext cx="1458010" cy="136815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Arbitration buffer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2042795" y="116632"/>
              <a:ext cx="0" cy="86409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endCxn id="5" idx="1"/>
            </p:cNvCxnSpPr>
            <p:nvPr/>
          </p:nvCxnSpPr>
          <p:spPr>
            <a:xfrm flipV="1">
              <a:off x="375658" y="1664804"/>
              <a:ext cx="938133" cy="621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endCxn id="5" idx="2"/>
            </p:cNvCxnSpPr>
            <p:nvPr/>
          </p:nvCxnSpPr>
          <p:spPr>
            <a:xfrm flipV="1">
              <a:off x="2042795" y="2348880"/>
              <a:ext cx="1" cy="86409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3275856" y="980728"/>
              <a:ext cx="1458010" cy="136815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Signal matches</a:t>
              </a:r>
            </a:p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C(M</a:t>
              </a:r>
              <a:r>
                <a:rPr lang="en-GB" sz="1400" baseline="-25000" dirty="0" smtClean="0">
                  <a:solidFill>
                    <a:prstClr val="white"/>
                  </a:solidFill>
                  <a:latin typeface="Calibri"/>
                </a:rPr>
                <a:t>N</a:t>
              </a: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) and M</a:t>
              </a:r>
              <a:r>
                <a:rPr lang="en-GB" sz="1400" baseline="-25000" dirty="0" smtClean="0">
                  <a:solidFill>
                    <a:prstClr val="white"/>
                  </a:solidFill>
                  <a:latin typeface="Calibri"/>
                </a:rPr>
                <a:t>N</a:t>
              </a:r>
              <a:endParaRPr lang="en-GB" sz="1400" dirty="0" smtClean="0">
                <a:solidFill>
                  <a:prstClr val="white"/>
                </a:solidFill>
                <a:latin typeface="Calibri"/>
              </a:endParaRPr>
            </a:p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for this cell?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8" name="Straight Arrow Connector 17"/>
            <p:cNvCxnSpPr>
              <a:stCxn id="17" idx="0"/>
            </p:cNvCxnSpPr>
            <p:nvPr/>
          </p:nvCxnSpPr>
          <p:spPr>
            <a:xfrm flipV="1">
              <a:off x="4004861" y="116632"/>
              <a:ext cx="0" cy="86409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7" idx="2"/>
            </p:cNvCxnSpPr>
            <p:nvPr/>
          </p:nvCxnSpPr>
          <p:spPr>
            <a:xfrm>
              <a:off x="4004861" y="2348880"/>
              <a:ext cx="0" cy="86409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5" idx="3"/>
              <a:endCxn id="17" idx="1"/>
            </p:cNvCxnSpPr>
            <p:nvPr/>
          </p:nvCxnSpPr>
          <p:spPr>
            <a:xfrm>
              <a:off x="2771801" y="1664804"/>
              <a:ext cx="504055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682750" y="1362795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dirty="0" smtClean="0">
                  <a:solidFill>
                    <a:srgbClr val="F79646"/>
                  </a:solidFill>
                  <a:latin typeface="Calibri"/>
                  <a:ea typeface="+mn-ea"/>
                  <a:cs typeface="+mn-cs"/>
                </a:rPr>
                <a:t>Yes</a:t>
              </a:r>
              <a:endParaRPr lang="en-GB" dirty="0">
                <a:solidFill>
                  <a:srgbClr val="F79646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939950" y="2302264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dirty="0" smtClean="0">
                  <a:solidFill>
                    <a:srgbClr val="F79646"/>
                  </a:solidFill>
                  <a:latin typeface="Calibri"/>
                  <a:ea typeface="+mn-ea"/>
                  <a:cs typeface="+mn-cs"/>
                </a:rPr>
                <a:t>No</a:t>
              </a:r>
              <a:endParaRPr lang="en-GB" dirty="0">
                <a:solidFill>
                  <a:srgbClr val="F79646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724128" y="872716"/>
              <a:ext cx="2232248" cy="68407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Histogram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724128" y="1775875"/>
              <a:ext cx="2232248" cy="68407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Calculate C(M</a:t>
              </a:r>
              <a:r>
                <a:rPr lang="en-GB" sz="1400" baseline="-25000" dirty="0" smtClean="0">
                  <a:solidFill>
                    <a:prstClr val="white"/>
                  </a:solidFill>
                  <a:latin typeface="Calibri"/>
                </a:rPr>
                <a:t>N+1</a:t>
              </a:r>
              <a:r>
                <a:rPr lang="en-GB" sz="1400" dirty="0" smtClean="0">
                  <a:solidFill>
                    <a:prstClr val="white"/>
                  </a:solidFill>
                  <a:latin typeface="Calibri"/>
                </a:rPr>
                <a:t>)</a:t>
              </a:r>
              <a:endParaRPr lang="en-GB" sz="14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29" name="Straight Arrow Connector 28"/>
            <p:cNvCxnSpPr>
              <a:stCxn id="17" idx="3"/>
            </p:cNvCxnSpPr>
            <p:nvPr/>
          </p:nvCxnSpPr>
          <p:spPr>
            <a:xfrm>
              <a:off x="4733866" y="1664804"/>
              <a:ext cx="990262" cy="462440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2" name="Straight Arrow Connector 28"/>
            <p:cNvCxnSpPr>
              <a:stCxn id="17" idx="3"/>
              <a:endCxn id="27" idx="1"/>
            </p:cNvCxnSpPr>
            <p:nvPr/>
          </p:nvCxnSpPr>
          <p:spPr>
            <a:xfrm flipV="1">
              <a:off x="4733866" y="1214754"/>
              <a:ext cx="990262" cy="450050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5" name="Straight Arrow Connector 28"/>
            <p:cNvCxnSpPr>
              <a:stCxn id="28" idx="3"/>
            </p:cNvCxnSpPr>
            <p:nvPr/>
          </p:nvCxnSpPr>
          <p:spPr>
            <a:xfrm flipV="1">
              <a:off x="7956376" y="1671016"/>
              <a:ext cx="1080120" cy="446897"/>
            </a:xfrm>
            <a:prstGeom prst="bentConnector3">
              <a:avLst>
                <a:gd name="adj1" fmla="val 27540"/>
              </a:avLst>
            </a:prstGeom>
            <a:ln w="28575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3942590" y="674073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dirty="0" smtClean="0">
                  <a:solidFill>
                    <a:srgbClr val="F79646"/>
                  </a:solidFill>
                  <a:latin typeface="Calibri"/>
                  <a:ea typeface="+mn-ea"/>
                  <a:cs typeface="+mn-cs"/>
                </a:rPr>
                <a:t>No</a:t>
              </a:r>
              <a:endParaRPr lang="en-GB" dirty="0">
                <a:solidFill>
                  <a:srgbClr val="F79646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979712" y="253957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In</a:t>
              </a:r>
              <a:r>
                <a:rPr lang="en-GB" baseline="-250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up</a:t>
              </a:r>
              <a:endParaRPr lang="en-GB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979711" y="2714200"/>
              <a:ext cx="7920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dirty="0" err="1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In</a:t>
              </a:r>
              <a:r>
                <a:rPr lang="en-GB" baseline="-25000" dirty="0" err="1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down</a:t>
              </a:r>
              <a:endParaRPr lang="en-GB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23527" y="1295472"/>
              <a:ext cx="7920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dirty="0" err="1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In</a:t>
              </a:r>
              <a:r>
                <a:rPr lang="en-GB" baseline="-25000" dirty="0" err="1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left</a:t>
              </a:r>
              <a:endParaRPr lang="en-GB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942590" y="254821"/>
              <a:ext cx="7174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dirty="0" err="1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Out</a:t>
              </a:r>
              <a:r>
                <a:rPr lang="en-GB" baseline="-25000" dirty="0" err="1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up</a:t>
              </a:r>
              <a:endParaRPr lang="en-GB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942590" y="2714200"/>
              <a:ext cx="10081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dirty="0" err="1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Out</a:t>
              </a:r>
              <a:r>
                <a:rPr lang="en-GB" baseline="-25000" dirty="0" err="1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down</a:t>
              </a:r>
              <a:endParaRPr lang="en-GB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324531" y="1619508"/>
              <a:ext cx="8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Out</a:t>
              </a:r>
              <a:r>
                <a:rPr lang="en-GB" baseline="-250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right</a:t>
              </a:r>
              <a:endParaRPr lang="en-GB" baseline="-250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43811" y="232343"/>
            <a:ext cx="8229600" cy="715963"/>
          </a:xfrm>
        </p:spPr>
        <p:txBody>
          <a:bodyPr/>
          <a:lstStyle/>
          <a:p>
            <a:r>
              <a:rPr lang="en-US" dirty="0" smtClean="0"/>
              <a:t>Histogramming local  logic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251520" y="4089398"/>
            <a:ext cx="8784976" cy="2199223"/>
          </a:xfrm>
        </p:spPr>
        <p:txBody>
          <a:bodyPr/>
          <a:lstStyle/>
          <a:p>
            <a:r>
              <a:rPr lang="en-US" sz="2000" dirty="0" smtClean="0"/>
              <a:t>Logic is defined for efficiency in populating array</a:t>
            </a:r>
          </a:p>
          <a:p>
            <a:pPr lvl="1"/>
            <a:r>
              <a:rPr lang="en-US" sz="1800" dirty="0" smtClean="0"/>
              <a:t>Step through each M</a:t>
            </a:r>
            <a:r>
              <a:rPr lang="en-US" sz="1800" baseline="-25000" dirty="0" smtClean="0"/>
              <a:t>N</a:t>
            </a:r>
            <a:r>
              <a:rPr lang="en-US" sz="1800" dirty="0" smtClean="0"/>
              <a:t> for each incoming data set</a:t>
            </a:r>
          </a:p>
          <a:p>
            <a:pPr lvl="1"/>
            <a:r>
              <a:rPr lang="en-US" sz="1800" dirty="0" smtClean="0"/>
              <a:t>Assign data to point in array</a:t>
            </a:r>
          </a:p>
          <a:p>
            <a:pPr lvl="1"/>
            <a:r>
              <a:rPr lang="en-US" sz="1800" dirty="0" smtClean="0"/>
              <a:t>Pass data values with sufficient entries in histogram location to track fitting step</a:t>
            </a:r>
          </a:p>
          <a:p>
            <a:r>
              <a:rPr lang="en-US" sz="2000" dirty="0" smtClean="0"/>
              <a:t>Will high pile-up conditions generate too many matching </a:t>
            </a:r>
            <a:r>
              <a:rPr lang="en-US" sz="2000" smtClean="0"/>
              <a:t>combinations?</a:t>
            </a:r>
          </a:p>
          <a:p>
            <a:pPr lvl="1"/>
            <a:endParaRPr lang="en-US" sz="1600" dirty="0" smtClean="0"/>
          </a:p>
          <a:p>
            <a:endParaRPr lang="en-US" sz="2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 May 2014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 Hall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2E51D-B0E2-49A1-8D6E-5A42E343ED5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3420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TMT is now a proven architecture in CMS</a:t>
            </a:r>
          </a:p>
          <a:p>
            <a:pPr lvl="1"/>
            <a:r>
              <a:rPr lang="en-US" dirty="0" smtClean="0"/>
              <a:t>will operate in the CMS calorimeter trigger from 2016</a:t>
            </a:r>
          </a:p>
          <a:p>
            <a:pPr lvl="1"/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hardware is very flexible and can be deployed for a TMTT</a:t>
            </a:r>
          </a:p>
          <a:p>
            <a:pPr lvl="1"/>
            <a:r>
              <a:rPr lang="en-US" dirty="0" smtClean="0"/>
              <a:t>only a fraction of the system is required to validate the concept</a:t>
            </a:r>
          </a:p>
          <a:p>
            <a:pPr lvl="1"/>
            <a:r>
              <a:rPr lang="en-US" dirty="0" smtClean="0"/>
              <a:t>installing and building should only require replicating identical nodes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a tracker implementation would have locally specific algorithm parameters 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The next challenge is to prove suitable algorithms can be implemented</a:t>
            </a:r>
          </a:p>
          <a:p>
            <a:pPr lvl="1"/>
            <a:r>
              <a:rPr lang="en-US" dirty="0" smtClean="0"/>
              <a:t>or that alternative approaches can be shown to be required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48859A-2D5A-0E4F-94C1-4826CE37725B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6637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cap="none" dirty="0" smtClean="0"/>
              <a:t>Backup</a:t>
            </a:r>
            <a:endParaRPr lang="en-US" b="0" cap="none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98A2B7-5336-8548-A5C9-A2DA89739C9D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191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Latency when performing data reduction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48859A-2D5A-0E4F-94C1-4826CE37725B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57200" y="1268763"/>
            <a:ext cx="8229600" cy="3863211"/>
          </a:xfrm>
          <a:prstGeom prst="rect">
            <a:avLst/>
          </a:prstGeom>
          <a:noFill/>
        </p:spPr>
        <p:txBody>
          <a:bodyPr wrap="square" lIns="91360" tIns="45681" rIns="91360" bIns="45681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Imagine jet clustering @ double tower spacing</a:t>
            </a:r>
          </a:p>
          <a:p>
            <a:r>
              <a:rPr lang="en-GB" sz="2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 </a:t>
            </a:r>
          </a:p>
          <a:p>
            <a:r>
              <a:rPr lang="en-GB" sz="2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Need to sort 1440 jets (40 in eta x 36 in phi)</a:t>
            </a:r>
          </a:p>
          <a:p>
            <a:endParaRPr lang="en-GB" sz="2400" dirty="0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  <a:p>
            <a:r>
              <a:rPr lang="en-GB" sz="2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CT:  </a:t>
            </a:r>
            <a:r>
              <a:rPr lang="en-GB" sz="2400" b="1" dirty="0">
                <a:solidFill>
                  <a:srgbClr val="FF0000"/>
                </a:solidFill>
                <a:latin typeface="Calibri"/>
                <a:ea typeface="ＭＳ Ｐゴシック" charset="0"/>
                <a:cs typeface="ＭＳ Ｐゴシック" charset="0"/>
              </a:rPr>
              <a:t>1440 =&gt; 4</a:t>
            </a:r>
          </a:p>
          <a:p>
            <a:r>
              <a:rPr lang="en-GB" sz="2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One large sort potentially spread over several cards</a:t>
            </a:r>
          </a:p>
          <a:p>
            <a:pPr marL="342599" indent="-342599">
              <a:buFont typeface="Symbol"/>
              <a:buChar char="Þ"/>
            </a:pPr>
            <a:endParaRPr lang="en-GB" sz="2400" dirty="0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  <a:p>
            <a:r>
              <a:rPr lang="en-GB" sz="2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TMT:  </a:t>
            </a:r>
            <a:r>
              <a:rPr lang="en-GB" sz="2400" b="1" dirty="0">
                <a:solidFill>
                  <a:srgbClr val="FF0000"/>
                </a:solidFill>
                <a:latin typeface="Calibri"/>
                <a:ea typeface="ＭＳ Ｐゴシック" charset="0"/>
                <a:cs typeface="ＭＳ Ｐゴシック" charset="0"/>
              </a:rPr>
              <a:t>36+4 =&gt; 4</a:t>
            </a:r>
          </a:p>
          <a:p>
            <a:r>
              <a:rPr lang="en-GB" sz="2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40 small sorts executed sequentially</a:t>
            </a:r>
          </a:p>
          <a:p>
            <a:r>
              <a:rPr lang="en-GB" sz="2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Only the last sort contributes to latency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03659" y="5373217"/>
            <a:ext cx="5698834" cy="461586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r>
              <a:rPr lang="en-GB" sz="24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Latency of </a:t>
            </a:r>
            <a:r>
              <a:rPr lang="en-GB" sz="2400" b="1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TMT</a:t>
            </a:r>
            <a:r>
              <a:rPr lang="en-GB" sz="24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 sort is </a:t>
            </a:r>
            <a:r>
              <a:rPr lang="en-GB" sz="2400" b="1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less</a:t>
            </a:r>
            <a:r>
              <a:rPr lang="en-GB" sz="24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 than </a:t>
            </a:r>
            <a:r>
              <a:rPr lang="en-GB" sz="2400" b="1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CT</a:t>
            </a:r>
            <a:r>
              <a:rPr lang="en-GB" sz="2400" dirty="0">
                <a:solidFill>
                  <a:srgbClr val="1F497D"/>
                </a:solidFill>
                <a:latin typeface="Arial" charset="0"/>
                <a:ea typeface="ＭＳ Ｐゴシック" charset="0"/>
                <a:cs typeface="ＭＳ Ｐゴシック" charset="0"/>
              </a:rPr>
              <a:t> sort</a:t>
            </a:r>
          </a:p>
        </p:txBody>
      </p:sp>
    </p:spTree>
    <p:extLst>
      <p:ext uri="{BB962C8B-B14F-4D97-AF65-F5344CB8AC3E}">
        <p14:creationId xmlns:p14="http://schemas.microsoft.com/office/powerpoint/2010/main" val="362968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Routing congestion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FPGA internal interconnects are not unlimited</a:t>
            </a:r>
          </a:p>
          <a:p>
            <a:endParaRPr lang="en-GB" dirty="0" smtClean="0"/>
          </a:p>
          <a:p>
            <a:r>
              <a:rPr lang="en-GB" dirty="0" smtClean="0"/>
              <a:t>CT operates on areas of data</a:t>
            </a:r>
          </a:p>
          <a:p>
            <a:r>
              <a:rPr lang="en-GB" dirty="0" smtClean="0"/>
              <a:t>TMT operates on rows of data</a:t>
            </a:r>
          </a:p>
          <a:p>
            <a:endParaRPr lang="en-GB" dirty="0"/>
          </a:p>
          <a:p>
            <a:r>
              <a:rPr lang="en-GB" dirty="0" smtClean="0"/>
              <a:t>2D design is really a 3D design when you consider sequence of tasks =&gt; </a:t>
            </a:r>
            <a:r>
              <a:rPr lang="en-GB" b="1" dirty="0" smtClean="0">
                <a:solidFill>
                  <a:srgbClr val="FF0000"/>
                </a:solidFill>
              </a:rPr>
              <a:t>Danger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of routing congestion</a:t>
            </a:r>
          </a:p>
          <a:p>
            <a:endParaRPr lang="en-GB" dirty="0"/>
          </a:p>
          <a:p>
            <a:r>
              <a:rPr lang="en-GB" dirty="0" smtClean="0"/>
              <a:t>1D design becomes 2D design when you add sequential tasks.</a:t>
            </a:r>
          </a:p>
          <a:p>
            <a:endParaRPr lang="en-GB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98A2B7-5336-8548-A5C9-A2DA89739C9D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7" y="1246696"/>
            <a:ext cx="4386807" cy="491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0787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Synchronisation &amp;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Synchronization is only required per-time-node, not across the whole </a:t>
            </a:r>
            <a:r>
              <a:rPr lang="en-US" dirty="0" smtClean="0"/>
              <a:t>trigger</a:t>
            </a:r>
          </a:p>
          <a:p>
            <a:pPr lvl="1"/>
            <a:r>
              <a:rPr lang="en-US" dirty="0" smtClean="0"/>
              <a:t>De-synchronization </a:t>
            </a:r>
            <a:r>
              <a:rPr lang="en-US" dirty="0"/>
              <a:t>of a node only affects that node. 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timing glitch in a CT disrupts the whole trigger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r>
              <a:rPr lang="en-US" dirty="0"/>
              <a:t>The efficient pipelined logic should lead to lower latency, and the eventual clock speed can be as fast as the FPGA allows.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Firmware build times should be significantly shorter due to the pipelined, as opposed to combinatorial, nature of the architecture.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48859A-2D5A-0E4F-94C1-4826CE37725B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471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cap="none" dirty="0" smtClean="0"/>
              <a:t>What Is A Time Multiplexed Trigger?</a:t>
            </a:r>
            <a:endParaRPr lang="en-US" b="0" cap="none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211667" y="1143006"/>
            <a:ext cx="8822266" cy="5213350"/>
          </a:xfrm>
        </p:spPr>
        <p:txBody>
          <a:bodyPr/>
          <a:lstStyle/>
          <a:p>
            <a:r>
              <a:rPr lang="en-GB" dirty="0" smtClean="0"/>
              <a:t>Multiple sources send to single destination for complete event processing</a:t>
            </a:r>
          </a:p>
          <a:p>
            <a:pPr lvl="1"/>
            <a:r>
              <a:rPr lang="en-GB" dirty="0" smtClean="0"/>
              <a:t>as used, </a:t>
            </a:r>
            <a:r>
              <a:rPr lang="en-GB" dirty="0" err="1" smtClean="0"/>
              <a:t>eg</a:t>
            </a:r>
            <a:r>
              <a:rPr lang="en-GB" dirty="0" smtClean="0"/>
              <a:t>, in CMS High Level Trigger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Requires two layers with passive switching network between them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can be “simple” optical fibre network</a:t>
            </a:r>
          </a:p>
          <a:p>
            <a:pPr lvl="1"/>
            <a:r>
              <a:rPr lang="en-GB" dirty="0" smtClean="0"/>
              <a:t>could involve data processing at both layers</a:t>
            </a:r>
          </a:p>
          <a:p>
            <a:pPr lvl="1"/>
            <a:r>
              <a:rPr lang="en-GB" dirty="0" smtClean="0"/>
              <a:t>could also be data organisation and formatting at Layer 1, followed by data transmission to Layer 2, with event processing at Layer 2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illustration on next slide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3AA68-04C3-9140-A2A7-2EE196B661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07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lide Number Placeholder 5"/>
          <p:cNvSpPr txBox="1">
            <a:spLocks/>
          </p:cNvSpPr>
          <p:nvPr/>
        </p:nvSpPr>
        <p:spPr bwMode="auto">
          <a:xfrm>
            <a:off x="7010400" y="6524640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0" tIns="45681" rIns="91360" bIns="45681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pPr defTabSz="913597">
              <a:defRPr/>
            </a:pPr>
            <a:fld id="{CFD06398-A6AE-4DAE-9224-DDBF6E084121}" type="slidenum">
              <a:rPr lang="en-US" smtClean="0">
                <a:solidFill>
                  <a:srgbClr val="000000"/>
                </a:solidFill>
              </a:rPr>
              <a:pPr defTabSz="913597">
                <a:defRPr/>
              </a:pPr>
              <a:t>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61" name="Right Arrow 260"/>
          <p:cNvSpPr/>
          <p:nvPr/>
        </p:nvSpPr>
        <p:spPr bwMode="auto">
          <a:xfrm>
            <a:off x="8424937" y="3803551"/>
            <a:ext cx="71906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262" name="Rectangle 261"/>
          <p:cNvSpPr/>
          <p:nvPr/>
        </p:nvSpPr>
        <p:spPr bwMode="auto">
          <a:xfrm>
            <a:off x="7363081" y="1556792"/>
            <a:ext cx="1071390" cy="4853558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263" name="Right Arrow 262"/>
          <p:cNvSpPr/>
          <p:nvPr/>
        </p:nvSpPr>
        <p:spPr bwMode="auto">
          <a:xfrm>
            <a:off x="5641013" y="1912467"/>
            <a:ext cx="1722065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264" name="Right Arrow 263"/>
          <p:cNvSpPr/>
          <p:nvPr/>
        </p:nvSpPr>
        <p:spPr bwMode="auto">
          <a:xfrm>
            <a:off x="5641015" y="3174361"/>
            <a:ext cx="1722065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265" name="Right Arrow 264"/>
          <p:cNvSpPr/>
          <p:nvPr/>
        </p:nvSpPr>
        <p:spPr bwMode="auto">
          <a:xfrm>
            <a:off x="5641015" y="4436249"/>
            <a:ext cx="1722065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266" name="Right Arrow 265"/>
          <p:cNvSpPr/>
          <p:nvPr/>
        </p:nvSpPr>
        <p:spPr bwMode="auto">
          <a:xfrm>
            <a:off x="5641016" y="5698139"/>
            <a:ext cx="1722065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672467" y="1556795"/>
            <a:ext cx="1080121" cy="107139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72467" y="2818686"/>
            <a:ext cx="1080121" cy="107139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672467" y="4077072"/>
            <a:ext cx="1080121" cy="107139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672467" y="5338965"/>
            <a:ext cx="1080121" cy="107139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90" name="Right Arrow 89"/>
          <p:cNvSpPr/>
          <p:nvPr/>
        </p:nvSpPr>
        <p:spPr bwMode="auto">
          <a:xfrm>
            <a:off x="1745036" y="1556792"/>
            <a:ext cx="1735732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91" name="Right Arrow 90"/>
          <p:cNvSpPr/>
          <p:nvPr/>
        </p:nvSpPr>
        <p:spPr bwMode="auto">
          <a:xfrm>
            <a:off x="1742655" y="2780934"/>
            <a:ext cx="1738118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92" name="Right Arrow 91"/>
          <p:cNvSpPr/>
          <p:nvPr/>
        </p:nvSpPr>
        <p:spPr bwMode="auto">
          <a:xfrm>
            <a:off x="1742662" y="4077072"/>
            <a:ext cx="1746849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93" name="Right Arrow 92"/>
          <p:cNvSpPr/>
          <p:nvPr/>
        </p:nvSpPr>
        <p:spPr bwMode="auto">
          <a:xfrm>
            <a:off x="1745036" y="5301214"/>
            <a:ext cx="1735732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28" name="Rectangle 127"/>
          <p:cNvSpPr/>
          <p:nvPr/>
        </p:nvSpPr>
        <p:spPr bwMode="auto">
          <a:xfrm>
            <a:off x="3489507" y="1556795"/>
            <a:ext cx="2151509" cy="107139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29" name="Rectangle 128"/>
          <p:cNvSpPr/>
          <p:nvPr/>
        </p:nvSpPr>
        <p:spPr bwMode="auto">
          <a:xfrm>
            <a:off x="3489507" y="2823577"/>
            <a:ext cx="2151509" cy="107139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30" name="Rectangle 129"/>
          <p:cNvSpPr/>
          <p:nvPr/>
        </p:nvSpPr>
        <p:spPr bwMode="auto">
          <a:xfrm>
            <a:off x="3489507" y="4080823"/>
            <a:ext cx="2151509" cy="107139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31" name="Rectangle 130"/>
          <p:cNvSpPr/>
          <p:nvPr/>
        </p:nvSpPr>
        <p:spPr bwMode="auto">
          <a:xfrm>
            <a:off x="3480777" y="5338070"/>
            <a:ext cx="2151509" cy="107139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38" name="Right Arrow 137"/>
          <p:cNvSpPr/>
          <p:nvPr/>
        </p:nvSpPr>
        <p:spPr bwMode="auto">
          <a:xfrm rot="-2400000">
            <a:off x="1515608" y="5265833"/>
            <a:ext cx="2257553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1" y="1556792"/>
            <a:ext cx="67245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>
            <a:off x="1" y="2132856"/>
            <a:ext cx="67245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26" name="Right Arrow 25"/>
          <p:cNvSpPr/>
          <p:nvPr/>
        </p:nvSpPr>
        <p:spPr bwMode="auto">
          <a:xfrm>
            <a:off x="1" y="2852937"/>
            <a:ext cx="67245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28" name="Right Arrow 27"/>
          <p:cNvSpPr/>
          <p:nvPr/>
        </p:nvSpPr>
        <p:spPr bwMode="auto">
          <a:xfrm>
            <a:off x="1" y="3356998"/>
            <a:ext cx="67245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29" name="Right Arrow 28"/>
          <p:cNvSpPr/>
          <p:nvPr/>
        </p:nvSpPr>
        <p:spPr bwMode="auto">
          <a:xfrm>
            <a:off x="1" y="4077072"/>
            <a:ext cx="67245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31" name="Right Arrow 30"/>
          <p:cNvSpPr/>
          <p:nvPr/>
        </p:nvSpPr>
        <p:spPr bwMode="auto">
          <a:xfrm>
            <a:off x="1" y="4653141"/>
            <a:ext cx="67245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36" name="Right Arrow 35"/>
          <p:cNvSpPr/>
          <p:nvPr/>
        </p:nvSpPr>
        <p:spPr bwMode="auto">
          <a:xfrm>
            <a:off x="1" y="5373217"/>
            <a:ext cx="67245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40" name="Right Arrow 39"/>
          <p:cNvSpPr/>
          <p:nvPr/>
        </p:nvSpPr>
        <p:spPr bwMode="auto">
          <a:xfrm>
            <a:off x="1" y="5877278"/>
            <a:ext cx="67245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97" name="Right Arrow 96"/>
          <p:cNvSpPr/>
          <p:nvPr/>
        </p:nvSpPr>
        <p:spPr bwMode="auto">
          <a:xfrm>
            <a:off x="1" y="1709193"/>
            <a:ext cx="67245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98" name="Right Arrow 97"/>
          <p:cNvSpPr/>
          <p:nvPr/>
        </p:nvSpPr>
        <p:spPr bwMode="auto">
          <a:xfrm>
            <a:off x="1" y="2285257"/>
            <a:ext cx="67245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99" name="Right Arrow 98"/>
          <p:cNvSpPr/>
          <p:nvPr/>
        </p:nvSpPr>
        <p:spPr bwMode="auto">
          <a:xfrm>
            <a:off x="1" y="3005342"/>
            <a:ext cx="67245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00" name="Right Arrow 99"/>
          <p:cNvSpPr/>
          <p:nvPr/>
        </p:nvSpPr>
        <p:spPr bwMode="auto">
          <a:xfrm>
            <a:off x="1" y="3509397"/>
            <a:ext cx="67245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01" name="Right Arrow 100"/>
          <p:cNvSpPr/>
          <p:nvPr/>
        </p:nvSpPr>
        <p:spPr bwMode="auto">
          <a:xfrm>
            <a:off x="1" y="4229473"/>
            <a:ext cx="67245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02" name="Right Arrow 101"/>
          <p:cNvSpPr/>
          <p:nvPr/>
        </p:nvSpPr>
        <p:spPr bwMode="auto">
          <a:xfrm>
            <a:off x="1" y="4805537"/>
            <a:ext cx="67245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03" name="Right Arrow 102"/>
          <p:cNvSpPr/>
          <p:nvPr/>
        </p:nvSpPr>
        <p:spPr bwMode="auto">
          <a:xfrm>
            <a:off x="1" y="5525616"/>
            <a:ext cx="67245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04" name="Right Arrow 103"/>
          <p:cNvSpPr/>
          <p:nvPr/>
        </p:nvSpPr>
        <p:spPr bwMode="auto">
          <a:xfrm>
            <a:off x="1" y="6029677"/>
            <a:ext cx="672454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Time-multiplexing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" y="6524640"/>
            <a:ext cx="2133600" cy="333375"/>
          </a:xfrm>
        </p:spPr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12 May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9" y="6524640"/>
            <a:ext cx="2895600" cy="333375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G Hall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32" name="Right Arrow 131"/>
          <p:cNvSpPr/>
          <p:nvPr/>
        </p:nvSpPr>
        <p:spPr bwMode="auto">
          <a:xfrm rot="2422284">
            <a:off x="1485545" y="2524692"/>
            <a:ext cx="2257553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36" name="Right Arrow 135"/>
          <p:cNvSpPr/>
          <p:nvPr/>
        </p:nvSpPr>
        <p:spPr bwMode="auto">
          <a:xfrm rot="2422284">
            <a:off x="1484948" y="3748834"/>
            <a:ext cx="2257553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37" name="Right Arrow 136"/>
          <p:cNvSpPr/>
          <p:nvPr/>
        </p:nvSpPr>
        <p:spPr bwMode="auto">
          <a:xfrm rot="2422284">
            <a:off x="1475420" y="5188993"/>
            <a:ext cx="2257553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39" name="Right Arrow 138"/>
          <p:cNvSpPr/>
          <p:nvPr/>
        </p:nvSpPr>
        <p:spPr bwMode="auto">
          <a:xfrm rot="-2400000">
            <a:off x="1469728" y="4041698"/>
            <a:ext cx="2257553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40" name="Right Arrow 139"/>
          <p:cNvSpPr/>
          <p:nvPr/>
        </p:nvSpPr>
        <p:spPr bwMode="auto">
          <a:xfrm rot="-2400000">
            <a:off x="1477508" y="2673546"/>
            <a:ext cx="2257553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41" name="Right Arrow 140"/>
          <p:cNvSpPr/>
          <p:nvPr/>
        </p:nvSpPr>
        <p:spPr bwMode="auto">
          <a:xfrm rot="18579290">
            <a:off x="1276497" y="4582624"/>
            <a:ext cx="2658496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42" name="Right Arrow 141"/>
          <p:cNvSpPr/>
          <p:nvPr/>
        </p:nvSpPr>
        <p:spPr bwMode="auto">
          <a:xfrm rot="18579290">
            <a:off x="1266185" y="3307139"/>
            <a:ext cx="2658496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43" name="Right Arrow 142"/>
          <p:cNvSpPr/>
          <p:nvPr/>
        </p:nvSpPr>
        <p:spPr bwMode="auto">
          <a:xfrm rot="-18600000">
            <a:off x="1271640" y="3086819"/>
            <a:ext cx="2658496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44" name="Right Arrow 143"/>
          <p:cNvSpPr/>
          <p:nvPr/>
        </p:nvSpPr>
        <p:spPr bwMode="auto">
          <a:xfrm rot="-18600000">
            <a:off x="1262115" y="4616236"/>
            <a:ext cx="2658496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45" name="Right Arrow 144"/>
          <p:cNvSpPr/>
          <p:nvPr/>
        </p:nvSpPr>
        <p:spPr bwMode="auto">
          <a:xfrm rot="3882573">
            <a:off x="514163" y="4264934"/>
            <a:ext cx="4138205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46" name="Right Arrow 145"/>
          <p:cNvSpPr/>
          <p:nvPr/>
        </p:nvSpPr>
        <p:spPr bwMode="auto">
          <a:xfrm rot="-3900000">
            <a:off x="577063" y="3961955"/>
            <a:ext cx="4138205" cy="360040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360" tIns="45681" rIns="91360" bIns="45681" numCol="1" rtlCol="0" anchor="t" anchorCtr="0" compatLnSpc="1">
            <a:prstTxWarp prst="textNoShape">
              <a:avLst/>
            </a:prstTxWarp>
          </a:bodyPr>
          <a:lstStyle/>
          <a:p>
            <a:pPr defTabSz="913597" eaLnBrk="0" hangingPunct="0"/>
            <a:endParaRPr lang="en-GB" smtClean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176515" y="1513370"/>
            <a:ext cx="288032" cy="288031"/>
          </a:xfrm>
          <a:prstGeom prst="ellipse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41" name="Oval 40"/>
          <p:cNvSpPr/>
          <p:nvPr/>
        </p:nvSpPr>
        <p:spPr bwMode="auto">
          <a:xfrm>
            <a:off x="888485" y="1513370"/>
            <a:ext cx="288032" cy="288031"/>
          </a:xfrm>
          <a:prstGeom prst="ellipse">
            <a:avLst/>
          </a:prstGeom>
          <a:solidFill>
            <a:srgbClr val="66FFCC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46" name="Oval 45"/>
          <p:cNvSpPr/>
          <p:nvPr/>
        </p:nvSpPr>
        <p:spPr bwMode="auto">
          <a:xfrm>
            <a:off x="1176515" y="2780940"/>
            <a:ext cx="288032" cy="288031"/>
          </a:xfrm>
          <a:prstGeom prst="ellipse">
            <a:avLst/>
          </a:prstGeom>
          <a:solidFill>
            <a:srgbClr val="CCECFF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47" name="Oval 46"/>
          <p:cNvSpPr/>
          <p:nvPr/>
        </p:nvSpPr>
        <p:spPr bwMode="auto">
          <a:xfrm>
            <a:off x="600446" y="2767566"/>
            <a:ext cx="288032" cy="288031"/>
          </a:xfrm>
          <a:prstGeom prst="ellipse">
            <a:avLst/>
          </a:prstGeom>
          <a:solidFill>
            <a:srgbClr val="FF6699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50" name="Oval 49"/>
          <p:cNvSpPr/>
          <p:nvPr/>
        </p:nvSpPr>
        <p:spPr bwMode="auto">
          <a:xfrm>
            <a:off x="1201344" y="4005075"/>
            <a:ext cx="288032" cy="288031"/>
          </a:xfrm>
          <a:prstGeom prst="ellips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51" name="Oval 50"/>
          <p:cNvSpPr/>
          <p:nvPr/>
        </p:nvSpPr>
        <p:spPr bwMode="auto">
          <a:xfrm>
            <a:off x="634012" y="3997434"/>
            <a:ext cx="288032" cy="288031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54" name="Oval 53"/>
          <p:cNvSpPr/>
          <p:nvPr/>
        </p:nvSpPr>
        <p:spPr bwMode="auto">
          <a:xfrm>
            <a:off x="1176515" y="5285382"/>
            <a:ext cx="288032" cy="288031"/>
          </a:xfrm>
          <a:prstGeom prst="ellipse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55" name="Oval 54"/>
          <p:cNvSpPr/>
          <p:nvPr/>
        </p:nvSpPr>
        <p:spPr bwMode="auto">
          <a:xfrm>
            <a:off x="888485" y="5285382"/>
            <a:ext cx="288032" cy="288031"/>
          </a:xfrm>
          <a:prstGeom prst="ellipse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109" name="Oval 108"/>
          <p:cNvSpPr/>
          <p:nvPr/>
        </p:nvSpPr>
        <p:spPr bwMode="auto">
          <a:xfrm>
            <a:off x="1464544" y="1513370"/>
            <a:ext cx="288032" cy="288031"/>
          </a:xfrm>
          <a:prstGeom prst="ellipse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110" name="Oval 109"/>
          <p:cNvSpPr/>
          <p:nvPr/>
        </p:nvSpPr>
        <p:spPr bwMode="auto">
          <a:xfrm>
            <a:off x="600446" y="1513370"/>
            <a:ext cx="288032" cy="288031"/>
          </a:xfrm>
          <a:prstGeom prst="ellipse">
            <a:avLst/>
          </a:prstGeom>
          <a:solidFill>
            <a:srgbClr val="66FFCC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111" name="Oval 110"/>
          <p:cNvSpPr/>
          <p:nvPr/>
        </p:nvSpPr>
        <p:spPr bwMode="auto">
          <a:xfrm>
            <a:off x="1464544" y="2780940"/>
            <a:ext cx="288032" cy="288031"/>
          </a:xfrm>
          <a:prstGeom prst="ellipse">
            <a:avLst/>
          </a:prstGeom>
          <a:solidFill>
            <a:srgbClr val="CCECFF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112" name="Oval 111"/>
          <p:cNvSpPr/>
          <p:nvPr/>
        </p:nvSpPr>
        <p:spPr bwMode="auto">
          <a:xfrm>
            <a:off x="888485" y="2780139"/>
            <a:ext cx="288032" cy="288031"/>
          </a:xfrm>
          <a:prstGeom prst="ellipse">
            <a:avLst/>
          </a:prstGeom>
          <a:solidFill>
            <a:srgbClr val="FF6699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116" name="Oval 115"/>
          <p:cNvSpPr/>
          <p:nvPr/>
        </p:nvSpPr>
        <p:spPr bwMode="auto">
          <a:xfrm>
            <a:off x="1490860" y="4005075"/>
            <a:ext cx="288032" cy="288031"/>
          </a:xfrm>
          <a:prstGeom prst="ellips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117" name="Oval 116"/>
          <p:cNvSpPr/>
          <p:nvPr/>
        </p:nvSpPr>
        <p:spPr bwMode="auto">
          <a:xfrm>
            <a:off x="924485" y="3997434"/>
            <a:ext cx="288032" cy="288031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118" name="Oval 117"/>
          <p:cNvSpPr/>
          <p:nvPr/>
        </p:nvSpPr>
        <p:spPr bwMode="auto">
          <a:xfrm>
            <a:off x="1481849" y="5285382"/>
            <a:ext cx="288032" cy="288031"/>
          </a:xfrm>
          <a:prstGeom prst="ellipse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119" name="Oval 118"/>
          <p:cNvSpPr/>
          <p:nvPr/>
        </p:nvSpPr>
        <p:spPr bwMode="auto">
          <a:xfrm>
            <a:off x="600446" y="5301850"/>
            <a:ext cx="288032" cy="288031"/>
          </a:xfrm>
          <a:prstGeom prst="ellipse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148" name="Oval 147"/>
          <p:cNvSpPr/>
          <p:nvPr/>
        </p:nvSpPr>
        <p:spPr bwMode="auto">
          <a:xfrm>
            <a:off x="1176515" y="1806105"/>
            <a:ext cx="288032" cy="288031"/>
          </a:xfrm>
          <a:prstGeom prst="ellipse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149" name="Oval 148"/>
          <p:cNvSpPr/>
          <p:nvPr/>
        </p:nvSpPr>
        <p:spPr bwMode="auto">
          <a:xfrm>
            <a:off x="888485" y="1806105"/>
            <a:ext cx="288032" cy="288031"/>
          </a:xfrm>
          <a:prstGeom prst="ellipse">
            <a:avLst/>
          </a:prstGeom>
          <a:solidFill>
            <a:srgbClr val="66FFCC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150" name="Oval 149"/>
          <p:cNvSpPr/>
          <p:nvPr/>
        </p:nvSpPr>
        <p:spPr bwMode="auto">
          <a:xfrm>
            <a:off x="1176515" y="3073675"/>
            <a:ext cx="288032" cy="288031"/>
          </a:xfrm>
          <a:prstGeom prst="ellipse">
            <a:avLst/>
          </a:prstGeom>
          <a:solidFill>
            <a:srgbClr val="CCECFF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151" name="Oval 150"/>
          <p:cNvSpPr/>
          <p:nvPr/>
        </p:nvSpPr>
        <p:spPr bwMode="auto">
          <a:xfrm>
            <a:off x="600446" y="3060299"/>
            <a:ext cx="288032" cy="288031"/>
          </a:xfrm>
          <a:prstGeom prst="ellipse">
            <a:avLst/>
          </a:prstGeom>
          <a:solidFill>
            <a:srgbClr val="FF6699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152" name="Oval 151"/>
          <p:cNvSpPr/>
          <p:nvPr/>
        </p:nvSpPr>
        <p:spPr bwMode="auto">
          <a:xfrm>
            <a:off x="1201344" y="4297811"/>
            <a:ext cx="288032" cy="288031"/>
          </a:xfrm>
          <a:prstGeom prst="ellips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153" name="Oval 152"/>
          <p:cNvSpPr/>
          <p:nvPr/>
        </p:nvSpPr>
        <p:spPr bwMode="auto">
          <a:xfrm>
            <a:off x="634012" y="4290173"/>
            <a:ext cx="288032" cy="288031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154" name="Oval 153"/>
          <p:cNvSpPr/>
          <p:nvPr/>
        </p:nvSpPr>
        <p:spPr bwMode="auto">
          <a:xfrm>
            <a:off x="1176515" y="5578118"/>
            <a:ext cx="288032" cy="288031"/>
          </a:xfrm>
          <a:prstGeom prst="ellipse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155" name="Oval 154"/>
          <p:cNvSpPr/>
          <p:nvPr/>
        </p:nvSpPr>
        <p:spPr bwMode="auto">
          <a:xfrm>
            <a:off x="888485" y="5578118"/>
            <a:ext cx="288032" cy="288031"/>
          </a:xfrm>
          <a:prstGeom prst="ellipse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156" name="Oval 155"/>
          <p:cNvSpPr/>
          <p:nvPr/>
        </p:nvSpPr>
        <p:spPr bwMode="auto">
          <a:xfrm>
            <a:off x="1464544" y="1806105"/>
            <a:ext cx="288032" cy="288031"/>
          </a:xfrm>
          <a:prstGeom prst="ellipse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157" name="Oval 156"/>
          <p:cNvSpPr/>
          <p:nvPr/>
        </p:nvSpPr>
        <p:spPr bwMode="auto">
          <a:xfrm>
            <a:off x="600446" y="1806105"/>
            <a:ext cx="288032" cy="288031"/>
          </a:xfrm>
          <a:prstGeom prst="ellipse">
            <a:avLst/>
          </a:prstGeom>
          <a:solidFill>
            <a:srgbClr val="66FFCC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158" name="Oval 157"/>
          <p:cNvSpPr/>
          <p:nvPr/>
        </p:nvSpPr>
        <p:spPr bwMode="auto">
          <a:xfrm>
            <a:off x="1464544" y="3073675"/>
            <a:ext cx="288032" cy="288031"/>
          </a:xfrm>
          <a:prstGeom prst="ellipse">
            <a:avLst/>
          </a:prstGeom>
          <a:solidFill>
            <a:srgbClr val="CCECFF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159" name="Oval 158"/>
          <p:cNvSpPr/>
          <p:nvPr/>
        </p:nvSpPr>
        <p:spPr bwMode="auto">
          <a:xfrm>
            <a:off x="888485" y="3072876"/>
            <a:ext cx="288032" cy="288031"/>
          </a:xfrm>
          <a:prstGeom prst="ellipse">
            <a:avLst/>
          </a:prstGeom>
          <a:solidFill>
            <a:srgbClr val="FF6699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160" name="Oval 159"/>
          <p:cNvSpPr/>
          <p:nvPr/>
        </p:nvSpPr>
        <p:spPr bwMode="auto">
          <a:xfrm>
            <a:off x="1490860" y="4297811"/>
            <a:ext cx="288032" cy="288031"/>
          </a:xfrm>
          <a:prstGeom prst="ellips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161" name="Oval 160"/>
          <p:cNvSpPr/>
          <p:nvPr/>
        </p:nvSpPr>
        <p:spPr bwMode="auto">
          <a:xfrm>
            <a:off x="924485" y="4290173"/>
            <a:ext cx="288032" cy="288031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162" name="Oval 161"/>
          <p:cNvSpPr/>
          <p:nvPr/>
        </p:nvSpPr>
        <p:spPr bwMode="auto">
          <a:xfrm>
            <a:off x="1481849" y="5578118"/>
            <a:ext cx="288032" cy="288031"/>
          </a:xfrm>
          <a:prstGeom prst="ellipse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163" name="Oval 162"/>
          <p:cNvSpPr/>
          <p:nvPr/>
        </p:nvSpPr>
        <p:spPr bwMode="auto">
          <a:xfrm>
            <a:off x="600446" y="5594589"/>
            <a:ext cx="288032" cy="288031"/>
          </a:xfrm>
          <a:prstGeom prst="ellipse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180" name="Oval 179"/>
          <p:cNvSpPr/>
          <p:nvPr/>
        </p:nvSpPr>
        <p:spPr bwMode="auto">
          <a:xfrm>
            <a:off x="1176515" y="2098960"/>
            <a:ext cx="288032" cy="288031"/>
          </a:xfrm>
          <a:prstGeom prst="ellipse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181" name="Oval 180"/>
          <p:cNvSpPr/>
          <p:nvPr/>
        </p:nvSpPr>
        <p:spPr bwMode="auto">
          <a:xfrm>
            <a:off x="888485" y="2098960"/>
            <a:ext cx="288032" cy="288031"/>
          </a:xfrm>
          <a:prstGeom prst="ellipse">
            <a:avLst/>
          </a:prstGeom>
          <a:solidFill>
            <a:srgbClr val="66FFCC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182" name="Oval 181"/>
          <p:cNvSpPr/>
          <p:nvPr/>
        </p:nvSpPr>
        <p:spPr bwMode="auto">
          <a:xfrm>
            <a:off x="1176515" y="3366529"/>
            <a:ext cx="288032" cy="288031"/>
          </a:xfrm>
          <a:prstGeom prst="ellipse">
            <a:avLst/>
          </a:prstGeom>
          <a:solidFill>
            <a:srgbClr val="CCECFF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183" name="Oval 182"/>
          <p:cNvSpPr/>
          <p:nvPr/>
        </p:nvSpPr>
        <p:spPr bwMode="auto">
          <a:xfrm>
            <a:off x="600446" y="3353145"/>
            <a:ext cx="288032" cy="288031"/>
          </a:xfrm>
          <a:prstGeom prst="ellipse">
            <a:avLst/>
          </a:prstGeom>
          <a:solidFill>
            <a:srgbClr val="FF6699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184" name="Oval 183"/>
          <p:cNvSpPr/>
          <p:nvPr/>
        </p:nvSpPr>
        <p:spPr bwMode="auto">
          <a:xfrm>
            <a:off x="1201344" y="4590666"/>
            <a:ext cx="288032" cy="288031"/>
          </a:xfrm>
          <a:prstGeom prst="ellips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185" name="Oval 184"/>
          <p:cNvSpPr/>
          <p:nvPr/>
        </p:nvSpPr>
        <p:spPr bwMode="auto">
          <a:xfrm>
            <a:off x="634012" y="4583028"/>
            <a:ext cx="288032" cy="288031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186" name="Oval 185"/>
          <p:cNvSpPr/>
          <p:nvPr/>
        </p:nvSpPr>
        <p:spPr bwMode="auto">
          <a:xfrm>
            <a:off x="1176515" y="5870972"/>
            <a:ext cx="288032" cy="288031"/>
          </a:xfrm>
          <a:prstGeom prst="ellipse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187" name="Oval 186"/>
          <p:cNvSpPr/>
          <p:nvPr/>
        </p:nvSpPr>
        <p:spPr bwMode="auto">
          <a:xfrm>
            <a:off x="888485" y="5870972"/>
            <a:ext cx="288032" cy="288031"/>
          </a:xfrm>
          <a:prstGeom prst="ellipse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188" name="Oval 187"/>
          <p:cNvSpPr/>
          <p:nvPr/>
        </p:nvSpPr>
        <p:spPr bwMode="auto">
          <a:xfrm>
            <a:off x="1464544" y="2098960"/>
            <a:ext cx="288032" cy="288031"/>
          </a:xfrm>
          <a:prstGeom prst="ellipse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189" name="Oval 188"/>
          <p:cNvSpPr/>
          <p:nvPr/>
        </p:nvSpPr>
        <p:spPr bwMode="auto">
          <a:xfrm>
            <a:off x="600446" y="2098960"/>
            <a:ext cx="288032" cy="288031"/>
          </a:xfrm>
          <a:prstGeom prst="ellipse">
            <a:avLst/>
          </a:prstGeom>
          <a:solidFill>
            <a:srgbClr val="66FFCC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190" name="Oval 189"/>
          <p:cNvSpPr/>
          <p:nvPr/>
        </p:nvSpPr>
        <p:spPr bwMode="auto">
          <a:xfrm>
            <a:off x="1464544" y="3366529"/>
            <a:ext cx="288032" cy="288031"/>
          </a:xfrm>
          <a:prstGeom prst="ellipse">
            <a:avLst/>
          </a:prstGeom>
          <a:solidFill>
            <a:srgbClr val="CCECFF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191" name="Oval 190"/>
          <p:cNvSpPr/>
          <p:nvPr/>
        </p:nvSpPr>
        <p:spPr bwMode="auto">
          <a:xfrm>
            <a:off x="888485" y="3365722"/>
            <a:ext cx="288032" cy="288031"/>
          </a:xfrm>
          <a:prstGeom prst="ellipse">
            <a:avLst/>
          </a:prstGeom>
          <a:solidFill>
            <a:srgbClr val="FF6699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192" name="Oval 191"/>
          <p:cNvSpPr/>
          <p:nvPr/>
        </p:nvSpPr>
        <p:spPr bwMode="auto">
          <a:xfrm>
            <a:off x="1490860" y="4590666"/>
            <a:ext cx="288032" cy="288031"/>
          </a:xfrm>
          <a:prstGeom prst="ellips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193" name="Oval 192"/>
          <p:cNvSpPr/>
          <p:nvPr/>
        </p:nvSpPr>
        <p:spPr bwMode="auto">
          <a:xfrm>
            <a:off x="924485" y="4583028"/>
            <a:ext cx="288032" cy="288031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194" name="Oval 193"/>
          <p:cNvSpPr/>
          <p:nvPr/>
        </p:nvSpPr>
        <p:spPr bwMode="auto">
          <a:xfrm>
            <a:off x="1481849" y="5870972"/>
            <a:ext cx="288032" cy="288031"/>
          </a:xfrm>
          <a:prstGeom prst="ellipse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195" name="Oval 194"/>
          <p:cNvSpPr/>
          <p:nvPr/>
        </p:nvSpPr>
        <p:spPr bwMode="auto">
          <a:xfrm>
            <a:off x="600446" y="5887438"/>
            <a:ext cx="288032" cy="288031"/>
          </a:xfrm>
          <a:prstGeom prst="ellipse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3</a:t>
            </a:r>
          </a:p>
        </p:txBody>
      </p:sp>
      <p:sp>
        <p:nvSpPr>
          <p:cNvPr id="196" name="Oval 195"/>
          <p:cNvSpPr/>
          <p:nvPr/>
        </p:nvSpPr>
        <p:spPr bwMode="auto">
          <a:xfrm>
            <a:off x="1176515" y="2377466"/>
            <a:ext cx="288032" cy="288031"/>
          </a:xfrm>
          <a:prstGeom prst="ellipse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197" name="Oval 196"/>
          <p:cNvSpPr/>
          <p:nvPr/>
        </p:nvSpPr>
        <p:spPr bwMode="auto">
          <a:xfrm>
            <a:off x="888485" y="2377466"/>
            <a:ext cx="288032" cy="288031"/>
          </a:xfrm>
          <a:prstGeom prst="ellipse">
            <a:avLst/>
          </a:prstGeom>
          <a:solidFill>
            <a:srgbClr val="66FFCC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198" name="Oval 197"/>
          <p:cNvSpPr/>
          <p:nvPr/>
        </p:nvSpPr>
        <p:spPr bwMode="auto">
          <a:xfrm>
            <a:off x="1176515" y="3645033"/>
            <a:ext cx="288032" cy="288031"/>
          </a:xfrm>
          <a:prstGeom prst="ellipse">
            <a:avLst/>
          </a:prstGeom>
          <a:solidFill>
            <a:srgbClr val="CCECFF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199" name="Oval 198"/>
          <p:cNvSpPr/>
          <p:nvPr/>
        </p:nvSpPr>
        <p:spPr bwMode="auto">
          <a:xfrm>
            <a:off x="600446" y="3631659"/>
            <a:ext cx="288032" cy="288031"/>
          </a:xfrm>
          <a:prstGeom prst="ellipse">
            <a:avLst/>
          </a:prstGeom>
          <a:solidFill>
            <a:srgbClr val="FF6699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200" name="Oval 199"/>
          <p:cNvSpPr/>
          <p:nvPr/>
        </p:nvSpPr>
        <p:spPr bwMode="auto">
          <a:xfrm>
            <a:off x="1201344" y="4869172"/>
            <a:ext cx="288032" cy="288031"/>
          </a:xfrm>
          <a:prstGeom prst="ellips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201" name="Oval 200"/>
          <p:cNvSpPr/>
          <p:nvPr/>
        </p:nvSpPr>
        <p:spPr bwMode="auto">
          <a:xfrm>
            <a:off x="634012" y="4861532"/>
            <a:ext cx="288032" cy="288031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202" name="Oval 201"/>
          <p:cNvSpPr/>
          <p:nvPr/>
        </p:nvSpPr>
        <p:spPr bwMode="auto">
          <a:xfrm>
            <a:off x="1176515" y="6149477"/>
            <a:ext cx="288032" cy="288031"/>
          </a:xfrm>
          <a:prstGeom prst="ellipse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203" name="Oval 202"/>
          <p:cNvSpPr/>
          <p:nvPr/>
        </p:nvSpPr>
        <p:spPr bwMode="auto">
          <a:xfrm>
            <a:off x="888485" y="6149477"/>
            <a:ext cx="288032" cy="288031"/>
          </a:xfrm>
          <a:prstGeom prst="ellipse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204" name="Oval 203"/>
          <p:cNvSpPr/>
          <p:nvPr/>
        </p:nvSpPr>
        <p:spPr bwMode="auto">
          <a:xfrm>
            <a:off x="1464544" y="2377466"/>
            <a:ext cx="288032" cy="288031"/>
          </a:xfrm>
          <a:prstGeom prst="ellipse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205" name="Oval 204"/>
          <p:cNvSpPr/>
          <p:nvPr/>
        </p:nvSpPr>
        <p:spPr bwMode="auto">
          <a:xfrm>
            <a:off x="600446" y="2377466"/>
            <a:ext cx="288032" cy="288031"/>
          </a:xfrm>
          <a:prstGeom prst="ellipse">
            <a:avLst/>
          </a:prstGeom>
          <a:solidFill>
            <a:srgbClr val="66FFCC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206" name="Oval 205"/>
          <p:cNvSpPr/>
          <p:nvPr/>
        </p:nvSpPr>
        <p:spPr bwMode="auto">
          <a:xfrm>
            <a:off x="1464544" y="3645033"/>
            <a:ext cx="288032" cy="288031"/>
          </a:xfrm>
          <a:prstGeom prst="ellipse">
            <a:avLst/>
          </a:prstGeom>
          <a:solidFill>
            <a:srgbClr val="CCECFF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207" name="Oval 206"/>
          <p:cNvSpPr/>
          <p:nvPr/>
        </p:nvSpPr>
        <p:spPr bwMode="auto">
          <a:xfrm>
            <a:off x="888485" y="3644235"/>
            <a:ext cx="288032" cy="288031"/>
          </a:xfrm>
          <a:prstGeom prst="ellipse">
            <a:avLst/>
          </a:prstGeom>
          <a:solidFill>
            <a:srgbClr val="FF6699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208" name="Oval 207"/>
          <p:cNvSpPr/>
          <p:nvPr/>
        </p:nvSpPr>
        <p:spPr bwMode="auto">
          <a:xfrm>
            <a:off x="1490860" y="4869172"/>
            <a:ext cx="288032" cy="288031"/>
          </a:xfrm>
          <a:prstGeom prst="ellips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209" name="Oval 208"/>
          <p:cNvSpPr/>
          <p:nvPr/>
        </p:nvSpPr>
        <p:spPr bwMode="auto">
          <a:xfrm>
            <a:off x="924485" y="4861532"/>
            <a:ext cx="288032" cy="288031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210" name="Oval 209"/>
          <p:cNvSpPr/>
          <p:nvPr/>
        </p:nvSpPr>
        <p:spPr bwMode="auto">
          <a:xfrm>
            <a:off x="1481849" y="6149477"/>
            <a:ext cx="288032" cy="288031"/>
          </a:xfrm>
          <a:prstGeom prst="ellipse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211" name="Oval 210"/>
          <p:cNvSpPr/>
          <p:nvPr/>
        </p:nvSpPr>
        <p:spPr bwMode="auto">
          <a:xfrm>
            <a:off x="600446" y="6165948"/>
            <a:ext cx="288032" cy="288031"/>
          </a:xfrm>
          <a:prstGeom prst="ellipse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41014" y="1641582"/>
            <a:ext cx="3035449" cy="9232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360" tIns="45681" rIns="91360" bIns="45681" rtlCol="0">
            <a:spAutoFit/>
          </a:bodyPr>
          <a:lstStyle/>
          <a:p>
            <a:pPr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/>
              </a:rPr>
              <a:t>All data for 1bx from all regions in a single card!</a:t>
            </a:r>
          </a:p>
          <a:p>
            <a:pPr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/>
              </a:rPr>
              <a:t>Everything you need!</a:t>
            </a:r>
          </a:p>
        </p:txBody>
      </p:sp>
      <p:sp>
        <p:nvSpPr>
          <p:cNvPr id="218" name="Oval 217"/>
          <p:cNvSpPr/>
          <p:nvPr/>
        </p:nvSpPr>
        <p:spPr bwMode="auto">
          <a:xfrm>
            <a:off x="1176515" y="1513370"/>
            <a:ext cx="288032" cy="288031"/>
          </a:xfrm>
          <a:prstGeom prst="ellipse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5</a:t>
            </a:r>
          </a:p>
        </p:txBody>
      </p:sp>
      <p:sp>
        <p:nvSpPr>
          <p:cNvPr id="219" name="Oval 218"/>
          <p:cNvSpPr/>
          <p:nvPr/>
        </p:nvSpPr>
        <p:spPr bwMode="auto">
          <a:xfrm>
            <a:off x="888485" y="1513370"/>
            <a:ext cx="288032" cy="288031"/>
          </a:xfrm>
          <a:prstGeom prst="ellipse">
            <a:avLst/>
          </a:prstGeom>
          <a:solidFill>
            <a:srgbClr val="66FFCC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5</a:t>
            </a:r>
          </a:p>
        </p:txBody>
      </p:sp>
      <p:sp>
        <p:nvSpPr>
          <p:cNvPr id="220" name="Oval 219"/>
          <p:cNvSpPr/>
          <p:nvPr/>
        </p:nvSpPr>
        <p:spPr bwMode="auto">
          <a:xfrm>
            <a:off x="1176515" y="2780940"/>
            <a:ext cx="288032" cy="288031"/>
          </a:xfrm>
          <a:prstGeom prst="ellipse">
            <a:avLst/>
          </a:prstGeom>
          <a:solidFill>
            <a:srgbClr val="CCECFF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5</a:t>
            </a:r>
          </a:p>
        </p:txBody>
      </p:sp>
      <p:sp>
        <p:nvSpPr>
          <p:cNvPr id="221" name="Oval 220"/>
          <p:cNvSpPr/>
          <p:nvPr/>
        </p:nvSpPr>
        <p:spPr bwMode="auto">
          <a:xfrm>
            <a:off x="600446" y="2767566"/>
            <a:ext cx="288032" cy="288031"/>
          </a:xfrm>
          <a:prstGeom prst="ellipse">
            <a:avLst/>
          </a:prstGeom>
          <a:solidFill>
            <a:srgbClr val="FF6699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5</a:t>
            </a:r>
          </a:p>
        </p:txBody>
      </p:sp>
      <p:sp>
        <p:nvSpPr>
          <p:cNvPr id="222" name="Oval 221"/>
          <p:cNvSpPr/>
          <p:nvPr/>
        </p:nvSpPr>
        <p:spPr bwMode="auto">
          <a:xfrm>
            <a:off x="1201344" y="4005075"/>
            <a:ext cx="288032" cy="288031"/>
          </a:xfrm>
          <a:prstGeom prst="ellips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5</a:t>
            </a:r>
          </a:p>
        </p:txBody>
      </p:sp>
      <p:sp>
        <p:nvSpPr>
          <p:cNvPr id="223" name="Oval 222"/>
          <p:cNvSpPr/>
          <p:nvPr/>
        </p:nvSpPr>
        <p:spPr bwMode="auto">
          <a:xfrm>
            <a:off x="634012" y="3997434"/>
            <a:ext cx="288032" cy="288031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5</a:t>
            </a:r>
          </a:p>
        </p:txBody>
      </p:sp>
      <p:sp>
        <p:nvSpPr>
          <p:cNvPr id="224" name="Oval 223"/>
          <p:cNvSpPr/>
          <p:nvPr/>
        </p:nvSpPr>
        <p:spPr bwMode="auto">
          <a:xfrm>
            <a:off x="1176515" y="5285382"/>
            <a:ext cx="288032" cy="288031"/>
          </a:xfrm>
          <a:prstGeom prst="ellipse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5</a:t>
            </a:r>
          </a:p>
        </p:txBody>
      </p:sp>
      <p:sp>
        <p:nvSpPr>
          <p:cNvPr id="225" name="Oval 224"/>
          <p:cNvSpPr/>
          <p:nvPr/>
        </p:nvSpPr>
        <p:spPr bwMode="auto">
          <a:xfrm>
            <a:off x="888485" y="5285382"/>
            <a:ext cx="288032" cy="288031"/>
          </a:xfrm>
          <a:prstGeom prst="ellipse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5</a:t>
            </a:r>
          </a:p>
        </p:txBody>
      </p:sp>
      <p:sp>
        <p:nvSpPr>
          <p:cNvPr id="226" name="Oval 225"/>
          <p:cNvSpPr/>
          <p:nvPr/>
        </p:nvSpPr>
        <p:spPr bwMode="auto">
          <a:xfrm>
            <a:off x="1464544" y="1513370"/>
            <a:ext cx="288032" cy="288031"/>
          </a:xfrm>
          <a:prstGeom prst="ellipse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5</a:t>
            </a:r>
          </a:p>
        </p:txBody>
      </p:sp>
      <p:sp>
        <p:nvSpPr>
          <p:cNvPr id="227" name="Oval 226"/>
          <p:cNvSpPr/>
          <p:nvPr/>
        </p:nvSpPr>
        <p:spPr bwMode="auto">
          <a:xfrm>
            <a:off x="600446" y="1513370"/>
            <a:ext cx="288032" cy="288031"/>
          </a:xfrm>
          <a:prstGeom prst="ellipse">
            <a:avLst/>
          </a:prstGeom>
          <a:solidFill>
            <a:srgbClr val="66FFCC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5</a:t>
            </a:r>
          </a:p>
        </p:txBody>
      </p:sp>
      <p:sp>
        <p:nvSpPr>
          <p:cNvPr id="228" name="Oval 227"/>
          <p:cNvSpPr/>
          <p:nvPr/>
        </p:nvSpPr>
        <p:spPr bwMode="auto">
          <a:xfrm>
            <a:off x="1464544" y="2780940"/>
            <a:ext cx="288032" cy="288031"/>
          </a:xfrm>
          <a:prstGeom prst="ellipse">
            <a:avLst/>
          </a:prstGeom>
          <a:solidFill>
            <a:srgbClr val="CCECFF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5</a:t>
            </a:r>
          </a:p>
        </p:txBody>
      </p:sp>
      <p:sp>
        <p:nvSpPr>
          <p:cNvPr id="229" name="Oval 228"/>
          <p:cNvSpPr/>
          <p:nvPr/>
        </p:nvSpPr>
        <p:spPr bwMode="auto">
          <a:xfrm>
            <a:off x="888485" y="2780139"/>
            <a:ext cx="288032" cy="288031"/>
          </a:xfrm>
          <a:prstGeom prst="ellipse">
            <a:avLst/>
          </a:prstGeom>
          <a:solidFill>
            <a:srgbClr val="FF6699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5</a:t>
            </a:r>
          </a:p>
        </p:txBody>
      </p:sp>
      <p:sp>
        <p:nvSpPr>
          <p:cNvPr id="230" name="Oval 229"/>
          <p:cNvSpPr/>
          <p:nvPr/>
        </p:nvSpPr>
        <p:spPr bwMode="auto">
          <a:xfrm>
            <a:off x="1490860" y="4005075"/>
            <a:ext cx="288032" cy="288031"/>
          </a:xfrm>
          <a:prstGeom prst="ellips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5</a:t>
            </a:r>
          </a:p>
        </p:txBody>
      </p:sp>
      <p:sp>
        <p:nvSpPr>
          <p:cNvPr id="231" name="Oval 230"/>
          <p:cNvSpPr/>
          <p:nvPr/>
        </p:nvSpPr>
        <p:spPr bwMode="auto">
          <a:xfrm>
            <a:off x="924485" y="3997434"/>
            <a:ext cx="288032" cy="288031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5</a:t>
            </a:r>
          </a:p>
        </p:txBody>
      </p:sp>
      <p:sp>
        <p:nvSpPr>
          <p:cNvPr id="232" name="Oval 231"/>
          <p:cNvSpPr/>
          <p:nvPr/>
        </p:nvSpPr>
        <p:spPr bwMode="auto">
          <a:xfrm>
            <a:off x="1481849" y="5285382"/>
            <a:ext cx="288032" cy="288031"/>
          </a:xfrm>
          <a:prstGeom prst="ellipse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5</a:t>
            </a:r>
          </a:p>
        </p:txBody>
      </p:sp>
      <p:sp>
        <p:nvSpPr>
          <p:cNvPr id="233" name="Oval 232"/>
          <p:cNvSpPr/>
          <p:nvPr/>
        </p:nvSpPr>
        <p:spPr bwMode="auto">
          <a:xfrm>
            <a:off x="600446" y="5301850"/>
            <a:ext cx="288032" cy="288031"/>
          </a:xfrm>
          <a:prstGeom prst="ellipse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5</a:t>
            </a:r>
          </a:p>
        </p:txBody>
      </p:sp>
      <p:sp>
        <p:nvSpPr>
          <p:cNvPr id="10" name="5-Point Star 9"/>
          <p:cNvSpPr/>
          <p:nvPr/>
        </p:nvSpPr>
        <p:spPr bwMode="auto">
          <a:xfrm>
            <a:off x="4241224" y="1754948"/>
            <a:ext cx="648071" cy="648071"/>
          </a:xfrm>
          <a:prstGeom prst="star5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1</a:t>
            </a:r>
          </a:p>
        </p:txBody>
      </p:sp>
      <p:sp>
        <p:nvSpPr>
          <p:cNvPr id="234" name="5-Point Star 233"/>
          <p:cNvSpPr/>
          <p:nvPr/>
        </p:nvSpPr>
        <p:spPr bwMode="auto">
          <a:xfrm>
            <a:off x="4211968" y="2996959"/>
            <a:ext cx="648071" cy="648071"/>
          </a:xfrm>
          <a:prstGeom prst="star5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2</a:t>
            </a:r>
          </a:p>
        </p:txBody>
      </p:sp>
      <p:sp>
        <p:nvSpPr>
          <p:cNvPr id="235" name="Oval 234"/>
          <p:cNvSpPr/>
          <p:nvPr/>
        </p:nvSpPr>
        <p:spPr bwMode="auto">
          <a:xfrm>
            <a:off x="1187628" y="1800772"/>
            <a:ext cx="288032" cy="288031"/>
          </a:xfrm>
          <a:prstGeom prst="ellipse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6</a:t>
            </a:r>
          </a:p>
        </p:txBody>
      </p:sp>
      <p:sp>
        <p:nvSpPr>
          <p:cNvPr id="236" name="Oval 235"/>
          <p:cNvSpPr/>
          <p:nvPr/>
        </p:nvSpPr>
        <p:spPr bwMode="auto">
          <a:xfrm>
            <a:off x="899594" y="1800772"/>
            <a:ext cx="288032" cy="288031"/>
          </a:xfrm>
          <a:prstGeom prst="ellipse">
            <a:avLst/>
          </a:prstGeom>
          <a:solidFill>
            <a:srgbClr val="66FFCC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6</a:t>
            </a:r>
          </a:p>
        </p:txBody>
      </p:sp>
      <p:sp>
        <p:nvSpPr>
          <p:cNvPr id="237" name="Oval 236"/>
          <p:cNvSpPr/>
          <p:nvPr/>
        </p:nvSpPr>
        <p:spPr bwMode="auto">
          <a:xfrm>
            <a:off x="1187628" y="3068343"/>
            <a:ext cx="288032" cy="288031"/>
          </a:xfrm>
          <a:prstGeom prst="ellipse">
            <a:avLst/>
          </a:prstGeom>
          <a:solidFill>
            <a:srgbClr val="CCECFF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6</a:t>
            </a:r>
          </a:p>
        </p:txBody>
      </p:sp>
      <p:sp>
        <p:nvSpPr>
          <p:cNvPr id="238" name="Oval 237"/>
          <p:cNvSpPr/>
          <p:nvPr/>
        </p:nvSpPr>
        <p:spPr bwMode="auto">
          <a:xfrm>
            <a:off x="611562" y="3054966"/>
            <a:ext cx="288032" cy="288031"/>
          </a:xfrm>
          <a:prstGeom prst="ellipse">
            <a:avLst/>
          </a:prstGeom>
          <a:solidFill>
            <a:srgbClr val="FF6699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6</a:t>
            </a:r>
          </a:p>
        </p:txBody>
      </p:sp>
      <p:sp>
        <p:nvSpPr>
          <p:cNvPr id="239" name="Oval 238"/>
          <p:cNvSpPr/>
          <p:nvPr/>
        </p:nvSpPr>
        <p:spPr bwMode="auto">
          <a:xfrm>
            <a:off x="1212457" y="4292479"/>
            <a:ext cx="288032" cy="288031"/>
          </a:xfrm>
          <a:prstGeom prst="ellips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6</a:t>
            </a:r>
          </a:p>
        </p:txBody>
      </p:sp>
      <p:sp>
        <p:nvSpPr>
          <p:cNvPr id="240" name="Oval 239"/>
          <p:cNvSpPr/>
          <p:nvPr/>
        </p:nvSpPr>
        <p:spPr bwMode="auto">
          <a:xfrm>
            <a:off x="645125" y="4284841"/>
            <a:ext cx="288032" cy="288031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6</a:t>
            </a:r>
          </a:p>
        </p:txBody>
      </p:sp>
      <p:sp>
        <p:nvSpPr>
          <p:cNvPr id="241" name="Oval 240"/>
          <p:cNvSpPr/>
          <p:nvPr/>
        </p:nvSpPr>
        <p:spPr bwMode="auto">
          <a:xfrm>
            <a:off x="1187628" y="5572785"/>
            <a:ext cx="288032" cy="288031"/>
          </a:xfrm>
          <a:prstGeom prst="ellipse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6</a:t>
            </a:r>
          </a:p>
        </p:txBody>
      </p:sp>
      <p:sp>
        <p:nvSpPr>
          <p:cNvPr id="242" name="Oval 241"/>
          <p:cNvSpPr/>
          <p:nvPr/>
        </p:nvSpPr>
        <p:spPr bwMode="auto">
          <a:xfrm>
            <a:off x="899594" y="5572785"/>
            <a:ext cx="288032" cy="288031"/>
          </a:xfrm>
          <a:prstGeom prst="ellipse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6</a:t>
            </a:r>
          </a:p>
        </p:txBody>
      </p:sp>
      <p:sp>
        <p:nvSpPr>
          <p:cNvPr id="243" name="Oval 242"/>
          <p:cNvSpPr/>
          <p:nvPr/>
        </p:nvSpPr>
        <p:spPr bwMode="auto">
          <a:xfrm>
            <a:off x="1475657" y="1800772"/>
            <a:ext cx="288032" cy="288031"/>
          </a:xfrm>
          <a:prstGeom prst="ellipse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6</a:t>
            </a:r>
          </a:p>
        </p:txBody>
      </p:sp>
      <p:sp>
        <p:nvSpPr>
          <p:cNvPr id="244" name="Oval 243"/>
          <p:cNvSpPr/>
          <p:nvPr/>
        </p:nvSpPr>
        <p:spPr bwMode="auto">
          <a:xfrm>
            <a:off x="611562" y="1800772"/>
            <a:ext cx="288032" cy="288031"/>
          </a:xfrm>
          <a:prstGeom prst="ellipse">
            <a:avLst/>
          </a:prstGeom>
          <a:solidFill>
            <a:srgbClr val="66FFCC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6</a:t>
            </a:r>
          </a:p>
        </p:txBody>
      </p:sp>
      <p:sp>
        <p:nvSpPr>
          <p:cNvPr id="245" name="Oval 244"/>
          <p:cNvSpPr/>
          <p:nvPr/>
        </p:nvSpPr>
        <p:spPr bwMode="auto">
          <a:xfrm>
            <a:off x="1475657" y="3068343"/>
            <a:ext cx="288032" cy="288031"/>
          </a:xfrm>
          <a:prstGeom prst="ellipse">
            <a:avLst/>
          </a:prstGeom>
          <a:solidFill>
            <a:srgbClr val="CCECFF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6</a:t>
            </a:r>
          </a:p>
        </p:txBody>
      </p:sp>
      <p:sp>
        <p:nvSpPr>
          <p:cNvPr id="246" name="Oval 245"/>
          <p:cNvSpPr/>
          <p:nvPr/>
        </p:nvSpPr>
        <p:spPr bwMode="auto">
          <a:xfrm>
            <a:off x="899594" y="3067545"/>
            <a:ext cx="288032" cy="288031"/>
          </a:xfrm>
          <a:prstGeom prst="ellipse">
            <a:avLst/>
          </a:prstGeom>
          <a:solidFill>
            <a:srgbClr val="FF6699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6</a:t>
            </a:r>
          </a:p>
        </p:txBody>
      </p:sp>
      <p:sp>
        <p:nvSpPr>
          <p:cNvPr id="247" name="Oval 246"/>
          <p:cNvSpPr/>
          <p:nvPr/>
        </p:nvSpPr>
        <p:spPr bwMode="auto">
          <a:xfrm>
            <a:off x="1501973" y="4292479"/>
            <a:ext cx="288032" cy="288031"/>
          </a:xfrm>
          <a:prstGeom prst="ellips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6</a:t>
            </a:r>
          </a:p>
        </p:txBody>
      </p:sp>
      <p:sp>
        <p:nvSpPr>
          <p:cNvPr id="248" name="Oval 247"/>
          <p:cNvSpPr/>
          <p:nvPr/>
        </p:nvSpPr>
        <p:spPr bwMode="auto">
          <a:xfrm>
            <a:off x="935597" y="4284841"/>
            <a:ext cx="288032" cy="288031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6</a:t>
            </a:r>
          </a:p>
        </p:txBody>
      </p:sp>
      <p:sp>
        <p:nvSpPr>
          <p:cNvPr id="249" name="Oval 248"/>
          <p:cNvSpPr/>
          <p:nvPr/>
        </p:nvSpPr>
        <p:spPr bwMode="auto">
          <a:xfrm>
            <a:off x="1492963" y="5572785"/>
            <a:ext cx="288032" cy="288031"/>
          </a:xfrm>
          <a:prstGeom prst="ellipse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6</a:t>
            </a:r>
          </a:p>
        </p:txBody>
      </p:sp>
      <p:sp>
        <p:nvSpPr>
          <p:cNvPr id="250" name="Oval 249"/>
          <p:cNvSpPr/>
          <p:nvPr/>
        </p:nvSpPr>
        <p:spPr bwMode="auto">
          <a:xfrm>
            <a:off x="611562" y="5589251"/>
            <a:ext cx="288032" cy="288031"/>
          </a:xfrm>
          <a:prstGeom prst="ellipse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6</a:t>
            </a:r>
          </a:p>
        </p:txBody>
      </p:sp>
      <p:sp>
        <p:nvSpPr>
          <p:cNvPr id="267" name="Oval 266"/>
          <p:cNvSpPr/>
          <p:nvPr/>
        </p:nvSpPr>
        <p:spPr bwMode="auto">
          <a:xfrm>
            <a:off x="1187628" y="2098330"/>
            <a:ext cx="288032" cy="288031"/>
          </a:xfrm>
          <a:prstGeom prst="ellipse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7</a:t>
            </a:r>
          </a:p>
        </p:txBody>
      </p:sp>
      <p:sp>
        <p:nvSpPr>
          <p:cNvPr id="268" name="Oval 267"/>
          <p:cNvSpPr/>
          <p:nvPr/>
        </p:nvSpPr>
        <p:spPr bwMode="auto">
          <a:xfrm>
            <a:off x="899594" y="2098330"/>
            <a:ext cx="288032" cy="288031"/>
          </a:xfrm>
          <a:prstGeom prst="ellipse">
            <a:avLst/>
          </a:prstGeom>
          <a:solidFill>
            <a:srgbClr val="66FFCC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7</a:t>
            </a:r>
          </a:p>
        </p:txBody>
      </p:sp>
      <p:sp>
        <p:nvSpPr>
          <p:cNvPr id="269" name="Oval 268"/>
          <p:cNvSpPr/>
          <p:nvPr/>
        </p:nvSpPr>
        <p:spPr bwMode="auto">
          <a:xfrm>
            <a:off x="1187628" y="3365897"/>
            <a:ext cx="288032" cy="288031"/>
          </a:xfrm>
          <a:prstGeom prst="ellipse">
            <a:avLst/>
          </a:prstGeom>
          <a:solidFill>
            <a:srgbClr val="CCECFF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7</a:t>
            </a:r>
          </a:p>
        </p:txBody>
      </p:sp>
      <p:sp>
        <p:nvSpPr>
          <p:cNvPr id="270" name="Oval 269"/>
          <p:cNvSpPr/>
          <p:nvPr/>
        </p:nvSpPr>
        <p:spPr bwMode="auto">
          <a:xfrm>
            <a:off x="611562" y="3352527"/>
            <a:ext cx="288032" cy="288031"/>
          </a:xfrm>
          <a:prstGeom prst="ellipse">
            <a:avLst/>
          </a:prstGeom>
          <a:solidFill>
            <a:srgbClr val="FF6699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7</a:t>
            </a:r>
          </a:p>
        </p:txBody>
      </p:sp>
      <p:sp>
        <p:nvSpPr>
          <p:cNvPr id="271" name="Oval 270"/>
          <p:cNvSpPr/>
          <p:nvPr/>
        </p:nvSpPr>
        <p:spPr bwMode="auto">
          <a:xfrm>
            <a:off x="1212457" y="4590035"/>
            <a:ext cx="288032" cy="288031"/>
          </a:xfrm>
          <a:prstGeom prst="ellips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7</a:t>
            </a:r>
          </a:p>
        </p:txBody>
      </p:sp>
      <p:sp>
        <p:nvSpPr>
          <p:cNvPr id="272" name="Oval 271"/>
          <p:cNvSpPr/>
          <p:nvPr/>
        </p:nvSpPr>
        <p:spPr bwMode="auto">
          <a:xfrm>
            <a:off x="645125" y="4582395"/>
            <a:ext cx="288032" cy="288031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7</a:t>
            </a:r>
          </a:p>
        </p:txBody>
      </p:sp>
      <p:sp>
        <p:nvSpPr>
          <p:cNvPr id="273" name="Oval 272"/>
          <p:cNvSpPr/>
          <p:nvPr/>
        </p:nvSpPr>
        <p:spPr bwMode="auto">
          <a:xfrm>
            <a:off x="1187628" y="5870342"/>
            <a:ext cx="288032" cy="288031"/>
          </a:xfrm>
          <a:prstGeom prst="ellipse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7</a:t>
            </a:r>
          </a:p>
        </p:txBody>
      </p:sp>
      <p:sp>
        <p:nvSpPr>
          <p:cNvPr id="274" name="Oval 273"/>
          <p:cNvSpPr/>
          <p:nvPr/>
        </p:nvSpPr>
        <p:spPr bwMode="auto">
          <a:xfrm>
            <a:off x="899594" y="5870342"/>
            <a:ext cx="288032" cy="288031"/>
          </a:xfrm>
          <a:prstGeom prst="ellipse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7</a:t>
            </a:r>
          </a:p>
        </p:txBody>
      </p:sp>
      <p:sp>
        <p:nvSpPr>
          <p:cNvPr id="275" name="Oval 274"/>
          <p:cNvSpPr/>
          <p:nvPr/>
        </p:nvSpPr>
        <p:spPr bwMode="auto">
          <a:xfrm>
            <a:off x="1475657" y="2098330"/>
            <a:ext cx="288032" cy="288031"/>
          </a:xfrm>
          <a:prstGeom prst="ellipse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7</a:t>
            </a:r>
          </a:p>
        </p:txBody>
      </p:sp>
      <p:sp>
        <p:nvSpPr>
          <p:cNvPr id="276" name="Oval 275"/>
          <p:cNvSpPr/>
          <p:nvPr/>
        </p:nvSpPr>
        <p:spPr bwMode="auto">
          <a:xfrm>
            <a:off x="611562" y="2098330"/>
            <a:ext cx="288032" cy="288031"/>
          </a:xfrm>
          <a:prstGeom prst="ellipse">
            <a:avLst/>
          </a:prstGeom>
          <a:solidFill>
            <a:srgbClr val="66FFCC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7</a:t>
            </a:r>
          </a:p>
        </p:txBody>
      </p:sp>
      <p:sp>
        <p:nvSpPr>
          <p:cNvPr id="277" name="Oval 276"/>
          <p:cNvSpPr/>
          <p:nvPr/>
        </p:nvSpPr>
        <p:spPr bwMode="auto">
          <a:xfrm>
            <a:off x="1475657" y="3365897"/>
            <a:ext cx="288032" cy="288031"/>
          </a:xfrm>
          <a:prstGeom prst="ellipse">
            <a:avLst/>
          </a:prstGeom>
          <a:solidFill>
            <a:srgbClr val="CCECFF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7</a:t>
            </a:r>
          </a:p>
        </p:txBody>
      </p:sp>
      <p:sp>
        <p:nvSpPr>
          <p:cNvPr id="278" name="Oval 277"/>
          <p:cNvSpPr/>
          <p:nvPr/>
        </p:nvSpPr>
        <p:spPr bwMode="auto">
          <a:xfrm>
            <a:off x="899594" y="3365099"/>
            <a:ext cx="288032" cy="288031"/>
          </a:xfrm>
          <a:prstGeom prst="ellipse">
            <a:avLst/>
          </a:prstGeom>
          <a:solidFill>
            <a:srgbClr val="FF6699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7</a:t>
            </a:r>
          </a:p>
        </p:txBody>
      </p:sp>
      <p:sp>
        <p:nvSpPr>
          <p:cNvPr id="279" name="Oval 278"/>
          <p:cNvSpPr/>
          <p:nvPr/>
        </p:nvSpPr>
        <p:spPr bwMode="auto">
          <a:xfrm>
            <a:off x="1501973" y="4590035"/>
            <a:ext cx="288032" cy="288031"/>
          </a:xfrm>
          <a:prstGeom prst="ellips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7</a:t>
            </a:r>
          </a:p>
        </p:txBody>
      </p:sp>
      <p:sp>
        <p:nvSpPr>
          <p:cNvPr id="280" name="Oval 279"/>
          <p:cNvSpPr/>
          <p:nvPr/>
        </p:nvSpPr>
        <p:spPr bwMode="auto">
          <a:xfrm>
            <a:off x="935597" y="4582395"/>
            <a:ext cx="288032" cy="288031"/>
          </a:xfrm>
          <a:prstGeom prst="ellipse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7</a:t>
            </a:r>
          </a:p>
        </p:txBody>
      </p:sp>
      <p:sp>
        <p:nvSpPr>
          <p:cNvPr id="281" name="Oval 280"/>
          <p:cNvSpPr/>
          <p:nvPr/>
        </p:nvSpPr>
        <p:spPr bwMode="auto">
          <a:xfrm>
            <a:off x="1492963" y="5870342"/>
            <a:ext cx="288032" cy="288031"/>
          </a:xfrm>
          <a:prstGeom prst="ellipse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7</a:t>
            </a:r>
          </a:p>
        </p:txBody>
      </p:sp>
      <p:sp>
        <p:nvSpPr>
          <p:cNvPr id="282" name="Oval 281"/>
          <p:cNvSpPr/>
          <p:nvPr/>
        </p:nvSpPr>
        <p:spPr bwMode="auto">
          <a:xfrm>
            <a:off x="611562" y="5886812"/>
            <a:ext cx="288032" cy="288031"/>
          </a:xfrm>
          <a:prstGeom prst="ellipse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 pitchFamily="34" charset="0"/>
              </a:rPr>
              <a:t>7</a:t>
            </a:r>
          </a:p>
        </p:txBody>
      </p:sp>
      <p:sp>
        <p:nvSpPr>
          <p:cNvPr id="299" name="TextBox 298"/>
          <p:cNvSpPr txBox="1"/>
          <p:nvPr/>
        </p:nvSpPr>
        <p:spPr>
          <a:xfrm>
            <a:off x="5652126" y="2865718"/>
            <a:ext cx="3035449" cy="9232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360" tIns="45681" rIns="91360" bIns="45681" rtlCol="0">
            <a:spAutoFit/>
          </a:bodyPr>
          <a:lstStyle/>
          <a:p>
            <a:pPr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/>
              </a:rPr>
              <a:t>All data for 1bx from all regions in a single card!</a:t>
            </a:r>
          </a:p>
          <a:p>
            <a:pPr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/>
              </a:rPr>
              <a:t>Everything you need!</a:t>
            </a:r>
          </a:p>
        </p:txBody>
      </p:sp>
      <p:sp>
        <p:nvSpPr>
          <p:cNvPr id="300" name="TextBox 299"/>
          <p:cNvSpPr txBox="1"/>
          <p:nvPr/>
        </p:nvSpPr>
        <p:spPr>
          <a:xfrm>
            <a:off x="5652126" y="4149089"/>
            <a:ext cx="3035449" cy="9232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360" tIns="45681" rIns="91360" bIns="45681" rtlCol="0">
            <a:spAutoFit/>
          </a:bodyPr>
          <a:lstStyle/>
          <a:p>
            <a:pPr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/>
              </a:rPr>
              <a:t>All data for 1bx from all regions in a single card!</a:t>
            </a:r>
          </a:p>
          <a:p>
            <a:pPr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/>
              </a:rPr>
              <a:t>Everything you need!</a:t>
            </a:r>
          </a:p>
        </p:txBody>
      </p:sp>
      <p:sp>
        <p:nvSpPr>
          <p:cNvPr id="301" name="TextBox 300"/>
          <p:cNvSpPr txBox="1"/>
          <p:nvPr/>
        </p:nvSpPr>
        <p:spPr>
          <a:xfrm>
            <a:off x="6142004" y="6207985"/>
            <a:ext cx="720079" cy="36925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360" tIns="45681" rIns="91360" bIns="45681" rtlCol="0">
            <a:spAutoFit/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/>
              </a:rPr>
              <a:t>BX:1</a:t>
            </a:r>
            <a:endParaRPr lang="en-GB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6142004" y="6207985"/>
            <a:ext cx="720079" cy="36925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360" tIns="45681" rIns="91360" bIns="45681" rtlCol="0">
            <a:spAutoFit/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/>
              </a:rPr>
              <a:t>BX:2</a:t>
            </a:r>
            <a:endParaRPr lang="en-GB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6142004" y="6207985"/>
            <a:ext cx="720079" cy="36925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360" tIns="45681" rIns="91360" bIns="45681" rtlCol="0">
            <a:spAutoFit/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/>
              </a:rPr>
              <a:t>BX:3</a:t>
            </a:r>
            <a:endParaRPr lang="en-GB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6142004" y="6207985"/>
            <a:ext cx="720079" cy="36925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360" tIns="45681" rIns="91360" bIns="45681" rtlCol="0">
            <a:spAutoFit/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/>
              </a:rPr>
              <a:t>BX:4</a:t>
            </a:r>
            <a:endParaRPr lang="en-GB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6142004" y="6207985"/>
            <a:ext cx="720079" cy="36925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360" tIns="45681" rIns="91360" bIns="45681" rtlCol="0">
            <a:spAutoFit/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/>
              </a:rPr>
              <a:t>BX:5</a:t>
            </a:r>
            <a:endParaRPr lang="en-GB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6142003" y="6207985"/>
            <a:ext cx="720079" cy="36925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360" tIns="45681" rIns="91360" bIns="45681" rtlCol="0">
            <a:spAutoFit/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/>
              </a:rPr>
              <a:t>BX:6</a:t>
            </a:r>
            <a:endParaRPr lang="en-GB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6142004" y="6207985"/>
            <a:ext cx="720079" cy="36925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360" tIns="45681" rIns="91360" bIns="45681" rtlCol="0">
            <a:spAutoFit/>
          </a:bodyPr>
          <a:lstStyle/>
          <a:p>
            <a:pPr algn="ctr" defTabSz="913597" eaLnBrk="0" hangingPunct="0"/>
            <a:r>
              <a:rPr lang="en-GB" dirty="0" smtClean="0">
                <a:solidFill>
                  <a:srgbClr val="000000"/>
                </a:solidFill>
                <a:latin typeface="Century Gothic"/>
              </a:rPr>
              <a:t>BX:7</a:t>
            </a:r>
            <a:endParaRPr lang="en-GB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D06398-A6AE-4DAE-9224-DDBF6E084121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829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0.40955 -0.00417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-208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111E-6 L 0.41753 -0.14699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68" y="-7361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11111E-6 L 0.41458 -0.2833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29" y="-14167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33333E-6 L 0.42344 -0.42824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63" y="-21412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2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2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2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2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2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2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2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2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2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2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2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2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2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0.40173 -0.00417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87" y="-208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111E-6 L 0.39375 -0.14699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7361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11111E-6 L 0.39098 -0.28333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49" y="-14167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0.39375 -0.42824 " pathEditMode="relative" rAng="0" ptsTypes="AA">
                                      <p:cBhvr>
                                        <p:cTn id="15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21412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0.40174 0.14213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87" y="7106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96296E-6 L 0.39392 -0.00069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46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81481E-6 L 0.38299 -0.14769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49" y="-7384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7.40741E-7 L 0.39201 -0.29236 " pathEditMode="relative" rAng="0" ptsTypes="AA">
                                      <p:cBhvr>
                                        <p:cTn id="164" dur="2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01" y="-14630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2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2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2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2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2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2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2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2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2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2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2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2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2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2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2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2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2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2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0.37795 -0.00417 " pathEditMode="relative" rAng="0" ptsTypes="AA">
                                      <p:cBhvr>
                                        <p:cTn id="23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89" y="-208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0.37014 -0.42824 " pathEditMode="relative" rAng="0" ptsTypes="AA">
                                      <p:cBhvr>
                                        <p:cTn id="23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7" y="-21412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37014 -0.14699 " pathEditMode="relative" rAng="0" ptsTypes="AA">
                                      <p:cBhvr>
                                        <p:cTn id="238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7" y="-7361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6 L 0.36632 -0.28217 " pathEditMode="relative" rAng="0" ptsTypes="AA">
                                      <p:cBhvr>
                                        <p:cTn id="240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16" y="-14120"/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7.40741E-7 L 0.38593 0.14213 " pathEditMode="relative" rAng="0" ptsTypes="AA">
                                      <p:cBhvr>
                                        <p:cTn id="242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88" y="7106"/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96296E-6 L 0.38593 -0.00069 " pathEditMode="relative" rAng="0" ptsTypes="AA">
                                      <p:cBhvr>
                                        <p:cTn id="244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88" y="-46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81481E-6 L 0.37518 -0.14769 " pathEditMode="relative" rAng="0" ptsTypes="AA">
                                      <p:cBhvr>
                                        <p:cTn id="246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50" y="-7384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7.40741E-7 L 0.37795 -0.28171 " pathEditMode="relative" rAng="0" ptsTypes="AA">
                                      <p:cBhvr>
                                        <p:cTn id="248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89" y="-14097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33333E-6 L 0.39392 0.28843 " pathEditMode="relative" rAng="0" ptsTypes="AA">
                                      <p:cBhvr>
                                        <p:cTn id="250" dur="2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14421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0.39392 0.13518 " pathEditMode="relative" rAng="0" ptsTypes="AA">
                                      <p:cBhvr>
                                        <p:cTn id="252" dur="2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6759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0.39097 -0.00139 " pathEditMode="relative" rAng="0" ptsTypes="AA">
                                      <p:cBhvr>
                                        <p:cTn id="254" dur="2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49" y="-69"/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33333E-6 L 0.39201 -0.14606 " pathEditMode="relative" rAng="0" ptsTypes="AA">
                                      <p:cBhvr>
                                        <p:cTn id="256" dur="2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01" y="-7315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2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2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2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2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2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2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2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2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2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2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2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2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2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2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2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2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2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2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2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2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2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2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2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2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2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2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2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2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96296E-6 L 0.33872 -0.13449 " pathEditMode="relative" rAng="0" ptsTypes="AA">
                                      <p:cBhvr>
                                        <p:cTn id="3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-6736"/>
                                    </p:animMotion>
                                  </p:childTnLst>
                                </p:cTn>
                              </p:par>
                              <p:par>
                                <p:cTn id="32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7037E-6 L 0.33507 -0.27176 " pathEditMode="relative" rAng="0" ptsTypes="AA">
                                      <p:cBhvr>
                                        <p:cTn id="32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53" y="-13588"/>
                                    </p:animMotion>
                                  </p:childTnLst>
                                </p:cTn>
                              </p:par>
                              <p:par>
                                <p:cTn id="32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33333E-6 L 0.33872 -0.00417 " pathEditMode="relative" rAng="0" ptsTypes="AA">
                                      <p:cBhvr>
                                        <p:cTn id="330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-208"/>
                                    </p:animMotion>
                                  </p:childTnLst>
                                </p:cTn>
                              </p:par>
                              <p:par>
                                <p:cTn id="3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48148E-6 L 0.33872 -0.43055 " pathEditMode="relative" rAng="0" ptsTypes="AA">
                                      <p:cBhvr>
                                        <p:cTn id="332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-21528"/>
                                    </p:animMotion>
                                  </p:childTnLst>
                                </p:cTn>
                              </p:par>
                              <p:par>
                                <p:cTn id="33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L 0.36215 0.14213 " pathEditMode="relative" rAng="0" ptsTypes="AA">
                                      <p:cBhvr>
                                        <p:cTn id="334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8" y="7106"/>
                                    </p:animMotion>
                                  </p:childTnLst>
                                </p:cTn>
                              </p:par>
                              <p:par>
                                <p:cTn id="33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L 0.35434 -0.29236 " pathEditMode="relative" rAng="0" ptsTypes="AA">
                                      <p:cBhvr>
                                        <p:cTn id="336" dur="2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-14630"/>
                                    </p:animMotion>
                                  </p:childTnLst>
                                </p:cTn>
                              </p:par>
                              <p:par>
                                <p:cTn id="33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8148E-6 L 0.35434 -0.00046 " pathEditMode="relative" rAng="0" ptsTypes="AA">
                                      <p:cBhvr>
                                        <p:cTn id="338" dur="2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-23"/>
                                    </p:animMotion>
                                  </p:childTnLst>
                                </p:cTn>
                              </p:par>
                              <p:par>
                                <p:cTn id="33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22222E-6 L 0.35052 -0.14653 " pathEditMode="relative" rAng="0" ptsTypes="AA">
                                      <p:cBhvr>
                                        <p:cTn id="340" dur="2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17" y="-7338"/>
                                    </p:animMotion>
                                  </p:childTnLst>
                                </p:cTn>
                              </p:par>
                              <p:par>
                                <p:cTn id="3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33333E-6 L 0.37013 0.27801 " pathEditMode="relative" rAng="0" ptsTypes="AA">
                                      <p:cBhvr>
                                        <p:cTn id="342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7" y="13889"/>
                                    </p:animMotion>
                                  </p:childTnLst>
                                </p:cTn>
                              </p:par>
                              <p:par>
                                <p:cTn id="34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44444E-6 L 0.37013 0.13518 " pathEditMode="relative" rAng="0" ptsTypes="AA">
                                      <p:cBhvr>
                                        <p:cTn id="344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7" y="6759"/>
                                    </p:animMotion>
                                  </p:childTnLst>
                                </p:cTn>
                              </p:par>
                              <p:par>
                                <p:cTn id="34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22222E-6 L 0.36736 -0.00139 " pathEditMode="relative" rAng="0" ptsTypes="AA">
                                      <p:cBhvr>
                                        <p:cTn id="346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68" y="-69"/>
                                    </p:animMotion>
                                  </p:childTnLst>
                                </p:cTn>
                              </p:par>
                              <p:par>
                                <p:cTn id="34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33333E-6 L 0.37013 -0.14606 " pathEditMode="relative" rAng="0" ptsTypes="AA">
                                      <p:cBhvr>
                                        <p:cTn id="348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7" y="-7315"/>
                                    </p:animMotion>
                                  </p:childTnLst>
                                </p:cTn>
                              </p:par>
                              <p:par>
                                <p:cTn id="34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L 0.39392 0.42639 " pathEditMode="relative" rAng="0" ptsTypes="AA">
                                      <p:cBhvr>
                                        <p:cTn id="350" dur="2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21319"/>
                                    </p:animMotion>
                                  </p:childTnLst>
                                </p:cTn>
                              </p:par>
                              <p:par>
                                <p:cTn id="35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0.39392 0.28356 " pathEditMode="relative" rAng="0" ptsTypes="AA">
                                      <p:cBhvr>
                                        <p:cTn id="352" dur="2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14167"/>
                                    </p:animMotion>
                                  </p:childTnLst>
                                </p:cTn>
                              </p:par>
                              <p:par>
                                <p:cTn id="35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48148E-6 L 0.39097 0.13657 " pathEditMode="relative" rAng="0" ptsTypes="AA">
                                      <p:cBhvr>
                                        <p:cTn id="354" dur="2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49" y="6829"/>
                                    </p:animMotion>
                                  </p:childTnLst>
                                </p:cTn>
                              </p:par>
                              <p:par>
                                <p:cTn id="35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9259E-6 L 0.39201 -0.0081 " pathEditMode="relative" rAng="0" ptsTypes="AA">
                                      <p:cBhvr>
                                        <p:cTn id="356" dur="2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01" y="-417"/>
                                    </p:animMotion>
                                  </p:childTnLst>
                                </p:cTn>
                              </p:par>
                              <p:par>
                                <p:cTn id="3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2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2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2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2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2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2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1" dur="2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2" dur="2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2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2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9" dur="2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0" dur="2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3" dur="2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4" dur="2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2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2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1" dur="2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2" dur="2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5" dur="2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2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9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0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3" dur="2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4" dur="2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7" dur="2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8" dur="2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1" dur="2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2" dur="2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5" dur="2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6" dur="2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9" dur="2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0" dur="2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2000"/>
                            </p:stCondLst>
                            <p:childTnLst>
                              <p:par>
                                <p:cTn id="4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6" fill="hold">
                      <p:stCondLst>
                        <p:cond delay="indefinite"/>
                      </p:stCondLst>
                      <p:childTnLst>
                        <p:par>
                          <p:cTn id="427" fill="hold">
                            <p:stCondLst>
                              <p:cond delay="0"/>
                            </p:stCondLst>
                            <p:childTnLst>
                              <p:par>
                                <p:cTn id="428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7 L 0.33073 0.00139 " pathEditMode="relative" rAng="0" ptsTypes="AA">
                                      <p:cBhvr>
                                        <p:cTn id="429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8" y="69"/>
                                    </p:animMotion>
                                  </p:childTnLst>
                                </p:cTn>
                              </p:par>
                              <p:par>
                                <p:cTn id="43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0.33507 -0.14653 " pathEditMode="relative" rAng="0" ptsTypes="AA">
                                      <p:cBhvr>
                                        <p:cTn id="431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53" y="-7338"/>
                                    </p:animMotion>
                                  </p:childTnLst>
                                </p:cTn>
                              </p:par>
                              <p:par>
                                <p:cTn id="43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0.33073 0.14213 " pathEditMode="relative" rAng="0" ptsTypes="AA">
                                      <p:cBhvr>
                                        <p:cTn id="433" dur="2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8" y="7106"/>
                                    </p:animMotion>
                                  </p:childTnLst>
                                </p:cTn>
                              </p:par>
                              <p:par>
                                <p:cTn id="43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44444E-6 L 0.33073 -0.29491 " pathEditMode="relative" rAng="0" ptsTypes="AA">
                                      <p:cBhvr>
                                        <p:cTn id="435" dur="2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8" y="-14745"/>
                                    </p:animMotion>
                                  </p:childTnLst>
                                </p:cTn>
                              </p:par>
                              <p:par>
                                <p:cTn id="43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35434 0.27801 " pathEditMode="relative" rAng="0" ptsTypes="AA">
                                      <p:cBhvr>
                                        <p:cTn id="437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13889"/>
                                    </p:animMotion>
                                  </p:childTnLst>
                                </p:cTn>
                              </p:par>
                              <p:par>
                                <p:cTn id="43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35434 -0.14606 " pathEditMode="relative" rAng="0" ptsTypes="AA">
                                      <p:cBhvr>
                                        <p:cTn id="439" dur="2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-7315"/>
                                    </p:animMotion>
                                  </p:childTnLst>
                                </p:cTn>
                              </p:par>
                              <p:par>
                                <p:cTn id="44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44444E-6 L 0.35434 0.13518 " pathEditMode="relative" rAng="0" ptsTypes="AA">
                                      <p:cBhvr>
                                        <p:cTn id="441" dur="2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6759"/>
                                    </p:animMotion>
                                  </p:childTnLst>
                                </p:cTn>
                              </p:par>
                              <p:par>
                                <p:cTn id="44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7 L 0.35052 -0.00023 " pathEditMode="relative" rAng="0" ptsTypes="AA">
                                      <p:cBhvr>
                                        <p:cTn id="443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17" y="-23"/>
                                    </p:animMotion>
                                  </p:childTnLst>
                                </p:cTn>
                              </p:par>
                              <p:par>
                                <p:cTn id="44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0.40955 -0.00417 " pathEditMode="relative" rAng="0" ptsTypes="AA">
                                      <p:cBhvr>
                                        <p:cTn id="445" dur="2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-208"/>
                                    </p:animMotion>
                                  </p:childTnLst>
                                </p:cTn>
                              </p:par>
                              <p:par>
                                <p:cTn id="4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111E-6 L 0.41753 -0.14699 " pathEditMode="relative" rAng="0" ptsTypes="AA">
                                      <p:cBhvr>
                                        <p:cTn id="447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68" y="-7361"/>
                                    </p:animMotion>
                                  </p:childTnLst>
                                </p:cTn>
                              </p:par>
                              <p:par>
                                <p:cTn id="44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11111E-6 L 0.41458 -0.28333 " pathEditMode="relative" rAng="0" ptsTypes="AA">
                                      <p:cBhvr>
                                        <p:cTn id="449" dur="2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29" y="-14167"/>
                                    </p:animMotion>
                                  </p:childTnLst>
                                </p:cTn>
                              </p:par>
                              <p:par>
                                <p:cTn id="45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33333E-6 L 0.42344 -0.42824 " pathEditMode="relative" rAng="0" ptsTypes="AA">
                                      <p:cBhvr>
                                        <p:cTn id="451" dur="2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63" y="-21412"/>
                                    </p:animMotion>
                                  </p:childTnLst>
                                </p:cTn>
                              </p:par>
                              <p:par>
                                <p:cTn id="45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0.37083 0.0081 " pathEditMode="relative" rAng="0" ptsTypes="AA">
                                      <p:cBhvr>
                                        <p:cTn id="48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42" y="394"/>
                                    </p:animMotion>
                                  </p:childTnLst>
                                </p:cTn>
                              </p:par>
                              <p:par>
                                <p:cTn id="48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0" dur="2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1" dur="2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4" dur="2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5" dur="2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8" dur="2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9" dur="2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2" dur="2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3" dur="2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6" dur="2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7" dur="2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0" dur="2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1" dur="2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4" dur="2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5" dur="2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8" dur="2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9" dur="2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2" dur="2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3" dur="2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6" dur="2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7" dur="2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0" dur="2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1" dur="2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4" dur="2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5" dur="2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8" dur="2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9" dur="2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2" dur="2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3" dur="2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6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7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0" dur="2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1" dur="2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59259E-6 L 0.37795 0.42639 " pathEditMode="relative" rAng="0" ptsTypes="AA">
                                      <p:cBhvr>
                                        <p:cTn id="555" dur="2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89" y="21319"/>
                                    </p:animMotion>
                                  </p:childTnLst>
                                </p:cTn>
                              </p:par>
                              <p:par>
                                <p:cTn id="55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6 L 0.37795 0.27291 " pathEditMode="relative" rAng="0" ptsTypes="AA">
                                      <p:cBhvr>
                                        <p:cTn id="557" dur="2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89" y="13634"/>
                                    </p:animMotion>
                                  </p:childTnLst>
                                </p:cTn>
                              </p:par>
                              <p:par>
                                <p:cTn id="55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0.37518 0.13657 " pathEditMode="relative" rAng="0" ptsTypes="AA">
                                      <p:cBhvr>
                                        <p:cTn id="559" dur="2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50" y="6829"/>
                                    </p:animMotion>
                                  </p:childTnLst>
                                </p:cTn>
                              </p:par>
                              <p:par>
                                <p:cTn id="56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96296E-6 L 0.38593 -0.00787 " pathEditMode="relative" rAng="0" ptsTypes="AA">
                                      <p:cBhvr>
                                        <p:cTn id="561" dur="2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88" y="-394"/>
                                    </p:animMotion>
                                  </p:childTnLst>
                                </p:cTn>
                              </p:par>
                              <p:par>
                                <p:cTn id="5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4" fill="hold">
                            <p:stCondLst>
                              <p:cond delay="2000"/>
                            </p:stCondLst>
                            <p:childTnLst>
                              <p:par>
                                <p:cTn id="5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7" fill="hold">
                      <p:stCondLst>
                        <p:cond delay="indefinite"/>
                      </p:stCondLst>
                      <p:childTnLst>
                        <p:par>
                          <p:cTn id="568" fill="hold">
                            <p:stCondLst>
                              <p:cond delay="0"/>
                            </p:stCondLst>
                            <p:childTnLst>
                              <p:par>
                                <p:cTn id="56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037E-6 L 0.33073 0.13704 " pathEditMode="relative" rAng="0" ptsTypes="AA">
                                      <p:cBhvr>
                                        <p:cTn id="570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8" y="6852"/>
                                    </p:animMotion>
                                  </p:childTnLst>
                                </p:cTn>
                              </p:par>
                              <p:par>
                                <p:cTn id="57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7037E-7 L 0.31927 -0.00023 " pathEditMode="relative" rAng="0" ptsTypes="AA">
                                      <p:cBhvr>
                                        <p:cTn id="572" dur="2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55" y="-23"/>
                                    </p:animMotion>
                                  </p:childTnLst>
                                </p:cTn>
                              </p:par>
                              <p:par>
                                <p:cTn id="57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0.33073 0.27801 " pathEditMode="relative" rAng="0" ptsTypes="AA">
                                      <p:cBhvr>
                                        <p:cTn id="574" dur="2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8" y="13889"/>
                                    </p:animMotion>
                                  </p:childTnLst>
                                </p:cTn>
                              </p:par>
                              <p:par>
                                <p:cTn id="57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5185E-6 L 0.32292 -0.14838 " pathEditMode="relative" rAng="0" ptsTypes="AA">
                                      <p:cBhvr>
                                        <p:cTn id="576" dur="2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46" y="-7431"/>
                                    </p:animMotion>
                                  </p:childTnLst>
                                </p:cTn>
                              </p:par>
                              <p:par>
                                <p:cTn id="57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0.40173 -0.00417 " pathEditMode="relative" rAng="0" ptsTypes="AA">
                                      <p:cBhvr>
                                        <p:cTn id="578" dur="2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87" y="-208"/>
                                    </p:animMotion>
                                  </p:childTnLst>
                                </p:cTn>
                              </p:par>
                              <p:par>
                                <p:cTn id="57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111E-6 L 0.39375 -0.14699 " pathEditMode="relative" rAng="0" ptsTypes="AA">
                                      <p:cBhvr>
                                        <p:cTn id="580" dur="2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7361"/>
                                    </p:animMotion>
                                  </p:childTnLst>
                                </p:cTn>
                              </p:par>
                              <p:par>
                                <p:cTn id="58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11111E-6 L 0.39098 -0.28333 " pathEditMode="relative" rAng="0" ptsTypes="AA">
                                      <p:cBhvr>
                                        <p:cTn id="582" dur="2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49" y="-14167"/>
                                    </p:animMotion>
                                  </p:childTnLst>
                                </p:cTn>
                              </p:par>
                              <p:par>
                                <p:cTn id="58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0.39375 -0.42824 " pathEditMode="relative" rAng="0" ptsTypes="AA">
                                      <p:cBhvr>
                                        <p:cTn id="584" dur="2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21412"/>
                                    </p:animMotion>
                                  </p:childTnLst>
                                </p:cTn>
                              </p:par>
                              <p:par>
                                <p:cTn id="58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0.40174 0.14213 " pathEditMode="relative" rAng="0" ptsTypes="AA">
                                      <p:cBhvr>
                                        <p:cTn id="586" dur="2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87" y="7106"/>
                                    </p:animMotion>
                                  </p:childTnLst>
                                </p:cTn>
                              </p:par>
                              <p:par>
                                <p:cTn id="58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96296E-6 L 0.39392 -0.00069 " pathEditMode="relative" rAng="0" ptsTypes="AA">
                                      <p:cBhvr>
                                        <p:cTn id="588" dur="2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46"/>
                                    </p:animMotion>
                                  </p:childTnLst>
                                </p:cTn>
                              </p:par>
                              <p:par>
                                <p:cTn id="58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81481E-6 L 0.38299 -0.14769 " pathEditMode="relative" rAng="0" ptsTypes="AA">
                                      <p:cBhvr>
                                        <p:cTn id="590" dur="2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49" y="-7384"/>
                                    </p:animMotion>
                                  </p:childTnLst>
                                </p:cTn>
                              </p:par>
                              <p:par>
                                <p:cTn id="59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7.40741E-7 L 0.39201 -0.29236 " pathEditMode="relative" rAng="0" ptsTypes="AA">
                                      <p:cBhvr>
                                        <p:cTn id="592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01" y="-14630"/>
                                    </p:animMotion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7413 -0.00532 " pathEditMode="relative" rAng="0" ptsTypes="AA">
                                      <p:cBhvr>
                                        <p:cTn id="628" dur="2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98" y="-278"/>
                                    </p:animMotion>
                                  </p:childTnLst>
                                </p:cTn>
                              </p:par>
                              <p:par>
                                <p:cTn id="629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083 0.0081 L 0.54409 0.28102 " pathEditMode="relative" rAng="0" ptsTypes="AA">
                                      <p:cBhvr>
                                        <p:cTn id="6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63" y="13634"/>
                                    </p:animMotion>
                                  </p:childTnLst>
                                </p:cTn>
                              </p:par>
                              <p:par>
                                <p:cTn id="6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3" dur="2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4" dur="2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7" dur="2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8" dur="2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1" dur="2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2" dur="2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5" dur="2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6" dur="2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9" dur="2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0" dur="2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3" dur="2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4" dur="2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7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8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1" dur="2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2" dur="2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5" dur="2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6" dur="2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9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0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3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4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7" dur="2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8" dur="2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1" dur="2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2" dur="2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5" dur="2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6" dur="2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9" dur="2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0" dur="2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3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4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59259E-6 L 0.34774 0.41597 " pathEditMode="relative" rAng="0" ptsTypes="AA">
                                      <p:cBhvr>
                                        <p:cTn id="698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78" y="20787"/>
                                    </p:animMotion>
                                  </p:childTnLst>
                                </p:cTn>
                              </p:par>
                              <p:par>
                                <p:cTn id="69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59259E-6 L 0.36354 -0.0081 " pathEditMode="relative" rAng="0" ptsTypes="AA">
                                      <p:cBhvr>
                                        <p:cTn id="700" dur="2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77" y="-417"/>
                                    </p:animMotion>
                                  </p:childTnLst>
                                </p:cTn>
                              </p:par>
                              <p:par>
                                <p:cTn id="70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L 0.34774 0.27315 " pathEditMode="relative" rAng="0" ptsTypes="AA">
                                      <p:cBhvr>
                                        <p:cTn id="702" dur="2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78" y="13657"/>
                                    </p:animMotion>
                                  </p:childTnLst>
                                </p:cTn>
                              </p:par>
                              <p:par>
                                <p:cTn id="70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11111E-6 L 0.34375 0.13773 " pathEditMode="relative" rAng="0" ptsTypes="AA">
                                      <p:cBhvr>
                                        <p:cTn id="704" dur="2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88" y="6875"/>
                                    </p:animMotion>
                                  </p:childTnLst>
                                </p:cTn>
                              </p:par>
                              <p:par>
                                <p:cTn id="7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7" fill="hold">
                            <p:stCondLst>
                              <p:cond delay="2000"/>
                            </p:stCondLst>
                            <p:childTnLst>
                              <p:par>
                                <p:cTn id="7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41" grpId="0" animBg="1"/>
      <p:bldP spid="41" grpId="1" animBg="1"/>
      <p:bldP spid="41" grpId="2" animBg="1"/>
      <p:bldP spid="46" grpId="0" animBg="1"/>
      <p:bldP spid="46" grpId="1" animBg="1"/>
      <p:bldP spid="46" grpId="2" animBg="1"/>
      <p:bldP spid="47" grpId="0" animBg="1"/>
      <p:bldP spid="47" grpId="1" animBg="1"/>
      <p:bldP spid="47" grpId="2" animBg="1"/>
      <p:bldP spid="50" grpId="0" animBg="1"/>
      <p:bldP spid="50" grpId="1" animBg="1"/>
      <p:bldP spid="50" grpId="2" animBg="1"/>
      <p:bldP spid="51" grpId="0" animBg="1"/>
      <p:bldP spid="51" grpId="1" animBg="1"/>
      <p:bldP spid="51" grpId="2" animBg="1"/>
      <p:bldP spid="54" grpId="0" animBg="1"/>
      <p:bldP spid="54" grpId="1" animBg="1"/>
      <p:bldP spid="54" grpId="2" animBg="1"/>
      <p:bldP spid="55" grpId="0" animBg="1"/>
      <p:bldP spid="55" grpId="1" animBg="1"/>
      <p:bldP spid="55" grpId="2" animBg="1"/>
      <p:bldP spid="109" grpId="0" animBg="1"/>
      <p:bldP spid="109" grpId="1" animBg="1"/>
      <p:bldP spid="109" grpId="2" animBg="1"/>
      <p:bldP spid="110" grpId="0" animBg="1"/>
      <p:bldP spid="110" grpId="1" animBg="1"/>
      <p:bldP spid="110" grpId="2" animBg="1"/>
      <p:bldP spid="111" grpId="0" animBg="1"/>
      <p:bldP spid="111" grpId="1" animBg="1"/>
      <p:bldP spid="111" grpId="2" animBg="1"/>
      <p:bldP spid="112" grpId="0" animBg="1"/>
      <p:bldP spid="112" grpId="1" animBg="1"/>
      <p:bldP spid="112" grpId="2" animBg="1"/>
      <p:bldP spid="116" grpId="0" animBg="1"/>
      <p:bldP spid="116" grpId="1" animBg="1"/>
      <p:bldP spid="116" grpId="2" animBg="1"/>
      <p:bldP spid="117" grpId="0" animBg="1"/>
      <p:bldP spid="117" grpId="1" animBg="1"/>
      <p:bldP spid="117" grpId="2" animBg="1"/>
      <p:bldP spid="118" grpId="0" animBg="1"/>
      <p:bldP spid="118" grpId="1" animBg="1"/>
      <p:bldP spid="118" grpId="2" animBg="1"/>
      <p:bldP spid="119" grpId="0" animBg="1"/>
      <p:bldP spid="119" grpId="1" animBg="1"/>
      <p:bldP spid="119" grpId="2" animBg="1"/>
      <p:bldP spid="148" grpId="0" animBg="1"/>
      <p:bldP spid="148" grpId="1" animBg="1"/>
      <p:bldP spid="148" grpId="2" animBg="1"/>
      <p:bldP spid="149" grpId="0" animBg="1"/>
      <p:bldP spid="149" grpId="1" animBg="1"/>
      <p:bldP spid="149" grpId="2" animBg="1"/>
      <p:bldP spid="150" grpId="0" animBg="1"/>
      <p:bldP spid="150" grpId="1" animBg="1"/>
      <p:bldP spid="150" grpId="2" animBg="1"/>
      <p:bldP spid="151" grpId="0" animBg="1"/>
      <p:bldP spid="151" grpId="1" animBg="1"/>
      <p:bldP spid="151" grpId="2" animBg="1"/>
      <p:bldP spid="152" grpId="0" animBg="1"/>
      <p:bldP spid="152" grpId="1" animBg="1"/>
      <p:bldP spid="152" grpId="2" animBg="1"/>
      <p:bldP spid="153" grpId="0" animBg="1"/>
      <p:bldP spid="153" grpId="1" animBg="1"/>
      <p:bldP spid="153" grpId="2" animBg="1"/>
      <p:bldP spid="154" grpId="0" animBg="1"/>
      <p:bldP spid="154" grpId="1" animBg="1"/>
      <p:bldP spid="154" grpId="2" animBg="1"/>
      <p:bldP spid="155" grpId="0" animBg="1"/>
      <p:bldP spid="155" grpId="1" animBg="1"/>
      <p:bldP spid="155" grpId="2" animBg="1"/>
      <p:bldP spid="156" grpId="0" animBg="1"/>
      <p:bldP spid="156" grpId="1" animBg="1"/>
      <p:bldP spid="156" grpId="2" animBg="1"/>
      <p:bldP spid="157" grpId="0" animBg="1"/>
      <p:bldP spid="157" grpId="1" animBg="1"/>
      <p:bldP spid="157" grpId="2" animBg="1"/>
      <p:bldP spid="158" grpId="0" animBg="1"/>
      <p:bldP spid="158" grpId="1" animBg="1"/>
      <p:bldP spid="158" grpId="2" animBg="1"/>
      <p:bldP spid="159" grpId="0" animBg="1"/>
      <p:bldP spid="159" grpId="1" animBg="1"/>
      <p:bldP spid="159" grpId="2" animBg="1"/>
      <p:bldP spid="160" grpId="0" animBg="1"/>
      <p:bldP spid="160" grpId="1" animBg="1"/>
      <p:bldP spid="160" grpId="2" animBg="1"/>
      <p:bldP spid="161" grpId="0" animBg="1"/>
      <p:bldP spid="161" grpId="1" animBg="1"/>
      <p:bldP spid="161" grpId="2" animBg="1"/>
      <p:bldP spid="162" grpId="0" animBg="1"/>
      <p:bldP spid="162" grpId="1" animBg="1"/>
      <p:bldP spid="162" grpId="2" animBg="1"/>
      <p:bldP spid="163" grpId="0" animBg="1"/>
      <p:bldP spid="163" grpId="1" animBg="1"/>
      <p:bldP spid="163" grpId="2" animBg="1"/>
      <p:bldP spid="180" grpId="0" animBg="1"/>
      <p:bldP spid="180" grpId="1" animBg="1"/>
      <p:bldP spid="181" grpId="0" animBg="1"/>
      <p:bldP spid="181" grpId="1" animBg="1"/>
      <p:bldP spid="182" grpId="0" animBg="1"/>
      <p:bldP spid="182" grpId="1" animBg="1"/>
      <p:bldP spid="183" grpId="0" animBg="1"/>
      <p:bldP spid="183" grpId="1" animBg="1"/>
      <p:bldP spid="184" grpId="0" animBg="1"/>
      <p:bldP spid="184" grpId="1" animBg="1"/>
      <p:bldP spid="185" grpId="0" animBg="1"/>
      <p:bldP spid="185" grpId="1" animBg="1"/>
      <p:bldP spid="186" grpId="0" animBg="1"/>
      <p:bldP spid="186" grpId="1" animBg="1"/>
      <p:bldP spid="187" grpId="0" animBg="1"/>
      <p:bldP spid="187" grpId="1" animBg="1"/>
      <p:bldP spid="188" grpId="0" animBg="1"/>
      <p:bldP spid="188" grpId="1" animBg="1"/>
      <p:bldP spid="189" grpId="0" animBg="1"/>
      <p:bldP spid="189" grpId="1" animBg="1"/>
      <p:bldP spid="190" grpId="0" animBg="1"/>
      <p:bldP spid="190" grpId="1" animBg="1"/>
      <p:bldP spid="191" grpId="0" animBg="1"/>
      <p:bldP spid="191" grpId="1" animBg="1"/>
      <p:bldP spid="192" grpId="0" animBg="1"/>
      <p:bldP spid="192" grpId="1" animBg="1"/>
      <p:bldP spid="193" grpId="0" animBg="1"/>
      <p:bldP spid="193" grpId="1" animBg="1"/>
      <p:bldP spid="194" grpId="0" animBg="1"/>
      <p:bldP spid="194" grpId="1" animBg="1"/>
      <p:bldP spid="195" grpId="0" animBg="1"/>
      <p:bldP spid="195" grpId="1" animBg="1"/>
      <p:bldP spid="196" grpId="0" animBg="1"/>
      <p:bldP spid="196" grpId="1" animBg="1"/>
      <p:bldP spid="197" grpId="0" animBg="1"/>
      <p:bldP spid="197" grpId="1" animBg="1"/>
      <p:bldP spid="198" grpId="0" animBg="1"/>
      <p:bldP spid="198" grpId="1" animBg="1"/>
      <p:bldP spid="199" grpId="0" animBg="1"/>
      <p:bldP spid="200" grpId="0" animBg="1"/>
      <p:bldP spid="200" grpId="1" animBg="1"/>
      <p:bldP spid="201" grpId="0" animBg="1"/>
      <p:bldP spid="202" grpId="0" animBg="1"/>
      <p:bldP spid="202" grpId="1" animBg="1"/>
      <p:bldP spid="203" grpId="0" animBg="1"/>
      <p:bldP spid="203" grpId="1" animBg="1"/>
      <p:bldP spid="204" grpId="0" animBg="1"/>
      <p:bldP spid="204" grpId="1" animBg="1"/>
      <p:bldP spid="205" grpId="0" animBg="1"/>
      <p:bldP spid="206" grpId="0" animBg="1"/>
      <p:bldP spid="206" grpId="1" animBg="1"/>
      <p:bldP spid="207" grpId="0" animBg="1"/>
      <p:bldP spid="207" grpId="1" animBg="1"/>
      <p:bldP spid="208" grpId="0" animBg="1"/>
      <p:bldP spid="208" grpId="1" animBg="1"/>
      <p:bldP spid="209" grpId="0" animBg="1"/>
      <p:bldP spid="209" grpId="1" animBg="1"/>
      <p:bldP spid="210" grpId="0" animBg="1"/>
      <p:bldP spid="210" grpId="1" animBg="1"/>
      <p:bldP spid="211" grpId="0" animBg="1"/>
      <p:bldP spid="9" grpId="0" animBg="1"/>
      <p:bldP spid="9" grpId="1" animBg="1"/>
      <p:bldP spid="218" grpId="0" animBg="1"/>
      <p:bldP spid="218" grpId="1" animBg="1"/>
      <p:bldP spid="219" grpId="0" animBg="1"/>
      <p:bldP spid="220" grpId="0" animBg="1"/>
      <p:bldP spid="220" grpId="1" animBg="1"/>
      <p:bldP spid="221" grpId="0" animBg="1"/>
      <p:bldP spid="222" grpId="0" animBg="1"/>
      <p:bldP spid="222" grpId="1" animBg="1"/>
      <p:bldP spid="223" grpId="0" animBg="1"/>
      <p:bldP spid="224" grpId="0" animBg="1"/>
      <p:bldP spid="224" grpId="1" animBg="1"/>
      <p:bldP spid="225" grpId="0" animBg="1"/>
      <p:bldP spid="226" grpId="0" animBg="1"/>
      <p:bldP spid="226" grpId="1" animBg="1"/>
      <p:bldP spid="227" grpId="0" animBg="1"/>
      <p:bldP spid="228" grpId="0" animBg="1"/>
      <p:bldP spid="228" grpId="1" animBg="1"/>
      <p:bldP spid="229" grpId="0" animBg="1"/>
      <p:bldP spid="230" grpId="0" animBg="1"/>
      <p:bldP spid="230" grpId="1" animBg="1"/>
      <p:bldP spid="231" grpId="0" animBg="1"/>
      <p:bldP spid="232" grpId="0" animBg="1"/>
      <p:bldP spid="232" grpId="1" animBg="1"/>
      <p:bldP spid="233" grpId="0" animBg="1"/>
      <p:bldP spid="10" grpId="0" animBg="1"/>
      <p:bldP spid="10" grpId="1" animBg="1"/>
      <p:bldP spid="10" grpId="2" animBg="1"/>
      <p:bldP spid="234" grpId="0" animBg="1"/>
      <p:bldP spid="234" grpId="1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3" grpId="1" animBg="1"/>
      <p:bldP spid="244" grpId="0" animBg="1"/>
      <p:bldP spid="245" grpId="0" animBg="1"/>
      <p:bldP spid="245" grpId="1" animBg="1"/>
      <p:bldP spid="246" grpId="0" animBg="1"/>
      <p:bldP spid="247" grpId="0" animBg="1"/>
      <p:bldP spid="247" grpId="1" animBg="1"/>
      <p:bldP spid="248" grpId="0" animBg="1"/>
      <p:bldP spid="249" grpId="0" animBg="1"/>
      <p:bldP spid="249" grpId="1" animBg="1"/>
      <p:bldP spid="250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99" grpId="0" animBg="1"/>
      <p:bldP spid="299" grpId="1" animBg="1"/>
      <p:bldP spid="300" grpId="0" animBg="1"/>
      <p:bldP spid="301" grpId="0" animBg="1"/>
      <p:bldP spid="302" grpId="0" animBg="1"/>
      <p:bldP spid="303" grpId="0" animBg="1"/>
      <p:bldP spid="304" grpId="0" animBg="1"/>
      <p:bldP spid="305" grpId="0" animBg="1"/>
      <p:bldP spid="306" grpId="0" animBg="1"/>
      <p:bldP spid="30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advantages of TMT?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5" y="1143006"/>
            <a:ext cx="8382000" cy="5213350"/>
          </a:xfrm>
        </p:spPr>
        <p:txBody>
          <a:bodyPr/>
          <a:lstStyle/>
          <a:p>
            <a:r>
              <a:rPr lang="en-US" sz="2000" dirty="0" smtClean="0"/>
              <a:t>“All” the data arrive at a single place for processing</a:t>
            </a:r>
            <a:endParaRPr lang="en-US" dirty="0" smtClean="0"/>
          </a:p>
          <a:p>
            <a:pPr lvl="1"/>
            <a:r>
              <a:rPr lang="en-US" dirty="0"/>
              <a:t>in ideal </a:t>
            </a:r>
            <a:r>
              <a:rPr lang="en-US" dirty="0" smtClean="0"/>
              <a:t>case avoids boundaries and sharing between processors</a:t>
            </a:r>
          </a:p>
          <a:p>
            <a:pPr lvl="1"/>
            <a:r>
              <a:rPr lang="en-US" dirty="0" smtClean="0"/>
              <a:t>however, does not preclude sub-division of detector into regions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which may be essential for a large data source like a tracker</a:t>
            </a:r>
          </a:p>
          <a:p>
            <a:r>
              <a:rPr lang="en-US" sz="2000" dirty="0" smtClean="0"/>
              <a:t>Architecture is naturally matched to FPGA processing</a:t>
            </a:r>
          </a:p>
          <a:p>
            <a:pPr lvl="1"/>
            <a:r>
              <a:rPr lang="en-US" dirty="0" smtClean="0"/>
              <a:t>parallel streams with pipelined steps at data link speed</a:t>
            </a:r>
          </a:p>
          <a:p>
            <a:r>
              <a:rPr lang="en-US" sz="2000" dirty="0" smtClean="0"/>
              <a:t>Single type of processor, possibly for both layers</a:t>
            </a:r>
          </a:p>
          <a:p>
            <a:pPr lvl="1"/>
            <a:r>
              <a:rPr lang="en-US" dirty="0" smtClean="0"/>
              <a:t>L1= PP:  Pre-Processor    L2 = MP:  Main Processor</a:t>
            </a:r>
          </a:p>
          <a:p>
            <a:r>
              <a:rPr lang="en-US" sz="2000" dirty="0" smtClean="0"/>
              <a:t>One or two nodes can validate an entire trigger</a:t>
            </a:r>
          </a:p>
          <a:p>
            <a:pPr lvl="1"/>
            <a:r>
              <a:rPr lang="en-US" dirty="0" smtClean="0"/>
              <a:t>spare nodes can be used for redundancy, or algorithm development</a:t>
            </a:r>
          </a:p>
          <a:p>
            <a:r>
              <a:rPr lang="en-US" sz="2000" dirty="0" smtClean="0"/>
              <a:t>Many conventional algorithms explode in a large FPGA</a:t>
            </a:r>
          </a:p>
          <a:p>
            <a:pPr lvl="1"/>
            <a:r>
              <a:rPr lang="en-US" dirty="0" smtClean="0"/>
              <a:t>timing constraints or routing congestion for 2D algorithms</a:t>
            </a:r>
          </a:p>
          <a:p>
            <a:r>
              <a:rPr lang="en-US" sz="2000" dirty="0" err="1" smtClean="0"/>
              <a:t>Synchronisation</a:t>
            </a:r>
            <a:r>
              <a:rPr lang="en-US" sz="2000" dirty="0" smtClean="0"/>
              <a:t> is required only in a single node</a:t>
            </a:r>
          </a:p>
          <a:p>
            <a:pPr lvl="1"/>
            <a:r>
              <a:rPr lang="en-US" dirty="0" smtClean="0"/>
              <a:t>not across entire trigger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666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 smtClean="0"/>
              <a:t>Conventional versus TM Trigger Architecture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idx="1"/>
          </p:nvPr>
        </p:nvSpPr>
        <p:spPr>
          <a:xfrm>
            <a:off x="190501" y="1143006"/>
            <a:ext cx="8686800" cy="5213350"/>
          </a:xfrm>
          <a:ln/>
        </p:spPr>
        <p:txBody>
          <a:bodyPr/>
          <a:lstStyle/>
          <a:p>
            <a:pPr>
              <a:buClrTx/>
            </a:pPr>
            <a:r>
              <a:rPr lang="en-US" dirty="0" smtClean="0"/>
              <a:t>Options: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61D5E-F1F9-AA45-830A-0510DCA28D46}" type="slidenum">
              <a:rPr lang="en-US"/>
              <a:pPr/>
              <a:t>7</a:t>
            </a:fld>
            <a:endParaRPr lang="en-US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455" y="1772821"/>
            <a:ext cx="3998856" cy="4498713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37588" y="1628811"/>
            <a:ext cx="4010878" cy="451324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 May 2014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 Hall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75863" y="1405915"/>
            <a:ext cx="504984" cy="4615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300" tIns="45651" rIns="91300" bIns="45651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CT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99085" y="1405087"/>
            <a:ext cx="748640" cy="4615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300" tIns="45651" rIns="91300" bIns="45651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TMT</a:t>
            </a:r>
          </a:p>
        </p:txBody>
      </p:sp>
      <p:sp>
        <p:nvSpPr>
          <p:cNvPr id="3" name="Oval 2"/>
          <p:cNvSpPr/>
          <p:nvPr/>
        </p:nvSpPr>
        <p:spPr>
          <a:xfrm>
            <a:off x="2002855" y="3920076"/>
            <a:ext cx="465667" cy="1109133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simple </a:t>
            </a:r>
            <a:r>
              <a:rPr lang="en-GB" dirty="0" smtClean="0"/>
              <a:t>example of Routing Congestion: 1 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167861"/>
            <a:ext cx="8229600" cy="3503415"/>
          </a:xfrm>
        </p:spPr>
        <p:txBody>
          <a:bodyPr/>
          <a:lstStyle/>
          <a:p>
            <a:r>
              <a:rPr lang="en-GB" dirty="0" smtClean="0"/>
              <a:t>(G Iles) Created simple design to find routing limit</a:t>
            </a:r>
          </a:p>
          <a:p>
            <a:pPr lvl="1"/>
            <a:r>
              <a:rPr lang="en-GB" dirty="0" smtClean="0"/>
              <a:t>30x36 2x2 tower clusters (“electrons”) with 10bit energy</a:t>
            </a:r>
          </a:p>
          <a:p>
            <a:pPr lvl="1"/>
            <a:r>
              <a:rPr lang="en-GB" dirty="0" smtClean="0"/>
              <a:t>432 Gb/s (without 8B/10B)</a:t>
            </a:r>
          </a:p>
          <a:p>
            <a:pPr lvl="2"/>
            <a:r>
              <a:rPr lang="en-GB" dirty="0" smtClean="0"/>
              <a:t>Approximately  ¾ of CMS</a:t>
            </a:r>
          </a:p>
          <a:p>
            <a:pPr lvl="1"/>
            <a:r>
              <a:rPr lang="en-GB" dirty="0" smtClean="0"/>
              <a:t>Sum 16 clusters to create “</a:t>
            </a:r>
            <a:r>
              <a:rPr lang="en-GB" dirty="0" err="1" smtClean="0"/>
              <a:t>pseudojets</a:t>
            </a:r>
            <a:r>
              <a:rPr lang="en-GB" dirty="0" smtClean="0"/>
              <a:t>”</a:t>
            </a:r>
          </a:p>
          <a:p>
            <a:pPr lvl="1"/>
            <a:r>
              <a:rPr lang="en-GB" dirty="0" smtClean="0"/>
              <a:t>No other firmware (</a:t>
            </a:r>
            <a:r>
              <a:rPr lang="en-GB" u="sng" dirty="0" smtClean="0"/>
              <a:t>e.g. no sort, no transceivers, no DAQ, </a:t>
            </a:r>
            <a:r>
              <a:rPr lang="en-GB" u="sng" dirty="0" err="1" smtClean="0"/>
              <a:t>etc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GB" dirty="0" smtClean="0"/>
              <a:t>XC7VX485T – Place &amp; Route fails even though LUT usage only at 29%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12 May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 Hall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98A2B7-5336-8548-A5C9-A2DA89739C9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26" name="Picture 2" descr="C:\Users\giles\Desktop\i7\JF RouteFailure 36x30 Sum 16 2x2 clusters - Cropped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318"/>
          <a:stretch/>
        </p:blipFill>
        <p:spPr bwMode="auto">
          <a:xfrm>
            <a:off x="175326" y="5099821"/>
            <a:ext cx="8130532" cy="124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04177" y="3967786"/>
            <a:ext cx="5685735" cy="1015584"/>
          </a:xfrm>
          <a:prstGeom prst="rect">
            <a:avLst/>
          </a:prstGeom>
          <a:noFill/>
        </p:spPr>
        <p:txBody>
          <a:bodyPr wrap="none" lIns="91360" tIns="45681" rIns="91360" bIns="45681" rtlCol="0">
            <a:spAutoFit/>
          </a:bodyPr>
          <a:lstStyle/>
          <a:p>
            <a:r>
              <a:rPr lang="en-GB" sz="2000" dirty="0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but number of LUTs is not the whole story…</a:t>
            </a:r>
          </a:p>
          <a:p>
            <a:endParaRPr lang="en-GB" sz="2000" dirty="0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GB" sz="2000" dirty="0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A </a:t>
            </a:r>
            <a:r>
              <a:rPr lang="en-GB" sz="20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bigger FPGA </a:t>
            </a:r>
            <a:r>
              <a:rPr lang="en-GB" sz="2000" dirty="0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may not solve </a:t>
            </a:r>
            <a:r>
              <a:rPr lang="en-GB" sz="20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all </a:t>
            </a:r>
            <a:r>
              <a:rPr lang="en-GB" sz="2000" dirty="0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the problems…</a:t>
            </a:r>
            <a:endParaRPr lang="en-GB" sz="2000" dirty="0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62601" y="2015061"/>
            <a:ext cx="2472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Bare minimum “physics” algorithm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036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528730" y="1065484"/>
            <a:ext cx="3403600" cy="3582716"/>
          </a:xfrm>
          <a:prstGeom prst="rect">
            <a:avLst/>
          </a:prstGeom>
          <a:solidFill>
            <a:srgbClr val="F4FFB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42362" y="1124753"/>
            <a:ext cx="4515900" cy="506269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 smtClean="0">
                <a:ea typeface="ＭＳ Ｐゴシック" pitchFamily="34" charset="-128"/>
              </a:rPr>
              <a:t>(G Iles) Implemented a </a:t>
            </a:r>
            <a:r>
              <a:rPr lang="en-GB" dirty="0">
                <a:ea typeface="ＭＳ Ｐゴシック" pitchFamily="34" charset="-128"/>
              </a:rPr>
              <a:t>proposed </a:t>
            </a:r>
            <a:r>
              <a:rPr lang="en-GB" dirty="0" smtClean="0">
                <a:ea typeface="ＭＳ Ｐゴシック" pitchFamily="34" charset="-128"/>
              </a:rPr>
              <a:t>circular isolation algorithm</a:t>
            </a:r>
          </a:p>
          <a:p>
            <a:pPr lvl="1"/>
            <a:r>
              <a:rPr lang="en-GB" dirty="0" smtClean="0">
                <a:ea typeface="ＭＳ Ｐゴシック" pitchFamily="34" charset="-128"/>
              </a:rPr>
              <a:t>using </a:t>
            </a:r>
            <a:r>
              <a:rPr lang="en-GB" dirty="0" smtClean="0">
                <a:solidFill>
                  <a:srgbClr val="FF0000"/>
                </a:solidFill>
                <a:ea typeface="ＭＳ Ｐゴシック" pitchFamily="34" charset="-128"/>
              </a:rPr>
              <a:t>pipelined</a:t>
            </a:r>
            <a:r>
              <a:rPr lang="en-GB" dirty="0" smtClean="0">
                <a:ea typeface="ＭＳ Ｐゴシック" pitchFamily="34" charset="-128"/>
              </a:rPr>
              <a:t> design</a:t>
            </a:r>
          </a:p>
          <a:p>
            <a:r>
              <a:rPr lang="en-GB" dirty="0">
                <a:ea typeface="ＭＳ Ｐゴシック" pitchFamily="34" charset="-128"/>
              </a:rPr>
              <a:t>Searches every tower </a:t>
            </a:r>
            <a:r>
              <a:rPr lang="en-GB" dirty="0" smtClean="0">
                <a:ea typeface="ＭＳ Ｐゴシック" pitchFamily="34" charset="-128"/>
              </a:rPr>
              <a:t>location in 56 x 72 region</a:t>
            </a:r>
          </a:p>
          <a:p>
            <a:pPr lvl="1"/>
            <a:r>
              <a:rPr lang="en-GB" dirty="0" smtClean="0">
                <a:ea typeface="ＭＳ Ｐゴシック" pitchFamily="34" charset="-128"/>
              </a:rPr>
              <a:t>4032 sites</a:t>
            </a:r>
            <a:endParaRPr lang="en-GB" dirty="0">
              <a:ea typeface="ＭＳ Ｐゴシック" pitchFamily="34" charset="-128"/>
            </a:endParaRPr>
          </a:p>
          <a:p>
            <a:r>
              <a:rPr lang="en-GB" dirty="0" smtClean="0">
                <a:ea typeface="ＭＳ Ｐゴシック" pitchFamily="34" charset="-128"/>
              </a:rPr>
              <a:t>Counts the number of objects above threshold within a circular ring of diameter 9 towers or clusters </a:t>
            </a:r>
          </a:p>
          <a:p>
            <a:pPr lvl="1"/>
            <a:r>
              <a:rPr lang="en-GB" dirty="0" smtClean="0">
                <a:ea typeface="ＭＳ Ｐゴシック" pitchFamily="34" charset="-128"/>
              </a:rPr>
              <a:t>Result passed into LUT with the energy to determine object status</a:t>
            </a:r>
          </a:p>
        </p:txBody>
      </p:sp>
      <p:sp>
        <p:nvSpPr>
          <p:cNvPr id="8197" name="Date Placeholder 1"/>
          <p:cNvSpPr>
            <a:spLocks noGrp="1"/>
          </p:cNvSpPr>
          <p:nvPr>
            <p:ph type="dt" sz="half" idx="4294967295"/>
          </p:nvPr>
        </p:nvSpPr>
        <p:spPr bwMode="auto">
          <a:xfrm>
            <a:off x="352426" y="6543686"/>
            <a:ext cx="1466850" cy="24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10000"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299" indent="-28550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1994" indent="-22839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98793" indent="-22839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5593" indent="-22839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2390" indent="-228398" defTabSz="45679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69188" indent="-228398" defTabSz="45679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5984" indent="-228398" defTabSz="45679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2781" indent="-228398" defTabSz="45679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200" smtClean="0">
                <a:solidFill>
                  <a:srgbClr val="898989"/>
                </a:solidFill>
                <a:latin typeface="Calibri" pitchFamily="34" charset="0"/>
              </a:rPr>
              <a:t>12 May 2014</a:t>
            </a:r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199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886700" y="6543686"/>
            <a:ext cx="876300" cy="24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10000"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299" indent="-28550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1994" indent="-22839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98793" indent="-22839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5593" indent="-22839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2390" indent="-228398" defTabSz="45679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69188" indent="-228398" defTabSz="45679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5984" indent="-228398" defTabSz="45679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2781" indent="-228398" defTabSz="45679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0F26138-749C-43F4-BC5D-E0317CF3B394}" type="slidenum">
              <a:rPr lang="en-US" sz="1200">
                <a:solidFill>
                  <a:srgbClr val="898989"/>
                </a:solidFill>
                <a:latin typeface="Calibri" pitchFamily="34" charset="0"/>
              </a:rPr>
              <a:pPr eaLnBrk="1" hangingPunct="1"/>
              <a:t>9</a:t>
            </a:fld>
            <a:endParaRPr lang="en-US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198" name="Footer Placeholder 2"/>
          <p:cNvSpPr>
            <a:spLocks noGrp="1"/>
          </p:cNvSpPr>
          <p:nvPr>
            <p:ph type="ftr" sz="quarter" idx="4294967295"/>
          </p:nvPr>
        </p:nvSpPr>
        <p:spPr bwMode="auto">
          <a:xfrm>
            <a:off x="1809751" y="6543686"/>
            <a:ext cx="4086224" cy="24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10000"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299" indent="-28550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1994" indent="-22839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98793" indent="-22839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5593" indent="-22839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2390" indent="-228398" defTabSz="45679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69188" indent="-228398" defTabSz="45679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5984" indent="-228398" defTabSz="45679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2781" indent="-228398" defTabSz="45679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>
                <a:solidFill>
                  <a:srgbClr val="898989"/>
                </a:solidFill>
                <a:latin typeface="Calibri" pitchFamily="34" charset="0"/>
              </a:rPr>
              <a:t>G Hall</a:t>
            </a:r>
            <a:endParaRPr lang="en-US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Routing Congestion 2 : A nasty example.. </a:t>
            </a:r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6286178" y="1725808"/>
            <a:ext cx="1794771" cy="1943998"/>
            <a:chOff x="5219700" y="1052983"/>
            <a:chExt cx="3455988" cy="3743325"/>
          </a:xfrm>
        </p:grpSpPr>
        <p:sp>
          <p:nvSpPr>
            <p:cNvPr id="7" name="Rectangle 6"/>
            <p:cNvSpPr/>
            <p:nvPr/>
          </p:nvSpPr>
          <p:spPr bwMode="auto">
            <a:xfrm>
              <a:off x="5219700" y="1629246"/>
              <a:ext cx="288925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5508625" y="1629246"/>
              <a:ext cx="287338" cy="28733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5795963" y="1629246"/>
              <a:ext cx="288925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6084888" y="1629246"/>
              <a:ext cx="287337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6372225" y="1629246"/>
              <a:ext cx="287338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6659563" y="1629246"/>
              <a:ext cx="288925" cy="287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6948488" y="1629246"/>
              <a:ext cx="287337" cy="287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235825" y="1629246"/>
              <a:ext cx="288925" cy="287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7524750" y="1629246"/>
              <a:ext cx="287338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7812088" y="1629246"/>
              <a:ext cx="288925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8101013" y="1629246"/>
              <a:ext cx="287337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8388350" y="1629246"/>
              <a:ext cx="287338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5219700" y="1916583"/>
              <a:ext cx="288925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5508625" y="1916583"/>
              <a:ext cx="287338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5795963" y="1916583"/>
              <a:ext cx="288925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6084888" y="1916583"/>
              <a:ext cx="287337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6372225" y="1916583"/>
              <a:ext cx="287338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6659563" y="1916583"/>
              <a:ext cx="288925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6948488" y="1916583"/>
              <a:ext cx="287337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7235825" y="1916583"/>
              <a:ext cx="288925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7524750" y="1916583"/>
              <a:ext cx="287338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7812088" y="1916583"/>
              <a:ext cx="288925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8101013" y="1916583"/>
              <a:ext cx="287337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8388350" y="1916583"/>
              <a:ext cx="287338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5219700" y="2205508"/>
              <a:ext cx="288925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5508625" y="2205508"/>
              <a:ext cx="287338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5795963" y="2205508"/>
              <a:ext cx="288925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6084888" y="2205508"/>
              <a:ext cx="287337" cy="28733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6372225" y="2205508"/>
              <a:ext cx="287338" cy="28733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6659563" y="2205508"/>
              <a:ext cx="288925" cy="28733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6948488" y="2205508"/>
              <a:ext cx="287337" cy="28733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7235825" y="2205508"/>
              <a:ext cx="288925" cy="28733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7524750" y="2205508"/>
              <a:ext cx="287338" cy="28733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7812088" y="2205508"/>
              <a:ext cx="288925" cy="28733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8101013" y="2205508"/>
              <a:ext cx="287337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8388350" y="2205508"/>
              <a:ext cx="287338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5219700" y="2492846"/>
              <a:ext cx="288925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5508625" y="2492846"/>
              <a:ext cx="287338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5795963" y="2492846"/>
              <a:ext cx="288925" cy="287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6084888" y="2492846"/>
              <a:ext cx="287337" cy="287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6372225" y="2492846"/>
              <a:ext cx="287338" cy="287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6659563" y="2492846"/>
              <a:ext cx="288925" cy="28733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6948488" y="2492846"/>
              <a:ext cx="287337" cy="287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7235825" y="2492846"/>
              <a:ext cx="288925" cy="287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7524750" y="2492846"/>
              <a:ext cx="287338" cy="287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7812088" y="2492846"/>
              <a:ext cx="288925" cy="287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8101013" y="2492846"/>
              <a:ext cx="287337" cy="287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8388350" y="2492846"/>
              <a:ext cx="287338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5219700" y="2780183"/>
              <a:ext cx="288925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5508625" y="2780183"/>
              <a:ext cx="287338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5795963" y="2780183"/>
              <a:ext cx="288925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6084888" y="2780183"/>
              <a:ext cx="287337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6372225" y="2780183"/>
              <a:ext cx="287338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6659563" y="2780183"/>
              <a:ext cx="288925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6948488" y="2780183"/>
              <a:ext cx="287337" cy="2889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7235825" y="2780183"/>
              <a:ext cx="288925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7524750" y="2780183"/>
              <a:ext cx="287338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7812088" y="2780183"/>
              <a:ext cx="288925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8101013" y="2780183"/>
              <a:ext cx="287337" cy="2889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8388350" y="2780183"/>
              <a:ext cx="287338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5219700" y="3069108"/>
              <a:ext cx="288925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2" name="Rectangle 91"/>
            <p:cNvSpPr/>
            <p:nvPr/>
          </p:nvSpPr>
          <p:spPr bwMode="auto">
            <a:xfrm>
              <a:off x="5508625" y="3069108"/>
              <a:ext cx="287338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5795963" y="3069108"/>
              <a:ext cx="288925" cy="28733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6084888" y="3069108"/>
              <a:ext cx="287337" cy="28733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6372225" y="3069108"/>
              <a:ext cx="287338" cy="28733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6659563" y="3069106"/>
              <a:ext cx="288925" cy="3040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6948488" y="3069108"/>
              <a:ext cx="287337" cy="28733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8" name="Rectangle 97"/>
            <p:cNvSpPr/>
            <p:nvPr/>
          </p:nvSpPr>
          <p:spPr bwMode="auto">
            <a:xfrm>
              <a:off x="7235825" y="3069108"/>
              <a:ext cx="288925" cy="28733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9" name="Rectangle 98"/>
            <p:cNvSpPr/>
            <p:nvPr/>
          </p:nvSpPr>
          <p:spPr bwMode="auto">
            <a:xfrm>
              <a:off x="7524750" y="3069108"/>
              <a:ext cx="287338" cy="28733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0" name="Rectangle 99"/>
            <p:cNvSpPr/>
            <p:nvPr/>
          </p:nvSpPr>
          <p:spPr bwMode="auto">
            <a:xfrm>
              <a:off x="7812088" y="3069108"/>
              <a:ext cx="288925" cy="28733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8101013" y="3069108"/>
              <a:ext cx="287337" cy="28733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2" name="Rectangle 101"/>
            <p:cNvSpPr/>
            <p:nvPr/>
          </p:nvSpPr>
          <p:spPr bwMode="auto">
            <a:xfrm>
              <a:off x="8388350" y="3069108"/>
              <a:ext cx="287338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3" name="Rectangle 102"/>
            <p:cNvSpPr/>
            <p:nvPr/>
          </p:nvSpPr>
          <p:spPr bwMode="auto">
            <a:xfrm>
              <a:off x="5219700" y="3356446"/>
              <a:ext cx="288925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4" name="Rectangle 103"/>
            <p:cNvSpPr/>
            <p:nvPr/>
          </p:nvSpPr>
          <p:spPr bwMode="auto">
            <a:xfrm>
              <a:off x="5508625" y="3356446"/>
              <a:ext cx="287338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5" name="Rectangle 104"/>
            <p:cNvSpPr/>
            <p:nvPr/>
          </p:nvSpPr>
          <p:spPr bwMode="auto">
            <a:xfrm>
              <a:off x="5795963" y="3356446"/>
              <a:ext cx="288925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6084888" y="3356446"/>
              <a:ext cx="287337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7" name="Rectangle 106"/>
            <p:cNvSpPr/>
            <p:nvPr/>
          </p:nvSpPr>
          <p:spPr bwMode="auto">
            <a:xfrm>
              <a:off x="6372225" y="3356446"/>
              <a:ext cx="287338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8" name="Rectangle 107"/>
            <p:cNvSpPr/>
            <p:nvPr/>
          </p:nvSpPr>
          <p:spPr bwMode="auto">
            <a:xfrm>
              <a:off x="6659563" y="3356446"/>
              <a:ext cx="288925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6948488" y="3356446"/>
              <a:ext cx="287337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0" name="Rectangle 109"/>
            <p:cNvSpPr/>
            <p:nvPr/>
          </p:nvSpPr>
          <p:spPr bwMode="auto">
            <a:xfrm>
              <a:off x="7235825" y="3356446"/>
              <a:ext cx="288925" cy="2889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7524750" y="3356446"/>
              <a:ext cx="287338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2" name="Rectangle 111"/>
            <p:cNvSpPr/>
            <p:nvPr/>
          </p:nvSpPr>
          <p:spPr bwMode="auto">
            <a:xfrm>
              <a:off x="7812088" y="3356446"/>
              <a:ext cx="288925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3" name="Rectangle 112"/>
            <p:cNvSpPr/>
            <p:nvPr/>
          </p:nvSpPr>
          <p:spPr bwMode="auto">
            <a:xfrm>
              <a:off x="8101013" y="3356446"/>
              <a:ext cx="287337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4" name="Rectangle 113"/>
            <p:cNvSpPr/>
            <p:nvPr/>
          </p:nvSpPr>
          <p:spPr bwMode="auto">
            <a:xfrm>
              <a:off x="8388350" y="3356446"/>
              <a:ext cx="287338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5" name="Rectangle 114"/>
            <p:cNvSpPr/>
            <p:nvPr/>
          </p:nvSpPr>
          <p:spPr bwMode="auto">
            <a:xfrm>
              <a:off x="5219700" y="3645371"/>
              <a:ext cx="288925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6" name="Rectangle 115"/>
            <p:cNvSpPr/>
            <p:nvPr/>
          </p:nvSpPr>
          <p:spPr bwMode="auto">
            <a:xfrm>
              <a:off x="5508625" y="3645371"/>
              <a:ext cx="287338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7" name="Rectangle 116"/>
            <p:cNvSpPr/>
            <p:nvPr/>
          </p:nvSpPr>
          <p:spPr bwMode="auto">
            <a:xfrm>
              <a:off x="5795963" y="3645371"/>
              <a:ext cx="288925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8" name="Rectangle 117"/>
            <p:cNvSpPr/>
            <p:nvPr/>
          </p:nvSpPr>
          <p:spPr bwMode="auto">
            <a:xfrm>
              <a:off x="6084888" y="3645371"/>
              <a:ext cx="287337" cy="28733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9" name="Rectangle 118"/>
            <p:cNvSpPr/>
            <p:nvPr/>
          </p:nvSpPr>
          <p:spPr bwMode="auto">
            <a:xfrm>
              <a:off x="6372225" y="3645371"/>
              <a:ext cx="287338" cy="287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0" name="Rectangle 119"/>
            <p:cNvSpPr/>
            <p:nvPr/>
          </p:nvSpPr>
          <p:spPr bwMode="auto">
            <a:xfrm>
              <a:off x="6659563" y="3645371"/>
              <a:ext cx="288925" cy="287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1" name="Rectangle 120"/>
            <p:cNvSpPr/>
            <p:nvPr/>
          </p:nvSpPr>
          <p:spPr bwMode="auto">
            <a:xfrm>
              <a:off x="6948488" y="3645371"/>
              <a:ext cx="287337" cy="287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2" name="Rectangle 121"/>
            <p:cNvSpPr/>
            <p:nvPr/>
          </p:nvSpPr>
          <p:spPr bwMode="auto">
            <a:xfrm>
              <a:off x="7235825" y="3645371"/>
              <a:ext cx="288925" cy="287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3" name="Rectangle 122"/>
            <p:cNvSpPr/>
            <p:nvPr/>
          </p:nvSpPr>
          <p:spPr bwMode="auto">
            <a:xfrm>
              <a:off x="7524750" y="3645371"/>
              <a:ext cx="287338" cy="287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4" name="Rectangle 123"/>
            <p:cNvSpPr/>
            <p:nvPr/>
          </p:nvSpPr>
          <p:spPr bwMode="auto">
            <a:xfrm>
              <a:off x="7812088" y="3645371"/>
              <a:ext cx="288925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5" name="Rectangle 124"/>
            <p:cNvSpPr/>
            <p:nvPr/>
          </p:nvSpPr>
          <p:spPr bwMode="auto">
            <a:xfrm>
              <a:off x="8101013" y="3645371"/>
              <a:ext cx="287337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6" name="Rectangle 125"/>
            <p:cNvSpPr/>
            <p:nvPr/>
          </p:nvSpPr>
          <p:spPr bwMode="auto">
            <a:xfrm>
              <a:off x="8388350" y="3645371"/>
              <a:ext cx="287338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7" name="Rectangle 126"/>
            <p:cNvSpPr/>
            <p:nvPr/>
          </p:nvSpPr>
          <p:spPr bwMode="auto">
            <a:xfrm>
              <a:off x="5219700" y="3932708"/>
              <a:ext cx="288925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8" name="Rectangle 127"/>
            <p:cNvSpPr/>
            <p:nvPr/>
          </p:nvSpPr>
          <p:spPr bwMode="auto">
            <a:xfrm>
              <a:off x="5508625" y="3932708"/>
              <a:ext cx="287338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9" name="Rectangle 128"/>
            <p:cNvSpPr/>
            <p:nvPr/>
          </p:nvSpPr>
          <p:spPr bwMode="auto">
            <a:xfrm>
              <a:off x="5795963" y="3932708"/>
              <a:ext cx="288925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0" name="Rectangle 129"/>
            <p:cNvSpPr/>
            <p:nvPr/>
          </p:nvSpPr>
          <p:spPr bwMode="auto">
            <a:xfrm>
              <a:off x="6084888" y="3932708"/>
              <a:ext cx="287337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1" name="Rectangle 130"/>
            <p:cNvSpPr/>
            <p:nvPr/>
          </p:nvSpPr>
          <p:spPr bwMode="auto">
            <a:xfrm>
              <a:off x="6372225" y="3932708"/>
              <a:ext cx="287338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2" name="Rectangle 131"/>
            <p:cNvSpPr/>
            <p:nvPr/>
          </p:nvSpPr>
          <p:spPr bwMode="auto">
            <a:xfrm>
              <a:off x="6659563" y="3932708"/>
              <a:ext cx="288925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3" name="Rectangle 132"/>
            <p:cNvSpPr/>
            <p:nvPr/>
          </p:nvSpPr>
          <p:spPr bwMode="auto">
            <a:xfrm>
              <a:off x="6948488" y="3932708"/>
              <a:ext cx="287337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4" name="Rectangle 133"/>
            <p:cNvSpPr/>
            <p:nvPr/>
          </p:nvSpPr>
          <p:spPr bwMode="auto">
            <a:xfrm>
              <a:off x="7235825" y="3932708"/>
              <a:ext cx="288925" cy="2889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5" name="Rectangle 134"/>
            <p:cNvSpPr/>
            <p:nvPr/>
          </p:nvSpPr>
          <p:spPr bwMode="auto">
            <a:xfrm>
              <a:off x="7524750" y="3932708"/>
              <a:ext cx="287338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6" name="Rectangle 135"/>
            <p:cNvSpPr/>
            <p:nvPr/>
          </p:nvSpPr>
          <p:spPr bwMode="auto">
            <a:xfrm>
              <a:off x="7812088" y="3932708"/>
              <a:ext cx="288925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7" name="Rectangle 136"/>
            <p:cNvSpPr/>
            <p:nvPr/>
          </p:nvSpPr>
          <p:spPr bwMode="auto">
            <a:xfrm>
              <a:off x="8101013" y="3932708"/>
              <a:ext cx="287337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8" name="Rectangle 137"/>
            <p:cNvSpPr/>
            <p:nvPr/>
          </p:nvSpPr>
          <p:spPr bwMode="auto">
            <a:xfrm>
              <a:off x="8388350" y="3932708"/>
              <a:ext cx="287338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9" name="Rectangle 138"/>
            <p:cNvSpPr/>
            <p:nvPr/>
          </p:nvSpPr>
          <p:spPr bwMode="auto">
            <a:xfrm>
              <a:off x="5219700" y="4221633"/>
              <a:ext cx="288925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0" name="Rectangle 139"/>
            <p:cNvSpPr/>
            <p:nvPr/>
          </p:nvSpPr>
          <p:spPr bwMode="auto">
            <a:xfrm>
              <a:off x="5508625" y="4221633"/>
              <a:ext cx="287338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1" name="Rectangle 140"/>
            <p:cNvSpPr/>
            <p:nvPr/>
          </p:nvSpPr>
          <p:spPr bwMode="auto">
            <a:xfrm>
              <a:off x="5795963" y="4221633"/>
              <a:ext cx="288925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2" name="Rectangle 141"/>
            <p:cNvSpPr/>
            <p:nvPr/>
          </p:nvSpPr>
          <p:spPr bwMode="auto">
            <a:xfrm>
              <a:off x="6084888" y="4221633"/>
              <a:ext cx="287337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3" name="Rectangle 142"/>
            <p:cNvSpPr/>
            <p:nvPr/>
          </p:nvSpPr>
          <p:spPr bwMode="auto">
            <a:xfrm>
              <a:off x="6372225" y="4221633"/>
              <a:ext cx="287338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4" name="Rectangle 143"/>
            <p:cNvSpPr/>
            <p:nvPr/>
          </p:nvSpPr>
          <p:spPr bwMode="auto">
            <a:xfrm>
              <a:off x="6659563" y="4221633"/>
              <a:ext cx="288925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5" name="Rectangle 144"/>
            <p:cNvSpPr/>
            <p:nvPr/>
          </p:nvSpPr>
          <p:spPr bwMode="auto">
            <a:xfrm>
              <a:off x="6948488" y="4221633"/>
              <a:ext cx="287337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6" name="Rectangle 145"/>
            <p:cNvSpPr/>
            <p:nvPr/>
          </p:nvSpPr>
          <p:spPr bwMode="auto">
            <a:xfrm>
              <a:off x="7235825" y="4221633"/>
              <a:ext cx="288925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7" name="Rectangle 146"/>
            <p:cNvSpPr/>
            <p:nvPr/>
          </p:nvSpPr>
          <p:spPr bwMode="auto">
            <a:xfrm>
              <a:off x="7524750" y="4221633"/>
              <a:ext cx="287338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8" name="Rectangle 147"/>
            <p:cNvSpPr/>
            <p:nvPr/>
          </p:nvSpPr>
          <p:spPr bwMode="auto">
            <a:xfrm>
              <a:off x="7812088" y="4221633"/>
              <a:ext cx="288925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9" name="Rectangle 148"/>
            <p:cNvSpPr/>
            <p:nvPr/>
          </p:nvSpPr>
          <p:spPr bwMode="auto">
            <a:xfrm>
              <a:off x="8101013" y="4221633"/>
              <a:ext cx="287337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0" name="Rectangle 149"/>
            <p:cNvSpPr/>
            <p:nvPr/>
          </p:nvSpPr>
          <p:spPr bwMode="auto">
            <a:xfrm>
              <a:off x="8388350" y="4221633"/>
              <a:ext cx="287338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1" name="Rectangle 150"/>
            <p:cNvSpPr/>
            <p:nvPr/>
          </p:nvSpPr>
          <p:spPr bwMode="auto">
            <a:xfrm>
              <a:off x="5219700" y="1340321"/>
              <a:ext cx="288925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2" name="Rectangle 151"/>
            <p:cNvSpPr/>
            <p:nvPr/>
          </p:nvSpPr>
          <p:spPr bwMode="auto">
            <a:xfrm>
              <a:off x="5508625" y="1340321"/>
              <a:ext cx="287338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3" name="Rectangle 152"/>
            <p:cNvSpPr/>
            <p:nvPr/>
          </p:nvSpPr>
          <p:spPr bwMode="auto">
            <a:xfrm>
              <a:off x="5795963" y="1340321"/>
              <a:ext cx="288925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4" name="Rectangle 153"/>
            <p:cNvSpPr/>
            <p:nvPr/>
          </p:nvSpPr>
          <p:spPr bwMode="auto">
            <a:xfrm>
              <a:off x="6084888" y="1340321"/>
              <a:ext cx="287337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5" name="Rectangle 154"/>
            <p:cNvSpPr/>
            <p:nvPr/>
          </p:nvSpPr>
          <p:spPr bwMode="auto">
            <a:xfrm>
              <a:off x="6372225" y="1340321"/>
              <a:ext cx="287338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6" name="Rectangle 155"/>
            <p:cNvSpPr/>
            <p:nvPr/>
          </p:nvSpPr>
          <p:spPr bwMode="auto">
            <a:xfrm>
              <a:off x="6659563" y="1340321"/>
              <a:ext cx="288925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7" name="Rectangle 156"/>
            <p:cNvSpPr/>
            <p:nvPr/>
          </p:nvSpPr>
          <p:spPr bwMode="auto">
            <a:xfrm>
              <a:off x="6948488" y="1340321"/>
              <a:ext cx="287337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8" name="Rectangle 157"/>
            <p:cNvSpPr/>
            <p:nvPr/>
          </p:nvSpPr>
          <p:spPr bwMode="auto">
            <a:xfrm>
              <a:off x="7235825" y="1340321"/>
              <a:ext cx="288925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9" name="Rectangle 158"/>
            <p:cNvSpPr/>
            <p:nvPr/>
          </p:nvSpPr>
          <p:spPr bwMode="auto">
            <a:xfrm>
              <a:off x="7524750" y="1340321"/>
              <a:ext cx="287338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0" name="Rectangle 159"/>
            <p:cNvSpPr/>
            <p:nvPr/>
          </p:nvSpPr>
          <p:spPr bwMode="auto">
            <a:xfrm>
              <a:off x="7812088" y="1340321"/>
              <a:ext cx="288925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1" name="Rectangle 160"/>
            <p:cNvSpPr/>
            <p:nvPr/>
          </p:nvSpPr>
          <p:spPr bwMode="auto">
            <a:xfrm>
              <a:off x="8101013" y="1340321"/>
              <a:ext cx="287337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2" name="Rectangle 161"/>
            <p:cNvSpPr/>
            <p:nvPr/>
          </p:nvSpPr>
          <p:spPr bwMode="auto">
            <a:xfrm>
              <a:off x="8388350" y="1340321"/>
              <a:ext cx="287338" cy="2889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3" name="Rectangle 162"/>
            <p:cNvSpPr/>
            <p:nvPr/>
          </p:nvSpPr>
          <p:spPr bwMode="auto">
            <a:xfrm>
              <a:off x="5219700" y="1052983"/>
              <a:ext cx="288925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4" name="Rectangle 163"/>
            <p:cNvSpPr/>
            <p:nvPr/>
          </p:nvSpPr>
          <p:spPr bwMode="auto">
            <a:xfrm>
              <a:off x="5508625" y="1052983"/>
              <a:ext cx="287337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5" name="Rectangle 164"/>
            <p:cNvSpPr/>
            <p:nvPr/>
          </p:nvSpPr>
          <p:spPr bwMode="auto">
            <a:xfrm>
              <a:off x="5795963" y="1052983"/>
              <a:ext cx="288925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6" name="Rectangle 165"/>
            <p:cNvSpPr/>
            <p:nvPr/>
          </p:nvSpPr>
          <p:spPr bwMode="auto">
            <a:xfrm>
              <a:off x="6084888" y="1052983"/>
              <a:ext cx="287337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7" name="Rectangle 166"/>
            <p:cNvSpPr/>
            <p:nvPr/>
          </p:nvSpPr>
          <p:spPr bwMode="auto">
            <a:xfrm>
              <a:off x="6372225" y="1052983"/>
              <a:ext cx="287337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8" name="Rectangle 167"/>
            <p:cNvSpPr/>
            <p:nvPr/>
          </p:nvSpPr>
          <p:spPr bwMode="auto">
            <a:xfrm>
              <a:off x="6659563" y="1052983"/>
              <a:ext cx="288925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9" name="Rectangle 168"/>
            <p:cNvSpPr/>
            <p:nvPr/>
          </p:nvSpPr>
          <p:spPr bwMode="auto">
            <a:xfrm>
              <a:off x="6948488" y="1052983"/>
              <a:ext cx="287337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0" name="Rectangle 169"/>
            <p:cNvSpPr/>
            <p:nvPr/>
          </p:nvSpPr>
          <p:spPr bwMode="auto">
            <a:xfrm>
              <a:off x="7235825" y="1052983"/>
              <a:ext cx="288925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1" name="Rectangle 170"/>
            <p:cNvSpPr/>
            <p:nvPr/>
          </p:nvSpPr>
          <p:spPr bwMode="auto">
            <a:xfrm>
              <a:off x="7524750" y="1052983"/>
              <a:ext cx="287338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2" name="Rectangle 171"/>
            <p:cNvSpPr/>
            <p:nvPr/>
          </p:nvSpPr>
          <p:spPr bwMode="auto">
            <a:xfrm>
              <a:off x="7812088" y="1052983"/>
              <a:ext cx="288925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3" name="Rectangle 172"/>
            <p:cNvSpPr/>
            <p:nvPr/>
          </p:nvSpPr>
          <p:spPr bwMode="auto">
            <a:xfrm>
              <a:off x="8101013" y="1052983"/>
              <a:ext cx="287337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4" name="Rectangle 173"/>
            <p:cNvSpPr/>
            <p:nvPr/>
          </p:nvSpPr>
          <p:spPr bwMode="auto">
            <a:xfrm>
              <a:off x="8388350" y="1052983"/>
              <a:ext cx="287337" cy="2873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5" name="Rectangle 174"/>
            <p:cNvSpPr/>
            <p:nvPr/>
          </p:nvSpPr>
          <p:spPr bwMode="auto">
            <a:xfrm>
              <a:off x="5219700" y="4508971"/>
              <a:ext cx="288925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6" name="Rectangle 175"/>
            <p:cNvSpPr/>
            <p:nvPr/>
          </p:nvSpPr>
          <p:spPr bwMode="auto">
            <a:xfrm>
              <a:off x="5508625" y="4508971"/>
              <a:ext cx="287338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7" name="Rectangle 176"/>
            <p:cNvSpPr/>
            <p:nvPr/>
          </p:nvSpPr>
          <p:spPr bwMode="auto">
            <a:xfrm>
              <a:off x="5795963" y="4508971"/>
              <a:ext cx="288925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8" name="Rectangle 177"/>
            <p:cNvSpPr/>
            <p:nvPr/>
          </p:nvSpPr>
          <p:spPr bwMode="auto">
            <a:xfrm>
              <a:off x="6084888" y="4508971"/>
              <a:ext cx="287337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9" name="Rectangle 178"/>
            <p:cNvSpPr/>
            <p:nvPr/>
          </p:nvSpPr>
          <p:spPr bwMode="auto">
            <a:xfrm>
              <a:off x="6372225" y="4508971"/>
              <a:ext cx="287338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80" name="Rectangle 179"/>
            <p:cNvSpPr/>
            <p:nvPr/>
          </p:nvSpPr>
          <p:spPr bwMode="auto">
            <a:xfrm>
              <a:off x="6659563" y="4508971"/>
              <a:ext cx="288925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81" name="Rectangle 180"/>
            <p:cNvSpPr/>
            <p:nvPr/>
          </p:nvSpPr>
          <p:spPr bwMode="auto">
            <a:xfrm>
              <a:off x="6948488" y="4508971"/>
              <a:ext cx="287337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82" name="Rectangle 181"/>
            <p:cNvSpPr/>
            <p:nvPr/>
          </p:nvSpPr>
          <p:spPr bwMode="auto">
            <a:xfrm>
              <a:off x="7235825" y="4508971"/>
              <a:ext cx="288925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83" name="Rectangle 182"/>
            <p:cNvSpPr/>
            <p:nvPr/>
          </p:nvSpPr>
          <p:spPr bwMode="auto">
            <a:xfrm>
              <a:off x="7524750" y="4508971"/>
              <a:ext cx="287338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84" name="Rectangle 183"/>
            <p:cNvSpPr/>
            <p:nvPr/>
          </p:nvSpPr>
          <p:spPr bwMode="auto">
            <a:xfrm>
              <a:off x="7812088" y="4508971"/>
              <a:ext cx="288925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85" name="Rectangle 184"/>
            <p:cNvSpPr/>
            <p:nvPr/>
          </p:nvSpPr>
          <p:spPr bwMode="auto">
            <a:xfrm>
              <a:off x="8101013" y="4508971"/>
              <a:ext cx="287337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86" name="Rectangle 185"/>
            <p:cNvSpPr/>
            <p:nvPr/>
          </p:nvSpPr>
          <p:spPr bwMode="auto">
            <a:xfrm>
              <a:off x="8388350" y="4508971"/>
              <a:ext cx="287338" cy="2873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>
                <a:solidFill>
                  <a:prstClr val="white"/>
                </a:solidFill>
                <a:latin typeface="Calibri"/>
              </a:endParaRPr>
            </a:p>
          </p:txBody>
        </p:sp>
      </p:grpSp>
      <p:cxnSp>
        <p:nvCxnSpPr>
          <p:cNvPr id="188" name="Straight Arrow Connector 187"/>
          <p:cNvCxnSpPr>
            <a:endCxn id="8358" idx="0"/>
          </p:cNvCxnSpPr>
          <p:nvPr/>
        </p:nvCxnSpPr>
        <p:spPr bwMode="auto">
          <a:xfrm flipH="1">
            <a:off x="5305936" y="1083746"/>
            <a:ext cx="6926" cy="121090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58" name="TextBox 191"/>
          <p:cNvSpPr txBox="1">
            <a:spLocks noChangeArrowheads="1"/>
          </p:cNvSpPr>
          <p:nvPr/>
        </p:nvSpPr>
        <p:spPr bwMode="auto">
          <a:xfrm>
            <a:off x="4715896" y="2294646"/>
            <a:ext cx="1180079" cy="70780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60" tIns="45681" rIns="91360" bIns="4568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i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f</a:t>
            </a:r>
            <a:endParaRPr lang="en-GB" i="1" dirty="0">
              <a:solidFill>
                <a:srgbClr val="FF0000"/>
              </a:solidFill>
              <a:latin typeface="Symbol" charset="2"/>
              <a:cs typeface="Symbol" charset="2"/>
            </a:endParaRPr>
          </a:p>
          <a:p>
            <a:pPr algn="ctr" eaLnBrk="1" hangingPunct="1"/>
            <a:r>
              <a:rPr lang="en-GB" sz="1600" dirty="0" smtClean="0">
                <a:solidFill>
                  <a:prstClr val="black"/>
                </a:solidFill>
                <a:cs typeface="ＭＳ Ｐゴシック" charset="0"/>
              </a:rPr>
              <a:t>72 towers</a:t>
            </a:r>
            <a:endParaRPr lang="en-GB" sz="1800" dirty="0">
              <a:solidFill>
                <a:prstClr val="black"/>
              </a:solidFill>
              <a:cs typeface="ＭＳ Ｐゴシック" charset="0"/>
            </a:endParaRPr>
          </a:p>
        </p:txBody>
      </p:sp>
      <p:sp>
        <p:nvSpPr>
          <p:cNvPr id="8359" name="TextBox 193"/>
          <p:cNvSpPr txBox="1">
            <a:spLocks noChangeArrowheads="1"/>
          </p:cNvSpPr>
          <p:nvPr/>
        </p:nvSpPr>
        <p:spPr bwMode="auto">
          <a:xfrm>
            <a:off x="6444208" y="3831454"/>
            <a:ext cx="1382884" cy="64625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60" tIns="45681" rIns="91360" bIns="4568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sz="2000" i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h</a:t>
            </a:r>
            <a:endParaRPr lang="en-GB" sz="1800" i="1" dirty="0">
              <a:solidFill>
                <a:srgbClr val="FF0000"/>
              </a:solidFill>
              <a:latin typeface="Symbol" charset="2"/>
              <a:cs typeface="Symbol" charset="2"/>
            </a:endParaRPr>
          </a:p>
          <a:p>
            <a:pPr algn="ctr" eaLnBrk="1" hangingPunct="1"/>
            <a:r>
              <a:rPr lang="en-GB" sz="1600" dirty="0">
                <a:solidFill>
                  <a:prstClr val="black"/>
                </a:solidFill>
                <a:cs typeface="ＭＳ Ｐゴシック" charset="0"/>
              </a:rPr>
              <a:t>56 towers</a:t>
            </a:r>
          </a:p>
        </p:txBody>
      </p:sp>
      <p:cxnSp>
        <p:nvCxnSpPr>
          <p:cNvPr id="187" name="Straight Arrow Connector 186"/>
          <p:cNvCxnSpPr/>
          <p:nvPr/>
        </p:nvCxnSpPr>
        <p:spPr bwMode="auto">
          <a:xfrm flipH="1" flipV="1">
            <a:off x="5305936" y="3097028"/>
            <a:ext cx="6926" cy="1551172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/>
          <p:nvPr/>
        </p:nvCxnSpPr>
        <p:spPr bwMode="auto">
          <a:xfrm flipH="1">
            <a:off x="7895832" y="4136418"/>
            <a:ext cx="1025344" cy="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/>
          <p:nvPr/>
        </p:nvCxnSpPr>
        <p:spPr bwMode="auto">
          <a:xfrm>
            <a:off x="5528730" y="4136418"/>
            <a:ext cx="908755" cy="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148077" y="4869158"/>
            <a:ext cx="3559599" cy="1200250"/>
          </a:xfrm>
          <a:prstGeom prst="rect">
            <a:avLst/>
          </a:prstGeom>
          <a:solidFill>
            <a:srgbClr val="FFFFC7"/>
          </a:solidFill>
        </p:spPr>
        <p:txBody>
          <a:bodyPr wrap="square" lIns="91360" tIns="45681" rIns="91360" bIns="45681">
            <a:spAutoFit/>
          </a:bodyPr>
          <a:lstStyle/>
          <a:p>
            <a:pPr algn="ctr"/>
            <a:r>
              <a:rPr lang="en-GB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Operates </a:t>
            </a:r>
            <a:r>
              <a:rPr lang="en-GB" dirty="0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up to 400MHz </a:t>
            </a:r>
            <a:endParaRPr lang="en-GB" dirty="0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/>
            <a:r>
              <a:rPr lang="en-GB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C</a:t>
            </a:r>
            <a:r>
              <a:rPr lang="en-GB" dirty="0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ompact</a:t>
            </a:r>
            <a:r>
              <a:rPr lang="en-GB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: &lt; 1% of the </a:t>
            </a:r>
            <a:r>
              <a:rPr lang="en-GB" dirty="0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FPGA</a:t>
            </a:r>
            <a:endParaRPr lang="en-GB" dirty="0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/>
            <a:r>
              <a:rPr lang="en-GB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Low latency - 9 </a:t>
            </a:r>
            <a:r>
              <a:rPr lang="en-GB" dirty="0" err="1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clks</a:t>
            </a:r>
            <a:r>
              <a:rPr lang="en-GB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(no overlap) </a:t>
            </a:r>
          </a:p>
          <a:p>
            <a:pPr algn="ctr"/>
            <a:r>
              <a:rPr lang="en-GB" dirty="0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1.5 BX @ 240 MHz </a:t>
            </a:r>
            <a:endParaRPr lang="en-GB" dirty="0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9" name="Rectangle 188"/>
          <p:cNvSpPr/>
          <p:nvPr/>
        </p:nvSpPr>
        <p:spPr>
          <a:xfrm>
            <a:off x="4543216" y="6279133"/>
            <a:ext cx="4377960" cy="246142"/>
          </a:xfrm>
          <a:prstGeom prst="rect">
            <a:avLst/>
          </a:prstGeom>
        </p:spPr>
        <p:txBody>
          <a:bodyPr wrap="none" lIns="91360" tIns="45681" rIns="91360" bIns="45681">
            <a:spAutoFit/>
          </a:bodyPr>
          <a:lstStyle/>
          <a:p>
            <a:r>
              <a:rPr lang="en-GB" sz="10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rPr>
              <a:t>* Only synthesised 36 towers in eta, rather than 56, but in the small FPGA</a:t>
            </a:r>
          </a:p>
        </p:txBody>
      </p:sp>
      <p:sp>
        <p:nvSpPr>
          <p:cNvPr id="203" name="Rectangle 202"/>
          <p:cNvSpPr/>
          <p:nvPr/>
        </p:nvSpPr>
        <p:spPr bwMode="auto">
          <a:xfrm>
            <a:off x="5532829" y="1073867"/>
            <a:ext cx="15282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4" name="Rectangle 203"/>
          <p:cNvSpPr/>
          <p:nvPr/>
        </p:nvSpPr>
        <p:spPr bwMode="auto">
          <a:xfrm>
            <a:off x="5685653" y="1073867"/>
            <a:ext cx="15198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5" name="Rectangle 204"/>
          <p:cNvSpPr/>
          <p:nvPr/>
        </p:nvSpPr>
        <p:spPr bwMode="auto">
          <a:xfrm>
            <a:off x="5837637" y="1073867"/>
            <a:ext cx="15282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6" name="Rectangle 205"/>
          <p:cNvSpPr/>
          <p:nvPr/>
        </p:nvSpPr>
        <p:spPr bwMode="auto">
          <a:xfrm>
            <a:off x="5990461" y="1073867"/>
            <a:ext cx="15198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7" name="Rectangle 206"/>
          <p:cNvSpPr/>
          <p:nvPr/>
        </p:nvSpPr>
        <p:spPr bwMode="auto">
          <a:xfrm>
            <a:off x="6142445" y="1073867"/>
            <a:ext cx="15198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8" name="Rectangle 207"/>
          <p:cNvSpPr/>
          <p:nvPr/>
        </p:nvSpPr>
        <p:spPr bwMode="auto">
          <a:xfrm>
            <a:off x="6294429" y="1073867"/>
            <a:ext cx="15282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9" name="Rectangle 208"/>
          <p:cNvSpPr/>
          <p:nvPr/>
        </p:nvSpPr>
        <p:spPr bwMode="auto">
          <a:xfrm>
            <a:off x="6447253" y="1073867"/>
            <a:ext cx="15198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0" name="Rectangle 209"/>
          <p:cNvSpPr/>
          <p:nvPr/>
        </p:nvSpPr>
        <p:spPr bwMode="auto">
          <a:xfrm>
            <a:off x="6599237" y="1073867"/>
            <a:ext cx="15282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1" name="Rectangle 210"/>
          <p:cNvSpPr/>
          <p:nvPr/>
        </p:nvSpPr>
        <p:spPr bwMode="auto">
          <a:xfrm>
            <a:off x="6752062" y="1073867"/>
            <a:ext cx="15198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2" name="Rectangle 211"/>
          <p:cNvSpPr/>
          <p:nvPr/>
        </p:nvSpPr>
        <p:spPr bwMode="auto">
          <a:xfrm>
            <a:off x="6904045" y="1073867"/>
            <a:ext cx="15282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4" name="Rectangle 223"/>
          <p:cNvSpPr/>
          <p:nvPr/>
        </p:nvSpPr>
        <p:spPr bwMode="auto">
          <a:xfrm>
            <a:off x="7406205" y="4496215"/>
            <a:ext cx="15282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5" name="Rectangle 224"/>
          <p:cNvSpPr/>
          <p:nvPr/>
        </p:nvSpPr>
        <p:spPr bwMode="auto">
          <a:xfrm>
            <a:off x="7559029" y="4496215"/>
            <a:ext cx="15198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6" name="Rectangle 225"/>
          <p:cNvSpPr/>
          <p:nvPr/>
        </p:nvSpPr>
        <p:spPr bwMode="auto">
          <a:xfrm>
            <a:off x="7711013" y="4496215"/>
            <a:ext cx="15282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7" name="Rectangle 226"/>
          <p:cNvSpPr/>
          <p:nvPr/>
        </p:nvSpPr>
        <p:spPr bwMode="auto">
          <a:xfrm>
            <a:off x="7863837" y="4496215"/>
            <a:ext cx="15198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8" name="Rectangle 227"/>
          <p:cNvSpPr/>
          <p:nvPr/>
        </p:nvSpPr>
        <p:spPr bwMode="auto">
          <a:xfrm>
            <a:off x="8015821" y="4496215"/>
            <a:ext cx="15198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9" name="Rectangle 228"/>
          <p:cNvSpPr/>
          <p:nvPr/>
        </p:nvSpPr>
        <p:spPr bwMode="auto">
          <a:xfrm>
            <a:off x="8167805" y="4496215"/>
            <a:ext cx="15282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0" name="Rectangle 229"/>
          <p:cNvSpPr/>
          <p:nvPr/>
        </p:nvSpPr>
        <p:spPr bwMode="auto">
          <a:xfrm>
            <a:off x="8320629" y="4496215"/>
            <a:ext cx="15198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1" name="Rectangle 230"/>
          <p:cNvSpPr/>
          <p:nvPr/>
        </p:nvSpPr>
        <p:spPr bwMode="auto">
          <a:xfrm>
            <a:off x="8472613" y="4496215"/>
            <a:ext cx="15282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2" name="Rectangle 231"/>
          <p:cNvSpPr/>
          <p:nvPr/>
        </p:nvSpPr>
        <p:spPr bwMode="auto">
          <a:xfrm>
            <a:off x="8625438" y="4496215"/>
            <a:ext cx="15198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3" name="Rectangle 232"/>
          <p:cNvSpPr/>
          <p:nvPr/>
        </p:nvSpPr>
        <p:spPr bwMode="auto">
          <a:xfrm>
            <a:off x="8777421" y="4496215"/>
            <a:ext cx="152824" cy="151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66105" y="88928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……</a:t>
            </a:r>
            <a:endParaRPr lang="en-US" dirty="0"/>
          </a:p>
        </p:txBody>
      </p:sp>
      <p:sp>
        <p:nvSpPr>
          <p:cNvPr id="234" name="TextBox 233"/>
          <p:cNvSpPr txBox="1"/>
          <p:nvPr/>
        </p:nvSpPr>
        <p:spPr>
          <a:xfrm>
            <a:off x="6825901" y="430459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643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3_Clean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4_Clean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EvF_fortemplate">
  <a:themeElements>
    <a:clrScheme name="EvF_for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vF_fortemplate">
      <a:majorFont>
        <a:latin typeface="Bradley Hand ITC"/>
        <a:ea typeface=""/>
        <a:cs typeface=""/>
      </a:majorFont>
      <a:minorFont>
        <a:latin typeface="Bradley Hand IT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vF_for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EvF_fortemplate">
  <a:themeElements>
    <a:clrScheme name="EvF_for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vF_fortemplate">
      <a:majorFont>
        <a:latin typeface="Bradley Hand ITC"/>
        <a:ea typeface=""/>
        <a:cs typeface=""/>
      </a:majorFont>
      <a:minorFont>
        <a:latin typeface="Bradley Hand IT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vF_for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vF_for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vF_for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Blank Presentation">
  <a:themeElements>
    <a:clrScheme name="Blank Presentation 8">
      <a:dk1>
        <a:srgbClr val="000000"/>
      </a:dk1>
      <a:lt1>
        <a:srgbClr val="FFFFFF"/>
      </a:lt1>
      <a:dk2>
        <a:srgbClr val="FF0000"/>
      </a:dk2>
      <a:lt2>
        <a:srgbClr val="777777"/>
      </a:lt2>
      <a:accent1>
        <a:srgbClr val="FFFF39"/>
      </a:accent1>
      <a:accent2>
        <a:srgbClr val="800000"/>
      </a:accent2>
      <a:accent3>
        <a:srgbClr val="FFFFFF"/>
      </a:accent3>
      <a:accent4>
        <a:srgbClr val="000000"/>
      </a:accent4>
      <a:accent5>
        <a:srgbClr val="FFFFAE"/>
      </a:accent5>
      <a:accent6>
        <a:srgbClr val="730000"/>
      </a:accent6>
      <a:hlink>
        <a:srgbClr val="1900B2"/>
      </a:hlink>
      <a:folHlink>
        <a:srgbClr val="AE00A2"/>
      </a:folHlink>
    </a:clrScheme>
    <a:fontScheme name="Blank Presentation">
      <a:majorFont>
        <a:latin typeface="Arial Rounded MT Bold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bg2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9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Rounded MT Bol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bg2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9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Rounded MT Bold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0000"/>
        </a:dk1>
        <a:lt1>
          <a:srgbClr val="FFFFFF"/>
        </a:lt1>
        <a:dk2>
          <a:srgbClr val="FF0000"/>
        </a:dk2>
        <a:lt2>
          <a:srgbClr val="777777"/>
        </a:lt2>
        <a:accent1>
          <a:srgbClr val="FFFF39"/>
        </a:accent1>
        <a:accent2>
          <a:srgbClr val="800000"/>
        </a:accent2>
        <a:accent3>
          <a:srgbClr val="FFFFFF"/>
        </a:accent3>
        <a:accent4>
          <a:srgbClr val="000000"/>
        </a:accent4>
        <a:accent5>
          <a:srgbClr val="FFFFAE"/>
        </a:accent5>
        <a:accent6>
          <a:srgbClr val="730000"/>
        </a:accent6>
        <a:hlink>
          <a:srgbClr val="1900B2"/>
        </a:hlink>
        <a:folHlink>
          <a:srgbClr val="AE00A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awr02">
  <a:themeElements>
    <a:clrScheme name="awr0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awr02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awr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wr02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wr02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wr02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wr02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wr02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wr02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wr02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wr02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Clean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34471</TotalTime>
  <Words>3090</Words>
  <Application>Microsoft Macintosh PowerPoint</Application>
  <PresentationFormat>On-screen Show (4:3)</PresentationFormat>
  <Paragraphs>979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14</vt:i4>
      </vt:variant>
      <vt:variant>
        <vt:lpstr>Slide Titles</vt:lpstr>
      </vt:variant>
      <vt:variant>
        <vt:i4>37</vt:i4>
      </vt:variant>
    </vt:vector>
  </HeadingPairs>
  <TitlesOfParts>
    <vt:vector size="51" baseType="lpstr">
      <vt:lpstr>Office Theme</vt:lpstr>
      <vt:lpstr>1_EvF_fortemplate</vt:lpstr>
      <vt:lpstr>2_EvF_fortemplate</vt:lpstr>
      <vt:lpstr>1_Blank Presentation</vt:lpstr>
      <vt:lpstr>2_Custom Design</vt:lpstr>
      <vt:lpstr>awr02</vt:lpstr>
      <vt:lpstr>1_Office Theme</vt:lpstr>
      <vt:lpstr>2_Office Theme</vt:lpstr>
      <vt:lpstr>1_CleanBlack</vt:lpstr>
      <vt:lpstr>3_CleanBlack</vt:lpstr>
      <vt:lpstr>4_CleanBlack</vt:lpstr>
      <vt:lpstr>4_Office Theme</vt:lpstr>
      <vt:lpstr>3_Office Theme</vt:lpstr>
      <vt:lpstr>5_Office Theme</vt:lpstr>
      <vt:lpstr>A Time-Multiplexed Track-Trigger architecture for CMS</vt:lpstr>
      <vt:lpstr>Outline</vt:lpstr>
      <vt:lpstr>CMS Phase II Outer Tracker design</vt:lpstr>
      <vt:lpstr>What Is A Time Multiplexed Trigger?</vt:lpstr>
      <vt:lpstr>Time-multiplexing</vt:lpstr>
      <vt:lpstr>What are advantages of TMT?</vt:lpstr>
      <vt:lpstr>Conventional versus TM Trigger Architecture  </vt:lpstr>
      <vt:lpstr>A simple example of Routing Congestion: 1 </vt:lpstr>
      <vt:lpstr>Routing Congestion 2 : A nasty example.. </vt:lpstr>
      <vt:lpstr>Why was Time Multiplexed Trigger not already used?</vt:lpstr>
      <vt:lpstr>PowerPoint Presentation</vt:lpstr>
      <vt:lpstr>PowerPoint Presentation</vt:lpstr>
      <vt:lpstr>CMS Calo TMT demonstrator (Sep 2013)</vt:lpstr>
      <vt:lpstr>Current status of TMT jet algorithms</vt:lpstr>
      <vt:lpstr>Results (from September test)</vt:lpstr>
      <vt:lpstr>Results – Latency Measurement</vt:lpstr>
      <vt:lpstr>Possible layout of CMS TM Track-Trigger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Implementation of demonstrator</vt:lpstr>
      <vt:lpstr>PowerPoint Presentation</vt:lpstr>
      <vt:lpstr>PowerPoint Presentation</vt:lpstr>
      <vt:lpstr>PowerPoint Presentation</vt:lpstr>
      <vt:lpstr>Firmware design</vt:lpstr>
      <vt:lpstr>PowerPoint Presentation</vt:lpstr>
      <vt:lpstr>Histogramming local  logic</vt:lpstr>
      <vt:lpstr>Next steps</vt:lpstr>
      <vt:lpstr>Backup</vt:lpstr>
      <vt:lpstr>Latency when performing data reduction</vt:lpstr>
      <vt:lpstr>Routing congestion</vt:lpstr>
      <vt:lpstr>Synchronisation &amp; Structure</vt:lpstr>
    </vt:vector>
  </TitlesOfParts>
  <Company>Imperial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Geoff Hall</dc:creator>
  <cp:lastModifiedBy>Geoff Hall</cp:lastModifiedBy>
  <cp:revision>1253</cp:revision>
  <cp:lastPrinted>2014-03-14T11:24:01Z</cp:lastPrinted>
  <dcterms:created xsi:type="dcterms:W3CDTF">2011-04-05T07:05:44Z</dcterms:created>
  <dcterms:modified xsi:type="dcterms:W3CDTF">2014-05-14T10:54:51Z</dcterms:modified>
</cp:coreProperties>
</file>