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g" ContentType="video/unknown"/>
  <Default Extension="mp4" ContentType="video/unknown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727" r:id="rId2"/>
    <p:sldId id="411" r:id="rId3"/>
    <p:sldId id="787" r:id="rId4"/>
    <p:sldId id="789" r:id="rId5"/>
    <p:sldId id="608" r:id="rId6"/>
    <p:sldId id="795" r:id="rId7"/>
    <p:sldId id="729" r:id="rId8"/>
    <p:sldId id="759" r:id="rId9"/>
    <p:sldId id="791" r:id="rId10"/>
    <p:sldId id="730" r:id="rId11"/>
    <p:sldId id="785" r:id="rId12"/>
    <p:sldId id="731" r:id="rId13"/>
    <p:sldId id="792" r:id="rId14"/>
    <p:sldId id="733" r:id="rId15"/>
    <p:sldId id="732" r:id="rId16"/>
    <p:sldId id="793" r:id="rId17"/>
    <p:sldId id="734" r:id="rId18"/>
    <p:sldId id="786" r:id="rId19"/>
    <p:sldId id="773" r:id="rId20"/>
    <p:sldId id="754" r:id="rId21"/>
    <p:sldId id="760" r:id="rId22"/>
    <p:sldId id="656" r:id="rId23"/>
    <p:sldId id="735" r:id="rId24"/>
    <p:sldId id="769" r:id="rId25"/>
    <p:sldId id="779" r:id="rId26"/>
    <p:sldId id="778" r:id="rId27"/>
    <p:sldId id="658" r:id="rId28"/>
    <p:sldId id="770" r:id="rId29"/>
    <p:sldId id="596" r:id="rId30"/>
    <p:sldId id="662" r:id="rId31"/>
    <p:sldId id="636" r:id="rId32"/>
    <p:sldId id="765" r:id="rId33"/>
    <p:sldId id="708" r:id="rId34"/>
    <p:sldId id="694" r:id="rId35"/>
    <p:sldId id="796" r:id="rId36"/>
    <p:sldId id="717" r:id="rId37"/>
    <p:sldId id="766" r:id="rId38"/>
    <p:sldId id="761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73AFF"/>
    <a:srgbClr val="51EDF2"/>
    <a:srgbClr val="83D92C"/>
    <a:srgbClr val="DF2F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4660"/>
  </p:normalViewPr>
  <p:slideViewPr>
    <p:cSldViewPr>
      <p:cViewPr>
        <p:scale>
          <a:sx n="75" d="100"/>
          <a:sy n="75" d="100"/>
        </p:scale>
        <p:origin x="-2192" y="-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7CF14-7E42-0443-B43D-8E7BC3912EE2}" type="datetimeFigureOut">
              <a:rPr lang="en-US" smtClean="0"/>
              <a:t>5/14/14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09032-B840-B241-A112-867499DF7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6245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9C733A-47B2-4553-B29F-FE2D0F6D4955}" type="datetimeFigureOut">
              <a:rPr lang="en-US" smtClean="0"/>
              <a:pPr/>
              <a:t>5/14/14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8C8D3-571C-474C-8E08-B267A3159E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850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D8CBD-CBF8-9045-BBD7-3C291C724C5E}" type="datetime1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3D3B-4C8C-46C6-90BC-1199A6088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5592-DE73-7941-80E1-565EB601C67B}" type="datetime1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3D3B-4C8C-46C6-90BC-1199A6088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42E4E-4A28-E748-9DFC-24B501923A65}" type="datetime1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3D3B-4C8C-46C6-90BC-1199A6088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8298-2084-1040-A2A8-61622A2C004E}" type="datetime1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3D3B-4C8C-46C6-90BC-1199A6088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8A69-9047-9441-B67A-98FEFF68ACD5}" type="datetime1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3D3B-4C8C-46C6-90BC-1199A6088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611F-8B5A-E449-B473-657C2FCF3E0B}" type="datetime1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3D3B-4C8C-46C6-90BC-1199A6088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C0997-5EA1-AC46-81DE-70C91CD08DFE}" type="datetime1">
              <a:rPr lang="en-US" smtClean="0"/>
              <a:t>5/14/14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3D3B-4C8C-46C6-90BC-1199A6088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D3263-97CE-9A4B-AA56-936E3FAA545B}" type="datetime1">
              <a:rPr lang="en-US" smtClean="0"/>
              <a:t>5/14/14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3D3B-4C8C-46C6-90BC-1199A6088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5839-17C5-6A4D-B6F3-753AD0F65A3F}" type="datetime1">
              <a:rPr lang="en-US" smtClean="0"/>
              <a:t>5/14/14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3D3B-4C8C-46C6-90BC-1199A6088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AA7E-53D1-2740-92C0-6EF81CDE0750}" type="datetime1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3D3B-4C8C-46C6-90BC-1199A6088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880F-D98B-5F44-AAA7-845C078B9948}" type="datetime1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03D3B-4C8C-46C6-90BC-1199A6088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2F3D6-CA4A-5E4D-A1AC-3D8C976D75BA}" type="datetime1">
              <a:rPr lang="en-US" smtClean="0"/>
              <a:t>5/14/14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Ted Liu, Tracking Trigger Architecture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03D3B-4C8C-46C6-90BC-1199A6088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4.jpg"/><Relationship Id="rId5" Type="http://schemas.openxmlformats.org/officeDocument/2006/relationships/image" Target="../media/image15.png"/><Relationship Id="rId6" Type="http://schemas.openxmlformats.org/officeDocument/2006/relationships/image" Target="../media/image10.png"/><Relationship Id="rId1" Type="http://schemas.microsoft.com/office/2007/relationships/media" Target="../media/media1.mpg"/><Relationship Id="rId2" Type="http://schemas.openxmlformats.org/officeDocument/2006/relationships/video" Target="../media/media1.m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png"/><Relationship Id="rId5" Type="http://schemas.openxmlformats.org/officeDocument/2006/relationships/image" Target="../media/image20.jpeg"/><Relationship Id="rId6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Relationship Id="rId3" Type="http://schemas.openxmlformats.org/officeDocument/2006/relationships/hyperlink" Target="http://www-ppd.fnal.gov/EEDOffice-w/Projects/ATCA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4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.xml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2.png"/><Relationship Id="rId5" Type="http://schemas.openxmlformats.org/officeDocument/2006/relationships/image" Target="../media/image31.png"/><Relationship Id="rId6" Type="http://schemas.openxmlformats.org/officeDocument/2006/relationships/image" Target="../media/image30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4" Type="http://schemas.openxmlformats.org/officeDocument/2006/relationships/video" Target="../media/media2.mp4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7" Type="http://schemas.openxmlformats.org/officeDocument/2006/relationships/image" Target="../media/image28.png"/><Relationship Id="rId8" Type="http://schemas.openxmlformats.org/officeDocument/2006/relationships/image" Target="../media/image8.png"/><Relationship Id="rId9" Type="http://schemas.openxmlformats.org/officeDocument/2006/relationships/image" Target="../media/image11.jpg"/><Relationship Id="rId10" Type="http://schemas.openxmlformats.org/officeDocument/2006/relationships/image" Target="../media/image15.png"/><Relationship Id="rId11" Type="http://schemas.openxmlformats.org/officeDocument/2006/relationships/image" Target="../media/image33.png"/><Relationship Id="rId1" Type="http://schemas.microsoft.com/office/2007/relationships/media" Target="../media/media1.mpg"/><Relationship Id="rId2" Type="http://schemas.openxmlformats.org/officeDocument/2006/relationships/video" Target="../media/media1.m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Relationship Id="rId3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openxmlformats.org/officeDocument/2006/relationships/image" Target="../media/image3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openxmlformats.org/officeDocument/2006/relationships/image" Target="../media/image37.jpeg"/><Relationship Id="rId6" Type="http://schemas.openxmlformats.org/officeDocument/2006/relationships/image" Target="../media/image38.gif"/><Relationship Id="rId7" Type="http://schemas.openxmlformats.org/officeDocument/2006/relationships/image" Target="../media/image39.jpeg"/><Relationship Id="rId8" Type="http://schemas.openxmlformats.org/officeDocument/2006/relationships/image" Target="../media/image40.gif"/><Relationship Id="rId9" Type="http://schemas.openxmlformats.org/officeDocument/2006/relationships/image" Target="../media/image3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37.jpeg"/><Relationship Id="rId5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37.jpeg"/><Relationship Id="rId5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37.jpeg"/><Relationship Id="rId5" Type="http://schemas.openxmlformats.org/officeDocument/2006/relationships/image" Target="../media/image43.gif"/><Relationship Id="rId6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gif"/><Relationship Id="rId5" Type="http://schemas.openxmlformats.org/officeDocument/2006/relationships/image" Target="../media/image43.gif"/><Relationship Id="rId6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g"/><Relationship Id="rId3" Type="http://schemas.openxmlformats.org/officeDocument/2006/relationships/image" Target="../media/image40.gi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g"/><Relationship Id="rId3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-visualmedia.fnal.gov/VMS_Site/gallery/stillphotos/2014/0000/14-0089-24D.hr.jpg" TargetMode="External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4" Type="http://schemas.openxmlformats.org/officeDocument/2006/relationships/image" Target="../media/image54.jp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8915400" cy="1600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 smtClean="0">
                <a:latin typeface="Helvetica"/>
                <a:cs typeface="Helvetica"/>
              </a:rPr>
              <a:t>System Architecture and Vertical</a:t>
            </a:r>
            <a:br>
              <a:rPr lang="en-US" sz="2800" dirty="0" smtClean="0">
                <a:latin typeface="Helvetica"/>
                <a:cs typeface="Helvetica"/>
              </a:rPr>
            </a:br>
            <a:r>
              <a:rPr lang="en-US" sz="2800" dirty="0" smtClean="0">
                <a:latin typeface="Helvetica"/>
                <a:cs typeface="Helvetica"/>
              </a:rPr>
              <a:t>Slice Demonstration for CMS L1</a:t>
            </a:r>
            <a:br>
              <a:rPr lang="en-US" sz="2800" dirty="0" smtClean="0">
                <a:latin typeface="Helvetica"/>
                <a:cs typeface="Helvetica"/>
              </a:rPr>
            </a:br>
            <a:r>
              <a:rPr lang="en-US" sz="2800" dirty="0" smtClean="0">
                <a:latin typeface="Helvetica"/>
                <a:cs typeface="Helvetica"/>
              </a:rPr>
              <a:t>Silicon-based Tracking Trigger</a:t>
            </a:r>
            <a:br>
              <a:rPr lang="en-US" sz="2800" dirty="0" smtClean="0">
                <a:latin typeface="Helvetica"/>
                <a:cs typeface="Helvetica"/>
              </a:rPr>
            </a:br>
            <a:r>
              <a:rPr lang="en-US" sz="2800" dirty="0">
                <a:solidFill>
                  <a:srgbClr val="0000FF"/>
                </a:solidFill>
                <a:latin typeface="Helvetica"/>
                <a:cs typeface="Helvetica"/>
                <a:sym typeface="Wingdings"/>
              </a:rPr>
              <a:t> </a:t>
            </a:r>
            <a:br>
              <a:rPr lang="en-US" sz="2800" dirty="0">
                <a:solidFill>
                  <a:srgbClr val="0000FF"/>
                </a:solidFill>
                <a:latin typeface="Helvetica"/>
                <a:cs typeface="Helvetica"/>
                <a:sym typeface="Wingdings"/>
              </a:rPr>
            </a:br>
            <a:endParaRPr lang="en-US" sz="2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162" y="3124200"/>
            <a:ext cx="8224838" cy="52911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                  </a:t>
            </a:r>
            <a:r>
              <a:rPr lang="en-US" sz="2400" dirty="0" smtClean="0"/>
              <a:t>   </a:t>
            </a:r>
            <a:r>
              <a:rPr lang="en-US" sz="1800" dirty="0" smtClean="0"/>
              <a:t> </a:t>
            </a:r>
            <a:r>
              <a:rPr lang="en-US" sz="1800" dirty="0" smtClean="0">
                <a:latin typeface="Helvetica"/>
                <a:cs typeface="Helvetica"/>
              </a:rPr>
              <a:t>Ted Liu (FNAL)</a:t>
            </a:r>
          </a:p>
          <a:p>
            <a:pPr marL="0" indent="0">
              <a:buNone/>
              <a:defRPr/>
            </a:pPr>
            <a:r>
              <a:rPr lang="en-US" sz="1800" dirty="0" smtClean="0">
                <a:latin typeface="Helvetica"/>
                <a:cs typeface="Helvetica"/>
              </a:rPr>
              <a:t>                                      May 14, 2014</a:t>
            </a:r>
          </a:p>
          <a:p>
            <a:pPr marL="0" indent="0">
              <a:buNone/>
              <a:defRPr/>
            </a:pPr>
            <a:r>
              <a:rPr lang="en-US" sz="1800" dirty="0">
                <a:latin typeface="Helvetica"/>
                <a:cs typeface="Helvetica"/>
              </a:rPr>
              <a:t> </a:t>
            </a:r>
            <a:r>
              <a:rPr lang="en-US" sz="1800" dirty="0" smtClean="0">
                <a:latin typeface="Helvetica"/>
                <a:cs typeface="Helvetica"/>
              </a:rPr>
              <a:t>              Workshop on Intelligent Tracker (WIT), </a:t>
            </a:r>
            <a:r>
              <a:rPr lang="en-US" sz="1800" dirty="0" err="1" smtClean="0">
                <a:latin typeface="Helvetica"/>
                <a:cs typeface="Helvetica"/>
              </a:rPr>
              <a:t>Upenn</a:t>
            </a:r>
            <a:endParaRPr lang="en-US" sz="1800" dirty="0" smtClean="0">
              <a:latin typeface="Helvetica"/>
              <a:cs typeface="Helvetica"/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latin typeface="Helvetica"/>
                <a:cs typeface="Helvetica"/>
              </a:rPr>
              <a:t>               </a:t>
            </a:r>
            <a:r>
              <a:rPr lang="en-US" sz="2400" dirty="0">
                <a:latin typeface="Helvetica"/>
                <a:cs typeface="Helvetica"/>
              </a:rPr>
              <a:t> </a:t>
            </a:r>
            <a:r>
              <a:rPr lang="en-US" sz="2400" dirty="0" smtClean="0">
                <a:latin typeface="Helvetica"/>
                <a:cs typeface="Helvetica"/>
              </a:rPr>
              <a:t>        </a:t>
            </a:r>
            <a:endParaRPr lang="en-US" sz="2400" dirty="0">
              <a:latin typeface="Helvetica"/>
              <a:cs typeface="Helvetic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EE802-A423-3447-93EB-7EB2F7C66AB8}" type="datetime1">
              <a:rPr lang="en-US" smtClean="0"/>
              <a:t>5/14/14</a:t>
            </a:fld>
            <a:endParaRPr lang="en-US"/>
          </a:p>
        </p:txBody>
      </p:sp>
      <p:pic>
        <p:nvPicPr>
          <p:cNvPr id="7" name="Picture 6" descr="CMS-pile-u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5004926"/>
            <a:ext cx="2895600" cy="1814974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953000"/>
            <a:ext cx="2514600" cy="1827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MS_trigger_secto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202" y="1676400"/>
            <a:ext cx="1794098" cy="38862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83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FTK_tow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2" r="27174" b="25540"/>
          <a:stretch/>
        </p:blipFill>
        <p:spPr bwMode="auto">
          <a:xfrm>
            <a:off x="4343400" y="3810000"/>
            <a:ext cx="4553712" cy="238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Box 2"/>
          <p:cNvSpPr txBox="1">
            <a:spLocks noChangeArrowheads="1"/>
          </p:cNvSpPr>
          <p:nvPr/>
        </p:nvSpPr>
        <p:spPr bwMode="auto">
          <a:xfrm>
            <a:off x="3886200" y="2743200"/>
            <a:ext cx="83058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1600" dirty="0" smtClean="0"/>
              <a:t>Input data from all silicon detector modules has to </a:t>
            </a:r>
          </a:p>
          <a:p>
            <a:r>
              <a:rPr lang="en-US" sz="1600" dirty="0" smtClean="0"/>
              <a:t>be formatted into 64 </a:t>
            </a:r>
            <a:r>
              <a:rPr lang="en-US" sz="1600" dirty="0" err="1" smtClean="0"/>
              <a:t>η-φ</a:t>
            </a:r>
            <a:r>
              <a:rPr lang="en-US" sz="1600" dirty="0" smtClean="0"/>
              <a:t> trigger towers after </a:t>
            </a:r>
          </a:p>
          <a:p>
            <a:r>
              <a:rPr lang="en-US" sz="1600" dirty="0" smtClean="0"/>
              <a:t>reformatting and sharing, ready for downstream </a:t>
            </a:r>
          </a:p>
          <a:p>
            <a:r>
              <a:rPr lang="en-US" sz="1600" dirty="0" smtClean="0"/>
              <a:t>pattern recognition </a:t>
            </a:r>
            <a:endParaRPr lang="en-US" sz="16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5" b="6773"/>
          <a:stretch>
            <a:fillRect/>
          </a:stretch>
        </p:blipFill>
        <p:spPr bwMode="auto">
          <a:xfrm>
            <a:off x="152400" y="533400"/>
            <a:ext cx="8424863" cy="202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77000" y="3810000"/>
            <a:ext cx="954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 in </a:t>
            </a:r>
            <a:r>
              <a:rPr lang="en-US" dirty="0" err="1" smtClean="0"/>
              <a:t>η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33867"/>
            <a:ext cx="6984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Helvetica"/>
                <a:cs typeface="Helvetica"/>
              </a:rPr>
              <a:t>First take a look at:   </a:t>
            </a:r>
            <a:r>
              <a:rPr lang="en-US" dirty="0" smtClean="0">
                <a:solidFill>
                  <a:srgbClr val="0000FF"/>
                </a:solidFill>
                <a:latin typeface="Helvetica"/>
                <a:cs typeface="Helvetica"/>
              </a:rPr>
              <a:t>Data formatting challenges for Atlas FTK at L2</a:t>
            </a:r>
            <a:endParaRPr lang="en-US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pic>
        <p:nvPicPr>
          <p:cNvPr id="8" name="Picture 7" descr="FTK-trigger-tower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7" t="2" r="50394" b="29790"/>
          <a:stretch/>
        </p:blipFill>
        <p:spPr>
          <a:xfrm>
            <a:off x="609600" y="2971800"/>
            <a:ext cx="3127248" cy="344728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74F5-44EB-2E40-90F0-11ACCED5B807}" type="datetime1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022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4" descr="3D_Pixel_mode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60"/>
          <a:stretch>
            <a:fillRect/>
          </a:stretch>
        </p:blipFill>
        <p:spPr bwMode="auto">
          <a:xfrm>
            <a:off x="533400" y="2230438"/>
            <a:ext cx="8610600" cy="462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0" name="Picture 3" descr="3D_SCT_mode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19" b="-56"/>
          <a:stretch>
            <a:fillRect/>
          </a:stretch>
        </p:blipFill>
        <p:spPr bwMode="auto">
          <a:xfrm>
            <a:off x="245533" y="0"/>
            <a:ext cx="8915400" cy="375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TextBox 5"/>
          <p:cNvSpPr txBox="1">
            <a:spLocks noChangeArrowheads="1"/>
          </p:cNvSpPr>
          <p:nvPr/>
        </p:nvSpPr>
        <p:spPr bwMode="auto">
          <a:xfrm>
            <a:off x="16933" y="2667000"/>
            <a:ext cx="417406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1800" i="1" dirty="0">
                <a:solidFill>
                  <a:srgbClr val="0000FF"/>
                </a:solidFill>
              </a:rPr>
              <a:t>3D </a:t>
            </a:r>
            <a:r>
              <a:rPr lang="en-US" sz="1800" i="1" dirty="0" smtClean="0">
                <a:solidFill>
                  <a:srgbClr val="0000FF"/>
                </a:solidFill>
              </a:rPr>
              <a:t>paper models at Fermilab with detailed ROD </a:t>
            </a:r>
            <a:r>
              <a:rPr lang="en-US" sz="1800" i="1" dirty="0">
                <a:solidFill>
                  <a:srgbClr val="0000FF"/>
                </a:solidFill>
              </a:rPr>
              <a:t>ID </a:t>
            </a:r>
            <a:r>
              <a:rPr lang="en-US" sz="1800" i="1" dirty="0" smtClean="0">
                <a:solidFill>
                  <a:srgbClr val="0000FF"/>
                </a:solidFill>
              </a:rPr>
              <a:t>mapping, to </a:t>
            </a:r>
          </a:p>
          <a:p>
            <a:r>
              <a:rPr lang="en-US" sz="1800" i="1" dirty="0" smtClean="0">
                <a:solidFill>
                  <a:srgbClr val="0000FF"/>
                </a:solidFill>
              </a:rPr>
              <a:t>help us understand the issues</a:t>
            </a:r>
            <a:endParaRPr lang="en-US" sz="1800" i="1" dirty="0">
              <a:solidFill>
                <a:srgbClr val="0000FF"/>
              </a:solidFill>
            </a:endParaRPr>
          </a:p>
        </p:txBody>
      </p:sp>
      <p:sp>
        <p:nvSpPr>
          <p:cNvPr id="58372" name="TextBox 6"/>
          <p:cNvSpPr txBox="1">
            <a:spLocks noChangeArrowheads="1"/>
          </p:cNvSpPr>
          <p:nvPr/>
        </p:nvSpPr>
        <p:spPr bwMode="auto">
          <a:xfrm>
            <a:off x="0" y="12700"/>
            <a:ext cx="39336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solidFill>
                  <a:srgbClr val="0000FF"/>
                </a:solidFill>
              </a:rPr>
              <a:t>FTK Data </a:t>
            </a:r>
            <a:r>
              <a:rPr lang="en-US" sz="2000" dirty="0">
                <a:solidFill>
                  <a:srgbClr val="0000FF"/>
                </a:solidFill>
              </a:rPr>
              <a:t>Formatting Challenges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29400" y="2743200"/>
            <a:ext cx="1829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</a:t>
            </a:r>
            <a:r>
              <a:rPr lang="en-US" dirty="0" err="1" smtClean="0"/>
              <a:t>Yasu</a:t>
            </a:r>
            <a:r>
              <a:rPr lang="en-US" dirty="0" smtClean="0"/>
              <a:t> Okumura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5CC31-EA76-9F44-80B8-2B6FBDC812BC}" type="datetime1">
              <a:rPr lang="en-US" smtClean="0"/>
              <a:t>5/14/14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667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F-data-sharing-matrix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11" b="1611"/>
          <a:stretch/>
        </p:blipFill>
        <p:spPr>
          <a:xfrm>
            <a:off x="0" y="381000"/>
            <a:ext cx="9144000" cy="588385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-8467" y="304800"/>
            <a:ext cx="937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              </a:t>
            </a:r>
            <a:r>
              <a:rPr lang="en-US" sz="2000" dirty="0" smtClean="0">
                <a:latin typeface="Helvetica"/>
                <a:cs typeface="Helvetica"/>
              </a:rPr>
              <a:t>Atlas FTK </a:t>
            </a:r>
            <a:r>
              <a:rPr lang="en-US" sz="2000" dirty="0">
                <a:latin typeface="Helvetica"/>
                <a:cs typeface="Helvetica"/>
              </a:rPr>
              <a:t>64 </a:t>
            </a:r>
            <a:r>
              <a:rPr lang="en-US" sz="2000" dirty="0" smtClean="0">
                <a:latin typeface="Helvetica"/>
                <a:cs typeface="Helvetica"/>
              </a:rPr>
              <a:t>Trigger </a:t>
            </a:r>
            <a:r>
              <a:rPr lang="en-US" sz="2000" dirty="0">
                <a:latin typeface="Helvetica"/>
                <a:cs typeface="Helvetica"/>
              </a:rPr>
              <a:t>T</a:t>
            </a:r>
            <a:r>
              <a:rPr lang="en-US" sz="2000" dirty="0" smtClean="0">
                <a:latin typeface="Helvetica"/>
                <a:cs typeface="Helvetica"/>
              </a:rPr>
              <a:t>owers (TT) data </a:t>
            </a:r>
            <a:r>
              <a:rPr lang="en-US" sz="2000" dirty="0">
                <a:latin typeface="Helvetica"/>
                <a:cs typeface="Helvetica"/>
              </a:rPr>
              <a:t>sharing needs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6166247"/>
            <a:ext cx="9829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Helvetica"/>
                <a:cs typeface="Helvetica"/>
              </a:rPr>
              <a:t>Detailed beam data analysis </a:t>
            </a:r>
            <a:r>
              <a:rPr lang="en-US" sz="1600" i="1" dirty="0" smtClean="0">
                <a:solidFill>
                  <a:srgbClr val="FF0000"/>
                </a:solidFill>
                <a:latin typeface="Helvetica"/>
                <a:cs typeface="Helvetica"/>
              </a:rPr>
              <a:t>using exact module/ROD cable mapping to trigger towers</a:t>
            </a:r>
          </a:p>
          <a:p>
            <a:endParaRPr lang="en-US" sz="1800" dirty="0" smtClean="0">
              <a:solidFill>
                <a:srgbClr val="0000FF"/>
              </a:solidFill>
            </a:endParaRPr>
          </a:p>
        </p:txBody>
      </p:sp>
      <p:pic>
        <p:nvPicPr>
          <p:cNvPr id="6" name="DF.mpg">
            <a:hlinkClick r:id="" action="ppaction://media"/>
            <a:hlinkHover r:id="" action="ppaction://ole?verb=0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514600" y="3657600"/>
            <a:ext cx="2590800" cy="19431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0046-237E-1B45-92C3-2B5054123398}" type="datetime1">
              <a:rPr lang="en-US" smtClean="0"/>
              <a:t>5/14/14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5" b="6773"/>
          <a:stretch>
            <a:fillRect/>
          </a:stretch>
        </p:blipFill>
        <p:spPr bwMode="auto">
          <a:xfrm>
            <a:off x="25400" y="-228600"/>
            <a:ext cx="9118600" cy="2190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00400" y="571500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64 TT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98120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64 TT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66800" y="6519446"/>
            <a:ext cx="68778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From “Data Formatter Design Specification”, Fermilab-TM-2553-E-PPD</a:t>
            </a:r>
            <a:r>
              <a:rPr lang="en-US" sz="1600" dirty="0">
                <a:latin typeface="Helvetica"/>
                <a:cs typeface="Helvetica"/>
              </a:rPr>
              <a:t>.</a:t>
            </a:r>
            <a:endParaRPr lang="en-US" sz="16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721939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246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-8467"/>
            <a:ext cx="8229600" cy="1143000"/>
          </a:xfrm>
        </p:spPr>
        <p:txBody>
          <a:bodyPr/>
          <a:lstStyle/>
          <a:p>
            <a:r>
              <a:rPr lang="en-US" altLang="ja-JP" dirty="0"/>
              <a:t>D</a:t>
            </a:r>
            <a:r>
              <a:rPr lang="en-US" altLang="ja-JP" dirty="0" smtClean="0"/>
              <a:t>ata </a:t>
            </a:r>
            <a:r>
              <a:rPr lang="en-US" altLang="ja-JP" dirty="0"/>
              <a:t>s</a:t>
            </a:r>
            <a:r>
              <a:rPr lang="en-US" altLang="ja-JP" dirty="0" smtClean="0"/>
              <a:t>haring/switching techniques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2400" y="1295400"/>
            <a:ext cx="294157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ヒラギノ角ゴ ProN W3"/>
                <a:ea typeface="ヒラギノ角ゴ ProN W3"/>
                <a:cs typeface="ヒラギノ角ゴ ProN W3"/>
              </a:rPr>
              <a:t>Traditional data sharing</a:t>
            </a:r>
            <a:endParaRPr kumimoji="1" lang="ja-JP" altLang="en-US" dirty="0" smtClean="0">
              <a:latin typeface="ヒラギノ角ゴ ProN W3"/>
              <a:ea typeface="ヒラギノ角ゴ ProN W3"/>
              <a:cs typeface="ヒラギノ角ゴ ProN W3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34000" y="1371600"/>
            <a:ext cx="311747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ヒラギノ角ゴ ProN W3"/>
                <a:ea typeface="ヒラギノ角ゴ ProN W3"/>
                <a:cs typeface="ヒラギノ角ゴ ProN W3"/>
              </a:rPr>
              <a:t>Data sharing with ATCA</a:t>
            </a:r>
            <a:endParaRPr kumimoji="1" lang="ja-JP" altLang="en-US" dirty="0" smtClean="0">
              <a:latin typeface="ヒラギノ角ゴ ProN W3"/>
              <a:ea typeface="ヒラギノ角ゴ ProN W3"/>
              <a:cs typeface="ヒラギノ角ゴ ProN W3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0" y="1828800"/>
            <a:ext cx="3352800" cy="2141601"/>
          </a:xfrm>
          <a:prstGeom prst="rect">
            <a:avLst/>
          </a:prstGeom>
        </p:spPr>
      </p:pic>
      <p:pic>
        <p:nvPicPr>
          <p:cNvPr id="12" name="Picture 4" descr="cable-m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191000"/>
            <a:ext cx="2971800" cy="199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C6B70-73FD-994A-A7AE-9192438A9C3F}" type="datetime1">
              <a:rPr lang="en-US" smtClean="0"/>
              <a:t>5/14/14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pic>
        <p:nvPicPr>
          <p:cNvPr id="15" name="Picture 14" descr="DF-full-mesh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" t="11168" r="11454" b="232"/>
          <a:stretch/>
        </p:blipFill>
        <p:spPr>
          <a:xfrm>
            <a:off x="7493000" y="2971800"/>
            <a:ext cx="1676400" cy="176620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572000" y="1905000"/>
            <a:ext cx="4572000" cy="64530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ct val="80000"/>
              </a:lnSpc>
            </a:pPr>
            <a:r>
              <a:rPr lang="en-US" sz="2200" i="1" dirty="0" smtClean="0">
                <a:solidFill>
                  <a:srgbClr val="0000FF"/>
                </a:solidFill>
                <a:latin typeface="Helvetica" charset="0"/>
                <a:ea typeface="ＭＳ Ｐゴシック" charset="0"/>
                <a:cs typeface="ＭＳ Ｐゴシック" charset="0"/>
              </a:rPr>
              <a:t>high </a:t>
            </a:r>
            <a:r>
              <a:rPr lang="en-US" sz="2200" i="1" dirty="0">
                <a:solidFill>
                  <a:srgbClr val="0000FF"/>
                </a:solidFill>
                <a:latin typeface="Helvetica" charset="0"/>
                <a:ea typeface="ＭＳ Ｐゴシック" charset="0"/>
                <a:cs typeface="ＭＳ Ｐゴシック" charset="0"/>
              </a:rPr>
              <a:t>speed full-mesh backplane</a:t>
            </a:r>
          </a:p>
          <a:p>
            <a:pPr lvl="1">
              <a:lnSpc>
                <a:spcPct val="80000"/>
              </a:lnSpc>
            </a:pPr>
            <a:r>
              <a:rPr lang="en-US" sz="2200" i="1" dirty="0" smtClean="0">
                <a:solidFill>
                  <a:srgbClr val="0000FF"/>
                </a:solidFill>
                <a:latin typeface="Helvetica" charset="0"/>
                <a:ea typeface="ＭＳ Ｐゴシック" charset="0"/>
                <a:cs typeface="ＭＳ Ｐゴシック" charset="0"/>
              </a:rPr>
              <a:t>    ~ 40 </a:t>
            </a:r>
            <a:r>
              <a:rPr lang="en-US" sz="2200" i="1" dirty="0" err="1" smtClean="0">
                <a:solidFill>
                  <a:srgbClr val="0000FF"/>
                </a:solidFill>
                <a:latin typeface="Helvetica" charset="0"/>
                <a:ea typeface="ＭＳ Ｐゴシック" charset="0"/>
                <a:cs typeface="ＭＳ Ｐゴシック" charset="0"/>
              </a:rPr>
              <a:t>Gbps</a:t>
            </a:r>
            <a:r>
              <a:rPr lang="en-US" sz="2200" i="1" dirty="0" smtClean="0">
                <a:solidFill>
                  <a:srgbClr val="0000FF"/>
                </a:solidFill>
                <a:latin typeface="Helvetic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200" i="1" dirty="0">
                <a:solidFill>
                  <a:srgbClr val="0000FF"/>
                </a:solidFill>
                <a:latin typeface="Helvetica" charset="0"/>
                <a:ea typeface="ＭＳ Ｐゴシック" charset="0"/>
                <a:cs typeface="ＭＳ Ｐゴシック" charset="0"/>
              </a:rPr>
              <a:t>point to point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43600" y="2590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A</a:t>
            </a:r>
            <a:r>
              <a:rPr lang="en-US" b="1" dirty="0" smtClean="0"/>
              <a:t>dvanced </a:t>
            </a:r>
          </a:p>
          <a:p>
            <a:r>
              <a:rPr lang="en-US" b="1" dirty="0" smtClean="0">
                <a:solidFill>
                  <a:srgbClr val="FF6600"/>
                </a:solidFill>
              </a:rPr>
              <a:t>T</a:t>
            </a:r>
            <a:r>
              <a:rPr lang="en-US" b="1" dirty="0" smtClean="0"/>
              <a:t>elecommunication </a:t>
            </a:r>
          </a:p>
          <a:p>
            <a:r>
              <a:rPr lang="en-US" b="1" dirty="0" smtClean="0">
                <a:solidFill>
                  <a:srgbClr val="FF6600"/>
                </a:solidFill>
              </a:rPr>
              <a:t>C</a:t>
            </a:r>
            <a:r>
              <a:rPr lang="en-US" b="1" dirty="0" smtClean="0"/>
              <a:t>omputing </a:t>
            </a:r>
          </a:p>
          <a:p>
            <a:r>
              <a:rPr lang="en-US" b="1" dirty="0" smtClean="0">
                <a:solidFill>
                  <a:srgbClr val="FF6600"/>
                </a:solidFill>
              </a:rPr>
              <a:t>A</a:t>
            </a:r>
            <a:r>
              <a:rPr lang="en-US" b="1" dirty="0" smtClean="0"/>
              <a:t>rchitecture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9" name="Picture 18" descr="switchboard_operator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810000"/>
            <a:ext cx="3200400" cy="2526632"/>
          </a:xfrm>
          <a:prstGeom prst="rect">
            <a:avLst/>
          </a:prstGeom>
        </p:spPr>
      </p:pic>
      <p:pic>
        <p:nvPicPr>
          <p:cNvPr id="17" name="Picture 4" descr="ATCA Shelf With AMC carri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091" y="4799133"/>
            <a:ext cx="3073509" cy="2058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9316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ulsar-IIa-formatio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" b="22786"/>
          <a:stretch/>
        </p:blipFill>
        <p:spPr>
          <a:xfrm>
            <a:off x="685800" y="3048000"/>
            <a:ext cx="8302752" cy="3419856"/>
          </a:xfrm>
          <a:prstGeom prst="rect">
            <a:avLst/>
          </a:prstGeom>
        </p:spPr>
      </p:pic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4343400" y="228600"/>
            <a:ext cx="8305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1600" dirty="0"/>
              <a:t> </a:t>
            </a:r>
            <a:r>
              <a:rPr lang="en-US" sz="1600" dirty="0" smtClean="0"/>
              <a:t>How to use ATCA backplane for data sharing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(1 FPGA per trigger tower, 2 trigger towers per board, 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32 boards needed over 4 ATCA shelves)</a:t>
            </a:r>
          </a:p>
          <a:p>
            <a:endParaRPr lang="en-US" sz="1600" dirty="0"/>
          </a:p>
        </p:txBody>
      </p:sp>
      <p:pic>
        <p:nvPicPr>
          <p:cNvPr id="9" name="Picture 3" descr="P2A_FTKIM_RT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114800" cy="331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5052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ATCA Shelf With AMC carri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447800"/>
            <a:ext cx="2616309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 bwMode="auto">
          <a:xfrm>
            <a:off x="2362200" y="2133600"/>
            <a:ext cx="1143000" cy="1524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" name="Straight Arrow Connector 5"/>
          <p:cNvCxnSpPr/>
          <p:nvPr/>
        </p:nvCxnSpPr>
        <p:spPr bwMode="auto">
          <a:xfrm>
            <a:off x="2438400" y="990600"/>
            <a:ext cx="1752600" cy="2590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>
            <a:endCxn id="11" idx="1"/>
          </p:cNvCxnSpPr>
          <p:nvPr/>
        </p:nvCxnSpPr>
        <p:spPr bwMode="auto">
          <a:xfrm flipV="1">
            <a:off x="7010400" y="4114800"/>
            <a:ext cx="685800" cy="457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7790019" y="4876800"/>
            <a:ext cx="13539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Helvetica"/>
                <a:cs typeface="Helvetica"/>
              </a:rPr>
              <a:t>ATCA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Helvetica"/>
                <a:cs typeface="Helvetica"/>
              </a:rPr>
              <a:t>Full-mesh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Helvetica"/>
                <a:cs typeface="Helvetica"/>
              </a:rPr>
              <a:t>backplane</a:t>
            </a:r>
            <a:endParaRPr lang="en-US" sz="2000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pic>
        <p:nvPicPr>
          <p:cNvPr id="14" name="Picture 13" descr="DF-full-mesh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" t="11168" r="11454" b="232"/>
          <a:stretch/>
        </p:blipFill>
        <p:spPr>
          <a:xfrm>
            <a:off x="4343400" y="1138918"/>
            <a:ext cx="2057400" cy="2167618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 bwMode="auto">
          <a:xfrm>
            <a:off x="4114800" y="1600200"/>
            <a:ext cx="533400" cy="2743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1066800" y="55626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</a:rPr>
              <a:t>                      </a:t>
            </a:r>
            <a:r>
              <a:rPr lang="en-US" sz="1800" dirty="0" smtClean="0">
                <a:solidFill>
                  <a:srgbClr val="0000FF"/>
                </a:solidFill>
                <a:latin typeface="Helvetica"/>
                <a:cs typeface="Helvetica"/>
              </a:rPr>
              <a:t>Only data sharing links shown, not inputs/outputs</a:t>
            </a:r>
            <a:endParaRPr lang="en-US" sz="1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53F8F-7E52-5746-9EEC-6B3219EDDEE5}" type="datetime1">
              <a:rPr lang="en-US" smtClean="0"/>
              <a:t>5/14/14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04800" y="152400"/>
            <a:ext cx="16683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Fermilab (2011)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Data Formatter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Concept: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ATCA-based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362200" y="1143000"/>
            <a:ext cx="0" cy="685800"/>
          </a:xfrm>
          <a:prstGeom prst="straightConnector1">
            <a:avLst/>
          </a:prstGeom>
          <a:ln w="38100" cmpd="sng">
            <a:solidFill>
              <a:srgbClr val="DF2FE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0099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ata_Formatter_wo_ROD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74"/>
          <a:stretch/>
        </p:blipFill>
        <p:spPr>
          <a:xfrm>
            <a:off x="-152400" y="228600"/>
            <a:ext cx="9605558" cy="54498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5791200"/>
            <a:ext cx="75623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From “Data Formatter Design Specification”, Fermilab-TM-2553-E-PPD, page 78.</a:t>
            </a:r>
          </a:p>
          <a:p>
            <a:r>
              <a:rPr lang="en-US" sz="1600" dirty="0" smtClean="0">
                <a:latin typeface="Helvetica"/>
                <a:cs typeface="Helvetica"/>
              </a:rPr>
              <a:t>Available at:  </a:t>
            </a:r>
            <a:r>
              <a:rPr lang="en-US" sz="1600" dirty="0">
                <a:latin typeface="Helvetica"/>
                <a:cs typeface="Helvetica"/>
                <a:hlinkClick r:id="rId3"/>
              </a:rPr>
              <a:t>http://www-ppd.fnal.gov/EEDOffice-w/Projects/ATCA</a:t>
            </a:r>
            <a:r>
              <a:rPr lang="en-US" sz="1600" dirty="0" smtClean="0">
                <a:latin typeface="Helvetica"/>
                <a:cs typeface="Helvetica"/>
                <a:hlinkClick r:id="rId3"/>
              </a:rPr>
              <a:t>/</a:t>
            </a:r>
            <a:endParaRPr lang="en-US" sz="1600" dirty="0" smtClean="0">
              <a:latin typeface="Helvetica"/>
              <a:cs typeface="Helvetica"/>
            </a:endParaRPr>
          </a:p>
          <a:p>
            <a:r>
              <a:rPr lang="en-US" sz="1600" dirty="0" smtClean="0">
                <a:latin typeface="Helvetica"/>
                <a:cs typeface="Helvetica"/>
              </a:rPr>
              <a:t>(Pulsar </a:t>
            </a:r>
            <a:r>
              <a:rPr lang="en-US" sz="1600" dirty="0" err="1" smtClean="0">
                <a:latin typeface="Helvetica"/>
                <a:cs typeface="Helvetica"/>
              </a:rPr>
              <a:t>IIa</a:t>
            </a:r>
            <a:r>
              <a:rPr lang="en-US" sz="1600" dirty="0" smtClean="0">
                <a:latin typeface="Helvetica"/>
                <a:cs typeface="Helvetica"/>
              </a:rPr>
              <a:t> design spec)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1524000"/>
            <a:ext cx="65230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Helvetica"/>
                <a:cs typeface="Helvetica"/>
              </a:rPr>
              <a:t>The band would be much cleaner without ROD constraints:</a:t>
            </a:r>
          </a:p>
          <a:p>
            <a:r>
              <a:rPr lang="en-US" i="1" dirty="0" smtClean="0">
                <a:solidFill>
                  <a:srgbClr val="FF0000"/>
                </a:solidFill>
                <a:latin typeface="Helvetica"/>
                <a:cs typeface="Helvetica"/>
              </a:rPr>
              <a:t>The cabling was done to optimize for DAQ readout, not trigger</a:t>
            </a:r>
            <a:endParaRPr lang="en-US" sz="1800" i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8082-3AF0-4946-9FF2-63A8AE24B876}" type="datetime1">
              <a:rPr lang="en-US" smtClean="0"/>
              <a:t>5/14/14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727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05800" cy="7620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Helvetica"/>
                <a:cs typeface="Helvetica"/>
              </a:rPr>
              <a:t>CMS: Module design </a:t>
            </a:r>
            <a:r>
              <a:rPr lang="en-US" sz="2000" b="1" dirty="0" err="1" smtClean="0">
                <a:latin typeface="Helvetica"/>
                <a:cs typeface="Helvetica"/>
              </a:rPr>
              <a:t>vs</a:t>
            </a:r>
            <a:r>
              <a:rPr lang="en-US" sz="2000" b="1" dirty="0" smtClean="0">
                <a:latin typeface="Helvetica"/>
                <a:cs typeface="Helvetica"/>
              </a:rPr>
              <a:t> Tracker design </a:t>
            </a:r>
            <a:r>
              <a:rPr lang="en-US" sz="2000" b="1" dirty="0" err="1" smtClean="0">
                <a:latin typeface="Helvetica"/>
                <a:cs typeface="Helvetica"/>
              </a:rPr>
              <a:t>vs</a:t>
            </a:r>
            <a:r>
              <a:rPr lang="en-US" sz="2000" b="1" dirty="0" smtClean="0">
                <a:latin typeface="Helvetica"/>
                <a:cs typeface="Helvetica"/>
              </a:rPr>
              <a:t> Trigger processing </a:t>
            </a:r>
            <a:br>
              <a:rPr lang="en-US" sz="2000" b="1" dirty="0" smtClean="0">
                <a:latin typeface="Helvetica"/>
                <a:cs typeface="Helvetica"/>
              </a:rPr>
            </a:br>
            <a:endParaRPr lang="en-US" sz="2000" b="1" dirty="0">
              <a:latin typeface="Helvetica"/>
              <a:cs typeface="Helvetica"/>
            </a:endParaRPr>
          </a:p>
        </p:txBody>
      </p:sp>
      <p:pic>
        <p:nvPicPr>
          <p:cNvPr id="5" name="Picture 4" descr="barrel-endcap-layou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6" r="3090"/>
          <a:stretch/>
        </p:blipFill>
        <p:spPr>
          <a:xfrm>
            <a:off x="2209800" y="1676400"/>
            <a:ext cx="4831080" cy="2158499"/>
          </a:xfrm>
          <a:prstGeom prst="rect">
            <a:avLst/>
          </a:prstGeom>
        </p:spPr>
      </p:pic>
      <p:pic>
        <p:nvPicPr>
          <p:cNvPr id="6" name="Picture 5" descr="PS-module-concept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4" t="7620" r="34862" b="11237"/>
          <a:stretch/>
        </p:blipFill>
        <p:spPr>
          <a:xfrm>
            <a:off x="0" y="1981200"/>
            <a:ext cx="1446784" cy="1656801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1676400" y="2438400"/>
            <a:ext cx="7620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Rectangle 18"/>
          <p:cNvSpPr/>
          <p:nvPr/>
        </p:nvSpPr>
        <p:spPr bwMode="auto">
          <a:xfrm>
            <a:off x="7450667" y="1905000"/>
            <a:ext cx="1676400" cy="1447800"/>
          </a:xfrm>
          <a:prstGeom prst="rect">
            <a:avLst/>
          </a:prstGeom>
          <a:solidFill>
            <a:srgbClr val="3366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Helvetica"/>
                <a:cs typeface="Helvetica"/>
              </a:rPr>
              <a:t>Back-end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Helvetica"/>
                <a:cs typeface="Helvetica"/>
              </a:rPr>
              <a:t>Off-detector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Helvetica"/>
                <a:cs typeface="Helvetica"/>
              </a:rPr>
              <a:t>Track Finding</a:t>
            </a: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6629400" y="2743200"/>
            <a:ext cx="7620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6553200" y="2286000"/>
            <a:ext cx="920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stubs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52400" y="762000"/>
            <a:ext cx="899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Helvetica"/>
                <a:cs typeface="Helvetica"/>
              </a:rPr>
              <a:t>Module Design                                        Tracker  Design                                                           Track Finding </a:t>
            </a:r>
          </a:p>
          <a:p>
            <a:r>
              <a:rPr lang="en-US" sz="1400" dirty="0" smtClean="0">
                <a:latin typeface="Helvetica"/>
                <a:cs typeface="Helvetica"/>
              </a:rPr>
              <a:t>                      </a:t>
            </a:r>
            <a:endParaRPr lang="en-US" sz="1400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71800" y="3886200"/>
            <a:ext cx="2748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Helvetica"/>
                <a:cs typeface="Helvetica"/>
              </a:rPr>
              <a:t>CMS new tracker </a:t>
            </a:r>
            <a:r>
              <a:rPr lang="en-US" i="1" dirty="0" smtClean="0">
                <a:latin typeface="Helvetica"/>
                <a:cs typeface="Helvetica"/>
              </a:rPr>
              <a:t>design </a:t>
            </a:r>
            <a:endParaRPr lang="en-US" sz="1800" i="1" dirty="0"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524000"/>
            <a:ext cx="2577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~15K modules involved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64361" y="3886200"/>
            <a:ext cx="2905701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  <a:latin typeface="Helvetica"/>
                <a:cs typeface="Helvetica"/>
              </a:rPr>
              <a:t>Working assumptions:</a:t>
            </a:r>
          </a:p>
          <a:p>
            <a:endParaRPr lang="en-US" dirty="0" smtClean="0">
              <a:latin typeface="Helvetica"/>
              <a:cs typeface="Helvetica"/>
            </a:endParaRPr>
          </a:p>
          <a:p>
            <a:r>
              <a:rPr lang="en-US" dirty="0" smtClean="0">
                <a:latin typeface="Helvetica"/>
                <a:cs typeface="Helvetica"/>
              </a:rPr>
              <a:t>~15K fibers to trigger,</a:t>
            </a:r>
          </a:p>
          <a:p>
            <a:r>
              <a:rPr lang="en-US" dirty="0" smtClean="0">
                <a:latin typeface="Helvetica"/>
                <a:cs typeface="Helvetica"/>
              </a:rPr>
              <a:t>3.2Gbps payload each,</a:t>
            </a:r>
          </a:p>
          <a:p>
            <a:r>
              <a:rPr lang="en-US" dirty="0" smtClean="0">
                <a:latin typeface="Helvetica"/>
                <a:cs typeface="Helvetica"/>
              </a:rPr>
              <a:t>~ 50 </a:t>
            </a:r>
            <a:r>
              <a:rPr lang="en-US" dirty="0" err="1" smtClean="0">
                <a:latin typeface="Helvetica"/>
                <a:cs typeface="Helvetica"/>
              </a:rPr>
              <a:t>Tbps</a:t>
            </a:r>
            <a:r>
              <a:rPr lang="en-US" dirty="0" smtClean="0">
                <a:latin typeface="Helvetica"/>
                <a:cs typeface="Helvetica"/>
              </a:rPr>
              <a:t> input bandwidth</a:t>
            </a:r>
          </a:p>
          <a:p>
            <a:endParaRPr lang="en-US" dirty="0">
              <a:latin typeface="Helvetica"/>
              <a:cs typeface="Helvetica"/>
            </a:endParaRPr>
          </a:p>
          <a:p>
            <a:r>
              <a:rPr lang="en-US" dirty="0" smtClean="0">
                <a:latin typeface="Helvetica"/>
                <a:cs typeface="Helvetica"/>
              </a:rPr>
              <a:t>Block synchronous data </a:t>
            </a:r>
          </a:p>
          <a:p>
            <a:r>
              <a:rPr lang="en-US" dirty="0">
                <a:latin typeface="Helvetica"/>
                <a:cs typeface="Helvetica"/>
              </a:rPr>
              <a:t>t</a:t>
            </a:r>
            <a:r>
              <a:rPr lang="en-US" dirty="0" smtClean="0">
                <a:latin typeface="Helvetica"/>
                <a:cs typeface="Helvetica"/>
              </a:rPr>
              <a:t>ransfer </a:t>
            </a:r>
            <a:r>
              <a:rPr lang="en-US" dirty="0">
                <a:latin typeface="Helvetica"/>
                <a:cs typeface="Helvetica"/>
              </a:rPr>
              <a:t>s</a:t>
            </a:r>
            <a:r>
              <a:rPr lang="en-US" dirty="0" smtClean="0">
                <a:latin typeface="Helvetica"/>
                <a:cs typeface="Helvetica"/>
              </a:rPr>
              <a:t>cheme …</a:t>
            </a:r>
          </a:p>
          <a:p>
            <a:endParaRPr lang="en-US" dirty="0">
              <a:latin typeface="Helvetica"/>
              <a:cs typeface="Helvetica"/>
            </a:endParaRP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7C34-5572-5C4E-B9A2-390BA28FE0A7}" type="datetime1">
              <a:rPr lang="en-US" smtClean="0"/>
              <a:t>5/14/14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981200" y="1066800"/>
            <a:ext cx="681689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 smtClean="0">
                <a:solidFill>
                  <a:srgbClr val="0000FF"/>
                </a:solidFill>
                <a:latin typeface="Helvetica"/>
                <a:cs typeface="Helvetica"/>
              </a:rPr>
              <a:t>Pt</a:t>
            </a:r>
            <a:r>
              <a:rPr lang="en-US" sz="1600" i="1" dirty="0" smtClean="0">
                <a:solidFill>
                  <a:srgbClr val="0000FF"/>
                </a:solidFill>
                <a:latin typeface="Helvetica"/>
                <a:cs typeface="Helvetica"/>
              </a:rPr>
              <a:t> stub finding reduce the data volume by ~ 10-20,</a:t>
            </a:r>
          </a:p>
          <a:p>
            <a:r>
              <a:rPr lang="en-US" sz="1600" i="1" dirty="0">
                <a:solidFill>
                  <a:srgbClr val="0000FF"/>
                </a:solidFill>
                <a:latin typeface="Helvetica"/>
                <a:cs typeface="Helvetica"/>
              </a:rPr>
              <a:t>m</a:t>
            </a:r>
            <a:r>
              <a:rPr lang="en-US" sz="1600" i="1" dirty="0" smtClean="0">
                <a:solidFill>
                  <a:srgbClr val="0000FF"/>
                </a:solidFill>
                <a:latin typeface="Helvetica"/>
                <a:cs typeface="Helvetica"/>
              </a:rPr>
              <a:t>aking it possible to transfer the data out for off-detector L1 track finding </a:t>
            </a:r>
            <a:endParaRPr lang="en-US" sz="1600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pic>
        <p:nvPicPr>
          <p:cNvPr id="20" name="Picture 19" descr="Pt-stub-concep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4267200"/>
            <a:ext cx="3783853" cy="2069454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endCxn id="6" idx="2"/>
          </p:cNvCxnSpPr>
          <p:nvPr/>
        </p:nvCxnSpPr>
        <p:spPr>
          <a:xfrm flipV="1">
            <a:off x="685800" y="3638001"/>
            <a:ext cx="37592" cy="934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04800" y="6172200"/>
            <a:ext cx="2514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</a:t>
            </a:r>
            <a:r>
              <a:rPr lang="en-US" dirty="0" err="1" smtClean="0"/>
              <a:t>Davide’s</a:t>
            </a:r>
            <a:r>
              <a:rPr lang="en-US" dirty="0" smtClean="0"/>
              <a:t> talks earlier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698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229600" cy="693737"/>
          </a:xfrm>
        </p:spPr>
        <p:txBody>
          <a:bodyPr>
            <a:normAutofit fontScale="90000"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800" dirty="0" smtClean="0"/>
              <a:t>CMS Tracker Layout and Trigger Tower (6 in eta x 8 in phi) 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762000"/>
            <a:ext cx="10210800" cy="1409700"/>
          </a:xfrm>
        </p:spPr>
        <p:txBody>
          <a:bodyPr/>
          <a:lstStyle/>
          <a:p>
            <a:pPr marL="338138" indent="-338138">
              <a:buFont typeface="Arial" charset="0"/>
              <a:buChar char="•"/>
              <a:tabLst>
                <a:tab pos="338138" algn="l"/>
                <a:tab pos="450850" algn="l"/>
                <a:tab pos="908050" algn="l"/>
                <a:tab pos="1365250" algn="l"/>
                <a:tab pos="1822450" algn="l"/>
                <a:tab pos="2279650" algn="l"/>
                <a:tab pos="2736850" algn="l"/>
                <a:tab pos="3194050" algn="l"/>
                <a:tab pos="3651250" algn="l"/>
                <a:tab pos="4108450" algn="l"/>
                <a:tab pos="4565650" algn="l"/>
                <a:tab pos="5022850" algn="l"/>
                <a:tab pos="5480050" algn="l"/>
                <a:tab pos="5937250" algn="l"/>
                <a:tab pos="6394450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7650" algn="l"/>
              </a:tabLst>
              <a:defRPr/>
            </a:pPr>
            <a:r>
              <a:rPr lang="en-GB" sz="2200" dirty="0" smtClean="0"/>
              <a:t>15K modules</a:t>
            </a:r>
            <a:r>
              <a:rPr lang="en-GB" sz="2200" dirty="0"/>
              <a:t> </a:t>
            </a:r>
            <a:endParaRPr lang="en-GB" sz="2200" dirty="0" smtClean="0"/>
          </a:p>
        </p:txBody>
      </p:sp>
      <p:pic>
        <p:nvPicPr>
          <p:cNvPr id="28677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1600200"/>
            <a:ext cx="1005840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08C2-BB35-FB46-A046-9D42A81823D7}" type="datetime1">
              <a:rPr lang="en-US" smtClean="0"/>
              <a:t>5/14/14</a:t>
            </a:fld>
            <a:endParaRPr lang="en-US"/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505200"/>
            <a:ext cx="32004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1447800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we learned from FTK data formatting helps to understand CMS L1 case </a:t>
            </a:r>
            <a:endParaRPr lang="en-US" dirty="0"/>
          </a:p>
        </p:txBody>
      </p:sp>
      <p:pic>
        <p:nvPicPr>
          <p:cNvPr id="11" name="CMS4-new-animation-new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105400" y="4191000"/>
            <a:ext cx="3149618" cy="236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36651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229600" cy="693737"/>
          </a:xfrm>
        </p:spPr>
        <p:txBody>
          <a:bodyPr>
            <a:normAutofit fontScale="90000"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800" dirty="0" smtClean="0"/>
              <a:t>CMS Tracker Layout and Trigger Tower (6 in eta x 8 in phi) 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762000"/>
            <a:ext cx="10210800" cy="1409700"/>
          </a:xfrm>
        </p:spPr>
        <p:txBody>
          <a:bodyPr/>
          <a:lstStyle/>
          <a:p>
            <a:pPr marL="338138" indent="-338138">
              <a:buFont typeface="Arial" charset="0"/>
              <a:buChar char="•"/>
              <a:tabLst>
                <a:tab pos="338138" algn="l"/>
                <a:tab pos="450850" algn="l"/>
                <a:tab pos="908050" algn="l"/>
                <a:tab pos="1365250" algn="l"/>
                <a:tab pos="1822450" algn="l"/>
                <a:tab pos="2279650" algn="l"/>
                <a:tab pos="2736850" algn="l"/>
                <a:tab pos="3194050" algn="l"/>
                <a:tab pos="3651250" algn="l"/>
                <a:tab pos="4108450" algn="l"/>
                <a:tab pos="4565650" algn="l"/>
                <a:tab pos="5022850" algn="l"/>
                <a:tab pos="5480050" algn="l"/>
                <a:tab pos="5937250" algn="l"/>
                <a:tab pos="6394450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7650" algn="l"/>
              </a:tabLst>
              <a:defRPr/>
            </a:pPr>
            <a:r>
              <a:rPr lang="en-GB" sz="2200" dirty="0" smtClean="0"/>
              <a:t>15K modules/</a:t>
            </a:r>
            <a:r>
              <a:rPr lang="en-GB" sz="2200" dirty="0" err="1" smtClean="0"/>
              <a:t>fibers</a:t>
            </a:r>
            <a:endParaRPr lang="en-GB" sz="2200" dirty="0" smtClean="0"/>
          </a:p>
        </p:txBody>
      </p:sp>
      <p:pic>
        <p:nvPicPr>
          <p:cNvPr id="2867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1600200"/>
            <a:ext cx="1005840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B611F-C451-5A41-AE66-B35CB64199A7}" type="datetime1">
              <a:rPr lang="en-US" smtClean="0"/>
              <a:t>5/14/14</a:t>
            </a:fld>
            <a:endParaRPr lang="en-US"/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505200"/>
            <a:ext cx="32004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module-connections-Giovanni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810000"/>
            <a:ext cx="4038600" cy="26924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791200" y="4114800"/>
            <a:ext cx="30964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a given stub (on a module),</a:t>
            </a:r>
          </a:p>
          <a:p>
            <a:r>
              <a:rPr lang="en-US" dirty="0"/>
              <a:t>h</a:t>
            </a:r>
            <a:r>
              <a:rPr lang="en-US" dirty="0" smtClean="0"/>
              <a:t>ow many trigger towers</a:t>
            </a:r>
          </a:p>
          <a:p>
            <a:r>
              <a:rPr lang="en-US" dirty="0"/>
              <a:t>n</a:t>
            </a:r>
            <a:r>
              <a:rPr lang="en-US" dirty="0" smtClean="0"/>
              <a:t>eed it.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447800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we learned from FTK data formatting helps to understand CMS L1 case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0668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cms.web.cern.ch/sites/cms.web.cern.ch/files/styles/large/public/field/image/online_190389_107592030_138_3DTower.png?itok=OFK3Bi-L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971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B9F4-0EED-A74A-9806-14DB02EAF8FD}" type="datetime1">
              <a:rPr lang="en-US" smtClean="0"/>
              <a:t>5/14/14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223114" y="25400"/>
            <a:ext cx="47115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Helvetica"/>
                <a:cs typeface="Helvetica"/>
              </a:rPr>
              <a:t>CMS L1 tracking trigger for Phase II:</a:t>
            </a:r>
          </a:p>
          <a:p>
            <a:r>
              <a:rPr lang="en-US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Helvetica"/>
                <a:cs typeface="Helvetica"/>
              </a:rPr>
              <a:t>   6 (in eta) x8 (in phi) = 48 Trigger towers</a:t>
            </a:r>
            <a:r>
              <a:rPr lang="en-US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Helvetica"/>
                <a:cs typeface="Helvetica"/>
              </a:rPr>
              <a:t>&amp; </a:t>
            </a:r>
          </a:p>
          <a:p>
            <a:r>
              <a:rPr lang="en-US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Helvetica"/>
                <a:cs typeface="Helvetica"/>
              </a:rPr>
              <a:t>                 their interconnections</a:t>
            </a:r>
            <a:endParaRPr 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114800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>
              <a:latin typeface="Helvetica"/>
              <a:cs typeface="Helvetica"/>
            </a:endParaRPr>
          </a:p>
        </p:txBody>
      </p:sp>
      <p:pic>
        <p:nvPicPr>
          <p:cNvPr id="12" name="Picture 11" descr="module-connections-Giovanni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500" y="990600"/>
            <a:ext cx="3352800" cy="2235200"/>
          </a:xfrm>
          <a:prstGeom prst="rect">
            <a:avLst/>
          </a:prstGeom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638800" y="3276600"/>
            <a:ext cx="353365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coming from a given </a:t>
            </a:r>
            <a:r>
              <a:rPr lang="en-US" dirty="0" smtClean="0"/>
              <a:t>trigger </a:t>
            </a:r>
          </a:p>
          <a:p>
            <a:r>
              <a:rPr lang="en-US" dirty="0" smtClean="0"/>
              <a:t>tower </a:t>
            </a:r>
            <a:r>
              <a:rPr lang="en-US" dirty="0"/>
              <a:t>may need to be </a:t>
            </a:r>
            <a:r>
              <a:rPr lang="en-US" dirty="0" smtClean="0"/>
              <a:t>delivered </a:t>
            </a:r>
          </a:p>
          <a:p>
            <a:r>
              <a:rPr lang="en-US" dirty="0" smtClean="0"/>
              <a:t>to </a:t>
            </a:r>
            <a:r>
              <a:rPr lang="en-US" dirty="0"/>
              <a:t>multiple </a:t>
            </a:r>
            <a:r>
              <a:rPr lang="en-US" dirty="0" smtClean="0"/>
              <a:t>trigger towers. </a:t>
            </a:r>
          </a:p>
          <a:p>
            <a:r>
              <a:rPr lang="en-US" dirty="0" smtClean="0"/>
              <a:t>This </a:t>
            </a:r>
            <a:r>
              <a:rPr lang="en-US" dirty="0"/>
              <a:t>happens, </a:t>
            </a:r>
            <a:endParaRPr lang="en-US" dirty="0" smtClean="0"/>
          </a:p>
          <a:p>
            <a:r>
              <a:rPr lang="en-US" dirty="0" smtClean="0"/>
              <a:t>when </a:t>
            </a:r>
            <a:r>
              <a:rPr lang="en-US" dirty="0"/>
              <a:t>a stub comes from a detector </a:t>
            </a:r>
            <a:endParaRPr lang="en-US" dirty="0" smtClean="0"/>
          </a:p>
          <a:p>
            <a:r>
              <a:rPr lang="en-US" dirty="0" smtClean="0"/>
              <a:t>element is close </a:t>
            </a:r>
            <a:r>
              <a:rPr lang="en-US" dirty="0"/>
              <a:t>to the border </a:t>
            </a:r>
            <a:endParaRPr lang="en-US" dirty="0" smtClean="0"/>
          </a:p>
          <a:p>
            <a:r>
              <a:rPr lang="en-US" dirty="0" smtClean="0"/>
              <a:t>Between trigger </a:t>
            </a:r>
            <a:r>
              <a:rPr lang="en-US" dirty="0"/>
              <a:t>towers, </a:t>
            </a:r>
            <a:r>
              <a:rPr lang="en-US" dirty="0" smtClean="0"/>
              <a:t>due </a:t>
            </a:r>
            <a:r>
              <a:rPr lang="en-US" dirty="0"/>
              <a:t>to the </a:t>
            </a:r>
            <a:endParaRPr lang="en-US" dirty="0" smtClean="0"/>
          </a:p>
          <a:p>
            <a:r>
              <a:rPr lang="en-US" dirty="0"/>
              <a:t>f</a:t>
            </a:r>
            <a:r>
              <a:rPr lang="en-US" dirty="0" smtClean="0"/>
              <a:t>inite curvature </a:t>
            </a:r>
            <a:r>
              <a:rPr lang="en-US" dirty="0"/>
              <a:t>of </a:t>
            </a:r>
            <a:r>
              <a:rPr lang="en-US" dirty="0" smtClean="0"/>
              <a:t>charged </a:t>
            </a:r>
            <a:r>
              <a:rPr lang="en-US" dirty="0"/>
              <a:t>particles </a:t>
            </a:r>
            <a:endParaRPr lang="en-US" dirty="0" smtClean="0"/>
          </a:p>
          <a:p>
            <a:r>
              <a:rPr lang="en-US" dirty="0"/>
              <a:t>i</a:t>
            </a:r>
            <a:r>
              <a:rPr lang="en-US" dirty="0" smtClean="0"/>
              <a:t>n the </a:t>
            </a:r>
            <a:r>
              <a:rPr lang="en-US" dirty="0"/>
              <a:t>magnetic field </a:t>
            </a:r>
            <a:r>
              <a:rPr lang="en-US" dirty="0" smtClean="0"/>
              <a:t>and </a:t>
            </a:r>
            <a:r>
              <a:rPr lang="en-US" dirty="0"/>
              <a:t>finite size </a:t>
            </a:r>
            <a:endParaRPr lang="en-US" dirty="0" smtClean="0"/>
          </a:p>
          <a:p>
            <a:r>
              <a:rPr lang="en-US" dirty="0" smtClean="0"/>
              <a:t>of </a:t>
            </a:r>
            <a:r>
              <a:rPr lang="en-US" dirty="0"/>
              <a:t>the beam luminous </a:t>
            </a:r>
            <a:r>
              <a:rPr lang="en-US" dirty="0" smtClean="0"/>
              <a:t>region </a:t>
            </a:r>
          </a:p>
          <a:p>
            <a:r>
              <a:rPr lang="en-US" dirty="0" smtClean="0"/>
              <a:t>along </a:t>
            </a:r>
            <a:r>
              <a:rPr lang="en-US" dirty="0"/>
              <a:t>the beam axis. </a:t>
            </a:r>
          </a:p>
          <a:p>
            <a:endParaRPr lang="en-US" dirty="0"/>
          </a:p>
        </p:txBody>
      </p:sp>
      <p:pic>
        <p:nvPicPr>
          <p:cNvPr id="6" name="CMS4-new-animation-new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2401" y="2286000"/>
            <a:ext cx="5526132" cy="4144963"/>
          </a:xfrm>
        </p:spPr>
      </p:pic>
    </p:spTree>
    <p:extLst>
      <p:ext uri="{BB962C8B-B14F-4D97-AF65-F5344CB8AC3E}">
        <p14:creationId xmlns:p14="http://schemas.microsoft.com/office/powerpoint/2010/main" val="2533294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2" descr="pile_up_LHC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50" b="21285"/>
          <a:stretch/>
        </p:blipFill>
        <p:spPr bwMode="auto">
          <a:xfrm>
            <a:off x="0" y="228600"/>
            <a:ext cx="9099550" cy="429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正方形/長方形 4"/>
          <p:cNvSpPr/>
          <p:nvPr/>
        </p:nvSpPr>
        <p:spPr>
          <a:xfrm>
            <a:off x="0" y="-609600"/>
            <a:ext cx="32004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800" i="1" dirty="0" smtClean="0">
              <a:solidFill>
                <a:srgbClr val="FF0000"/>
              </a:solidFill>
              <a:latin typeface="ヒラギノ角ゴ Pro W3"/>
              <a:ea typeface="ヒラギノ角ゴ Pro W3"/>
              <a:cs typeface="ヒラギノ角ゴ Pro W3"/>
            </a:endParaRPr>
          </a:p>
          <a:p>
            <a:endParaRPr kumimoji="1" lang="en-US" altLang="ja-JP" sz="1800" i="1" dirty="0">
              <a:solidFill>
                <a:srgbClr val="FF0000"/>
              </a:solidFill>
              <a:latin typeface="ヒラギノ角ゴ Pro W3"/>
              <a:ea typeface="ヒラギノ角ゴ Pro W3"/>
              <a:cs typeface="ヒラギノ角ゴ Pro W3"/>
            </a:endParaRPr>
          </a:p>
          <a:p>
            <a:endParaRPr kumimoji="1" lang="en-US" altLang="ja-JP" sz="1800" i="1" dirty="0" smtClean="0">
              <a:solidFill>
                <a:srgbClr val="FF0000"/>
              </a:solidFill>
              <a:latin typeface="ヒラギノ角ゴ Pro W3"/>
              <a:ea typeface="ヒラギノ角ゴ Pro W3"/>
              <a:cs typeface="ヒラギノ角ゴ Pro W3"/>
            </a:endParaRPr>
          </a:p>
          <a:p>
            <a:endParaRPr kumimoji="1" lang="en-US" altLang="ja-JP" sz="1800" i="1" dirty="0" smtClean="0">
              <a:solidFill>
                <a:srgbClr val="FF0000"/>
              </a:solidFill>
              <a:latin typeface="ヒラギノ角ゴ Pro W3"/>
              <a:ea typeface="ヒラギノ角ゴ Pro W3"/>
              <a:cs typeface="ヒラギノ角ゴ Pro W3"/>
            </a:endParaRPr>
          </a:p>
          <a:p>
            <a:endParaRPr kumimoji="1" lang="en-US" altLang="ja-JP" sz="1800" i="1" dirty="0">
              <a:solidFill>
                <a:srgbClr val="FF0000"/>
              </a:solidFill>
              <a:latin typeface="ヒラギノ角ゴ Pro W3"/>
              <a:ea typeface="ヒラギノ角ゴ Pro W3"/>
              <a:cs typeface="ヒラギノ角ゴ Pro W3"/>
            </a:endParaRPr>
          </a:p>
          <a:p>
            <a:endParaRPr kumimoji="1" lang="en-US" altLang="ja-JP" sz="1800" i="1" dirty="0" smtClean="0">
              <a:solidFill>
                <a:srgbClr val="FF0000"/>
              </a:solidFill>
              <a:latin typeface="ヒラギノ角ゴ Pro W3"/>
              <a:ea typeface="ヒラギノ角ゴ Pro W3"/>
              <a:cs typeface="ヒラギノ角ゴ Pro W3"/>
            </a:endParaRPr>
          </a:p>
          <a:p>
            <a:endParaRPr kumimoji="1" lang="en-US" altLang="ja-JP" sz="1800" i="1" dirty="0" smtClean="0">
              <a:solidFill>
                <a:srgbClr val="FF0000"/>
              </a:solidFill>
              <a:latin typeface="ヒラギノ角ゴ Pro W3"/>
              <a:ea typeface="ヒラギノ角ゴ Pro W3"/>
              <a:cs typeface="ヒラギノ角ゴ Pro W3"/>
            </a:endParaRPr>
          </a:p>
          <a:p>
            <a:endParaRPr kumimoji="1" lang="en-US" altLang="ja-JP" sz="1800" i="1" dirty="0" smtClean="0">
              <a:solidFill>
                <a:srgbClr val="FF0000"/>
              </a:solidFill>
              <a:latin typeface="ヒラギノ角ゴ Pro W3"/>
              <a:ea typeface="ヒラギノ角ゴ Pro W3"/>
              <a:cs typeface="ヒラギノ角ゴ Pro W3"/>
            </a:endParaRPr>
          </a:p>
          <a:p>
            <a:endParaRPr kumimoji="1" lang="en-US" altLang="ja-JP" sz="1800" i="1" dirty="0" smtClean="0">
              <a:solidFill>
                <a:srgbClr val="0000FF"/>
              </a:solidFill>
              <a:latin typeface="Helvetica"/>
              <a:ea typeface="ヒラギノ角ゴ Pro W3"/>
              <a:cs typeface="Helvetica"/>
            </a:endParaRPr>
          </a:p>
          <a:p>
            <a:r>
              <a:rPr kumimoji="1" lang="en-US" altLang="ja-JP" sz="1800" i="1" dirty="0" smtClean="0">
                <a:solidFill>
                  <a:srgbClr val="0000FF"/>
                </a:solidFill>
                <a:latin typeface="Helvetica"/>
                <a:ea typeface="ヒラギノ角ゴ Pro W3"/>
                <a:cs typeface="Helvetica"/>
              </a:rPr>
              <a:t>CMS L1 Tracking Trigger</a:t>
            </a:r>
            <a:r>
              <a:rPr kumimoji="1" lang="en-US" altLang="ja-JP" sz="1800" i="1" dirty="0" smtClean="0">
                <a:solidFill>
                  <a:srgbClr val="0000FF"/>
                </a:solidFill>
                <a:latin typeface="ヒラギノ角ゴ Pro W3"/>
                <a:ea typeface="ヒラギノ角ゴ Pro W3"/>
                <a:cs typeface="ヒラギノ角ゴ Pro W3"/>
              </a:rPr>
              <a:t>:</a:t>
            </a:r>
          </a:p>
          <a:p>
            <a:endParaRPr kumimoji="1" lang="en-US" altLang="ja-JP" sz="1800" i="1" dirty="0" smtClean="0">
              <a:solidFill>
                <a:srgbClr val="0000FF"/>
              </a:solidFill>
              <a:latin typeface="Helvetica"/>
              <a:ea typeface="ヒラギノ角ゴ Pro W3"/>
              <a:cs typeface="Helvetica"/>
            </a:endParaRPr>
          </a:p>
          <a:p>
            <a:r>
              <a:rPr kumimoji="1" lang="en-US" altLang="ja-JP" sz="1800" i="1" dirty="0" smtClean="0">
                <a:solidFill>
                  <a:srgbClr val="0000FF"/>
                </a:solidFill>
                <a:latin typeface="Helvetica"/>
                <a:ea typeface="ヒラギノ角ゴ Pro W3"/>
                <a:cs typeface="Helvetica"/>
              </a:rPr>
              <a:t>Will need to</a:t>
            </a:r>
            <a:r>
              <a:rPr kumimoji="1" lang="en-US" altLang="ja-JP" sz="1800" i="1" dirty="0">
                <a:solidFill>
                  <a:srgbClr val="0000FF"/>
                </a:solidFill>
                <a:latin typeface="Helvetica"/>
                <a:ea typeface="ヒラギノ角ゴ Pro W3"/>
                <a:cs typeface="Helvetica"/>
              </a:rPr>
              <a:t> </a:t>
            </a:r>
            <a:r>
              <a:rPr kumimoji="1" lang="en-US" altLang="ja-JP" sz="1800" i="1" dirty="0" smtClean="0">
                <a:solidFill>
                  <a:srgbClr val="0000FF"/>
                </a:solidFill>
                <a:latin typeface="Helvetica"/>
                <a:ea typeface="ヒラギノ角ゴ Pro W3"/>
                <a:cs typeface="Helvetica"/>
              </a:rPr>
              <a:t>reconstruct charged particle trajectories  “on-the-fly” for every beam crossing (25 ns, or 40 Million beam crossings per second), from an ocean of input data (bandwidth required to transfer up to ~ </a:t>
            </a:r>
            <a:r>
              <a:rPr kumimoji="1" lang="en-US" altLang="ja-JP" i="1" dirty="0" smtClean="0">
                <a:solidFill>
                  <a:srgbClr val="0000FF"/>
                </a:solidFill>
                <a:latin typeface="Helvetica"/>
                <a:ea typeface="ヒラギノ角ゴ Pro W3"/>
                <a:cs typeface="Helvetica"/>
              </a:rPr>
              <a:t>50-100</a:t>
            </a:r>
            <a:r>
              <a:rPr kumimoji="1" lang="en-US" altLang="ja-JP" sz="1800" i="1" dirty="0" smtClean="0">
                <a:solidFill>
                  <a:srgbClr val="0000FF"/>
                </a:solidFill>
                <a:latin typeface="Helvetica"/>
                <a:ea typeface="ヒラギノ角ゴ Pro W3"/>
                <a:cs typeface="Helvetica"/>
              </a:rPr>
              <a:t>Tb/s</a:t>
            </a:r>
            <a:r>
              <a:rPr kumimoji="1" lang="en-US" altLang="ja-JP" i="1" dirty="0">
                <a:solidFill>
                  <a:srgbClr val="0000FF"/>
                </a:solidFill>
                <a:latin typeface="Helvetica"/>
                <a:ea typeface="ヒラギノ角ゴ Pro W3"/>
                <a:cs typeface="Helvetica"/>
              </a:rPr>
              <a:t>)</a:t>
            </a:r>
            <a:endParaRPr kumimoji="1" lang="en-US" altLang="ja-JP" sz="1800" i="1" dirty="0" smtClean="0">
              <a:solidFill>
                <a:srgbClr val="0000FF"/>
              </a:solidFill>
              <a:latin typeface="Helvetica"/>
              <a:ea typeface="ヒラギノ角ゴ Pro W3"/>
              <a:cs typeface="Helvetica"/>
            </a:endParaRPr>
          </a:p>
          <a:p>
            <a:endParaRPr kumimoji="1" lang="en-US" altLang="ja-JP" sz="1800" i="1" dirty="0">
              <a:solidFill>
                <a:srgbClr val="0000FF"/>
              </a:solidFill>
              <a:latin typeface="Helvetica"/>
              <a:ea typeface="ヒラギノ角ゴ Pro W3"/>
              <a:cs typeface="Helvetica"/>
            </a:endParaRPr>
          </a:p>
          <a:p>
            <a:r>
              <a:rPr kumimoji="1" lang="en-US" altLang="ja-JP" sz="1800" i="1" dirty="0" smtClean="0">
                <a:solidFill>
                  <a:srgbClr val="0000FF"/>
                </a:solidFill>
                <a:latin typeface="Helvetica"/>
                <a:ea typeface="ヒラギノ角ゴ Pro W3"/>
                <a:cs typeface="Helvetica"/>
              </a:rPr>
              <a:t>This requires extremely </a:t>
            </a:r>
          </a:p>
          <a:p>
            <a:r>
              <a:rPr kumimoji="1" lang="en-US" altLang="ja-JP" sz="1800" i="1" dirty="0" smtClean="0">
                <a:solidFill>
                  <a:srgbClr val="FF0000"/>
                </a:solidFill>
                <a:latin typeface="Helvetica"/>
                <a:ea typeface="ヒラギノ角ゴ Pro W3"/>
                <a:cs typeface="Helvetica"/>
              </a:rPr>
              <a:t>fast high bandwidth data communication </a:t>
            </a:r>
            <a:r>
              <a:rPr kumimoji="1" lang="en-US" altLang="ja-JP" sz="1800" i="1" dirty="0" smtClean="0">
                <a:solidFill>
                  <a:srgbClr val="0000FF"/>
                </a:solidFill>
                <a:latin typeface="Helvetica"/>
                <a:ea typeface="ヒラギノ角ゴ Pro W3"/>
                <a:cs typeface="Helvetica"/>
              </a:rPr>
              <a:t>as well as </a:t>
            </a:r>
            <a:r>
              <a:rPr kumimoji="1" lang="en-US" altLang="ja-JP" sz="1800" i="1" dirty="0" smtClean="0">
                <a:solidFill>
                  <a:srgbClr val="FF0000"/>
                </a:solidFill>
                <a:latin typeface="Helvetica"/>
                <a:ea typeface="ヒラギノ角ゴ Pro W3"/>
                <a:cs typeface="Helvetica"/>
              </a:rPr>
              <a:t>massive pattern recognition power,</a:t>
            </a:r>
          </a:p>
          <a:p>
            <a:r>
              <a:rPr kumimoji="1" lang="en-US" altLang="ja-JP" i="1" dirty="0">
                <a:solidFill>
                  <a:srgbClr val="0000FF"/>
                </a:solidFill>
                <a:latin typeface="Helvetica"/>
                <a:ea typeface="ヒラギノ角ゴ Pro W3"/>
                <a:cs typeface="Helvetica"/>
              </a:rPr>
              <a:t>w</a:t>
            </a:r>
            <a:r>
              <a:rPr kumimoji="1" lang="en-US" altLang="ja-JP" sz="1800" i="1" dirty="0" smtClean="0">
                <a:solidFill>
                  <a:srgbClr val="0000FF"/>
                </a:solidFill>
                <a:latin typeface="Helvetica"/>
                <a:ea typeface="ヒラギノ角ゴ Pro W3"/>
                <a:cs typeface="Helvetica"/>
              </a:rPr>
              <a:t>ith lots known patterns to be compared against the multiple input data streams simultaneously </a:t>
            </a:r>
            <a:r>
              <a:rPr kumimoji="1" lang="en-US" altLang="ja-JP" sz="1800" i="1" dirty="0" smtClean="0">
                <a:solidFill>
                  <a:srgbClr val="FF0000"/>
                </a:solidFill>
                <a:latin typeface="Helvetica"/>
                <a:ea typeface="ヒラギノ角ゴ Pro W3"/>
                <a:cs typeface="Helvetica"/>
              </a:rPr>
              <a:t>with near zero latency (~ few </a:t>
            </a:r>
            <a:r>
              <a:rPr kumimoji="1" lang="en-US" altLang="ja-JP" sz="1800" i="1" dirty="0" err="1" smtClean="0">
                <a:solidFill>
                  <a:srgbClr val="FF0000"/>
                </a:solidFill>
                <a:latin typeface="Helvetica"/>
                <a:ea typeface="ヒラギノ角ゴ Pro W3"/>
                <a:cs typeface="Helvetica"/>
              </a:rPr>
              <a:t>μs</a:t>
            </a:r>
            <a:r>
              <a:rPr kumimoji="1" lang="en-US" altLang="ja-JP" sz="1800" i="1" dirty="0" smtClean="0">
                <a:solidFill>
                  <a:srgbClr val="FF0000"/>
                </a:solidFill>
                <a:latin typeface="Helvetica"/>
                <a:ea typeface="ヒラギノ角ゴ Pro W3"/>
                <a:cs typeface="Helvetica"/>
              </a:rPr>
              <a:t>)</a:t>
            </a:r>
          </a:p>
          <a:p>
            <a:endParaRPr kumimoji="1" lang="en-US" altLang="ja-JP" i="1" dirty="0" smtClean="0">
              <a:solidFill>
                <a:srgbClr val="FF0000"/>
              </a:solidFill>
              <a:latin typeface="Helvetica"/>
              <a:ea typeface="ヒラギノ角ゴ Pro W3"/>
              <a:cs typeface="Helvetica"/>
            </a:endParaRPr>
          </a:p>
          <a:p>
            <a:r>
              <a:rPr kumimoji="1" lang="en-US" altLang="ja-JP" b="1" i="1" dirty="0" smtClean="0">
                <a:solidFill>
                  <a:srgbClr val="0000FF"/>
                </a:solidFill>
                <a:latin typeface="Helvetica"/>
                <a:ea typeface="ヒラギノ角ゴ Pro W3"/>
                <a:cs typeface="Helvetica"/>
              </a:rPr>
              <a:t>This is challenging! </a:t>
            </a:r>
            <a:endParaRPr kumimoji="1" lang="en-US" altLang="ja-JP" sz="1800" b="1" i="1" dirty="0">
              <a:solidFill>
                <a:srgbClr val="0000FF"/>
              </a:solidFill>
              <a:latin typeface="Helvetica"/>
              <a:ea typeface="ヒラギノ角ゴ Pro W3"/>
              <a:cs typeface="Helvetica"/>
            </a:endParaRPr>
          </a:p>
          <a:p>
            <a:r>
              <a:rPr kumimoji="1" lang="en-US" altLang="ja-JP" sz="1800" i="1" dirty="0" smtClean="0">
                <a:solidFill>
                  <a:srgbClr val="FF0000"/>
                </a:solidFill>
                <a:latin typeface="Helvetica"/>
                <a:ea typeface="ヒラギノ角ゴ Pro W3"/>
                <a:cs typeface="Helvetica"/>
              </a:rPr>
              <a:t> </a:t>
            </a:r>
          </a:p>
          <a:p>
            <a:endParaRPr kumimoji="1" lang="en-US" altLang="ja-JP" sz="1800" i="1" dirty="0" smtClean="0">
              <a:solidFill>
                <a:srgbClr val="FF0000"/>
              </a:solidFill>
              <a:latin typeface="Helvetica"/>
              <a:ea typeface="ヒラギノ角ゴ Pro W3"/>
              <a:cs typeface="Helvetica"/>
            </a:endParaRPr>
          </a:p>
          <a:p>
            <a:endParaRPr kumimoji="1" lang="en-US" altLang="ja-JP" sz="1800" i="1" dirty="0">
              <a:solidFill>
                <a:srgbClr val="FF0000"/>
              </a:solidFill>
              <a:latin typeface="Helvetica"/>
              <a:ea typeface="ヒラギノ角ゴ Pro W3"/>
              <a:cs typeface="Helvetica"/>
            </a:endParaRPr>
          </a:p>
          <a:p>
            <a:endParaRPr kumimoji="1" lang="en-US" altLang="ja-JP" sz="1800" i="1" dirty="0" smtClean="0">
              <a:solidFill>
                <a:srgbClr val="FF0000"/>
              </a:solidFill>
              <a:latin typeface="Helvetica"/>
              <a:ea typeface="ヒラギノ角ゴ Pro W3"/>
              <a:cs typeface="Helvetica"/>
            </a:endParaRPr>
          </a:p>
          <a:p>
            <a:endParaRPr lang="en-GB" sz="1800" b="1" i="1" dirty="0">
              <a:solidFill>
                <a:srgbClr val="FF6600"/>
              </a:solidFill>
              <a:latin typeface="Helvetica"/>
              <a:cs typeface="Helvetica"/>
            </a:endParaRPr>
          </a:p>
          <a:p>
            <a:endParaRPr lang="en-GB" sz="1800" b="1" i="1" dirty="0" smtClean="0">
              <a:solidFill>
                <a:srgbClr val="FF6600"/>
              </a:solidFill>
              <a:latin typeface="Helvetica"/>
              <a:cs typeface="Helvetica"/>
            </a:endParaRPr>
          </a:p>
          <a:p>
            <a:endParaRPr lang="en-GB" sz="1800" b="1" i="1" dirty="0" smtClean="0">
              <a:solidFill>
                <a:srgbClr val="FF6600"/>
              </a:solidFill>
              <a:latin typeface="Helvetica"/>
              <a:cs typeface="Helvetica"/>
            </a:endParaRPr>
          </a:p>
        </p:txBody>
      </p:sp>
      <p:pic>
        <p:nvPicPr>
          <p:cNvPr id="5" name="図 27"/>
          <p:cNvPicPr>
            <a:picLocks noChangeAspect="1"/>
          </p:cNvPicPr>
          <p:nvPr/>
        </p:nvPicPr>
        <p:blipFill rotWithShape="1">
          <a:blip r:embed="rId3" cstate="print"/>
          <a:srcRect t="66675" b="-66675"/>
          <a:stretch/>
        </p:blipFill>
        <p:spPr>
          <a:xfrm>
            <a:off x="3276600" y="4572000"/>
            <a:ext cx="5393269" cy="5393269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EC14-E6AB-FA40-A276-507AF692522D}" type="datetime1">
              <a:rPr lang="en-US" smtClean="0"/>
              <a:t>5/14/14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33800" y="0"/>
            <a:ext cx="46217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Pileup at HL-HC:   &gt; ~ 140  (only 20 shown here) 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360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25400"/>
            <a:ext cx="8686800" cy="10207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Helvetica"/>
                <a:cs typeface="Helvetica"/>
              </a:rPr>
              <a:t>Comparison: ATLAS L2 FTK and CMS L1 Track Trigger</a:t>
            </a:r>
            <a:endParaRPr lang="en-US" sz="2400" dirty="0">
              <a:latin typeface="Helvetica"/>
              <a:cs typeface="Helvetic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088F6-1D0C-5542-BD0F-BFE1FC8E2AFE}" type="datetime1">
              <a:rPr lang="en-US" smtClean="0"/>
              <a:t>5/14/14</a:t>
            </a:fld>
            <a:endParaRPr lang="en-US"/>
          </a:p>
        </p:txBody>
      </p:sp>
      <p:pic>
        <p:nvPicPr>
          <p:cNvPr id="7" name="Immagine 3" descr="Pixel_SC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39" b="20142"/>
          <a:stretch>
            <a:fillRect/>
          </a:stretch>
        </p:blipFill>
        <p:spPr bwMode="auto">
          <a:xfrm>
            <a:off x="152400" y="1371600"/>
            <a:ext cx="3505200" cy="25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" r="10001"/>
          <a:stretch/>
        </p:blipFill>
        <p:spPr bwMode="auto">
          <a:xfrm>
            <a:off x="3566160" y="2667000"/>
            <a:ext cx="557784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ittoli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066800"/>
            <a:ext cx="1724025" cy="16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FTK-trigger-tower.jp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6" t="5114" r="48889" b="34756"/>
          <a:stretch/>
        </p:blipFill>
        <p:spPr>
          <a:xfrm>
            <a:off x="0" y="990600"/>
            <a:ext cx="1334795" cy="1194816"/>
          </a:xfrm>
          <a:prstGeom prst="rect">
            <a:avLst/>
          </a:prstGeom>
        </p:spPr>
      </p:pic>
      <p:pic>
        <p:nvPicPr>
          <p:cNvPr id="12" name="DF.mpg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14400" y="4514850"/>
            <a:ext cx="2514600" cy="1885950"/>
          </a:xfrm>
        </p:spPr>
      </p:pic>
      <p:sp>
        <p:nvSpPr>
          <p:cNvPr id="13" name="TextBox 12"/>
          <p:cNvSpPr txBox="1"/>
          <p:nvPr/>
        </p:nvSpPr>
        <p:spPr>
          <a:xfrm>
            <a:off x="7162800" y="1066800"/>
            <a:ext cx="18441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Tracker/Cabling</a:t>
            </a:r>
          </a:p>
          <a:p>
            <a:r>
              <a:rPr lang="en-US" dirty="0">
                <a:latin typeface="Helvetica"/>
                <a:cs typeface="Helvetica"/>
              </a:rPr>
              <a:t>d</a:t>
            </a:r>
            <a:r>
              <a:rPr lang="en-US" dirty="0" smtClean="0">
                <a:latin typeface="Helvetica"/>
                <a:cs typeface="Helvetica"/>
              </a:rPr>
              <a:t>esigned for</a:t>
            </a:r>
          </a:p>
          <a:p>
            <a:r>
              <a:rPr lang="en-US" dirty="0" smtClean="0">
                <a:latin typeface="Helvetica"/>
                <a:cs typeface="Helvetica"/>
              </a:rPr>
              <a:t>Tracking Trigger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0" y="990600"/>
            <a:ext cx="18441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Tracker/cabling </a:t>
            </a:r>
          </a:p>
          <a:p>
            <a:r>
              <a:rPr lang="en-US" dirty="0">
                <a:latin typeface="Helvetica"/>
                <a:cs typeface="Helvetica"/>
              </a:rPr>
              <a:t>n</a:t>
            </a:r>
            <a:r>
              <a:rPr lang="en-US" dirty="0" smtClean="0">
                <a:latin typeface="Helvetica"/>
                <a:cs typeface="Helvetica"/>
              </a:rPr>
              <a:t>ot designed for </a:t>
            </a:r>
          </a:p>
          <a:p>
            <a:r>
              <a:rPr lang="en-US" dirty="0" smtClean="0">
                <a:latin typeface="Helvetica"/>
                <a:cs typeface="Helvetica"/>
              </a:rPr>
              <a:t>Tracking Trigger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" y="4038600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/>
                <a:cs typeface="Helvetica"/>
              </a:rPr>
              <a:t>4</a:t>
            </a:r>
            <a:r>
              <a:rPr lang="en-US" dirty="0" smtClean="0">
                <a:latin typeface="Helvetica"/>
                <a:cs typeface="Helvetica"/>
              </a:rPr>
              <a:t> </a:t>
            </a:r>
            <a:r>
              <a:rPr lang="en-US" dirty="0" err="1" smtClean="0">
                <a:latin typeface="Helvetica"/>
                <a:cs typeface="Helvetica"/>
              </a:rPr>
              <a:t>η</a:t>
            </a:r>
            <a:r>
              <a:rPr lang="en-US" dirty="0" smtClean="0">
                <a:latin typeface="Helvetica"/>
                <a:cs typeface="Helvetica"/>
              </a:rPr>
              <a:t> x 16 </a:t>
            </a:r>
            <a:r>
              <a:rPr lang="en-US" dirty="0" err="1" smtClean="0">
                <a:latin typeface="Helvetica"/>
                <a:cs typeface="Helvetica"/>
              </a:rPr>
              <a:t>φ</a:t>
            </a:r>
            <a:r>
              <a:rPr lang="en-US" dirty="0" smtClean="0">
                <a:latin typeface="Helvetica"/>
                <a:cs typeface="Helvetica"/>
              </a:rPr>
              <a:t> = 64 </a:t>
            </a:r>
            <a:r>
              <a:rPr lang="en-US" dirty="0">
                <a:latin typeface="Helvetica"/>
                <a:cs typeface="Helvetica"/>
              </a:rPr>
              <a:t>trigger towers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181600" y="3962400"/>
            <a:ext cx="3108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6 </a:t>
            </a:r>
            <a:r>
              <a:rPr lang="en-US" dirty="0" err="1" smtClean="0">
                <a:latin typeface="Helvetica"/>
                <a:cs typeface="Helvetica"/>
              </a:rPr>
              <a:t>η</a:t>
            </a:r>
            <a:r>
              <a:rPr lang="en-US" dirty="0" smtClean="0">
                <a:latin typeface="Helvetica"/>
                <a:cs typeface="Helvetica"/>
              </a:rPr>
              <a:t> </a:t>
            </a:r>
            <a:r>
              <a:rPr lang="en-US" dirty="0">
                <a:latin typeface="Helvetica"/>
                <a:cs typeface="Helvetica"/>
              </a:rPr>
              <a:t>x 8</a:t>
            </a:r>
            <a:r>
              <a:rPr lang="en-US" dirty="0" smtClean="0">
                <a:latin typeface="Helvetica"/>
                <a:cs typeface="Helvetica"/>
              </a:rPr>
              <a:t> </a:t>
            </a:r>
            <a:r>
              <a:rPr lang="en-US" dirty="0" err="1">
                <a:latin typeface="Helvetica"/>
                <a:cs typeface="Helvetica"/>
              </a:rPr>
              <a:t>φ</a:t>
            </a:r>
            <a:r>
              <a:rPr lang="en-US" dirty="0">
                <a:latin typeface="Helvetica"/>
                <a:cs typeface="Helvetica"/>
              </a:rPr>
              <a:t> = </a:t>
            </a:r>
            <a:r>
              <a:rPr lang="en-US" dirty="0" smtClean="0">
                <a:latin typeface="Helvetica"/>
                <a:cs typeface="Helvetica"/>
              </a:rPr>
              <a:t>48 </a:t>
            </a:r>
            <a:r>
              <a:rPr lang="en-US" dirty="0">
                <a:latin typeface="Helvetica"/>
                <a:cs typeface="Helvetica"/>
              </a:rPr>
              <a:t>trigger towers 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334000" y="6488668"/>
            <a:ext cx="3608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  <a:latin typeface="Helvetica"/>
                <a:cs typeface="Helvetica"/>
              </a:rPr>
              <a:t>This leads to new Architecture….</a:t>
            </a:r>
            <a:endParaRPr lang="en-US" i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pic>
        <p:nvPicPr>
          <p:cNvPr id="3" name="CMS4-new-animation-new.mp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410200" y="4495800"/>
            <a:ext cx="25908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224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6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468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F-full-mesh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" t="11168" r="11454" b="232"/>
          <a:stretch/>
        </p:blipFill>
        <p:spPr>
          <a:xfrm>
            <a:off x="5257800" y="4648200"/>
            <a:ext cx="1447800" cy="152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764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229600" cy="4525963"/>
          </a:xfrm>
        </p:spPr>
        <p:txBody>
          <a:bodyPr>
            <a:normAutofit lnSpcReduction="10000"/>
          </a:bodyPr>
          <a:lstStyle/>
          <a:p>
            <a:pPr marL="177800" indent="-177800">
              <a:spcBef>
                <a:spcPts val="600"/>
              </a:spcBef>
            </a:pPr>
            <a:r>
              <a:rPr lang="en-US" sz="2200" dirty="0" smtClean="0"/>
              <a:t>   </a:t>
            </a:r>
            <a:r>
              <a:rPr lang="en-US" sz="2000" dirty="0" smtClean="0">
                <a:latin typeface="Helvetica"/>
                <a:cs typeface="Helvetica"/>
              </a:rPr>
              <a:t>The tower processor platform must support large numbers of fiber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>
                <a:latin typeface="Helvetica"/>
                <a:cs typeface="Helvetica"/>
              </a:rPr>
              <a:t> </a:t>
            </a:r>
            <a:r>
              <a:rPr lang="en-US" sz="2000" dirty="0" smtClean="0">
                <a:latin typeface="Helvetica"/>
                <a:cs typeface="Helvetica"/>
              </a:rPr>
              <a:t>     transceivers, used for receiving input links and data sharing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Helvetica"/>
                <a:cs typeface="Helvetica"/>
              </a:rPr>
              <a:t> A flexible, high bandwidth backplane is desirable to quickly transfer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 smtClean="0">
                <a:latin typeface="Helvetica"/>
                <a:cs typeface="Helvetica"/>
              </a:rPr>
              <a:t>      data between boards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Helvetica"/>
                <a:cs typeface="Helvetica"/>
              </a:rPr>
              <a:t>The boards should be large enough to support pattern recognition engines and fiber connections, in a comfortable way</a:t>
            </a:r>
          </a:p>
          <a:p>
            <a:pPr marL="177800" indent="-177800">
              <a:spcBef>
                <a:spcPts val="600"/>
              </a:spcBef>
            </a:pPr>
            <a:r>
              <a:rPr lang="en-US" sz="2000" b="1" i="1" dirty="0" smtClean="0">
                <a:solidFill>
                  <a:srgbClr val="FF0000"/>
                </a:solidFill>
                <a:latin typeface="Helvetica"/>
                <a:cs typeface="Helvetica"/>
              </a:rPr>
              <a:t>   </a:t>
            </a:r>
            <a:r>
              <a:rPr lang="en-US" sz="2000" b="1" i="1" dirty="0" smtClean="0">
                <a:solidFill>
                  <a:srgbClr val="3366FF"/>
                </a:solidFill>
                <a:latin typeface="Helvetica"/>
                <a:cs typeface="Helvetica"/>
              </a:rPr>
              <a:t>A Full </a:t>
            </a:r>
            <a:r>
              <a:rPr lang="en-US" sz="2000" b="1" i="1" dirty="0">
                <a:solidFill>
                  <a:srgbClr val="3366FF"/>
                </a:solidFill>
                <a:latin typeface="Helvetica"/>
                <a:cs typeface="Helvetica"/>
              </a:rPr>
              <a:t>Mesh</a:t>
            </a:r>
            <a:r>
              <a:rPr lang="en-US" sz="2000" dirty="0" smtClean="0">
                <a:solidFill>
                  <a:srgbClr val="3366FF"/>
                </a:solidFill>
                <a:latin typeface="Helvetica"/>
                <a:cs typeface="Helvetica"/>
              </a:rPr>
              <a:t>, 14 slot ATCA shelf</a:t>
            </a:r>
            <a:r>
              <a:rPr lang="en-US" sz="2000" dirty="0" smtClean="0">
                <a:latin typeface="Helvetica"/>
                <a:cs typeface="Helvetica"/>
              </a:rPr>
              <a:t> is a natural fit as the platform with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>
                <a:latin typeface="Helvetica"/>
                <a:cs typeface="Helvetica"/>
              </a:rPr>
              <a:t> </a:t>
            </a:r>
            <a:r>
              <a:rPr lang="en-US" sz="2000" dirty="0" smtClean="0">
                <a:latin typeface="Helvetica"/>
                <a:cs typeface="Helvetica"/>
              </a:rPr>
              <a:t>     12 slots available for processor or payload blades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Helvetica"/>
                <a:cs typeface="Helvetica"/>
              </a:rPr>
              <a:t>This applies to both Atlas FTK and CMS L1 TT,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>
                <a:latin typeface="Helvetica"/>
                <a:cs typeface="Helvetica"/>
              </a:rPr>
              <a:t> </a:t>
            </a:r>
            <a:r>
              <a:rPr lang="en-US" sz="2000" dirty="0" smtClean="0">
                <a:latin typeface="Helvetica"/>
                <a:cs typeface="Helvetica"/>
              </a:rPr>
              <a:t>    but </a:t>
            </a:r>
            <a:r>
              <a:rPr lang="en-US" sz="2000" i="1" dirty="0" smtClean="0">
                <a:solidFill>
                  <a:srgbClr val="FF0000"/>
                </a:solidFill>
                <a:latin typeface="Helvetica"/>
                <a:cs typeface="Helvetica"/>
              </a:rPr>
              <a:t>architecturally they are very different: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000" i="1" dirty="0">
                <a:latin typeface="Helvetica"/>
                <a:cs typeface="Helvetica"/>
              </a:rPr>
              <a:t> </a:t>
            </a:r>
            <a:r>
              <a:rPr lang="en-US" sz="2000" i="1" dirty="0" smtClean="0">
                <a:latin typeface="Helvetica"/>
                <a:cs typeface="Helvetica"/>
              </a:rPr>
              <a:t>    </a:t>
            </a:r>
            <a:r>
              <a:rPr lang="en-US" sz="2000" i="1" dirty="0" smtClean="0">
                <a:solidFill>
                  <a:srgbClr val="0000FF"/>
                </a:solidFill>
                <a:latin typeface="Helvetica"/>
                <a:cs typeface="Helvetica"/>
              </a:rPr>
              <a:t>Atlas FTK: full-mesh used for data sharing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000" i="1" dirty="0">
                <a:solidFill>
                  <a:srgbClr val="0000FF"/>
                </a:solidFill>
                <a:latin typeface="Helvetica"/>
                <a:cs typeface="Helvetica"/>
              </a:rPr>
              <a:t> </a:t>
            </a:r>
            <a:r>
              <a:rPr lang="en-US" sz="2000" i="1" dirty="0" smtClean="0">
                <a:solidFill>
                  <a:srgbClr val="0000FF"/>
                </a:solidFill>
                <a:latin typeface="Helvetica"/>
                <a:cs typeface="Helvetica"/>
              </a:rPr>
              <a:t>    CMS L1 TT: full-mesh mostly used for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000" i="1" dirty="0">
                <a:solidFill>
                  <a:srgbClr val="0000FF"/>
                </a:solidFill>
                <a:latin typeface="Helvetica"/>
                <a:cs typeface="Helvetica"/>
              </a:rPr>
              <a:t> </a:t>
            </a:r>
            <a:r>
              <a:rPr lang="en-US" sz="2000" i="1" dirty="0" smtClean="0">
                <a:solidFill>
                  <a:srgbClr val="0000FF"/>
                </a:solidFill>
                <a:latin typeface="Helvetica"/>
                <a:cs typeface="Helvetica"/>
              </a:rPr>
              <a:t>                        time-multiplexing   </a:t>
            </a:r>
          </a:p>
          <a:p>
            <a:pPr marL="177800" indent="-177800">
              <a:spcBef>
                <a:spcPts val="600"/>
              </a:spcBef>
            </a:pPr>
            <a:endParaRPr lang="en-US" sz="1900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10AF-D2C2-7049-8994-335A93EC2BB9}" type="datetime1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pic>
        <p:nvPicPr>
          <p:cNvPr id="10" name="Picture 4" descr="ATCA Shelf With AMC carri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691" y="4114800"/>
            <a:ext cx="2616309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6705600" y="590927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3366FF"/>
                </a:solidFill>
                <a:latin typeface="Helvetica"/>
                <a:cs typeface="Helvetica"/>
              </a:rPr>
              <a:t>14 slot </a:t>
            </a:r>
            <a:r>
              <a:rPr lang="en-US" b="1" i="1" dirty="0">
                <a:solidFill>
                  <a:srgbClr val="3366FF"/>
                </a:solidFill>
                <a:latin typeface="Helvetica"/>
                <a:cs typeface="Helvetica"/>
              </a:rPr>
              <a:t>full mesh </a:t>
            </a:r>
          </a:p>
          <a:p>
            <a:r>
              <a:rPr lang="en-US" b="1" i="1" dirty="0">
                <a:solidFill>
                  <a:srgbClr val="3366FF"/>
                </a:solidFill>
                <a:latin typeface="Helvetica"/>
                <a:cs typeface="Helvetica"/>
              </a:rPr>
              <a:t>ATCA backplane</a:t>
            </a:r>
            <a:r>
              <a:rPr lang="en-US" dirty="0" smtClean="0">
                <a:solidFill>
                  <a:srgbClr val="3366FF"/>
                </a:solidFill>
                <a:latin typeface="Helvetica"/>
                <a:cs typeface="Helvetica"/>
              </a:rPr>
              <a:t>:</a:t>
            </a:r>
            <a:endParaRPr lang="en-US" dirty="0">
              <a:solidFill>
                <a:srgbClr val="3366FF"/>
              </a:solidFill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228600"/>
            <a:ext cx="7814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Helvetica"/>
                <a:cs typeface="Helvetica"/>
              </a:rPr>
              <a:t>General considerations for the tower processor Platform </a:t>
            </a:r>
          </a:p>
          <a:p>
            <a:r>
              <a:rPr lang="en-US" sz="2400" dirty="0">
                <a:latin typeface="Helvetica"/>
                <a:cs typeface="Helvetica"/>
              </a:rPr>
              <a:t> </a:t>
            </a:r>
            <a:r>
              <a:rPr lang="en-US" sz="2400" dirty="0" smtClean="0">
                <a:latin typeface="Helvetica"/>
                <a:cs typeface="Helvetica"/>
              </a:rPr>
              <a:t>        for silicon based tracking trigger system</a:t>
            </a:r>
          </a:p>
          <a:p>
            <a:r>
              <a:rPr lang="en-US" sz="3200" dirty="0" smtClean="0"/>
              <a:t>     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89229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1280160" y="2931524"/>
            <a:ext cx="182880" cy="23295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376160" y="2931524"/>
            <a:ext cx="182880" cy="23295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 descr="http://cms.web.cern.ch/sites/cms.web.cern.ch/files/styles/large/public/field/image/online_190389_107592030_138_3DTower.png?itok=OFK3Bi-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8229600" cy="6034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Comment 2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527175" y="4160838"/>
            <a:ext cx="53975" cy="117475"/>
          </a:xfrm>
          <a:custGeom>
            <a:avLst/>
            <a:gdLst>
              <a:gd name="T0" fmla="+- 0 4291 4242"/>
              <a:gd name="T1" fmla="*/ T0 w 149"/>
              <a:gd name="T2" fmla="+- 0 11782 11559"/>
              <a:gd name="T3" fmla="*/ 11782 h 323"/>
              <a:gd name="T4" fmla="+- 0 4291 4242"/>
              <a:gd name="T5" fmla="*/ T4 w 149"/>
              <a:gd name="T6" fmla="+- 0 11800 11559"/>
              <a:gd name="T7" fmla="*/ 11800 h 323"/>
              <a:gd name="T8" fmla="+- 0 4276 4242"/>
              <a:gd name="T9" fmla="*/ T8 w 149"/>
              <a:gd name="T10" fmla="+- 0 11876 11559"/>
              <a:gd name="T11" fmla="*/ 11876 h 323"/>
              <a:gd name="T12" fmla="+- 0 4242 4242"/>
              <a:gd name="T13" fmla="*/ T12 w 149"/>
              <a:gd name="T14" fmla="+- 0 11832 11559"/>
              <a:gd name="T15" fmla="*/ 11832 h 323"/>
              <a:gd name="T16" fmla="+- 0 4242 4242"/>
              <a:gd name="T17" fmla="*/ T16 w 149"/>
              <a:gd name="T18" fmla="+- 0 11807 11559"/>
              <a:gd name="T19" fmla="*/ 11807 h 323"/>
              <a:gd name="T20" fmla="+- 0 4242 4242"/>
              <a:gd name="T21" fmla="*/ T20 w 149"/>
              <a:gd name="T22" fmla="+- 0 11799 11559"/>
              <a:gd name="T23" fmla="*/ 11799 h 323"/>
              <a:gd name="T24" fmla="+- 0 4242 4242"/>
              <a:gd name="T25" fmla="*/ T24 w 149"/>
              <a:gd name="T26" fmla="+- 0 11782 11559"/>
              <a:gd name="T27" fmla="*/ 11782 h 323"/>
              <a:gd name="T28" fmla="+- 0 4242 4242"/>
              <a:gd name="T29" fmla="*/ T28 w 149"/>
              <a:gd name="T30" fmla="+- 0 11736 11559"/>
              <a:gd name="T31" fmla="*/ 11736 h 323"/>
              <a:gd name="T32" fmla="+- 0 4228 4242"/>
              <a:gd name="T33" fmla="*/ T32 w 149"/>
              <a:gd name="T34" fmla="+- 0 11802 11559"/>
              <a:gd name="T35" fmla="*/ 11802 h 323"/>
              <a:gd name="T36" fmla="+- 0 4266 4242"/>
              <a:gd name="T37" fmla="*/ T36 w 149"/>
              <a:gd name="T38" fmla="+- 0 11807 11559"/>
              <a:gd name="T39" fmla="*/ 11807 h 323"/>
              <a:gd name="T40" fmla="+- 0 4288 4242"/>
              <a:gd name="T41" fmla="*/ T40 w 149"/>
              <a:gd name="T42" fmla="+- 0 11810 11559"/>
              <a:gd name="T43" fmla="*/ 11810 h 323"/>
              <a:gd name="T44" fmla="+- 0 4314 4242"/>
              <a:gd name="T45" fmla="*/ T44 w 149"/>
              <a:gd name="T46" fmla="+- 0 11748 11559"/>
              <a:gd name="T47" fmla="*/ 11748 h 323"/>
              <a:gd name="T48" fmla="+- 0 4316 4242"/>
              <a:gd name="T49" fmla="*/ T48 w 149"/>
              <a:gd name="T50" fmla="+- 0 11733 11559"/>
              <a:gd name="T51" fmla="*/ 11733 h 323"/>
              <a:gd name="T52" fmla="+- 0 4320 4242"/>
              <a:gd name="T53" fmla="*/ T52 w 149"/>
              <a:gd name="T54" fmla="+- 0 11700 11559"/>
              <a:gd name="T55" fmla="*/ 11700 h 323"/>
              <a:gd name="T56" fmla="+- 0 4306 4242"/>
              <a:gd name="T57" fmla="*/ T56 w 149"/>
              <a:gd name="T58" fmla="+- 0 11738 11559"/>
              <a:gd name="T59" fmla="*/ 11738 h 323"/>
              <a:gd name="T60" fmla="+- 0 4291 4242"/>
              <a:gd name="T61" fmla="*/ T60 w 149"/>
              <a:gd name="T62" fmla="+- 0 11708 11559"/>
              <a:gd name="T63" fmla="*/ 11708 h 323"/>
              <a:gd name="T64" fmla="+- 0 4291 4242"/>
              <a:gd name="T65" fmla="*/ T64 w 149"/>
              <a:gd name="T66" fmla="+- 0 11683 11559"/>
              <a:gd name="T67" fmla="*/ 11683 h 323"/>
              <a:gd name="T68" fmla="+- 0 4291 4242"/>
              <a:gd name="T69" fmla="*/ T68 w 149"/>
              <a:gd name="T70" fmla="+- 0 11675 11559"/>
              <a:gd name="T71" fmla="*/ 11675 h 323"/>
              <a:gd name="T72" fmla="+- 0 4291 4242"/>
              <a:gd name="T73" fmla="*/ T72 w 149"/>
              <a:gd name="T74" fmla="+- 0 11658 11559"/>
              <a:gd name="T75" fmla="*/ 11658 h 323"/>
              <a:gd name="T76" fmla="+- 0 4309 4242"/>
              <a:gd name="T77" fmla="*/ T76 w 149"/>
              <a:gd name="T78" fmla="+- 0 11603 11559"/>
              <a:gd name="T79" fmla="*/ 11603 h 323"/>
              <a:gd name="T80" fmla="+- 0 4316 4242"/>
              <a:gd name="T81" fmla="*/ T80 w 149"/>
              <a:gd name="T82" fmla="+- 0 11645 11559"/>
              <a:gd name="T83" fmla="*/ 11645 h 323"/>
              <a:gd name="T84" fmla="+- 0 4316 4242"/>
              <a:gd name="T85" fmla="*/ T84 w 149"/>
              <a:gd name="T86" fmla="+- 0 11683 11559"/>
              <a:gd name="T87" fmla="*/ 11683 h 323"/>
              <a:gd name="T88" fmla="+- 0 4316 4242"/>
              <a:gd name="T89" fmla="*/ T88 w 149"/>
              <a:gd name="T90" fmla="+- 0 11730 11559"/>
              <a:gd name="T91" fmla="*/ 11730 h 323"/>
              <a:gd name="T92" fmla="+- 0 4331 4242"/>
              <a:gd name="T93" fmla="*/ T92 w 149"/>
              <a:gd name="T94" fmla="+- 0 11769 11559"/>
              <a:gd name="T95" fmla="*/ 11769 h 323"/>
              <a:gd name="T96" fmla="+- 0 4291 4242"/>
              <a:gd name="T97" fmla="*/ T96 w 149"/>
              <a:gd name="T98" fmla="+- 0 11782 11559"/>
              <a:gd name="T99" fmla="*/ 11782 h 323"/>
              <a:gd name="T100" fmla="+- 0 4253 4242"/>
              <a:gd name="T101" fmla="*/ T100 w 149"/>
              <a:gd name="T102" fmla="+- 0 11769 11559"/>
              <a:gd name="T103" fmla="*/ 11769 h 323"/>
              <a:gd name="T104" fmla="+- 0 4266 4242"/>
              <a:gd name="T105" fmla="*/ T104 w 149"/>
              <a:gd name="T106" fmla="+- 0 11753 11559"/>
              <a:gd name="T107" fmla="*/ 11753 h 323"/>
              <a:gd name="T108" fmla="+- 0 4266 4242"/>
              <a:gd name="T109" fmla="*/ T108 w 149"/>
              <a:gd name="T110" fmla="+- 0 11708 11559"/>
              <a:gd name="T111" fmla="*/ 11708 h 323"/>
              <a:gd name="T112" fmla="+- 0 4266 4242"/>
              <a:gd name="T113" fmla="*/ T112 w 149"/>
              <a:gd name="T114" fmla="+- 0 11667 11559"/>
              <a:gd name="T115" fmla="*/ 11667 h 323"/>
              <a:gd name="T116" fmla="+- 0 4266 4242"/>
              <a:gd name="T117" fmla="*/ T116 w 149"/>
              <a:gd name="T118" fmla="+- 0 11625 11559"/>
              <a:gd name="T119" fmla="*/ 11625 h 323"/>
              <a:gd name="T120" fmla="+- 0 4266 4242"/>
              <a:gd name="T121" fmla="*/ T120 w 149"/>
              <a:gd name="T122" fmla="+- 0 11584 11559"/>
              <a:gd name="T123" fmla="*/ 11584 h 323"/>
              <a:gd name="T124" fmla="+- 0 4330 4242"/>
              <a:gd name="T125" fmla="*/ T124 w 149"/>
              <a:gd name="T126" fmla="+- 0 11605 11559"/>
              <a:gd name="T127" fmla="*/ 11605 h 323"/>
              <a:gd name="T128" fmla="+- 0 4254 4242"/>
              <a:gd name="T129" fmla="*/ T128 w 149"/>
              <a:gd name="T130" fmla="+- 0 11631 11559"/>
              <a:gd name="T131" fmla="*/ 11631 h 323"/>
              <a:gd name="T132" fmla="+- 0 4291 4242"/>
              <a:gd name="T133" fmla="*/ T132 w 149"/>
              <a:gd name="T134" fmla="+- 0 11683 11559"/>
              <a:gd name="T135" fmla="*/ 11683 h 323"/>
              <a:gd name="T136" fmla="+- 0 4310 4242"/>
              <a:gd name="T137" fmla="*/ T136 w 149"/>
              <a:gd name="T138" fmla="+- 0 11709 11559"/>
              <a:gd name="T139" fmla="*/ 11709 h 323"/>
              <a:gd name="T140" fmla="+- 0 4316 4242"/>
              <a:gd name="T141" fmla="*/ T140 w 149"/>
              <a:gd name="T142" fmla="+- 0 11720 11559"/>
              <a:gd name="T143" fmla="*/ 11720 h 323"/>
              <a:gd name="T144" fmla="+- 0 4316 4242"/>
              <a:gd name="T145" fmla="*/ T144 w 149"/>
              <a:gd name="T146" fmla="+- 0 11782 11559"/>
              <a:gd name="T147" fmla="*/ 11782 h 323"/>
              <a:gd name="T148" fmla="+- 0 4316 4242"/>
              <a:gd name="T149" fmla="*/ T148 w 149"/>
              <a:gd name="T150" fmla="+- 0 11815 11559"/>
              <a:gd name="T151" fmla="*/ 11815 h 323"/>
              <a:gd name="T152" fmla="+- 0 4316 4242"/>
              <a:gd name="T153" fmla="*/ T152 w 149"/>
              <a:gd name="T154" fmla="+- 0 11848 11559"/>
              <a:gd name="T155" fmla="*/ 11848 h 323"/>
              <a:gd name="T156" fmla="+- 0 4316 4242"/>
              <a:gd name="T157" fmla="*/ T156 w 149"/>
              <a:gd name="T158" fmla="+- 0 11881 11559"/>
              <a:gd name="T159" fmla="*/ 11881 h 323"/>
              <a:gd name="T160" fmla="+- 0 4316 4242"/>
              <a:gd name="T161" fmla="*/ T160 w 149"/>
              <a:gd name="T162" fmla="+- 0 11774 11559"/>
              <a:gd name="T163" fmla="*/ 11774 h 323"/>
              <a:gd name="T164" fmla="+- 0 4316 4242"/>
              <a:gd name="T165" fmla="*/ T164 w 149"/>
              <a:gd name="T166" fmla="+- 0 11666 11559"/>
              <a:gd name="T167" fmla="*/ 11666 h 323"/>
              <a:gd name="T168" fmla="+- 0 4316 4242"/>
              <a:gd name="T169" fmla="*/ T168 w 149"/>
              <a:gd name="T170" fmla="+- 0 11559 11559"/>
              <a:gd name="T171" fmla="*/ 11559 h 323"/>
              <a:gd name="T172" fmla="+- 0 4316 4242"/>
              <a:gd name="T173" fmla="*/ T172 w 149"/>
              <a:gd name="T174" fmla="+- 0 11626 11559"/>
              <a:gd name="T175" fmla="*/ 11626 h 323"/>
              <a:gd name="T176" fmla="+- 0 4309 4242"/>
              <a:gd name="T177" fmla="*/ T176 w 149"/>
              <a:gd name="T178" fmla="+- 0 11678 11559"/>
              <a:gd name="T179" fmla="*/ 11678 h 323"/>
              <a:gd name="T180" fmla="+- 0 4341 4242"/>
              <a:gd name="T181" fmla="*/ T180 w 149"/>
              <a:gd name="T182" fmla="+- 0 11733 11559"/>
              <a:gd name="T183" fmla="*/ 11733 h 323"/>
              <a:gd name="T184" fmla="+- 0 4369 4242"/>
              <a:gd name="T185" fmla="*/ T184 w 149"/>
              <a:gd name="T186" fmla="+- 0 11781 11559"/>
              <a:gd name="T187" fmla="*/ 11781 h 323"/>
              <a:gd name="T188" fmla="+- 0 4366 4242"/>
              <a:gd name="T189" fmla="*/ T188 w 149"/>
              <a:gd name="T190" fmla="+- 0 11806 11559"/>
              <a:gd name="T191" fmla="*/ 11806 h 323"/>
              <a:gd name="T192" fmla="+- 0 4366 4242"/>
              <a:gd name="T193" fmla="*/ T192 w 149"/>
              <a:gd name="T194" fmla="+- 0 11857 11559"/>
              <a:gd name="T195" fmla="*/ 11857 h 323"/>
              <a:gd name="T196" fmla="+- 0 4393 4242"/>
              <a:gd name="T197" fmla="*/ T196 w 149"/>
              <a:gd name="T198" fmla="+- 0 11819 11559"/>
              <a:gd name="T199" fmla="*/ 11819 h 323"/>
              <a:gd name="T200" fmla="+- 0 4390 4242"/>
              <a:gd name="T201" fmla="*/ T200 w 149"/>
              <a:gd name="T202" fmla="+- 0 11805 11559"/>
              <a:gd name="T203" fmla="*/ 11805 h 323"/>
              <a:gd name="T204" fmla="+- 0 4390 4242"/>
              <a:gd name="T205" fmla="*/ T204 w 149"/>
              <a:gd name="T206" fmla="+- 0 11757 11559"/>
              <a:gd name="T207" fmla="*/ 11757 h 323"/>
              <a:gd name="T208" fmla="+- 0 4390 4242"/>
              <a:gd name="T209" fmla="*/ T208 w 149"/>
              <a:gd name="T210" fmla="+- 0 11698 11559"/>
              <a:gd name="T211" fmla="*/ 11698 h 323"/>
              <a:gd name="T212" fmla="+- 0 4365 4242"/>
              <a:gd name="T213" fmla="*/ T212 w 149"/>
              <a:gd name="T214" fmla="+- 0 11704 11559"/>
              <a:gd name="T215" fmla="*/ 11704 h 323"/>
              <a:gd name="T216" fmla="+- 0 4341 4242"/>
              <a:gd name="T217" fmla="*/ T216 w 149"/>
              <a:gd name="T218" fmla="+- 0 11757 11559"/>
              <a:gd name="T219" fmla="*/ 11757 h 323"/>
              <a:gd name="T220" fmla="+- 0 4328 4242"/>
              <a:gd name="T221" fmla="*/ T220 w 149"/>
              <a:gd name="T222" fmla="+- 0 11785 11559"/>
              <a:gd name="T223" fmla="*/ 11785 h 323"/>
              <a:gd name="T224" fmla="+- 0 4341 4242"/>
              <a:gd name="T225" fmla="*/ T224 w 149"/>
              <a:gd name="T226" fmla="+- 0 11850 11559"/>
              <a:gd name="T227" fmla="*/ 11850 h 323"/>
              <a:gd name="T228" fmla="+- 0 4341 4242"/>
              <a:gd name="T229" fmla="*/ T228 w 149"/>
              <a:gd name="T230" fmla="+- 0 11881 11559"/>
              <a:gd name="T231" fmla="*/ 11881 h 32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  <a:cxn ang="0">
                <a:pos x="T153" y="T155"/>
              </a:cxn>
              <a:cxn ang="0">
                <a:pos x="T157" y="T159"/>
              </a:cxn>
              <a:cxn ang="0">
                <a:pos x="T161" y="T163"/>
              </a:cxn>
              <a:cxn ang="0">
                <a:pos x="T165" y="T167"/>
              </a:cxn>
              <a:cxn ang="0">
                <a:pos x="T169" y="T171"/>
              </a:cxn>
              <a:cxn ang="0">
                <a:pos x="T173" y="T175"/>
              </a:cxn>
              <a:cxn ang="0">
                <a:pos x="T177" y="T179"/>
              </a:cxn>
              <a:cxn ang="0">
                <a:pos x="T181" y="T183"/>
              </a:cxn>
              <a:cxn ang="0">
                <a:pos x="T185" y="T187"/>
              </a:cxn>
              <a:cxn ang="0">
                <a:pos x="T189" y="T191"/>
              </a:cxn>
              <a:cxn ang="0">
                <a:pos x="T193" y="T195"/>
              </a:cxn>
              <a:cxn ang="0">
                <a:pos x="T197" y="T199"/>
              </a:cxn>
              <a:cxn ang="0">
                <a:pos x="T201" y="T203"/>
              </a:cxn>
              <a:cxn ang="0">
                <a:pos x="T205" y="T207"/>
              </a:cxn>
              <a:cxn ang="0">
                <a:pos x="T209" y="T211"/>
              </a:cxn>
              <a:cxn ang="0">
                <a:pos x="T213" y="T215"/>
              </a:cxn>
              <a:cxn ang="0">
                <a:pos x="T217" y="T219"/>
              </a:cxn>
              <a:cxn ang="0">
                <a:pos x="T221" y="T223"/>
              </a:cxn>
              <a:cxn ang="0">
                <a:pos x="T225" y="T227"/>
              </a:cxn>
              <a:cxn ang="0">
                <a:pos x="T229" y="T231"/>
              </a:cxn>
            </a:cxnLst>
            <a:rect l="0" t="0" r="r" b="b"/>
            <a:pathLst>
              <a:path w="149" h="323" extrusionOk="0">
                <a:moveTo>
                  <a:pt x="49" y="223"/>
                </a:moveTo>
                <a:cubicBezTo>
                  <a:pt x="49" y="241"/>
                  <a:pt x="34" y="317"/>
                  <a:pt x="0" y="273"/>
                </a:cubicBezTo>
                <a:cubicBezTo>
                  <a:pt x="0" y="248"/>
                  <a:pt x="0" y="240"/>
                  <a:pt x="0" y="223"/>
                </a:cubicBezTo>
                <a:cubicBezTo>
                  <a:pt x="0" y="177"/>
                  <a:pt x="-14" y="243"/>
                  <a:pt x="24" y="248"/>
                </a:cubicBezTo>
                <a:cubicBezTo>
                  <a:pt x="46" y="251"/>
                  <a:pt x="72" y="189"/>
                  <a:pt x="74" y="174"/>
                </a:cubicBezTo>
                <a:cubicBezTo>
                  <a:pt x="78" y="141"/>
                  <a:pt x="64" y="179"/>
                  <a:pt x="49" y="149"/>
                </a:cubicBezTo>
                <a:cubicBezTo>
                  <a:pt x="49" y="124"/>
                  <a:pt x="49" y="116"/>
                  <a:pt x="49" y="99"/>
                </a:cubicBezTo>
                <a:cubicBezTo>
                  <a:pt x="67" y="44"/>
                  <a:pt x="74" y="86"/>
                  <a:pt x="74" y="124"/>
                </a:cubicBezTo>
                <a:cubicBezTo>
                  <a:pt x="74" y="171"/>
                  <a:pt x="89" y="210"/>
                  <a:pt x="49" y="223"/>
                </a:cubicBezTo>
                <a:cubicBezTo>
                  <a:pt x="11" y="210"/>
                  <a:pt x="24" y="194"/>
                  <a:pt x="24" y="149"/>
                </a:cubicBezTo>
                <a:cubicBezTo>
                  <a:pt x="24" y="108"/>
                  <a:pt x="24" y="66"/>
                  <a:pt x="24" y="25"/>
                </a:cubicBezTo>
                <a:cubicBezTo>
                  <a:pt x="88" y="46"/>
                  <a:pt x="12" y="72"/>
                  <a:pt x="49" y="124"/>
                </a:cubicBezTo>
                <a:cubicBezTo>
                  <a:pt x="68" y="150"/>
                  <a:pt x="74" y="161"/>
                  <a:pt x="74" y="223"/>
                </a:cubicBezTo>
                <a:cubicBezTo>
                  <a:pt x="74" y="256"/>
                  <a:pt x="74" y="289"/>
                  <a:pt x="74" y="322"/>
                </a:cubicBezTo>
                <a:cubicBezTo>
                  <a:pt x="74" y="215"/>
                  <a:pt x="74" y="107"/>
                  <a:pt x="74" y="0"/>
                </a:cubicBezTo>
                <a:cubicBezTo>
                  <a:pt x="74" y="67"/>
                  <a:pt x="67" y="119"/>
                  <a:pt x="99" y="174"/>
                </a:cubicBezTo>
                <a:cubicBezTo>
                  <a:pt x="127" y="222"/>
                  <a:pt x="124" y="247"/>
                  <a:pt x="124" y="298"/>
                </a:cubicBezTo>
                <a:cubicBezTo>
                  <a:pt x="151" y="260"/>
                  <a:pt x="148" y="246"/>
                  <a:pt x="148" y="198"/>
                </a:cubicBezTo>
                <a:cubicBezTo>
                  <a:pt x="148" y="139"/>
                  <a:pt x="123" y="145"/>
                  <a:pt x="99" y="198"/>
                </a:cubicBezTo>
                <a:cubicBezTo>
                  <a:pt x="86" y="226"/>
                  <a:pt x="99" y="291"/>
                  <a:pt x="99" y="322"/>
                </a:cubicBezTo>
              </a:path>
            </a:pathLst>
          </a:custGeom>
          <a:noFill/>
          <a:ln w="19050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" name="Comment 3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214563" y="5143500"/>
            <a:ext cx="44450" cy="71438"/>
          </a:xfrm>
          <a:custGeom>
            <a:avLst/>
            <a:gdLst>
              <a:gd name="T0" fmla="+- 0 6176 6152"/>
              <a:gd name="T1" fmla="*/ T0 w 125"/>
              <a:gd name="T2" fmla="+- 0 14461 14288"/>
              <a:gd name="T3" fmla="*/ 14461 h 199"/>
              <a:gd name="T4" fmla="+- 0 6191 6152"/>
              <a:gd name="T5" fmla="*/ T4 w 125"/>
              <a:gd name="T6" fmla="+- 0 14415 14288"/>
              <a:gd name="T7" fmla="*/ 14415 h 199"/>
              <a:gd name="T8" fmla="+- 0 6220 6152"/>
              <a:gd name="T9" fmla="*/ T8 w 125"/>
              <a:gd name="T10" fmla="+- 0 14460 14288"/>
              <a:gd name="T11" fmla="*/ 14460 h 199"/>
              <a:gd name="T12" fmla="+- 0 6226 6152"/>
              <a:gd name="T13" fmla="*/ T12 w 125"/>
              <a:gd name="T14" fmla="+- 0 14412 14288"/>
              <a:gd name="T15" fmla="*/ 14412 h 199"/>
              <a:gd name="T16" fmla="+- 0 6230 6152"/>
              <a:gd name="T17" fmla="*/ T16 w 125"/>
              <a:gd name="T18" fmla="+- 0 14381 14288"/>
              <a:gd name="T19" fmla="*/ 14381 h 199"/>
              <a:gd name="T20" fmla="+- 0 6215 6152"/>
              <a:gd name="T21" fmla="*/ T20 w 125"/>
              <a:gd name="T22" fmla="+- 0 14344 14288"/>
              <a:gd name="T23" fmla="*/ 14344 h 199"/>
              <a:gd name="T24" fmla="+- 0 6201 6152"/>
              <a:gd name="T25" fmla="*/ T24 w 125"/>
              <a:gd name="T26" fmla="+- 0 14337 14288"/>
              <a:gd name="T27" fmla="*/ 14337 h 199"/>
              <a:gd name="T28" fmla="+- 0 6163 6152"/>
              <a:gd name="T29" fmla="*/ T28 w 125"/>
              <a:gd name="T30" fmla="+- 0 14318 14288"/>
              <a:gd name="T31" fmla="*/ 14318 h 199"/>
              <a:gd name="T32" fmla="+- 0 6193 6152"/>
              <a:gd name="T33" fmla="*/ T32 w 125"/>
              <a:gd name="T34" fmla="+- 0 14302 14288"/>
              <a:gd name="T35" fmla="*/ 14302 h 199"/>
              <a:gd name="T36" fmla="+- 0 6152 6152"/>
              <a:gd name="T37" fmla="*/ T36 w 125"/>
              <a:gd name="T38" fmla="+- 0 14288 14288"/>
              <a:gd name="T39" fmla="*/ 14288 h 199"/>
              <a:gd name="T40" fmla="+- 0 6152 6152"/>
              <a:gd name="T41" fmla="*/ T40 w 125"/>
              <a:gd name="T42" fmla="+- 0 14337 14288"/>
              <a:gd name="T43" fmla="*/ 14337 h 199"/>
              <a:gd name="T44" fmla="+- 0 6167 6152"/>
              <a:gd name="T45" fmla="*/ T44 w 125"/>
              <a:gd name="T46" fmla="+- 0 14343 14288"/>
              <a:gd name="T47" fmla="*/ 14343 h 199"/>
              <a:gd name="T48" fmla="+- 0 6176 6152"/>
              <a:gd name="T49" fmla="*/ T48 w 125"/>
              <a:gd name="T50" fmla="+- 0 14362 14288"/>
              <a:gd name="T51" fmla="*/ 14362 h 199"/>
              <a:gd name="T52" fmla="+- 0 6179 6152"/>
              <a:gd name="T53" fmla="*/ T52 w 125"/>
              <a:gd name="T54" fmla="+- 0 14368 14288"/>
              <a:gd name="T55" fmla="*/ 14368 h 199"/>
              <a:gd name="T56" fmla="+- 0 6196 6152"/>
              <a:gd name="T57" fmla="*/ T56 w 125"/>
              <a:gd name="T58" fmla="+- 0 14432 14288"/>
              <a:gd name="T59" fmla="*/ 14432 h 199"/>
              <a:gd name="T60" fmla="+- 0 6201 6152"/>
              <a:gd name="T61" fmla="*/ T60 w 125"/>
              <a:gd name="T62" fmla="+- 0 14436 14288"/>
              <a:gd name="T63" fmla="*/ 14436 h 199"/>
              <a:gd name="T64" fmla="+- 0 6234 6152"/>
              <a:gd name="T65" fmla="*/ T64 w 125"/>
              <a:gd name="T66" fmla="+- 0 14462 14288"/>
              <a:gd name="T67" fmla="*/ 14462 h 199"/>
              <a:gd name="T68" fmla="+- 0 6214 6152"/>
              <a:gd name="T69" fmla="*/ T68 w 125"/>
              <a:gd name="T70" fmla="+- 0 14486 14288"/>
              <a:gd name="T71" fmla="*/ 14486 h 199"/>
              <a:gd name="T72" fmla="+- 0 6276 6152"/>
              <a:gd name="T73" fmla="*/ T72 w 125"/>
              <a:gd name="T74" fmla="+- 0 14486 14288"/>
              <a:gd name="T75" fmla="*/ 14486 h 19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</a:cxnLst>
            <a:rect l="0" t="0" r="r" b="b"/>
            <a:pathLst>
              <a:path w="125" h="199" extrusionOk="0">
                <a:moveTo>
                  <a:pt x="24" y="173"/>
                </a:moveTo>
                <a:cubicBezTo>
                  <a:pt x="39" y="127"/>
                  <a:pt x="68" y="172"/>
                  <a:pt x="74" y="124"/>
                </a:cubicBezTo>
                <a:cubicBezTo>
                  <a:pt x="78" y="93"/>
                  <a:pt x="63" y="56"/>
                  <a:pt x="49" y="49"/>
                </a:cubicBezTo>
                <a:cubicBezTo>
                  <a:pt x="11" y="30"/>
                  <a:pt x="41" y="14"/>
                  <a:pt x="0" y="0"/>
                </a:cubicBezTo>
                <a:cubicBezTo>
                  <a:pt x="0" y="49"/>
                  <a:pt x="15" y="55"/>
                  <a:pt x="24" y="74"/>
                </a:cubicBezTo>
                <a:cubicBezTo>
                  <a:pt x="27" y="80"/>
                  <a:pt x="44" y="144"/>
                  <a:pt x="49" y="148"/>
                </a:cubicBezTo>
                <a:cubicBezTo>
                  <a:pt x="82" y="174"/>
                  <a:pt x="62" y="198"/>
                  <a:pt x="124" y="198"/>
                </a:cubicBezTo>
              </a:path>
            </a:pathLst>
          </a:custGeom>
          <a:noFill/>
          <a:ln w="19050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Comment 4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017713" y="785813"/>
            <a:ext cx="428625" cy="233362"/>
          </a:xfrm>
          <a:custGeom>
            <a:avLst/>
            <a:gdLst>
              <a:gd name="T0" fmla="+- 0 6276 5606"/>
              <a:gd name="T1" fmla="*/ T0 w 1191"/>
              <a:gd name="T2" fmla="+- 0 2604 2183"/>
              <a:gd name="T3" fmla="*/ 2604 h 646"/>
              <a:gd name="T4" fmla="+- 0 6282 5606"/>
              <a:gd name="T5" fmla="*/ T4 w 1191"/>
              <a:gd name="T6" fmla="+- 0 2557 2183"/>
              <a:gd name="T7" fmla="*/ 2557 h 646"/>
              <a:gd name="T8" fmla="+- 0 6289 5606"/>
              <a:gd name="T9" fmla="*/ T8 w 1191"/>
              <a:gd name="T10" fmla="+- 0 2551 2183"/>
              <a:gd name="T11" fmla="*/ 2551 h 646"/>
              <a:gd name="T12" fmla="+- 0 6300 5606"/>
              <a:gd name="T13" fmla="*/ T12 w 1191"/>
              <a:gd name="T14" fmla="+- 0 2530 2183"/>
              <a:gd name="T15" fmla="*/ 2530 h 646"/>
              <a:gd name="T16" fmla="+- 0 6330 5606"/>
              <a:gd name="T17" fmla="*/ T16 w 1191"/>
              <a:gd name="T18" fmla="+- 0 2473 2183"/>
              <a:gd name="T19" fmla="*/ 2473 h 646"/>
              <a:gd name="T20" fmla="+- 0 6325 5606"/>
              <a:gd name="T21" fmla="*/ T20 w 1191"/>
              <a:gd name="T22" fmla="+- 0 2504 2183"/>
              <a:gd name="T23" fmla="*/ 2504 h 646"/>
              <a:gd name="T24" fmla="+- 0 6375 5606"/>
              <a:gd name="T25" fmla="*/ T24 w 1191"/>
              <a:gd name="T26" fmla="+- 0 2480 2183"/>
              <a:gd name="T27" fmla="*/ 2480 h 646"/>
              <a:gd name="T28" fmla="+- 0 6395 5606"/>
              <a:gd name="T29" fmla="*/ T28 w 1191"/>
              <a:gd name="T30" fmla="+- 0 2470 2183"/>
              <a:gd name="T31" fmla="*/ 2470 h 646"/>
              <a:gd name="T32" fmla="+- 0 6390 5606"/>
              <a:gd name="T33" fmla="*/ T32 w 1191"/>
              <a:gd name="T34" fmla="+- 0 2441 2183"/>
              <a:gd name="T35" fmla="*/ 2441 h 646"/>
              <a:gd name="T36" fmla="+- 0 6424 5606"/>
              <a:gd name="T37" fmla="*/ T36 w 1191"/>
              <a:gd name="T38" fmla="+- 0 2431 2183"/>
              <a:gd name="T39" fmla="*/ 2431 h 646"/>
              <a:gd name="T40" fmla="+- 0 6479 5606"/>
              <a:gd name="T41" fmla="*/ T40 w 1191"/>
              <a:gd name="T42" fmla="+- 0 2415 2183"/>
              <a:gd name="T43" fmla="*/ 2415 h 646"/>
              <a:gd name="T44" fmla="+- 0 6492 5606"/>
              <a:gd name="T45" fmla="*/ T44 w 1191"/>
              <a:gd name="T46" fmla="+- 0 2432 2183"/>
              <a:gd name="T47" fmla="*/ 2432 h 646"/>
              <a:gd name="T48" fmla="+- 0 6524 5606"/>
              <a:gd name="T49" fmla="*/ T48 w 1191"/>
              <a:gd name="T50" fmla="+- 0 2406 2183"/>
              <a:gd name="T51" fmla="*/ 2406 h 646"/>
              <a:gd name="T52" fmla="+- 0 6537 5606"/>
              <a:gd name="T53" fmla="*/ T52 w 1191"/>
              <a:gd name="T54" fmla="+- 0 2396 2183"/>
              <a:gd name="T55" fmla="*/ 2396 h 646"/>
              <a:gd name="T56" fmla="+- 0 6560 5606"/>
              <a:gd name="T57" fmla="*/ T56 w 1191"/>
              <a:gd name="T58" fmla="+- 0 2369 2183"/>
              <a:gd name="T59" fmla="*/ 2369 h 646"/>
              <a:gd name="T60" fmla="+- 0 6573 5606"/>
              <a:gd name="T61" fmla="*/ T60 w 1191"/>
              <a:gd name="T62" fmla="+- 0 2356 2183"/>
              <a:gd name="T63" fmla="*/ 2356 h 646"/>
              <a:gd name="T64" fmla="+- 0 6586 5606"/>
              <a:gd name="T65" fmla="*/ T64 w 1191"/>
              <a:gd name="T66" fmla="+- 0 2343 2183"/>
              <a:gd name="T67" fmla="*/ 2343 h 646"/>
              <a:gd name="T68" fmla="+- 0 6618 5606"/>
              <a:gd name="T69" fmla="*/ T68 w 1191"/>
              <a:gd name="T70" fmla="+- 0 2301 2183"/>
              <a:gd name="T71" fmla="*/ 2301 h 646"/>
              <a:gd name="T72" fmla="+- 0 6648 5606"/>
              <a:gd name="T73" fmla="*/ T72 w 1191"/>
              <a:gd name="T74" fmla="+- 0 2282 2183"/>
              <a:gd name="T75" fmla="*/ 2282 h 646"/>
              <a:gd name="T76" fmla="+- 0 6685 5606"/>
              <a:gd name="T77" fmla="*/ T76 w 1191"/>
              <a:gd name="T78" fmla="+- 0 2258 2183"/>
              <a:gd name="T79" fmla="*/ 2258 h 646"/>
              <a:gd name="T80" fmla="+- 0 6681 5606"/>
              <a:gd name="T81" fmla="*/ T80 w 1191"/>
              <a:gd name="T82" fmla="+- 0 2224 2183"/>
              <a:gd name="T83" fmla="*/ 2224 h 646"/>
              <a:gd name="T84" fmla="+- 0 6722 5606"/>
              <a:gd name="T85" fmla="*/ T84 w 1191"/>
              <a:gd name="T86" fmla="+- 0 2208 2183"/>
              <a:gd name="T87" fmla="*/ 2208 h 646"/>
              <a:gd name="T88" fmla="+- 0 6760 5606"/>
              <a:gd name="T89" fmla="*/ T88 w 1191"/>
              <a:gd name="T90" fmla="+- 0 2193 2183"/>
              <a:gd name="T91" fmla="*/ 2193 h 646"/>
              <a:gd name="T92" fmla="+- 0 6776 5606"/>
              <a:gd name="T93" fmla="*/ T92 w 1191"/>
              <a:gd name="T94" fmla="+- 0 2195 2183"/>
              <a:gd name="T95" fmla="*/ 2195 h 646"/>
              <a:gd name="T96" fmla="+- 0 6796 5606"/>
              <a:gd name="T97" fmla="*/ T96 w 1191"/>
              <a:gd name="T98" fmla="+- 0 2183 2183"/>
              <a:gd name="T99" fmla="*/ 2183 h 646"/>
              <a:gd name="T100" fmla="+- 0 6752 5606"/>
              <a:gd name="T101" fmla="*/ T100 w 1191"/>
              <a:gd name="T102" fmla="+- 0 2189 2183"/>
              <a:gd name="T103" fmla="*/ 2189 h 646"/>
              <a:gd name="T104" fmla="+- 0 6749 5606"/>
              <a:gd name="T105" fmla="*/ T104 w 1191"/>
              <a:gd name="T106" fmla="+- 0 2187 2183"/>
              <a:gd name="T107" fmla="*/ 2187 h 646"/>
              <a:gd name="T108" fmla="+- 0 6722 5606"/>
              <a:gd name="T109" fmla="*/ T108 w 1191"/>
              <a:gd name="T110" fmla="+- 0 2208 2183"/>
              <a:gd name="T111" fmla="*/ 2208 h 646"/>
              <a:gd name="T112" fmla="+- 0 6711 5606"/>
              <a:gd name="T113" fmla="*/ T112 w 1191"/>
              <a:gd name="T114" fmla="+- 0 2217 2183"/>
              <a:gd name="T115" fmla="*/ 2217 h 646"/>
              <a:gd name="T116" fmla="+- 0 6683 5606"/>
              <a:gd name="T117" fmla="*/ T116 w 1191"/>
              <a:gd name="T118" fmla="+- 0 2246 2183"/>
              <a:gd name="T119" fmla="*/ 2246 h 646"/>
              <a:gd name="T120" fmla="+- 0 6672 5606"/>
              <a:gd name="T121" fmla="*/ T120 w 1191"/>
              <a:gd name="T122" fmla="+- 0 2257 2183"/>
              <a:gd name="T123" fmla="*/ 2257 h 646"/>
              <a:gd name="T124" fmla="+- 0 6648 5606"/>
              <a:gd name="T125" fmla="*/ T124 w 1191"/>
              <a:gd name="T126" fmla="+- 0 2281 2183"/>
              <a:gd name="T127" fmla="*/ 2281 h 646"/>
              <a:gd name="T128" fmla="+- 0 6633 5606"/>
              <a:gd name="T129" fmla="*/ T128 w 1191"/>
              <a:gd name="T130" fmla="+- 0 2264 2183"/>
              <a:gd name="T131" fmla="*/ 2264 h 646"/>
              <a:gd name="T132" fmla="+- 0 6598 5606"/>
              <a:gd name="T133" fmla="*/ T132 w 1191"/>
              <a:gd name="T134" fmla="+- 0 2282 2183"/>
              <a:gd name="T135" fmla="*/ 2282 h 646"/>
              <a:gd name="T136" fmla="+- 0 6569 5606"/>
              <a:gd name="T137" fmla="*/ T136 w 1191"/>
              <a:gd name="T138" fmla="+- 0 2296 2183"/>
              <a:gd name="T139" fmla="*/ 2296 h 646"/>
              <a:gd name="T140" fmla="+- 0 6556 5606"/>
              <a:gd name="T141" fmla="*/ T140 w 1191"/>
              <a:gd name="T142" fmla="+- 0 2300 2183"/>
              <a:gd name="T143" fmla="*/ 2300 h 646"/>
              <a:gd name="T144" fmla="+- 0 6524 5606"/>
              <a:gd name="T145" fmla="*/ T144 w 1191"/>
              <a:gd name="T146" fmla="+- 0 2332 2183"/>
              <a:gd name="T147" fmla="*/ 2332 h 646"/>
              <a:gd name="T148" fmla="+- 0 6500 5606"/>
              <a:gd name="T149" fmla="*/ T148 w 1191"/>
              <a:gd name="T150" fmla="+- 0 2356 2183"/>
              <a:gd name="T151" fmla="*/ 2356 h 646"/>
              <a:gd name="T152" fmla="+- 0 6484 5606"/>
              <a:gd name="T153" fmla="*/ T152 w 1191"/>
              <a:gd name="T154" fmla="+- 0 2339 2183"/>
              <a:gd name="T155" fmla="*/ 2339 h 646"/>
              <a:gd name="T156" fmla="+- 0 6449 5606"/>
              <a:gd name="T157" fmla="*/ T156 w 1191"/>
              <a:gd name="T158" fmla="+- 0 2356 2183"/>
              <a:gd name="T159" fmla="*/ 2356 h 646"/>
              <a:gd name="T160" fmla="+- 0 6420 5606"/>
              <a:gd name="T161" fmla="*/ T160 w 1191"/>
              <a:gd name="T162" fmla="+- 0 2370 2183"/>
              <a:gd name="T163" fmla="*/ 2370 h 646"/>
              <a:gd name="T164" fmla="+- 0 6410 5606"/>
              <a:gd name="T165" fmla="*/ T164 w 1191"/>
              <a:gd name="T166" fmla="+- 0 2363 2183"/>
              <a:gd name="T167" fmla="*/ 2363 h 646"/>
              <a:gd name="T168" fmla="+- 0 6375 5606"/>
              <a:gd name="T169" fmla="*/ T168 w 1191"/>
              <a:gd name="T170" fmla="+- 0 2381 2183"/>
              <a:gd name="T171" fmla="*/ 2381 h 646"/>
              <a:gd name="T172" fmla="+- 0 6375 5606"/>
              <a:gd name="T173" fmla="*/ T172 w 1191"/>
              <a:gd name="T174" fmla="+- 0 2381 2183"/>
              <a:gd name="T175" fmla="*/ 2381 h 646"/>
              <a:gd name="T176" fmla="+- 0 6329 5606"/>
              <a:gd name="T177" fmla="*/ T176 w 1191"/>
              <a:gd name="T178" fmla="+- 0 2427 2183"/>
              <a:gd name="T179" fmla="*/ 2427 h 646"/>
              <a:gd name="T180" fmla="+- 0 6325 5606"/>
              <a:gd name="T181" fmla="*/ T180 w 1191"/>
              <a:gd name="T182" fmla="+- 0 2431 2183"/>
              <a:gd name="T183" fmla="*/ 2431 h 646"/>
              <a:gd name="T184" fmla="+- 0 6300 5606"/>
              <a:gd name="T185" fmla="*/ T184 w 1191"/>
              <a:gd name="T186" fmla="+- 0 2456 2183"/>
              <a:gd name="T187" fmla="*/ 2456 h 646"/>
              <a:gd name="T188" fmla="+- 0 6287 5606"/>
              <a:gd name="T189" fmla="*/ T188 w 1191"/>
              <a:gd name="T190" fmla="+- 0 2469 2183"/>
              <a:gd name="T191" fmla="*/ 2469 h 646"/>
              <a:gd name="T192" fmla="+- 0 6251 5606"/>
              <a:gd name="T193" fmla="*/ T192 w 1191"/>
              <a:gd name="T194" fmla="+- 0 2505 2183"/>
              <a:gd name="T195" fmla="*/ 2505 h 646"/>
              <a:gd name="T196" fmla="+- 0 6228 5606"/>
              <a:gd name="T197" fmla="*/ T196 w 1191"/>
              <a:gd name="T198" fmla="+- 0 2528 2183"/>
              <a:gd name="T199" fmla="*/ 2528 h 646"/>
              <a:gd name="T200" fmla="+- 0 6201 5606"/>
              <a:gd name="T201" fmla="*/ T200 w 1191"/>
              <a:gd name="T202" fmla="+- 0 2534 2183"/>
              <a:gd name="T203" fmla="*/ 2534 h 646"/>
              <a:gd name="T204" fmla="+- 0 6176 5606"/>
              <a:gd name="T205" fmla="*/ T204 w 1191"/>
              <a:gd name="T206" fmla="+- 0 2555 2183"/>
              <a:gd name="T207" fmla="*/ 2555 h 646"/>
              <a:gd name="T208" fmla="+- 0 6146 5606"/>
              <a:gd name="T209" fmla="*/ T208 w 1191"/>
              <a:gd name="T210" fmla="+- 0 2579 2183"/>
              <a:gd name="T211" fmla="*/ 2579 h 646"/>
              <a:gd name="T212" fmla="+- 0 6119 5606"/>
              <a:gd name="T213" fmla="*/ T212 w 1191"/>
              <a:gd name="T214" fmla="+- 0 2591 2183"/>
              <a:gd name="T215" fmla="*/ 2591 h 646"/>
              <a:gd name="T216" fmla="+- 0 6102 5606"/>
              <a:gd name="T217" fmla="*/ T216 w 1191"/>
              <a:gd name="T218" fmla="+- 0 2604 2183"/>
              <a:gd name="T219" fmla="*/ 2604 h 646"/>
              <a:gd name="T220" fmla="+- 0 6128 5606"/>
              <a:gd name="T221" fmla="*/ T220 w 1191"/>
              <a:gd name="T222" fmla="+- 0 2617 2183"/>
              <a:gd name="T223" fmla="*/ 2617 h 646"/>
              <a:gd name="T224" fmla="+- 0 6111 5606"/>
              <a:gd name="T225" fmla="*/ T224 w 1191"/>
              <a:gd name="T226" fmla="+- 0 2636 2183"/>
              <a:gd name="T227" fmla="*/ 2636 h 646"/>
              <a:gd name="T228" fmla="+- 0 6152 5606"/>
              <a:gd name="T229" fmla="*/ T228 w 1191"/>
              <a:gd name="T230" fmla="+- 0 2604 2183"/>
              <a:gd name="T231" fmla="*/ 2604 h 646"/>
              <a:gd name="T232" fmla="+- 0 6179 5606"/>
              <a:gd name="T233" fmla="*/ T232 w 1191"/>
              <a:gd name="T234" fmla="+- 0 2584 2183"/>
              <a:gd name="T235" fmla="*/ 2584 h 646"/>
              <a:gd name="T236" fmla="+- 0 6181 5606"/>
              <a:gd name="T237" fmla="*/ T236 w 1191"/>
              <a:gd name="T238" fmla="+- 0 2596 2183"/>
              <a:gd name="T239" fmla="*/ 2596 h 646"/>
              <a:gd name="T240" fmla="+- 0 6226 5606"/>
              <a:gd name="T241" fmla="*/ T240 w 1191"/>
              <a:gd name="T242" fmla="+- 0 2580 2183"/>
              <a:gd name="T243" fmla="*/ 2580 h 646"/>
              <a:gd name="T244" fmla="+- 0 6254 5606"/>
              <a:gd name="T245" fmla="*/ T244 w 1191"/>
              <a:gd name="T246" fmla="+- 0 2580 2183"/>
              <a:gd name="T247" fmla="*/ 2580 h 646"/>
              <a:gd name="T248" fmla="+- 0 6265 5606"/>
              <a:gd name="T249" fmla="*/ T248 w 1191"/>
              <a:gd name="T250" fmla="+- 0 2578 2183"/>
              <a:gd name="T251" fmla="*/ 2578 h 646"/>
              <a:gd name="T252" fmla="+- 0 6276 5606"/>
              <a:gd name="T253" fmla="*/ T252 w 1191"/>
              <a:gd name="T254" fmla="+- 0 2555 2183"/>
              <a:gd name="T255" fmla="*/ 2555 h 64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  <a:cxn ang="0">
                <a:pos x="T153" y="T155"/>
              </a:cxn>
              <a:cxn ang="0">
                <a:pos x="T157" y="T159"/>
              </a:cxn>
              <a:cxn ang="0">
                <a:pos x="T161" y="T163"/>
              </a:cxn>
              <a:cxn ang="0">
                <a:pos x="T165" y="T167"/>
              </a:cxn>
              <a:cxn ang="0">
                <a:pos x="T169" y="T171"/>
              </a:cxn>
              <a:cxn ang="0">
                <a:pos x="T173" y="T175"/>
              </a:cxn>
              <a:cxn ang="0">
                <a:pos x="T177" y="T179"/>
              </a:cxn>
              <a:cxn ang="0">
                <a:pos x="T181" y="T183"/>
              </a:cxn>
              <a:cxn ang="0">
                <a:pos x="T185" y="T187"/>
              </a:cxn>
              <a:cxn ang="0">
                <a:pos x="T189" y="T191"/>
              </a:cxn>
              <a:cxn ang="0">
                <a:pos x="T193" y="T195"/>
              </a:cxn>
              <a:cxn ang="0">
                <a:pos x="T197" y="T199"/>
              </a:cxn>
              <a:cxn ang="0">
                <a:pos x="T201" y="T203"/>
              </a:cxn>
              <a:cxn ang="0">
                <a:pos x="T205" y="T207"/>
              </a:cxn>
              <a:cxn ang="0">
                <a:pos x="T209" y="T211"/>
              </a:cxn>
              <a:cxn ang="0">
                <a:pos x="T213" y="T215"/>
              </a:cxn>
              <a:cxn ang="0">
                <a:pos x="T217" y="T219"/>
              </a:cxn>
              <a:cxn ang="0">
                <a:pos x="T221" y="T223"/>
              </a:cxn>
              <a:cxn ang="0">
                <a:pos x="T225" y="T227"/>
              </a:cxn>
              <a:cxn ang="0">
                <a:pos x="T229" y="T231"/>
              </a:cxn>
              <a:cxn ang="0">
                <a:pos x="T233" y="T235"/>
              </a:cxn>
              <a:cxn ang="0">
                <a:pos x="T237" y="T239"/>
              </a:cxn>
              <a:cxn ang="0">
                <a:pos x="T241" y="T243"/>
              </a:cxn>
              <a:cxn ang="0">
                <a:pos x="T245" y="T247"/>
              </a:cxn>
              <a:cxn ang="0">
                <a:pos x="T249" y="T251"/>
              </a:cxn>
              <a:cxn ang="0">
                <a:pos x="T253" y="T255"/>
              </a:cxn>
            </a:cxnLst>
            <a:rect l="0" t="0" r="r" b="b"/>
            <a:pathLst>
              <a:path w="1191" h="646" extrusionOk="0">
                <a:moveTo>
                  <a:pt x="670" y="421"/>
                </a:moveTo>
                <a:cubicBezTo>
                  <a:pt x="676" y="374"/>
                  <a:pt x="683" y="368"/>
                  <a:pt x="694" y="347"/>
                </a:cubicBezTo>
                <a:cubicBezTo>
                  <a:pt x="724" y="290"/>
                  <a:pt x="719" y="321"/>
                  <a:pt x="769" y="297"/>
                </a:cubicBezTo>
                <a:cubicBezTo>
                  <a:pt x="789" y="287"/>
                  <a:pt x="784" y="258"/>
                  <a:pt x="818" y="248"/>
                </a:cubicBezTo>
                <a:cubicBezTo>
                  <a:pt x="873" y="232"/>
                  <a:pt x="886" y="249"/>
                  <a:pt x="918" y="223"/>
                </a:cubicBezTo>
                <a:cubicBezTo>
                  <a:pt x="931" y="213"/>
                  <a:pt x="954" y="186"/>
                  <a:pt x="967" y="173"/>
                </a:cubicBezTo>
                <a:cubicBezTo>
                  <a:pt x="980" y="160"/>
                  <a:pt x="1012" y="118"/>
                  <a:pt x="1042" y="99"/>
                </a:cubicBezTo>
                <a:cubicBezTo>
                  <a:pt x="1079" y="75"/>
                  <a:pt x="1075" y="41"/>
                  <a:pt x="1116" y="25"/>
                </a:cubicBezTo>
                <a:cubicBezTo>
                  <a:pt x="1154" y="10"/>
                  <a:pt x="1170" y="12"/>
                  <a:pt x="1190" y="0"/>
                </a:cubicBezTo>
                <a:cubicBezTo>
                  <a:pt x="1146" y="6"/>
                  <a:pt x="1143" y="4"/>
                  <a:pt x="1116" y="25"/>
                </a:cubicBezTo>
                <a:cubicBezTo>
                  <a:pt x="1105" y="34"/>
                  <a:pt x="1077" y="63"/>
                  <a:pt x="1066" y="74"/>
                </a:cubicBezTo>
                <a:cubicBezTo>
                  <a:pt x="1042" y="98"/>
                  <a:pt x="1027" y="81"/>
                  <a:pt x="992" y="99"/>
                </a:cubicBezTo>
                <a:cubicBezTo>
                  <a:pt x="963" y="113"/>
                  <a:pt x="950" y="117"/>
                  <a:pt x="918" y="149"/>
                </a:cubicBezTo>
                <a:cubicBezTo>
                  <a:pt x="894" y="173"/>
                  <a:pt x="878" y="156"/>
                  <a:pt x="843" y="173"/>
                </a:cubicBezTo>
                <a:cubicBezTo>
                  <a:pt x="814" y="187"/>
                  <a:pt x="804" y="180"/>
                  <a:pt x="769" y="198"/>
                </a:cubicBezTo>
                <a:cubicBezTo>
                  <a:pt x="769" y="198"/>
                  <a:pt x="723" y="244"/>
                  <a:pt x="719" y="248"/>
                </a:cubicBezTo>
                <a:cubicBezTo>
                  <a:pt x="694" y="273"/>
                  <a:pt x="681" y="286"/>
                  <a:pt x="645" y="322"/>
                </a:cubicBezTo>
                <a:cubicBezTo>
                  <a:pt x="622" y="345"/>
                  <a:pt x="595" y="351"/>
                  <a:pt x="570" y="372"/>
                </a:cubicBezTo>
                <a:cubicBezTo>
                  <a:pt x="540" y="396"/>
                  <a:pt x="513" y="408"/>
                  <a:pt x="496" y="421"/>
                </a:cubicBezTo>
                <a:cubicBezTo>
                  <a:pt x="522" y="434"/>
                  <a:pt x="505" y="453"/>
                  <a:pt x="546" y="421"/>
                </a:cubicBezTo>
                <a:cubicBezTo>
                  <a:pt x="573" y="401"/>
                  <a:pt x="575" y="413"/>
                  <a:pt x="620" y="397"/>
                </a:cubicBezTo>
                <a:cubicBezTo>
                  <a:pt x="648" y="397"/>
                  <a:pt x="659" y="395"/>
                  <a:pt x="670" y="372"/>
                </a:cubicBezTo>
                <a:cubicBezTo>
                  <a:pt x="638" y="404"/>
                  <a:pt x="618" y="401"/>
                  <a:pt x="595" y="421"/>
                </a:cubicBezTo>
                <a:cubicBezTo>
                  <a:pt x="584" y="431"/>
                  <a:pt x="555" y="465"/>
                  <a:pt x="546" y="471"/>
                </a:cubicBezTo>
                <a:cubicBezTo>
                  <a:pt x="509" y="495"/>
                  <a:pt x="468" y="524"/>
                  <a:pt x="446" y="546"/>
                </a:cubicBezTo>
                <a:cubicBezTo>
                  <a:pt x="422" y="546"/>
                  <a:pt x="414" y="546"/>
                  <a:pt x="422" y="570"/>
                </a:cubicBezTo>
                <a:cubicBezTo>
                  <a:pt x="411" y="552"/>
                  <a:pt x="385" y="547"/>
                  <a:pt x="397" y="496"/>
                </a:cubicBezTo>
                <a:cubicBezTo>
                  <a:pt x="407" y="452"/>
                  <a:pt x="437" y="431"/>
                  <a:pt x="471" y="397"/>
                </a:cubicBezTo>
                <a:cubicBezTo>
                  <a:pt x="503" y="365"/>
                  <a:pt x="524" y="367"/>
                  <a:pt x="546" y="347"/>
                </a:cubicBezTo>
                <a:cubicBezTo>
                  <a:pt x="559" y="336"/>
                  <a:pt x="603" y="323"/>
                  <a:pt x="620" y="297"/>
                </a:cubicBezTo>
                <a:cubicBezTo>
                  <a:pt x="620" y="289"/>
                  <a:pt x="620" y="281"/>
                  <a:pt x="620" y="273"/>
                </a:cubicBezTo>
                <a:cubicBezTo>
                  <a:pt x="577" y="279"/>
                  <a:pt x="572" y="276"/>
                  <a:pt x="546" y="297"/>
                </a:cubicBezTo>
                <a:cubicBezTo>
                  <a:pt x="517" y="320"/>
                  <a:pt x="505" y="352"/>
                  <a:pt x="471" y="397"/>
                </a:cubicBezTo>
                <a:cubicBezTo>
                  <a:pt x="457" y="415"/>
                  <a:pt x="425" y="418"/>
                  <a:pt x="397" y="446"/>
                </a:cubicBezTo>
                <a:cubicBezTo>
                  <a:pt x="376" y="467"/>
                  <a:pt x="358" y="467"/>
                  <a:pt x="322" y="496"/>
                </a:cubicBezTo>
                <a:cubicBezTo>
                  <a:pt x="277" y="533"/>
                  <a:pt x="247" y="577"/>
                  <a:pt x="223" y="620"/>
                </a:cubicBezTo>
                <a:cubicBezTo>
                  <a:pt x="228" y="582"/>
                  <a:pt x="229" y="551"/>
                  <a:pt x="248" y="521"/>
                </a:cubicBezTo>
                <a:cubicBezTo>
                  <a:pt x="269" y="488"/>
                  <a:pt x="297" y="448"/>
                  <a:pt x="322" y="421"/>
                </a:cubicBezTo>
                <a:cubicBezTo>
                  <a:pt x="346" y="395"/>
                  <a:pt x="338" y="367"/>
                  <a:pt x="372" y="322"/>
                </a:cubicBezTo>
                <a:cubicBezTo>
                  <a:pt x="396" y="290"/>
                  <a:pt x="402" y="252"/>
                  <a:pt x="422" y="223"/>
                </a:cubicBezTo>
                <a:cubicBezTo>
                  <a:pt x="445" y="189"/>
                  <a:pt x="453" y="169"/>
                  <a:pt x="471" y="149"/>
                </a:cubicBezTo>
                <a:cubicBezTo>
                  <a:pt x="501" y="116"/>
                  <a:pt x="493" y="117"/>
                  <a:pt x="546" y="99"/>
                </a:cubicBezTo>
                <a:cubicBezTo>
                  <a:pt x="533" y="112"/>
                  <a:pt x="490" y="144"/>
                  <a:pt x="471" y="173"/>
                </a:cubicBezTo>
                <a:cubicBezTo>
                  <a:pt x="445" y="213"/>
                  <a:pt x="435" y="214"/>
                  <a:pt x="397" y="248"/>
                </a:cubicBezTo>
                <a:cubicBezTo>
                  <a:pt x="357" y="284"/>
                  <a:pt x="360" y="284"/>
                  <a:pt x="322" y="322"/>
                </a:cubicBezTo>
                <a:cubicBezTo>
                  <a:pt x="306" y="338"/>
                  <a:pt x="278" y="368"/>
                  <a:pt x="248" y="397"/>
                </a:cubicBezTo>
                <a:cubicBezTo>
                  <a:pt x="212" y="432"/>
                  <a:pt x="217" y="448"/>
                  <a:pt x="173" y="471"/>
                </a:cubicBezTo>
                <a:cubicBezTo>
                  <a:pt x="111" y="502"/>
                  <a:pt x="134" y="503"/>
                  <a:pt x="99" y="546"/>
                </a:cubicBezTo>
                <a:cubicBezTo>
                  <a:pt x="72" y="580"/>
                  <a:pt x="46" y="576"/>
                  <a:pt x="25" y="595"/>
                </a:cubicBezTo>
                <a:cubicBezTo>
                  <a:pt x="13" y="606"/>
                  <a:pt x="12" y="633"/>
                  <a:pt x="0" y="645"/>
                </a:cubicBezTo>
                <a:cubicBezTo>
                  <a:pt x="6" y="601"/>
                  <a:pt x="4" y="597"/>
                  <a:pt x="25" y="570"/>
                </a:cubicBezTo>
                <a:cubicBezTo>
                  <a:pt x="39" y="553"/>
                  <a:pt x="50" y="526"/>
                  <a:pt x="74" y="496"/>
                </a:cubicBezTo>
                <a:cubicBezTo>
                  <a:pt x="96" y="469"/>
                  <a:pt x="81" y="457"/>
                  <a:pt x="99" y="421"/>
                </a:cubicBezTo>
                <a:cubicBezTo>
                  <a:pt x="116" y="388"/>
                  <a:pt x="133" y="355"/>
                  <a:pt x="149" y="322"/>
                </a:cubicBezTo>
                <a:cubicBezTo>
                  <a:pt x="151" y="318"/>
                  <a:pt x="193" y="249"/>
                  <a:pt x="198" y="223"/>
                </a:cubicBezTo>
                <a:cubicBezTo>
                  <a:pt x="202" y="199"/>
                  <a:pt x="195" y="173"/>
                  <a:pt x="198" y="149"/>
                </a:cubicBezTo>
              </a:path>
            </a:pathLst>
          </a:custGeom>
          <a:noFill/>
          <a:ln w="19050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cms_IMG_9263bst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0"/>
            <a:ext cx="2743200" cy="2561628"/>
          </a:xfrm>
          <a:prstGeom prst="rect">
            <a:avLst/>
          </a:prstGeom>
        </p:spPr>
      </p:pic>
      <p:pic>
        <p:nvPicPr>
          <p:cNvPr id="10" name="Picture 25" descr="aTCA-shelf-pictur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943600"/>
            <a:ext cx="90357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24200" y="6481346"/>
            <a:ext cx="716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ATCA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71800" y="4724400"/>
            <a:ext cx="1295400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Helvetica"/>
                <a:cs typeface="Helvetica"/>
              </a:rPr>
              <a:t>CMS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Helvetica"/>
                <a:cs typeface="Helvetica"/>
              </a:rPr>
              <a:t>Tracking Trigger Towers</a:t>
            </a:r>
            <a:endParaRPr 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97400" y="6172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</a:rPr>
              <a:t>For simplicity, </a:t>
            </a:r>
            <a:r>
              <a:rPr lang="en-US" b="1" i="1" dirty="0">
                <a:solidFill>
                  <a:srgbClr val="0000FF"/>
                </a:solidFill>
              </a:rPr>
              <a:t>let’s assume one crate is assigned to one trigger </a:t>
            </a:r>
            <a:r>
              <a:rPr lang="en-US" b="1" i="1" dirty="0" smtClean="0">
                <a:solidFill>
                  <a:srgbClr val="0000FF"/>
                </a:solidFill>
              </a:rPr>
              <a:t>tower</a:t>
            </a:r>
            <a:endParaRPr lang="en-US" b="1" i="1" dirty="0">
              <a:solidFill>
                <a:srgbClr val="0000FF"/>
              </a:solidFill>
            </a:endParaRPr>
          </a:p>
        </p:txBody>
      </p:sp>
      <p:pic>
        <p:nvPicPr>
          <p:cNvPr id="2" name="Picture 1" descr="CMS_L1_48_tower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" y="4419600"/>
            <a:ext cx="3056215" cy="24384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286000" y="5715000"/>
            <a:ext cx="1447800" cy="53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202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3715 -0.00185 " pathEditMode="relative" ptsTypes="AA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4.44444E-6 L 0.325 -4.44444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CMS_L1_48_towe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056215" cy="2438400"/>
          </a:xfrm>
          <a:prstGeom prst="rect">
            <a:avLst/>
          </a:prstGeom>
        </p:spPr>
      </p:pic>
      <p:pic>
        <p:nvPicPr>
          <p:cNvPr id="56321" name="Picture 55" descr="aTCA-shelf-pi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590800"/>
            <a:ext cx="9223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2" name="Picture 57" descr="aTCA-shelf-pi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590800"/>
            <a:ext cx="9223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3" name="Picture 58" descr="aTCA-shelf-pi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590800"/>
            <a:ext cx="9223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4" name="Picture 59" descr="aTCA-shelf-pi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038600"/>
            <a:ext cx="9223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Picture 60" descr="aTCA-shelf-pi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038600"/>
            <a:ext cx="9223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6" name="Picture 61" descr="aTCA-shelf-pi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038600"/>
            <a:ext cx="9223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7" name="Picture 62" descr="aTCA-shelf-pi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334000"/>
            <a:ext cx="9223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63" descr="aTCA-shelf-pi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410200"/>
            <a:ext cx="9223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9" name="Picture 64" descr="aTCA-shelf-pi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5334000"/>
            <a:ext cx="9223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30" name="TextBox 104"/>
          <p:cNvSpPr txBox="1">
            <a:spLocks noChangeArrowheads="1"/>
          </p:cNvSpPr>
          <p:nvPr/>
        </p:nvSpPr>
        <p:spPr bwMode="auto">
          <a:xfrm>
            <a:off x="7239000" y="4191000"/>
            <a:ext cx="685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accent1"/>
                </a:solidFill>
              </a:rPr>
              <a:t>φ</a:t>
            </a:r>
          </a:p>
        </p:txBody>
      </p:sp>
      <p:sp>
        <p:nvSpPr>
          <p:cNvPr id="56331" name="TextBox 101"/>
          <p:cNvSpPr txBox="1">
            <a:spLocks noChangeArrowheads="1"/>
          </p:cNvSpPr>
          <p:nvPr/>
        </p:nvSpPr>
        <p:spPr bwMode="auto">
          <a:xfrm>
            <a:off x="4648200" y="6292850"/>
            <a:ext cx="304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>
                <a:solidFill>
                  <a:schemeClr val="accent2"/>
                </a:solidFill>
              </a:rPr>
              <a:t>η</a:t>
            </a:r>
          </a:p>
        </p:txBody>
      </p:sp>
      <p:cxnSp>
        <p:nvCxnSpPr>
          <p:cNvPr id="9" name="Straight Arrow Connector 8"/>
          <p:cNvCxnSpPr>
            <a:stCxn id="56325" idx="2"/>
            <a:endCxn id="56328" idx="0"/>
          </p:cNvCxnSpPr>
          <p:nvPr/>
        </p:nvCxnSpPr>
        <p:spPr bwMode="auto">
          <a:xfrm>
            <a:off x="5795963" y="4972050"/>
            <a:ext cx="0" cy="43815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accent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1" name="Straight Arrow Connector 100"/>
          <p:cNvCxnSpPr/>
          <p:nvPr/>
        </p:nvCxnSpPr>
        <p:spPr bwMode="auto">
          <a:xfrm>
            <a:off x="2895600" y="3505200"/>
            <a:ext cx="0" cy="43815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accent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2" name="Straight Arrow Connector 101"/>
          <p:cNvCxnSpPr/>
          <p:nvPr/>
        </p:nvCxnSpPr>
        <p:spPr bwMode="auto">
          <a:xfrm>
            <a:off x="2895600" y="4953000"/>
            <a:ext cx="0" cy="43815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accent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3" name="Straight Arrow Connector 102"/>
          <p:cNvCxnSpPr/>
          <p:nvPr/>
        </p:nvCxnSpPr>
        <p:spPr bwMode="auto">
          <a:xfrm>
            <a:off x="4343400" y="4876800"/>
            <a:ext cx="0" cy="43815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accent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5" name="Straight Arrow Connector 104"/>
          <p:cNvCxnSpPr/>
          <p:nvPr/>
        </p:nvCxnSpPr>
        <p:spPr bwMode="auto">
          <a:xfrm>
            <a:off x="4343400" y="3505200"/>
            <a:ext cx="0" cy="43815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accent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6" name="Straight Arrow Connector 105"/>
          <p:cNvCxnSpPr/>
          <p:nvPr/>
        </p:nvCxnSpPr>
        <p:spPr bwMode="auto">
          <a:xfrm>
            <a:off x="5791200" y="3505200"/>
            <a:ext cx="0" cy="43815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accent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>
            <a:stCxn id="56326" idx="3"/>
            <a:endCxn id="56325" idx="1"/>
          </p:cNvCxnSpPr>
          <p:nvPr/>
        </p:nvCxnSpPr>
        <p:spPr bwMode="auto">
          <a:xfrm>
            <a:off x="4808538" y="4505325"/>
            <a:ext cx="525462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2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7" name="Straight Arrow Connector 106"/>
          <p:cNvCxnSpPr/>
          <p:nvPr/>
        </p:nvCxnSpPr>
        <p:spPr bwMode="auto">
          <a:xfrm>
            <a:off x="4876800" y="5715000"/>
            <a:ext cx="525463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2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8" name="Straight Arrow Connector 107"/>
          <p:cNvCxnSpPr/>
          <p:nvPr/>
        </p:nvCxnSpPr>
        <p:spPr bwMode="auto">
          <a:xfrm>
            <a:off x="3352800" y="5715000"/>
            <a:ext cx="525463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2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9" name="Straight Arrow Connector 108"/>
          <p:cNvCxnSpPr/>
          <p:nvPr/>
        </p:nvCxnSpPr>
        <p:spPr bwMode="auto">
          <a:xfrm>
            <a:off x="3352800" y="4419600"/>
            <a:ext cx="525463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2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0" name="Straight Arrow Connector 109"/>
          <p:cNvCxnSpPr/>
          <p:nvPr/>
        </p:nvCxnSpPr>
        <p:spPr bwMode="auto">
          <a:xfrm>
            <a:off x="3352800" y="3048000"/>
            <a:ext cx="525463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2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1" name="Straight Arrow Connector 110"/>
          <p:cNvCxnSpPr/>
          <p:nvPr/>
        </p:nvCxnSpPr>
        <p:spPr bwMode="auto">
          <a:xfrm>
            <a:off x="4800600" y="3048000"/>
            <a:ext cx="525463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2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2" name="Straight Arrow Connector 111"/>
          <p:cNvCxnSpPr/>
          <p:nvPr/>
        </p:nvCxnSpPr>
        <p:spPr bwMode="auto">
          <a:xfrm>
            <a:off x="6324600" y="4495800"/>
            <a:ext cx="525463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2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3" name="Straight Arrow Connector 112"/>
          <p:cNvCxnSpPr/>
          <p:nvPr/>
        </p:nvCxnSpPr>
        <p:spPr bwMode="auto">
          <a:xfrm>
            <a:off x="1905000" y="4495800"/>
            <a:ext cx="525463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2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4" name="Straight Arrow Connector 113"/>
          <p:cNvCxnSpPr/>
          <p:nvPr/>
        </p:nvCxnSpPr>
        <p:spPr bwMode="auto">
          <a:xfrm>
            <a:off x="1905000" y="3048000"/>
            <a:ext cx="525463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2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5" name="Straight Arrow Connector 114"/>
          <p:cNvCxnSpPr/>
          <p:nvPr/>
        </p:nvCxnSpPr>
        <p:spPr bwMode="auto">
          <a:xfrm>
            <a:off x="6324600" y="3048000"/>
            <a:ext cx="525463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2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6" name="Straight Arrow Connector 115"/>
          <p:cNvCxnSpPr/>
          <p:nvPr/>
        </p:nvCxnSpPr>
        <p:spPr bwMode="auto">
          <a:xfrm>
            <a:off x="1905000" y="5791200"/>
            <a:ext cx="525463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2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7" name="Straight Arrow Connector 116"/>
          <p:cNvCxnSpPr/>
          <p:nvPr/>
        </p:nvCxnSpPr>
        <p:spPr bwMode="auto">
          <a:xfrm>
            <a:off x="6324600" y="5867400"/>
            <a:ext cx="525463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2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8" name="Straight Arrow Connector 117"/>
          <p:cNvCxnSpPr/>
          <p:nvPr/>
        </p:nvCxnSpPr>
        <p:spPr bwMode="auto">
          <a:xfrm>
            <a:off x="5791200" y="2057400"/>
            <a:ext cx="0" cy="43815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accent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9" name="Straight Arrow Connector 118"/>
          <p:cNvCxnSpPr/>
          <p:nvPr/>
        </p:nvCxnSpPr>
        <p:spPr bwMode="auto">
          <a:xfrm>
            <a:off x="5791200" y="6324600"/>
            <a:ext cx="0" cy="43815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accent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0" name="Straight Arrow Connector 119"/>
          <p:cNvCxnSpPr/>
          <p:nvPr/>
        </p:nvCxnSpPr>
        <p:spPr bwMode="auto">
          <a:xfrm>
            <a:off x="4343400" y="6248400"/>
            <a:ext cx="0" cy="43815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accent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1" name="Straight Arrow Connector 120"/>
          <p:cNvCxnSpPr/>
          <p:nvPr/>
        </p:nvCxnSpPr>
        <p:spPr bwMode="auto">
          <a:xfrm>
            <a:off x="2819400" y="6248400"/>
            <a:ext cx="0" cy="43815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accent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2" name="Straight Arrow Connector 121"/>
          <p:cNvCxnSpPr/>
          <p:nvPr/>
        </p:nvCxnSpPr>
        <p:spPr bwMode="auto">
          <a:xfrm>
            <a:off x="2895600" y="2133600"/>
            <a:ext cx="0" cy="43815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accent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3" name="Straight Arrow Connector 122"/>
          <p:cNvCxnSpPr/>
          <p:nvPr/>
        </p:nvCxnSpPr>
        <p:spPr bwMode="auto">
          <a:xfrm>
            <a:off x="4343400" y="2133600"/>
            <a:ext cx="0" cy="43815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accent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4800600" y="3505200"/>
            <a:ext cx="533400" cy="5334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660066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6" name="Straight Arrow Connector 125"/>
          <p:cNvCxnSpPr/>
          <p:nvPr/>
        </p:nvCxnSpPr>
        <p:spPr bwMode="auto">
          <a:xfrm flipH="1" flipV="1">
            <a:off x="3276600" y="3505200"/>
            <a:ext cx="609600" cy="5334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660066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7" name="Straight Arrow Connector 126"/>
          <p:cNvCxnSpPr/>
          <p:nvPr/>
        </p:nvCxnSpPr>
        <p:spPr bwMode="auto">
          <a:xfrm>
            <a:off x="4724400" y="4876800"/>
            <a:ext cx="609600" cy="5334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660066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8" name="Straight Arrow Connector 127"/>
          <p:cNvCxnSpPr/>
          <p:nvPr/>
        </p:nvCxnSpPr>
        <p:spPr bwMode="auto">
          <a:xfrm flipV="1">
            <a:off x="3352800" y="4876800"/>
            <a:ext cx="533400" cy="5334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660066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175E-74B6-D843-9A55-8213E764A888}" type="datetime1">
              <a:rPr lang="en-US" smtClean="0"/>
              <a:t>5/14/14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400" y="3581400"/>
            <a:ext cx="235086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Helvetica"/>
                <a:cs typeface="Helvetica"/>
              </a:rPr>
              <a:t>Simple </a:t>
            </a:r>
          </a:p>
          <a:p>
            <a:r>
              <a:rPr lang="en-US" dirty="0" smtClean="0">
                <a:solidFill>
                  <a:srgbClr val="0000FF"/>
                </a:solidFill>
                <a:latin typeface="Helvetica"/>
                <a:cs typeface="Helvetica"/>
              </a:rPr>
              <a:t>Trigger Tower</a:t>
            </a:r>
          </a:p>
          <a:p>
            <a:r>
              <a:rPr lang="en-US" dirty="0" smtClean="0">
                <a:solidFill>
                  <a:srgbClr val="0000FF"/>
                </a:solidFill>
                <a:latin typeface="Helvetica"/>
                <a:cs typeface="Helvetica"/>
              </a:rPr>
              <a:t>Interconnections.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i="1" dirty="0" smtClean="0">
                <a:latin typeface="Helvetica"/>
                <a:cs typeface="Helvetica"/>
              </a:rPr>
              <a:t>Each box represents</a:t>
            </a:r>
          </a:p>
          <a:p>
            <a:r>
              <a:rPr lang="en-US" i="1" dirty="0">
                <a:latin typeface="Helvetica"/>
                <a:cs typeface="Helvetica"/>
              </a:rPr>
              <a:t>a</a:t>
            </a:r>
            <a:r>
              <a:rPr lang="en-US" i="1" dirty="0" smtClean="0">
                <a:latin typeface="Helvetica"/>
                <a:cs typeface="Helvetica"/>
              </a:rPr>
              <a:t> trigger tower.</a:t>
            </a:r>
          </a:p>
          <a:p>
            <a:endParaRPr lang="en-US" dirty="0">
              <a:solidFill>
                <a:srgbClr val="0000FF"/>
              </a:solidFill>
              <a:latin typeface="Helvetica"/>
              <a:cs typeface="Helvetica"/>
            </a:endParaRPr>
          </a:p>
          <a:p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7" name="Picture 56" descr="module-connections-Giovanni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933" y="0"/>
            <a:ext cx="3429000" cy="2286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20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1280160" y="2931524"/>
            <a:ext cx="182880" cy="23295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376160" y="2931524"/>
            <a:ext cx="182880" cy="23295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 descr="http://cms.web.cern.ch/sites/cms.web.cern.ch/files/styles/large/public/field/image/online_190389_107592030_138_3DTower.png?itok=OFK3Bi-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8229600" cy="6034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Comment 2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527175" y="4160838"/>
            <a:ext cx="53975" cy="117475"/>
          </a:xfrm>
          <a:custGeom>
            <a:avLst/>
            <a:gdLst>
              <a:gd name="T0" fmla="+- 0 4291 4242"/>
              <a:gd name="T1" fmla="*/ T0 w 149"/>
              <a:gd name="T2" fmla="+- 0 11782 11559"/>
              <a:gd name="T3" fmla="*/ 11782 h 323"/>
              <a:gd name="T4" fmla="+- 0 4291 4242"/>
              <a:gd name="T5" fmla="*/ T4 w 149"/>
              <a:gd name="T6" fmla="+- 0 11800 11559"/>
              <a:gd name="T7" fmla="*/ 11800 h 323"/>
              <a:gd name="T8" fmla="+- 0 4276 4242"/>
              <a:gd name="T9" fmla="*/ T8 w 149"/>
              <a:gd name="T10" fmla="+- 0 11876 11559"/>
              <a:gd name="T11" fmla="*/ 11876 h 323"/>
              <a:gd name="T12" fmla="+- 0 4242 4242"/>
              <a:gd name="T13" fmla="*/ T12 w 149"/>
              <a:gd name="T14" fmla="+- 0 11832 11559"/>
              <a:gd name="T15" fmla="*/ 11832 h 323"/>
              <a:gd name="T16" fmla="+- 0 4242 4242"/>
              <a:gd name="T17" fmla="*/ T16 w 149"/>
              <a:gd name="T18" fmla="+- 0 11807 11559"/>
              <a:gd name="T19" fmla="*/ 11807 h 323"/>
              <a:gd name="T20" fmla="+- 0 4242 4242"/>
              <a:gd name="T21" fmla="*/ T20 w 149"/>
              <a:gd name="T22" fmla="+- 0 11799 11559"/>
              <a:gd name="T23" fmla="*/ 11799 h 323"/>
              <a:gd name="T24" fmla="+- 0 4242 4242"/>
              <a:gd name="T25" fmla="*/ T24 w 149"/>
              <a:gd name="T26" fmla="+- 0 11782 11559"/>
              <a:gd name="T27" fmla="*/ 11782 h 323"/>
              <a:gd name="T28" fmla="+- 0 4242 4242"/>
              <a:gd name="T29" fmla="*/ T28 w 149"/>
              <a:gd name="T30" fmla="+- 0 11736 11559"/>
              <a:gd name="T31" fmla="*/ 11736 h 323"/>
              <a:gd name="T32" fmla="+- 0 4228 4242"/>
              <a:gd name="T33" fmla="*/ T32 w 149"/>
              <a:gd name="T34" fmla="+- 0 11802 11559"/>
              <a:gd name="T35" fmla="*/ 11802 h 323"/>
              <a:gd name="T36" fmla="+- 0 4266 4242"/>
              <a:gd name="T37" fmla="*/ T36 w 149"/>
              <a:gd name="T38" fmla="+- 0 11807 11559"/>
              <a:gd name="T39" fmla="*/ 11807 h 323"/>
              <a:gd name="T40" fmla="+- 0 4288 4242"/>
              <a:gd name="T41" fmla="*/ T40 w 149"/>
              <a:gd name="T42" fmla="+- 0 11810 11559"/>
              <a:gd name="T43" fmla="*/ 11810 h 323"/>
              <a:gd name="T44" fmla="+- 0 4314 4242"/>
              <a:gd name="T45" fmla="*/ T44 w 149"/>
              <a:gd name="T46" fmla="+- 0 11748 11559"/>
              <a:gd name="T47" fmla="*/ 11748 h 323"/>
              <a:gd name="T48" fmla="+- 0 4316 4242"/>
              <a:gd name="T49" fmla="*/ T48 w 149"/>
              <a:gd name="T50" fmla="+- 0 11733 11559"/>
              <a:gd name="T51" fmla="*/ 11733 h 323"/>
              <a:gd name="T52" fmla="+- 0 4320 4242"/>
              <a:gd name="T53" fmla="*/ T52 w 149"/>
              <a:gd name="T54" fmla="+- 0 11700 11559"/>
              <a:gd name="T55" fmla="*/ 11700 h 323"/>
              <a:gd name="T56" fmla="+- 0 4306 4242"/>
              <a:gd name="T57" fmla="*/ T56 w 149"/>
              <a:gd name="T58" fmla="+- 0 11738 11559"/>
              <a:gd name="T59" fmla="*/ 11738 h 323"/>
              <a:gd name="T60" fmla="+- 0 4291 4242"/>
              <a:gd name="T61" fmla="*/ T60 w 149"/>
              <a:gd name="T62" fmla="+- 0 11708 11559"/>
              <a:gd name="T63" fmla="*/ 11708 h 323"/>
              <a:gd name="T64" fmla="+- 0 4291 4242"/>
              <a:gd name="T65" fmla="*/ T64 w 149"/>
              <a:gd name="T66" fmla="+- 0 11683 11559"/>
              <a:gd name="T67" fmla="*/ 11683 h 323"/>
              <a:gd name="T68" fmla="+- 0 4291 4242"/>
              <a:gd name="T69" fmla="*/ T68 w 149"/>
              <a:gd name="T70" fmla="+- 0 11675 11559"/>
              <a:gd name="T71" fmla="*/ 11675 h 323"/>
              <a:gd name="T72" fmla="+- 0 4291 4242"/>
              <a:gd name="T73" fmla="*/ T72 w 149"/>
              <a:gd name="T74" fmla="+- 0 11658 11559"/>
              <a:gd name="T75" fmla="*/ 11658 h 323"/>
              <a:gd name="T76" fmla="+- 0 4309 4242"/>
              <a:gd name="T77" fmla="*/ T76 w 149"/>
              <a:gd name="T78" fmla="+- 0 11603 11559"/>
              <a:gd name="T79" fmla="*/ 11603 h 323"/>
              <a:gd name="T80" fmla="+- 0 4316 4242"/>
              <a:gd name="T81" fmla="*/ T80 w 149"/>
              <a:gd name="T82" fmla="+- 0 11645 11559"/>
              <a:gd name="T83" fmla="*/ 11645 h 323"/>
              <a:gd name="T84" fmla="+- 0 4316 4242"/>
              <a:gd name="T85" fmla="*/ T84 w 149"/>
              <a:gd name="T86" fmla="+- 0 11683 11559"/>
              <a:gd name="T87" fmla="*/ 11683 h 323"/>
              <a:gd name="T88" fmla="+- 0 4316 4242"/>
              <a:gd name="T89" fmla="*/ T88 w 149"/>
              <a:gd name="T90" fmla="+- 0 11730 11559"/>
              <a:gd name="T91" fmla="*/ 11730 h 323"/>
              <a:gd name="T92" fmla="+- 0 4331 4242"/>
              <a:gd name="T93" fmla="*/ T92 w 149"/>
              <a:gd name="T94" fmla="+- 0 11769 11559"/>
              <a:gd name="T95" fmla="*/ 11769 h 323"/>
              <a:gd name="T96" fmla="+- 0 4291 4242"/>
              <a:gd name="T97" fmla="*/ T96 w 149"/>
              <a:gd name="T98" fmla="+- 0 11782 11559"/>
              <a:gd name="T99" fmla="*/ 11782 h 323"/>
              <a:gd name="T100" fmla="+- 0 4253 4242"/>
              <a:gd name="T101" fmla="*/ T100 w 149"/>
              <a:gd name="T102" fmla="+- 0 11769 11559"/>
              <a:gd name="T103" fmla="*/ 11769 h 323"/>
              <a:gd name="T104" fmla="+- 0 4266 4242"/>
              <a:gd name="T105" fmla="*/ T104 w 149"/>
              <a:gd name="T106" fmla="+- 0 11753 11559"/>
              <a:gd name="T107" fmla="*/ 11753 h 323"/>
              <a:gd name="T108" fmla="+- 0 4266 4242"/>
              <a:gd name="T109" fmla="*/ T108 w 149"/>
              <a:gd name="T110" fmla="+- 0 11708 11559"/>
              <a:gd name="T111" fmla="*/ 11708 h 323"/>
              <a:gd name="T112" fmla="+- 0 4266 4242"/>
              <a:gd name="T113" fmla="*/ T112 w 149"/>
              <a:gd name="T114" fmla="+- 0 11667 11559"/>
              <a:gd name="T115" fmla="*/ 11667 h 323"/>
              <a:gd name="T116" fmla="+- 0 4266 4242"/>
              <a:gd name="T117" fmla="*/ T116 w 149"/>
              <a:gd name="T118" fmla="+- 0 11625 11559"/>
              <a:gd name="T119" fmla="*/ 11625 h 323"/>
              <a:gd name="T120" fmla="+- 0 4266 4242"/>
              <a:gd name="T121" fmla="*/ T120 w 149"/>
              <a:gd name="T122" fmla="+- 0 11584 11559"/>
              <a:gd name="T123" fmla="*/ 11584 h 323"/>
              <a:gd name="T124" fmla="+- 0 4330 4242"/>
              <a:gd name="T125" fmla="*/ T124 w 149"/>
              <a:gd name="T126" fmla="+- 0 11605 11559"/>
              <a:gd name="T127" fmla="*/ 11605 h 323"/>
              <a:gd name="T128" fmla="+- 0 4254 4242"/>
              <a:gd name="T129" fmla="*/ T128 w 149"/>
              <a:gd name="T130" fmla="+- 0 11631 11559"/>
              <a:gd name="T131" fmla="*/ 11631 h 323"/>
              <a:gd name="T132" fmla="+- 0 4291 4242"/>
              <a:gd name="T133" fmla="*/ T132 w 149"/>
              <a:gd name="T134" fmla="+- 0 11683 11559"/>
              <a:gd name="T135" fmla="*/ 11683 h 323"/>
              <a:gd name="T136" fmla="+- 0 4310 4242"/>
              <a:gd name="T137" fmla="*/ T136 w 149"/>
              <a:gd name="T138" fmla="+- 0 11709 11559"/>
              <a:gd name="T139" fmla="*/ 11709 h 323"/>
              <a:gd name="T140" fmla="+- 0 4316 4242"/>
              <a:gd name="T141" fmla="*/ T140 w 149"/>
              <a:gd name="T142" fmla="+- 0 11720 11559"/>
              <a:gd name="T143" fmla="*/ 11720 h 323"/>
              <a:gd name="T144" fmla="+- 0 4316 4242"/>
              <a:gd name="T145" fmla="*/ T144 w 149"/>
              <a:gd name="T146" fmla="+- 0 11782 11559"/>
              <a:gd name="T147" fmla="*/ 11782 h 323"/>
              <a:gd name="T148" fmla="+- 0 4316 4242"/>
              <a:gd name="T149" fmla="*/ T148 w 149"/>
              <a:gd name="T150" fmla="+- 0 11815 11559"/>
              <a:gd name="T151" fmla="*/ 11815 h 323"/>
              <a:gd name="T152" fmla="+- 0 4316 4242"/>
              <a:gd name="T153" fmla="*/ T152 w 149"/>
              <a:gd name="T154" fmla="+- 0 11848 11559"/>
              <a:gd name="T155" fmla="*/ 11848 h 323"/>
              <a:gd name="T156" fmla="+- 0 4316 4242"/>
              <a:gd name="T157" fmla="*/ T156 w 149"/>
              <a:gd name="T158" fmla="+- 0 11881 11559"/>
              <a:gd name="T159" fmla="*/ 11881 h 323"/>
              <a:gd name="T160" fmla="+- 0 4316 4242"/>
              <a:gd name="T161" fmla="*/ T160 w 149"/>
              <a:gd name="T162" fmla="+- 0 11774 11559"/>
              <a:gd name="T163" fmla="*/ 11774 h 323"/>
              <a:gd name="T164" fmla="+- 0 4316 4242"/>
              <a:gd name="T165" fmla="*/ T164 w 149"/>
              <a:gd name="T166" fmla="+- 0 11666 11559"/>
              <a:gd name="T167" fmla="*/ 11666 h 323"/>
              <a:gd name="T168" fmla="+- 0 4316 4242"/>
              <a:gd name="T169" fmla="*/ T168 w 149"/>
              <a:gd name="T170" fmla="+- 0 11559 11559"/>
              <a:gd name="T171" fmla="*/ 11559 h 323"/>
              <a:gd name="T172" fmla="+- 0 4316 4242"/>
              <a:gd name="T173" fmla="*/ T172 w 149"/>
              <a:gd name="T174" fmla="+- 0 11626 11559"/>
              <a:gd name="T175" fmla="*/ 11626 h 323"/>
              <a:gd name="T176" fmla="+- 0 4309 4242"/>
              <a:gd name="T177" fmla="*/ T176 w 149"/>
              <a:gd name="T178" fmla="+- 0 11678 11559"/>
              <a:gd name="T179" fmla="*/ 11678 h 323"/>
              <a:gd name="T180" fmla="+- 0 4341 4242"/>
              <a:gd name="T181" fmla="*/ T180 w 149"/>
              <a:gd name="T182" fmla="+- 0 11733 11559"/>
              <a:gd name="T183" fmla="*/ 11733 h 323"/>
              <a:gd name="T184" fmla="+- 0 4369 4242"/>
              <a:gd name="T185" fmla="*/ T184 w 149"/>
              <a:gd name="T186" fmla="+- 0 11781 11559"/>
              <a:gd name="T187" fmla="*/ 11781 h 323"/>
              <a:gd name="T188" fmla="+- 0 4366 4242"/>
              <a:gd name="T189" fmla="*/ T188 w 149"/>
              <a:gd name="T190" fmla="+- 0 11806 11559"/>
              <a:gd name="T191" fmla="*/ 11806 h 323"/>
              <a:gd name="T192" fmla="+- 0 4366 4242"/>
              <a:gd name="T193" fmla="*/ T192 w 149"/>
              <a:gd name="T194" fmla="+- 0 11857 11559"/>
              <a:gd name="T195" fmla="*/ 11857 h 323"/>
              <a:gd name="T196" fmla="+- 0 4393 4242"/>
              <a:gd name="T197" fmla="*/ T196 w 149"/>
              <a:gd name="T198" fmla="+- 0 11819 11559"/>
              <a:gd name="T199" fmla="*/ 11819 h 323"/>
              <a:gd name="T200" fmla="+- 0 4390 4242"/>
              <a:gd name="T201" fmla="*/ T200 w 149"/>
              <a:gd name="T202" fmla="+- 0 11805 11559"/>
              <a:gd name="T203" fmla="*/ 11805 h 323"/>
              <a:gd name="T204" fmla="+- 0 4390 4242"/>
              <a:gd name="T205" fmla="*/ T204 w 149"/>
              <a:gd name="T206" fmla="+- 0 11757 11559"/>
              <a:gd name="T207" fmla="*/ 11757 h 323"/>
              <a:gd name="T208" fmla="+- 0 4390 4242"/>
              <a:gd name="T209" fmla="*/ T208 w 149"/>
              <a:gd name="T210" fmla="+- 0 11698 11559"/>
              <a:gd name="T211" fmla="*/ 11698 h 323"/>
              <a:gd name="T212" fmla="+- 0 4365 4242"/>
              <a:gd name="T213" fmla="*/ T212 w 149"/>
              <a:gd name="T214" fmla="+- 0 11704 11559"/>
              <a:gd name="T215" fmla="*/ 11704 h 323"/>
              <a:gd name="T216" fmla="+- 0 4341 4242"/>
              <a:gd name="T217" fmla="*/ T216 w 149"/>
              <a:gd name="T218" fmla="+- 0 11757 11559"/>
              <a:gd name="T219" fmla="*/ 11757 h 323"/>
              <a:gd name="T220" fmla="+- 0 4328 4242"/>
              <a:gd name="T221" fmla="*/ T220 w 149"/>
              <a:gd name="T222" fmla="+- 0 11785 11559"/>
              <a:gd name="T223" fmla="*/ 11785 h 323"/>
              <a:gd name="T224" fmla="+- 0 4341 4242"/>
              <a:gd name="T225" fmla="*/ T224 w 149"/>
              <a:gd name="T226" fmla="+- 0 11850 11559"/>
              <a:gd name="T227" fmla="*/ 11850 h 323"/>
              <a:gd name="T228" fmla="+- 0 4341 4242"/>
              <a:gd name="T229" fmla="*/ T228 w 149"/>
              <a:gd name="T230" fmla="+- 0 11881 11559"/>
              <a:gd name="T231" fmla="*/ 11881 h 32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  <a:cxn ang="0">
                <a:pos x="T153" y="T155"/>
              </a:cxn>
              <a:cxn ang="0">
                <a:pos x="T157" y="T159"/>
              </a:cxn>
              <a:cxn ang="0">
                <a:pos x="T161" y="T163"/>
              </a:cxn>
              <a:cxn ang="0">
                <a:pos x="T165" y="T167"/>
              </a:cxn>
              <a:cxn ang="0">
                <a:pos x="T169" y="T171"/>
              </a:cxn>
              <a:cxn ang="0">
                <a:pos x="T173" y="T175"/>
              </a:cxn>
              <a:cxn ang="0">
                <a:pos x="T177" y="T179"/>
              </a:cxn>
              <a:cxn ang="0">
                <a:pos x="T181" y="T183"/>
              </a:cxn>
              <a:cxn ang="0">
                <a:pos x="T185" y="T187"/>
              </a:cxn>
              <a:cxn ang="0">
                <a:pos x="T189" y="T191"/>
              </a:cxn>
              <a:cxn ang="0">
                <a:pos x="T193" y="T195"/>
              </a:cxn>
              <a:cxn ang="0">
                <a:pos x="T197" y="T199"/>
              </a:cxn>
              <a:cxn ang="0">
                <a:pos x="T201" y="T203"/>
              </a:cxn>
              <a:cxn ang="0">
                <a:pos x="T205" y="T207"/>
              </a:cxn>
              <a:cxn ang="0">
                <a:pos x="T209" y="T211"/>
              </a:cxn>
              <a:cxn ang="0">
                <a:pos x="T213" y="T215"/>
              </a:cxn>
              <a:cxn ang="0">
                <a:pos x="T217" y="T219"/>
              </a:cxn>
              <a:cxn ang="0">
                <a:pos x="T221" y="T223"/>
              </a:cxn>
              <a:cxn ang="0">
                <a:pos x="T225" y="T227"/>
              </a:cxn>
              <a:cxn ang="0">
                <a:pos x="T229" y="T231"/>
              </a:cxn>
            </a:cxnLst>
            <a:rect l="0" t="0" r="r" b="b"/>
            <a:pathLst>
              <a:path w="149" h="323" extrusionOk="0">
                <a:moveTo>
                  <a:pt x="49" y="223"/>
                </a:moveTo>
                <a:cubicBezTo>
                  <a:pt x="49" y="241"/>
                  <a:pt x="34" y="317"/>
                  <a:pt x="0" y="273"/>
                </a:cubicBezTo>
                <a:cubicBezTo>
                  <a:pt x="0" y="248"/>
                  <a:pt x="0" y="240"/>
                  <a:pt x="0" y="223"/>
                </a:cubicBezTo>
                <a:cubicBezTo>
                  <a:pt x="0" y="177"/>
                  <a:pt x="-14" y="243"/>
                  <a:pt x="24" y="248"/>
                </a:cubicBezTo>
                <a:cubicBezTo>
                  <a:pt x="46" y="251"/>
                  <a:pt x="72" y="189"/>
                  <a:pt x="74" y="174"/>
                </a:cubicBezTo>
                <a:cubicBezTo>
                  <a:pt x="78" y="141"/>
                  <a:pt x="64" y="179"/>
                  <a:pt x="49" y="149"/>
                </a:cubicBezTo>
                <a:cubicBezTo>
                  <a:pt x="49" y="124"/>
                  <a:pt x="49" y="116"/>
                  <a:pt x="49" y="99"/>
                </a:cubicBezTo>
                <a:cubicBezTo>
                  <a:pt x="67" y="44"/>
                  <a:pt x="74" y="86"/>
                  <a:pt x="74" y="124"/>
                </a:cubicBezTo>
                <a:cubicBezTo>
                  <a:pt x="74" y="171"/>
                  <a:pt x="89" y="210"/>
                  <a:pt x="49" y="223"/>
                </a:cubicBezTo>
                <a:cubicBezTo>
                  <a:pt x="11" y="210"/>
                  <a:pt x="24" y="194"/>
                  <a:pt x="24" y="149"/>
                </a:cubicBezTo>
                <a:cubicBezTo>
                  <a:pt x="24" y="108"/>
                  <a:pt x="24" y="66"/>
                  <a:pt x="24" y="25"/>
                </a:cubicBezTo>
                <a:cubicBezTo>
                  <a:pt x="88" y="46"/>
                  <a:pt x="12" y="72"/>
                  <a:pt x="49" y="124"/>
                </a:cubicBezTo>
                <a:cubicBezTo>
                  <a:pt x="68" y="150"/>
                  <a:pt x="74" y="161"/>
                  <a:pt x="74" y="223"/>
                </a:cubicBezTo>
                <a:cubicBezTo>
                  <a:pt x="74" y="256"/>
                  <a:pt x="74" y="289"/>
                  <a:pt x="74" y="322"/>
                </a:cubicBezTo>
                <a:cubicBezTo>
                  <a:pt x="74" y="215"/>
                  <a:pt x="74" y="107"/>
                  <a:pt x="74" y="0"/>
                </a:cubicBezTo>
                <a:cubicBezTo>
                  <a:pt x="74" y="67"/>
                  <a:pt x="67" y="119"/>
                  <a:pt x="99" y="174"/>
                </a:cubicBezTo>
                <a:cubicBezTo>
                  <a:pt x="127" y="222"/>
                  <a:pt x="124" y="247"/>
                  <a:pt x="124" y="298"/>
                </a:cubicBezTo>
                <a:cubicBezTo>
                  <a:pt x="151" y="260"/>
                  <a:pt x="148" y="246"/>
                  <a:pt x="148" y="198"/>
                </a:cubicBezTo>
                <a:cubicBezTo>
                  <a:pt x="148" y="139"/>
                  <a:pt x="123" y="145"/>
                  <a:pt x="99" y="198"/>
                </a:cubicBezTo>
                <a:cubicBezTo>
                  <a:pt x="86" y="226"/>
                  <a:pt x="99" y="291"/>
                  <a:pt x="99" y="322"/>
                </a:cubicBezTo>
              </a:path>
            </a:pathLst>
          </a:custGeom>
          <a:noFill/>
          <a:ln w="19050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" name="Comment 3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214563" y="5143500"/>
            <a:ext cx="44450" cy="71438"/>
          </a:xfrm>
          <a:custGeom>
            <a:avLst/>
            <a:gdLst>
              <a:gd name="T0" fmla="+- 0 6176 6152"/>
              <a:gd name="T1" fmla="*/ T0 w 125"/>
              <a:gd name="T2" fmla="+- 0 14461 14288"/>
              <a:gd name="T3" fmla="*/ 14461 h 199"/>
              <a:gd name="T4" fmla="+- 0 6191 6152"/>
              <a:gd name="T5" fmla="*/ T4 w 125"/>
              <a:gd name="T6" fmla="+- 0 14415 14288"/>
              <a:gd name="T7" fmla="*/ 14415 h 199"/>
              <a:gd name="T8" fmla="+- 0 6220 6152"/>
              <a:gd name="T9" fmla="*/ T8 w 125"/>
              <a:gd name="T10" fmla="+- 0 14460 14288"/>
              <a:gd name="T11" fmla="*/ 14460 h 199"/>
              <a:gd name="T12" fmla="+- 0 6226 6152"/>
              <a:gd name="T13" fmla="*/ T12 w 125"/>
              <a:gd name="T14" fmla="+- 0 14412 14288"/>
              <a:gd name="T15" fmla="*/ 14412 h 199"/>
              <a:gd name="T16" fmla="+- 0 6230 6152"/>
              <a:gd name="T17" fmla="*/ T16 w 125"/>
              <a:gd name="T18" fmla="+- 0 14381 14288"/>
              <a:gd name="T19" fmla="*/ 14381 h 199"/>
              <a:gd name="T20" fmla="+- 0 6215 6152"/>
              <a:gd name="T21" fmla="*/ T20 w 125"/>
              <a:gd name="T22" fmla="+- 0 14344 14288"/>
              <a:gd name="T23" fmla="*/ 14344 h 199"/>
              <a:gd name="T24" fmla="+- 0 6201 6152"/>
              <a:gd name="T25" fmla="*/ T24 w 125"/>
              <a:gd name="T26" fmla="+- 0 14337 14288"/>
              <a:gd name="T27" fmla="*/ 14337 h 199"/>
              <a:gd name="T28" fmla="+- 0 6163 6152"/>
              <a:gd name="T29" fmla="*/ T28 w 125"/>
              <a:gd name="T30" fmla="+- 0 14318 14288"/>
              <a:gd name="T31" fmla="*/ 14318 h 199"/>
              <a:gd name="T32" fmla="+- 0 6193 6152"/>
              <a:gd name="T33" fmla="*/ T32 w 125"/>
              <a:gd name="T34" fmla="+- 0 14302 14288"/>
              <a:gd name="T35" fmla="*/ 14302 h 199"/>
              <a:gd name="T36" fmla="+- 0 6152 6152"/>
              <a:gd name="T37" fmla="*/ T36 w 125"/>
              <a:gd name="T38" fmla="+- 0 14288 14288"/>
              <a:gd name="T39" fmla="*/ 14288 h 199"/>
              <a:gd name="T40" fmla="+- 0 6152 6152"/>
              <a:gd name="T41" fmla="*/ T40 w 125"/>
              <a:gd name="T42" fmla="+- 0 14337 14288"/>
              <a:gd name="T43" fmla="*/ 14337 h 199"/>
              <a:gd name="T44" fmla="+- 0 6167 6152"/>
              <a:gd name="T45" fmla="*/ T44 w 125"/>
              <a:gd name="T46" fmla="+- 0 14343 14288"/>
              <a:gd name="T47" fmla="*/ 14343 h 199"/>
              <a:gd name="T48" fmla="+- 0 6176 6152"/>
              <a:gd name="T49" fmla="*/ T48 w 125"/>
              <a:gd name="T50" fmla="+- 0 14362 14288"/>
              <a:gd name="T51" fmla="*/ 14362 h 199"/>
              <a:gd name="T52" fmla="+- 0 6179 6152"/>
              <a:gd name="T53" fmla="*/ T52 w 125"/>
              <a:gd name="T54" fmla="+- 0 14368 14288"/>
              <a:gd name="T55" fmla="*/ 14368 h 199"/>
              <a:gd name="T56" fmla="+- 0 6196 6152"/>
              <a:gd name="T57" fmla="*/ T56 w 125"/>
              <a:gd name="T58" fmla="+- 0 14432 14288"/>
              <a:gd name="T59" fmla="*/ 14432 h 199"/>
              <a:gd name="T60" fmla="+- 0 6201 6152"/>
              <a:gd name="T61" fmla="*/ T60 w 125"/>
              <a:gd name="T62" fmla="+- 0 14436 14288"/>
              <a:gd name="T63" fmla="*/ 14436 h 199"/>
              <a:gd name="T64" fmla="+- 0 6234 6152"/>
              <a:gd name="T65" fmla="*/ T64 w 125"/>
              <a:gd name="T66" fmla="+- 0 14462 14288"/>
              <a:gd name="T67" fmla="*/ 14462 h 199"/>
              <a:gd name="T68" fmla="+- 0 6214 6152"/>
              <a:gd name="T69" fmla="*/ T68 w 125"/>
              <a:gd name="T70" fmla="+- 0 14486 14288"/>
              <a:gd name="T71" fmla="*/ 14486 h 199"/>
              <a:gd name="T72" fmla="+- 0 6276 6152"/>
              <a:gd name="T73" fmla="*/ T72 w 125"/>
              <a:gd name="T74" fmla="+- 0 14486 14288"/>
              <a:gd name="T75" fmla="*/ 14486 h 19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</a:cxnLst>
            <a:rect l="0" t="0" r="r" b="b"/>
            <a:pathLst>
              <a:path w="125" h="199" extrusionOk="0">
                <a:moveTo>
                  <a:pt x="24" y="173"/>
                </a:moveTo>
                <a:cubicBezTo>
                  <a:pt x="39" y="127"/>
                  <a:pt x="68" y="172"/>
                  <a:pt x="74" y="124"/>
                </a:cubicBezTo>
                <a:cubicBezTo>
                  <a:pt x="78" y="93"/>
                  <a:pt x="63" y="56"/>
                  <a:pt x="49" y="49"/>
                </a:cubicBezTo>
                <a:cubicBezTo>
                  <a:pt x="11" y="30"/>
                  <a:pt x="41" y="14"/>
                  <a:pt x="0" y="0"/>
                </a:cubicBezTo>
                <a:cubicBezTo>
                  <a:pt x="0" y="49"/>
                  <a:pt x="15" y="55"/>
                  <a:pt x="24" y="74"/>
                </a:cubicBezTo>
                <a:cubicBezTo>
                  <a:pt x="27" y="80"/>
                  <a:pt x="44" y="144"/>
                  <a:pt x="49" y="148"/>
                </a:cubicBezTo>
                <a:cubicBezTo>
                  <a:pt x="82" y="174"/>
                  <a:pt x="62" y="198"/>
                  <a:pt x="124" y="198"/>
                </a:cubicBezTo>
              </a:path>
            </a:pathLst>
          </a:custGeom>
          <a:noFill/>
          <a:ln w="19050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Comment 4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017713" y="785813"/>
            <a:ext cx="428625" cy="233362"/>
          </a:xfrm>
          <a:custGeom>
            <a:avLst/>
            <a:gdLst>
              <a:gd name="T0" fmla="+- 0 6276 5606"/>
              <a:gd name="T1" fmla="*/ T0 w 1191"/>
              <a:gd name="T2" fmla="+- 0 2604 2183"/>
              <a:gd name="T3" fmla="*/ 2604 h 646"/>
              <a:gd name="T4" fmla="+- 0 6282 5606"/>
              <a:gd name="T5" fmla="*/ T4 w 1191"/>
              <a:gd name="T6" fmla="+- 0 2557 2183"/>
              <a:gd name="T7" fmla="*/ 2557 h 646"/>
              <a:gd name="T8" fmla="+- 0 6289 5606"/>
              <a:gd name="T9" fmla="*/ T8 w 1191"/>
              <a:gd name="T10" fmla="+- 0 2551 2183"/>
              <a:gd name="T11" fmla="*/ 2551 h 646"/>
              <a:gd name="T12" fmla="+- 0 6300 5606"/>
              <a:gd name="T13" fmla="*/ T12 w 1191"/>
              <a:gd name="T14" fmla="+- 0 2530 2183"/>
              <a:gd name="T15" fmla="*/ 2530 h 646"/>
              <a:gd name="T16" fmla="+- 0 6330 5606"/>
              <a:gd name="T17" fmla="*/ T16 w 1191"/>
              <a:gd name="T18" fmla="+- 0 2473 2183"/>
              <a:gd name="T19" fmla="*/ 2473 h 646"/>
              <a:gd name="T20" fmla="+- 0 6325 5606"/>
              <a:gd name="T21" fmla="*/ T20 w 1191"/>
              <a:gd name="T22" fmla="+- 0 2504 2183"/>
              <a:gd name="T23" fmla="*/ 2504 h 646"/>
              <a:gd name="T24" fmla="+- 0 6375 5606"/>
              <a:gd name="T25" fmla="*/ T24 w 1191"/>
              <a:gd name="T26" fmla="+- 0 2480 2183"/>
              <a:gd name="T27" fmla="*/ 2480 h 646"/>
              <a:gd name="T28" fmla="+- 0 6395 5606"/>
              <a:gd name="T29" fmla="*/ T28 w 1191"/>
              <a:gd name="T30" fmla="+- 0 2470 2183"/>
              <a:gd name="T31" fmla="*/ 2470 h 646"/>
              <a:gd name="T32" fmla="+- 0 6390 5606"/>
              <a:gd name="T33" fmla="*/ T32 w 1191"/>
              <a:gd name="T34" fmla="+- 0 2441 2183"/>
              <a:gd name="T35" fmla="*/ 2441 h 646"/>
              <a:gd name="T36" fmla="+- 0 6424 5606"/>
              <a:gd name="T37" fmla="*/ T36 w 1191"/>
              <a:gd name="T38" fmla="+- 0 2431 2183"/>
              <a:gd name="T39" fmla="*/ 2431 h 646"/>
              <a:gd name="T40" fmla="+- 0 6479 5606"/>
              <a:gd name="T41" fmla="*/ T40 w 1191"/>
              <a:gd name="T42" fmla="+- 0 2415 2183"/>
              <a:gd name="T43" fmla="*/ 2415 h 646"/>
              <a:gd name="T44" fmla="+- 0 6492 5606"/>
              <a:gd name="T45" fmla="*/ T44 w 1191"/>
              <a:gd name="T46" fmla="+- 0 2432 2183"/>
              <a:gd name="T47" fmla="*/ 2432 h 646"/>
              <a:gd name="T48" fmla="+- 0 6524 5606"/>
              <a:gd name="T49" fmla="*/ T48 w 1191"/>
              <a:gd name="T50" fmla="+- 0 2406 2183"/>
              <a:gd name="T51" fmla="*/ 2406 h 646"/>
              <a:gd name="T52" fmla="+- 0 6537 5606"/>
              <a:gd name="T53" fmla="*/ T52 w 1191"/>
              <a:gd name="T54" fmla="+- 0 2396 2183"/>
              <a:gd name="T55" fmla="*/ 2396 h 646"/>
              <a:gd name="T56" fmla="+- 0 6560 5606"/>
              <a:gd name="T57" fmla="*/ T56 w 1191"/>
              <a:gd name="T58" fmla="+- 0 2369 2183"/>
              <a:gd name="T59" fmla="*/ 2369 h 646"/>
              <a:gd name="T60" fmla="+- 0 6573 5606"/>
              <a:gd name="T61" fmla="*/ T60 w 1191"/>
              <a:gd name="T62" fmla="+- 0 2356 2183"/>
              <a:gd name="T63" fmla="*/ 2356 h 646"/>
              <a:gd name="T64" fmla="+- 0 6586 5606"/>
              <a:gd name="T65" fmla="*/ T64 w 1191"/>
              <a:gd name="T66" fmla="+- 0 2343 2183"/>
              <a:gd name="T67" fmla="*/ 2343 h 646"/>
              <a:gd name="T68" fmla="+- 0 6618 5606"/>
              <a:gd name="T69" fmla="*/ T68 w 1191"/>
              <a:gd name="T70" fmla="+- 0 2301 2183"/>
              <a:gd name="T71" fmla="*/ 2301 h 646"/>
              <a:gd name="T72" fmla="+- 0 6648 5606"/>
              <a:gd name="T73" fmla="*/ T72 w 1191"/>
              <a:gd name="T74" fmla="+- 0 2282 2183"/>
              <a:gd name="T75" fmla="*/ 2282 h 646"/>
              <a:gd name="T76" fmla="+- 0 6685 5606"/>
              <a:gd name="T77" fmla="*/ T76 w 1191"/>
              <a:gd name="T78" fmla="+- 0 2258 2183"/>
              <a:gd name="T79" fmla="*/ 2258 h 646"/>
              <a:gd name="T80" fmla="+- 0 6681 5606"/>
              <a:gd name="T81" fmla="*/ T80 w 1191"/>
              <a:gd name="T82" fmla="+- 0 2224 2183"/>
              <a:gd name="T83" fmla="*/ 2224 h 646"/>
              <a:gd name="T84" fmla="+- 0 6722 5606"/>
              <a:gd name="T85" fmla="*/ T84 w 1191"/>
              <a:gd name="T86" fmla="+- 0 2208 2183"/>
              <a:gd name="T87" fmla="*/ 2208 h 646"/>
              <a:gd name="T88" fmla="+- 0 6760 5606"/>
              <a:gd name="T89" fmla="*/ T88 w 1191"/>
              <a:gd name="T90" fmla="+- 0 2193 2183"/>
              <a:gd name="T91" fmla="*/ 2193 h 646"/>
              <a:gd name="T92" fmla="+- 0 6776 5606"/>
              <a:gd name="T93" fmla="*/ T92 w 1191"/>
              <a:gd name="T94" fmla="+- 0 2195 2183"/>
              <a:gd name="T95" fmla="*/ 2195 h 646"/>
              <a:gd name="T96" fmla="+- 0 6796 5606"/>
              <a:gd name="T97" fmla="*/ T96 w 1191"/>
              <a:gd name="T98" fmla="+- 0 2183 2183"/>
              <a:gd name="T99" fmla="*/ 2183 h 646"/>
              <a:gd name="T100" fmla="+- 0 6752 5606"/>
              <a:gd name="T101" fmla="*/ T100 w 1191"/>
              <a:gd name="T102" fmla="+- 0 2189 2183"/>
              <a:gd name="T103" fmla="*/ 2189 h 646"/>
              <a:gd name="T104" fmla="+- 0 6749 5606"/>
              <a:gd name="T105" fmla="*/ T104 w 1191"/>
              <a:gd name="T106" fmla="+- 0 2187 2183"/>
              <a:gd name="T107" fmla="*/ 2187 h 646"/>
              <a:gd name="T108" fmla="+- 0 6722 5606"/>
              <a:gd name="T109" fmla="*/ T108 w 1191"/>
              <a:gd name="T110" fmla="+- 0 2208 2183"/>
              <a:gd name="T111" fmla="*/ 2208 h 646"/>
              <a:gd name="T112" fmla="+- 0 6711 5606"/>
              <a:gd name="T113" fmla="*/ T112 w 1191"/>
              <a:gd name="T114" fmla="+- 0 2217 2183"/>
              <a:gd name="T115" fmla="*/ 2217 h 646"/>
              <a:gd name="T116" fmla="+- 0 6683 5606"/>
              <a:gd name="T117" fmla="*/ T116 w 1191"/>
              <a:gd name="T118" fmla="+- 0 2246 2183"/>
              <a:gd name="T119" fmla="*/ 2246 h 646"/>
              <a:gd name="T120" fmla="+- 0 6672 5606"/>
              <a:gd name="T121" fmla="*/ T120 w 1191"/>
              <a:gd name="T122" fmla="+- 0 2257 2183"/>
              <a:gd name="T123" fmla="*/ 2257 h 646"/>
              <a:gd name="T124" fmla="+- 0 6648 5606"/>
              <a:gd name="T125" fmla="*/ T124 w 1191"/>
              <a:gd name="T126" fmla="+- 0 2281 2183"/>
              <a:gd name="T127" fmla="*/ 2281 h 646"/>
              <a:gd name="T128" fmla="+- 0 6633 5606"/>
              <a:gd name="T129" fmla="*/ T128 w 1191"/>
              <a:gd name="T130" fmla="+- 0 2264 2183"/>
              <a:gd name="T131" fmla="*/ 2264 h 646"/>
              <a:gd name="T132" fmla="+- 0 6598 5606"/>
              <a:gd name="T133" fmla="*/ T132 w 1191"/>
              <a:gd name="T134" fmla="+- 0 2282 2183"/>
              <a:gd name="T135" fmla="*/ 2282 h 646"/>
              <a:gd name="T136" fmla="+- 0 6569 5606"/>
              <a:gd name="T137" fmla="*/ T136 w 1191"/>
              <a:gd name="T138" fmla="+- 0 2296 2183"/>
              <a:gd name="T139" fmla="*/ 2296 h 646"/>
              <a:gd name="T140" fmla="+- 0 6556 5606"/>
              <a:gd name="T141" fmla="*/ T140 w 1191"/>
              <a:gd name="T142" fmla="+- 0 2300 2183"/>
              <a:gd name="T143" fmla="*/ 2300 h 646"/>
              <a:gd name="T144" fmla="+- 0 6524 5606"/>
              <a:gd name="T145" fmla="*/ T144 w 1191"/>
              <a:gd name="T146" fmla="+- 0 2332 2183"/>
              <a:gd name="T147" fmla="*/ 2332 h 646"/>
              <a:gd name="T148" fmla="+- 0 6500 5606"/>
              <a:gd name="T149" fmla="*/ T148 w 1191"/>
              <a:gd name="T150" fmla="+- 0 2356 2183"/>
              <a:gd name="T151" fmla="*/ 2356 h 646"/>
              <a:gd name="T152" fmla="+- 0 6484 5606"/>
              <a:gd name="T153" fmla="*/ T152 w 1191"/>
              <a:gd name="T154" fmla="+- 0 2339 2183"/>
              <a:gd name="T155" fmla="*/ 2339 h 646"/>
              <a:gd name="T156" fmla="+- 0 6449 5606"/>
              <a:gd name="T157" fmla="*/ T156 w 1191"/>
              <a:gd name="T158" fmla="+- 0 2356 2183"/>
              <a:gd name="T159" fmla="*/ 2356 h 646"/>
              <a:gd name="T160" fmla="+- 0 6420 5606"/>
              <a:gd name="T161" fmla="*/ T160 w 1191"/>
              <a:gd name="T162" fmla="+- 0 2370 2183"/>
              <a:gd name="T163" fmla="*/ 2370 h 646"/>
              <a:gd name="T164" fmla="+- 0 6410 5606"/>
              <a:gd name="T165" fmla="*/ T164 w 1191"/>
              <a:gd name="T166" fmla="+- 0 2363 2183"/>
              <a:gd name="T167" fmla="*/ 2363 h 646"/>
              <a:gd name="T168" fmla="+- 0 6375 5606"/>
              <a:gd name="T169" fmla="*/ T168 w 1191"/>
              <a:gd name="T170" fmla="+- 0 2381 2183"/>
              <a:gd name="T171" fmla="*/ 2381 h 646"/>
              <a:gd name="T172" fmla="+- 0 6375 5606"/>
              <a:gd name="T173" fmla="*/ T172 w 1191"/>
              <a:gd name="T174" fmla="+- 0 2381 2183"/>
              <a:gd name="T175" fmla="*/ 2381 h 646"/>
              <a:gd name="T176" fmla="+- 0 6329 5606"/>
              <a:gd name="T177" fmla="*/ T176 w 1191"/>
              <a:gd name="T178" fmla="+- 0 2427 2183"/>
              <a:gd name="T179" fmla="*/ 2427 h 646"/>
              <a:gd name="T180" fmla="+- 0 6325 5606"/>
              <a:gd name="T181" fmla="*/ T180 w 1191"/>
              <a:gd name="T182" fmla="+- 0 2431 2183"/>
              <a:gd name="T183" fmla="*/ 2431 h 646"/>
              <a:gd name="T184" fmla="+- 0 6300 5606"/>
              <a:gd name="T185" fmla="*/ T184 w 1191"/>
              <a:gd name="T186" fmla="+- 0 2456 2183"/>
              <a:gd name="T187" fmla="*/ 2456 h 646"/>
              <a:gd name="T188" fmla="+- 0 6287 5606"/>
              <a:gd name="T189" fmla="*/ T188 w 1191"/>
              <a:gd name="T190" fmla="+- 0 2469 2183"/>
              <a:gd name="T191" fmla="*/ 2469 h 646"/>
              <a:gd name="T192" fmla="+- 0 6251 5606"/>
              <a:gd name="T193" fmla="*/ T192 w 1191"/>
              <a:gd name="T194" fmla="+- 0 2505 2183"/>
              <a:gd name="T195" fmla="*/ 2505 h 646"/>
              <a:gd name="T196" fmla="+- 0 6228 5606"/>
              <a:gd name="T197" fmla="*/ T196 w 1191"/>
              <a:gd name="T198" fmla="+- 0 2528 2183"/>
              <a:gd name="T199" fmla="*/ 2528 h 646"/>
              <a:gd name="T200" fmla="+- 0 6201 5606"/>
              <a:gd name="T201" fmla="*/ T200 w 1191"/>
              <a:gd name="T202" fmla="+- 0 2534 2183"/>
              <a:gd name="T203" fmla="*/ 2534 h 646"/>
              <a:gd name="T204" fmla="+- 0 6176 5606"/>
              <a:gd name="T205" fmla="*/ T204 w 1191"/>
              <a:gd name="T206" fmla="+- 0 2555 2183"/>
              <a:gd name="T207" fmla="*/ 2555 h 646"/>
              <a:gd name="T208" fmla="+- 0 6146 5606"/>
              <a:gd name="T209" fmla="*/ T208 w 1191"/>
              <a:gd name="T210" fmla="+- 0 2579 2183"/>
              <a:gd name="T211" fmla="*/ 2579 h 646"/>
              <a:gd name="T212" fmla="+- 0 6119 5606"/>
              <a:gd name="T213" fmla="*/ T212 w 1191"/>
              <a:gd name="T214" fmla="+- 0 2591 2183"/>
              <a:gd name="T215" fmla="*/ 2591 h 646"/>
              <a:gd name="T216" fmla="+- 0 6102 5606"/>
              <a:gd name="T217" fmla="*/ T216 w 1191"/>
              <a:gd name="T218" fmla="+- 0 2604 2183"/>
              <a:gd name="T219" fmla="*/ 2604 h 646"/>
              <a:gd name="T220" fmla="+- 0 6128 5606"/>
              <a:gd name="T221" fmla="*/ T220 w 1191"/>
              <a:gd name="T222" fmla="+- 0 2617 2183"/>
              <a:gd name="T223" fmla="*/ 2617 h 646"/>
              <a:gd name="T224" fmla="+- 0 6111 5606"/>
              <a:gd name="T225" fmla="*/ T224 w 1191"/>
              <a:gd name="T226" fmla="+- 0 2636 2183"/>
              <a:gd name="T227" fmla="*/ 2636 h 646"/>
              <a:gd name="T228" fmla="+- 0 6152 5606"/>
              <a:gd name="T229" fmla="*/ T228 w 1191"/>
              <a:gd name="T230" fmla="+- 0 2604 2183"/>
              <a:gd name="T231" fmla="*/ 2604 h 646"/>
              <a:gd name="T232" fmla="+- 0 6179 5606"/>
              <a:gd name="T233" fmla="*/ T232 w 1191"/>
              <a:gd name="T234" fmla="+- 0 2584 2183"/>
              <a:gd name="T235" fmla="*/ 2584 h 646"/>
              <a:gd name="T236" fmla="+- 0 6181 5606"/>
              <a:gd name="T237" fmla="*/ T236 w 1191"/>
              <a:gd name="T238" fmla="+- 0 2596 2183"/>
              <a:gd name="T239" fmla="*/ 2596 h 646"/>
              <a:gd name="T240" fmla="+- 0 6226 5606"/>
              <a:gd name="T241" fmla="*/ T240 w 1191"/>
              <a:gd name="T242" fmla="+- 0 2580 2183"/>
              <a:gd name="T243" fmla="*/ 2580 h 646"/>
              <a:gd name="T244" fmla="+- 0 6254 5606"/>
              <a:gd name="T245" fmla="*/ T244 w 1191"/>
              <a:gd name="T246" fmla="+- 0 2580 2183"/>
              <a:gd name="T247" fmla="*/ 2580 h 646"/>
              <a:gd name="T248" fmla="+- 0 6265 5606"/>
              <a:gd name="T249" fmla="*/ T248 w 1191"/>
              <a:gd name="T250" fmla="+- 0 2578 2183"/>
              <a:gd name="T251" fmla="*/ 2578 h 646"/>
              <a:gd name="T252" fmla="+- 0 6276 5606"/>
              <a:gd name="T253" fmla="*/ T252 w 1191"/>
              <a:gd name="T254" fmla="+- 0 2555 2183"/>
              <a:gd name="T255" fmla="*/ 2555 h 64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  <a:cxn ang="0">
                <a:pos x="T153" y="T155"/>
              </a:cxn>
              <a:cxn ang="0">
                <a:pos x="T157" y="T159"/>
              </a:cxn>
              <a:cxn ang="0">
                <a:pos x="T161" y="T163"/>
              </a:cxn>
              <a:cxn ang="0">
                <a:pos x="T165" y="T167"/>
              </a:cxn>
              <a:cxn ang="0">
                <a:pos x="T169" y="T171"/>
              </a:cxn>
              <a:cxn ang="0">
                <a:pos x="T173" y="T175"/>
              </a:cxn>
              <a:cxn ang="0">
                <a:pos x="T177" y="T179"/>
              </a:cxn>
              <a:cxn ang="0">
                <a:pos x="T181" y="T183"/>
              </a:cxn>
              <a:cxn ang="0">
                <a:pos x="T185" y="T187"/>
              </a:cxn>
              <a:cxn ang="0">
                <a:pos x="T189" y="T191"/>
              </a:cxn>
              <a:cxn ang="0">
                <a:pos x="T193" y="T195"/>
              </a:cxn>
              <a:cxn ang="0">
                <a:pos x="T197" y="T199"/>
              </a:cxn>
              <a:cxn ang="0">
                <a:pos x="T201" y="T203"/>
              </a:cxn>
              <a:cxn ang="0">
                <a:pos x="T205" y="T207"/>
              </a:cxn>
              <a:cxn ang="0">
                <a:pos x="T209" y="T211"/>
              </a:cxn>
              <a:cxn ang="0">
                <a:pos x="T213" y="T215"/>
              </a:cxn>
              <a:cxn ang="0">
                <a:pos x="T217" y="T219"/>
              </a:cxn>
              <a:cxn ang="0">
                <a:pos x="T221" y="T223"/>
              </a:cxn>
              <a:cxn ang="0">
                <a:pos x="T225" y="T227"/>
              </a:cxn>
              <a:cxn ang="0">
                <a:pos x="T229" y="T231"/>
              </a:cxn>
              <a:cxn ang="0">
                <a:pos x="T233" y="T235"/>
              </a:cxn>
              <a:cxn ang="0">
                <a:pos x="T237" y="T239"/>
              </a:cxn>
              <a:cxn ang="0">
                <a:pos x="T241" y="T243"/>
              </a:cxn>
              <a:cxn ang="0">
                <a:pos x="T245" y="T247"/>
              </a:cxn>
              <a:cxn ang="0">
                <a:pos x="T249" y="T251"/>
              </a:cxn>
              <a:cxn ang="0">
                <a:pos x="T253" y="T255"/>
              </a:cxn>
            </a:cxnLst>
            <a:rect l="0" t="0" r="r" b="b"/>
            <a:pathLst>
              <a:path w="1191" h="646" extrusionOk="0">
                <a:moveTo>
                  <a:pt x="670" y="421"/>
                </a:moveTo>
                <a:cubicBezTo>
                  <a:pt x="676" y="374"/>
                  <a:pt x="683" y="368"/>
                  <a:pt x="694" y="347"/>
                </a:cubicBezTo>
                <a:cubicBezTo>
                  <a:pt x="724" y="290"/>
                  <a:pt x="719" y="321"/>
                  <a:pt x="769" y="297"/>
                </a:cubicBezTo>
                <a:cubicBezTo>
                  <a:pt x="789" y="287"/>
                  <a:pt x="784" y="258"/>
                  <a:pt x="818" y="248"/>
                </a:cubicBezTo>
                <a:cubicBezTo>
                  <a:pt x="873" y="232"/>
                  <a:pt x="886" y="249"/>
                  <a:pt x="918" y="223"/>
                </a:cubicBezTo>
                <a:cubicBezTo>
                  <a:pt x="931" y="213"/>
                  <a:pt x="954" y="186"/>
                  <a:pt x="967" y="173"/>
                </a:cubicBezTo>
                <a:cubicBezTo>
                  <a:pt x="980" y="160"/>
                  <a:pt x="1012" y="118"/>
                  <a:pt x="1042" y="99"/>
                </a:cubicBezTo>
                <a:cubicBezTo>
                  <a:pt x="1079" y="75"/>
                  <a:pt x="1075" y="41"/>
                  <a:pt x="1116" y="25"/>
                </a:cubicBezTo>
                <a:cubicBezTo>
                  <a:pt x="1154" y="10"/>
                  <a:pt x="1170" y="12"/>
                  <a:pt x="1190" y="0"/>
                </a:cubicBezTo>
                <a:cubicBezTo>
                  <a:pt x="1146" y="6"/>
                  <a:pt x="1143" y="4"/>
                  <a:pt x="1116" y="25"/>
                </a:cubicBezTo>
                <a:cubicBezTo>
                  <a:pt x="1105" y="34"/>
                  <a:pt x="1077" y="63"/>
                  <a:pt x="1066" y="74"/>
                </a:cubicBezTo>
                <a:cubicBezTo>
                  <a:pt x="1042" y="98"/>
                  <a:pt x="1027" y="81"/>
                  <a:pt x="992" y="99"/>
                </a:cubicBezTo>
                <a:cubicBezTo>
                  <a:pt x="963" y="113"/>
                  <a:pt x="950" y="117"/>
                  <a:pt x="918" y="149"/>
                </a:cubicBezTo>
                <a:cubicBezTo>
                  <a:pt x="894" y="173"/>
                  <a:pt x="878" y="156"/>
                  <a:pt x="843" y="173"/>
                </a:cubicBezTo>
                <a:cubicBezTo>
                  <a:pt x="814" y="187"/>
                  <a:pt x="804" y="180"/>
                  <a:pt x="769" y="198"/>
                </a:cubicBezTo>
                <a:cubicBezTo>
                  <a:pt x="769" y="198"/>
                  <a:pt x="723" y="244"/>
                  <a:pt x="719" y="248"/>
                </a:cubicBezTo>
                <a:cubicBezTo>
                  <a:pt x="694" y="273"/>
                  <a:pt x="681" y="286"/>
                  <a:pt x="645" y="322"/>
                </a:cubicBezTo>
                <a:cubicBezTo>
                  <a:pt x="622" y="345"/>
                  <a:pt x="595" y="351"/>
                  <a:pt x="570" y="372"/>
                </a:cubicBezTo>
                <a:cubicBezTo>
                  <a:pt x="540" y="396"/>
                  <a:pt x="513" y="408"/>
                  <a:pt x="496" y="421"/>
                </a:cubicBezTo>
                <a:cubicBezTo>
                  <a:pt x="522" y="434"/>
                  <a:pt x="505" y="453"/>
                  <a:pt x="546" y="421"/>
                </a:cubicBezTo>
                <a:cubicBezTo>
                  <a:pt x="573" y="401"/>
                  <a:pt x="575" y="413"/>
                  <a:pt x="620" y="397"/>
                </a:cubicBezTo>
                <a:cubicBezTo>
                  <a:pt x="648" y="397"/>
                  <a:pt x="659" y="395"/>
                  <a:pt x="670" y="372"/>
                </a:cubicBezTo>
                <a:cubicBezTo>
                  <a:pt x="638" y="404"/>
                  <a:pt x="618" y="401"/>
                  <a:pt x="595" y="421"/>
                </a:cubicBezTo>
                <a:cubicBezTo>
                  <a:pt x="584" y="431"/>
                  <a:pt x="555" y="465"/>
                  <a:pt x="546" y="471"/>
                </a:cubicBezTo>
                <a:cubicBezTo>
                  <a:pt x="509" y="495"/>
                  <a:pt x="468" y="524"/>
                  <a:pt x="446" y="546"/>
                </a:cubicBezTo>
                <a:cubicBezTo>
                  <a:pt x="422" y="546"/>
                  <a:pt x="414" y="546"/>
                  <a:pt x="422" y="570"/>
                </a:cubicBezTo>
                <a:cubicBezTo>
                  <a:pt x="411" y="552"/>
                  <a:pt x="385" y="547"/>
                  <a:pt x="397" y="496"/>
                </a:cubicBezTo>
                <a:cubicBezTo>
                  <a:pt x="407" y="452"/>
                  <a:pt x="437" y="431"/>
                  <a:pt x="471" y="397"/>
                </a:cubicBezTo>
                <a:cubicBezTo>
                  <a:pt x="503" y="365"/>
                  <a:pt x="524" y="367"/>
                  <a:pt x="546" y="347"/>
                </a:cubicBezTo>
                <a:cubicBezTo>
                  <a:pt x="559" y="336"/>
                  <a:pt x="603" y="323"/>
                  <a:pt x="620" y="297"/>
                </a:cubicBezTo>
                <a:cubicBezTo>
                  <a:pt x="620" y="289"/>
                  <a:pt x="620" y="281"/>
                  <a:pt x="620" y="273"/>
                </a:cubicBezTo>
                <a:cubicBezTo>
                  <a:pt x="577" y="279"/>
                  <a:pt x="572" y="276"/>
                  <a:pt x="546" y="297"/>
                </a:cubicBezTo>
                <a:cubicBezTo>
                  <a:pt x="517" y="320"/>
                  <a:pt x="505" y="352"/>
                  <a:pt x="471" y="397"/>
                </a:cubicBezTo>
                <a:cubicBezTo>
                  <a:pt x="457" y="415"/>
                  <a:pt x="425" y="418"/>
                  <a:pt x="397" y="446"/>
                </a:cubicBezTo>
                <a:cubicBezTo>
                  <a:pt x="376" y="467"/>
                  <a:pt x="358" y="467"/>
                  <a:pt x="322" y="496"/>
                </a:cubicBezTo>
                <a:cubicBezTo>
                  <a:pt x="277" y="533"/>
                  <a:pt x="247" y="577"/>
                  <a:pt x="223" y="620"/>
                </a:cubicBezTo>
                <a:cubicBezTo>
                  <a:pt x="228" y="582"/>
                  <a:pt x="229" y="551"/>
                  <a:pt x="248" y="521"/>
                </a:cubicBezTo>
                <a:cubicBezTo>
                  <a:pt x="269" y="488"/>
                  <a:pt x="297" y="448"/>
                  <a:pt x="322" y="421"/>
                </a:cubicBezTo>
                <a:cubicBezTo>
                  <a:pt x="346" y="395"/>
                  <a:pt x="338" y="367"/>
                  <a:pt x="372" y="322"/>
                </a:cubicBezTo>
                <a:cubicBezTo>
                  <a:pt x="396" y="290"/>
                  <a:pt x="402" y="252"/>
                  <a:pt x="422" y="223"/>
                </a:cubicBezTo>
                <a:cubicBezTo>
                  <a:pt x="445" y="189"/>
                  <a:pt x="453" y="169"/>
                  <a:pt x="471" y="149"/>
                </a:cubicBezTo>
                <a:cubicBezTo>
                  <a:pt x="501" y="116"/>
                  <a:pt x="493" y="117"/>
                  <a:pt x="546" y="99"/>
                </a:cubicBezTo>
                <a:cubicBezTo>
                  <a:pt x="533" y="112"/>
                  <a:pt x="490" y="144"/>
                  <a:pt x="471" y="173"/>
                </a:cubicBezTo>
                <a:cubicBezTo>
                  <a:pt x="445" y="213"/>
                  <a:pt x="435" y="214"/>
                  <a:pt x="397" y="248"/>
                </a:cubicBezTo>
                <a:cubicBezTo>
                  <a:pt x="357" y="284"/>
                  <a:pt x="360" y="284"/>
                  <a:pt x="322" y="322"/>
                </a:cubicBezTo>
                <a:cubicBezTo>
                  <a:pt x="306" y="338"/>
                  <a:pt x="278" y="368"/>
                  <a:pt x="248" y="397"/>
                </a:cubicBezTo>
                <a:cubicBezTo>
                  <a:pt x="212" y="432"/>
                  <a:pt x="217" y="448"/>
                  <a:pt x="173" y="471"/>
                </a:cubicBezTo>
                <a:cubicBezTo>
                  <a:pt x="111" y="502"/>
                  <a:pt x="134" y="503"/>
                  <a:pt x="99" y="546"/>
                </a:cubicBezTo>
                <a:cubicBezTo>
                  <a:pt x="72" y="580"/>
                  <a:pt x="46" y="576"/>
                  <a:pt x="25" y="595"/>
                </a:cubicBezTo>
                <a:cubicBezTo>
                  <a:pt x="13" y="606"/>
                  <a:pt x="12" y="633"/>
                  <a:pt x="0" y="645"/>
                </a:cubicBezTo>
                <a:cubicBezTo>
                  <a:pt x="6" y="601"/>
                  <a:pt x="4" y="597"/>
                  <a:pt x="25" y="570"/>
                </a:cubicBezTo>
                <a:cubicBezTo>
                  <a:pt x="39" y="553"/>
                  <a:pt x="50" y="526"/>
                  <a:pt x="74" y="496"/>
                </a:cubicBezTo>
                <a:cubicBezTo>
                  <a:pt x="96" y="469"/>
                  <a:pt x="81" y="457"/>
                  <a:pt x="99" y="421"/>
                </a:cubicBezTo>
                <a:cubicBezTo>
                  <a:pt x="116" y="388"/>
                  <a:pt x="133" y="355"/>
                  <a:pt x="149" y="322"/>
                </a:cubicBezTo>
                <a:cubicBezTo>
                  <a:pt x="151" y="318"/>
                  <a:pt x="193" y="249"/>
                  <a:pt x="198" y="223"/>
                </a:cubicBezTo>
                <a:cubicBezTo>
                  <a:pt x="202" y="199"/>
                  <a:pt x="195" y="173"/>
                  <a:pt x="198" y="149"/>
                </a:cubicBezTo>
              </a:path>
            </a:pathLst>
          </a:custGeom>
          <a:noFill/>
          <a:ln w="19050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cms_IMG_9263bst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0"/>
            <a:ext cx="2743200" cy="2561628"/>
          </a:xfrm>
          <a:prstGeom prst="rect">
            <a:avLst/>
          </a:prstGeom>
        </p:spPr>
      </p:pic>
      <p:pic>
        <p:nvPicPr>
          <p:cNvPr id="10" name="Picture 25" descr="aTCA-shelf-pictur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943600"/>
            <a:ext cx="90357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0400" y="6463268"/>
            <a:ext cx="687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ATCA</a:t>
            </a:r>
            <a:endParaRPr lang="en-US" dirty="0"/>
          </a:p>
        </p:txBody>
      </p:sp>
      <p:pic>
        <p:nvPicPr>
          <p:cNvPr id="17" name="Picture 16" descr="P2A_VPRAM_RTM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6172285"/>
            <a:ext cx="983491" cy="685715"/>
          </a:xfrm>
          <a:prstGeom prst="rect">
            <a:avLst/>
          </a:prstGeom>
          <a:scene3d>
            <a:camera prst="orthographicFront">
              <a:rot lat="0" lon="0" rev="10799999"/>
            </a:camera>
            <a:lightRig rig="threePt" dir="t"/>
          </a:scene3d>
        </p:spPr>
      </p:pic>
      <p:sp>
        <p:nvSpPr>
          <p:cNvPr id="11" name="Rectangle 10"/>
          <p:cNvSpPr/>
          <p:nvPr/>
        </p:nvSpPr>
        <p:spPr>
          <a:xfrm>
            <a:off x="2971800" y="4724400"/>
            <a:ext cx="1295400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CMS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Tracking Trigger Towers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9" name="Picture 3" descr="C:\Users\jamieson\Desktop\mesh_diff_events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724400"/>
            <a:ext cx="1353481" cy="134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Documents and Settings\TEMP.LT20.004\My Documents\My Pictures\Presentation Animation Files\VIPRAM_FM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400" y="6167185"/>
            <a:ext cx="1231928" cy="69081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086600" y="6119336"/>
            <a:ext cx="2209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AM or other track finding approaches implemented on mezzanine (PR engine)</a:t>
            </a:r>
          </a:p>
        </p:txBody>
      </p:sp>
      <p:pic>
        <p:nvPicPr>
          <p:cNvPr id="20" name="Picture 19" descr="Detectornew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4572000"/>
            <a:ext cx="1313208" cy="1600200"/>
          </a:xfrm>
          <a:prstGeom prst="rect">
            <a:avLst/>
          </a:prstGeom>
        </p:spPr>
      </p:pic>
      <p:pic>
        <p:nvPicPr>
          <p:cNvPr id="21" name="Picture 20" descr="CMS_L1_48_towers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" y="4419600"/>
            <a:ext cx="3056215" cy="24384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2438400" y="5715000"/>
            <a:ext cx="1371600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5486400" y="6477000"/>
            <a:ext cx="457200" cy="76200"/>
          </a:xfrm>
          <a:prstGeom prst="straightConnector1">
            <a:avLst/>
          </a:prstGeom>
          <a:ln>
            <a:solidFill>
              <a:srgbClr val="DF2FE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324600" y="5943600"/>
            <a:ext cx="1524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619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3715 -0.00185 " pathEditMode="relative" ptsTypes="AA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4.44444E-6 L 0.325 -4.44444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66800" y="228600"/>
            <a:ext cx="6245225" cy="6153150"/>
            <a:chOff x="1444752" y="0"/>
            <a:chExt cx="6245352" cy="6153912"/>
          </a:xfrm>
        </p:grpSpPr>
        <p:pic>
          <p:nvPicPr>
            <p:cNvPr id="5" name="Picture 5" descr="LSST-DAQ-Figure-5.emf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2" t="-1305" r="6470" b="10698"/>
            <a:stretch>
              <a:fillRect/>
            </a:stretch>
          </p:blipFill>
          <p:spPr bwMode="auto">
            <a:xfrm>
              <a:off x="1444752" y="0"/>
              <a:ext cx="6245352" cy="6153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6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5600" y="2514600"/>
              <a:ext cx="871973" cy="727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7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800" y="3657600"/>
              <a:ext cx="871973" cy="727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8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4648200"/>
              <a:ext cx="871973" cy="727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4400" y="4953000"/>
              <a:ext cx="871973" cy="727884"/>
            </a:xfrm>
            <a:prstGeom prst="rect">
              <a:avLst/>
            </a:prstGeom>
            <a:scene3d>
              <a:camera prst="orthographicFront">
                <a:rot lat="0" lon="0" rev="16200000"/>
              </a:camera>
              <a:lightRig rig="threePt" dir="t"/>
            </a:scene3d>
          </p:spPr>
        </p:pic>
        <p:pic>
          <p:nvPicPr>
            <p:cNvPr id="10" name="Picture 9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4953000"/>
              <a:ext cx="871973" cy="727884"/>
            </a:xfrm>
            <a:prstGeom prst="rect">
              <a:avLst/>
            </a:prstGeom>
            <a:scene3d>
              <a:camera prst="orthographicFront">
                <a:rot lat="0" lon="0" rev="16200000"/>
              </a:camera>
              <a:lightRig rig="threePt" dir="t"/>
            </a:scene3d>
          </p:spPr>
        </p:pic>
        <p:pic>
          <p:nvPicPr>
            <p:cNvPr id="11" name="Picture 10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2514600"/>
              <a:ext cx="871973" cy="727884"/>
            </a:xfrm>
            <a:prstGeom prst="rect">
              <a:avLst/>
            </a:prstGeom>
            <a:scene3d>
              <a:camera prst="orthographicFront">
                <a:rot lat="0" lon="0" rev="10799999"/>
              </a:camera>
              <a:lightRig rig="threePt" dir="t"/>
            </a:scene3d>
          </p:spPr>
        </p:pic>
        <p:pic>
          <p:nvPicPr>
            <p:cNvPr id="12" name="Picture 14" descr="P2A_VPRAM_RTM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1447800"/>
              <a:ext cx="983511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P2A_VPRAM_RTM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8400" y="533400"/>
              <a:ext cx="983511" cy="685800"/>
            </a:xfrm>
            <a:prstGeom prst="rect">
              <a:avLst/>
            </a:prstGeom>
            <a:scene3d>
              <a:camera prst="orthographicFront">
                <a:rot lat="0" lon="0" rev="10799999"/>
              </a:camera>
              <a:lightRig rig="threePt" dir="t"/>
            </a:scene3d>
          </p:spPr>
        </p:pic>
        <p:pic>
          <p:nvPicPr>
            <p:cNvPr id="14" name="Picture 17" descr="P2A_VPRAM_RTM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533400"/>
              <a:ext cx="983511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4" descr="P2A_VPRAM_RTM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2600" y="1447800"/>
              <a:ext cx="983511" cy="685800"/>
            </a:xfrm>
            <a:prstGeom prst="rect">
              <a:avLst/>
            </a:prstGeom>
            <a:scene3d>
              <a:camera prst="orthographicFront">
                <a:rot lat="0" lon="0" rev="10799999"/>
              </a:camera>
              <a:lightRig rig="threePt" dir="t"/>
            </a:scene3d>
          </p:spPr>
        </p:pic>
        <p:pic>
          <p:nvPicPr>
            <p:cNvPr id="16" name="Picture 15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5000" y="3657600"/>
              <a:ext cx="871973" cy="727884"/>
            </a:xfrm>
            <a:prstGeom prst="rect">
              <a:avLst/>
            </a:prstGeom>
            <a:scene3d>
              <a:camera prst="orthographicFront">
                <a:rot lat="0" lon="0" rev="10799999"/>
              </a:camera>
              <a:lightRig rig="threePt" dir="t"/>
            </a:scene3d>
          </p:spPr>
        </p:pic>
        <p:pic>
          <p:nvPicPr>
            <p:cNvPr id="17" name="Picture 16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800" y="4648200"/>
              <a:ext cx="871973" cy="727884"/>
            </a:xfrm>
            <a:prstGeom prst="rect">
              <a:avLst/>
            </a:prstGeom>
            <a:scene3d>
              <a:camera prst="orthographicFront">
                <a:rot lat="0" lon="0" rev="10799999"/>
              </a:camera>
              <a:lightRig rig="threePt" dir="t"/>
            </a:scene3d>
          </p:spPr>
        </p:pic>
      </p:grpSp>
      <p:sp>
        <p:nvSpPr>
          <p:cNvPr id="18" name="Oval 17"/>
          <p:cNvSpPr/>
          <p:nvPr/>
        </p:nvSpPr>
        <p:spPr>
          <a:xfrm>
            <a:off x="5562600" y="4800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86400" y="48006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486400" y="48006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486400" y="48006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486400" y="4800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172200" y="3886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324600" y="2743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724400" y="5105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733800" y="5105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7432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209800" y="3962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828800" y="3048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248400" y="28194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096000" y="38862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5486400" y="48006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4724400" y="51054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733800" y="51054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743200" y="48768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286000" y="39624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1828800" y="30480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6248400" y="28194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5943600" y="39624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5486400" y="48006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495800" y="51054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3581400" y="51054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2743200" y="48006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2133600" y="38862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1828800" y="28956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6019800" y="40386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6324600" y="30480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486400" y="48768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4419600" y="50292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3505200" y="50292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2590800" y="48006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1981200" y="38862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1828800" y="28956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4724400" y="6096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4572000" y="60960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4419600" y="60960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4267200" y="60960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7239000" y="1828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7162800" y="8382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990600" y="8382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914400" y="18288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1981200" y="9144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6248400" y="9906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6858000" y="1905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1447800" y="19050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Date Placeholder 7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AA3F-84B0-4642-A0F7-51683F5F6907}" type="datetime1">
              <a:rPr lang="en-US" smtClean="0"/>
              <a:t>5/14/14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467600" y="3048000"/>
            <a:ext cx="10647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</a:rPr>
              <a:t>8 Data</a:t>
            </a:r>
          </a:p>
          <a:p>
            <a:r>
              <a:rPr lang="en-US" b="1" i="1" dirty="0" smtClean="0">
                <a:solidFill>
                  <a:srgbClr val="0000FF"/>
                </a:solidFill>
              </a:rPr>
              <a:t>    Input</a:t>
            </a:r>
          </a:p>
          <a:p>
            <a:r>
              <a:rPr lang="en-US" b="1" i="1" dirty="0" smtClean="0">
                <a:solidFill>
                  <a:srgbClr val="0000FF"/>
                </a:solidFill>
              </a:rPr>
              <a:t>   Boards</a:t>
            </a:r>
            <a:endParaRPr lang="en-US" b="1" i="1" dirty="0">
              <a:solidFill>
                <a:srgbClr val="0000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91400" y="1066800"/>
            <a:ext cx="14552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4 Pattern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Recognition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Boards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62800" y="640080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40Gbps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048000" y="0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Commericial</a:t>
            </a:r>
            <a:r>
              <a:rPr lang="en-US" dirty="0" smtClean="0"/>
              <a:t> HUB boards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0" y="2286000"/>
            <a:ext cx="11442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ATCA 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Full-Mesh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Backplane</a:t>
            </a:r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73" name="Picture 25" descr="aTCA-shelf-pictur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1400"/>
            <a:ext cx="1204761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0" y="4572000"/>
            <a:ext cx="14528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What’s inside</a:t>
            </a:r>
          </a:p>
          <a:p>
            <a:r>
              <a:rPr lang="en-US" dirty="0"/>
              <a:t>o</a:t>
            </a:r>
            <a:r>
              <a:rPr lang="en-US" dirty="0" smtClean="0"/>
              <a:t>ne trigger</a:t>
            </a:r>
          </a:p>
          <a:p>
            <a:r>
              <a:rPr lang="en-US" dirty="0"/>
              <a:t>t</a:t>
            </a:r>
            <a:r>
              <a:rPr lang="en-US" dirty="0" smtClean="0"/>
              <a:t>ower/crate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6477000" y="76200"/>
            <a:ext cx="24978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  <a:latin typeface="Helvetica"/>
                <a:cs typeface="Helvetica"/>
              </a:rPr>
              <a:t>One simple configuration</a:t>
            </a:r>
          </a:p>
          <a:p>
            <a:r>
              <a:rPr lang="en-US" sz="1600" i="1" dirty="0">
                <a:solidFill>
                  <a:srgbClr val="FF0000"/>
                </a:solidFill>
                <a:latin typeface="Helvetica"/>
                <a:cs typeface="Helvetica"/>
              </a:rPr>
              <a:t>a</a:t>
            </a:r>
            <a:r>
              <a:rPr lang="en-US" sz="1600" i="1" dirty="0" smtClean="0">
                <a:solidFill>
                  <a:srgbClr val="FF0000"/>
                </a:solidFill>
                <a:latin typeface="Helvetica"/>
                <a:cs typeface="Helvetica"/>
              </a:rPr>
              <a:t>s an example</a:t>
            </a:r>
            <a:endParaRPr lang="en-US" sz="1600" i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429000" y="6488668"/>
            <a:ext cx="2248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Fibers from upstream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031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25 -1.11111E-6 L 0.125 -0.08889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4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3.284E-6 L 0.06666 -0.38853 " pathEditMode="fixed" rAng="0" ptsTypes="AA">
                                      <p:cBhvr>
                                        <p:cTn id="2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19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0" presetClass="path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0 L -0.05 0 " pathEditMode="relative" ptsTypes="AA">
                                      <p:cBhvr>
                                        <p:cTn id="3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0 L 0.05 0 " pathEditMode="relative" ptsTypes="AA">
                                      <p:cBhvr>
                                        <p:cTn id="3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3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3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0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0 L 0.14167 0 " pathEditMode="relative" ptsTypes="AA">
                                      <p:cBhvr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14167 0 L 0.14167 -0.08889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-3.284E-6 L 0.00834 -0.51064 " pathEditMode="fixed" rAng="0" ptsTypes="AA">
                                      <p:cBhvr>
                                        <p:cTn id="4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255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1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1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fill="hold" grpId="2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0 0 L -0.10834 0 " pathEditMode="relative" ptsTypes="AA">
                                      <p:cBhvr>
                                        <p:cTn id="5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fill="hold" grpId="2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0 0 L 0.1 0 " pathEditMode="relative" ptsTypes="AA">
                                      <p:cBhvr>
                                        <p:cTn id="5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3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3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0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 0 L 0.15833 0 " pathEditMode="relative" ptsTypes="AA">
                                      <p:cBhvr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.15833 0 L 0.15833 -0.08889 " pathEditMode="relative" rAng="0" ptsTypes="AA">
                                      <p:cBhvr>
                                        <p:cTn id="6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64" presetClass="path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3.33333E-6 0.0111 L -0.31666 -0.53284 " pathEditMode="fixed" rAng="0" ptsTypes="AA">
                                      <p:cBhvr>
                                        <p:cTn id="7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-272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2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1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1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0" presetClass="path" presetSubtype="0" fill="hold" grpId="2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0 9.25069E-9 L 0.11667 9.25069E-9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fill="hold" grpId="2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0 0 L -0.10834 0 " pathEditMode="relative" ptsTypes="AA">
                                      <p:cBhvr>
                                        <p:cTn id="8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3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3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0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0 L 0.175 0 " pathEditMode="relative" ptsTypes="AA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175 0 L 0.175 -0.08889 " pathEditMode="relative" rAng="0" ptsTypes="AA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64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00833 -3.284E-6 L -0.375 -0.38853 " pathEditMode="fixed" rAng="0" ptsTypes="AA">
                                      <p:cBhvr>
                                        <p:cTn id="9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" y="-194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2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0" presetClass="path" presetSubtype="0" fill="hold" grpId="2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0 0 L 0.05 0 " pathEditMode="relative" ptsTypes="AA">
                                      <p:cBhvr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fill="hold" grpId="2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0 0 L -0.05834 0 " pathEditMode="relative" ptsTypes="AA">
                                      <p:cBhvr>
                                        <p:cTn id="10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3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3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-3.284E-6 L 0.075 -0.39963 " pathEditMode="fixed" rAng="0" ptsTypes="AA">
                                      <p:cBhvr>
                                        <p:cTn id="12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20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29325E-6 L -3.33333E-6 -0.25532 " pathEditMode="fixed" rAng="0" ptsTypes="AA">
                                      <p:cBhvr>
                                        <p:cTn id="13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8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8.0481E-7 L -0.01667 -0.07771 " pathEditMode="fixed" rAng="0" ptsTypes="AA">
                                      <p:cBhvr>
                                        <p:cTn id="13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39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21832E-6 L 0.15833 -0.42184 " pathEditMode="fixed" rAng="0" ptsTypes="AA">
                                      <p:cBhvr>
                                        <p:cTn id="13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211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8575E-6 L 0.26666 -0.44404 " pathEditMode="fixed" rAng="0" ptsTypes="AA">
                                      <p:cBhvr>
                                        <p:cTn id="13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-222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11656E-6 L 0.36667 -0.39963 " pathEditMode="fixed" rAng="0" ptsTypes="AA">
                                      <p:cBhvr>
                                        <p:cTn id="13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-20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12581E-6 L 0.43333 -0.27752 " pathEditMode="fixed" rAng="0" ptsTypes="AA">
                                      <p:cBhvr>
                                        <p:cTn id="14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" y="-139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13506E-6 L 0.475 -0.14431 " pathEditMode="fixed" rAng="0" ptsTypes="AA">
                                      <p:cBhvr>
                                        <p:cTn id="14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" y="-72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0" presetClass="path" presetSubtype="0" fill="hold" grpId="4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.05 0 " pathEditMode="relative" ptsTypes="AA">
                                      <p:cBhvr>
                                        <p:cTn id="16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0" presetClass="path" presetSubtype="0" fill="hold" grpId="4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-0.03333 0 " pathEditMode="relative" ptsTypes="AA">
                                      <p:cBhvr>
                                        <p:cTn id="16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5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5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3.33333E-6 -1.63737E-6 L -0.075 -0.22202 " pathEditMode="fixed" rAng="0" ptsTypes="AA">
                                      <p:cBhvr>
                                        <p:cTn id="18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-111"/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11022E-16 -3.29325E-6 L -0.05833 -0.37743 " pathEditMode="fixed" rAng="0" ptsTypes="AA">
                                      <p:cBhvr>
                                        <p:cTn id="19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-189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33333E-6 -3.284E-6 L 0.00834 -0.47733 " pathEditMode="fixed" rAng="0" ptsTypes="AA">
                                      <p:cBhvr>
                                        <p:cTn id="19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239"/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0.0111 L 0.08333 -0.53284 " pathEditMode="fixed" rAng="0" ptsTypes="AA">
                                      <p:cBhvr>
                                        <p:cTn id="19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" y="-261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3.33333E-6 3.38575E-6 L 0.19166 -0.55505 " pathEditMode="fixed" rAng="0" ptsTypes="AA">
                                      <p:cBhvr>
                                        <p:cTn id="19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" y="-278"/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33333E-6 -4.11656E-6 L 0.30834 -0.53284 " pathEditMode="fixed" rAng="0" ptsTypes="AA">
                                      <p:cBhvr>
                                        <p:cTn id="19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-266"/>
                                    </p:animMotion>
                                  </p:childTnLst>
                                </p:cTn>
                              </p:par>
                              <p:par>
                                <p:cTn id="200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33333E-6 -4.12581E-6 L 0.35 -0.38853 " pathEditMode="fixed" rAng="0" ptsTypes="AA">
                                      <p:cBhvr>
                                        <p:cTn id="20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" y="-194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33333E-6 -4.13506E-6 L 0.4 -0.25532 " pathEditMode="fixed" rAng="0" ptsTypes="AA">
                                      <p:cBhvr>
                                        <p:cTn id="20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128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0" presetClass="path" presetSubtype="0" fill="hold" grpId="4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0 0 L 0.09166 0 " pathEditMode="relative" ptsTypes="AA">
                                      <p:cBhvr>
                                        <p:cTn id="2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0" presetClass="path" presetSubtype="0" fill="hold" grpId="4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0 0 L -0.1 0 " pathEditMode="relative" ptsTypes="AA">
                                      <p:cBhvr>
                                        <p:cTn id="2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5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5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0.01667 0.0111 L -0.375 -0.21091 " pathEditMode="fixed" rAng="0" ptsTypes="AA">
                                      <p:cBhvr>
                                        <p:cTn id="24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-111"/>
                                    </p:animMotion>
                                  </p:childTnLst>
                                </p:cTn>
                              </p:par>
                              <p:par>
                                <p:cTn id="250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-4.12581E-6 L -0.35833 -0.38853 " pathEditMode="fixed" rAng="0" ptsTypes="AA">
                                      <p:cBhvr>
                                        <p:cTn id="25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-194"/>
                                    </p:animMotion>
                                  </p:childTnLst>
                                </p:cTn>
                              </p:par>
                              <p:par>
                                <p:cTn id="252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-3.284E-6 L -0.31666 -0.53284 " pathEditMode="fixed" rAng="0" ptsTypes="AA">
                                      <p:cBhvr>
                                        <p:cTn id="25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-266"/>
                                    </p:animMotion>
                                  </p:childTnLst>
                                </p:cTn>
                              </p:par>
                              <p:par>
                                <p:cTn id="254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 3.38575E-6 L -0.19167 -0.55505 " pathEditMode="fixed" rAng="0" ptsTypes="AA">
                                      <p:cBhvr>
                                        <p:cTn id="25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-278"/>
                                    </p:animMotion>
                                  </p:childTnLst>
                                </p:cTn>
                              </p:par>
                              <p:par>
                                <p:cTn id="256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 3.38575E-6 L -0.1 -0.54394 " pathEditMode="fixed" rAng="0" ptsTypes="AA">
                                      <p:cBhvr>
                                        <p:cTn id="25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" y="-272"/>
                                    </p:animMotion>
                                  </p:childTnLst>
                                </p:cTn>
                              </p:par>
                              <p:par>
                                <p:cTn id="258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-3.284E-6 L -0.00833 -0.53284 " pathEditMode="fixed" rAng="0" ptsTypes="AA">
                                      <p:cBhvr>
                                        <p:cTn id="25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266"/>
                                    </p:animMotion>
                                  </p:childTnLst>
                                </p:cTn>
                              </p:par>
                              <p:par>
                                <p:cTn id="260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3.33333E-6 -2.46068E-6 L 0.06666 -0.38853 " pathEditMode="fixed" rAng="0" ptsTypes="AA">
                                      <p:cBhvr>
                                        <p:cTn id="26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194"/>
                                    </p:animMotion>
                                  </p:childTnLst>
                                </p:cTn>
                              </p:par>
                              <p:par>
                                <p:cTn id="262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-2.46994E-6 L 0.09167 -0.23312 " pathEditMode="fixed" rAng="0" ptsTypes="AA">
                                      <p:cBhvr>
                                        <p:cTn id="26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" y="-117"/>
                                    </p:animMotion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2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2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2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2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2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2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2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2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0" presetClass="path" presetSubtype="0" fill="hold" grpId="4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0 0 L 0.1 0 " pathEditMode="relative" ptsTypes="AA">
                                      <p:cBhvr>
                                        <p:cTn id="28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6" presetID="0" presetClass="path" presetSubtype="0" fill="hold" grpId="4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0 0 L -0.10834 0 " pathEditMode="relative" ptsTypes="AA">
                                      <p:cBhvr>
                                        <p:cTn id="28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5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grpId="5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33333E-6 -4.95837E-6 L -0.43334 -0.27752 " pathEditMode="fixed" rAng="0" ptsTypes="AA">
                                      <p:cBhvr>
                                        <p:cTn id="309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" y="-139"/>
                                    </p:animMotion>
                                  </p:childTnLst>
                                </p:cTn>
                              </p:par>
                              <p:par>
                                <p:cTn id="310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0 -4.13506E-6 L -0.45833 -0.13321 " pathEditMode="fixed" rAng="0" ptsTypes="AA">
                                      <p:cBhvr>
                                        <p:cTn id="311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" y="-67"/>
                                    </p:animMotion>
                                  </p:childTnLst>
                                </p:cTn>
                              </p:par>
                              <p:par>
                                <p:cTn id="312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3.33333E-6 -4.11656E-6 L -0.35833 -0.37742 " pathEditMode="fixed" rAng="0" ptsTypes="AA">
                                      <p:cBhvr>
                                        <p:cTn id="31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-189"/>
                                    </p:animMotion>
                                  </p:childTnLst>
                                </p:cTn>
                              </p:par>
                              <p:par>
                                <p:cTn id="314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33333E-6 4.21832E-6 L -0.25 -0.42184 " pathEditMode="fixed" rAng="0" ptsTypes="AA">
                                      <p:cBhvr>
                                        <p:cTn id="31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-211"/>
                                    </p:animMotion>
                                  </p:childTnLst>
                                </p:cTn>
                              </p:par>
                              <p:par>
                                <p:cTn id="316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33333E-6 4.21832E-6 L -0.15 -0.39963 " pathEditMode="fixed" rAng="0" ptsTypes="AA">
                                      <p:cBhvr>
                                        <p:cTn id="317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200"/>
                                    </p:animMotion>
                                  </p:childTnLst>
                                </p:cTn>
                              </p:par>
                              <p:par>
                                <p:cTn id="318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33333E-6 -3.284E-6 L -0.05834 -0.37743 " pathEditMode="fixed" rAng="0" ptsTypes="AA">
                                      <p:cBhvr>
                                        <p:cTn id="31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-189"/>
                                    </p:animMotion>
                                  </p:childTnLst>
                                </p:cTn>
                              </p:par>
                              <p:par>
                                <p:cTn id="320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2.77556E-17 -3.29325E-6 L 0.00833 -0.26642 " pathEditMode="fixed" rAng="0" ptsTypes="AA">
                                      <p:cBhvr>
                                        <p:cTn id="32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133"/>
                                    </p:animMotion>
                                  </p:childTnLst>
                                </p:cTn>
                              </p:par>
                              <p:par>
                                <p:cTn id="322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3.33333E-6 -2.46994E-6 L 0.025 -0.11101 " pathEditMode="fixed" rAng="0" ptsTypes="AA">
                                      <p:cBhvr>
                                        <p:cTn id="323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56"/>
                                    </p:animMotion>
                                  </p:childTnLst>
                                </p:cTn>
                              </p:par>
                              <p:par>
                                <p:cTn id="324" presetID="1" presetClass="exit" presetSubtype="0" fill="hold" grpId="2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" presetClass="exit" presetSubtype="0" fill="hold" grpId="2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" presetClass="exit" presetSubtype="0" fill="hold" grpId="2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grpId="2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xit" presetSubtype="0" fill="hold" grpId="2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" presetClass="exit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" presetClass="exit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" presetClass="exit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1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1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0" presetClass="path" presetSubtype="0" fill="hold" grpId="4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0 0 L 0.05 0 " pathEditMode="relative" ptsTypes="AA">
                                      <p:cBhvr>
                                        <p:cTn id="34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6" presetID="0" presetClass="path" presetSubtype="0" fill="hold" grpId="4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0 0 L -0.05 0 " pathEditMode="relative" ptsTypes="AA">
                                      <p:cBhvr>
                                        <p:cTn id="34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grpId="5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xit" presetSubtype="0" fill="hold" grpId="5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5" grpId="0" animBg="1"/>
      <p:bldP spid="45" grpId="1" animBg="1"/>
      <p:bldP spid="46" grpId="0" animBg="1"/>
      <p:bldP spid="46" grpId="1" animBg="1"/>
      <p:bldP spid="46" grpId="2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49" grpId="0" animBg="1"/>
      <p:bldP spid="49" grpId="1" animBg="1"/>
      <p:bldP spid="49" grpId="2" animBg="1"/>
      <p:bldP spid="50" grpId="0" animBg="1"/>
      <p:bldP spid="50" grpId="1" animBg="1"/>
      <p:bldP spid="50" grpId="2" animBg="1"/>
      <p:bldP spid="51" grpId="0" animBg="1"/>
      <p:bldP spid="51" grpId="1" animBg="1"/>
      <p:bldP spid="51" grpId="2" animBg="1"/>
      <p:bldP spid="52" grpId="0" animBg="1"/>
      <p:bldP spid="52" grpId="1" animBg="1"/>
      <p:bldP spid="52" grpId="2" animBg="1"/>
      <p:bldP spid="53" grpId="0" animBg="1"/>
      <p:bldP spid="53" grpId="1" animBg="1"/>
      <p:bldP spid="53" grpId="2" animBg="1"/>
      <p:bldP spid="54" grpId="0" animBg="1"/>
      <p:bldP spid="54" grpId="1" animBg="1"/>
      <p:bldP spid="54" grpId="2" animBg="1"/>
      <p:bldP spid="55" grpId="0" animBg="1"/>
      <p:bldP spid="55" grpId="1" animBg="1"/>
      <p:bldP spid="55" grpId="2" animBg="1"/>
      <p:bldP spid="56" grpId="0" animBg="1"/>
      <p:bldP spid="56" grpId="1" animBg="1"/>
      <p:bldP spid="56" grpId="2" animBg="1"/>
      <p:bldP spid="57" grpId="0" animBg="1"/>
      <p:bldP spid="57" grpId="1" animBg="1"/>
      <p:bldP spid="57" grpId="2" animBg="1"/>
      <p:bldP spid="58" grpId="0" animBg="1"/>
      <p:bldP spid="58" grpId="1" animBg="1"/>
      <p:bldP spid="58" grpId="2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5" grpId="0" animBg="1"/>
      <p:bldP spid="68" grpId="0" animBg="1"/>
      <p:bldP spid="69" grpId="0" animBg="1"/>
      <p:bldP spid="70" grpId="0" animBg="1"/>
      <p:bldP spid="70" grpId="1" animBg="1"/>
      <p:bldP spid="63" grpId="0" animBg="1"/>
      <p:bldP spid="63" grpId="1" animBg="1"/>
      <p:bldP spid="63" grpId="2" animBg="1"/>
      <p:bldP spid="63" grpId="3" animBg="1"/>
      <p:bldP spid="63" grpId="4" animBg="1"/>
      <p:bldP spid="63" grpId="5" animBg="1"/>
      <p:bldP spid="64" grpId="0" animBg="1"/>
      <p:bldP spid="64" grpId="1" animBg="1"/>
      <p:bldP spid="64" grpId="2" animBg="1"/>
      <p:bldP spid="64" grpId="3" animBg="1"/>
      <p:bldP spid="64" grpId="4" animBg="1"/>
      <p:bldP spid="64" grpId="5" animBg="1"/>
      <p:bldP spid="66" grpId="0" animBg="1"/>
      <p:bldP spid="66" grpId="1" animBg="1"/>
      <p:bldP spid="66" grpId="2" animBg="1"/>
      <p:bldP spid="66" grpId="3" animBg="1"/>
      <p:bldP spid="66" grpId="4" animBg="1"/>
      <p:bldP spid="66" grpId="5" animBg="1"/>
      <p:bldP spid="67" grpId="0" animBg="1"/>
      <p:bldP spid="67" grpId="1" animBg="1"/>
      <p:bldP spid="67" grpId="2" animBg="1"/>
      <p:bldP spid="67" grpId="3" animBg="1"/>
      <p:bldP spid="67" grpId="4" animBg="1"/>
      <p:bldP spid="67" grpId="5" animBg="1"/>
      <p:bldP spid="75" grpId="0" animBg="1"/>
      <p:bldP spid="75" grpId="1" animBg="1"/>
      <p:bldP spid="75" grpId="2" animBg="1"/>
      <p:bldP spid="75" grpId="3" animBg="1"/>
      <p:bldP spid="75" grpId="4" animBg="1"/>
      <p:bldP spid="75" grpId="5" animBg="1"/>
      <p:bldP spid="76" grpId="0" animBg="1"/>
      <p:bldP spid="76" grpId="1" animBg="1"/>
      <p:bldP spid="76" grpId="2" animBg="1"/>
      <p:bldP spid="76" grpId="3" animBg="1"/>
      <p:bldP spid="76" grpId="4" animBg="1"/>
      <p:bldP spid="76" grpId="5" animBg="1"/>
      <p:bldP spid="77" grpId="0" animBg="1"/>
      <p:bldP spid="77" grpId="1" animBg="1"/>
      <p:bldP spid="77" grpId="2" animBg="1"/>
      <p:bldP spid="77" grpId="3" animBg="1"/>
      <p:bldP spid="77" grpId="4" animBg="1"/>
      <p:bldP spid="77" grpId="5" animBg="1"/>
      <p:bldP spid="78" grpId="0" animBg="1"/>
      <p:bldP spid="78" grpId="1" animBg="1"/>
      <p:bldP spid="78" grpId="2" animBg="1"/>
      <p:bldP spid="78" grpId="3" animBg="1"/>
      <p:bldP spid="78" grpId="4" animBg="1"/>
      <p:bldP spid="78" grpId="5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66800" y="228600"/>
            <a:ext cx="6245225" cy="6153150"/>
            <a:chOff x="1444752" y="0"/>
            <a:chExt cx="6245352" cy="6153912"/>
          </a:xfrm>
        </p:grpSpPr>
        <p:pic>
          <p:nvPicPr>
            <p:cNvPr id="5" name="Picture 5" descr="LSST-DAQ-Figure-5.emf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2" t="-1305" r="6470" b="10698"/>
            <a:stretch>
              <a:fillRect/>
            </a:stretch>
          </p:blipFill>
          <p:spPr bwMode="auto">
            <a:xfrm>
              <a:off x="1444752" y="0"/>
              <a:ext cx="6245352" cy="6153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6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5600" y="2514600"/>
              <a:ext cx="871973" cy="727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7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800" y="3657600"/>
              <a:ext cx="871973" cy="727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8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4648200"/>
              <a:ext cx="871973" cy="727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4400" y="4953000"/>
              <a:ext cx="871973" cy="727884"/>
            </a:xfrm>
            <a:prstGeom prst="rect">
              <a:avLst/>
            </a:prstGeom>
            <a:scene3d>
              <a:camera prst="orthographicFront">
                <a:rot lat="0" lon="0" rev="16200000"/>
              </a:camera>
              <a:lightRig rig="threePt" dir="t"/>
            </a:scene3d>
          </p:spPr>
        </p:pic>
        <p:pic>
          <p:nvPicPr>
            <p:cNvPr id="10" name="Picture 9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4953000"/>
              <a:ext cx="871973" cy="727884"/>
            </a:xfrm>
            <a:prstGeom prst="rect">
              <a:avLst/>
            </a:prstGeom>
            <a:scene3d>
              <a:camera prst="orthographicFront">
                <a:rot lat="0" lon="0" rev="16200000"/>
              </a:camera>
              <a:lightRig rig="threePt" dir="t"/>
            </a:scene3d>
          </p:spPr>
        </p:pic>
        <p:pic>
          <p:nvPicPr>
            <p:cNvPr id="11" name="Picture 10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2514600"/>
              <a:ext cx="871973" cy="727884"/>
            </a:xfrm>
            <a:prstGeom prst="rect">
              <a:avLst/>
            </a:prstGeom>
            <a:scene3d>
              <a:camera prst="orthographicFront">
                <a:rot lat="0" lon="0" rev="10799999"/>
              </a:camera>
              <a:lightRig rig="threePt" dir="t"/>
            </a:scene3d>
          </p:spPr>
        </p:pic>
        <p:pic>
          <p:nvPicPr>
            <p:cNvPr id="12" name="Picture 14" descr="P2A_VPRAM_RTM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1447800"/>
              <a:ext cx="983511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P2A_VPRAM_RTM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8400" y="533400"/>
              <a:ext cx="983511" cy="685800"/>
            </a:xfrm>
            <a:prstGeom prst="rect">
              <a:avLst/>
            </a:prstGeom>
            <a:scene3d>
              <a:camera prst="orthographicFront">
                <a:rot lat="0" lon="0" rev="10799999"/>
              </a:camera>
              <a:lightRig rig="threePt" dir="t"/>
            </a:scene3d>
          </p:spPr>
        </p:pic>
        <p:pic>
          <p:nvPicPr>
            <p:cNvPr id="14" name="Picture 17" descr="P2A_VPRAM_RTM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533400"/>
              <a:ext cx="983511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4" descr="P2A_VPRAM_RTM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2600" y="1447800"/>
              <a:ext cx="983511" cy="685800"/>
            </a:xfrm>
            <a:prstGeom prst="rect">
              <a:avLst/>
            </a:prstGeom>
            <a:scene3d>
              <a:camera prst="orthographicFront">
                <a:rot lat="0" lon="0" rev="10799999"/>
              </a:camera>
              <a:lightRig rig="threePt" dir="t"/>
            </a:scene3d>
          </p:spPr>
        </p:pic>
        <p:pic>
          <p:nvPicPr>
            <p:cNvPr id="16" name="Picture 15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5000" y="3657600"/>
              <a:ext cx="871973" cy="727884"/>
            </a:xfrm>
            <a:prstGeom prst="rect">
              <a:avLst/>
            </a:prstGeom>
            <a:scene3d>
              <a:camera prst="orthographicFront">
                <a:rot lat="0" lon="0" rev="10799999"/>
              </a:camera>
              <a:lightRig rig="threePt" dir="t"/>
            </a:scene3d>
          </p:spPr>
        </p:pic>
        <p:pic>
          <p:nvPicPr>
            <p:cNvPr id="17" name="Picture 16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800" y="4648200"/>
              <a:ext cx="871973" cy="727884"/>
            </a:xfrm>
            <a:prstGeom prst="rect">
              <a:avLst/>
            </a:prstGeom>
            <a:scene3d>
              <a:camera prst="orthographicFront">
                <a:rot lat="0" lon="0" rev="10799999"/>
              </a:camera>
              <a:lightRig rig="threePt" dir="t"/>
            </a:scene3d>
          </p:spPr>
        </p:pic>
      </p:grpSp>
      <p:sp>
        <p:nvSpPr>
          <p:cNvPr id="23" name="Oval 22"/>
          <p:cNvSpPr/>
          <p:nvPr/>
        </p:nvSpPr>
        <p:spPr>
          <a:xfrm>
            <a:off x="55626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172200" y="3886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324600" y="2743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724400" y="5105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733800" y="5105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7432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209800" y="3962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828800" y="3048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248400" y="28194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096000" y="38862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5562600" y="48768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4724400" y="51054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733800" y="51054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743200" y="48768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286000" y="39624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1828800" y="30480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6248400" y="28194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5943600" y="39624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5562600" y="48768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495800" y="51054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3581400" y="51054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2743200" y="48006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2133600" y="38862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1828800" y="28956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6019800" y="40386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6324600" y="30480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562600" y="48768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4419600" y="50292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3505200" y="50292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2590800" y="48006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1981200" y="38862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1828800" y="28956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7239000" y="1828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7162800" y="8382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990600" y="8382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914400" y="18288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1981200" y="9144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6248400" y="9906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6858000" y="1905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1447800" y="19050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Date Placeholder 6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BACD7-F362-4840-BCBA-52C0D727D26B}" type="datetime1">
              <a:rPr lang="en-US" smtClean="0"/>
              <a:t>5/14/14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7467600" y="3048000"/>
            <a:ext cx="10125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</a:rPr>
              <a:t>8 Data</a:t>
            </a:r>
          </a:p>
          <a:p>
            <a:r>
              <a:rPr lang="en-US" b="1" i="1" dirty="0" smtClean="0">
                <a:solidFill>
                  <a:srgbClr val="0000FF"/>
                </a:solidFill>
              </a:rPr>
              <a:t>   Input </a:t>
            </a:r>
          </a:p>
          <a:p>
            <a:r>
              <a:rPr lang="en-US" b="1" i="1" dirty="0" smtClean="0">
                <a:solidFill>
                  <a:srgbClr val="0000FF"/>
                </a:solidFill>
              </a:rPr>
              <a:t>  Boards</a:t>
            </a:r>
            <a:endParaRPr lang="en-US" b="1" i="1" dirty="0">
              <a:solidFill>
                <a:srgbClr val="0000FF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391400" y="1066800"/>
            <a:ext cx="13968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4 Pattern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Recognition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Boards (PRB)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95600" y="0"/>
            <a:ext cx="2531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Commericial</a:t>
            </a:r>
            <a:r>
              <a:rPr lang="en-US" dirty="0"/>
              <a:t> HUB boards</a:t>
            </a:r>
          </a:p>
        </p:txBody>
      </p:sp>
      <p:pic>
        <p:nvPicPr>
          <p:cNvPr id="70" name="Picture 25" descr="aTCA-shelf-pictur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486400"/>
            <a:ext cx="97886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Box 70"/>
          <p:cNvSpPr txBox="1"/>
          <p:nvPr/>
        </p:nvSpPr>
        <p:spPr>
          <a:xfrm>
            <a:off x="6477000" y="76200"/>
            <a:ext cx="24978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Helvetica"/>
                <a:cs typeface="Helvetica"/>
              </a:rPr>
              <a:t>One simple configuration</a:t>
            </a:r>
          </a:p>
          <a:p>
            <a:r>
              <a:rPr lang="en-US" sz="1600" i="1" dirty="0">
                <a:latin typeface="Helvetica"/>
                <a:cs typeface="Helvetica"/>
              </a:rPr>
              <a:t>a</a:t>
            </a:r>
            <a:r>
              <a:rPr lang="en-US" sz="1600" i="1" dirty="0" smtClean="0">
                <a:latin typeface="Helvetica"/>
                <a:cs typeface="Helvetica"/>
              </a:rPr>
              <a:t>s an example</a:t>
            </a:r>
            <a:endParaRPr lang="en-US" sz="1600" i="1" dirty="0">
              <a:latin typeface="Helvetica"/>
              <a:cs typeface="Helvetica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29000" y="6488668"/>
            <a:ext cx="2248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Fibers from upstream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424115"/>
      </p:ext>
    </p:extLst>
  </p:cSld>
  <p:clrMapOvr>
    <a:masterClrMapping/>
  </p:clrMapOvr>
  <p:transition xmlns:p14="http://schemas.microsoft.com/office/powerpoint/2010/main" advClick="0" advTm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-3.284E-6 L 0.075 -0.39963 " pathEditMode="fixed" rAng="0" ptsTypes="AA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2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29325E-6 L -3.33333E-6 -0.25532 " pathEditMode="fixed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8.0481E-7 L -0.01667 -0.07771 " pathEditMode="fixed" rAng="0" ptsTypes="AA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3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21832E-6 L 0.15833 -0.42184 " pathEditMode="fixed" rAng="0" ptsTypes="AA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21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8575E-6 L 0.26666 -0.44404 " pathEditMode="fixed" rAng="0" ptsTypes="AA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-222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11656E-6 L 0.36667 -0.39963 " pathEditMode="fixed" rAng="0" ptsTypes="AA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-2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12581E-6 L 0.43333 -0.27752 " pathEditMode="fixed" rAng="0" ptsTypes="AA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" y="-13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13506E-6 L 0.475 -0.14431 " pathEditMode="fixed" rAng="0" ptsTypes="AA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" y="-7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0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5 0 " pathEditMode="relative" ptsTypes="AA">
                                      <p:cBhvr>
                                        <p:cTn id="5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-0.03333 0 " pathEditMode="relative" ptsTypes="AA">
                                      <p:cBhvr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3.33333E-6 -1.63737E-6 L -0.075 -0.22202 " pathEditMode="fixed" rAng="0" ptsTypes="AA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-111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11022E-16 -3.29325E-6 L -0.05833 -0.37743 " pathEditMode="fixed" rAng="0" ptsTypes="AA">
                                      <p:cBhvr>
                                        <p:cTn id="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-189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33333E-6 -3.284E-6 L 0.00834 -0.47733 " pathEditMode="fixed" rAng="0" ptsTypes="AA">
                                      <p:cBhvr>
                                        <p:cTn id="8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239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0.0111 L 0.08333 -0.53284 " pathEditMode="fixed" rAng="0" ptsTypes="AA">
                                      <p:cBhvr>
                                        <p:cTn id="8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" y="-261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3.33333E-6 3.38575E-6 L 0.19166 -0.55505 " pathEditMode="fixed" rAng="0" ptsTypes="AA">
                                      <p:cBhvr>
                                        <p:cTn id="9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" y="-278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33333E-6 -4.11656E-6 L 0.30834 -0.53284 " pathEditMode="fixed" rAng="0" ptsTypes="AA">
                                      <p:cBhvr>
                                        <p:cTn id="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-266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33333E-6 -4.12581E-6 L 0.35 -0.38853 " pathEditMode="fixed" rAng="0" ptsTypes="AA">
                                      <p:cBhvr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" y="-19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33333E-6 -4.13506E-6 L 0.4 -0.25532 " pathEditMode="fixed" rAng="0" ptsTypes="AA">
                                      <p:cBhvr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128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0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 0 L 0.09166 0 " pathEditMode="relative" ptsTypes="AA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0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 0 L -0.1 0 " pathEditMode="relative" ptsTypes="AA">
                                      <p:cBhvr>
                                        <p:cTn id="1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0.01667 0.0111 L -0.375 -0.21091 " pathEditMode="fixed" rAng="0" ptsTypes="AA">
                                      <p:cBhvr>
                                        <p:cTn id="1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-111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-4.12581E-6 L -0.35833 -0.38853 " pathEditMode="fixed" rAng="0" ptsTypes="AA">
                                      <p:cBhvr>
                                        <p:cTn id="1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-194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-3.284E-6 L -0.31666 -0.53284 " pathEditMode="fixed" rAng="0" ptsTypes="AA">
                                      <p:cBhvr>
                                        <p:cTn id="1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-266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 3.38575E-6 L -0.19167 -0.55505 " pathEditMode="fixed" rAng="0" ptsTypes="AA">
                                      <p:cBhvr>
                                        <p:cTn id="1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-278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 3.38575E-6 L -0.1 -0.54394 " pathEditMode="fixed" rAng="0" ptsTypes="AA">
                                      <p:cBhvr>
                                        <p:cTn id="1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" y="-272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-3.284E-6 L -0.00833 -0.53284 " pathEditMode="fixed" rAng="0" ptsTypes="AA">
                                      <p:cBhvr>
                                        <p:cTn id="1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266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3.33333E-6 -2.46068E-6 L 0.06666 -0.38853 " pathEditMode="fixed" rAng="0" ptsTypes="AA">
                                      <p:cBhvr>
                                        <p:cTn id="1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194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-2.46994E-6 L 0.09167 -0.23312 " pathEditMode="fixed" rAng="0" ptsTypes="AA">
                                      <p:cBhvr>
                                        <p:cTn id="1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" y="-117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0" presetClass="pat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 0 L 0.1 0 " pathEditMode="relative" ptsTypes="AA">
                                      <p:cBhvr>
                                        <p:cTn id="17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0" presetClass="pat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 0 L -0.10834 0 " pathEditMode="relative" ptsTypes="AA">
                                      <p:cBhvr>
                                        <p:cTn id="18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2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2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33333E-6 -4.95837E-6 L -0.43334 -0.27752 " pathEditMode="fixed" rAng="0" ptsTypes="AA">
                                      <p:cBhvr>
                                        <p:cTn id="20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" y="-139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0 -4.13506E-6 L -0.45833 -0.13321 " pathEditMode="fixed" rAng="0" ptsTypes="AA">
                                      <p:cBhvr>
                                        <p:cTn id="20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" y="-67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01667 -0.0222 L -0.375 -0.39963 " pathEditMode="fixed" rAng="0" ptsTypes="AA">
                                      <p:cBhvr>
                                        <p:cTn id="20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-189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33333E-6 4.21832E-6 L -0.25 -0.42184 " pathEditMode="fixed" rAng="0" ptsTypes="AA">
                                      <p:cBhvr>
                                        <p:cTn id="20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-211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33333E-6 4.21832E-6 L -0.15 -0.39963 " pathEditMode="fixed" rAng="0" ptsTypes="AA">
                                      <p:cBhvr>
                                        <p:cTn id="21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200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33333E-6 -3.284E-6 L -0.05834 -0.37743 " pathEditMode="fixed" rAng="0" ptsTypes="AA">
                                      <p:cBhvr>
                                        <p:cTn id="2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-189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2.77556E-17 -3.29325E-6 L 0.00833 -0.26642 " pathEditMode="fixed" rAng="0" ptsTypes="AA">
                                      <p:cBhvr>
                                        <p:cTn id="2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133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3.33333E-6 -2.46994E-6 L 0.025 -0.11101 " pathEditMode="fixed" rAng="0" ptsTypes="AA">
                                      <p:cBhvr>
                                        <p:cTn id="2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56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2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2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2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2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2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0" presetClass="path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0 0 L 0.05 0 " pathEditMode="relative" ptsTypes="AA">
                                      <p:cBhvr>
                                        <p:cTn id="2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0" presetClass="path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0 0 L -0.05 0 " pathEditMode="relative" ptsTypes="AA">
                                      <p:cBhvr>
                                        <p:cTn id="2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2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2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5" grpId="0" animBg="1"/>
      <p:bldP spid="45" grpId="1" animBg="1"/>
      <p:bldP spid="46" grpId="0" animBg="1"/>
      <p:bldP spid="46" grpId="1" animBg="1"/>
      <p:bldP spid="46" grpId="2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49" grpId="0" animBg="1"/>
      <p:bldP spid="49" grpId="1" animBg="1"/>
      <p:bldP spid="49" grpId="2" animBg="1"/>
      <p:bldP spid="50" grpId="0" animBg="1"/>
      <p:bldP spid="50" grpId="1" animBg="1"/>
      <p:bldP spid="50" grpId="2" animBg="1"/>
      <p:bldP spid="51" grpId="0" animBg="1"/>
      <p:bldP spid="51" grpId="1" animBg="1"/>
      <p:bldP spid="51" grpId="2" animBg="1"/>
      <p:bldP spid="52" grpId="0" animBg="1"/>
      <p:bldP spid="52" grpId="1" animBg="1"/>
      <p:bldP spid="52" grpId="2" animBg="1"/>
      <p:bldP spid="53" grpId="0" animBg="1"/>
      <p:bldP spid="53" grpId="1" animBg="1"/>
      <p:bldP spid="53" grpId="2" animBg="1"/>
      <p:bldP spid="54" grpId="0" animBg="1"/>
      <p:bldP spid="54" grpId="1" animBg="1"/>
      <p:bldP spid="54" grpId="2" animBg="1"/>
      <p:bldP spid="55" grpId="0" animBg="1"/>
      <p:bldP spid="55" grpId="1" animBg="1"/>
      <p:bldP spid="55" grpId="2" animBg="1"/>
      <p:bldP spid="56" grpId="0" animBg="1"/>
      <p:bldP spid="56" grpId="1" animBg="1"/>
      <p:bldP spid="56" grpId="2" animBg="1"/>
      <p:bldP spid="57" grpId="0" animBg="1"/>
      <p:bldP spid="57" grpId="1" animBg="1"/>
      <p:bldP spid="57" grpId="2" animBg="1"/>
      <p:bldP spid="58" grpId="0" animBg="1"/>
      <p:bldP spid="58" grpId="1" animBg="1"/>
      <p:bldP spid="58" grpId="2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66" grpId="0" animBg="1"/>
      <p:bldP spid="66" grpId="1" animBg="1"/>
      <p:bldP spid="66" grpId="2" animBg="1"/>
      <p:bldP spid="67" grpId="0" animBg="1"/>
      <p:bldP spid="67" grpId="1" animBg="1"/>
      <p:bldP spid="67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77" grpId="0" animBg="1"/>
      <p:bldP spid="77" grpId="1" animBg="1"/>
      <p:bldP spid="77" grpId="2" animBg="1"/>
      <p:bldP spid="78" grpId="0" animBg="1"/>
      <p:bldP spid="78" grpId="1" animBg="1"/>
      <p:bldP spid="78" grpId="2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66800" y="228600"/>
            <a:ext cx="6245225" cy="6153150"/>
            <a:chOff x="1444752" y="0"/>
            <a:chExt cx="6245352" cy="6153912"/>
          </a:xfrm>
        </p:grpSpPr>
        <p:pic>
          <p:nvPicPr>
            <p:cNvPr id="5" name="Picture 5" descr="LSST-DAQ-Figure-5.emf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2" t="-1305" r="6470" b="10698"/>
            <a:stretch>
              <a:fillRect/>
            </a:stretch>
          </p:blipFill>
          <p:spPr bwMode="auto">
            <a:xfrm>
              <a:off x="1444752" y="0"/>
              <a:ext cx="6245352" cy="6153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6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5600" y="2514600"/>
              <a:ext cx="871973" cy="727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7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800" y="3657600"/>
              <a:ext cx="871973" cy="727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8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4648200"/>
              <a:ext cx="871973" cy="727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4400" y="4953000"/>
              <a:ext cx="871973" cy="727884"/>
            </a:xfrm>
            <a:prstGeom prst="rect">
              <a:avLst/>
            </a:prstGeom>
            <a:scene3d>
              <a:camera prst="orthographicFront">
                <a:rot lat="0" lon="0" rev="16200000"/>
              </a:camera>
              <a:lightRig rig="threePt" dir="t"/>
            </a:scene3d>
          </p:spPr>
        </p:pic>
        <p:pic>
          <p:nvPicPr>
            <p:cNvPr id="10" name="Picture 9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4953000"/>
              <a:ext cx="871973" cy="727884"/>
            </a:xfrm>
            <a:prstGeom prst="rect">
              <a:avLst/>
            </a:prstGeom>
            <a:scene3d>
              <a:camera prst="orthographicFront">
                <a:rot lat="0" lon="0" rev="16200000"/>
              </a:camera>
              <a:lightRig rig="threePt" dir="t"/>
            </a:scene3d>
          </p:spPr>
        </p:pic>
        <p:pic>
          <p:nvPicPr>
            <p:cNvPr id="11" name="Picture 10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2514600"/>
              <a:ext cx="871973" cy="727884"/>
            </a:xfrm>
            <a:prstGeom prst="rect">
              <a:avLst/>
            </a:prstGeom>
            <a:scene3d>
              <a:camera prst="orthographicFront">
                <a:rot lat="0" lon="0" rev="10799999"/>
              </a:camera>
              <a:lightRig rig="threePt" dir="t"/>
            </a:scene3d>
          </p:spPr>
        </p:pic>
        <p:pic>
          <p:nvPicPr>
            <p:cNvPr id="12" name="Picture 14" descr="P2A_VPRAM_RTM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1447800"/>
              <a:ext cx="983511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P2A_VPRAM_RTM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8400" y="533400"/>
              <a:ext cx="983511" cy="685800"/>
            </a:xfrm>
            <a:prstGeom prst="rect">
              <a:avLst/>
            </a:prstGeom>
            <a:scene3d>
              <a:camera prst="orthographicFront">
                <a:rot lat="0" lon="0" rev="10799999"/>
              </a:camera>
              <a:lightRig rig="threePt" dir="t"/>
            </a:scene3d>
          </p:spPr>
        </p:pic>
        <p:pic>
          <p:nvPicPr>
            <p:cNvPr id="14" name="Picture 17" descr="P2A_VPRAM_RTM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533400"/>
              <a:ext cx="983511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4" descr="P2A_VPRAM_RTM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2600" y="1447800"/>
              <a:ext cx="983511" cy="685800"/>
            </a:xfrm>
            <a:prstGeom prst="rect">
              <a:avLst/>
            </a:prstGeom>
            <a:scene3d>
              <a:camera prst="orthographicFront">
                <a:rot lat="0" lon="0" rev="10799999"/>
              </a:camera>
              <a:lightRig rig="threePt" dir="t"/>
            </a:scene3d>
          </p:spPr>
        </p:pic>
        <p:pic>
          <p:nvPicPr>
            <p:cNvPr id="16" name="Picture 15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5000" y="3657600"/>
              <a:ext cx="871973" cy="727884"/>
            </a:xfrm>
            <a:prstGeom prst="rect">
              <a:avLst/>
            </a:prstGeom>
            <a:scene3d>
              <a:camera prst="orthographicFront">
                <a:rot lat="0" lon="0" rev="10799999"/>
              </a:camera>
              <a:lightRig rig="threePt" dir="t"/>
            </a:scene3d>
          </p:spPr>
        </p:pic>
        <p:pic>
          <p:nvPicPr>
            <p:cNvPr id="17" name="Picture 16" descr="P2A_FTKIM_RTM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800" y="4648200"/>
              <a:ext cx="871973" cy="727884"/>
            </a:xfrm>
            <a:prstGeom prst="rect">
              <a:avLst/>
            </a:prstGeom>
            <a:scene3d>
              <a:camera prst="orthographicFront">
                <a:rot lat="0" lon="0" rev="10799999"/>
              </a:camera>
              <a:lightRig rig="threePt" dir="t"/>
            </a:scene3d>
          </p:spPr>
        </p:pic>
      </p:grpSp>
      <p:sp>
        <p:nvSpPr>
          <p:cNvPr id="23" name="Oval 22"/>
          <p:cNvSpPr/>
          <p:nvPr/>
        </p:nvSpPr>
        <p:spPr>
          <a:xfrm>
            <a:off x="55626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172200" y="3886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324600" y="2743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724400" y="5105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733800" y="5105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743200" y="4876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209800" y="3962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828800" y="3048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248400" y="28194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096000" y="38862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5562600" y="48768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4724400" y="51054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733800" y="51054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743200" y="48768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286000" y="39624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1828800" y="30480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6248400" y="28194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5943600" y="39624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5562600" y="48768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495800" y="51054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3581400" y="51054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2743200" y="48006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2133600" y="38862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1828800" y="28956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6019800" y="40386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6324600" y="30480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562600" y="48768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4419600" y="50292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3505200" y="50292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2590800" y="48006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1981200" y="38862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1828800" y="28956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7239000" y="1828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7162800" y="8382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990600" y="8382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914400" y="18288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1981200" y="9144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6248400" y="9906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6858000" y="1905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1447800" y="19050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Date Placeholder 6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CBD6-2A4A-6D46-B86E-F92AED210BCD}" type="datetime1">
              <a:rPr lang="en-US" smtClean="0"/>
              <a:t>5/14/14</a:t>
            </a:fld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7467600" y="3048000"/>
            <a:ext cx="11956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  <a:latin typeface="Helvetica"/>
                <a:cs typeface="Helvetica"/>
              </a:rPr>
              <a:t>8 Data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Helvetica"/>
                <a:cs typeface="Helvetica"/>
              </a:rPr>
              <a:t>   Input 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Helvetica"/>
                <a:cs typeface="Helvetica"/>
              </a:rPr>
              <a:t>   boards</a:t>
            </a:r>
            <a:endParaRPr lang="en-US" b="1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391400" y="1066800"/>
            <a:ext cx="15961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Helvetica"/>
                <a:cs typeface="Helvetica"/>
              </a:rPr>
              <a:t>4 Pattern </a:t>
            </a:r>
          </a:p>
          <a:p>
            <a:r>
              <a:rPr lang="en-US" dirty="0" smtClean="0">
                <a:solidFill>
                  <a:srgbClr val="0000FF"/>
                </a:solidFill>
                <a:latin typeface="Helvetica"/>
                <a:cs typeface="Helvetica"/>
              </a:rPr>
              <a:t>   Recognition</a:t>
            </a:r>
          </a:p>
          <a:p>
            <a:r>
              <a:rPr lang="en-US" dirty="0" smtClean="0">
                <a:solidFill>
                  <a:srgbClr val="0000FF"/>
                </a:solidFill>
                <a:latin typeface="Helvetica"/>
                <a:cs typeface="Helvetica"/>
              </a:rPr>
              <a:t>   Boards</a:t>
            </a:r>
            <a:endParaRPr lang="en-US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95600" y="25400"/>
            <a:ext cx="2531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Commericial</a:t>
            </a:r>
            <a:r>
              <a:rPr lang="en-US" dirty="0"/>
              <a:t> HUB boards</a:t>
            </a:r>
          </a:p>
        </p:txBody>
      </p:sp>
      <p:pic>
        <p:nvPicPr>
          <p:cNvPr id="70" name="Picture 2" descr="C:\Users\jamieson\Desktop\8x4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867" y="4729557"/>
            <a:ext cx="2133600" cy="211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25" descr="aTCA-shelf-picture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3" y="5029200"/>
            <a:ext cx="90357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477000" y="76200"/>
            <a:ext cx="24978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Helvetica"/>
                <a:cs typeface="Helvetica"/>
              </a:rPr>
              <a:t>One simple configuration</a:t>
            </a:r>
          </a:p>
          <a:p>
            <a:r>
              <a:rPr lang="en-US" sz="1600" i="1" dirty="0">
                <a:latin typeface="Helvetica"/>
                <a:cs typeface="Helvetica"/>
              </a:rPr>
              <a:t>a</a:t>
            </a:r>
            <a:r>
              <a:rPr lang="en-US" sz="1600" i="1" dirty="0" smtClean="0">
                <a:latin typeface="Helvetica"/>
                <a:cs typeface="Helvetica"/>
              </a:rPr>
              <a:t>s an example</a:t>
            </a:r>
            <a:endParaRPr lang="en-US" sz="1600" i="1" dirty="0">
              <a:latin typeface="Helvetica"/>
              <a:cs typeface="Helvetic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29000" y="6488668"/>
            <a:ext cx="2248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Fibers from upstream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949383"/>
      </p:ext>
    </p:extLst>
  </p:cSld>
  <p:clrMapOvr>
    <a:masterClrMapping/>
  </p:clrMapOvr>
  <p:transition xmlns:p14="http://schemas.microsoft.com/office/powerpoint/2010/main" advClick="0" advTm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-3.284E-6 L 0.075 -0.39963 " pathEditMode="fixed" rAng="0" ptsTypes="AA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2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29325E-6 L -3.33333E-6 -0.25532 " pathEditMode="fixed" rAng="0" ptsTypes="AA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8.0481E-7 L -0.01667 -0.07771 " pathEditMode="fixed" rAng="0" ptsTypes="AA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3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21832E-6 L 0.15833 -0.42184 " pathEditMode="fixed" rAng="0" ptsTypes="AA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21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8575E-6 L 0.26666 -0.44404 " pathEditMode="fixed" rAng="0" ptsTypes="AA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-222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11656E-6 L 0.36667 -0.39963 " pathEditMode="fixed" rAng="0" ptsTypes="AA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-2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12581E-6 L 0.43333 -0.27752 " pathEditMode="fixed" rAng="0" ptsTypes="AA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" y="-13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13506E-6 L 0.475 -0.14431 " pathEditMode="fixed" rAng="0" ptsTypes="AA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" y="-7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0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5 0 " pathEditMode="relative" ptsTypes="AA">
                                      <p:cBhvr>
                                        <p:cTn id="5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-0.03333 0 " pathEditMode="relative" ptsTypes="AA">
                                      <p:cBhvr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3.33333E-6 -1.63737E-6 L -0.075 -0.22202 " pathEditMode="fixed" rAng="0" ptsTypes="AA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-111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11022E-16 -3.29325E-6 L -0.05833 -0.37743 " pathEditMode="fixed" rAng="0" ptsTypes="AA">
                                      <p:cBhvr>
                                        <p:cTn id="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-189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33333E-6 -3.284E-6 L 0.00834 -0.47733 " pathEditMode="fixed" rAng="0" ptsTypes="AA">
                                      <p:cBhvr>
                                        <p:cTn id="8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239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0.0111 L 0.08333 -0.53284 " pathEditMode="fixed" rAng="0" ptsTypes="AA">
                                      <p:cBhvr>
                                        <p:cTn id="8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" y="-261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3.33333E-6 3.38575E-6 L 0.19166 -0.55505 " pathEditMode="fixed" rAng="0" ptsTypes="AA">
                                      <p:cBhvr>
                                        <p:cTn id="9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" y="-278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33333E-6 -4.11656E-6 L 0.30834 -0.53284 " pathEditMode="fixed" rAng="0" ptsTypes="AA">
                                      <p:cBhvr>
                                        <p:cTn id="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-266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33333E-6 -4.12581E-6 L 0.35 -0.38853 " pathEditMode="fixed" rAng="0" ptsTypes="AA">
                                      <p:cBhvr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" y="-19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64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33333E-6 -4.13506E-6 L 0.4 -0.25532 " pathEditMode="fixed" rAng="0" ptsTypes="AA">
                                      <p:cBhvr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128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0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 0 L 0.09166 0 " pathEditMode="relative" ptsTypes="AA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0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 0 L -0.1 0 " pathEditMode="relative" ptsTypes="AA">
                                      <p:cBhvr>
                                        <p:cTn id="1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0.01667 0.0111 L -0.375 -0.21091 " pathEditMode="fixed" rAng="0" ptsTypes="AA">
                                      <p:cBhvr>
                                        <p:cTn id="1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-111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-4.12581E-6 L -0.35833 -0.38853 " pathEditMode="fixed" rAng="0" ptsTypes="AA">
                                      <p:cBhvr>
                                        <p:cTn id="1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-194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-3.284E-6 L -0.31666 -0.53284 " pathEditMode="fixed" rAng="0" ptsTypes="AA">
                                      <p:cBhvr>
                                        <p:cTn id="1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-266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 3.38575E-6 L -0.19167 -0.55505 " pathEditMode="fixed" rAng="0" ptsTypes="AA">
                                      <p:cBhvr>
                                        <p:cTn id="1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-278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 3.38575E-6 L -0.1 -0.54394 " pathEditMode="fixed" rAng="0" ptsTypes="AA">
                                      <p:cBhvr>
                                        <p:cTn id="1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" y="-272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-3.284E-6 L -0.00833 -0.53284 " pathEditMode="fixed" rAng="0" ptsTypes="AA">
                                      <p:cBhvr>
                                        <p:cTn id="1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266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3.33333E-6 -2.46068E-6 L 0.06666 -0.38853 " pathEditMode="fixed" rAng="0" ptsTypes="AA">
                                      <p:cBhvr>
                                        <p:cTn id="1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194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64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-2.46994E-6 L 0.09167 -0.23312 " pathEditMode="fixed" rAng="0" ptsTypes="AA">
                                      <p:cBhvr>
                                        <p:cTn id="1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" y="-117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0" presetClass="pat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 0 L 0.1 0 " pathEditMode="relative" ptsTypes="AA">
                                      <p:cBhvr>
                                        <p:cTn id="17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0" presetClass="pat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 0 L -0.10834 0 " pathEditMode="relative" ptsTypes="AA">
                                      <p:cBhvr>
                                        <p:cTn id="18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2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2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33333E-6 -4.95837E-6 L -0.43334 -0.27752 " pathEditMode="fixed" rAng="0" ptsTypes="AA">
                                      <p:cBhvr>
                                        <p:cTn id="20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" y="-139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0 -4.13506E-6 L -0.45833 -0.13321 " pathEditMode="fixed" rAng="0" ptsTypes="AA">
                                      <p:cBhvr>
                                        <p:cTn id="20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" y="-67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01667 -0.0222 L -0.375 -0.39963 " pathEditMode="fixed" rAng="0" ptsTypes="AA">
                                      <p:cBhvr>
                                        <p:cTn id="20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-189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33333E-6 4.21832E-6 L -0.25 -0.42184 " pathEditMode="fixed" rAng="0" ptsTypes="AA">
                                      <p:cBhvr>
                                        <p:cTn id="20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-211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33333E-6 4.21832E-6 L -0.15 -0.39963 " pathEditMode="fixed" rAng="0" ptsTypes="AA">
                                      <p:cBhvr>
                                        <p:cTn id="21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200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33333E-6 -3.284E-6 L -0.05834 -0.37743 " pathEditMode="fixed" rAng="0" ptsTypes="AA">
                                      <p:cBhvr>
                                        <p:cTn id="2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-189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2.77556E-17 -3.29325E-6 L 0.00833 -0.26642 " pathEditMode="fixed" rAng="0" ptsTypes="AA">
                                      <p:cBhvr>
                                        <p:cTn id="2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133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64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3.33333E-6 -2.46994E-6 L 0.025 -0.11101 " pathEditMode="fixed" rAng="0" ptsTypes="AA">
                                      <p:cBhvr>
                                        <p:cTn id="2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56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2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2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2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2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2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0" presetClass="path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0 0 L 0.05 0 " pathEditMode="relative" ptsTypes="AA">
                                      <p:cBhvr>
                                        <p:cTn id="2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0" presetClass="path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0 0 L -0.05 0 " pathEditMode="relative" ptsTypes="AA">
                                      <p:cBhvr>
                                        <p:cTn id="2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2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2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5" grpId="0" animBg="1"/>
      <p:bldP spid="45" grpId="1" animBg="1"/>
      <p:bldP spid="46" grpId="0" animBg="1"/>
      <p:bldP spid="46" grpId="1" animBg="1"/>
      <p:bldP spid="46" grpId="2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49" grpId="0" animBg="1"/>
      <p:bldP spid="49" grpId="1" animBg="1"/>
      <p:bldP spid="49" grpId="2" animBg="1"/>
      <p:bldP spid="50" grpId="0" animBg="1"/>
      <p:bldP spid="50" grpId="1" animBg="1"/>
      <p:bldP spid="50" grpId="2" animBg="1"/>
      <p:bldP spid="51" grpId="0" animBg="1"/>
      <p:bldP spid="51" grpId="1" animBg="1"/>
      <p:bldP spid="51" grpId="2" animBg="1"/>
      <p:bldP spid="52" grpId="0" animBg="1"/>
      <p:bldP spid="52" grpId="1" animBg="1"/>
      <p:bldP spid="52" grpId="2" animBg="1"/>
      <p:bldP spid="53" grpId="0" animBg="1"/>
      <p:bldP spid="53" grpId="1" animBg="1"/>
      <p:bldP spid="53" grpId="2" animBg="1"/>
      <p:bldP spid="54" grpId="0" animBg="1"/>
      <p:bldP spid="54" grpId="1" animBg="1"/>
      <p:bldP spid="54" grpId="2" animBg="1"/>
      <p:bldP spid="55" grpId="0" animBg="1"/>
      <p:bldP spid="55" grpId="1" animBg="1"/>
      <p:bldP spid="55" grpId="2" animBg="1"/>
      <p:bldP spid="56" grpId="0" animBg="1"/>
      <p:bldP spid="56" grpId="1" animBg="1"/>
      <p:bldP spid="56" grpId="2" animBg="1"/>
      <p:bldP spid="57" grpId="0" animBg="1"/>
      <p:bldP spid="57" grpId="1" animBg="1"/>
      <p:bldP spid="57" grpId="2" animBg="1"/>
      <p:bldP spid="58" grpId="0" animBg="1"/>
      <p:bldP spid="58" grpId="1" animBg="1"/>
      <p:bldP spid="58" grpId="2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66" grpId="0" animBg="1"/>
      <p:bldP spid="66" grpId="1" animBg="1"/>
      <p:bldP spid="66" grpId="2" animBg="1"/>
      <p:bldP spid="67" grpId="0" animBg="1"/>
      <p:bldP spid="67" grpId="1" animBg="1"/>
      <p:bldP spid="67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77" grpId="0" animBg="1"/>
      <p:bldP spid="77" grpId="1" animBg="1"/>
      <p:bldP spid="77" grpId="2" animBg="1"/>
      <p:bldP spid="78" grpId="0" animBg="1"/>
      <p:bldP spid="78" grpId="1" animBg="1"/>
      <p:bldP spid="78" grpId="2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TEMP.LT20.004\My Documents\My Pictures\Presentation Animation Files\Pulsar2b_RTM_FM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7958078" cy="6629400"/>
          </a:xfrm>
          <a:prstGeom prst="rect">
            <a:avLst/>
          </a:prstGeom>
          <a:noFill/>
        </p:spPr>
      </p:pic>
      <p:cxnSp>
        <p:nvCxnSpPr>
          <p:cNvPr id="6" name="Straight Connector 5"/>
          <p:cNvCxnSpPr/>
          <p:nvPr/>
        </p:nvCxnSpPr>
        <p:spPr>
          <a:xfrm flipH="1">
            <a:off x="6477000" y="990600"/>
            <a:ext cx="381000" cy="6096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6477000" y="1371600"/>
            <a:ext cx="381000" cy="3810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477000" y="1828800"/>
            <a:ext cx="381000" cy="762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6477000" y="2057400"/>
            <a:ext cx="381000" cy="1524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572000" y="1676400"/>
            <a:ext cx="1066800" cy="8382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4800600" y="1905000"/>
            <a:ext cx="838200" cy="6096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4953000" y="2133600"/>
            <a:ext cx="685800" cy="4572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953000" y="2286000"/>
            <a:ext cx="762000" cy="5334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4953000" y="3200400"/>
            <a:ext cx="914400" cy="6858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4800600" y="3276600"/>
            <a:ext cx="1066800" cy="8382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 flipV="1">
            <a:off x="4572000" y="3276600"/>
            <a:ext cx="1295400" cy="11430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4343400" y="3276600"/>
            <a:ext cx="1524000" cy="14478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6858000" y="17526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858000" y="9144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6858000" y="21336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6858000" y="12954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086600" y="9144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7086600" y="21336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086600" y="17526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7086600" y="12954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7315200" y="914400"/>
            <a:ext cx="228600" cy="2286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7315200" y="1295400"/>
            <a:ext cx="228600" cy="2286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315200" y="1752600"/>
            <a:ext cx="228600" cy="2286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7315200" y="2133600"/>
            <a:ext cx="228600" cy="2286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7543800" y="9144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7543800" y="12954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7543800" y="17526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7543800" y="21336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486400" y="16002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562600" y="18288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5562600" y="19812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562600" y="22098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5486400" y="16002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5562600" y="18288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5562600" y="19812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5562600" y="22098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5486400" y="1600200"/>
            <a:ext cx="228600" cy="2286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5562600" y="1828800"/>
            <a:ext cx="228600" cy="2286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5562600" y="1981200"/>
            <a:ext cx="228600" cy="2286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5562600" y="2209800"/>
            <a:ext cx="228600" cy="2286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5486400" y="16002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5562600" y="18288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5562600" y="19812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5562600" y="22098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4876800" y="30480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4876800" y="30480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4876800" y="30480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4876800" y="30480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4648200" y="31242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648200" y="31242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4648200" y="31242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4648200" y="31242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4419600" y="3124200"/>
            <a:ext cx="228600" cy="2286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4419600" y="3124200"/>
            <a:ext cx="228600" cy="2286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4419600" y="3124200"/>
            <a:ext cx="228600" cy="2286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4419600" y="3124200"/>
            <a:ext cx="228600" cy="2286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4267200" y="32004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4267200" y="32004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4267200" y="32004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4267200" y="32004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17"/>
          <p:cNvSpPr txBox="1">
            <a:spLocks noChangeArrowheads="1"/>
          </p:cNvSpPr>
          <p:nvPr/>
        </p:nvSpPr>
        <p:spPr bwMode="auto">
          <a:xfrm>
            <a:off x="2971800" y="0"/>
            <a:ext cx="3545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Data Input </a:t>
            </a:r>
            <a:r>
              <a:rPr lang="en-US" sz="2400" b="1" dirty="0">
                <a:solidFill>
                  <a:srgbClr val="FF0000"/>
                </a:solidFill>
              </a:rPr>
              <a:t>board </a:t>
            </a:r>
            <a:r>
              <a:rPr lang="en-US" sz="2400" b="1" dirty="0" smtClean="0">
                <a:solidFill>
                  <a:srgbClr val="FF0000"/>
                </a:solidFill>
              </a:rPr>
              <a:t>Close-up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924800" y="228600"/>
            <a:ext cx="121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RTM:</a:t>
            </a:r>
          </a:p>
          <a:p>
            <a:endParaRPr lang="en-US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Fibers</a:t>
            </a:r>
          </a:p>
          <a:p>
            <a:r>
              <a:rPr lang="en-US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from upstream</a:t>
            </a:r>
            <a:endParaRPr lang="en-US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352800" y="25146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</a:rPr>
              <a:t>(FPGA)</a:t>
            </a:r>
            <a:endParaRPr lang="en-US" dirty="0">
              <a:ln>
                <a:solidFill>
                  <a:schemeClr val="bg1">
                    <a:lumMod val="95000"/>
                  </a:schemeClr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733800" y="4191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</a:rPr>
              <a:t>Fabric </a:t>
            </a:r>
            <a:r>
              <a:rPr lang="en-US" dirty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</a:rPr>
              <a:t>backplane</a:t>
            </a:r>
          </a:p>
        </p:txBody>
      </p:sp>
      <p:sp>
        <p:nvSpPr>
          <p:cNvPr id="90" name="Date Placeholder 8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1E78F-9061-AE48-8F3B-9AECD8114D01}" type="datetime1">
              <a:rPr lang="en-US" smtClean="0"/>
              <a:t>5/14/14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73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67 -4.44444E-6 L -0.05834 0.08889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44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0.00556 L -0.0625 0.06112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" y="28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67 3.33333E-6 L -0.05834 0.01111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6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67 2.22222E-6 L -0.05417 -0.02778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0" y="-14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-0.1125 0.11667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0" y="58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3.33333E-6 L -0.0875 0.08334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42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33333E-6 4.44444E-6 L -0.07916 0.07222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0" y="36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33333E-6 1.11111E-6 L -0.07916 0.07222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0" y="36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33333E-6 -1.11111E-6 L 0.09584 0.1055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0" y="53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3.33333E-6 -1.11111E-6 L 0.09584 0.10556 " pathEditMode="relative" rAng="0" ptsTypes="AA">
                                      <p:cBhvr>
                                        <p:cTn id="6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0" y="530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2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3.33333E-6 -1.11111E-6 L 0.09584 0.10556 " pathEditMode="relative" rAng="0" ptsTypes="AA">
                                      <p:cBhvr>
                                        <p:cTn id="6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0" y="530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2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3.33333E-6 -1.11111E-6 L 0.09584 0.1055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0" y="530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2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0 L -0.03333 0 " pathEditMode="relative" ptsTypes="AA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0 L -0.03333 0 " pathEditMode="relative" ptsTypes="AA">
                                      <p:cBhvr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0 L -0.03333 0 " pathEditMode="relative" ptsTypes="AA">
                                      <p:cBhvr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0 L -0.03333 0 " pathEditMode="relative" ptsTypes="AA">
                                      <p:cBhvr>
                                        <p:cTn id="9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4167 -4.44444E-6 L -0.08334 0.08889 " pathEditMode="relative" rAng="0" ptsTypes="AA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440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375 0.00556 L -0.07917 0.06112 " pathEditMode="relative" rAng="0" ptsTypes="AA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280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4167 3.33333E-6 L -0.08334 0.01111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60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4167 -2.22222E-6 L -0.09167 -0.03333 " pathEditMode="relative" rAng="0" ptsTypes="AA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" y="-170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3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3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3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3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 0 L -0.1125 0.11667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0" y="580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0" presetClass="path" presetSubtype="0" accel="50000" decel="50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-3.33333E-6 L -0.09583 0.08334 " pathEditMode="relative" rAng="0" ptsTypes="AA">
                                      <p:cBhvr>
                                        <p:cTn id="1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" y="420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0" presetClass="path" presetSubtype="0" accel="50000" decel="50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4.44444E-6 L -0.07916 0.07222 " pathEditMode="relative" rAng="0" ptsTypes="AA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0" y="360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0" presetClass="path" presetSubtype="0" accel="50000" decel="50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4.44444E-6 L -0.07916 0.07222 " pathEditMode="relative" rAng="0" ptsTypes="AA">
                                      <p:cBhvr>
                                        <p:cTn id="1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0" y="360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0" presetClass="path" presetSubtype="0" accel="50000" decel="5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3.33333E-6 -2.22222E-6 L 0.12084 0.12778 " pathEditMode="relative" rAng="0" ptsTypes="AA">
                                      <p:cBhvr>
                                        <p:cTn id="13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0" y="640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2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0" presetClass="path" presetSubtype="0" accel="50000" decel="5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3.33333E-6 -2.22222E-6 L 0.12084 0.12778 " pathEditMode="relative" rAng="0" ptsTypes="AA">
                                      <p:cBhvr>
                                        <p:cTn id="14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0" y="6400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2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0" presetClass="path" presetSubtype="0" accel="50000" decel="5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3.33333E-6 -2.22222E-6 L 0.12084 0.12778 " pathEditMode="relative" rAng="0" ptsTypes="AA">
                                      <p:cBhvr>
                                        <p:cTn id="14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0" y="6400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2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0" presetClass="path" presetSubtype="0" accel="50000" decel="5000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-3.33333E-6 -2.22222E-6 L 0.12084 0.12778 " pathEditMode="relative" rAng="0" ptsTypes="AA">
                                      <p:cBhvr>
                                        <p:cTn id="1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0" y="6400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2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5833 0 " pathEditMode="relative" ptsTypes="AA">
                                      <p:cBhvr>
                                        <p:cTn id="166" dur="7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5833 0 " pathEditMode="relative" ptsTypes="AA">
                                      <p:cBhvr>
                                        <p:cTn id="168" dur="7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5833 0 " pathEditMode="relative" ptsTypes="AA">
                                      <p:cBhvr>
                                        <p:cTn id="170" dur="7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5833 0 " pathEditMode="relative" ptsTypes="AA">
                                      <p:cBhvr>
                                        <p:cTn id="172" dur="7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0" presetClass="path" presetSubtype="0" accel="50000" decel="5000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6667 -4.44444E-6 L -0.10834 0.08889 " pathEditMode="relative" rAng="0" ptsTypes="AA">
                                      <p:cBhvr>
                                        <p:cTn id="174" dur="7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4400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0" presetClass="path" presetSubtype="0" accel="50000" decel="5000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625 0.00555 L -0.10417 0.05 " pathEditMode="relative" rAng="0" ptsTypes="AA">
                                      <p:cBhvr>
                                        <p:cTn id="176" dur="7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2200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0" presetClass="path" presetSubtype="0" accel="50000" decel="5000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6667 3.33333E-6 L -0.10834 0.01111 " pathEditMode="relative" rAng="0" ptsTypes="AA">
                                      <p:cBhvr>
                                        <p:cTn id="178" dur="7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600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0" presetClass="path" presetSubtype="0" accel="50000" decel="5000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6666 -2.22222E-6 L -0.10833 -0.02222 " pathEditMode="relative" rAng="0" ptsTypes="AA">
                                      <p:cBhvr>
                                        <p:cTn id="180" dur="7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-1100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3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3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grpId="3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grpId="3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0" presetClass="path" presetSubtype="0" accel="50000" decel="5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 0 L -0.1125 0.11667 " pathEditMode="relative" rAng="0" ptsTypes="AA">
                                      <p:cBhvr>
                                        <p:cTn id="192" dur="7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0" y="5800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0" presetClass="path" presetSubtype="0" accel="50000" decel="5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3.33333E-6 -3.33333E-6 L -0.09583 0.08334 " pathEditMode="relative" rAng="0" ptsTypes="AA">
                                      <p:cBhvr>
                                        <p:cTn id="198" dur="7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" y="4200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1" presetClass="exit" presetSubtype="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0" presetClass="path" presetSubtype="0" accel="50000" decel="5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3.33333E-6 4.44444E-6 L -0.07916 0.07222 " pathEditMode="relative" rAng="0" ptsTypes="AA">
                                      <p:cBhvr>
                                        <p:cTn id="204" dur="7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0" y="3600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0" presetClass="path" presetSubtype="0" accel="50000" decel="5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3.33333E-6 4.44444E-6 L -0.07916 0.07222 " pathEditMode="relative" rAng="0" ptsTypes="AA">
                                      <p:cBhvr>
                                        <p:cTn id="210" dur="7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0" y="3600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0" presetClass="path" presetSubtype="0" accel="50000" decel="5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3.33333E-6 -2.22222E-6 L 0.14584 0.17222 " pathEditMode="relative" rAng="0" ptsTypes="AA">
                                      <p:cBhvr>
                                        <p:cTn id="21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0" y="8600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2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0" presetClass="path" presetSubtype="0" accel="50000" decel="5000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-3.33333E-6 -2.22222E-6 L 0.14584 0.17222 " pathEditMode="relative" rAng="0" ptsTypes="AA">
                                      <p:cBhvr>
                                        <p:cTn id="2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0" y="8600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2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0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3.33333E-6 -2.22222E-6 L 0.14584 0.17222 " pathEditMode="relative" rAng="0" ptsTypes="AA">
                                      <p:cBhvr>
                                        <p:cTn id="22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0" y="8600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2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0" presetClass="path" presetSubtype="0" accel="50000" decel="50000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-3.33333E-6 -2.22222E-6 L 0.14584 0.17222 " pathEditMode="relative" rAng="0" ptsTypes="AA">
                                      <p:cBhvr>
                                        <p:cTn id="23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0" y="860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1" presetClass="exit" presetSubtype="0" fill="hold" grpId="2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9166 0 " pathEditMode="relative" ptsTypes="AA">
                                      <p:cBhvr>
                                        <p:cTn id="2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59759E-6 L -0.0875 0.00555 " pathEditMode="relative" rAng="0" ptsTypes="AA">
                                      <p:cBhvr>
                                        <p:cTn id="2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300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9166 0 " pathEditMode="relative" ptsTypes="AA">
                                      <p:cBhvr>
                                        <p:cTn id="25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9166 0 " pathEditMode="relative" ptsTypes="AA">
                                      <p:cBhvr>
                                        <p:cTn id="25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0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9167 2.77556E-17 L -0.12917 0.08333 " pathEditMode="relative" rAng="0" ptsTypes="AA">
                                      <p:cBhvr>
                                        <p:cTn id="2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0" y="4200"/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0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75 0.00555 L -0.12917 0.05 " pathEditMode="relative" rAng="0" ptsTypes="AA">
                                      <p:cBhvr>
                                        <p:cTn id="2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2200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0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9167 -2.22222E-6 L -0.12917 0.00556 " pathEditMode="relative" rAng="0" ptsTypes="AA">
                                      <p:cBhvr>
                                        <p:cTn id="25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0" y="300"/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0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9167 2.22222E-6 L -0.1375 -0.02778 " pathEditMode="relative" rAng="0" ptsTypes="AA">
                                      <p:cBhvr>
                                        <p:cTn id="2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-1400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xit" presetSubtype="0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0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-0.1125 0.11667 " pathEditMode="relative" rAng="0" ptsTypes="AA">
                                      <p:cBhvr>
                                        <p:cTn id="27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0" y="5800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1" presetClass="exit" presetSubtype="0" fill="hold" grpId="2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0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33333E-6 -3.33333E-6 L -0.09583 0.08334 " pathEditMode="relative" rAng="0" ptsTypes="AA">
                                      <p:cBhvr>
                                        <p:cTn id="2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" y="4200"/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1" presetClass="exit" presetSubtype="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0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33333E-6 4.44444E-6 L -0.0875 0.07222 " pathEditMode="relative" rAng="0" ptsTypes="AA">
                                      <p:cBhvr>
                                        <p:cTn id="28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3600"/>
                                    </p:animMotion>
                                  </p:childTnLst>
                                </p:cTn>
                              </p:par>
                              <p:par>
                                <p:cTn id="285" presetID="1" presetClass="exit" presetSubtype="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0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33333E-6 4.44444E-6 L -0.0875 0.07222 " pathEditMode="relative" rAng="0" ptsTypes="AA">
                                      <p:cBhvr>
                                        <p:cTn id="29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3600"/>
                                    </p:animMotion>
                                  </p:childTnLst>
                                </p:cTn>
                              </p:par>
                              <p:par>
                                <p:cTn id="291" presetID="1" presetClass="exit" presetSubtype="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0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3.33333E-6 -3.33333E-6 L 0.1625 0.20556 " pathEditMode="relative" rAng="0" ptsTypes="AA">
                                      <p:cBhvr>
                                        <p:cTn id="29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0" y="10300"/>
                                    </p:animMotion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0" presetClass="path" presetSubtype="0" accel="50000" decel="50000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3.33333E-6 -3.33333E-6 L 0.1625 0.20556 " pathEditMode="relative" rAng="0" ptsTypes="AA">
                                      <p:cBhvr>
                                        <p:cTn id="30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0" y="10300"/>
                                    </p:animMotion>
                                  </p:childTnLst>
                                </p:cTn>
                              </p:par>
                              <p:par>
                                <p:cTn id="303" presetID="1" presetClass="exit" presetSubtype="0" fill="hold" grpId="2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0" presetClass="path" presetSubtype="0" accel="50000" decel="50000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3.33333E-6 -3.33333E-6 L 0.1625 0.20556 " pathEditMode="relative" rAng="0" ptsTypes="AA">
                                      <p:cBhvr>
                                        <p:cTn id="30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0" y="10300"/>
                                    </p:animMotion>
                                  </p:childTnLst>
                                </p:cTn>
                              </p:par>
                              <p:par>
                                <p:cTn id="309" presetID="1" presetClass="exit" presetSubtype="0" fill="hold" grpId="2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0" presetClass="path" presetSubtype="0" accel="50000" decel="50000" fill="hold" grpId="1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3.33333E-6 -3.33333E-6 L 0.1625 0.20556 " pathEditMode="relative" rAng="0" ptsTypes="AA">
                                      <p:cBhvr>
                                        <p:cTn id="3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0" y="10300"/>
                                    </p:animMotion>
                                  </p:childTnLst>
                                </p:cTn>
                              </p:par>
                              <p:par>
                                <p:cTn id="315" presetID="1" presetClass="exit" presetSubtype="0" fill="hold" grpId="2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33" grpId="2" animBg="1"/>
      <p:bldP spid="34" grpId="0" animBg="1"/>
      <p:bldP spid="34" grpId="1" animBg="1"/>
      <p:bldP spid="34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3" grpId="3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46" grpId="0" animBg="1"/>
      <p:bldP spid="46" grpId="1" animBg="1"/>
      <p:bldP spid="46" grpId="2" animBg="1"/>
      <p:bldP spid="46" grpId="3" animBg="1"/>
      <p:bldP spid="47" grpId="0" animBg="1"/>
      <p:bldP spid="47" grpId="1" animBg="1"/>
      <p:bldP spid="47" grpId="2" animBg="1"/>
      <p:bldP spid="47" grpId="3" animBg="1"/>
      <p:bldP spid="48" grpId="0" animBg="1"/>
      <p:bldP spid="48" grpId="1" animBg="1"/>
      <p:bldP spid="48" grpId="2" animBg="1"/>
      <p:bldP spid="48" grpId="3" animBg="1"/>
      <p:bldP spid="49" grpId="0" animBg="1"/>
      <p:bldP spid="49" grpId="1" animBg="1"/>
      <p:bldP spid="49" grpId="2" animBg="1"/>
      <p:bldP spid="49" grpId="3" animBg="1"/>
      <p:bldP spid="50" grpId="0" animBg="1"/>
      <p:bldP spid="50" grpId="1" animBg="1"/>
      <p:bldP spid="50" grpId="2" animBg="1"/>
      <p:bldP spid="50" grpId="3" animBg="1"/>
      <p:bldP spid="51" grpId="0" animBg="1"/>
      <p:bldP spid="51" grpId="1" animBg="1"/>
      <p:bldP spid="51" grpId="2" animBg="1"/>
      <p:bldP spid="51" grpId="3" animBg="1"/>
      <p:bldP spid="64" grpId="0" animBg="1"/>
      <p:bldP spid="64" grpId="1" animBg="1"/>
      <p:bldP spid="64" grpId="2" animBg="1"/>
      <p:bldP spid="64" grpId="3" animBg="1"/>
      <p:bldP spid="52" grpId="0" animBg="1"/>
      <p:bldP spid="52" grpId="1" animBg="1"/>
      <p:bldP spid="52" grpId="2" animBg="1"/>
      <p:bldP spid="53" grpId="0" animBg="1"/>
      <p:bldP spid="53" grpId="1" animBg="1"/>
      <p:bldP spid="53" grpId="2" animBg="1"/>
      <p:bldP spid="55" grpId="0" animBg="1"/>
      <p:bldP spid="55" grpId="1" animBg="1"/>
      <p:bldP spid="55" grpId="2" animBg="1"/>
      <p:bldP spid="56" grpId="0" animBg="1"/>
      <p:bldP spid="56" grpId="1" animBg="1"/>
      <p:bldP spid="56" grpId="2" animBg="1"/>
      <p:bldP spid="57" grpId="0" animBg="1"/>
      <p:bldP spid="57" grpId="1" animBg="1"/>
      <p:bldP spid="57" grpId="2" animBg="1"/>
      <p:bldP spid="58" grpId="0" animBg="1"/>
      <p:bldP spid="58" grpId="1" animBg="1"/>
      <p:bldP spid="58" grpId="2" animBg="1"/>
      <p:bldP spid="59" grpId="0" animBg="1"/>
      <p:bldP spid="59" grpId="1" animBg="1"/>
      <p:bldP spid="59" grpId="2" animBg="1"/>
      <p:bldP spid="60" grpId="0" animBg="1"/>
      <p:bldP spid="60" grpId="1" animBg="1"/>
      <p:bldP spid="60" grpId="2" animBg="1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3" grpId="0" animBg="1"/>
      <p:bldP spid="63" grpId="1" animBg="1"/>
      <p:bldP spid="63" grpId="2" animBg="1"/>
      <p:bldP spid="65" grpId="0" animBg="1"/>
      <p:bldP spid="65" grpId="1" animBg="1"/>
      <p:bldP spid="65" grpId="2" animBg="1"/>
      <p:bldP spid="66" grpId="0" animBg="1"/>
      <p:bldP spid="66" grpId="1" animBg="1"/>
      <p:bldP spid="66" grpId="2" animBg="1"/>
      <p:bldP spid="67" grpId="0" animBg="1"/>
      <p:bldP spid="67" grpId="1" animBg="1"/>
      <p:bldP spid="67" grpId="2" animBg="1"/>
      <p:bldP spid="68" grpId="0" animBg="1"/>
      <p:bldP spid="68" grpId="1" animBg="1"/>
      <p:bldP spid="68" grpId="2" animBg="1"/>
      <p:bldP spid="69" grpId="0" animBg="1"/>
      <p:bldP spid="69" grpId="1" animBg="1"/>
      <p:bldP spid="69" grpId="2" animBg="1"/>
      <p:bldP spid="70" grpId="0" animBg="1"/>
      <p:bldP spid="70" grpId="1" animBg="1"/>
      <p:bldP spid="70" grpId="2" animBg="1"/>
      <p:bldP spid="71" grpId="0" animBg="1"/>
      <p:bldP spid="71" grpId="1" animBg="1"/>
      <p:bldP spid="71" grpId="2" animBg="1"/>
      <p:bldP spid="72" grpId="0" animBg="1"/>
      <p:bldP spid="72" grpId="1" animBg="1"/>
      <p:bldP spid="72" grpId="2" animBg="1"/>
      <p:bldP spid="73" grpId="0" animBg="1"/>
      <p:bldP spid="73" grpId="1" animBg="1"/>
      <p:bldP spid="73" grpId="2" animBg="1"/>
      <p:bldP spid="74" grpId="0" animBg="1"/>
      <p:bldP spid="74" grpId="1" animBg="1"/>
      <p:bldP spid="74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77" grpId="0" animBg="1"/>
      <p:bldP spid="77" grpId="1" animBg="1"/>
      <p:bldP spid="77" grpId="2" animBg="1"/>
      <p:bldP spid="78" grpId="0" animBg="1"/>
      <p:bldP spid="78" grpId="1" animBg="1"/>
      <p:bldP spid="78" grpId="2" animBg="1"/>
      <p:bldP spid="79" grpId="0" animBg="1"/>
      <p:bldP spid="79" grpId="1" animBg="1"/>
      <p:bldP spid="79" grpId="2" animBg="1"/>
      <p:bldP spid="80" grpId="0" animBg="1"/>
      <p:bldP spid="80" grpId="1" animBg="1"/>
      <p:bldP spid="80" grpId="2" animBg="1"/>
      <p:bldP spid="81" grpId="0" animBg="1"/>
      <p:bldP spid="81" grpId="1" animBg="1"/>
      <p:bldP spid="81" grpId="2" animBg="1"/>
      <p:bldP spid="82" grpId="0" animBg="1"/>
      <p:bldP spid="82" grpId="1" animBg="1"/>
      <p:bldP spid="82" grpId="2" animBg="1"/>
      <p:bldP spid="83" grpId="0" animBg="1"/>
      <p:bldP spid="83" grpId="1" animBg="1"/>
      <p:bldP spid="83" grpId="2" animBg="1"/>
      <p:bldP spid="84" grpId="0" animBg="1"/>
      <p:bldP spid="84" grpId="1" animBg="1"/>
      <p:bldP spid="84" grpId="2" animBg="1"/>
      <p:bldP spid="85" grpId="0" animBg="1"/>
      <p:bldP spid="85" grpId="1" animBg="1"/>
      <p:bldP spid="85" grpId="2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TEMP.LT20.004\My Documents\My Pictures\Presentation Animation Files\Pulsar2b_RTM_FM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7958078" cy="6629400"/>
          </a:xfrm>
          <a:prstGeom prst="rect">
            <a:avLst/>
          </a:prstGeom>
          <a:noFill/>
        </p:spPr>
      </p:pic>
      <p:cxnSp>
        <p:nvCxnSpPr>
          <p:cNvPr id="6" name="Straight Connector 5"/>
          <p:cNvCxnSpPr/>
          <p:nvPr/>
        </p:nvCxnSpPr>
        <p:spPr>
          <a:xfrm flipH="1">
            <a:off x="6477000" y="990600"/>
            <a:ext cx="381000" cy="6096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6477000" y="1371600"/>
            <a:ext cx="381000" cy="3810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477000" y="1828800"/>
            <a:ext cx="381000" cy="762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6477000" y="2057400"/>
            <a:ext cx="381000" cy="1524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572000" y="1676400"/>
            <a:ext cx="1066800" cy="8382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4800600" y="1905000"/>
            <a:ext cx="838200" cy="6096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4953000" y="2133600"/>
            <a:ext cx="685800" cy="4572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953000" y="2286000"/>
            <a:ext cx="762000" cy="5334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4724400" y="3276600"/>
            <a:ext cx="914400" cy="6858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4648200" y="3276600"/>
            <a:ext cx="990600" cy="9144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 flipV="1">
            <a:off x="4495800" y="3276600"/>
            <a:ext cx="1143000" cy="11430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4343400" y="3276600"/>
            <a:ext cx="1295400" cy="14478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Documents and Settings\TEMP.LT20.004\My Documents\My Pictures\Presentation Animation Files\VIPRAM_FM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533400"/>
            <a:ext cx="2590800" cy="1452815"/>
          </a:xfrm>
          <a:prstGeom prst="rect">
            <a:avLst/>
          </a:prstGeom>
          <a:noFill/>
        </p:spPr>
      </p:pic>
      <p:pic>
        <p:nvPicPr>
          <p:cNvPr id="64" name="Picture 2" descr="C:\Documents and Settings\TEMP.LT20.004\My Documents\My Pictures\Presentation Animation Files\VIPRAM_FM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981200"/>
            <a:ext cx="2590800" cy="1452815"/>
          </a:xfrm>
          <a:prstGeom prst="rect">
            <a:avLst/>
          </a:prstGeom>
          <a:noFill/>
        </p:spPr>
      </p:pic>
      <p:pic>
        <p:nvPicPr>
          <p:cNvPr id="65" name="Picture 2" descr="C:\Documents and Settings\TEMP.LT20.004\My Documents\My Pictures\Presentation Animation Files\VIPRAM_FM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352800"/>
            <a:ext cx="2590800" cy="1452815"/>
          </a:xfrm>
          <a:prstGeom prst="rect">
            <a:avLst/>
          </a:prstGeom>
          <a:noFill/>
        </p:spPr>
      </p:pic>
      <p:pic>
        <p:nvPicPr>
          <p:cNvPr id="66" name="Picture 2" descr="C:\Documents and Settings\TEMP.LT20.004\My Documents\My Pictures\Presentation Animation Files\VIPRAM_FM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724400"/>
            <a:ext cx="2590800" cy="1452815"/>
          </a:xfrm>
          <a:prstGeom prst="rect">
            <a:avLst/>
          </a:prstGeom>
          <a:noFill/>
        </p:spPr>
      </p:pic>
      <p:cxnSp>
        <p:nvCxnSpPr>
          <p:cNvPr id="48" name="Straight Connector 47"/>
          <p:cNvCxnSpPr/>
          <p:nvPr/>
        </p:nvCxnSpPr>
        <p:spPr>
          <a:xfrm flipH="1" flipV="1">
            <a:off x="3200400" y="914400"/>
            <a:ext cx="990600" cy="16002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3200400" y="3048000"/>
            <a:ext cx="990600" cy="6858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3200400" y="2362200"/>
            <a:ext cx="990600" cy="4572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3200400" y="3200400"/>
            <a:ext cx="990600" cy="19050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 flipV="1">
            <a:off x="4953000" y="3276600"/>
            <a:ext cx="685800" cy="4572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 flipV="1">
            <a:off x="4953000" y="3124200"/>
            <a:ext cx="685800" cy="3810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 flipV="1">
            <a:off x="4953000" y="3048000"/>
            <a:ext cx="685800" cy="2286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 flipV="1">
            <a:off x="4953000" y="2971800"/>
            <a:ext cx="685800" cy="1524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val 103"/>
          <p:cNvSpPr/>
          <p:nvPr/>
        </p:nvSpPr>
        <p:spPr>
          <a:xfrm>
            <a:off x="5562600" y="29718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5562600" y="32004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5562600" y="34290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562600" y="36576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5562600" y="38862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5562600" y="41148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5562600" y="43434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5562600" y="45720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6781800" y="9144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5562600" y="15240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4724400" y="2438400"/>
            <a:ext cx="228600" cy="22860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6324600" y="1676400"/>
            <a:ext cx="228600" cy="22860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4038600" y="27432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4114800" y="29718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4114800" y="31242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038600" y="23622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 descr="Detectornew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514600"/>
            <a:ext cx="1828800" cy="2228471"/>
          </a:xfrm>
          <a:prstGeom prst="rect">
            <a:avLst/>
          </a:prstGeom>
        </p:spPr>
      </p:pic>
      <p:sp>
        <p:nvSpPr>
          <p:cNvPr id="51" name="TextBox 18"/>
          <p:cNvSpPr txBox="1">
            <a:spLocks noChangeArrowheads="1"/>
          </p:cNvSpPr>
          <p:nvPr/>
        </p:nvSpPr>
        <p:spPr bwMode="auto">
          <a:xfrm>
            <a:off x="2133600" y="-16933"/>
            <a:ext cx="540404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Helvetica"/>
                <a:cs typeface="Helvetica"/>
              </a:rPr>
              <a:t>Pattern Recognition Board (PRB) data flow </a:t>
            </a:r>
            <a:endParaRPr lang="en-US" sz="20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5562600" y="29718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562600" y="32004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5562600" y="34290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5562600" y="36576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562600" y="38862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5562600" y="41148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5562600" y="43434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5562600" y="45720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4724400" y="24384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5562600" y="15240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6324600" y="16764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6781800" y="914400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Date Placeholder 6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2665-A298-3648-BD4F-3FB0500F8D5D}" type="datetime1">
              <a:rPr lang="en-US" smtClean="0"/>
              <a:t>5/14/14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66800" y="4419600"/>
            <a:ext cx="9168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AM based</a:t>
            </a:r>
            <a:endParaRPr lang="en-US" sz="1400" dirty="0">
              <a:solidFill>
                <a:srgbClr val="0000FF"/>
              </a:solidFill>
            </a:endParaRPr>
          </a:p>
        </p:txBody>
      </p:sp>
      <p:pic>
        <p:nvPicPr>
          <p:cNvPr id="70" name="Picture 2" descr="C:\Users\jamieson\Desktop\8x4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655946"/>
            <a:ext cx="1066800" cy="105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pic>
        <p:nvPicPr>
          <p:cNvPr id="68" name="Picture 67" descr="CMS_trigger_sector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437" y="2057400"/>
            <a:ext cx="1688563" cy="3657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41052" y="457200"/>
            <a:ext cx="14369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Neighbor </a:t>
            </a:r>
          </a:p>
          <a:p>
            <a:r>
              <a:rPr lang="en-US" dirty="0">
                <a:solidFill>
                  <a:srgbClr val="0000FF"/>
                </a:solidFill>
              </a:rPr>
              <a:t>d</a:t>
            </a:r>
            <a:r>
              <a:rPr lang="en-US" dirty="0" smtClean="0">
                <a:solidFill>
                  <a:srgbClr val="0000FF"/>
                </a:solidFill>
              </a:rPr>
              <a:t>ata sharing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to/from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another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Trgger</a:t>
            </a:r>
            <a:r>
              <a:rPr lang="en-US" dirty="0" smtClean="0">
                <a:solidFill>
                  <a:srgbClr val="0000FF"/>
                </a:solidFill>
              </a:rPr>
              <a:t> Tower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5177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334 -0.0222 " pathEditMode="relative" ptsTypes="AA">
                                      <p:cBhvr>
                                        <p:cTn id="2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333 -0.04441 " pathEditMode="relative" ptsTypes="AA">
                                      <p:cBhvr>
                                        <p:cTn id="2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9167 -0.06661 " pathEditMode="relative" ptsTypes="AA">
                                      <p:cBhvr>
                                        <p:cTn id="3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9167 -0.07771 " pathEditMode="relative" ptsTypes="AA">
                                      <p:cBhvr>
                                        <p:cTn id="3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953E-6 L -0.12083 -0.1165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0" y="-58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9278E-6 L -0.12916 -0.14987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00" y="-75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3333 -0.17761 " pathEditMode="relative" ptsTypes="AA">
                                      <p:cBhvr>
                                        <p:cTn id="3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5834 -0.22202 " pathEditMode="relative" ptsTypes="AA">
                                      <p:cBhvr>
                                        <p:cTn id="4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417 -0.00555 L -0.04584 0.08326 " pathEditMode="relative" rAng="0" ptsTypes="AA">
                                      <p:cBhvr>
                                        <p:cTn id="62" dur="6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440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33333E-6 2.94172E-6 L 0.10417 -0.11656 " pathEditMode="relative" rAng="0" ptsTypes="AA">
                                      <p:cBhvr>
                                        <p:cTn id="64" dur="6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-580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3.33333E-6 2.09991E-6 L -0.12916 0.1387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00" y="690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4.34783E-7 L 0.05417 -0.07216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" y="-360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7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700"/>
                            </p:stCondLst>
                            <p:childTnLst>
                              <p:par>
                                <p:cTn id="8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7428E-6 L -0.09583 -0.21647 " pathEditMode="relative" rAng="0" ptsTypes="AA">
                                      <p:cBhvr>
                                        <p:cTn id="8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88529E-7 L -0.10416 -0.07216 " pathEditMode="relative" rAng="0" ptsTypes="AA">
                                      <p:cBhvr>
                                        <p:cTn id="9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0" y="-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700"/>
                            </p:stCondLst>
                            <p:childTnLst>
                              <p:par>
                                <p:cTn id="9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7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700"/>
                            </p:stCondLst>
                            <p:childTnLst>
                              <p:par>
                                <p:cTn id="11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1878E-6 L -0.07083 -0.01665 " pathEditMode="relative" rAng="0" ptsTypes="AA">
                                      <p:cBhvr>
                                        <p:cTn id="115" dur="6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0" y="-800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0.0875 -0.03889 " pathEditMode="relative" rAng="0" ptsTypes="AA">
                                      <p:cBhvr>
                                        <p:cTn id="117" dur="6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-1900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-0.0875 -0.06111 " pathEditMode="relative" rAng="0" ptsTypes="AA">
                                      <p:cBhvr>
                                        <p:cTn id="119" dur="6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-310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 L -0.0875 -0.07222 " pathEditMode="relative" rAng="0" ptsTypes="AA">
                                      <p:cBhvr>
                                        <p:cTn id="121" dur="6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-3600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0.1125 -0.11666 " pathEditMode="relative" rAng="0" ptsTypes="AA">
                                      <p:cBhvr>
                                        <p:cTn id="123" dur="6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0" y="-5800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-0.1125 -0.13889 " pathEditMode="relative" rAng="0" ptsTypes="AA">
                                      <p:cBhvr>
                                        <p:cTn id="125" dur="6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0" y="-6900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022E-16 L -0.12916 -0.17222 " pathEditMode="relative" rAng="0" ptsTypes="AA">
                                      <p:cBhvr>
                                        <p:cTn id="127" dur="6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00" y="-8600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01667 L -0.15833 -0.23333 " pathEditMode="relative" rAng="0" ptsTypes="AA">
                                      <p:cBhvr>
                                        <p:cTn id="129" dur="6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0833 -0.12222 " pathEditMode="relative" ptsTypes="AA">
                                      <p:cBhvr>
                                        <p:cTn id="1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167 0.08889 " pathEditMode="relative" ptsTypes="AA">
                                      <p:cBhvr>
                                        <p:cTn id="15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3700"/>
                            </p:stCondLst>
                            <p:childTnLst>
                              <p:par>
                                <p:cTn id="15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700"/>
                            </p:stCondLst>
                            <p:childTnLst>
                              <p:par>
                                <p:cTn id="1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70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1667 0.12223 " pathEditMode="relative" ptsTypes="AA">
                                      <p:cBhvr>
                                        <p:cTn id="1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5833 -0.07778 " pathEditMode="relative" ptsTypes="AA">
                                      <p:cBhvr>
                                        <p:cTn id="1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4700"/>
                            </p:stCondLst>
                            <p:childTnLst>
                              <p:par>
                                <p:cTn id="17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700"/>
                            </p:stCondLst>
                            <p:childTnLst>
                              <p:par>
                                <p:cTn id="17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470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4700"/>
                            </p:stCondLst>
                            <p:childTnLst>
                              <p:par>
                                <p:cTn id="18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19981E-6 L -0.1125 0.26087 " pathEditMode="relative" rAng="0" ptsTypes="AA">
                                      <p:cBhvr>
                                        <p:cTn id="18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0" y="13000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025E-6 L -0.1125 0.09436 " pathEditMode="relative" rAng="0" ptsTypes="AA">
                                      <p:cBhvr>
                                        <p:cTn id="18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0" y="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700"/>
                            </p:stCondLst>
                            <p:childTnLst>
                              <p:par>
                                <p:cTn id="18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4" grpId="2" animBg="1"/>
      <p:bldP spid="105" grpId="0" animBg="1"/>
      <p:bldP spid="105" grpId="1" animBg="1"/>
      <p:bldP spid="105" grpId="2" animBg="1"/>
      <p:bldP spid="106" grpId="0" animBg="1"/>
      <p:bldP spid="106" grpId="1" animBg="1"/>
      <p:bldP spid="106" grpId="2" animBg="1"/>
      <p:bldP spid="107" grpId="0" animBg="1"/>
      <p:bldP spid="107" grpId="1" animBg="1"/>
      <p:bldP spid="107" grpId="2" animBg="1"/>
      <p:bldP spid="108" grpId="0" animBg="1"/>
      <p:bldP spid="108" grpId="1" animBg="1"/>
      <p:bldP spid="108" grpId="2" animBg="1"/>
      <p:bldP spid="109" grpId="0" animBg="1"/>
      <p:bldP spid="109" grpId="1" animBg="1"/>
      <p:bldP spid="109" grpId="2" animBg="1"/>
      <p:bldP spid="110" grpId="0" animBg="1"/>
      <p:bldP spid="110" grpId="1" animBg="1"/>
      <p:bldP spid="110" grpId="2" animBg="1"/>
      <p:bldP spid="111" grpId="0" animBg="1"/>
      <p:bldP spid="111" grpId="1" animBg="1"/>
      <p:bldP spid="111" grpId="2" animBg="1"/>
      <p:bldP spid="112" grpId="0" animBg="1"/>
      <p:bldP spid="112" grpId="1" animBg="1"/>
      <p:bldP spid="112" grpId="2" animBg="1"/>
      <p:bldP spid="113" grpId="0" animBg="1"/>
      <p:bldP spid="113" grpId="1" animBg="1"/>
      <p:bldP spid="113" grpId="2" animBg="1"/>
      <p:bldP spid="114" grpId="0" animBg="1"/>
      <p:bldP spid="114" grpId="1" animBg="1"/>
      <p:bldP spid="114" grpId="2" animBg="1"/>
      <p:bldP spid="115" grpId="0" animBg="1"/>
      <p:bldP spid="115" grpId="1" animBg="1"/>
      <p:bldP spid="115" grpId="2" animBg="1"/>
      <p:bldP spid="117" grpId="0" animBg="1"/>
      <p:bldP spid="117" grpId="1" animBg="1"/>
      <p:bldP spid="117" grpId="2" animBg="1"/>
      <p:bldP spid="118" grpId="0" animBg="1"/>
      <p:bldP spid="118" grpId="1" animBg="1"/>
      <p:bldP spid="118" grpId="2" animBg="1"/>
      <p:bldP spid="119" grpId="0" animBg="1"/>
      <p:bldP spid="119" grpId="1" animBg="1"/>
      <p:bldP spid="119" grpId="2" animBg="1"/>
      <p:bldP spid="49" grpId="0" animBg="1"/>
      <p:bldP spid="49" grpId="1" animBg="1"/>
      <p:bldP spid="49" grpId="2" animBg="1"/>
      <p:bldP spid="52" grpId="0" animBg="1"/>
      <p:bldP spid="52" grpId="1" animBg="1"/>
      <p:bldP spid="52" grpId="2" animBg="1"/>
      <p:bldP spid="53" grpId="0" animBg="1"/>
      <p:bldP spid="53" grpId="1" animBg="1"/>
      <p:bldP spid="53" grpId="2" animBg="1"/>
      <p:bldP spid="54" grpId="0" animBg="1"/>
      <p:bldP spid="54" grpId="1" animBg="1"/>
      <p:bldP spid="54" grpId="2" animBg="1"/>
      <p:bldP spid="55" grpId="0" animBg="1"/>
      <p:bldP spid="55" grpId="1" animBg="1"/>
      <p:bldP spid="55" grpId="2" animBg="1"/>
      <p:bldP spid="56" grpId="0" animBg="1"/>
      <p:bldP spid="56" grpId="1" animBg="1"/>
      <p:bldP spid="56" grpId="2" animBg="1"/>
      <p:bldP spid="57" grpId="0" animBg="1"/>
      <p:bldP spid="57" grpId="1" animBg="1"/>
      <p:bldP spid="57" grpId="2" animBg="1"/>
      <p:bldP spid="58" grpId="0" animBg="1"/>
      <p:bldP spid="58" grpId="1" animBg="1"/>
      <p:bldP spid="58" grpId="2" animBg="1"/>
      <p:bldP spid="59" grpId="0" animBg="1"/>
      <p:bldP spid="59" grpId="1" animBg="1"/>
      <p:bldP spid="59" grpId="2" animBg="1"/>
      <p:bldP spid="60" grpId="0" animBg="1"/>
      <p:bldP spid="60" grpId="1" animBg="1"/>
      <p:bldP spid="60" grpId="2" animBg="1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3" grpId="0" animBg="1"/>
      <p:bldP spid="63" grpId="1" animBg="1"/>
      <p:bldP spid="63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6705600" cy="12192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High Performance Computing</a:t>
            </a:r>
            <a:br>
              <a:rPr lang="en-US" sz="3200" dirty="0" smtClean="0"/>
            </a:br>
            <a:r>
              <a:rPr lang="en-US" sz="1600" b="1" i="1" dirty="0" smtClean="0">
                <a:solidFill>
                  <a:schemeClr val="tx1"/>
                </a:solidFill>
                <a:sym typeface="Wingdings"/>
              </a:rPr>
              <a:t> from US </a:t>
            </a:r>
            <a:r>
              <a:rPr lang="en-US" sz="1600" b="1" i="1" dirty="0">
                <a:solidFill>
                  <a:schemeClr val="tx1"/>
                </a:solidFill>
                <a:sym typeface="Wingdings"/>
              </a:rPr>
              <a:t>“Report to the President and Congress” by President’s</a:t>
            </a:r>
            <a:br>
              <a:rPr lang="en-US" sz="1600" b="1" i="1" dirty="0">
                <a:solidFill>
                  <a:schemeClr val="tx1"/>
                </a:solidFill>
                <a:sym typeface="Wingdings"/>
              </a:rPr>
            </a:br>
            <a:r>
              <a:rPr lang="en-US" sz="1600" b="1" i="1" dirty="0">
                <a:solidFill>
                  <a:schemeClr val="tx1"/>
                </a:solidFill>
                <a:sym typeface="Wingdings"/>
              </a:rPr>
              <a:t>Council of Advisors on Science and Technology, Dec. 2010 (page </a:t>
            </a:r>
            <a:r>
              <a:rPr lang="en-US" sz="1600" b="1" i="1" dirty="0" smtClean="0">
                <a:solidFill>
                  <a:schemeClr val="tx1"/>
                </a:solidFill>
                <a:sym typeface="Wingdings"/>
              </a:rPr>
              <a:t>65)</a:t>
            </a:r>
            <a:r>
              <a:rPr lang="en-US" sz="1600" b="1" i="1" dirty="0">
                <a:solidFill>
                  <a:schemeClr val="tx1"/>
                </a:solidFill>
                <a:sym typeface="Wingdings"/>
              </a:rPr>
              <a:t/>
            </a:r>
            <a:br>
              <a:rPr lang="en-US" sz="1600" b="1" i="1" dirty="0">
                <a:solidFill>
                  <a:schemeClr val="tx1"/>
                </a:solidFill>
                <a:sym typeface="Wingdings"/>
              </a:rPr>
            </a:b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4953000"/>
          </a:xfrm>
        </p:spPr>
        <p:txBody>
          <a:bodyPr/>
          <a:lstStyle/>
          <a:p>
            <a:r>
              <a:rPr lang="en-US" sz="2000" dirty="0" smtClean="0"/>
              <a:t>Compute-intensive</a:t>
            </a:r>
          </a:p>
          <a:p>
            <a:pPr lvl="1"/>
            <a:r>
              <a:rPr lang="en-US" sz="2000" dirty="0" smtClean="0"/>
              <a:t>massively parallel computation involving </a:t>
            </a:r>
            <a:r>
              <a:rPr lang="en-US" sz="2000" i="1" dirty="0" smtClean="0">
                <a:solidFill>
                  <a:srgbClr val="0000FF"/>
                </a:solidFill>
              </a:rPr>
              <a:t>very large number of processing elements</a:t>
            </a:r>
            <a:r>
              <a:rPr lang="en-US" sz="2000" dirty="0" smtClean="0">
                <a:solidFill>
                  <a:srgbClr val="0000FF"/>
                </a:solidFill>
              </a:rPr>
              <a:t>;</a:t>
            </a:r>
            <a:endParaRPr lang="en-US" sz="2000" dirty="0" smtClean="0"/>
          </a:p>
          <a:p>
            <a:r>
              <a:rPr lang="en-US" sz="2000" dirty="0" smtClean="0"/>
              <a:t>Communication-intensive</a:t>
            </a:r>
          </a:p>
          <a:p>
            <a:pPr lvl="1"/>
            <a:r>
              <a:rPr lang="en-US" sz="2000" i="1" dirty="0" smtClean="0">
                <a:solidFill>
                  <a:srgbClr val="0000FF"/>
                </a:solidFill>
              </a:rPr>
              <a:t>high-speed transfer of data </a:t>
            </a:r>
            <a:r>
              <a:rPr lang="en-US" sz="2000" dirty="0" smtClean="0">
                <a:solidFill>
                  <a:srgbClr val="0000FF"/>
                </a:solidFill>
              </a:rPr>
              <a:t>among processing elements;</a:t>
            </a:r>
            <a:endParaRPr lang="en-US" sz="2000" dirty="0" smtClean="0"/>
          </a:p>
          <a:p>
            <a:r>
              <a:rPr lang="en-US" sz="2000" dirty="0" smtClean="0"/>
              <a:t>Data-intensive</a:t>
            </a:r>
          </a:p>
          <a:p>
            <a:pPr lvl="1"/>
            <a:r>
              <a:rPr lang="en-US" sz="2000" i="1" dirty="0" smtClean="0">
                <a:solidFill>
                  <a:srgbClr val="0000FF"/>
                </a:solidFill>
              </a:rPr>
              <a:t>high-speed manipulation of </a:t>
            </a:r>
            <a:r>
              <a:rPr lang="en-US" sz="2000" dirty="0" smtClean="0">
                <a:solidFill>
                  <a:srgbClr val="0000FF"/>
                </a:solidFill>
              </a:rPr>
              <a:t>very large quantities of data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533400" y="3733800"/>
            <a:ext cx="929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6600"/>
                </a:solidFill>
                <a:latin typeface="Book Antiqua" charset="0"/>
              </a:rPr>
              <a:t>           HL-LHC L1 Tracking Trigger is  High Performance Computing</a:t>
            </a:r>
          </a:p>
          <a:p>
            <a:r>
              <a:rPr lang="en-US" b="1" i="1" dirty="0">
                <a:solidFill>
                  <a:schemeClr val="accent4"/>
                </a:solidFill>
                <a:latin typeface="Book Antiqua" charset="0"/>
              </a:rPr>
              <a:t> </a:t>
            </a:r>
            <a:r>
              <a:rPr lang="en-US" b="1" i="1" dirty="0" smtClean="0">
                <a:solidFill>
                  <a:schemeClr val="accent4"/>
                </a:solidFill>
                <a:latin typeface="Book Antiqua" charset="0"/>
              </a:rPr>
              <a:t>                                        </a:t>
            </a:r>
            <a:r>
              <a:rPr lang="en-US" sz="1800" b="1" i="1" dirty="0" smtClean="0">
                <a:solidFill>
                  <a:srgbClr val="0000FF"/>
                </a:solidFill>
                <a:latin typeface="Book Antiqua" charset="0"/>
              </a:rPr>
              <a:t>(</a:t>
            </a:r>
            <a:r>
              <a:rPr lang="en-US" sz="1800" b="1" i="1" dirty="0">
                <a:solidFill>
                  <a:srgbClr val="0000FF"/>
                </a:solidFill>
                <a:latin typeface="Book Antiqua" charset="0"/>
              </a:rPr>
              <a:t>Non-von Neumann approach</a:t>
            </a:r>
            <a:r>
              <a:rPr lang="en-US" sz="1800" b="1" i="1" dirty="0" smtClean="0">
                <a:solidFill>
                  <a:srgbClr val="0000FF"/>
                </a:solidFill>
                <a:latin typeface="Book Antiqua" charset="0"/>
              </a:rPr>
              <a:t>)</a:t>
            </a:r>
          </a:p>
          <a:p>
            <a:r>
              <a:rPr lang="en-US" sz="1800" b="1" i="1" dirty="0">
                <a:solidFill>
                  <a:srgbClr val="0000FF"/>
                </a:solidFill>
                <a:latin typeface="Book Antiqua" charset="0"/>
              </a:rPr>
              <a:t> </a:t>
            </a:r>
            <a:r>
              <a:rPr lang="en-US" sz="1800" b="1" i="1" dirty="0" smtClean="0">
                <a:solidFill>
                  <a:srgbClr val="0000FF"/>
                </a:solidFill>
                <a:latin typeface="Book Antiqua" charset="0"/>
              </a:rPr>
              <a:t>                            </a:t>
            </a:r>
            <a:r>
              <a:rPr lang="en-US" sz="1800" b="1" i="1" dirty="0" smtClean="0">
                <a:solidFill>
                  <a:srgbClr val="FF6600"/>
                </a:solidFill>
                <a:latin typeface="Book Antiqua" charset="0"/>
              </a:rPr>
              <a:t> but with very Low Latency and in Real Time</a:t>
            </a:r>
            <a:endParaRPr lang="en-US" dirty="0">
              <a:solidFill>
                <a:srgbClr val="FF6600"/>
              </a:solidFill>
            </a:endParaRPr>
          </a:p>
          <a:p>
            <a:r>
              <a:rPr lang="en-US" b="1" i="1" dirty="0">
                <a:solidFill>
                  <a:srgbClr val="FF6600"/>
                </a:solidFill>
                <a:latin typeface="Book Antiqua" charset="0"/>
              </a:rPr>
              <a:t> </a:t>
            </a:r>
            <a:r>
              <a:rPr lang="en-US" b="1" i="1" dirty="0" smtClean="0">
                <a:solidFill>
                  <a:srgbClr val="FF6600"/>
                </a:solidFill>
                <a:latin typeface="Book Antiqua" charset="0"/>
              </a:rPr>
              <a:t>         </a:t>
            </a:r>
            <a:r>
              <a:rPr lang="en-US" b="1" i="1" dirty="0" smtClean="0">
                <a:solidFill>
                  <a:srgbClr val="FF0000"/>
                </a:solidFill>
                <a:latin typeface="Book Antiqua" charset="0"/>
              </a:rPr>
              <a:t>HL-LHC  requires the most advanced Real Time processing technology</a:t>
            </a:r>
            <a:endParaRPr lang="en-US" b="1" i="1" dirty="0">
              <a:solidFill>
                <a:srgbClr val="FF0000"/>
              </a:solidFill>
              <a:latin typeface="Book Antiqua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A6E50-A5CF-6B44-A3AE-9EF6339EDDB7}" type="datetime1">
              <a:rPr lang="en-US" smtClean="0"/>
              <a:t>5/14/14</a:t>
            </a:fld>
            <a:endParaRPr lang="en-US"/>
          </a:p>
        </p:txBody>
      </p:sp>
      <p:pic>
        <p:nvPicPr>
          <p:cNvPr id="9" name="Picture 8" descr="CMS-pile-u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5160915"/>
            <a:ext cx="2667000" cy="1671686"/>
          </a:xfrm>
          <a:prstGeom prst="rect">
            <a:avLst/>
          </a:prstGeom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5196899"/>
            <a:ext cx="2286000" cy="166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pic>
        <p:nvPicPr>
          <p:cNvPr id="12" name="Picture 11" descr="CMS_trigger_secto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902" y="2971800"/>
            <a:ext cx="1794098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436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jamieson\Desktop\mesh_diff_event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685800"/>
            <a:ext cx="4191000" cy="416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Helvetica"/>
                <a:cs typeface="Helvetica"/>
              </a:rPr>
              <a:t>More advanced configuration</a:t>
            </a:r>
            <a:endParaRPr lang="en-US" sz="3200" dirty="0">
              <a:latin typeface="Helvetica"/>
              <a:cs typeface="Helvetic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0" y="838200"/>
            <a:ext cx="2133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Ten Processors and the Gateway send the event to the target Processor Blade in a round robin scheme.</a:t>
            </a:r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39BDF-878B-0147-ACBC-8D68D0CB3311}" type="datetime1">
              <a:rPr lang="en-US" smtClean="0"/>
              <a:t>5/14/14</a:t>
            </a:fld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981700" y="5264150"/>
            <a:ext cx="1485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</a:rPr>
              <a:t>Note: animated GIF, view as slideshow in PowerPoint</a:t>
            </a:r>
          </a:p>
        </p:txBody>
      </p:sp>
      <p:sp>
        <p:nvSpPr>
          <p:cNvPr id="8" name="Rectangle 7"/>
          <p:cNvSpPr/>
          <p:nvPr/>
        </p:nvSpPr>
        <p:spPr>
          <a:xfrm>
            <a:off x="228600" y="4953000"/>
            <a:ext cx="881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Helvetica"/>
                <a:cs typeface="Helvetica"/>
              </a:rPr>
              <a:t>The full mesh based architecture is highly flexible. </a:t>
            </a:r>
          </a:p>
          <a:p>
            <a:r>
              <a:rPr lang="en-US" sz="1600" dirty="0">
                <a:latin typeface="Helvetica"/>
                <a:cs typeface="Helvetica"/>
              </a:rPr>
              <a:t>Many performance and bandwidth bottlenecks can be solved/avoided/relaxed simply by better configurations.</a:t>
            </a:r>
          </a:p>
          <a:p>
            <a:endParaRPr lang="en-US" sz="1600" dirty="0" smtClean="0">
              <a:latin typeface="Helvetica"/>
              <a:cs typeface="Helvetica"/>
            </a:endParaRPr>
          </a:p>
          <a:p>
            <a:r>
              <a:rPr lang="en-US" sz="1600" dirty="0" smtClean="0">
                <a:latin typeface="Helvetica"/>
                <a:cs typeface="Helvetica"/>
              </a:rPr>
              <a:t>This </a:t>
            </a:r>
            <a:r>
              <a:rPr lang="en-US" sz="1600" dirty="0">
                <a:latin typeface="Helvetica"/>
                <a:cs typeface="Helvetica"/>
              </a:rPr>
              <a:t>also makes an early technical demonstration feasible using today’s technology.</a:t>
            </a:r>
          </a:p>
          <a:p>
            <a:r>
              <a:rPr lang="en-US" sz="1600" dirty="0">
                <a:latin typeface="Helvetica"/>
                <a:cs typeface="Helvetica"/>
              </a:rPr>
              <a:t>The flexible architecture is a good platform </a:t>
            </a:r>
            <a:r>
              <a:rPr lang="en-US" sz="1600" dirty="0" smtClean="0">
                <a:latin typeface="Helvetica"/>
                <a:cs typeface="Helvetica"/>
              </a:rPr>
              <a:t>for a </a:t>
            </a:r>
            <a:r>
              <a:rPr lang="en-US" sz="1600" dirty="0">
                <a:latin typeface="Helvetica"/>
                <a:cs typeface="Helvetica"/>
              </a:rPr>
              <a:t>vertical slice demonstration and beyond</a:t>
            </a:r>
            <a:r>
              <a:rPr lang="en-US" sz="1600" dirty="0">
                <a:solidFill>
                  <a:srgbClr val="DF2FE4"/>
                </a:solidFill>
                <a:latin typeface="Helvetica"/>
                <a:cs typeface="Helvetica"/>
              </a:rPr>
              <a:t>.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715000" y="1295400"/>
            <a:ext cx="381000" cy="304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638800" y="1143000"/>
            <a:ext cx="228600" cy="381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486400" y="1066800"/>
            <a:ext cx="152400" cy="457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791200" y="1524000"/>
            <a:ext cx="457200" cy="228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791200" y="1828800"/>
            <a:ext cx="533400" cy="76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791200" y="2057400"/>
            <a:ext cx="533400" cy="76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715000" y="2209800"/>
            <a:ext cx="533400" cy="228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334000" y="990600"/>
            <a:ext cx="152400" cy="457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" name="TextBox 2048"/>
          <p:cNvSpPr txBox="1"/>
          <p:nvPr/>
        </p:nvSpPr>
        <p:spPr>
          <a:xfrm>
            <a:off x="6172200" y="914400"/>
            <a:ext cx="2481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Helvetica"/>
                <a:cs typeface="Helvetica"/>
              </a:rPr>
              <a:t>To/from eight neighbor</a:t>
            </a:r>
          </a:p>
          <a:p>
            <a:r>
              <a:rPr lang="en-US" dirty="0" smtClean="0">
                <a:solidFill>
                  <a:srgbClr val="0000FF"/>
                </a:solidFill>
                <a:latin typeface="Helvetica"/>
                <a:cs typeface="Helvetica"/>
              </a:rPr>
              <a:t>towers</a:t>
            </a:r>
            <a:endParaRPr lang="en-US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72200" y="3276600"/>
            <a:ext cx="3084047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Each processor receives</a:t>
            </a:r>
          </a:p>
          <a:p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ata directly from upstream</a:t>
            </a:r>
          </a:p>
          <a:p>
            <a:r>
              <a:rPr lang="en-US" dirty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FF0000"/>
                </a:solidFill>
              </a:rPr>
              <a:t>n RTM,</a:t>
            </a:r>
          </a:p>
          <a:p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nd then take turn to handle</a:t>
            </a:r>
          </a:p>
          <a:p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ifferent event for each trigger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tower</a:t>
            </a:r>
          </a:p>
        </p:txBody>
      </p:sp>
    </p:spTree>
    <p:extLst>
      <p:ext uri="{BB962C8B-B14F-4D97-AF65-F5344CB8AC3E}">
        <p14:creationId xmlns:p14="http://schemas.microsoft.com/office/powerpoint/2010/main" val="978290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VIPRAM_FMC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6" r="6416"/>
          <a:stretch>
            <a:fillRect/>
          </a:stretch>
        </p:blipFill>
        <p:spPr>
          <a:xfrm>
            <a:off x="533400" y="1524000"/>
            <a:ext cx="8224838" cy="5291137"/>
          </a:xfrm>
        </p:spPr>
      </p:pic>
      <p:sp>
        <p:nvSpPr>
          <p:cNvPr id="60" name="Rectangle 59"/>
          <p:cNvSpPr/>
          <p:nvPr/>
        </p:nvSpPr>
        <p:spPr>
          <a:xfrm>
            <a:off x="4419600" y="5257800"/>
            <a:ext cx="4343400" cy="1066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-15240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dirty="0" smtClean="0"/>
              <a:t>Pattern recognition </a:t>
            </a:r>
            <a:br>
              <a:rPr lang="en-US" sz="2400" dirty="0" smtClean="0"/>
            </a:br>
            <a:r>
              <a:rPr lang="en-US" sz="2400" dirty="0" smtClean="0"/>
              <a:t>mezzanine concept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199C0-D2FC-8040-938B-EEB92BB5F8CD}" type="datetime1">
              <a:rPr lang="en-US" smtClean="0"/>
              <a:t>5/14/14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48400" y="3200400"/>
            <a:ext cx="10977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F2FE4"/>
                </a:solidFill>
              </a:rPr>
              <a:t>in coming</a:t>
            </a:r>
          </a:p>
          <a:p>
            <a:r>
              <a:rPr lang="en-US" dirty="0" smtClean="0">
                <a:solidFill>
                  <a:srgbClr val="DF2FE4"/>
                </a:solidFill>
              </a:rPr>
              <a:t>data</a:t>
            </a:r>
            <a:endParaRPr lang="en-US" dirty="0">
              <a:solidFill>
                <a:srgbClr val="DF2FE4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495800" y="2971800"/>
            <a:ext cx="1676400" cy="381000"/>
          </a:xfrm>
          <a:prstGeom prst="straightConnector1">
            <a:avLst/>
          </a:prstGeom>
          <a:ln>
            <a:solidFill>
              <a:srgbClr val="DF2FE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572000" y="3429000"/>
            <a:ext cx="1676400" cy="76200"/>
          </a:xfrm>
          <a:prstGeom prst="straightConnector1">
            <a:avLst/>
          </a:prstGeom>
          <a:ln>
            <a:solidFill>
              <a:srgbClr val="DF2FE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648200" y="3429000"/>
            <a:ext cx="1676400" cy="685800"/>
          </a:xfrm>
          <a:prstGeom prst="straightConnector1">
            <a:avLst/>
          </a:prstGeom>
          <a:ln>
            <a:solidFill>
              <a:srgbClr val="DF2FE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876800" y="3429000"/>
            <a:ext cx="1447800" cy="1295400"/>
          </a:xfrm>
          <a:prstGeom prst="straightConnector1">
            <a:avLst/>
          </a:prstGeom>
          <a:ln>
            <a:solidFill>
              <a:srgbClr val="DF2FE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3200400" y="3200400"/>
            <a:ext cx="2971800" cy="152400"/>
          </a:xfrm>
          <a:prstGeom prst="straightConnector1">
            <a:avLst/>
          </a:prstGeom>
          <a:ln>
            <a:solidFill>
              <a:srgbClr val="DF2FE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200400" y="3429000"/>
            <a:ext cx="2971800" cy="381000"/>
          </a:xfrm>
          <a:prstGeom prst="straightConnector1">
            <a:avLst/>
          </a:prstGeom>
          <a:ln>
            <a:solidFill>
              <a:srgbClr val="DF2FE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352800" y="3429000"/>
            <a:ext cx="2895600" cy="990600"/>
          </a:xfrm>
          <a:prstGeom prst="straightConnector1">
            <a:avLst/>
          </a:prstGeom>
          <a:ln>
            <a:solidFill>
              <a:srgbClr val="DF2FE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3505200" y="3429000"/>
            <a:ext cx="2743200" cy="1600200"/>
          </a:xfrm>
          <a:prstGeom prst="straightConnector1">
            <a:avLst/>
          </a:prstGeom>
          <a:ln>
            <a:solidFill>
              <a:srgbClr val="DF2FE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09600" y="228600"/>
            <a:ext cx="762000" cy="228600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2057400" y="0"/>
            <a:ext cx="381000" cy="24384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1066800" y="2057400"/>
            <a:ext cx="1219200" cy="7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914400" y="1676400"/>
            <a:ext cx="1447800" cy="7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762000" y="1295400"/>
            <a:ext cx="1676400" cy="7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685800" y="914400"/>
            <a:ext cx="1828800" cy="7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609600" y="533400"/>
            <a:ext cx="1905000" cy="7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533400" y="228600"/>
            <a:ext cx="2057400" cy="7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1981200" y="0"/>
            <a:ext cx="76200" cy="2438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2133600" y="1143000"/>
            <a:ext cx="2133600" cy="18288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124200" y="1828800"/>
            <a:ext cx="63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AM1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 flipH="1" flipV="1">
            <a:off x="1676400" y="0"/>
            <a:ext cx="152400" cy="2438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1828800" y="1524000"/>
            <a:ext cx="2590800" cy="20574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514600" y="1828800"/>
            <a:ext cx="63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AM2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419600" y="5257800"/>
            <a:ext cx="4374994" cy="107721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Helvetica"/>
                <a:cs typeface="Helvetica"/>
              </a:rPr>
              <a:t>Group the patterns and configure the </a:t>
            </a:r>
          </a:p>
          <a:p>
            <a:r>
              <a:rPr lang="en-US" sz="1600" dirty="0" smtClean="0">
                <a:solidFill>
                  <a:srgbClr val="FFFF00"/>
                </a:solidFill>
                <a:latin typeface="Helvetica"/>
                <a:cs typeface="Helvetica"/>
              </a:rPr>
              <a:t>AM Chips  in such a way that</a:t>
            </a:r>
          </a:p>
          <a:p>
            <a:r>
              <a:rPr lang="en-US" sz="1600" dirty="0" smtClean="0">
                <a:solidFill>
                  <a:srgbClr val="FFFF00"/>
                </a:solidFill>
                <a:latin typeface="Helvetica"/>
                <a:cs typeface="Helvetica"/>
              </a:rPr>
              <a:t>only relevant stubs/hits sent to the </a:t>
            </a:r>
          </a:p>
          <a:p>
            <a:r>
              <a:rPr lang="en-US" sz="1600" dirty="0">
                <a:solidFill>
                  <a:srgbClr val="FFFF00"/>
                </a:solidFill>
                <a:latin typeface="Helvetica"/>
                <a:cs typeface="Helvetica"/>
              </a:rPr>
              <a:t>r</a:t>
            </a:r>
            <a:r>
              <a:rPr lang="en-US" sz="1600" dirty="0" smtClean="0">
                <a:solidFill>
                  <a:srgbClr val="FFFF00"/>
                </a:solidFill>
                <a:latin typeface="Helvetica"/>
                <a:cs typeface="Helvetica"/>
              </a:rPr>
              <a:t>elevant </a:t>
            </a:r>
            <a:r>
              <a:rPr lang="en-US" sz="1600" dirty="0" err="1" smtClean="0">
                <a:solidFill>
                  <a:srgbClr val="FFFF00"/>
                </a:solidFill>
                <a:latin typeface="Helvetica"/>
                <a:cs typeface="Helvetica"/>
              </a:rPr>
              <a:t>AMchip</a:t>
            </a:r>
            <a:r>
              <a:rPr lang="en-US" sz="1600" dirty="0" smtClean="0">
                <a:solidFill>
                  <a:srgbClr val="FFFF00"/>
                </a:solidFill>
                <a:latin typeface="Helvetica"/>
                <a:cs typeface="Helvetica"/>
              </a:rPr>
              <a:t>.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 flipH="1">
            <a:off x="7315200" y="3200400"/>
            <a:ext cx="685800" cy="228600"/>
          </a:xfrm>
          <a:prstGeom prst="straightConnector1">
            <a:avLst/>
          </a:prstGeom>
          <a:ln w="76200" cmpd="sng">
            <a:solidFill>
              <a:srgbClr val="DF2FE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0" y="152400"/>
            <a:ext cx="40267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L6</a:t>
            </a:r>
          </a:p>
          <a:p>
            <a:r>
              <a:rPr lang="en-US" dirty="0" smtClean="0"/>
              <a:t>L5</a:t>
            </a:r>
          </a:p>
          <a:p>
            <a:r>
              <a:rPr lang="en-US" dirty="0" smtClean="0"/>
              <a:t>L4</a:t>
            </a:r>
          </a:p>
          <a:p>
            <a:endParaRPr lang="en-US" dirty="0" smtClean="0"/>
          </a:p>
          <a:p>
            <a:r>
              <a:rPr lang="en-US" dirty="0" smtClean="0"/>
              <a:t>L3</a:t>
            </a:r>
          </a:p>
          <a:p>
            <a:r>
              <a:rPr lang="en-US" dirty="0" smtClean="0"/>
              <a:t>L2</a:t>
            </a:r>
          </a:p>
          <a:p>
            <a:r>
              <a:rPr lang="en-US" dirty="0" smtClean="0"/>
              <a:t>L1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3733800" y="990600"/>
            <a:ext cx="2530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Associative Memory chip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419600" y="1371600"/>
            <a:ext cx="533400" cy="1524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Detectornew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505200"/>
            <a:ext cx="1828800" cy="2228471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938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Helvetica"/>
                <a:cs typeface="Helvetica"/>
              </a:rPr>
              <a:t>Pattern Recognition Mezzanine (PRM)</a:t>
            </a:r>
            <a:endParaRPr lang="en-US" sz="2400" dirty="0"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914400"/>
            <a:ext cx="4953000" cy="457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000" b="1" dirty="0" smtClean="0">
                <a:latin typeface="Helvetica"/>
                <a:cs typeface="Helvetica"/>
              </a:rPr>
              <a:t>Relaxed Performance Requirements (in the case of 10 PRBs </a:t>
            </a:r>
            <a:r>
              <a:rPr lang="en-US" sz="2000" b="1" dirty="0" smtClean="0">
                <a:latin typeface="Helvetica"/>
                <a:cs typeface="Helvetica"/>
                <a:sym typeface="Wingdings"/>
              </a:rPr>
              <a:t>with ~40 PRMs</a:t>
            </a:r>
            <a:r>
              <a:rPr lang="en-US" sz="2000" b="1" dirty="0" smtClean="0">
                <a:latin typeface="Helvetica"/>
                <a:cs typeface="Helvetica"/>
              </a:rPr>
              <a:t>):</a:t>
            </a:r>
          </a:p>
          <a:p>
            <a:r>
              <a:rPr lang="en-US" sz="1900" dirty="0" smtClean="0">
                <a:latin typeface="Helvetica"/>
                <a:cs typeface="Helvetica"/>
              </a:rPr>
              <a:t>40MHz input handled by 40 PRM mezzanines in round robin, each handles </a:t>
            </a:r>
          </a:p>
          <a:p>
            <a:pPr marL="0" indent="0">
              <a:buNone/>
            </a:pPr>
            <a:r>
              <a:rPr lang="en-US" sz="1900" dirty="0">
                <a:latin typeface="Helvetica"/>
                <a:cs typeface="Helvetica"/>
              </a:rPr>
              <a:t> </a:t>
            </a:r>
            <a:r>
              <a:rPr lang="en-US" sz="1900" dirty="0" smtClean="0">
                <a:latin typeface="Helvetica"/>
                <a:cs typeface="Helvetica"/>
              </a:rPr>
              <a:t>     ~1MHz event input rate </a:t>
            </a:r>
          </a:p>
          <a:p>
            <a:r>
              <a:rPr lang="en-US" sz="1900" dirty="0" smtClean="0">
                <a:latin typeface="Helvetica"/>
                <a:cs typeface="Helvetica"/>
              </a:rPr>
              <a:t>Event Processing &gt;= 1MHz (out of 40MHz)</a:t>
            </a:r>
          </a:p>
          <a:p>
            <a:r>
              <a:rPr lang="en-US" sz="1900" dirty="0" smtClean="0">
                <a:latin typeface="Helvetica"/>
                <a:cs typeface="Helvetica"/>
              </a:rPr>
              <a:t>Input BW &gt;= 16Gbps</a:t>
            </a:r>
          </a:p>
          <a:p>
            <a:pPr marL="0" indent="0">
              <a:buNone/>
            </a:pPr>
            <a:endParaRPr lang="en-US" sz="1900" dirty="0" smtClean="0">
              <a:latin typeface="Helvetica"/>
              <a:cs typeface="Helvetica"/>
            </a:endParaRPr>
          </a:p>
          <a:p>
            <a:r>
              <a:rPr lang="en-US" sz="1900" dirty="0" smtClean="0">
                <a:latin typeface="Helvetica"/>
                <a:cs typeface="Helvetica"/>
              </a:rPr>
              <a:t>In the case of AM approach:</a:t>
            </a:r>
          </a:p>
          <a:p>
            <a:pPr marL="0" indent="0">
              <a:buNone/>
            </a:pPr>
            <a:r>
              <a:rPr lang="en-US" sz="1900" dirty="0" smtClean="0">
                <a:latin typeface="Helvetica"/>
                <a:cs typeface="Helvetica"/>
              </a:rPr>
              <a:t>       ~10 AM chips / PRM</a:t>
            </a:r>
          </a:p>
          <a:p>
            <a:pPr marL="0" indent="0">
              <a:buNone/>
            </a:pPr>
            <a:r>
              <a:rPr lang="en-US" sz="1900" dirty="0" smtClean="0">
                <a:latin typeface="Helvetica"/>
                <a:cs typeface="Helvetica"/>
              </a:rPr>
              <a:t>       ~200k patterns / </a:t>
            </a:r>
            <a:r>
              <a:rPr lang="en-US" sz="1900" dirty="0" err="1" smtClean="0">
                <a:latin typeface="Helvetica"/>
                <a:cs typeface="Helvetica"/>
              </a:rPr>
              <a:t>AMchip</a:t>
            </a:r>
            <a:endParaRPr lang="en-US" sz="1900" dirty="0" smtClean="0">
              <a:latin typeface="Helvetica"/>
              <a:cs typeface="Helvetica"/>
            </a:endParaRPr>
          </a:p>
          <a:p>
            <a:pPr marL="0" indent="0">
              <a:buNone/>
            </a:pPr>
            <a:r>
              <a:rPr lang="en-US" sz="1900" dirty="0">
                <a:latin typeface="Helvetica"/>
                <a:cs typeface="Helvetica"/>
              </a:rPr>
              <a:t> </a:t>
            </a:r>
            <a:r>
              <a:rPr lang="en-US" sz="1900" dirty="0" smtClean="0">
                <a:latin typeface="Helvetica"/>
                <a:cs typeface="Helvetica"/>
              </a:rPr>
              <a:t>      ~ 2M patterns / tower</a:t>
            </a:r>
          </a:p>
          <a:p>
            <a:pPr marL="0" indent="0">
              <a:buNone/>
            </a:pPr>
            <a:r>
              <a:rPr lang="en-US" sz="1900" dirty="0">
                <a:latin typeface="Helvetica"/>
                <a:cs typeface="Helvetica"/>
              </a:rPr>
              <a:t> </a:t>
            </a:r>
            <a:r>
              <a:rPr lang="en-US" sz="1900" dirty="0" smtClean="0">
                <a:latin typeface="Helvetica"/>
                <a:cs typeface="Helvetica"/>
              </a:rPr>
              <a:t>      (2M x 48 towers ~ 100M patterns)</a:t>
            </a:r>
          </a:p>
          <a:p>
            <a:pPr marL="0" indent="0">
              <a:buNone/>
            </a:pPr>
            <a:r>
              <a:rPr lang="en-US" sz="1900" dirty="0">
                <a:latin typeface="Helvetica"/>
                <a:cs typeface="Helvetica"/>
              </a:rPr>
              <a:t> </a:t>
            </a:r>
            <a:r>
              <a:rPr lang="en-US" sz="1900" dirty="0" smtClean="0">
                <a:latin typeface="Helvetica"/>
                <a:cs typeface="Helvetica"/>
              </a:rPr>
              <a:t>           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6528-FB73-CF4B-A8FA-A2DFBCBD718E}" type="datetime1">
              <a:rPr lang="en-US" smtClean="0"/>
              <a:t>5/14/14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pic>
        <p:nvPicPr>
          <p:cNvPr id="9" name="Content Placeholder 3" descr="VIPRAM_FM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6" r="6416"/>
          <a:stretch>
            <a:fillRect/>
          </a:stretch>
        </p:blipFill>
        <p:spPr>
          <a:xfrm>
            <a:off x="533400" y="1676400"/>
            <a:ext cx="3200400" cy="20588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81400" y="5257800"/>
            <a:ext cx="54043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Helvetica"/>
                <a:cs typeface="Helvetica"/>
              </a:rPr>
              <a:t>The relaxed performance requirement would make </a:t>
            </a:r>
          </a:p>
          <a:p>
            <a:r>
              <a:rPr lang="en-US" i="1" dirty="0">
                <a:latin typeface="Helvetica"/>
                <a:cs typeface="Helvetica"/>
              </a:rPr>
              <a:t>e</a:t>
            </a:r>
            <a:r>
              <a:rPr lang="en-US" i="1" dirty="0" smtClean="0">
                <a:latin typeface="Helvetica"/>
                <a:cs typeface="Helvetica"/>
              </a:rPr>
              <a:t>arly technical demonstration easier for different</a:t>
            </a:r>
          </a:p>
          <a:p>
            <a:r>
              <a:rPr lang="en-US" i="1" dirty="0">
                <a:latin typeface="Helvetica"/>
                <a:cs typeface="Helvetica"/>
              </a:rPr>
              <a:t>t</a:t>
            </a:r>
            <a:r>
              <a:rPr lang="en-US" i="1" dirty="0" smtClean="0">
                <a:latin typeface="Helvetica"/>
                <a:cs typeface="Helvetica"/>
              </a:rPr>
              <a:t>rack finding approaches.</a:t>
            </a:r>
            <a:endParaRPr lang="en-US" i="1" dirty="0">
              <a:latin typeface="Helvetica"/>
              <a:cs typeface="Helvetic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886200"/>
            <a:ext cx="367172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6600"/>
                </a:solidFill>
                <a:latin typeface="Helvetica"/>
                <a:cs typeface="Helvetica"/>
              </a:rPr>
              <a:t>System size shrinks with better</a:t>
            </a:r>
          </a:p>
          <a:p>
            <a:r>
              <a:rPr lang="en-US" b="1" i="1" dirty="0" err="1" smtClean="0">
                <a:solidFill>
                  <a:srgbClr val="FF6600"/>
                </a:solidFill>
                <a:latin typeface="Helvetica"/>
                <a:cs typeface="Helvetica"/>
              </a:rPr>
              <a:t>AMchip</a:t>
            </a:r>
            <a:r>
              <a:rPr lang="en-US" b="1" i="1" dirty="0" smtClean="0">
                <a:solidFill>
                  <a:srgbClr val="FF6600"/>
                </a:solidFill>
                <a:latin typeface="Helvetica"/>
                <a:cs typeface="Helvetica"/>
              </a:rPr>
              <a:t> performance:</a:t>
            </a:r>
          </a:p>
          <a:p>
            <a:endParaRPr lang="en-US" dirty="0" smtClean="0"/>
          </a:p>
          <a:p>
            <a:r>
              <a:rPr lang="en-US" dirty="0" smtClean="0">
                <a:latin typeface="Helvetica"/>
                <a:cs typeface="Helvetica"/>
              </a:rPr>
              <a:t>If 2X more AM pattern density,</a:t>
            </a:r>
          </a:p>
          <a:p>
            <a:r>
              <a:rPr lang="en-US" dirty="0">
                <a:latin typeface="Helvetica"/>
                <a:cs typeface="Helvetica"/>
              </a:rPr>
              <a:t>o</a:t>
            </a:r>
            <a:r>
              <a:rPr lang="en-US" dirty="0" smtClean="0">
                <a:latin typeface="Helvetica"/>
                <a:cs typeface="Helvetica"/>
              </a:rPr>
              <a:t>r 2X higher AM speed,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latin typeface="Helvetica"/>
                <a:cs typeface="Helvetica"/>
                <a:sym typeface="Wingdings"/>
              </a:rPr>
              <a:t>2 x less system size</a:t>
            </a:r>
            <a:r>
              <a:rPr lang="en-US" dirty="0">
                <a:latin typeface="Helvetica"/>
                <a:cs typeface="Helvetica"/>
                <a:sym typeface="Wingdings"/>
              </a:rPr>
              <a:t> </a:t>
            </a:r>
            <a:endParaRPr lang="en-US" dirty="0" smtClean="0">
              <a:latin typeface="Helvetica"/>
              <a:cs typeface="Helvetica"/>
              <a:sym typeface="Wingdings"/>
            </a:endParaRPr>
          </a:p>
          <a:p>
            <a:r>
              <a:rPr lang="en-US" dirty="0" smtClean="0">
                <a:latin typeface="Helvetica"/>
                <a:cs typeface="Helvetica"/>
                <a:sym typeface="Wingdings"/>
              </a:rPr>
              <a:t>(48 crates  24 crates)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18288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6180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609600"/>
            <a:ext cx="5413957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764919"/>
            <a:ext cx="3962400" cy="40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F88F-EFA8-1443-A25E-26789A782783}" type="datetime1">
              <a:rPr lang="en-US" smtClean="0"/>
              <a:t>5/14/14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400" y="0"/>
            <a:ext cx="8313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Pulsar </a:t>
            </a:r>
            <a:r>
              <a:rPr lang="en-US" sz="2400" b="1" i="1" dirty="0">
                <a:solidFill>
                  <a:srgbClr val="FF0000"/>
                </a:solidFill>
              </a:rPr>
              <a:t>2</a:t>
            </a:r>
            <a:r>
              <a:rPr lang="en-US" sz="2400" b="1" i="1" dirty="0" smtClean="0">
                <a:solidFill>
                  <a:srgbClr val="FF0000"/>
                </a:solidFill>
              </a:rPr>
              <a:t>a prototypes work well: “plug &amp; play” (summer 2013)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62600" y="2362200"/>
            <a:ext cx="19851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</a:rPr>
              <a:t>Pulsar 2b design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4876800"/>
            <a:ext cx="4572000" cy="22775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400" b="1" i="1" dirty="0" smtClean="0">
                <a:solidFill>
                  <a:srgbClr val="0000FF"/>
                </a:solidFill>
                <a:latin typeface="Helvetica"/>
                <a:cs typeface="Helvetica"/>
              </a:rPr>
              <a:t>Pulsar 2b:</a:t>
            </a:r>
          </a:p>
          <a:p>
            <a:pPr marL="342900" lvl="1" indent="-342900">
              <a:buFont typeface="Arial"/>
              <a:buChar char="•"/>
            </a:pPr>
            <a:r>
              <a:rPr lang="en-US" altLang="ja-JP" sz="1400" b="1" i="1" dirty="0" smtClean="0">
                <a:solidFill>
                  <a:srgbClr val="0000FF"/>
                </a:solidFill>
                <a:latin typeface="Helvetica"/>
                <a:cs typeface="Helvetica"/>
              </a:rPr>
              <a:t>Vertex </a:t>
            </a:r>
            <a:r>
              <a:rPr lang="en-US" altLang="ja-JP" sz="1400" b="1" i="1" dirty="0">
                <a:solidFill>
                  <a:srgbClr val="0000FF"/>
                </a:solidFill>
                <a:latin typeface="Helvetica"/>
                <a:cs typeface="Helvetica"/>
              </a:rPr>
              <a:t>7 </a:t>
            </a:r>
            <a:r>
              <a:rPr lang="en-US" altLang="ja-JP" sz="1400" b="1" i="1" dirty="0" smtClean="0">
                <a:solidFill>
                  <a:srgbClr val="0000FF"/>
                </a:solidFill>
                <a:latin typeface="Helvetica"/>
                <a:cs typeface="Helvetica"/>
              </a:rPr>
              <a:t>FPGA </a:t>
            </a:r>
            <a:r>
              <a:rPr lang="en-US" sz="1400" dirty="0" smtClean="0">
                <a:latin typeface="Helvetica"/>
                <a:cs typeface="Helvetica"/>
              </a:rPr>
              <a:t>(XC7VX690T)</a:t>
            </a:r>
            <a:endParaRPr lang="en-US" altLang="ja-JP" sz="1400" b="1" i="1" dirty="0">
              <a:solidFill>
                <a:srgbClr val="0000FF"/>
              </a:solidFill>
              <a:latin typeface="Helvetica"/>
              <a:cs typeface="Helvetic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ja-JP" sz="1400" b="1" i="1" dirty="0">
                <a:solidFill>
                  <a:srgbClr val="0000FF"/>
                </a:solidFill>
                <a:latin typeface="Helvetica"/>
                <a:cs typeface="Helvetica"/>
              </a:rPr>
              <a:t>80 </a:t>
            </a:r>
            <a:r>
              <a:rPr kumimoji="1" lang="en-US" altLang="ja-JP" sz="1400" b="1" i="1" dirty="0" smtClean="0">
                <a:solidFill>
                  <a:srgbClr val="0000FF"/>
                </a:solidFill>
                <a:latin typeface="Helvetica"/>
                <a:cs typeface="Helvetica"/>
              </a:rPr>
              <a:t>GTH lines</a:t>
            </a:r>
            <a:endParaRPr kumimoji="1" lang="en-US" altLang="ja-JP" sz="1400" b="1" i="1" dirty="0">
              <a:solidFill>
                <a:srgbClr val="0000FF"/>
              </a:solidFill>
              <a:latin typeface="Helvetica"/>
              <a:cs typeface="Helvetica"/>
            </a:endParaRPr>
          </a:p>
          <a:p>
            <a:pPr marL="342900" indent="-342900">
              <a:buFont typeface="Arial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Helvetica"/>
                <a:cs typeface="Helvetica"/>
              </a:rPr>
              <a:t>Compatible </a:t>
            </a:r>
            <a:r>
              <a:rPr lang="en-US" sz="1400" dirty="0">
                <a:solidFill>
                  <a:srgbClr val="0000FF"/>
                </a:solidFill>
                <a:latin typeface="Helvetica"/>
                <a:cs typeface="Helvetica"/>
              </a:rPr>
              <a:t>with LAPP IPMC </a:t>
            </a:r>
            <a:r>
              <a:rPr lang="en-US" sz="1400" dirty="0" smtClean="0">
                <a:solidFill>
                  <a:srgbClr val="0000FF"/>
                </a:solidFill>
                <a:latin typeface="Helvetica"/>
                <a:cs typeface="Helvetica"/>
              </a:rPr>
              <a:t>module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Helvetica"/>
                <a:cs typeface="Helvetica"/>
              </a:rPr>
              <a:t>FMC TTC compatible, backplane clock dist. 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Helvetica"/>
                <a:cs typeface="Helvetica"/>
              </a:rPr>
              <a:t>CMS </a:t>
            </a:r>
            <a:r>
              <a:rPr lang="en-US" sz="1400" dirty="0" err="1" smtClean="0">
                <a:solidFill>
                  <a:srgbClr val="0000FF"/>
                </a:solidFill>
                <a:latin typeface="Helvetica"/>
                <a:cs typeface="Helvetica"/>
              </a:rPr>
              <a:t>IPBus</a:t>
            </a:r>
            <a:r>
              <a:rPr lang="en-US" sz="1400" dirty="0" smtClean="0">
                <a:solidFill>
                  <a:srgbClr val="0000FF"/>
                </a:solidFill>
                <a:latin typeface="Helvetica"/>
                <a:cs typeface="Helvetica"/>
              </a:rPr>
              <a:t> user interface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>
                <a:solidFill>
                  <a:srgbClr val="0000FF"/>
                </a:solidFill>
                <a:latin typeface="Helvetica"/>
                <a:cs typeface="Helvetica"/>
              </a:rPr>
              <a:t>General purpose </a:t>
            </a:r>
            <a:r>
              <a:rPr lang="en-US" sz="1400" dirty="0" smtClean="0">
                <a:solidFill>
                  <a:srgbClr val="0000FF"/>
                </a:solidFill>
                <a:latin typeface="Helvetica"/>
                <a:cs typeface="Helvetica"/>
              </a:rPr>
              <a:t>design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Helvetica"/>
                <a:cs typeface="Helvetica"/>
              </a:rPr>
              <a:t> I/O ~ 1 </a:t>
            </a:r>
            <a:r>
              <a:rPr lang="en-US" sz="1400" dirty="0" err="1" smtClean="0">
                <a:solidFill>
                  <a:srgbClr val="0000FF"/>
                </a:solidFill>
                <a:latin typeface="Helvetica"/>
                <a:cs typeface="Helvetica"/>
              </a:rPr>
              <a:t>Tbps</a:t>
            </a:r>
            <a:endParaRPr lang="en-US" sz="1400" dirty="0">
              <a:solidFill>
                <a:srgbClr val="0000FF"/>
              </a:solidFill>
              <a:latin typeface="Helvetica"/>
              <a:cs typeface="Helvetica"/>
            </a:endParaRPr>
          </a:p>
          <a:p>
            <a:pPr marL="342900" indent="-342900">
              <a:buFont typeface="Arial"/>
              <a:buChar char="•"/>
            </a:pPr>
            <a:endParaRPr lang="en-US" sz="1400" dirty="0">
              <a:solidFill>
                <a:srgbClr val="0000FF"/>
              </a:solidFill>
              <a:latin typeface="Helvetica"/>
              <a:cs typeface="Helvetica"/>
            </a:endParaRPr>
          </a:p>
          <a:p>
            <a:pPr marL="342900" indent="-342900">
              <a:buFont typeface="Arial"/>
              <a:buChar char="•"/>
            </a:pPr>
            <a:endParaRPr lang="en-US" altLang="ja-JP" sz="1600" b="1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pic>
        <p:nvPicPr>
          <p:cNvPr id="11" name="Picture 3" descr="C:\Users\jamieson\Desktop\mesh_diff_events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968" y="4572000"/>
            <a:ext cx="970032" cy="96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762000"/>
            <a:ext cx="17271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Pulsar 2a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err="1" smtClean="0">
                <a:solidFill>
                  <a:schemeClr val="bg1"/>
                </a:solidFill>
              </a:rPr>
              <a:t>Kintex</a:t>
            </a:r>
            <a:r>
              <a:rPr lang="en-US" dirty="0" smtClean="0">
                <a:solidFill>
                  <a:schemeClr val="bg1"/>
                </a:solidFill>
              </a:rPr>
              <a:t> 7 FPGAs)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400" y="4572000"/>
            <a:ext cx="4876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http://www-</a:t>
            </a:r>
            <a:r>
              <a:rPr lang="en-US" sz="1600" dirty="0" err="1"/>
              <a:t>ppd.fnal.gov</a:t>
            </a:r>
            <a:r>
              <a:rPr lang="en-US" sz="1600" dirty="0"/>
              <a:t>/</a:t>
            </a:r>
            <a:r>
              <a:rPr lang="en-US" sz="1600" dirty="0" err="1"/>
              <a:t>EEDOffice</a:t>
            </a:r>
            <a:r>
              <a:rPr lang="en-US" sz="1600" dirty="0"/>
              <a:t>-w/Projects/ATCA/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581400" y="4572000"/>
            <a:ext cx="365760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905000" y="1295400"/>
            <a:ext cx="609600" cy="381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905000" y="1295400"/>
            <a:ext cx="609600" cy="1600200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4038600" y="5334000"/>
            <a:ext cx="32004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194322" y="5562600"/>
            <a:ext cx="8089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3366FF"/>
                </a:solidFill>
                <a:latin typeface="Helvetica"/>
                <a:cs typeface="Helvetica"/>
              </a:rPr>
              <a:t>How </a:t>
            </a:r>
          </a:p>
          <a:p>
            <a:r>
              <a:rPr lang="en-US" sz="1200" dirty="0">
                <a:solidFill>
                  <a:srgbClr val="3366FF"/>
                </a:solidFill>
                <a:latin typeface="Helvetica"/>
                <a:cs typeface="Helvetica"/>
              </a:rPr>
              <a:t>f</a:t>
            </a:r>
            <a:r>
              <a:rPr lang="en-US" sz="1200" dirty="0" smtClean="0">
                <a:solidFill>
                  <a:srgbClr val="3366FF"/>
                </a:solidFill>
                <a:latin typeface="Helvetica"/>
                <a:cs typeface="Helvetica"/>
              </a:rPr>
              <a:t>ull-mesh</a:t>
            </a:r>
          </a:p>
          <a:p>
            <a:r>
              <a:rPr lang="en-US" sz="1200" dirty="0" smtClean="0">
                <a:solidFill>
                  <a:srgbClr val="3366FF"/>
                </a:solidFill>
                <a:latin typeface="Helvetica"/>
                <a:cs typeface="Helvetica"/>
              </a:rPr>
              <a:t>used in</a:t>
            </a:r>
          </a:p>
          <a:p>
            <a:r>
              <a:rPr lang="en-US" sz="1200" dirty="0" smtClean="0">
                <a:solidFill>
                  <a:srgbClr val="3366FF"/>
                </a:solidFill>
                <a:latin typeface="Helvetica"/>
                <a:cs typeface="Helvetica"/>
              </a:rPr>
              <a:t>CMS</a:t>
            </a:r>
          </a:p>
          <a:p>
            <a:r>
              <a:rPr lang="en-US" sz="1200" dirty="0" smtClean="0">
                <a:solidFill>
                  <a:srgbClr val="3366FF"/>
                </a:solidFill>
                <a:latin typeface="Helvetica"/>
                <a:cs typeface="Helvetica"/>
              </a:rPr>
              <a:t>L1 TT</a:t>
            </a:r>
            <a:br>
              <a:rPr lang="en-US" sz="1200" dirty="0" smtClean="0">
                <a:solidFill>
                  <a:srgbClr val="3366FF"/>
                </a:solidFill>
                <a:latin typeface="Helvetica"/>
                <a:cs typeface="Helvetica"/>
              </a:rPr>
            </a:br>
            <a:r>
              <a:rPr lang="en-US" sz="1200" dirty="0" smtClean="0">
                <a:solidFill>
                  <a:srgbClr val="3366FF"/>
                </a:solidFill>
                <a:latin typeface="Helvetica"/>
                <a:cs typeface="Helvetica"/>
              </a:rPr>
              <a:t>case</a:t>
            </a:r>
            <a:endParaRPr lang="en-US" sz="1200" dirty="0">
              <a:solidFill>
                <a:srgbClr val="3366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280743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1447800"/>
            <a:ext cx="3962400" cy="40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Helvetica"/>
                <a:cs typeface="Helvetica"/>
              </a:rPr>
              <a:t>Pulsar 2b Block Diagram</a:t>
            </a:r>
            <a:endParaRPr lang="en-US" sz="3200" dirty="0">
              <a:latin typeface="Helvetica"/>
              <a:cs typeface="Helvetica"/>
            </a:endParaRPr>
          </a:p>
        </p:txBody>
      </p:sp>
      <p:pic>
        <p:nvPicPr>
          <p:cNvPr id="2050" name="Picture 2" descr="http://www-ppd.fnal.gov/EEDOffice-w/Projects/ATCA/pulsar2b/Pulsar2b_blo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143000"/>
            <a:ext cx="5260749" cy="506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9FB2-096D-374A-856C-E5342450A2DD}" type="datetime1">
              <a:rPr lang="en-US" smtClean="0"/>
              <a:t>5/14/14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96200" y="2057400"/>
            <a:ext cx="1666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RTM Optical Transceivers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772400" y="1905000"/>
            <a:ext cx="1019174" cy="0"/>
          </a:xfrm>
          <a:prstGeom prst="straightConnector1">
            <a:avLst/>
          </a:prstGeom>
          <a:ln w="984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772400" y="3581400"/>
            <a:ext cx="1504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 Mesh Fabric Interface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7772400" y="3429000"/>
            <a:ext cx="990600" cy="1"/>
          </a:xfrm>
          <a:prstGeom prst="straightConnector1">
            <a:avLst/>
          </a:prstGeom>
          <a:ln w="762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419600" y="1447800"/>
            <a:ext cx="864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60 </a:t>
            </a:r>
            <a:r>
              <a:rPr lang="en-US" sz="1600" dirty="0" err="1" smtClean="0"/>
              <a:t>Gbps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5791200"/>
            <a:ext cx="1432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I/O:  ~ 1 </a:t>
            </a:r>
            <a:r>
              <a:rPr lang="en-US" dirty="0" err="1" smtClean="0">
                <a:solidFill>
                  <a:srgbClr val="FF6600"/>
                </a:solidFill>
              </a:rPr>
              <a:t>Tbps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226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ulsar2b-photo-compressed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300"/>
            <a:ext cx="9144000" cy="610262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8298-2084-1040-A2A8-61622A2C004E}" type="datetime1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66800" y="76200"/>
            <a:ext cx="7118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hlinkClick r:id="rId3"/>
              </a:rPr>
              <a:t>http://www-visualmedia.fnal.gov/VMS_Site/gallery/stillphotos/2014/0000/14-0089-</a:t>
            </a:r>
            <a:r>
              <a:rPr lang="en-US" sz="1400" dirty="0" smtClean="0">
                <a:solidFill>
                  <a:srgbClr val="FF0000"/>
                </a:solidFill>
                <a:hlinkClick r:id="rId3"/>
              </a:rPr>
              <a:t>24D.hr.jpg</a:t>
            </a:r>
            <a:endParaRPr lang="en-US" sz="1400" dirty="0" smtClean="0">
              <a:solidFill>
                <a:srgbClr val="FF0000"/>
              </a:solidFill>
            </a:endParaRPr>
          </a:p>
          <a:p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0" y="4876800"/>
            <a:ext cx="2098211" cy="140055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040216" y="6501368"/>
            <a:ext cx="3103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Pulsar 2b arrived 3 weeks ago</a:t>
            </a:r>
          </a:p>
        </p:txBody>
      </p:sp>
    </p:spTree>
    <p:extLst>
      <p:ext uri="{BB962C8B-B14F-4D97-AF65-F5344CB8AC3E}">
        <p14:creationId xmlns:p14="http://schemas.microsoft.com/office/powerpoint/2010/main" val="2488770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ulsarIIa_mezzanine_photo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8" r="4001" b="13330"/>
          <a:stretch/>
        </p:blipFill>
        <p:spPr>
          <a:xfrm>
            <a:off x="4174979" y="3032579"/>
            <a:ext cx="4943621" cy="3825421"/>
          </a:xfrm>
          <a:prstGeom prst="rect">
            <a:avLst/>
          </a:prstGeom>
        </p:spPr>
      </p:pic>
      <p:pic>
        <p:nvPicPr>
          <p:cNvPr id="6" name="Picture 5" descr="DF-test-mezzanine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16" b="2238"/>
          <a:stretch/>
        </p:blipFill>
        <p:spPr>
          <a:xfrm>
            <a:off x="-304800" y="152400"/>
            <a:ext cx="6601968" cy="40599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4600" y="990600"/>
            <a:ext cx="116540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VIPRAM</a:t>
            </a:r>
          </a:p>
          <a:p>
            <a:r>
              <a:rPr lang="en-US" sz="1600" dirty="0">
                <a:solidFill>
                  <a:srgbClr val="FF0000"/>
                </a:solidFill>
              </a:rPr>
              <a:t>t</a:t>
            </a:r>
            <a:r>
              <a:rPr lang="en-US" sz="1600" dirty="0" smtClean="0">
                <a:solidFill>
                  <a:srgbClr val="FF0000"/>
                </a:solidFill>
              </a:rPr>
              <a:t>est socket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67400" y="838200"/>
            <a:ext cx="304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Test mezzanine card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5334000" y="1295400"/>
            <a:ext cx="1905000" cy="685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562600" y="1295400"/>
            <a:ext cx="86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</a:rPr>
              <a:t>design</a:t>
            </a:r>
            <a:endParaRPr lang="en-US" sz="1800" dirty="0">
              <a:solidFill>
                <a:srgbClr val="0000FF"/>
              </a:solidFill>
            </a:endParaRPr>
          </a:p>
        </p:txBody>
      </p:sp>
      <p:cxnSp>
        <p:nvCxnSpPr>
          <p:cNvPr id="16" name="Straight Arrow Connector 15"/>
          <p:cNvCxnSpPr>
            <a:stCxn id="10" idx="2"/>
          </p:cNvCxnSpPr>
          <p:nvPr/>
        </p:nvCxnSpPr>
        <p:spPr bwMode="auto">
          <a:xfrm>
            <a:off x="7391400" y="1299865"/>
            <a:ext cx="0" cy="151953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7391400" y="1447800"/>
            <a:ext cx="118834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actual card</a:t>
            </a:r>
          </a:p>
          <a:p>
            <a:endParaRPr lang="en-US" sz="1600" dirty="0" smtClean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67000" y="2895600"/>
            <a:ext cx="2933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SVT in a mezzanine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24" name="Picture 23" descr="protoVIPRAM-pad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667000"/>
            <a:ext cx="615696" cy="592016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 bwMode="auto">
          <a:xfrm flipH="1">
            <a:off x="6705600" y="3048000"/>
            <a:ext cx="1524000" cy="8382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7568916" y="2438400"/>
            <a:ext cx="15623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>
                <a:solidFill>
                  <a:srgbClr val="0000FF"/>
                </a:solidFill>
              </a:rPr>
              <a:t>protoVIPRAM</a:t>
            </a:r>
            <a:r>
              <a:rPr lang="en-US" sz="1400" i="1" dirty="0" smtClean="0">
                <a:solidFill>
                  <a:srgbClr val="0000FF"/>
                </a:solidFill>
              </a:rPr>
              <a:t> chip</a:t>
            </a:r>
            <a:endParaRPr lang="en-US" sz="1400" i="1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A4205-859C-4E41-88BB-D339CD011534}" type="datetime1">
              <a:rPr lang="en-US" smtClean="0"/>
              <a:t>5/14/14</a:t>
            </a:fld>
            <a:endParaRPr lang="en-US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324926"/>
            <a:ext cx="3067050" cy="190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0" y="4267200"/>
            <a:ext cx="3581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Future versions being designed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8200" y="6096000"/>
            <a:ext cx="440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Being used for testing new AM chips at FNAL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791200"/>
            <a:ext cx="3352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Helvetica"/>
                <a:cs typeface="Helvetica"/>
              </a:rPr>
              <a:t>Two new mezzanines planed using: </a:t>
            </a:r>
          </a:p>
          <a:p>
            <a:r>
              <a:rPr lang="en-US" sz="1200" dirty="0" smtClean="0">
                <a:latin typeface="Helvetica"/>
                <a:cs typeface="Helvetica"/>
              </a:rPr>
              <a:t> INFN L2 FTK AMchip05/06 (by INFN)</a:t>
            </a:r>
          </a:p>
          <a:p>
            <a:r>
              <a:rPr lang="en-US" sz="1200" dirty="0">
                <a:latin typeface="Helvetica"/>
                <a:cs typeface="Helvetica"/>
              </a:rPr>
              <a:t> </a:t>
            </a:r>
            <a:r>
              <a:rPr lang="en-US" sz="1200" dirty="0" smtClean="0">
                <a:latin typeface="Helvetica"/>
                <a:cs typeface="Helvetica"/>
              </a:rPr>
              <a:t>FNAL CMS </a:t>
            </a:r>
            <a:r>
              <a:rPr lang="en-US" sz="1200" dirty="0" err="1" smtClean="0">
                <a:latin typeface="Helvetica"/>
                <a:cs typeface="Helvetica"/>
              </a:rPr>
              <a:t>AMchip</a:t>
            </a:r>
            <a:r>
              <a:rPr lang="en-US" sz="1200" dirty="0" smtClean="0">
                <a:latin typeface="Helvetica"/>
                <a:cs typeface="Helvetica"/>
              </a:rPr>
              <a:t> dedicated for L1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8200" y="533400"/>
            <a:ext cx="1815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74 mm x 149 </a:t>
            </a:r>
            <a:r>
              <a:rPr lang="en-US" dirty="0" smtClean="0"/>
              <a:t>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416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related abstracts </a:t>
            </a:r>
            <a:br>
              <a:rPr lang="en-US" dirty="0" smtClean="0"/>
            </a:br>
            <a:r>
              <a:rPr lang="en-US" dirty="0" smtClean="0"/>
              <a:t>for TWEPP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Pulsar 2b </a:t>
            </a:r>
            <a:r>
              <a:rPr lang="en-US" sz="2000" dirty="0" smtClean="0"/>
              <a:t>design and performance</a:t>
            </a:r>
          </a:p>
          <a:p>
            <a:r>
              <a:rPr lang="en-US" sz="2000" dirty="0" smtClean="0"/>
              <a:t>Pulsar 2b mezzanine design for AMchip05/6 (by INFN)</a:t>
            </a:r>
          </a:p>
          <a:p>
            <a:r>
              <a:rPr lang="en-US" sz="2000" dirty="0" smtClean="0"/>
              <a:t>Pulsar 2b application for FTK Data Formatter</a:t>
            </a:r>
          </a:p>
          <a:p>
            <a:r>
              <a:rPr lang="en-US" sz="2000" dirty="0" smtClean="0"/>
              <a:t>ProtoVIPRAM1: design and testing results</a:t>
            </a:r>
          </a:p>
          <a:p>
            <a:r>
              <a:rPr lang="en-US" sz="2000" dirty="0" smtClean="0"/>
              <a:t>Next version of </a:t>
            </a:r>
            <a:r>
              <a:rPr lang="en-US" sz="2000" dirty="0" err="1" smtClean="0"/>
              <a:t>protoVIPRAM</a:t>
            </a:r>
            <a:r>
              <a:rPr lang="en-US" sz="2000" dirty="0" smtClean="0"/>
              <a:t> for CMS L1 demonstration</a:t>
            </a:r>
          </a:p>
          <a:p>
            <a:r>
              <a:rPr lang="en-US" sz="2000" dirty="0" smtClean="0"/>
              <a:t>Power and Thermal analysis results for </a:t>
            </a:r>
            <a:r>
              <a:rPr lang="en-US" sz="2000" dirty="0" err="1" smtClean="0"/>
              <a:t>ProtoVIPRAM</a:t>
            </a:r>
            <a:r>
              <a:rPr lang="en-US" sz="2000" dirty="0" smtClean="0"/>
              <a:t> (SMU EE)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details will be presented at TWEPP 2014 this Sept.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10F1C-ECD1-2E45-BE75-C7C8F3440FB3}" type="datetime1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175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30"/>
          <p:cNvGrpSpPr>
            <a:grpSpLocks/>
          </p:cNvGrpSpPr>
          <p:nvPr/>
        </p:nvGrpSpPr>
        <p:grpSpPr bwMode="auto">
          <a:xfrm>
            <a:off x="5410200" y="4114800"/>
            <a:ext cx="2995613" cy="1581150"/>
            <a:chOff x="563215" y="704850"/>
            <a:chExt cx="3528925" cy="2114550"/>
          </a:xfrm>
        </p:grpSpPr>
        <p:pic>
          <p:nvPicPr>
            <p:cNvPr id="15397" name="Picture 31" descr="ATCA Shelf With AMC carrie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8240" y="704850"/>
              <a:ext cx="2533900" cy="165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8" name="Picture 32" descr="P2A_FTKIM_RT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215" y="876300"/>
              <a:ext cx="1453543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9" name="Picture 33" descr="P2A_FTKIM_RT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277" y="990600"/>
              <a:ext cx="1453543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00" name="Picture 34" descr="P2A_FTKIM_RT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339" y="1104900"/>
              <a:ext cx="1453543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01" name="Picture 35" descr="P2A_FTKIM_RT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1219200"/>
              <a:ext cx="1453543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02" name="Picture 36" descr="P2A_FTKIM_RT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1371600"/>
              <a:ext cx="1453543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03" name="Picture 37" descr="P2A_FTKIM_RT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200" y="1524000"/>
              <a:ext cx="1453543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04" name="Picture 38" descr="P2A_FTKIM_RT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1676400"/>
              <a:ext cx="1453543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362" name="Picture 48" descr="P2A_FTKIM_RT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334000"/>
            <a:ext cx="1233488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Up Arrow 64"/>
          <p:cNvSpPr>
            <a:spLocks noChangeArrowheads="1"/>
          </p:cNvSpPr>
          <p:nvPr/>
        </p:nvSpPr>
        <p:spPr bwMode="auto">
          <a:xfrm>
            <a:off x="7239000" y="3581400"/>
            <a:ext cx="685800" cy="5334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4400" eaLnBrk="0" hangingPunct="0">
              <a:buClrTx/>
              <a:buSzTx/>
              <a:buFontTx/>
              <a:buNone/>
            </a:pPr>
            <a:endParaRPr lang="en-US" sz="2400">
              <a:solidFill>
                <a:schemeClr val="tx1"/>
              </a:solidFill>
              <a:latin typeface="Helvetica" charset="0"/>
            </a:endParaRPr>
          </a:p>
        </p:txBody>
      </p:sp>
      <p:cxnSp>
        <p:nvCxnSpPr>
          <p:cNvPr id="15365" name="Straight Arrow Connector 67"/>
          <p:cNvCxnSpPr>
            <a:cxnSpLocks noChangeShapeType="1"/>
          </p:cNvCxnSpPr>
          <p:nvPr/>
        </p:nvCxnSpPr>
        <p:spPr bwMode="auto">
          <a:xfrm flipV="1">
            <a:off x="9067800" y="609600"/>
            <a:ext cx="0" cy="563880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67" name="TextBox 1"/>
          <p:cNvSpPr txBox="1">
            <a:spLocks noChangeArrowheads="1"/>
          </p:cNvSpPr>
          <p:nvPr/>
        </p:nvSpPr>
        <p:spPr bwMode="auto">
          <a:xfrm>
            <a:off x="7391400" y="5486400"/>
            <a:ext cx="1905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>
                <a:solidFill>
                  <a:srgbClr val="FF6600"/>
                </a:solidFill>
              </a:rPr>
              <a:t>Data Source stage</a:t>
            </a:r>
            <a:r>
              <a:rPr lang="en-US" sz="1400"/>
              <a:t> </a:t>
            </a:r>
          </a:p>
        </p:txBody>
      </p:sp>
      <p:sp>
        <p:nvSpPr>
          <p:cNvPr id="15368" name="TextBox 13"/>
          <p:cNvSpPr txBox="1">
            <a:spLocks noChangeArrowheads="1"/>
          </p:cNvSpPr>
          <p:nvPr/>
        </p:nvSpPr>
        <p:spPr bwMode="auto">
          <a:xfrm>
            <a:off x="25400" y="12700"/>
            <a:ext cx="71956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sz="2000" b="1" i="1" dirty="0" smtClean="0">
                <a:solidFill>
                  <a:srgbClr val="3366FF"/>
                </a:solidFill>
                <a:latin typeface="Helvetica"/>
                <a:cs typeface="Helvetica"/>
              </a:rPr>
              <a:t>Vertical </a:t>
            </a:r>
            <a:r>
              <a:rPr lang="en-US" sz="2000" b="1" i="1" dirty="0">
                <a:solidFill>
                  <a:srgbClr val="3366FF"/>
                </a:solidFill>
                <a:latin typeface="Helvetica"/>
                <a:cs typeface="Helvetica"/>
              </a:rPr>
              <a:t>Slice System </a:t>
            </a:r>
            <a:r>
              <a:rPr lang="en-US" sz="2000" b="1" i="1" dirty="0" smtClean="0">
                <a:solidFill>
                  <a:srgbClr val="3366FF"/>
                </a:solidFill>
                <a:latin typeface="Helvetica"/>
                <a:cs typeface="Helvetica"/>
              </a:rPr>
              <a:t>Demonstration over next few years</a:t>
            </a:r>
            <a:endParaRPr lang="en-US" sz="2000" b="1" i="1" dirty="0">
              <a:solidFill>
                <a:srgbClr val="3366FF"/>
              </a:solidFill>
              <a:latin typeface="Helvetica"/>
              <a:cs typeface="Helvetica"/>
            </a:endParaRPr>
          </a:p>
        </p:txBody>
      </p:sp>
      <p:grpSp>
        <p:nvGrpSpPr>
          <p:cNvPr id="15369" name="Group 83"/>
          <p:cNvGrpSpPr>
            <a:grpSpLocks/>
          </p:cNvGrpSpPr>
          <p:nvPr/>
        </p:nvGrpSpPr>
        <p:grpSpPr bwMode="auto">
          <a:xfrm>
            <a:off x="5486400" y="685800"/>
            <a:ext cx="3529013" cy="2838450"/>
            <a:chOff x="838200" y="3962400"/>
            <a:chExt cx="3528925" cy="2838450"/>
          </a:xfrm>
        </p:grpSpPr>
        <p:pic>
          <p:nvPicPr>
            <p:cNvPr id="15384" name="Picture 4" descr="ATCA Shelf With AMC carrie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3225" y="3962400"/>
              <a:ext cx="2533900" cy="165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5" name="Picture 68" descr="P2A_FTKIM_RT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4133850"/>
              <a:ext cx="1453543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6" name="Picture 69" descr="P2A_FTKIM_RT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5262" y="4248150"/>
              <a:ext cx="1453543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7" name="Picture 70" descr="P2A_FTKIM_RT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2324" y="4362450"/>
              <a:ext cx="1453543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8" name="Picture 71" descr="P2A_FTKIM_RT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385" y="4476750"/>
              <a:ext cx="1453543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9" name="Picture 72" descr="P2A_FTKIM_RT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1785" y="4629150"/>
              <a:ext cx="1453543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0" name="Picture 73" descr="P2A_FTKIM_RT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4185" y="4781550"/>
              <a:ext cx="1453543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1" name="Picture 74" descr="P2A_FTKIM_RT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6585" y="4933950"/>
              <a:ext cx="1453543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2" name="Picture 79" descr="P2A_FTKIM_RT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8985" y="5086350"/>
              <a:ext cx="1453543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3" name="Picture 78" descr="P2A_VPRAM_RTM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5000" y="5257800"/>
              <a:ext cx="1557226" cy="1085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4" name="Picture 80" descr="P2A_VPRAM_RTM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5410200"/>
              <a:ext cx="1557226" cy="1085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5" name="Picture 81" descr="P2A_VPRAM_RTM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800" y="5562600"/>
              <a:ext cx="1557226" cy="1085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6" name="Picture 82" descr="P2A_VPRAM_RTM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200" y="5715000"/>
              <a:ext cx="1557226" cy="1085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6400800" y="381000"/>
            <a:ext cx="2012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Core  trigger tower 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8F72F-06DE-4C49-B493-4FCC2201D48D}" type="datetime1">
              <a:rPr lang="en-US" smtClean="0"/>
              <a:t>5/14/14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794802"/>
            <a:ext cx="5968313" cy="5755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    Can and will be Implemented </a:t>
            </a:r>
            <a:r>
              <a:rPr lang="en-US" b="1" i="1" dirty="0"/>
              <a:t>in </a:t>
            </a:r>
            <a:r>
              <a:rPr lang="en-US" b="1" i="1" dirty="0" smtClean="0"/>
              <a:t>stages: </a:t>
            </a:r>
          </a:p>
          <a:p>
            <a:r>
              <a:rPr lang="en-US" b="1" i="1" dirty="0"/>
              <a:t> </a:t>
            </a:r>
            <a:r>
              <a:rPr lang="en-US" b="1" i="1" dirty="0" smtClean="0"/>
              <a:t>   mezzanine</a:t>
            </a:r>
            <a:r>
              <a:rPr lang="en-US" b="1" i="1" dirty="0"/>
              <a:t>, board, crate and multi crate </a:t>
            </a:r>
            <a:r>
              <a:rPr lang="en-US" b="1" i="1" dirty="0" smtClean="0"/>
              <a:t>level</a:t>
            </a:r>
          </a:p>
          <a:p>
            <a:r>
              <a:rPr lang="en-US" b="1" i="1" dirty="0" smtClean="0"/>
              <a:t>     </a:t>
            </a:r>
          </a:p>
          <a:p>
            <a:r>
              <a:rPr lang="en-US" b="1" i="1" dirty="0" smtClean="0"/>
              <a:t>     With the goals:</a:t>
            </a:r>
            <a:endParaRPr lang="en-US" dirty="0"/>
          </a:p>
          <a:p>
            <a:pPr lvl="1">
              <a:buFont typeface="Wingdings" charset="2"/>
              <a:buChar char="Ø"/>
            </a:pPr>
            <a:r>
              <a:rPr lang="en-US" sz="2200" dirty="0" smtClean="0"/>
              <a:t> Performance study (latency, efficiency </a:t>
            </a:r>
            <a:r>
              <a:rPr lang="en-US" sz="2200" dirty="0" err="1" smtClean="0"/>
              <a:t>etc</a:t>
            </a:r>
            <a:r>
              <a:rPr lang="en-US" sz="2200" dirty="0"/>
              <a:t>)</a:t>
            </a:r>
            <a:endParaRPr lang="en-US" sz="2200" dirty="0" smtClean="0"/>
          </a:p>
          <a:p>
            <a:pPr lvl="1">
              <a:buFont typeface="Wingdings" charset="2"/>
              <a:buChar char="Ø"/>
            </a:pPr>
            <a:r>
              <a:rPr lang="en-US" sz="2200" dirty="0" smtClean="0"/>
              <a:t> Identify </a:t>
            </a:r>
            <a:r>
              <a:rPr lang="en-US" sz="2200" dirty="0"/>
              <a:t>issues/</a:t>
            </a:r>
            <a:r>
              <a:rPr lang="en-US" sz="2200" dirty="0" smtClean="0"/>
              <a:t>bottlenecks</a:t>
            </a:r>
          </a:p>
          <a:p>
            <a:pPr lvl="1">
              <a:buFont typeface="Wingdings" charset="2"/>
              <a:buChar char="Ø"/>
            </a:pPr>
            <a:r>
              <a:rPr lang="en-US" sz="2200" dirty="0"/>
              <a:t> G</a:t>
            </a:r>
            <a:r>
              <a:rPr lang="en-US" sz="2200" dirty="0" smtClean="0"/>
              <a:t>uide </a:t>
            </a:r>
            <a:r>
              <a:rPr lang="en-US" sz="2200" dirty="0"/>
              <a:t>future R&amp;D, find solutions</a:t>
            </a:r>
          </a:p>
          <a:p>
            <a:pPr lvl="1">
              <a:buFont typeface="Wingdings" charset="2"/>
              <a:buChar char="Ø"/>
            </a:pPr>
            <a:r>
              <a:rPr lang="en-US" sz="2200" dirty="0" smtClean="0"/>
              <a:t> </a:t>
            </a:r>
            <a:r>
              <a:rPr lang="en-US" sz="2200" i="1" dirty="0" smtClean="0">
                <a:solidFill>
                  <a:srgbClr val="0000FF"/>
                </a:solidFill>
              </a:rPr>
              <a:t>A </a:t>
            </a:r>
            <a:r>
              <a:rPr lang="en-US" sz="2200" i="1" dirty="0">
                <a:solidFill>
                  <a:srgbClr val="0000FF"/>
                </a:solidFill>
              </a:rPr>
              <a:t>common platform to explore </a:t>
            </a:r>
            <a:endParaRPr lang="en-US" sz="2200" i="1" dirty="0" smtClean="0">
              <a:solidFill>
                <a:srgbClr val="0000FF"/>
              </a:solidFill>
            </a:endParaRPr>
          </a:p>
          <a:p>
            <a:pPr lvl="1"/>
            <a:r>
              <a:rPr lang="en-US" sz="2200" i="1" dirty="0">
                <a:solidFill>
                  <a:srgbClr val="0000FF"/>
                </a:solidFill>
              </a:rPr>
              <a:t> </a:t>
            </a:r>
            <a:r>
              <a:rPr lang="en-US" sz="2200" i="1" dirty="0" smtClean="0">
                <a:solidFill>
                  <a:srgbClr val="0000FF"/>
                </a:solidFill>
              </a:rPr>
              <a:t>   new </a:t>
            </a:r>
            <a:r>
              <a:rPr lang="en-US" sz="2200" i="1" dirty="0">
                <a:solidFill>
                  <a:srgbClr val="0000FF"/>
                </a:solidFill>
              </a:rPr>
              <a:t>ideas/</a:t>
            </a:r>
            <a:r>
              <a:rPr lang="en-US" sz="2200" i="1" dirty="0" smtClean="0">
                <a:solidFill>
                  <a:srgbClr val="0000FF"/>
                </a:solidFill>
              </a:rPr>
              <a:t>algorithms/</a:t>
            </a:r>
            <a:r>
              <a:rPr lang="en-US" sz="2200" i="1" dirty="0">
                <a:solidFill>
                  <a:srgbClr val="0000FF"/>
                </a:solidFill>
              </a:rPr>
              <a:t>approaches</a:t>
            </a:r>
          </a:p>
          <a:p>
            <a:pPr lvl="1">
              <a:buFont typeface="Wingdings" charset="2"/>
              <a:buChar char="Ø"/>
            </a:pPr>
            <a:r>
              <a:rPr lang="en-US" sz="2200" dirty="0" smtClean="0"/>
              <a:t> An </a:t>
            </a:r>
            <a:r>
              <a:rPr lang="en-US" sz="2200" dirty="0"/>
              <a:t>important step towards TDR and </a:t>
            </a:r>
            <a:r>
              <a:rPr lang="en-US" sz="2200" dirty="0" smtClean="0"/>
              <a:t>beyond</a:t>
            </a:r>
          </a:p>
          <a:p>
            <a:pPr lvl="1">
              <a:buFont typeface="Wingdings" charset="2"/>
              <a:buChar char="Ø"/>
            </a:pPr>
            <a:r>
              <a:rPr lang="en-US" sz="2200" dirty="0"/>
              <a:t> </a:t>
            </a:r>
            <a:r>
              <a:rPr lang="en-US" sz="2200" i="1" dirty="0" smtClean="0"/>
              <a:t>A major undertaking </a:t>
            </a:r>
            <a:r>
              <a:rPr lang="en-US" sz="2200" dirty="0" smtClean="0"/>
              <a:t>! </a:t>
            </a:r>
          </a:p>
          <a:p>
            <a:pPr lvl="1"/>
            <a:endParaRPr lang="en-US" sz="2200" dirty="0" smtClean="0"/>
          </a:p>
          <a:p>
            <a:pPr lvl="1"/>
            <a:r>
              <a:rPr lang="en-US" sz="2000" dirty="0" smtClean="0"/>
              <a:t>CMS people involved: </a:t>
            </a:r>
          </a:p>
          <a:p>
            <a:pPr lvl="1"/>
            <a:r>
              <a:rPr lang="en-US" sz="2000" dirty="0" smtClean="0"/>
              <a:t>Lyon/INFN/Cornell/Northwestern/</a:t>
            </a:r>
          </a:p>
          <a:p>
            <a:pPr lvl="1"/>
            <a:r>
              <a:rPr lang="en-US" sz="2000" dirty="0" smtClean="0"/>
              <a:t>Florida/Purdue/KIT/UK/CERN/FNAL … </a:t>
            </a:r>
          </a:p>
          <a:p>
            <a:pPr lvl="1"/>
            <a:endParaRPr lang="en-US" sz="2000" dirty="0"/>
          </a:p>
          <a:p>
            <a:pPr lvl="1"/>
            <a:endParaRPr lang="en-US" sz="2200" dirty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852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19"/>
          <p:cNvGrpSpPr>
            <a:grpSpLocks/>
          </p:cNvGrpSpPr>
          <p:nvPr/>
        </p:nvGrpSpPr>
        <p:grpSpPr bwMode="auto">
          <a:xfrm>
            <a:off x="0" y="762000"/>
            <a:ext cx="1447800" cy="1066800"/>
            <a:chOff x="2688" y="624"/>
            <a:chExt cx="2609" cy="2722"/>
          </a:xfrm>
        </p:grpSpPr>
        <p:pic>
          <p:nvPicPr>
            <p:cNvPr id="10259" name="Picture 2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6" y="706"/>
              <a:ext cx="2601" cy="2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0" name="Freeform 21"/>
            <p:cNvSpPr>
              <a:spLocks/>
            </p:cNvSpPr>
            <p:nvPr/>
          </p:nvSpPr>
          <p:spPr bwMode="auto">
            <a:xfrm>
              <a:off x="3693" y="1695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1" name="Freeform 22"/>
            <p:cNvSpPr>
              <a:spLocks/>
            </p:cNvSpPr>
            <p:nvPr/>
          </p:nvSpPr>
          <p:spPr bwMode="auto">
            <a:xfrm>
              <a:off x="4059" y="2082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2" name="Freeform 23"/>
            <p:cNvSpPr>
              <a:spLocks/>
            </p:cNvSpPr>
            <p:nvPr/>
          </p:nvSpPr>
          <p:spPr bwMode="auto">
            <a:xfrm>
              <a:off x="4392" y="2433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3" name="Freeform 24"/>
            <p:cNvSpPr>
              <a:spLocks/>
            </p:cNvSpPr>
            <p:nvPr/>
          </p:nvSpPr>
          <p:spPr bwMode="auto">
            <a:xfrm>
              <a:off x="3375" y="1344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4" name="Freeform 25"/>
            <p:cNvSpPr>
              <a:spLocks/>
            </p:cNvSpPr>
            <p:nvPr/>
          </p:nvSpPr>
          <p:spPr bwMode="auto">
            <a:xfrm>
              <a:off x="3003" y="960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5" name="Freeform 26"/>
            <p:cNvSpPr>
              <a:spLocks/>
            </p:cNvSpPr>
            <p:nvPr/>
          </p:nvSpPr>
          <p:spPr bwMode="auto">
            <a:xfrm>
              <a:off x="4716" y="2769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6" name="Freeform 27"/>
            <p:cNvSpPr>
              <a:spLocks/>
            </p:cNvSpPr>
            <p:nvPr/>
          </p:nvSpPr>
          <p:spPr bwMode="auto">
            <a:xfrm>
              <a:off x="2688" y="624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7" name="Freeform 28"/>
            <p:cNvSpPr>
              <a:spLocks/>
            </p:cNvSpPr>
            <p:nvPr/>
          </p:nvSpPr>
          <p:spPr bwMode="auto">
            <a:xfrm>
              <a:off x="4730" y="2767"/>
              <a:ext cx="546" cy="577"/>
            </a:xfrm>
            <a:custGeom>
              <a:avLst/>
              <a:gdLst>
                <a:gd name="T0" fmla="*/ 447 w 546"/>
                <a:gd name="T1" fmla="*/ 0 h 577"/>
                <a:gd name="T2" fmla="*/ 495 w 546"/>
                <a:gd name="T3" fmla="*/ 48 h 577"/>
                <a:gd name="T4" fmla="*/ 540 w 546"/>
                <a:gd name="T5" fmla="*/ 138 h 577"/>
                <a:gd name="T6" fmla="*/ 531 w 546"/>
                <a:gd name="T7" fmla="*/ 285 h 577"/>
                <a:gd name="T8" fmla="*/ 498 w 546"/>
                <a:gd name="T9" fmla="*/ 387 h 577"/>
                <a:gd name="T10" fmla="*/ 408 w 546"/>
                <a:gd name="T11" fmla="*/ 495 h 577"/>
                <a:gd name="T12" fmla="*/ 252 w 546"/>
                <a:gd name="T13" fmla="*/ 564 h 577"/>
                <a:gd name="T14" fmla="*/ 135 w 546"/>
                <a:gd name="T15" fmla="*/ 564 h 577"/>
                <a:gd name="T16" fmla="*/ 0 w 546"/>
                <a:gd name="T17" fmla="*/ 483 h 5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6"/>
                <a:gd name="T28" fmla="*/ 0 h 577"/>
                <a:gd name="T29" fmla="*/ 546 w 546"/>
                <a:gd name="T30" fmla="*/ 577 h 57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6" h="577">
                  <a:moveTo>
                    <a:pt x="447" y="0"/>
                  </a:moveTo>
                  <a:cubicBezTo>
                    <a:pt x="463" y="12"/>
                    <a:pt x="480" y="25"/>
                    <a:pt x="495" y="48"/>
                  </a:cubicBezTo>
                  <a:cubicBezTo>
                    <a:pt x="510" y="71"/>
                    <a:pt x="534" y="99"/>
                    <a:pt x="540" y="138"/>
                  </a:cubicBezTo>
                  <a:cubicBezTo>
                    <a:pt x="546" y="177"/>
                    <a:pt x="538" y="244"/>
                    <a:pt x="531" y="285"/>
                  </a:cubicBezTo>
                  <a:cubicBezTo>
                    <a:pt x="524" y="326"/>
                    <a:pt x="519" y="352"/>
                    <a:pt x="498" y="387"/>
                  </a:cubicBezTo>
                  <a:cubicBezTo>
                    <a:pt x="477" y="422"/>
                    <a:pt x="449" y="466"/>
                    <a:pt x="408" y="495"/>
                  </a:cubicBezTo>
                  <a:cubicBezTo>
                    <a:pt x="367" y="524"/>
                    <a:pt x="297" y="553"/>
                    <a:pt x="252" y="564"/>
                  </a:cubicBezTo>
                  <a:cubicBezTo>
                    <a:pt x="207" y="575"/>
                    <a:pt x="177" y="577"/>
                    <a:pt x="135" y="564"/>
                  </a:cubicBezTo>
                  <a:cubicBezTo>
                    <a:pt x="93" y="551"/>
                    <a:pt x="22" y="496"/>
                    <a:pt x="0" y="483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243" name="Immagine 3" descr="Pixel_SC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39" b="20142"/>
          <a:stretch>
            <a:fillRect/>
          </a:stretch>
        </p:blipFill>
        <p:spPr bwMode="auto">
          <a:xfrm>
            <a:off x="1447800" y="381000"/>
            <a:ext cx="2125663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43"/>
          <p:cNvSpPr txBox="1">
            <a:spLocks noChangeArrowheads="1"/>
          </p:cNvSpPr>
          <p:nvPr/>
        </p:nvSpPr>
        <p:spPr bwMode="auto">
          <a:xfrm>
            <a:off x="304800" y="762000"/>
            <a:ext cx="131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1800" dirty="0"/>
              <a:t>CDF SVXII</a:t>
            </a:r>
          </a:p>
        </p:txBody>
      </p:sp>
      <p:pic>
        <p:nvPicPr>
          <p:cNvPr id="10245" name="Picture 3" descr="cittol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1724025" cy="16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Rectangle 45"/>
          <p:cNvSpPr/>
          <p:nvPr/>
        </p:nvSpPr>
        <p:spPr bwMode="auto">
          <a:xfrm>
            <a:off x="2971800" y="2590800"/>
            <a:ext cx="1600200" cy="609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800" i="1" dirty="0">
                <a:solidFill>
                  <a:srgbClr val="FF0000"/>
                </a:solidFill>
              </a:rPr>
              <a:t>Data formatting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4495800" y="3505200"/>
            <a:ext cx="1600200" cy="609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800" dirty="0">
                <a:solidFill>
                  <a:srgbClr val="FF0000"/>
                </a:solidFill>
              </a:rPr>
              <a:t>Pattern Recognition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5791200" y="4114800"/>
            <a:ext cx="1600200" cy="609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800" i="1" dirty="0">
                <a:solidFill>
                  <a:srgbClr val="FF0000"/>
                </a:solidFill>
              </a:rPr>
              <a:t>Track</a:t>
            </a:r>
          </a:p>
          <a:p>
            <a:pPr>
              <a:defRPr/>
            </a:pPr>
            <a:r>
              <a:rPr lang="en-US" sz="1800" i="1" dirty="0">
                <a:solidFill>
                  <a:srgbClr val="FF0000"/>
                </a:solidFill>
              </a:rPr>
              <a:t>Fitting</a:t>
            </a:r>
          </a:p>
        </p:txBody>
      </p:sp>
      <p:sp>
        <p:nvSpPr>
          <p:cNvPr id="51" name="Lightning Bolt 50"/>
          <p:cNvSpPr/>
          <p:nvPr/>
        </p:nvSpPr>
        <p:spPr bwMode="auto">
          <a:xfrm>
            <a:off x="1905000" y="1905000"/>
            <a:ext cx="990600" cy="762000"/>
          </a:xfrm>
          <a:prstGeom prst="lightningBol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250" name="TextBox 51"/>
          <p:cNvSpPr txBox="1">
            <a:spLocks noChangeArrowheads="1"/>
          </p:cNvSpPr>
          <p:nvPr/>
        </p:nvSpPr>
        <p:spPr bwMode="auto">
          <a:xfrm>
            <a:off x="2667000" y="1828800"/>
            <a:ext cx="1568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1800" i="1" dirty="0">
                <a:solidFill>
                  <a:srgbClr val="0000FF"/>
                </a:solidFill>
              </a:rPr>
              <a:t>Data transfer</a:t>
            </a:r>
          </a:p>
        </p:txBody>
      </p:sp>
      <p:cxnSp>
        <p:nvCxnSpPr>
          <p:cNvPr id="10253" name="Straight Arrow Connector 56"/>
          <p:cNvCxnSpPr>
            <a:cxnSpLocks noChangeShapeType="1"/>
          </p:cNvCxnSpPr>
          <p:nvPr/>
        </p:nvCxnSpPr>
        <p:spPr bwMode="auto">
          <a:xfrm>
            <a:off x="7543800" y="5181600"/>
            <a:ext cx="685800" cy="5334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4" name="TextBox 57"/>
          <p:cNvSpPr txBox="1">
            <a:spLocks noChangeArrowheads="1"/>
          </p:cNvSpPr>
          <p:nvPr/>
        </p:nvSpPr>
        <p:spPr bwMode="auto">
          <a:xfrm>
            <a:off x="8153400" y="5638800"/>
            <a:ext cx="650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rgbClr val="0000FF"/>
                </a:solidFill>
              </a:rPr>
              <a:t>HLT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0" y="0"/>
            <a:ext cx="1905000" cy="6858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800" i="1" dirty="0">
                <a:solidFill>
                  <a:srgbClr val="FF0000"/>
                </a:solidFill>
              </a:rPr>
              <a:t>Detector design for triggering</a:t>
            </a:r>
          </a:p>
        </p:txBody>
      </p:sp>
      <p:sp>
        <p:nvSpPr>
          <p:cNvPr id="10256" name="TextBox 25"/>
          <p:cNvSpPr txBox="1">
            <a:spLocks noChangeArrowheads="1"/>
          </p:cNvSpPr>
          <p:nvPr/>
        </p:nvSpPr>
        <p:spPr bwMode="auto">
          <a:xfrm>
            <a:off x="0" y="1524000"/>
            <a:ext cx="10429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</a:rPr>
              <a:t>Beam spot</a:t>
            </a:r>
          </a:p>
        </p:txBody>
      </p:sp>
      <p:sp>
        <p:nvSpPr>
          <p:cNvPr id="10257" name="TextBox 1"/>
          <p:cNvSpPr txBox="1">
            <a:spLocks noChangeArrowheads="1"/>
          </p:cNvSpPr>
          <p:nvPr/>
        </p:nvSpPr>
        <p:spPr bwMode="auto">
          <a:xfrm>
            <a:off x="6705600" y="4800600"/>
            <a:ext cx="224833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0000FF"/>
                </a:solidFill>
              </a:rPr>
              <a:t>FPGA </a:t>
            </a:r>
            <a:r>
              <a:rPr lang="en-US" sz="1600" dirty="0" err="1" smtClean="0">
                <a:solidFill>
                  <a:srgbClr val="0000FF"/>
                </a:solidFill>
              </a:rPr>
              <a:t>vs</a:t>
            </a:r>
            <a:r>
              <a:rPr lang="en-US" sz="1600" dirty="0" smtClean="0">
                <a:solidFill>
                  <a:srgbClr val="0000FF"/>
                </a:solidFill>
              </a:rPr>
              <a:t> GPU </a:t>
            </a:r>
            <a:r>
              <a:rPr lang="en-US" sz="1600" dirty="0" err="1" smtClean="0">
                <a:solidFill>
                  <a:srgbClr val="0000FF"/>
                </a:solidFill>
              </a:rPr>
              <a:t>vs</a:t>
            </a:r>
            <a:r>
              <a:rPr lang="en-US" sz="1600" dirty="0" smtClean="0">
                <a:solidFill>
                  <a:srgbClr val="0000FF"/>
                </a:solidFill>
              </a:rPr>
              <a:t> CPU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0" y="152400"/>
            <a:ext cx="4800600" cy="338554"/>
          </a:xfrm>
          <a:prstGeom prst="rect">
            <a:avLst/>
          </a:prstGeom>
          <a:solidFill>
            <a:srgbClr val="36FF3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Helvetica"/>
                <a:cs typeface="Helvetica"/>
              </a:rPr>
              <a:t>Silicon Based Tracking Trigger at Hadron </a:t>
            </a:r>
            <a:r>
              <a:rPr lang="en-US" sz="1600" dirty="0">
                <a:solidFill>
                  <a:srgbClr val="FF0000"/>
                </a:solidFill>
                <a:latin typeface="Helvetica"/>
                <a:cs typeface="Helvetica"/>
              </a:rPr>
              <a:t>C</a:t>
            </a:r>
            <a:r>
              <a:rPr lang="en-US" sz="1600" dirty="0" smtClean="0">
                <a:solidFill>
                  <a:srgbClr val="FF0000"/>
                </a:solidFill>
                <a:latin typeface="Helvetica"/>
                <a:cs typeface="Helvetica"/>
              </a:rPr>
              <a:t>olliders</a:t>
            </a:r>
            <a:endParaRPr lang="en-US" sz="1600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4572000" y="1676400"/>
            <a:ext cx="381000" cy="838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4191000" y="914400"/>
            <a:ext cx="2391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8000"/>
                </a:solidFill>
                <a:latin typeface="Helvetica"/>
                <a:cs typeface="Helvetica"/>
              </a:rPr>
              <a:t>Partition detector into </a:t>
            </a:r>
          </a:p>
          <a:p>
            <a:r>
              <a:rPr lang="en-US" sz="1800" dirty="0" smtClean="0">
                <a:solidFill>
                  <a:srgbClr val="008000"/>
                </a:solidFill>
                <a:latin typeface="Helvetica"/>
                <a:cs typeface="Helvetica"/>
              </a:rPr>
              <a:t>trigger towers/sectors</a:t>
            </a:r>
            <a:endParaRPr lang="en-US" sz="1800" dirty="0">
              <a:solidFill>
                <a:srgbClr val="008000"/>
              </a:solidFill>
              <a:latin typeface="Helvetica"/>
              <a:cs typeface="Helvetica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5105400" y="2209800"/>
            <a:ext cx="533400" cy="1219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486400" y="1524000"/>
            <a:ext cx="3475262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Helvetica"/>
                <a:cs typeface="Helvetica"/>
              </a:rPr>
              <a:t>Pick your favorite method:</a:t>
            </a:r>
          </a:p>
          <a:p>
            <a:r>
              <a:rPr lang="en-US" sz="1800" dirty="0">
                <a:latin typeface="Helvetica"/>
                <a:cs typeface="Helvetica"/>
              </a:rPr>
              <a:t> </a:t>
            </a:r>
            <a:r>
              <a:rPr lang="en-US" sz="1800" dirty="0" smtClean="0">
                <a:latin typeface="Helvetica"/>
                <a:cs typeface="Helvetica"/>
              </a:rPr>
              <a:t> </a:t>
            </a:r>
            <a:r>
              <a:rPr lang="en-US" sz="1400" i="1" dirty="0" smtClean="0">
                <a:solidFill>
                  <a:srgbClr val="008000"/>
                </a:solidFill>
                <a:latin typeface="Helvetica"/>
                <a:cs typeface="Helvetica"/>
              </a:rPr>
              <a:t> </a:t>
            </a:r>
            <a:r>
              <a:rPr lang="en-US" sz="1400" b="1" i="1" dirty="0" smtClean="0">
                <a:solidFill>
                  <a:srgbClr val="008000"/>
                </a:solidFill>
                <a:latin typeface="Helvetica"/>
                <a:cs typeface="Helvetica"/>
              </a:rPr>
              <a:t>Associative Memory (AM) Approach</a:t>
            </a:r>
          </a:p>
          <a:p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   Hough Transformation</a:t>
            </a:r>
          </a:p>
          <a:p>
            <a:r>
              <a:rPr lang="en-US" sz="1400" i="1" dirty="0">
                <a:solidFill>
                  <a:srgbClr val="0000FF"/>
                </a:solidFill>
                <a:latin typeface="Helvetica"/>
                <a:cs typeface="Helvetica"/>
              </a:rPr>
              <a:t> </a:t>
            </a:r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  </a:t>
            </a:r>
            <a:r>
              <a:rPr lang="en-US" sz="1400" i="1" dirty="0" err="1" smtClean="0">
                <a:solidFill>
                  <a:srgbClr val="0000FF"/>
                </a:solidFill>
                <a:latin typeface="Helvetica"/>
                <a:cs typeface="Helvetica"/>
              </a:rPr>
              <a:t>tracklet</a:t>
            </a:r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-based </a:t>
            </a:r>
          </a:p>
          <a:p>
            <a:r>
              <a:rPr lang="en-US" sz="1400" i="1" dirty="0">
                <a:solidFill>
                  <a:srgbClr val="0000FF"/>
                </a:solidFill>
                <a:latin typeface="Helvetica"/>
                <a:cs typeface="Helvetica"/>
              </a:rPr>
              <a:t> </a:t>
            </a:r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  Adaptive Pattern Recognition</a:t>
            </a:r>
          </a:p>
          <a:p>
            <a:r>
              <a:rPr lang="en-US" sz="1400" i="1" dirty="0">
                <a:solidFill>
                  <a:srgbClr val="0000FF"/>
                </a:solidFill>
                <a:latin typeface="Helvetica"/>
                <a:cs typeface="Helvetica"/>
              </a:rPr>
              <a:t> </a:t>
            </a:r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  Biology Inspired …</a:t>
            </a:r>
          </a:p>
          <a:p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   your choice here…    </a:t>
            </a:r>
          </a:p>
          <a:p>
            <a:r>
              <a:rPr lang="en-US" sz="1800" dirty="0">
                <a:latin typeface="Helvetica"/>
                <a:cs typeface="Helvetica"/>
              </a:rPr>
              <a:t> </a:t>
            </a:r>
            <a:r>
              <a:rPr lang="en-US" sz="1800" dirty="0" smtClean="0">
                <a:latin typeface="Helvetica"/>
                <a:cs typeface="Helvetica"/>
              </a:rPr>
              <a:t>  </a:t>
            </a:r>
          </a:p>
          <a:p>
            <a:r>
              <a:rPr lang="en-US" dirty="0">
                <a:latin typeface="Helvetica"/>
                <a:cs typeface="Helvetica"/>
              </a:rPr>
              <a:t> </a:t>
            </a:r>
            <a:r>
              <a:rPr lang="en-US" dirty="0" smtClean="0">
                <a:latin typeface="Helvetica"/>
                <a:cs typeface="Helvetica"/>
              </a:rPr>
              <a:t>    </a:t>
            </a:r>
            <a:endParaRPr lang="en-US" dirty="0">
              <a:latin typeface="Helvetica"/>
              <a:cs typeface="Helvetica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6477000" y="3733800"/>
            <a:ext cx="152400" cy="381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477000" y="3429000"/>
            <a:ext cx="3444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Helvetica"/>
                <a:cs typeface="Helvetica"/>
              </a:rPr>
              <a:t>Finer pattern recognition</a:t>
            </a:r>
            <a:endParaRPr lang="en-US" sz="1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E1816-492F-4448-830B-3C7BB139612F}" type="datetime1">
              <a:rPr lang="en-US" smtClean="0"/>
              <a:t>5/14/14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pic>
        <p:nvPicPr>
          <p:cNvPr id="36" name="Picture 35" descr="CMS_trigger_secto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733800"/>
            <a:ext cx="1219200" cy="26409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19400" y="5105400"/>
            <a:ext cx="3816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Will use Associative Memory approach</a:t>
            </a:r>
          </a:p>
          <a:p>
            <a:r>
              <a:rPr lang="en-US" dirty="0"/>
              <a:t>a</a:t>
            </a:r>
            <a:r>
              <a:rPr lang="en-US" dirty="0" smtClean="0"/>
              <a:t>s an example in this talk</a:t>
            </a:r>
          </a:p>
        </p:txBody>
      </p:sp>
    </p:spTree>
    <p:extLst>
      <p:ext uri="{BB962C8B-B14F-4D97-AF65-F5344CB8AC3E}">
        <p14:creationId xmlns:p14="http://schemas.microsoft.com/office/powerpoint/2010/main" val="3925973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1447800" y="-228600"/>
            <a:ext cx="6705600" cy="1219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Helvetica"/>
                <a:ea typeface="ＭＳ Ｐゴシック" charset="0"/>
                <a:cs typeface="Helvetica"/>
              </a:rPr>
              <a:t>The AM approach </a:t>
            </a:r>
            <a:endParaRPr lang="en-US" dirty="0">
              <a:latin typeface="Helvetica"/>
              <a:ea typeface="ＭＳ Ｐゴシック" charset="0"/>
              <a:cs typeface="Helvetica"/>
            </a:endParaRPr>
          </a:p>
        </p:txBody>
      </p:sp>
      <p:sp>
        <p:nvSpPr>
          <p:cNvPr id="15362" name="Content Placeholder 4"/>
          <p:cNvSpPr>
            <a:spLocks noGrp="1"/>
          </p:cNvSpPr>
          <p:nvPr>
            <p:ph idx="1"/>
          </p:nvPr>
        </p:nvSpPr>
        <p:spPr>
          <a:xfrm>
            <a:off x="0" y="838200"/>
            <a:ext cx="8991600" cy="4953000"/>
          </a:xfrm>
        </p:spPr>
        <p:txBody>
          <a:bodyPr/>
          <a:lstStyle/>
          <a:p>
            <a:r>
              <a:rPr lang="en-US" dirty="0">
                <a:latin typeface="Helvetica" charset="0"/>
                <a:ea typeface="ＭＳ Ｐゴシック" charset="0"/>
                <a:cs typeface="ＭＳ Ｐゴシック" charset="0"/>
              </a:rPr>
              <a:t>Pattern Recognition Associative </a:t>
            </a:r>
            <a:r>
              <a:rPr lang="en-US" dirty="0" smtClean="0">
                <a:latin typeface="Helvetica" charset="0"/>
                <a:ea typeface="ＭＳ Ｐゴシック" charset="0"/>
                <a:cs typeface="ＭＳ Ｐゴシック" charset="0"/>
              </a:rPr>
              <a:t>Memory</a:t>
            </a:r>
          </a:p>
          <a:p>
            <a:pPr lvl="1"/>
            <a:r>
              <a:rPr lang="en-US" sz="1600" dirty="0" smtClean="0">
                <a:latin typeface="Helvetica" charset="0"/>
                <a:ea typeface="ＭＳ Ｐゴシック" charset="0"/>
                <a:cs typeface="ＭＳ Ｐゴシック" charset="0"/>
              </a:rPr>
              <a:t>B</a:t>
            </a:r>
            <a:r>
              <a:rPr lang="en-US" sz="1600" dirty="0" smtClean="0">
                <a:latin typeface="Helvetica" charset="0"/>
                <a:ea typeface="ＭＳ Ｐゴシック" charset="0"/>
              </a:rPr>
              <a:t>ased on </a:t>
            </a:r>
            <a:r>
              <a:rPr lang="en-US" sz="1600" i="1" dirty="0" smtClean="0">
                <a:solidFill>
                  <a:srgbClr val="0000FF"/>
                </a:solidFill>
                <a:latin typeface="Helvetica" charset="0"/>
                <a:ea typeface="ＭＳ Ｐゴシック" charset="0"/>
              </a:rPr>
              <a:t>CAM cells to match and majority logic to associate </a:t>
            </a:r>
            <a:r>
              <a:rPr lang="en-US" sz="1600" dirty="0" smtClean="0">
                <a:latin typeface="Helvetica" charset="0"/>
                <a:ea typeface="ＭＳ Ｐゴシック" charset="0"/>
              </a:rPr>
              <a:t>hits in different detector layers to a set of pre-determined hit patterns (simple working unit, yet massively parallel)</a:t>
            </a:r>
            <a:endParaRPr lang="en-US" sz="1600" i="1" dirty="0" smtClean="0">
              <a:solidFill>
                <a:srgbClr val="0000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1600" i="1" dirty="0" smtClean="0">
                <a:solidFill>
                  <a:srgbClr val="0000FF"/>
                </a:solidFill>
                <a:latin typeface="Helvetica" charset="0"/>
                <a:ea typeface="ＭＳ Ｐゴシック" charset="0"/>
              </a:rPr>
              <a:t>Pattern Recognition  finishes right after all hits arrive (fast data delivery important)</a:t>
            </a:r>
            <a:endParaRPr lang="en-US" sz="1600" i="1" dirty="0">
              <a:solidFill>
                <a:srgbClr val="0000FF"/>
              </a:solidFill>
              <a:latin typeface="Helvetica" charset="0"/>
              <a:ea typeface="ＭＳ Ｐゴシック" charset="0"/>
            </a:endParaRPr>
          </a:p>
          <a:p>
            <a:pPr lvl="1"/>
            <a:r>
              <a:rPr lang="en-US" sz="1600" i="1" dirty="0" smtClean="0">
                <a:solidFill>
                  <a:srgbClr val="FF0000"/>
                </a:solidFill>
                <a:latin typeface="Helvetica" charset="0"/>
                <a:ea typeface="ＭＳ Ｐゴシック" charset="0"/>
              </a:rPr>
              <a:t>Potentially good approach </a:t>
            </a:r>
            <a:r>
              <a:rPr lang="en-US" sz="1600" i="1" dirty="0">
                <a:solidFill>
                  <a:srgbClr val="FF0000"/>
                </a:solidFill>
                <a:latin typeface="Helvetica" charset="0"/>
                <a:ea typeface="ＭＳ Ｐゴシック" charset="0"/>
              </a:rPr>
              <a:t>for L1 </a:t>
            </a:r>
            <a:r>
              <a:rPr lang="en-US" sz="1600" i="1" dirty="0" smtClean="0">
                <a:solidFill>
                  <a:srgbClr val="FF0000"/>
                </a:solidFill>
                <a:latin typeface="Helvetica" charset="0"/>
                <a:ea typeface="ＭＳ Ｐゴシック" charset="0"/>
              </a:rPr>
              <a:t>application (require custom ASIC)</a:t>
            </a:r>
          </a:p>
          <a:p>
            <a:pPr marL="457200" lvl="1" indent="0">
              <a:buNone/>
            </a:pPr>
            <a:r>
              <a:rPr lang="en-US" sz="1600" i="1" dirty="0" smtClean="0">
                <a:solidFill>
                  <a:srgbClr val="0000FF"/>
                </a:solidFill>
                <a:latin typeface="Helvetica" charset="0"/>
                <a:ea typeface="ＭＳ Ｐゴシック" charset="0"/>
              </a:rPr>
              <a:t>A PR engine naturally handles a given region: divide &amp; conquer</a:t>
            </a:r>
            <a:endParaRPr lang="en-US" sz="1600" i="1" dirty="0">
              <a:solidFill>
                <a:srgbClr val="0000FF"/>
              </a:solidFill>
              <a:latin typeface="Helvetica" charset="0"/>
              <a:ea typeface="ＭＳ Ｐゴシック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352800" y="3581400"/>
            <a:ext cx="4343400" cy="2590800"/>
            <a:chOff x="2209800" y="1905000"/>
            <a:chExt cx="4343400" cy="2590800"/>
          </a:xfrm>
        </p:grpSpPr>
        <p:grpSp>
          <p:nvGrpSpPr>
            <p:cNvPr id="3" name="Group 43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70" name="Right Arrow 69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1" name="Right Arrow 70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2" name="Right Arrow 71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3" name="Right Arrow 72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4" name="Right Arrow 73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5" name="Right Arrow 74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6" name="Right Arrow 75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7" name="Right Arrow 76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4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62" name="Right Arrow 61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3" name="Right Arrow 62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4" name="Right Arrow 63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5" name="Right Arrow 64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6" name="Right Arrow 65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7" name="Right Arrow 66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8" name="Right Arrow 67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9" name="Right Arrow 68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5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54" name="Right Arrow 5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5" name="Right Arrow 5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6" name="Right Arrow 5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7" name="Right Arrow 5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8" name="Right Arrow 5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9" name="Right Arrow 5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0" name="Right Arrow 5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1" name="Right Arrow 6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6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46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7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8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9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0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1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2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3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191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38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9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0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1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192" name="Group 72"/>
            <p:cNvGrpSpPr>
              <a:grpSpLocks/>
            </p:cNvGrpSpPr>
            <p:nvPr/>
          </p:nvGrpSpPr>
          <p:grpSpPr bwMode="auto">
            <a:xfrm>
              <a:off x="3657600" y="3276600"/>
              <a:ext cx="2895600" cy="533400"/>
              <a:chOff x="2667000" y="2514600"/>
              <a:chExt cx="2895600" cy="533400"/>
            </a:xfrm>
          </p:grpSpPr>
          <p:sp>
            <p:nvSpPr>
              <p:cNvPr id="30" name="Rectangle 19"/>
              <p:cNvSpPr/>
              <p:nvPr/>
            </p:nvSpPr>
            <p:spPr>
              <a:xfrm>
                <a:off x="2667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1" name="Rectangle 20"/>
              <p:cNvSpPr/>
              <p:nvPr/>
            </p:nvSpPr>
            <p:spPr>
              <a:xfrm>
                <a:off x="3048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2" name="Rectangle 21"/>
              <p:cNvSpPr/>
              <p:nvPr/>
            </p:nvSpPr>
            <p:spPr>
              <a:xfrm>
                <a:off x="3429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3" name="Rectangle 22"/>
              <p:cNvSpPr/>
              <p:nvPr/>
            </p:nvSpPr>
            <p:spPr>
              <a:xfrm>
                <a:off x="3810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4" name="Rectangle 23"/>
              <p:cNvSpPr/>
              <p:nvPr/>
            </p:nvSpPr>
            <p:spPr>
              <a:xfrm>
                <a:off x="4191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5" name="Rectangle 24"/>
              <p:cNvSpPr/>
              <p:nvPr/>
            </p:nvSpPr>
            <p:spPr>
              <a:xfrm>
                <a:off x="4572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6" name="Rectangle 25"/>
              <p:cNvSpPr/>
              <p:nvPr/>
            </p:nvSpPr>
            <p:spPr>
              <a:xfrm>
                <a:off x="4953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7" name="Rectangle 26"/>
              <p:cNvSpPr/>
              <p:nvPr/>
            </p:nvSpPr>
            <p:spPr>
              <a:xfrm>
                <a:off x="5334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193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22" name="Rectangle 11"/>
              <p:cNvSpPr/>
              <p:nvPr/>
            </p:nvSpPr>
            <p:spPr>
              <a:xfrm>
                <a:off x="2667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3" name="Rectangle 12"/>
              <p:cNvSpPr/>
              <p:nvPr/>
            </p:nvSpPr>
            <p:spPr>
              <a:xfrm>
                <a:off x="3048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4" name="Rectangle 13"/>
              <p:cNvSpPr/>
              <p:nvPr/>
            </p:nvSpPr>
            <p:spPr>
              <a:xfrm>
                <a:off x="3429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5" name="Rectangle 14"/>
              <p:cNvSpPr/>
              <p:nvPr/>
            </p:nvSpPr>
            <p:spPr>
              <a:xfrm>
                <a:off x="3810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6" name="Rectangle 15"/>
              <p:cNvSpPr/>
              <p:nvPr/>
            </p:nvSpPr>
            <p:spPr>
              <a:xfrm>
                <a:off x="4191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7" name="Rectangle 16"/>
              <p:cNvSpPr/>
              <p:nvPr/>
            </p:nvSpPr>
            <p:spPr>
              <a:xfrm>
                <a:off x="4572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8" name="Rectangle 17"/>
              <p:cNvSpPr/>
              <p:nvPr/>
            </p:nvSpPr>
            <p:spPr>
              <a:xfrm>
                <a:off x="4953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9" name="Rectangle 18"/>
              <p:cNvSpPr/>
              <p:nvPr/>
            </p:nvSpPr>
            <p:spPr>
              <a:xfrm>
                <a:off x="5334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194" name="Group 74"/>
            <p:cNvGrpSpPr>
              <a:grpSpLocks/>
            </p:cNvGrpSpPr>
            <p:nvPr/>
          </p:nvGrpSpPr>
          <p:grpSpPr bwMode="auto">
            <a:xfrm>
              <a:off x="3657600" y="1905000"/>
              <a:ext cx="2895600" cy="533400"/>
              <a:chOff x="2667000" y="1143000"/>
              <a:chExt cx="2895600" cy="533400"/>
            </a:xfrm>
          </p:grpSpPr>
          <p:sp>
            <p:nvSpPr>
              <p:cNvPr id="14" name="Rectangle 3"/>
              <p:cNvSpPr/>
              <p:nvPr/>
            </p:nvSpPr>
            <p:spPr>
              <a:xfrm>
                <a:off x="2667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5" name="Rectangle 4"/>
              <p:cNvSpPr/>
              <p:nvPr/>
            </p:nvSpPr>
            <p:spPr>
              <a:xfrm>
                <a:off x="3048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6" name="Rectangle 5"/>
              <p:cNvSpPr/>
              <p:nvPr/>
            </p:nvSpPr>
            <p:spPr>
              <a:xfrm>
                <a:off x="3429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7" name="Rectangle 6"/>
              <p:cNvSpPr/>
              <p:nvPr/>
            </p:nvSpPr>
            <p:spPr>
              <a:xfrm>
                <a:off x="3810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8" name="Rectangle 7"/>
              <p:cNvSpPr/>
              <p:nvPr/>
            </p:nvSpPr>
            <p:spPr>
              <a:xfrm>
                <a:off x="4191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9" name="Rectangle 8"/>
              <p:cNvSpPr/>
              <p:nvPr/>
            </p:nvSpPr>
            <p:spPr>
              <a:xfrm>
                <a:off x="4572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0" name="Rectangle 9"/>
              <p:cNvSpPr/>
              <p:nvPr/>
            </p:nvSpPr>
            <p:spPr>
              <a:xfrm>
                <a:off x="4953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1" name="Rectangle 10"/>
              <p:cNvSpPr/>
              <p:nvPr/>
            </p:nvSpPr>
            <p:spPr>
              <a:xfrm>
                <a:off x="5334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</p:grpSp>
      <p:grpSp>
        <p:nvGrpSpPr>
          <p:cNvPr id="11" name="Group 77"/>
          <p:cNvGrpSpPr>
            <a:grpSpLocks/>
          </p:cNvGrpSpPr>
          <p:nvPr/>
        </p:nvGrpSpPr>
        <p:grpSpPr bwMode="auto">
          <a:xfrm>
            <a:off x="2057400" y="3200400"/>
            <a:ext cx="5638800" cy="2971800"/>
            <a:chOff x="914400" y="1524000"/>
            <a:chExt cx="5638800" cy="2971800"/>
          </a:xfrm>
        </p:grpSpPr>
        <p:grpSp>
          <p:nvGrpSpPr>
            <p:cNvPr id="12" name="Group 43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146" name="Right Arrow 14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47" name="Right Arrow 14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48" name="Right Arrow 14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49" name="Right Arrow 14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50" name="Right Arrow 14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51" name="Right Arrow 15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52" name="Right Arrow 15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53" name="Right Arrow 15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3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38" name="Right Arrow 137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39" name="Right Arrow 138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40" name="Right Arrow 139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41" name="Right Arrow 140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42" name="Right Arrow 141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43" name="Right Arrow 142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44" name="Right Arrow 143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45" name="Right Arrow 144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28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30" name="Right Arrow 129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31" name="Right Arrow 130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32" name="Right Arrow 131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33" name="Right Arrow 132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34" name="Right Arrow 133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35" name="Right Arrow 134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36" name="Right Arrow 135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37" name="Right Arrow 136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29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22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23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24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25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26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27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28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29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148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114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5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6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7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149" name="Group 72"/>
            <p:cNvGrpSpPr>
              <a:grpSpLocks/>
            </p:cNvGrpSpPr>
            <p:nvPr/>
          </p:nvGrpSpPr>
          <p:grpSpPr bwMode="auto">
            <a:xfrm>
              <a:off x="3657600" y="3276600"/>
              <a:ext cx="2895600" cy="533400"/>
              <a:chOff x="2667000" y="2514600"/>
              <a:chExt cx="2895600" cy="533400"/>
            </a:xfrm>
          </p:grpSpPr>
          <p:sp>
            <p:nvSpPr>
              <p:cNvPr id="106" name="Rectangle 19"/>
              <p:cNvSpPr/>
              <p:nvPr/>
            </p:nvSpPr>
            <p:spPr>
              <a:xfrm>
                <a:off x="2667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7" name="Rectangle 20"/>
              <p:cNvSpPr/>
              <p:nvPr/>
            </p:nvSpPr>
            <p:spPr>
              <a:xfrm>
                <a:off x="3048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8" name="Rectangle 21"/>
              <p:cNvSpPr/>
              <p:nvPr/>
            </p:nvSpPr>
            <p:spPr>
              <a:xfrm>
                <a:off x="3429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9" name="Rectangle 22"/>
              <p:cNvSpPr/>
              <p:nvPr/>
            </p:nvSpPr>
            <p:spPr>
              <a:xfrm>
                <a:off x="3810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0" name="Rectangle 23"/>
              <p:cNvSpPr/>
              <p:nvPr/>
            </p:nvSpPr>
            <p:spPr>
              <a:xfrm>
                <a:off x="4191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1" name="Rectangle 24"/>
              <p:cNvSpPr/>
              <p:nvPr/>
            </p:nvSpPr>
            <p:spPr>
              <a:xfrm>
                <a:off x="4572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2" name="Rectangle 25"/>
              <p:cNvSpPr/>
              <p:nvPr/>
            </p:nvSpPr>
            <p:spPr>
              <a:xfrm>
                <a:off x="4953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3" name="Rectangle 26"/>
              <p:cNvSpPr/>
              <p:nvPr/>
            </p:nvSpPr>
            <p:spPr>
              <a:xfrm>
                <a:off x="5334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150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98" name="Rectangle 11"/>
              <p:cNvSpPr/>
              <p:nvPr/>
            </p:nvSpPr>
            <p:spPr>
              <a:xfrm>
                <a:off x="2667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9" name="Rectangle 12"/>
              <p:cNvSpPr/>
              <p:nvPr/>
            </p:nvSpPr>
            <p:spPr>
              <a:xfrm>
                <a:off x="3048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0" name="Rectangle 13"/>
              <p:cNvSpPr/>
              <p:nvPr/>
            </p:nvSpPr>
            <p:spPr>
              <a:xfrm>
                <a:off x="3429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1" name="Rectangle 14"/>
              <p:cNvSpPr/>
              <p:nvPr/>
            </p:nvSpPr>
            <p:spPr>
              <a:xfrm>
                <a:off x="3810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2" name="Rectangle 15"/>
              <p:cNvSpPr/>
              <p:nvPr/>
            </p:nvSpPr>
            <p:spPr>
              <a:xfrm>
                <a:off x="4191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3" name="Rectangle 16"/>
              <p:cNvSpPr/>
              <p:nvPr/>
            </p:nvSpPr>
            <p:spPr>
              <a:xfrm>
                <a:off x="4572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4" name="Rectangle 17"/>
              <p:cNvSpPr/>
              <p:nvPr/>
            </p:nvSpPr>
            <p:spPr>
              <a:xfrm>
                <a:off x="4953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5" name="Rectangle 18"/>
              <p:cNvSpPr/>
              <p:nvPr/>
            </p:nvSpPr>
            <p:spPr>
              <a:xfrm>
                <a:off x="5334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151" name="Group 74"/>
            <p:cNvGrpSpPr>
              <a:grpSpLocks/>
            </p:cNvGrpSpPr>
            <p:nvPr/>
          </p:nvGrpSpPr>
          <p:grpSpPr bwMode="auto">
            <a:xfrm>
              <a:off x="3657600" y="1905000"/>
              <a:ext cx="2895600" cy="533400"/>
              <a:chOff x="2667000" y="1143000"/>
              <a:chExt cx="2895600" cy="533400"/>
            </a:xfrm>
          </p:grpSpPr>
          <p:sp>
            <p:nvSpPr>
              <p:cNvPr id="90" name="Rectangle 3"/>
              <p:cNvSpPr/>
              <p:nvPr/>
            </p:nvSpPr>
            <p:spPr>
              <a:xfrm>
                <a:off x="2667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1" name="Rectangle 4"/>
              <p:cNvSpPr/>
              <p:nvPr/>
            </p:nvSpPr>
            <p:spPr>
              <a:xfrm>
                <a:off x="3048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2" name="Rectangle 5"/>
              <p:cNvSpPr/>
              <p:nvPr/>
            </p:nvSpPr>
            <p:spPr>
              <a:xfrm>
                <a:off x="3429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3" name="Rectangle 6"/>
              <p:cNvSpPr/>
              <p:nvPr/>
            </p:nvSpPr>
            <p:spPr>
              <a:xfrm>
                <a:off x="3810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4" name="Rectangle 7"/>
              <p:cNvSpPr/>
              <p:nvPr/>
            </p:nvSpPr>
            <p:spPr>
              <a:xfrm>
                <a:off x="4191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5" name="Rectangle 8"/>
              <p:cNvSpPr/>
              <p:nvPr/>
            </p:nvSpPr>
            <p:spPr>
              <a:xfrm>
                <a:off x="4572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6" name="Rectangle 9"/>
              <p:cNvSpPr/>
              <p:nvPr/>
            </p:nvSpPr>
            <p:spPr>
              <a:xfrm>
                <a:off x="4953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7" name="Rectangle 10"/>
              <p:cNvSpPr/>
              <p:nvPr/>
            </p:nvSpPr>
            <p:spPr>
              <a:xfrm>
                <a:off x="5334000" y="11430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152" name="Group 76"/>
            <p:cNvGrpSpPr>
              <a:grpSpLocks/>
            </p:cNvGrpSpPr>
            <p:nvPr/>
          </p:nvGrpSpPr>
          <p:grpSpPr bwMode="auto">
            <a:xfrm>
              <a:off x="914400" y="1524000"/>
              <a:ext cx="1066800" cy="1219200"/>
              <a:chOff x="6553200" y="685800"/>
              <a:chExt cx="1066800" cy="1219200"/>
            </a:xfrm>
          </p:grpSpPr>
          <p:sp>
            <p:nvSpPr>
              <p:cNvPr id="88" name="6-Point Star 87"/>
              <p:cNvSpPr/>
              <p:nvPr/>
            </p:nvSpPr>
            <p:spPr>
              <a:xfrm>
                <a:off x="6553200" y="685800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6154" name="TextBox 88"/>
              <p:cNvSpPr txBox="1">
                <a:spLocks noChangeArrowheads="1"/>
              </p:cNvSpPr>
              <p:nvPr/>
            </p:nvSpPr>
            <p:spPr bwMode="auto">
              <a:xfrm>
                <a:off x="6636381" y="1033790"/>
                <a:ext cx="90043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1400"/>
                  <a:t>Layer 1</a:t>
                </a:r>
              </a:p>
              <a:p>
                <a:r>
                  <a:rPr lang="en-US" sz="1400"/>
                  <a:t>Address 4</a:t>
                </a:r>
              </a:p>
            </p:txBody>
          </p:sp>
        </p:grpSp>
      </p:grpSp>
      <p:grpSp>
        <p:nvGrpSpPr>
          <p:cNvPr id="27335" name="Group 153"/>
          <p:cNvGrpSpPr>
            <a:grpSpLocks/>
          </p:cNvGrpSpPr>
          <p:nvPr/>
        </p:nvGrpSpPr>
        <p:grpSpPr bwMode="auto">
          <a:xfrm>
            <a:off x="2057400" y="3200400"/>
            <a:ext cx="5638800" cy="2971800"/>
            <a:chOff x="914400" y="1524000"/>
            <a:chExt cx="5638800" cy="2971800"/>
          </a:xfrm>
        </p:grpSpPr>
        <p:grpSp>
          <p:nvGrpSpPr>
            <p:cNvPr id="27336" name="Group 43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222" name="Right Arrow 221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23" name="Right Arrow 222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24" name="Right Arrow 223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25" name="Right Arrow 224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26" name="Right Arrow 225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27" name="Right Arrow 226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28" name="Right Arrow 227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29" name="Right Arrow 228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37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14" name="Right Arrow 21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15" name="Right Arrow 21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16" name="Right Arrow 21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17" name="Right Arrow 21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18" name="Right Arrow 21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19" name="Right Arrow 21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20" name="Right Arrow 21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21" name="Right Arrow 22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38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06" name="Right Arrow 20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07" name="Right Arrow 20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08" name="Right Arrow 20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09" name="Right Arrow 20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10" name="Right Arrow 20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11" name="Right Arrow 21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12" name="Right Arrow 21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13" name="Right Arrow 21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39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98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99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00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01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02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03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04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05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105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190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91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92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93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94" name="Rectangle 193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95" name="Rectangle 194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96" name="Rectangle 195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97" name="Rectangle 196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106" name="Group 72"/>
            <p:cNvGrpSpPr>
              <a:grpSpLocks/>
            </p:cNvGrpSpPr>
            <p:nvPr/>
          </p:nvGrpSpPr>
          <p:grpSpPr bwMode="auto">
            <a:xfrm>
              <a:off x="3657600" y="3276600"/>
              <a:ext cx="2895600" cy="533400"/>
              <a:chOff x="2667000" y="2514600"/>
              <a:chExt cx="2895600" cy="533400"/>
            </a:xfrm>
          </p:grpSpPr>
          <p:sp>
            <p:nvSpPr>
              <p:cNvPr id="182" name="Rectangle 19"/>
              <p:cNvSpPr/>
              <p:nvPr/>
            </p:nvSpPr>
            <p:spPr>
              <a:xfrm>
                <a:off x="2667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83" name="Rectangle 20"/>
              <p:cNvSpPr/>
              <p:nvPr/>
            </p:nvSpPr>
            <p:spPr>
              <a:xfrm>
                <a:off x="3048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84" name="Rectangle 21"/>
              <p:cNvSpPr/>
              <p:nvPr/>
            </p:nvSpPr>
            <p:spPr>
              <a:xfrm>
                <a:off x="3429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85" name="Rectangle 22"/>
              <p:cNvSpPr/>
              <p:nvPr/>
            </p:nvSpPr>
            <p:spPr>
              <a:xfrm>
                <a:off x="3810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86" name="Rectangle 23"/>
              <p:cNvSpPr/>
              <p:nvPr/>
            </p:nvSpPr>
            <p:spPr>
              <a:xfrm>
                <a:off x="4191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87" name="Rectangle 24"/>
              <p:cNvSpPr/>
              <p:nvPr/>
            </p:nvSpPr>
            <p:spPr>
              <a:xfrm>
                <a:off x="4572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88" name="Rectangle 25"/>
              <p:cNvSpPr/>
              <p:nvPr/>
            </p:nvSpPr>
            <p:spPr>
              <a:xfrm>
                <a:off x="4953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89" name="Rectangle 26"/>
              <p:cNvSpPr/>
              <p:nvPr/>
            </p:nvSpPr>
            <p:spPr>
              <a:xfrm>
                <a:off x="5334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107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174" name="Rectangle 11"/>
              <p:cNvSpPr/>
              <p:nvPr/>
            </p:nvSpPr>
            <p:spPr>
              <a:xfrm>
                <a:off x="2667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75" name="Rectangle 12"/>
              <p:cNvSpPr/>
              <p:nvPr/>
            </p:nvSpPr>
            <p:spPr>
              <a:xfrm>
                <a:off x="3048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76" name="Rectangle 13"/>
              <p:cNvSpPr/>
              <p:nvPr/>
            </p:nvSpPr>
            <p:spPr>
              <a:xfrm>
                <a:off x="3429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77" name="Rectangle 14"/>
              <p:cNvSpPr/>
              <p:nvPr/>
            </p:nvSpPr>
            <p:spPr>
              <a:xfrm>
                <a:off x="3810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78" name="Rectangle 15"/>
              <p:cNvSpPr/>
              <p:nvPr/>
            </p:nvSpPr>
            <p:spPr>
              <a:xfrm>
                <a:off x="4191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79" name="Rectangle 16"/>
              <p:cNvSpPr/>
              <p:nvPr/>
            </p:nvSpPr>
            <p:spPr>
              <a:xfrm>
                <a:off x="4572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80" name="Rectangle 17"/>
              <p:cNvSpPr/>
              <p:nvPr/>
            </p:nvSpPr>
            <p:spPr>
              <a:xfrm>
                <a:off x="4953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81" name="Rectangle 18"/>
              <p:cNvSpPr/>
              <p:nvPr/>
            </p:nvSpPr>
            <p:spPr>
              <a:xfrm>
                <a:off x="5334000" y="18288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162" name="Rectangle 3"/>
            <p:cNvSpPr/>
            <p:nvPr/>
          </p:nvSpPr>
          <p:spPr>
            <a:xfrm>
              <a:off x="3657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3" name="Rectangle 4"/>
            <p:cNvSpPr/>
            <p:nvPr/>
          </p:nvSpPr>
          <p:spPr>
            <a:xfrm>
              <a:off x="4038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4" name="Rectangle 5"/>
            <p:cNvSpPr/>
            <p:nvPr/>
          </p:nvSpPr>
          <p:spPr>
            <a:xfrm>
              <a:off x="4419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5" name="Rectangle 6"/>
            <p:cNvSpPr/>
            <p:nvPr/>
          </p:nvSpPr>
          <p:spPr>
            <a:xfrm>
              <a:off x="4800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6" name="Rectangle 7"/>
            <p:cNvSpPr/>
            <p:nvPr/>
          </p:nvSpPr>
          <p:spPr>
            <a:xfrm>
              <a:off x="5181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7" name="Rectangle 8"/>
            <p:cNvSpPr/>
            <p:nvPr/>
          </p:nvSpPr>
          <p:spPr>
            <a:xfrm>
              <a:off x="5562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8" name="Rectangle 9"/>
            <p:cNvSpPr/>
            <p:nvPr/>
          </p:nvSpPr>
          <p:spPr>
            <a:xfrm>
              <a:off x="5943600" y="19050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9" name="Rectangle 10"/>
            <p:cNvSpPr/>
            <p:nvPr/>
          </p:nvSpPr>
          <p:spPr>
            <a:xfrm>
              <a:off x="6324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116" name="TextBox 169"/>
            <p:cNvSpPr txBox="1">
              <a:spLocks noChangeArrowheads="1"/>
            </p:cNvSpPr>
            <p:nvPr/>
          </p:nvSpPr>
          <p:spPr bwMode="auto">
            <a:xfrm rot="-5400000">
              <a:off x="5725272" y="2047128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grpSp>
          <p:nvGrpSpPr>
            <p:cNvPr id="16117" name="Group 75"/>
            <p:cNvGrpSpPr>
              <a:grpSpLocks/>
            </p:cNvGrpSpPr>
            <p:nvPr/>
          </p:nvGrpSpPr>
          <p:grpSpPr bwMode="auto">
            <a:xfrm>
              <a:off x="914400" y="1524000"/>
              <a:ext cx="1066800" cy="1219200"/>
              <a:chOff x="6553200" y="685800"/>
              <a:chExt cx="1066800" cy="1219200"/>
            </a:xfrm>
          </p:grpSpPr>
          <p:sp>
            <p:nvSpPr>
              <p:cNvPr id="172" name="6-Point Star 171"/>
              <p:cNvSpPr/>
              <p:nvPr/>
            </p:nvSpPr>
            <p:spPr>
              <a:xfrm>
                <a:off x="6553200" y="685800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6119" name="TextBox 172"/>
              <p:cNvSpPr txBox="1">
                <a:spLocks noChangeArrowheads="1"/>
              </p:cNvSpPr>
              <p:nvPr/>
            </p:nvSpPr>
            <p:spPr bwMode="auto">
              <a:xfrm>
                <a:off x="6636381" y="1033790"/>
                <a:ext cx="90043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1400"/>
                  <a:t>Layer 1</a:t>
                </a:r>
              </a:p>
              <a:p>
                <a:r>
                  <a:rPr lang="en-US" sz="1400"/>
                  <a:t>Address 4</a:t>
                </a:r>
              </a:p>
            </p:txBody>
          </p:sp>
        </p:grpSp>
      </p:grpSp>
      <p:grpSp>
        <p:nvGrpSpPr>
          <p:cNvPr id="27345" name="Group 229"/>
          <p:cNvGrpSpPr>
            <a:grpSpLocks/>
          </p:cNvGrpSpPr>
          <p:nvPr/>
        </p:nvGrpSpPr>
        <p:grpSpPr bwMode="auto">
          <a:xfrm>
            <a:off x="3352800" y="3505200"/>
            <a:ext cx="4343400" cy="2667000"/>
            <a:chOff x="2209800" y="1828799"/>
            <a:chExt cx="4343400" cy="2667001"/>
          </a:xfrm>
        </p:grpSpPr>
        <p:grpSp>
          <p:nvGrpSpPr>
            <p:cNvPr id="27346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95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96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97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98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99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00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01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02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47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87" name="Right Arrow 286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88" name="Right Arrow 287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89" name="Right Arrow 288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90" name="Right Arrow 289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91" name="Right Arrow 290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92" name="Right Arrow 291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93" name="Right Arrow 292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94" name="Right Arrow 293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48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79" name="Right Arrow 278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80" name="Right Arrow 279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81" name="Right Arrow 280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82" name="Right Arrow 281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83" name="Right Arrow 282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84" name="Right Arrow 283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85" name="Right Arrow 284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86" name="Right Arrow 285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49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271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72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73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74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75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76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77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78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065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263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64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65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66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67" name="Rectangle 266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68" name="Rectangle 267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69" name="Rectangle 268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70" name="Rectangle 269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066" name="Group 72"/>
            <p:cNvGrpSpPr>
              <a:grpSpLocks/>
            </p:cNvGrpSpPr>
            <p:nvPr/>
          </p:nvGrpSpPr>
          <p:grpSpPr bwMode="auto">
            <a:xfrm>
              <a:off x="3657600" y="3276600"/>
              <a:ext cx="2895600" cy="533400"/>
              <a:chOff x="2667000" y="2514600"/>
              <a:chExt cx="2895600" cy="533400"/>
            </a:xfrm>
          </p:grpSpPr>
          <p:sp>
            <p:nvSpPr>
              <p:cNvPr id="255" name="Rectangle 19"/>
              <p:cNvSpPr/>
              <p:nvPr/>
            </p:nvSpPr>
            <p:spPr>
              <a:xfrm>
                <a:off x="2667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56" name="Rectangle 20"/>
              <p:cNvSpPr/>
              <p:nvPr/>
            </p:nvSpPr>
            <p:spPr>
              <a:xfrm>
                <a:off x="3048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57" name="Rectangle 21"/>
              <p:cNvSpPr/>
              <p:nvPr/>
            </p:nvSpPr>
            <p:spPr>
              <a:xfrm>
                <a:off x="3429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58" name="Rectangle 22"/>
              <p:cNvSpPr/>
              <p:nvPr/>
            </p:nvSpPr>
            <p:spPr>
              <a:xfrm>
                <a:off x="3810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59" name="Rectangle 23"/>
              <p:cNvSpPr/>
              <p:nvPr/>
            </p:nvSpPr>
            <p:spPr>
              <a:xfrm>
                <a:off x="4191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60" name="Rectangle 24"/>
              <p:cNvSpPr/>
              <p:nvPr/>
            </p:nvSpPr>
            <p:spPr>
              <a:xfrm>
                <a:off x="4572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61" name="Rectangle 25"/>
              <p:cNvSpPr/>
              <p:nvPr/>
            </p:nvSpPr>
            <p:spPr>
              <a:xfrm>
                <a:off x="4953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62" name="Rectangle 26"/>
              <p:cNvSpPr/>
              <p:nvPr/>
            </p:nvSpPr>
            <p:spPr>
              <a:xfrm>
                <a:off x="5334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067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247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48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49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50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51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52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53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254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238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9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0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1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2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3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4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5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076" name="TextBox 245"/>
            <p:cNvSpPr txBox="1">
              <a:spLocks noChangeArrowheads="1"/>
            </p:cNvSpPr>
            <p:nvPr/>
          </p:nvSpPr>
          <p:spPr bwMode="auto">
            <a:xfrm rot="-5400000">
              <a:off x="5725272" y="2047128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</p:grpSp>
      <p:grpSp>
        <p:nvGrpSpPr>
          <p:cNvPr id="27353" name="Group 302"/>
          <p:cNvGrpSpPr>
            <a:grpSpLocks/>
          </p:cNvGrpSpPr>
          <p:nvPr/>
        </p:nvGrpSpPr>
        <p:grpSpPr bwMode="auto">
          <a:xfrm>
            <a:off x="2057400" y="3505200"/>
            <a:ext cx="5638800" cy="2667000"/>
            <a:chOff x="914400" y="1828799"/>
            <a:chExt cx="5638800" cy="2667001"/>
          </a:xfrm>
        </p:grpSpPr>
        <p:grpSp>
          <p:nvGrpSpPr>
            <p:cNvPr id="27354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371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72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73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74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75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76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77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78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55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363" name="Right Arrow 362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64" name="Right Arrow 363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65" name="Right Arrow 364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66" name="Right Arrow 365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67" name="Right Arrow 366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68" name="Right Arrow 367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69" name="Right Arrow 368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70" name="Right Arrow 369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56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355" name="Right Arrow 35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56" name="Right Arrow 35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57" name="Right Arrow 35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58" name="Right Arrow 35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59" name="Right Arrow 35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60" name="Right Arrow 35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61" name="Right Arrow 36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62" name="Right Arrow 36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57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347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48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49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50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51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52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53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54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022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339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40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41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42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43" name="Rectangle 342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44" name="Rectangle 343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45" name="Rectangle 344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46" name="Rectangle 345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023" name="Group 72"/>
            <p:cNvGrpSpPr>
              <a:grpSpLocks/>
            </p:cNvGrpSpPr>
            <p:nvPr/>
          </p:nvGrpSpPr>
          <p:grpSpPr bwMode="auto">
            <a:xfrm>
              <a:off x="3657600" y="3276600"/>
              <a:ext cx="2895600" cy="533400"/>
              <a:chOff x="2667000" y="2514600"/>
              <a:chExt cx="2895600" cy="533400"/>
            </a:xfrm>
          </p:grpSpPr>
          <p:sp>
            <p:nvSpPr>
              <p:cNvPr id="331" name="Rectangle 19"/>
              <p:cNvSpPr/>
              <p:nvPr/>
            </p:nvSpPr>
            <p:spPr>
              <a:xfrm>
                <a:off x="2667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32" name="Rectangle 20"/>
              <p:cNvSpPr/>
              <p:nvPr/>
            </p:nvSpPr>
            <p:spPr>
              <a:xfrm>
                <a:off x="3048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33" name="Rectangle 21"/>
              <p:cNvSpPr/>
              <p:nvPr/>
            </p:nvSpPr>
            <p:spPr>
              <a:xfrm>
                <a:off x="3429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34" name="Rectangle 22"/>
              <p:cNvSpPr/>
              <p:nvPr/>
            </p:nvSpPr>
            <p:spPr>
              <a:xfrm>
                <a:off x="3810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35" name="Rectangle 23"/>
              <p:cNvSpPr/>
              <p:nvPr/>
            </p:nvSpPr>
            <p:spPr>
              <a:xfrm>
                <a:off x="4191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36" name="Rectangle 24"/>
              <p:cNvSpPr/>
              <p:nvPr/>
            </p:nvSpPr>
            <p:spPr>
              <a:xfrm>
                <a:off x="4572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37" name="Rectangle 25"/>
              <p:cNvSpPr/>
              <p:nvPr/>
            </p:nvSpPr>
            <p:spPr>
              <a:xfrm>
                <a:off x="4953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38" name="Rectangle 26"/>
              <p:cNvSpPr/>
              <p:nvPr/>
            </p:nvSpPr>
            <p:spPr>
              <a:xfrm>
                <a:off x="5334000" y="2514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6024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323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24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25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26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27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28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29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330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311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2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3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4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5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6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7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8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033" name="TextBox 318"/>
            <p:cNvSpPr txBox="1">
              <a:spLocks noChangeArrowheads="1"/>
            </p:cNvSpPr>
            <p:nvPr/>
          </p:nvSpPr>
          <p:spPr bwMode="auto">
            <a:xfrm rot="-5400000">
              <a:off x="5725272" y="2047128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grpSp>
          <p:nvGrpSpPr>
            <p:cNvPr id="16034" name="Group 74"/>
            <p:cNvGrpSpPr>
              <a:grpSpLocks/>
            </p:cNvGrpSpPr>
            <p:nvPr/>
          </p:nvGrpSpPr>
          <p:grpSpPr bwMode="auto">
            <a:xfrm>
              <a:off x="914400" y="2971800"/>
              <a:ext cx="1066800" cy="1219200"/>
              <a:chOff x="6553200" y="685800"/>
              <a:chExt cx="1066800" cy="1219200"/>
            </a:xfrm>
          </p:grpSpPr>
          <p:sp>
            <p:nvSpPr>
              <p:cNvPr id="321" name="6-Point Star 320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6036" name="TextBox 321"/>
              <p:cNvSpPr txBox="1">
                <a:spLocks noChangeArrowheads="1"/>
              </p:cNvSpPr>
              <p:nvPr/>
            </p:nvSpPr>
            <p:spPr bwMode="auto">
              <a:xfrm>
                <a:off x="6636381" y="1033790"/>
                <a:ext cx="90043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1400"/>
                  <a:t>Layer 3</a:t>
                </a:r>
              </a:p>
              <a:p>
                <a:r>
                  <a:rPr lang="en-US" sz="1400"/>
                  <a:t>Address 7</a:t>
                </a:r>
              </a:p>
            </p:txBody>
          </p:sp>
        </p:grpSp>
      </p:grpSp>
      <p:grpSp>
        <p:nvGrpSpPr>
          <p:cNvPr id="27362" name="Group 378"/>
          <p:cNvGrpSpPr>
            <a:grpSpLocks/>
          </p:cNvGrpSpPr>
          <p:nvPr/>
        </p:nvGrpSpPr>
        <p:grpSpPr bwMode="auto">
          <a:xfrm>
            <a:off x="2057400" y="3505200"/>
            <a:ext cx="5638800" cy="2667000"/>
            <a:chOff x="914400" y="1828799"/>
            <a:chExt cx="5638800" cy="2667001"/>
          </a:xfrm>
        </p:grpSpPr>
        <p:grpSp>
          <p:nvGrpSpPr>
            <p:cNvPr id="27363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447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48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49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50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51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52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53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54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64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439" name="Right Arrow 438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40" name="Right Arrow 439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41" name="Right Arrow 440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42" name="Right Arrow 441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43" name="Right Arrow 442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44" name="Right Arrow 443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45" name="Right Arrow 444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46" name="Right Arrow 445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65" name="Group 53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431" name="Right Arrow 430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32" name="Right Arrow 431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33" name="Right Arrow 432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34" name="Right Arrow 433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35" name="Right Arrow 434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36" name="Right Arrow 435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37" name="Right Arrow 436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38" name="Right Arrow 437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66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423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24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25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26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27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28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29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30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5979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415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16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17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18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19" name="Rectangle 418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20" name="Rectangle 419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21" name="Rectangle 420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22" name="Rectangle 421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385" name="Rectangle 384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386" name="Rectangle 385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387" name="Rectangle 386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388" name="Rectangle 387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389" name="Rectangle 388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390" name="Rectangle 389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391" name="Rectangle 390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392" name="Rectangle 391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grpSp>
          <p:nvGrpSpPr>
            <p:cNvPr id="15988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407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08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09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10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11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12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13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14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394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5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6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7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8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9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0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1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997" name="TextBox 401"/>
            <p:cNvSpPr txBox="1">
              <a:spLocks noChangeArrowheads="1"/>
            </p:cNvSpPr>
            <p:nvPr/>
          </p:nvSpPr>
          <p:spPr bwMode="auto">
            <a:xfrm rot="-5400000">
              <a:off x="5725272" y="2047128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998" name="TextBox 402"/>
            <p:cNvSpPr txBox="1">
              <a:spLocks noChangeArrowheads="1"/>
            </p:cNvSpPr>
            <p:nvPr/>
          </p:nvSpPr>
          <p:spPr bwMode="auto">
            <a:xfrm rot="-5400000">
              <a:off x="4582272" y="34524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grpSp>
          <p:nvGrpSpPr>
            <p:cNvPr id="15999" name="Group 83"/>
            <p:cNvGrpSpPr>
              <a:grpSpLocks/>
            </p:cNvGrpSpPr>
            <p:nvPr/>
          </p:nvGrpSpPr>
          <p:grpSpPr bwMode="auto">
            <a:xfrm>
              <a:off x="914400" y="2971800"/>
              <a:ext cx="1066800" cy="1219200"/>
              <a:chOff x="6553200" y="685800"/>
              <a:chExt cx="1066800" cy="1219200"/>
            </a:xfrm>
          </p:grpSpPr>
          <p:sp>
            <p:nvSpPr>
              <p:cNvPr id="405" name="6-Point Star 404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6001" name="TextBox 405"/>
              <p:cNvSpPr txBox="1">
                <a:spLocks noChangeArrowheads="1"/>
              </p:cNvSpPr>
              <p:nvPr/>
            </p:nvSpPr>
            <p:spPr bwMode="auto">
              <a:xfrm>
                <a:off x="6636381" y="1033790"/>
                <a:ext cx="90043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1400"/>
                  <a:t>Layer 3</a:t>
                </a:r>
              </a:p>
              <a:p>
                <a:r>
                  <a:rPr lang="en-US" sz="1400"/>
                  <a:t>Address 7</a:t>
                </a:r>
              </a:p>
            </p:txBody>
          </p:sp>
        </p:grpSp>
      </p:grpSp>
      <p:grpSp>
        <p:nvGrpSpPr>
          <p:cNvPr id="27370" name="Group 454"/>
          <p:cNvGrpSpPr>
            <a:grpSpLocks/>
          </p:cNvGrpSpPr>
          <p:nvPr/>
        </p:nvGrpSpPr>
        <p:grpSpPr bwMode="auto">
          <a:xfrm>
            <a:off x="3352800" y="3505200"/>
            <a:ext cx="4343400" cy="2667000"/>
            <a:chOff x="2209800" y="1828799"/>
            <a:chExt cx="4343400" cy="2667001"/>
          </a:xfrm>
        </p:grpSpPr>
        <p:grpSp>
          <p:nvGrpSpPr>
            <p:cNvPr id="27371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520" name="Right Arrow 8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21" name="Right Arrow 8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22" name="Right Arrow 8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23" name="Right Arrow 8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24" name="Right Arrow 8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25" name="Right Arrow 8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26" name="Right Arrow 9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27" name="Right Arrow 9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72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512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13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14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15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16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17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18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19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73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504" name="Right Arrow 50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05" name="Right Arrow 50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06" name="Right Arrow 50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07" name="Right Arrow 50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08" name="Right Arrow 50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09" name="Right Arrow 50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10" name="Right Arrow 50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11" name="Right Arrow 51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74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496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97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98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99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00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01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02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03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5939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488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89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90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91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92" name="Rectangle 491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93" name="Rectangle 492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94" name="Rectangle 493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95" name="Rectangle 494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461" name="Rectangle 460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462" name="Rectangle 461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463" name="Rectangle 462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464" name="Rectangle 463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465" name="Rectangle 464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466" name="Rectangle 465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467" name="Rectangle 466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468" name="Rectangle 467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grpSp>
          <p:nvGrpSpPr>
            <p:cNvPr id="15948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480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81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82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83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84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85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86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487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470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1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2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3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4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5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6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7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957" name="TextBox 477"/>
            <p:cNvSpPr txBox="1">
              <a:spLocks noChangeArrowheads="1"/>
            </p:cNvSpPr>
            <p:nvPr/>
          </p:nvSpPr>
          <p:spPr bwMode="auto">
            <a:xfrm rot="-5400000">
              <a:off x="5725272" y="2047128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958" name="TextBox 478"/>
            <p:cNvSpPr txBox="1">
              <a:spLocks noChangeArrowheads="1"/>
            </p:cNvSpPr>
            <p:nvPr/>
          </p:nvSpPr>
          <p:spPr bwMode="auto">
            <a:xfrm rot="-5400000">
              <a:off x="4582272" y="34524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</p:grpSp>
      <p:grpSp>
        <p:nvGrpSpPr>
          <p:cNvPr id="27377" name="Group 527"/>
          <p:cNvGrpSpPr>
            <a:grpSpLocks/>
          </p:cNvGrpSpPr>
          <p:nvPr/>
        </p:nvGrpSpPr>
        <p:grpSpPr bwMode="auto">
          <a:xfrm>
            <a:off x="2057400" y="3505200"/>
            <a:ext cx="5638800" cy="2667000"/>
            <a:chOff x="914400" y="1828799"/>
            <a:chExt cx="5638800" cy="2667001"/>
          </a:xfrm>
        </p:grpSpPr>
        <p:grpSp>
          <p:nvGrpSpPr>
            <p:cNvPr id="27378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596" name="Right Arrow 8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97" name="Right Arrow 8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98" name="Right Arrow 8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99" name="Right Arrow 8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00" name="Right Arrow 8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01" name="Right Arrow 8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02" name="Right Arrow 9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03" name="Right Arrow 9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79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588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89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90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91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92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93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94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95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80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580" name="Right Arrow 579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81" name="Right Arrow 580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82" name="Right Arrow 581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83" name="Right Arrow 582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84" name="Right Arrow 583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85" name="Right Arrow 584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86" name="Right Arrow 585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87" name="Right Arrow 586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82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572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73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74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75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76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77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78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79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5896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564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65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66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67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68" name="Rectangle 567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69" name="Rectangle 568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70" name="Rectangle 569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71" name="Rectangle 570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534" name="Rectangle 533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535" name="Rectangle 534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536" name="Rectangle 535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537" name="Rectangle 536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538" name="Rectangle 537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539" name="Rectangle 538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540" name="Rectangle 539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541" name="Rectangle 540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grpSp>
          <p:nvGrpSpPr>
            <p:cNvPr id="15905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556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57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58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59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60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61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62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563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543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4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5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6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7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8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9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0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914" name="TextBox 550"/>
            <p:cNvSpPr txBox="1">
              <a:spLocks noChangeArrowheads="1"/>
            </p:cNvSpPr>
            <p:nvPr/>
          </p:nvSpPr>
          <p:spPr bwMode="auto">
            <a:xfrm rot="-5400000">
              <a:off x="5725272" y="2047128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915" name="TextBox 551"/>
            <p:cNvSpPr txBox="1">
              <a:spLocks noChangeArrowheads="1"/>
            </p:cNvSpPr>
            <p:nvPr/>
          </p:nvSpPr>
          <p:spPr bwMode="auto">
            <a:xfrm rot="-5400000">
              <a:off x="4582272" y="34524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grpSp>
          <p:nvGrpSpPr>
            <p:cNvPr id="15916" name="Group 93"/>
            <p:cNvGrpSpPr>
              <a:grpSpLocks/>
            </p:cNvGrpSpPr>
            <p:nvPr/>
          </p:nvGrpSpPr>
          <p:grpSpPr bwMode="auto">
            <a:xfrm>
              <a:off x="914400" y="2971800"/>
              <a:ext cx="1066800" cy="1219200"/>
              <a:chOff x="6553200" y="685800"/>
              <a:chExt cx="1066800" cy="1219200"/>
            </a:xfrm>
          </p:grpSpPr>
          <p:sp>
            <p:nvSpPr>
              <p:cNvPr id="554" name="6-Point Star 553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918" name="TextBox 554"/>
              <p:cNvSpPr txBox="1">
                <a:spLocks noChangeArrowheads="1"/>
              </p:cNvSpPr>
              <p:nvPr/>
            </p:nvSpPr>
            <p:spPr bwMode="auto">
              <a:xfrm>
                <a:off x="6636381" y="1033790"/>
                <a:ext cx="90043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1400"/>
                  <a:t>Layer 3</a:t>
                </a:r>
              </a:p>
              <a:p>
                <a:r>
                  <a:rPr lang="en-US" sz="1400"/>
                  <a:t>Address 9</a:t>
                </a:r>
              </a:p>
            </p:txBody>
          </p:sp>
        </p:grpSp>
      </p:grpSp>
      <p:grpSp>
        <p:nvGrpSpPr>
          <p:cNvPr id="27387" name="Group 603"/>
          <p:cNvGrpSpPr>
            <a:grpSpLocks/>
          </p:cNvGrpSpPr>
          <p:nvPr/>
        </p:nvGrpSpPr>
        <p:grpSpPr bwMode="auto">
          <a:xfrm>
            <a:off x="2057400" y="3505200"/>
            <a:ext cx="5638800" cy="2667000"/>
            <a:chOff x="914400" y="1828799"/>
            <a:chExt cx="5638800" cy="2667001"/>
          </a:xfrm>
        </p:grpSpPr>
        <p:grpSp>
          <p:nvGrpSpPr>
            <p:cNvPr id="27388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674" name="Right Arrow 8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75" name="Right Arrow 8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76" name="Right Arrow 8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77" name="Right Arrow 8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78" name="Right Arrow 8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79" name="Right Arrow 8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80" name="Right Arrow 9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81" name="Right Arrow 9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89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666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67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68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69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70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71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72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73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90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658" name="Right Arrow 657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59" name="Right Arrow 658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60" name="Right Arrow 659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61" name="Right Arrow 660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62" name="Right Arrow 661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63" name="Right Arrow 662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64" name="Right Arrow 663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65" name="Right Arrow 664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91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650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51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52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53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54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55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56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57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5851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642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43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44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45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46" name="Rectangle 645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47" name="Rectangle 646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48" name="Rectangle 647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49" name="Rectangle 648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610" name="Rectangle 609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611" name="Rectangle 610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612" name="Rectangle 611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613" name="Rectangle 612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614" name="Rectangle 613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615" name="Rectangle 614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616" name="Rectangle 615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617" name="Rectangle 616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grpSp>
          <p:nvGrpSpPr>
            <p:cNvPr id="15860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634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35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36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37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38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39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40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641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619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20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21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22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23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24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25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26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869" name="TextBox 626"/>
            <p:cNvSpPr txBox="1">
              <a:spLocks noChangeArrowheads="1"/>
            </p:cNvSpPr>
            <p:nvPr/>
          </p:nvSpPr>
          <p:spPr bwMode="auto">
            <a:xfrm rot="-5400000">
              <a:off x="5725272" y="2047128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870" name="TextBox 627"/>
            <p:cNvSpPr txBox="1">
              <a:spLocks noChangeArrowheads="1"/>
            </p:cNvSpPr>
            <p:nvPr/>
          </p:nvSpPr>
          <p:spPr bwMode="auto">
            <a:xfrm rot="-5400000">
              <a:off x="4582272" y="34524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871" name="TextBox 628"/>
            <p:cNvSpPr txBox="1">
              <a:spLocks noChangeArrowheads="1"/>
            </p:cNvSpPr>
            <p:nvPr/>
          </p:nvSpPr>
          <p:spPr bwMode="auto">
            <a:xfrm rot="-5400000">
              <a:off x="4201272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872" name="TextBox 629"/>
            <p:cNvSpPr txBox="1">
              <a:spLocks noChangeArrowheads="1"/>
            </p:cNvSpPr>
            <p:nvPr/>
          </p:nvSpPr>
          <p:spPr bwMode="auto">
            <a:xfrm rot="-5400000">
              <a:off x="5738427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grpSp>
          <p:nvGrpSpPr>
            <p:cNvPr id="15873" name="Group 93"/>
            <p:cNvGrpSpPr>
              <a:grpSpLocks/>
            </p:cNvGrpSpPr>
            <p:nvPr/>
          </p:nvGrpSpPr>
          <p:grpSpPr bwMode="auto">
            <a:xfrm>
              <a:off x="914400" y="2971800"/>
              <a:ext cx="1066800" cy="1219200"/>
              <a:chOff x="6553200" y="685800"/>
              <a:chExt cx="1066800" cy="1219200"/>
            </a:xfrm>
          </p:grpSpPr>
          <p:sp>
            <p:nvSpPr>
              <p:cNvPr id="632" name="6-Point Star 631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875" name="TextBox 632"/>
              <p:cNvSpPr txBox="1">
                <a:spLocks noChangeArrowheads="1"/>
              </p:cNvSpPr>
              <p:nvPr/>
            </p:nvSpPr>
            <p:spPr bwMode="auto">
              <a:xfrm>
                <a:off x="6636381" y="1033790"/>
                <a:ext cx="90043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1400"/>
                  <a:t>Layer 3</a:t>
                </a:r>
              </a:p>
              <a:p>
                <a:r>
                  <a:rPr lang="en-US" sz="1400"/>
                  <a:t>Address 9</a:t>
                </a:r>
              </a:p>
            </p:txBody>
          </p:sp>
        </p:grpSp>
      </p:grpSp>
      <p:grpSp>
        <p:nvGrpSpPr>
          <p:cNvPr id="81" name="Group 681"/>
          <p:cNvGrpSpPr>
            <a:grpSpLocks/>
          </p:cNvGrpSpPr>
          <p:nvPr/>
        </p:nvGrpSpPr>
        <p:grpSpPr bwMode="auto">
          <a:xfrm>
            <a:off x="3352800" y="3505200"/>
            <a:ext cx="4343400" cy="2667000"/>
            <a:chOff x="2209800" y="1828799"/>
            <a:chExt cx="4343400" cy="2667001"/>
          </a:xfrm>
        </p:grpSpPr>
        <p:grpSp>
          <p:nvGrpSpPr>
            <p:cNvPr id="82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749" name="Right Arrow 748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50" name="Right Arrow 749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51" name="Right Arrow 750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52" name="Right Arrow 751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53" name="Right Arrow 752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54" name="Right Arrow 753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55" name="Right Arrow 754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56" name="Right Arrow 755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83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741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42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43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44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45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46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47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48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84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733" name="Right Arrow 732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34" name="Right Arrow 733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35" name="Right Arrow 734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36" name="Right Arrow 735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37" name="Right Arrow 736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38" name="Right Arrow 737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39" name="Right Arrow 738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40" name="Right Arrow 739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85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725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26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27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28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29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30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31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32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5809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717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18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19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20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21" name="Rectangle 720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22" name="Rectangle 721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23" name="Rectangle 722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24" name="Rectangle 723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688" name="Rectangle 687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689" name="Rectangle 688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690" name="Rectangle 689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691" name="Rectangle 690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692" name="Rectangle 691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693" name="Rectangle 692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694" name="Rectangle 693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695" name="Rectangle 694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grpSp>
          <p:nvGrpSpPr>
            <p:cNvPr id="15818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709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10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11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12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13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14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15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16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697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98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99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00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01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02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03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04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827" name="TextBox 704"/>
            <p:cNvSpPr txBox="1">
              <a:spLocks noChangeArrowheads="1"/>
            </p:cNvSpPr>
            <p:nvPr/>
          </p:nvSpPr>
          <p:spPr bwMode="auto">
            <a:xfrm rot="-5400000">
              <a:off x="5725272" y="2047128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828" name="TextBox 705"/>
            <p:cNvSpPr txBox="1">
              <a:spLocks noChangeArrowheads="1"/>
            </p:cNvSpPr>
            <p:nvPr/>
          </p:nvSpPr>
          <p:spPr bwMode="auto">
            <a:xfrm rot="-5400000">
              <a:off x="4582272" y="34524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829" name="TextBox 706"/>
            <p:cNvSpPr txBox="1">
              <a:spLocks noChangeArrowheads="1"/>
            </p:cNvSpPr>
            <p:nvPr/>
          </p:nvSpPr>
          <p:spPr bwMode="auto">
            <a:xfrm rot="-5400000">
              <a:off x="4201272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830" name="TextBox 707"/>
            <p:cNvSpPr txBox="1">
              <a:spLocks noChangeArrowheads="1"/>
            </p:cNvSpPr>
            <p:nvPr/>
          </p:nvSpPr>
          <p:spPr bwMode="auto">
            <a:xfrm rot="-5400000">
              <a:off x="5738427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</p:grpSp>
      <p:grpSp>
        <p:nvGrpSpPr>
          <p:cNvPr id="89" name="Group 756"/>
          <p:cNvGrpSpPr>
            <a:grpSpLocks/>
          </p:cNvGrpSpPr>
          <p:nvPr/>
        </p:nvGrpSpPr>
        <p:grpSpPr bwMode="auto">
          <a:xfrm>
            <a:off x="2057400" y="3505200"/>
            <a:ext cx="5638800" cy="2667000"/>
            <a:chOff x="914400" y="1828799"/>
            <a:chExt cx="5638800" cy="2667001"/>
          </a:xfrm>
        </p:grpSpPr>
        <p:grpSp>
          <p:nvGrpSpPr>
            <p:cNvPr id="27392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827" name="Right Arrow 826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28" name="Right Arrow 827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29" name="Right Arrow 828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30" name="Right Arrow 829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31" name="Right Arrow 830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32" name="Right Arrow 831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33" name="Right Arrow 832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34" name="Right Arrow 833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93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819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20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21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22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23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24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25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26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94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811" name="Right Arrow 810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12" name="Right Arrow 811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13" name="Right Arrow 812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14" name="Right Arrow 813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15" name="Right Arrow 814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16" name="Right Arrow 815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17" name="Right Arrow 816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18" name="Right Arrow 817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395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803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04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05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06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07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08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09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10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5764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795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96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97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98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99" name="Rectangle 798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00" name="Rectangle 799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01" name="Rectangle 800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02" name="Rectangle 801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763" name="Rectangle 762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764" name="Rectangle 763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765" name="Rectangle 764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766" name="Rectangle 765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767" name="Rectangle 766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768" name="Rectangle 767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769" name="Rectangle 768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770" name="Rectangle 769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grpSp>
          <p:nvGrpSpPr>
            <p:cNvPr id="15773" name="Group 73"/>
            <p:cNvGrpSpPr>
              <a:grpSpLocks/>
            </p:cNvGrpSpPr>
            <p:nvPr/>
          </p:nvGrpSpPr>
          <p:grpSpPr bwMode="auto">
            <a:xfrm>
              <a:off x="3657600" y="2590800"/>
              <a:ext cx="2895600" cy="533400"/>
              <a:chOff x="2667000" y="1828800"/>
              <a:chExt cx="2895600" cy="533400"/>
            </a:xfrm>
          </p:grpSpPr>
          <p:sp>
            <p:nvSpPr>
              <p:cNvPr id="787" name="Rectangle 11"/>
              <p:cNvSpPr/>
              <p:nvPr/>
            </p:nvSpPr>
            <p:spPr>
              <a:xfrm>
                <a:off x="2667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88" name="Rectangle 12"/>
              <p:cNvSpPr/>
              <p:nvPr/>
            </p:nvSpPr>
            <p:spPr>
              <a:xfrm>
                <a:off x="3048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89" name="Rectangle 13"/>
              <p:cNvSpPr/>
              <p:nvPr/>
            </p:nvSpPr>
            <p:spPr>
              <a:xfrm>
                <a:off x="3429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90" name="Rectangle 14"/>
              <p:cNvSpPr/>
              <p:nvPr/>
            </p:nvSpPr>
            <p:spPr>
              <a:xfrm>
                <a:off x="3810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91" name="Rectangle 15"/>
              <p:cNvSpPr/>
              <p:nvPr/>
            </p:nvSpPr>
            <p:spPr>
              <a:xfrm>
                <a:off x="4191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92" name="Rectangle 16"/>
              <p:cNvSpPr/>
              <p:nvPr/>
            </p:nvSpPr>
            <p:spPr>
              <a:xfrm>
                <a:off x="4572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93" name="Rectangle 17"/>
              <p:cNvSpPr/>
              <p:nvPr/>
            </p:nvSpPr>
            <p:spPr>
              <a:xfrm>
                <a:off x="4953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794" name="Rectangle 18"/>
              <p:cNvSpPr/>
              <p:nvPr/>
            </p:nvSpPr>
            <p:spPr>
              <a:xfrm>
                <a:off x="5334000" y="1828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772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3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4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5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6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7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8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9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782" name="TextBox 779"/>
            <p:cNvSpPr txBox="1">
              <a:spLocks noChangeArrowheads="1"/>
            </p:cNvSpPr>
            <p:nvPr/>
          </p:nvSpPr>
          <p:spPr bwMode="auto">
            <a:xfrm rot="-5400000">
              <a:off x="5725272" y="2047128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783" name="TextBox 780"/>
            <p:cNvSpPr txBox="1">
              <a:spLocks noChangeArrowheads="1"/>
            </p:cNvSpPr>
            <p:nvPr/>
          </p:nvSpPr>
          <p:spPr bwMode="auto">
            <a:xfrm rot="-5400000">
              <a:off x="4582272" y="34524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784" name="TextBox 781"/>
            <p:cNvSpPr txBox="1">
              <a:spLocks noChangeArrowheads="1"/>
            </p:cNvSpPr>
            <p:nvPr/>
          </p:nvSpPr>
          <p:spPr bwMode="auto">
            <a:xfrm rot="-5400000">
              <a:off x="4201272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785" name="TextBox 782"/>
            <p:cNvSpPr txBox="1">
              <a:spLocks noChangeArrowheads="1"/>
            </p:cNvSpPr>
            <p:nvPr/>
          </p:nvSpPr>
          <p:spPr bwMode="auto">
            <a:xfrm rot="-5400000">
              <a:off x="5738427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grpSp>
          <p:nvGrpSpPr>
            <p:cNvPr id="15786" name="Group 93"/>
            <p:cNvGrpSpPr>
              <a:grpSpLocks/>
            </p:cNvGrpSpPr>
            <p:nvPr/>
          </p:nvGrpSpPr>
          <p:grpSpPr bwMode="auto">
            <a:xfrm>
              <a:off x="914400" y="2209800"/>
              <a:ext cx="1066800" cy="1219200"/>
              <a:chOff x="6553200" y="685800"/>
              <a:chExt cx="1066800" cy="1219200"/>
            </a:xfrm>
          </p:grpSpPr>
          <p:sp>
            <p:nvSpPr>
              <p:cNvPr id="785" name="6-Point Star 784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788" name="TextBox 785"/>
              <p:cNvSpPr txBox="1">
                <a:spLocks noChangeArrowheads="1"/>
              </p:cNvSpPr>
              <p:nvPr/>
            </p:nvSpPr>
            <p:spPr bwMode="auto">
              <a:xfrm>
                <a:off x="6636381" y="1033790"/>
                <a:ext cx="90043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1400"/>
                  <a:t>Layer 2</a:t>
                </a:r>
              </a:p>
              <a:p>
                <a:r>
                  <a:rPr lang="en-US" sz="1400"/>
                  <a:t>Address 1</a:t>
                </a:r>
              </a:p>
            </p:txBody>
          </p:sp>
        </p:grpSp>
      </p:grpSp>
      <p:grpSp>
        <p:nvGrpSpPr>
          <p:cNvPr id="27399" name="Group 834"/>
          <p:cNvGrpSpPr>
            <a:grpSpLocks/>
          </p:cNvGrpSpPr>
          <p:nvPr/>
        </p:nvGrpSpPr>
        <p:grpSpPr bwMode="auto">
          <a:xfrm>
            <a:off x="2057400" y="3505200"/>
            <a:ext cx="5638800" cy="2667000"/>
            <a:chOff x="914400" y="1828799"/>
            <a:chExt cx="5638800" cy="2667001"/>
          </a:xfrm>
        </p:grpSpPr>
        <p:grpSp>
          <p:nvGrpSpPr>
            <p:cNvPr id="27400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906" name="Right Arrow 90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07" name="Right Arrow 90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08" name="Right Arrow 90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09" name="Right Arrow 90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10" name="Right Arrow 90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11" name="Right Arrow 91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12" name="Right Arrow 91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13" name="Right Arrow 91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401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898" name="Right Arrow 897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99" name="Right Arrow 898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00" name="Right Arrow 899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01" name="Right Arrow 900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02" name="Right Arrow 901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03" name="Right Arrow 902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04" name="Right Arrow 903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05" name="Right Arrow 904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402" name="Group 4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rgbClr val="FFFF00"/>
            </a:solidFill>
          </p:grpSpPr>
          <p:sp>
            <p:nvSpPr>
              <p:cNvPr id="890" name="Right Arrow 889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91" name="Right Arrow 890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92" name="Right Arrow 891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93" name="Right Arrow 892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94" name="Right Arrow 893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95" name="Right Arrow 894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96" name="Right Arrow 895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97" name="Right Arrow 896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403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882" name="Right Arrow 881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83" name="Right Arrow 882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84" name="Right Arrow 883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85" name="Right Arrow 884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86" name="Right Arrow 885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87" name="Right Arrow 886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88" name="Right Arrow 887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89" name="Right Arrow 888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5718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874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75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76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77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78" name="Rectangle 31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79" name="Rectangle 32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80" name="Rectangle 33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881" name="Rectangle 34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841" name="Rectangle 840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842" name="Rectangle 841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843" name="Rectangle 842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844" name="Rectangle 843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845" name="Rectangle 844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846" name="Rectangle 845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847" name="Rectangle 846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848" name="Rectangle 847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849" name="Rectangle 848"/>
            <p:cNvSpPr/>
            <p:nvPr/>
          </p:nvSpPr>
          <p:spPr>
            <a:xfrm>
              <a:off x="3657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850" name="Rectangle 849"/>
            <p:cNvSpPr/>
            <p:nvPr/>
          </p:nvSpPr>
          <p:spPr>
            <a:xfrm>
              <a:off x="4038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851" name="Rectangle 850"/>
            <p:cNvSpPr/>
            <p:nvPr/>
          </p:nvSpPr>
          <p:spPr>
            <a:xfrm>
              <a:off x="4419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852" name="Rectangle 851"/>
            <p:cNvSpPr/>
            <p:nvPr/>
          </p:nvSpPr>
          <p:spPr>
            <a:xfrm>
              <a:off x="4800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853" name="Rectangle 852"/>
            <p:cNvSpPr/>
            <p:nvPr/>
          </p:nvSpPr>
          <p:spPr>
            <a:xfrm>
              <a:off x="5181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854" name="Rectangle 853"/>
            <p:cNvSpPr/>
            <p:nvPr/>
          </p:nvSpPr>
          <p:spPr>
            <a:xfrm>
              <a:off x="5562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855" name="Rectangle 854"/>
            <p:cNvSpPr/>
            <p:nvPr/>
          </p:nvSpPr>
          <p:spPr>
            <a:xfrm>
              <a:off x="5943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856" name="Rectangle 855"/>
            <p:cNvSpPr/>
            <p:nvPr/>
          </p:nvSpPr>
          <p:spPr>
            <a:xfrm>
              <a:off x="6324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857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58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59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60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61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62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63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64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743" name="TextBox 864"/>
            <p:cNvSpPr txBox="1">
              <a:spLocks noChangeArrowheads="1"/>
            </p:cNvSpPr>
            <p:nvPr/>
          </p:nvSpPr>
          <p:spPr bwMode="auto">
            <a:xfrm rot="-5400000">
              <a:off x="5725272" y="2047128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744" name="TextBox 865"/>
            <p:cNvSpPr txBox="1">
              <a:spLocks noChangeArrowheads="1"/>
            </p:cNvSpPr>
            <p:nvPr/>
          </p:nvSpPr>
          <p:spPr bwMode="auto">
            <a:xfrm rot="-5400000">
              <a:off x="4582272" y="34524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745" name="TextBox 866"/>
            <p:cNvSpPr txBox="1">
              <a:spLocks noChangeArrowheads="1"/>
            </p:cNvSpPr>
            <p:nvPr/>
          </p:nvSpPr>
          <p:spPr bwMode="auto">
            <a:xfrm rot="-5400000">
              <a:off x="4201272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746" name="TextBox 867"/>
            <p:cNvSpPr txBox="1">
              <a:spLocks noChangeArrowheads="1"/>
            </p:cNvSpPr>
            <p:nvPr/>
          </p:nvSpPr>
          <p:spPr bwMode="auto">
            <a:xfrm rot="-5400000">
              <a:off x="5738427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grpSp>
          <p:nvGrpSpPr>
            <p:cNvPr id="15747" name="Group 93"/>
            <p:cNvGrpSpPr>
              <a:grpSpLocks/>
            </p:cNvGrpSpPr>
            <p:nvPr/>
          </p:nvGrpSpPr>
          <p:grpSpPr bwMode="auto">
            <a:xfrm>
              <a:off x="914400" y="2209800"/>
              <a:ext cx="1066800" cy="1219200"/>
              <a:chOff x="6553200" y="685800"/>
              <a:chExt cx="1066800" cy="1219200"/>
            </a:xfrm>
          </p:grpSpPr>
          <p:sp>
            <p:nvSpPr>
              <p:cNvPr id="872" name="6-Point Star 871"/>
              <p:cNvSpPr/>
              <p:nvPr/>
            </p:nvSpPr>
            <p:spPr>
              <a:xfrm>
                <a:off x="6553200" y="6857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751" name="TextBox 872"/>
              <p:cNvSpPr txBox="1">
                <a:spLocks noChangeArrowheads="1"/>
              </p:cNvSpPr>
              <p:nvPr/>
            </p:nvSpPr>
            <p:spPr bwMode="auto">
              <a:xfrm>
                <a:off x="6636381" y="1033790"/>
                <a:ext cx="90043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1400"/>
                  <a:t>Layer 2</a:t>
                </a:r>
              </a:p>
              <a:p>
                <a:r>
                  <a:rPr lang="en-US" sz="1400"/>
                  <a:t>Address 1</a:t>
                </a:r>
              </a:p>
            </p:txBody>
          </p:sp>
        </p:grpSp>
        <p:sp>
          <p:nvSpPr>
            <p:cNvPr id="15748" name="TextBox 869"/>
            <p:cNvSpPr txBox="1">
              <a:spLocks noChangeArrowheads="1"/>
            </p:cNvSpPr>
            <p:nvPr/>
          </p:nvSpPr>
          <p:spPr bwMode="auto">
            <a:xfrm rot="-5400000">
              <a:off x="3439272" y="27329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749" name="TextBox 870"/>
            <p:cNvSpPr txBox="1">
              <a:spLocks noChangeArrowheads="1"/>
            </p:cNvSpPr>
            <p:nvPr/>
          </p:nvSpPr>
          <p:spPr bwMode="auto">
            <a:xfrm rot="-5400000">
              <a:off x="6119427" y="27329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</p:grpSp>
      <p:grpSp>
        <p:nvGrpSpPr>
          <p:cNvPr id="27406" name="Group 913"/>
          <p:cNvGrpSpPr>
            <a:grpSpLocks/>
          </p:cNvGrpSpPr>
          <p:nvPr/>
        </p:nvGrpSpPr>
        <p:grpSpPr bwMode="auto">
          <a:xfrm>
            <a:off x="3352800" y="3505200"/>
            <a:ext cx="4343400" cy="2667000"/>
            <a:chOff x="2209800" y="1828799"/>
            <a:chExt cx="4343400" cy="2667001"/>
          </a:xfrm>
        </p:grpSpPr>
        <p:grpSp>
          <p:nvGrpSpPr>
            <p:cNvPr id="27407" name="Group 7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982" name="Right Arrow 981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83" name="Right Arrow 982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84" name="Right Arrow 983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85" name="Right Arrow 984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86" name="Right Arrow 985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87" name="Right Arrow 986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88" name="Right Arrow 987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89" name="Right Arrow 988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408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974" name="Right Arrow 97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75" name="Right Arrow 97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76" name="Right Arrow 97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77" name="Right Arrow 97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78" name="Right Arrow 97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79" name="Right Arrow 97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80" name="Right Arrow 97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81" name="Right Arrow 98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409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966" name="Right Arrow 7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67" name="Right Arrow 7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68" name="Right Arrow 7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69" name="Right Arrow 7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70" name="Right Arrow 7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71" name="Right Arrow 8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72" name="Right Arrow 8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73" name="Right Arrow 8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410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958" name="Right Arrow 6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59" name="Right Arrow 6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60" name="Right Arrow 6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61" name="Right Arrow 6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62" name="Right Arrow 6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63" name="Right Arrow 6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64" name="Right Arrow 6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65" name="Right Arrow 7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5675" name="Group 71"/>
            <p:cNvGrpSpPr>
              <a:grpSpLocks/>
            </p:cNvGrpSpPr>
            <p:nvPr/>
          </p:nvGrpSpPr>
          <p:grpSpPr bwMode="auto">
            <a:xfrm>
              <a:off x="3657600" y="3962400"/>
              <a:ext cx="2895600" cy="533400"/>
              <a:chOff x="2667000" y="3200400"/>
              <a:chExt cx="2895600" cy="533400"/>
            </a:xfrm>
          </p:grpSpPr>
          <p:sp>
            <p:nvSpPr>
              <p:cNvPr id="950" name="Rectangle 27"/>
              <p:cNvSpPr/>
              <p:nvPr/>
            </p:nvSpPr>
            <p:spPr>
              <a:xfrm>
                <a:off x="2667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51" name="Rectangle 28"/>
              <p:cNvSpPr/>
              <p:nvPr/>
            </p:nvSpPr>
            <p:spPr>
              <a:xfrm>
                <a:off x="3048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52" name="Rectangle 29"/>
              <p:cNvSpPr/>
              <p:nvPr/>
            </p:nvSpPr>
            <p:spPr>
              <a:xfrm>
                <a:off x="3429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53" name="Rectangle 30"/>
              <p:cNvSpPr/>
              <p:nvPr/>
            </p:nvSpPr>
            <p:spPr>
              <a:xfrm>
                <a:off x="3810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54" name="Rectangle 953"/>
              <p:cNvSpPr/>
              <p:nvPr/>
            </p:nvSpPr>
            <p:spPr>
              <a:xfrm>
                <a:off x="4191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55" name="Rectangle 954"/>
              <p:cNvSpPr/>
              <p:nvPr/>
            </p:nvSpPr>
            <p:spPr>
              <a:xfrm>
                <a:off x="4572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56" name="Rectangle 955"/>
              <p:cNvSpPr/>
              <p:nvPr/>
            </p:nvSpPr>
            <p:spPr>
              <a:xfrm>
                <a:off x="4953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957" name="Rectangle 956"/>
              <p:cNvSpPr/>
              <p:nvPr/>
            </p:nvSpPr>
            <p:spPr>
              <a:xfrm>
                <a:off x="5334000" y="32004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920" name="Rectangle 919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921" name="Rectangle 920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922" name="Rectangle 921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923" name="Rectangle 922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924" name="Rectangle 923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925" name="Rectangle 924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926" name="Rectangle 925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927" name="Rectangle 926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928" name="Rectangle 927"/>
            <p:cNvSpPr/>
            <p:nvPr/>
          </p:nvSpPr>
          <p:spPr>
            <a:xfrm>
              <a:off x="3657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929" name="Rectangle 928"/>
            <p:cNvSpPr/>
            <p:nvPr/>
          </p:nvSpPr>
          <p:spPr>
            <a:xfrm>
              <a:off x="4038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930" name="Rectangle 929"/>
            <p:cNvSpPr/>
            <p:nvPr/>
          </p:nvSpPr>
          <p:spPr>
            <a:xfrm>
              <a:off x="4419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931" name="Rectangle 930"/>
            <p:cNvSpPr/>
            <p:nvPr/>
          </p:nvSpPr>
          <p:spPr>
            <a:xfrm>
              <a:off x="4800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932" name="Rectangle 931"/>
            <p:cNvSpPr/>
            <p:nvPr/>
          </p:nvSpPr>
          <p:spPr>
            <a:xfrm>
              <a:off x="5181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933" name="Rectangle 932"/>
            <p:cNvSpPr/>
            <p:nvPr/>
          </p:nvSpPr>
          <p:spPr>
            <a:xfrm>
              <a:off x="5562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934" name="Rectangle 933"/>
            <p:cNvSpPr/>
            <p:nvPr/>
          </p:nvSpPr>
          <p:spPr>
            <a:xfrm>
              <a:off x="5943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935" name="Rectangle 934"/>
            <p:cNvSpPr/>
            <p:nvPr/>
          </p:nvSpPr>
          <p:spPr>
            <a:xfrm>
              <a:off x="6324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936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7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8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9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40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41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42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43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700" name="TextBox 943"/>
            <p:cNvSpPr txBox="1">
              <a:spLocks noChangeArrowheads="1"/>
            </p:cNvSpPr>
            <p:nvPr/>
          </p:nvSpPr>
          <p:spPr bwMode="auto">
            <a:xfrm rot="-5400000">
              <a:off x="5725272" y="2047128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701" name="TextBox 944"/>
            <p:cNvSpPr txBox="1">
              <a:spLocks noChangeArrowheads="1"/>
            </p:cNvSpPr>
            <p:nvPr/>
          </p:nvSpPr>
          <p:spPr bwMode="auto">
            <a:xfrm rot="-5400000">
              <a:off x="4582272" y="34524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702" name="TextBox 945"/>
            <p:cNvSpPr txBox="1">
              <a:spLocks noChangeArrowheads="1"/>
            </p:cNvSpPr>
            <p:nvPr/>
          </p:nvSpPr>
          <p:spPr bwMode="auto">
            <a:xfrm rot="-5400000">
              <a:off x="4201272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703" name="TextBox 946"/>
            <p:cNvSpPr txBox="1">
              <a:spLocks noChangeArrowheads="1"/>
            </p:cNvSpPr>
            <p:nvPr/>
          </p:nvSpPr>
          <p:spPr bwMode="auto">
            <a:xfrm rot="-5400000">
              <a:off x="5738427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704" name="TextBox 947"/>
            <p:cNvSpPr txBox="1">
              <a:spLocks noChangeArrowheads="1"/>
            </p:cNvSpPr>
            <p:nvPr/>
          </p:nvSpPr>
          <p:spPr bwMode="auto">
            <a:xfrm rot="-5400000">
              <a:off x="3439272" y="27329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705" name="TextBox 948"/>
            <p:cNvSpPr txBox="1">
              <a:spLocks noChangeArrowheads="1"/>
            </p:cNvSpPr>
            <p:nvPr/>
          </p:nvSpPr>
          <p:spPr bwMode="auto">
            <a:xfrm rot="-5400000">
              <a:off x="6119427" y="27329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</p:grpSp>
      <p:grpSp>
        <p:nvGrpSpPr>
          <p:cNvPr id="27412" name="Group 989"/>
          <p:cNvGrpSpPr>
            <a:grpSpLocks/>
          </p:cNvGrpSpPr>
          <p:nvPr/>
        </p:nvGrpSpPr>
        <p:grpSpPr bwMode="auto">
          <a:xfrm>
            <a:off x="2057400" y="3505200"/>
            <a:ext cx="5638800" cy="2971800"/>
            <a:chOff x="914400" y="1828799"/>
            <a:chExt cx="5638800" cy="2971801"/>
          </a:xfrm>
        </p:grpSpPr>
        <p:grpSp>
          <p:nvGrpSpPr>
            <p:cNvPr id="15624" name="Group 104"/>
            <p:cNvGrpSpPr>
              <a:grpSpLocks/>
            </p:cNvGrpSpPr>
            <p:nvPr/>
          </p:nvGrpSpPr>
          <p:grpSpPr bwMode="auto">
            <a:xfrm>
              <a:off x="2209800" y="1828799"/>
              <a:ext cx="4343400" cy="2667001"/>
              <a:chOff x="2209800" y="1828799"/>
              <a:chExt cx="4343400" cy="2667001"/>
            </a:xfrm>
          </p:grpSpPr>
          <p:grpSp>
            <p:nvGrpSpPr>
              <p:cNvPr id="27414" name="Group 74"/>
              <p:cNvGrpSpPr/>
              <p:nvPr/>
            </p:nvGrpSpPr>
            <p:grpSpPr>
              <a:xfrm>
                <a:off x="2209800" y="27432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1062" name="Right Arrow 1061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63" name="Right Arrow 1062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64" name="Right Arrow 1063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65" name="Right Arrow 1064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66" name="Right Arrow 1065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67" name="Right Arrow 1066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68" name="Right Arrow 1067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69" name="Right Arrow 95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</p:grpSp>
          <p:grpSp>
            <p:nvGrpSpPr>
              <p:cNvPr id="27415" name="Group 44"/>
              <p:cNvGrpSpPr/>
              <p:nvPr/>
            </p:nvGrpSpPr>
            <p:grpSpPr>
              <a:xfrm>
                <a:off x="2209800" y="34290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1054" name="Right Arrow 96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55" name="Right Arrow 97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56" name="Right Arrow 98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57" name="Right Arrow 99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58" name="Right Arrow 100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59" name="Right Arrow 101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60" name="Right Arrow 102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61" name="Right Arrow 103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</p:grpSp>
          <p:grpSp>
            <p:nvGrpSpPr>
              <p:cNvPr id="27416" name="Group 74"/>
              <p:cNvGrpSpPr/>
              <p:nvPr/>
            </p:nvGrpSpPr>
            <p:grpSpPr>
              <a:xfrm>
                <a:off x="2209800" y="20574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1046" name="Right Arrow 1045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47" name="Right Arrow 1046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48" name="Right Arrow 1047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49" name="Right Arrow 1048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50" name="Right Arrow 1049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51" name="Right Arrow 1050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52" name="Right Arrow 1051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53" name="Right Arrow 1052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</p:grpSp>
          <p:grpSp>
            <p:nvGrpSpPr>
              <p:cNvPr id="27417" name="Group 62"/>
              <p:cNvGrpSpPr/>
              <p:nvPr/>
            </p:nvGrpSpPr>
            <p:grpSpPr>
              <a:xfrm>
                <a:off x="2209800" y="41148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1038" name="Right Arrow 1037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39" name="Right Arrow 1038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40" name="Right Arrow 1039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41" name="Right Arrow 1040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42" name="Right Arrow 1041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43" name="Right Arrow 1042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44" name="Right Arrow 1043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45" name="Right Arrow 1044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</p:grpSp>
          <p:grpSp>
            <p:nvGrpSpPr>
              <p:cNvPr id="15632" name="Group 71"/>
              <p:cNvGrpSpPr>
                <a:grpSpLocks/>
              </p:cNvGrpSpPr>
              <p:nvPr/>
            </p:nvGrpSpPr>
            <p:grpSpPr bwMode="auto">
              <a:xfrm>
                <a:off x="3657600" y="3962400"/>
                <a:ext cx="2895600" cy="533400"/>
                <a:chOff x="2667000" y="3200400"/>
                <a:chExt cx="2895600" cy="533400"/>
              </a:xfrm>
            </p:grpSpPr>
            <p:sp>
              <p:nvSpPr>
                <p:cNvPr id="1030" name="Rectangle 27"/>
                <p:cNvSpPr/>
                <p:nvPr/>
              </p:nvSpPr>
              <p:spPr>
                <a:xfrm>
                  <a:off x="2667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31" name="Rectangle 28"/>
                <p:cNvSpPr/>
                <p:nvPr/>
              </p:nvSpPr>
              <p:spPr>
                <a:xfrm>
                  <a:off x="3048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32" name="Rectangle 29"/>
                <p:cNvSpPr/>
                <p:nvPr/>
              </p:nvSpPr>
              <p:spPr>
                <a:xfrm>
                  <a:off x="3429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33" name="Rectangle 30"/>
                <p:cNvSpPr/>
                <p:nvPr/>
              </p:nvSpPr>
              <p:spPr>
                <a:xfrm>
                  <a:off x="3810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34" name="Rectangle 1033"/>
                <p:cNvSpPr/>
                <p:nvPr/>
              </p:nvSpPr>
              <p:spPr>
                <a:xfrm>
                  <a:off x="4191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35" name="Rectangle 1034"/>
                <p:cNvSpPr/>
                <p:nvPr/>
              </p:nvSpPr>
              <p:spPr>
                <a:xfrm>
                  <a:off x="4572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36" name="Rectangle 1035"/>
                <p:cNvSpPr/>
                <p:nvPr/>
              </p:nvSpPr>
              <p:spPr>
                <a:xfrm>
                  <a:off x="4953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  <p:sp>
              <p:nvSpPr>
                <p:cNvPr id="1037" name="Rectangle 1036"/>
                <p:cNvSpPr/>
                <p:nvPr/>
              </p:nvSpPr>
              <p:spPr>
                <a:xfrm>
                  <a:off x="5334000" y="3200400"/>
                  <a:ext cx="228600" cy="533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u="sng"/>
                </a:p>
              </p:txBody>
            </p:sp>
          </p:grpSp>
          <p:sp>
            <p:nvSpPr>
              <p:cNvPr id="1000" name="Rectangle 999"/>
              <p:cNvSpPr/>
              <p:nvPr/>
            </p:nvSpPr>
            <p:spPr>
              <a:xfrm>
                <a:off x="3657600" y="3276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01" name="Rectangle 1000"/>
              <p:cNvSpPr/>
              <p:nvPr/>
            </p:nvSpPr>
            <p:spPr>
              <a:xfrm>
                <a:off x="4038600" y="3276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02" name="Rectangle 1001"/>
              <p:cNvSpPr/>
              <p:nvPr/>
            </p:nvSpPr>
            <p:spPr>
              <a:xfrm>
                <a:off x="4419600" y="3276600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03" name="Rectangle 1002"/>
              <p:cNvSpPr/>
              <p:nvPr/>
            </p:nvSpPr>
            <p:spPr>
              <a:xfrm>
                <a:off x="4800600" y="3276600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04" name="Rectangle 1003"/>
              <p:cNvSpPr/>
              <p:nvPr/>
            </p:nvSpPr>
            <p:spPr>
              <a:xfrm>
                <a:off x="5181600" y="3276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05" name="Rectangle 1004"/>
              <p:cNvSpPr/>
              <p:nvPr/>
            </p:nvSpPr>
            <p:spPr>
              <a:xfrm>
                <a:off x="5562600" y="3276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06" name="Rectangle 1005"/>
              <p:cNvSpPr/>
              <p:nvPr/>
            </p:nvSpPr>
            <p:spPr>
              <a:xfrm>
                <a:off x="5943600" y="3276600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07" name="Rectangle 1006"/>
              <p:cNvSpPr/>
              <p:nvPr/>
            </p:nvSpPr>
            <p:spPr>
              <a:xfrm>
                <a:off x="6324600" y="3276600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08" name="Rectangle 1007"/>
              <p:cNvSpPr/>
              <p:nvPr/>
            </p:nvSpPr>
            <p:spPr>
              <a:xfrm>
                <a:off x="3657600" y="25907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09" name="Rectangle 1008"/>
              <p:cNvSpPr/>
              <p:nvPr/>
            </p:nvSpPr>
            <p:spPr>
              <a:xfrm>
                <a:off x="4038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10" name="Rectangle 1009"/>
              <p:cNvSpPr/>
              <p:nvPr/>
            </p:nvSpPr>
            <p:spPr>
              <a:xfrm>
                <a:off x="4419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11" name="Rectangle 1010"/>
              <p:cNvSpPr/>
              <p:nvPr/>
            </p:nvSpPr>
            <p:spPr>
              <a:xfrm>
                <a:off x="4800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12" name="Rectangle 1011"/>
              <p:cNvSpPr/>
              <p:nvPr/>
            </p:nvSpPr>
            <p:spPr>
              <a:xfrm>
                <a:off x="5181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13" name="Rectangle 1012"/>
              <p:cNvSpPr/>
              <p:nvPr/>
            </p:nvSpPr>
            <p:spPr>
              <a:xfrm>
                <a:off x="5562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14" name="Rectangle 1013"/>
              <p:cNvSpPr/>
              <p:nvPr/>
            </p:nvSpPr>
            <p:spPr>
              <a:xfrm>
                <a:off x="5943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15" name="Rectangle 1014"/>
              <p:cNvSpPr/>
              <p:nvPr/>
            </p:nvSpPr>
            <p:spPr>
              <a:xfrm>
                <a:off x="6324600" y="25907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016" name="Rectangle 3"/>
              <p:cNvSpPr/>
              <p:nvPr/>
            </p:nvSpPr>
            <p:spPr>
              <a:xfrm>
                <a:off x="3657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17" name="Rectangle 1016"/>
              <p:cNvSpPr/>
              <p:nvPr/>
            </p:nvSpPr>
            <p:spPr>
              <a:xfrm>
                <a:off x="4038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18" name="Rectangle 1017"/>
              <p:cNvSpPr/>
              <p:nvPr/>
            </p:nvSpPr>
            <p:spPr>
              <a:xfrm>
                <a:off x="4419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19" name="Rectangle 6"/>
              <p:cNvSpPr/>
              <p:nvPr/>
            </p:nvSpPr>
            <p:spPr>
              <a:xfrm>
                <a:off x="4800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20" name="Rectangle 7"/>
              <p:cNvSpPr/>
              <p:nvPr/>
            </p:nvSpPr>
            <p:spPr>
              <a:xfrm>
                <a:off x="5181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21" name="Rectangle 8"/>
              <p:cNvSpPr/>
              <p:nvPr/>
            </p:nvSpPr>
            <p:spPr>
              <a:xfrm>
                <a:off x="5562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22" name="Rectangle 9"/>
              <p:cNvSpPr/>
              <p:nvPr/>
            </p:nvSpPr>
            <p:spPr>
              <a:xfrm>
                <a:off x="5943600" y="19049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23" name="Rectangle 10"/>
              <p:cNvSpPr/>
              <p:nvPr/>
            </p:nvSpPr>
            <p:spPr>
              <a:xfrm>
                <a:off x="6324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657" name="TextBox 1023"/>
              <p:cNvSpPr txBox="1">
                <a:spLocks noChangeArrowheads="1"/>
              </p:cNvSpPr>
              <p:nvPr/>
            </p:nvSpPr>
            <p:spPr bwMode="auto">
              <a:xfrm rot="-5400000">
                <a:off x="5725272" y="2047128"/>
                <a:ext cx="65210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/>
                  <a:t>Match</a:t>
                </a:r>
                <a:endParaRPr lang="en-US"/>
              </a:p>
            </p:txBody>
          </p:sp>
          <p:sp>
            <p:nvSpPr>
              <p:cNvPr id="15658" name="TextBox 1024"/>
              <p:cNvSpPr txBox="1">
                <a:spLocks noChangeArrowheads="1"/>
              </p:cNvSpPr>
              <p:nvPr/>
            </p:nvSpPr>
            <p:spPr bwMode="auto">
              <a:xfrm rot="-5400000">
                <a:off x="4582272" y="3452427"/>
                <a:ext cx="65210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/>
                  <a:t>Match</a:t>
                </a:r>
                <a:endParaRPr lang="en-US"/>
              </a:p>
            </p:txBody>
          </p:sp>
          <p:sp>
            <p:nvSpPr>
              <p:cNvPr id="15659" name="TextBox 1025"/>
              <p:cNvSpPr txBox="1">
                <a:spLocks noChangeArrowheads="1"/>
              </p:cNvSpPr>
              <p:nvPr/>
            </p:nvSpPr>
            <p:spPr bwMode="auto">
              <a:xfrm rot="-5400000">
                <a:off x="4201272" y="3418729"/>
                <a:ext cx="65210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/>
                  <a:t>Match</a:t>
                </a:r>
                <a:endParaRPr lang="en-US"/>
              </a:p>
            </p:txBody>
          </p:sp>
          <p:sp>
            <p:nvSpPr>
              <p:cNvPr id="15660" name="TextBox 1026"/>
              <p:cNvSpPr txBox="1">
                <a:spLocks noChangeArrowheads="1"/>
              </p:cNvSpPr>
              <p:nvPr/>
            </p:nvSpPr>
            <p:spPr bwMode="auto">
              <a:xfrm rot="-5400000">
                <a:off x="5738427" y="3418729"/>
                <a:ext cx="65210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/>
                  <a:t>Match</a:t>
                </a:r>
                <a:endParaRPr lang="en-US"/>
              </a:p>
            </p:txBody>
          </p:sp>
          <p:sp>
            <p:nvSpPr>
              <p:cNvPr id="15661" name="TextBox 1027"/>
              <p:cNvSpPr txBox="1">
                <a:spLocks noChangeArrowheads="1"/>
              </p:cNvSpPr>
              <p:nvPr/>
            </p:nvSpPr>
            <p:spPr bwMode="auto">
              <a:xfrm rot="-5400000">
                <a:off x="3439272" y="2732929"/>
                <a:ext cx="65210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/>
                  <a:t>Match</a:t>
                </a:r>
                <a:endParaRPr lang="en-US"/>
              </a:p>
            </p:txBody>
          </p:sp>
          <p:sp>
            <p:nvSpPr>
              <p:cNvPr id="15662" name="TextBox 1028"/>
              <p:cNvSpPr txBox="1">
                <a:spLocks noChangeArrowheads="1"/>
              </p:cNvSpPr>
              <p:nvPr/>
            </p:nvSpPr>
            <p:spPr bwMode="auto">
              <a:xfrm rot="-5400000">
                <a:off x="6119427" y="2732929"/>
                <a:ext cx="65210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/>
                  <a:t>Match</a:t>
                </a:r>
                <a:endParaRPr lang="en-US"/>
              </a:p>
            </p:txBody>
          </p:sp>
        </p:grpSp>
        <p:grpSp>
          <p:nvGrpSpPr>
            <p:cNvPr id="15625" name="Group 93"/>
            <p:cNvGrpSpPr>
              <a:grpSpLocks/>
            </p:cNvGrpSpPr>
            <p:nvPr/>
          </p:nvGrpSpPr>
          <p:grpSpPr bwMode="auto">
            <a:xfrm>
              <a:off x="914400" y="3581400"/>
              <a:ext cx="1066800" cy="1219200"/>
              <a:chOff x="6553200" y="685800"/>
              <a:chExt cx="1066800" cy="1219200"/>
            </a:xfrm>
          </p:grpSpPr>
          <p:sp>
            <p:nvSpPr>
              <p:cNvPr id="993" name="6-Point Star 992"/>
              <p:cNvSpPr/>
              <p:nvPr/>
            </p:nvSpPr>
            <p:spPr>
              <a:xfrm>
                <a:off x="6553200" y="685800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627" name="TextBox 993"/>
              <p:cNvSpPr txBox="1">
                <a:spLocks noChangeArrowheads="1"/>
              </p:cNvSpPr>
              <p:nvPr/>
            </p:nvSpPr>
            <p:spPr bwMode="auto">
              <a:xfrm>
                <a:off x="6636381" y="1033790"/>
                <a:ext cx="90043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1400"/>
                  <a:t>Layer 4</a:t>
                </a:r>
              </a:p>
              <a:p>
                <a:r>
                  <a:rPr lang="en-US" sz="1400"/>
                  <a:t>Address 4</a:t>
                </a:r>
              </a:p>
            </p:txBody>
          </p:sp>
        </p:grpSp>
      </p:grpSp>
      <p:grpSp>
        <p:nvGrpSpPr>
          <p:cNvPr id="27421" name="Group 1069"/>
          <p:cNvGrpSpPr>
            <a:grpSpLocks/>
          </p:cNvGrpSpPr>
          <p:nvPr/>
        </p:nvGrpSpPr>
        <p:grpSpPr bwMode="auto">
          <a:xfrm>
            <a:off x="2057400" y="3505200"/>
            <a:ext cx="5638800" cy="2971800"/>
            <a:chOff x="914400" y="1828799"/>
            <a:chExt cx="5638800" cy="2971801"/>
          </a:xfrm>
        </p:grpSpPr>
        <p:grpSp>
          <p:nvGrpSpPr>
            <p:cNvPr id="27422" name="Group 7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143" name="Right Arrow 1142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44" name="Right Arrow 1143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45" name="Right Arrow 1144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46" name="Right Arrow 1145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47" name="Right Arrow 1146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48" name="Right Arrow 1147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49" name="Right Arrow 1148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50" name="Right Arrow 1149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27423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135" name="Right Arrow 113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36" name="Right Arrow 113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37" name="Right Arrow 113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38" name="Right Arrow 113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39" name="Right Arrow 113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40" name="Right Arrow 113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41" name="Right Arrow 114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42" name="Right Arrow 114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54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127" name="Right Arrow 1126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28" name="Right Arrow 1127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29" name="Right Arrow 1128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30" name="Right Arrow 1129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31" name="Right Arrow 1130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32" name="Right Arrow 1131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33" name="Right Arrow 1132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34" name="Right Arrow 1133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grpSp>
          <p:nvGrpSpPr>
            <p:cNvPr id="155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119" name="Right Arrow 1118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20" name="Right Arrow 1119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21" name="Right Arrow 1120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22" name="Right Arrow 1121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23" name="Right Arrow 1122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24" name="Right Arrow 1123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25" name="Right Arrow 1124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  <p:sp>
            <p:nvSpPr>
              <p:cNvPr id="1126" name="Right Arrow 1125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u="sng"/>
              </a:p>
            </p:txBody>
          </p:sp>
        </p:grpSp>
        <p:sp>
          <p:nvSpPr>
            <p:cNvPr id="1075" name="Rectangle 1074"/>
            <p:cNvSpPr/>
            <p:nvPr/>
          </p:nvSpPr>
          <p:spPr>
            <a:xfrm>
              <a:off x="3657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76" name="Rectangle 1075"/>
            <p:cNvSpPr/>
            <p:nvPr/>
          </p:nvSpPr>
          <p:spPr>
            <a:xfrm>
              <a:off x="4038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77" name="Rectangle 1076"/>
            <p:cNvSpPr/>
            <p:nvPr/>
          </p:nvSpPr>
          <p:spPr>
            <a:xfrm>
              <a:off x="4419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78" name="Rectangle 1077"/>
            <p:cNvSpPr/>
            <p:nvPr/>
          </p:nvSpPr>
          <p:spPr>
            <a:xfrm>
              <a:off x="4800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79" name="Rectangle 1078"/>
            <p:cNvSpPr/>
            <p:nvPr/>
          </p:nvSpPr>
          <p:spPr>
            <a:xfrm>
              <a:off x="5181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80" name="Rectangle 1079"/>
            <p:cNvSpPr/>
            <p:nvPr/>
          </p:nvSpPr>
          <p:spPr>
            <a:xfrm>
              <a:off x="5562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81" name="Rectangle 1080"/>
            <p:cNvSpPr/>
            <p:nvPr/>
          </p:nvSpPr>
          <p:spPr>
            <a:xfrm>
              <a:off x="5943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82" name="Rectangle 1081"/>
            <p:cNvSpPr/>
            <p:nvPr/>
          </p:nvSpPr>
          <p:spPr>
            <a:xfrm>
              <a:off x="6324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83" name="Rectangle 1082"/>
            <p:cNvSpPr/>
            <p:nvPr/>
          </p:nvSpPr>
          <p:spPr>
            <a:xfrm>
              <a:off x="3657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84" name="Rectangle 1083"/>
            <p:cNvSpPr/>
            <p:nvPr/>
          </p:nvSpPr>
          <p:spPr>
            <a:xfrm>
              <a:off x="4038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85" name="Rectangle 1084"/>
            <p:cNvSpPr/>
            <p:nvPr/>
          </p:nvSpPr>
          <p:spPr>
            <a:xfrm>
              <a:off x="4419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86" name="Rectangle 1085"/>
            <p:cNvSpPr/>
            <p:nvPr/>
          </p:nvSpPr>
          <p:spPr>
            <a:xfrm>
              <a:off x="4800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87" name="Rectangle 1086"/>
            <p:cNvSpPr/>
            <p:nvPr/>
          </p:nvSpPr>
          <p:spPr>
            <a:xfrm>
              <a:off x="5181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88" name="Rectangle 1087"/>
            <p:cNvSpPr/>
            <p:nvPr/>
          </p:nvSpPr>
          <p:spPr>
            <a:xfrm>
              <a:off x="5562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89" name="Rectangle 1088"/>
            <p:cNvSpPr/>
            <p:nvPr/>
          </p:nvSpPr>
          <p:spPr>
            <a:xfrm>
              <a:off x="5943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90" name="Rectangle 1089"/>
            <p:cNvSpPr/>
            <p:nvPr/>
          </p:nvSpPr>
          <p:spPr>
            <a:xfrm>
              <a:off x="6324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91" name="Rectangle 1090"/>
            <p:cNvSpPr/>
            <p:nvPr/>
          </p:nvSpPr>
          <p:spPr>
            <a:xfrm>
              <a:off x="3657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92" name="Rectangle 1091"/>
            <p:cNvSpPr/>
            <p:nvPr/>
          </p:nvSpPr>
          <p:spPr>
            <a:xfrm>
              <a:off x="4038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93" name="Rectangle 1092"/>
            <p:cNvSpPr/>
            <p:nvPr/>
          </p:nvSpPr>
          <p:spPr>
            <a:xfrm>
              <a:off x="4419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94" name="Rectangle 1093"/>
            <p:cNvSpPr/>
            <p:nvPr/>
          </p:nvSpPr>
          <p:spPr>
            <a:xfrm>
              <a:off x="4800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95" name="Rectangle 1094"/>
            <p:cNvSpPr/>
            <p:nvPr/>
          </p:nvSpPr>
          <p:spPr>
            <a:xfrm>
              <a:off x="5181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96" name="Rectangle 1095"/>
            <p:cNvSpPr/>
            <p:nvPr/>
          </p:nvSpPr>
          <p:spPr>
            <a:xfrm>
              <a:off x="5562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97" name="Rectangle 1096"/>
            <p:cNvSpPr/>
            <p:nvPr/>
          </p:nvSpPr>
          <p:spPr>
            <a:xfrm>
              <a:off x="5943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98" name="Rectangle 1097"/>
            <p:cNvSpPr/>
            <p:nvPr/>
          </p:nvSpPr>
          <p:spPr>
            <a:xfrm>
              <a:off x="6324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099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00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01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02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03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04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05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06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612" name="TextBox 1106"/>
            <p:cNvSpPr txBox="1">
              <a:spLocks noChangeArrowheads="1"/>
            </p:cNvSpPr>
            <p:nvPr/>
          </p:nvSpPr>
          <p:spPr bwMode="auto">
            <a:xfrm rot="-5400000">
              <a:off x="5725272" y="2047128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613" name="TextBox 1107"/>
            <p:cNvSpPr txBox="1">
              <a:spLocks noChangeArrowheads="1"/>
            </p:cNvSpPr>
            <p:nvPr/>
          </p:nvSpPr>
          <p:spPr bwMode="auto">
            <a:xfrm rot="-5400000">
              <a:off x="4582272" y="34524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614" name="TextBox 1108"/>
            <p:cNvSpPr txBox="1">
              <a:spLocks noChangeArrowheads="1"/>
            </p:cNvSpPr>
            <p:nvPr/>
          </p:nvSpPr>
          <p:spPr bwMode="auto">
            <a:xfrm rot="-5400000">
              <a:off x="4201272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615" name="TextBox 1109"/>
            <p:cNvSpPr txBox="1">
              <a:spLocks noChangeArrowheads="1"/>
            </p:cNvSpPr>
            <p:nvPr/>
          </p:nvSpPr>
          <p:spPr bwMode="auto">
            <a:xfrm rot="-5400000">
              <a:off x="5738427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616" name="TextBox 1110"/>
            <p:cNvSpPr txBox="1">
              <a:spLocks noChangeArrowheads="1"/>
            </p:cNvSpPr>
            <p:nvPr/>
          </p:nvSpPr>
          <p:spPr bwMode="auto">
            <a:xfrm rot="-5400000">
              <a:off x="3439272" y="27329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617" name="TextBox 1111"/>
            <p:cNvSpPr txBox="1">
              <a:spLocks noChangeArrowheads="1"/>
            </p:cNvSpPr>
            <p:nvPr/>
          </p:nvSpPr>
          <p:spPr bwMode="auto">
            <a:xfrm rot="-5400000">
              <a:off x="6119427" y="27329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grpSp>
          <p:nvGrpSpPr>
            <p:cNvPr id="15618" name="Group 269"/>
            <p:cNvGrpSpPr>
              <a:grpSpLocks/>
            </p:cNvGrpSpPr>
            <p:nvPr/>
          </p:nvGrpSpPr>
          <p:grpSpPr bwMode="auto">
            <a:xfrm>
              <a:off x="914400" y="3581400"/>
              <a:ext cx="1066800" cy="1219200"/>
              <a:chOff x="914400" y="3581400"/>
              <a:chExt cx="1066800" cy="1219200"/>
            </a:xfrm>
          </p:grpSpPr>
          <p:sp>
            <p:nvSpPr>
              <p:cNvPr id="1117" name="6-Point Star 1116"/>
              <p:cNvSpPr/>
              <p:nvPr/>
            </p:nvSpPr>
            <p:spPr>
              <a:xfrm>
                <a:off x="914400" y="3581400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623" name="TextBox 1117"/>
              <p:cNvSpPr txBox="1">
                <a:spLocks noChangeArrowheads="1"/>
              </p:cNvSpPr>
              <p:nvPr/>
            </p:nvSpPr>
            <p:spPr bwMode="auto">
              <a:xfrm>
                <a:off x="997581" y="3929390"/>
                <a:ext cx="90043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1400"/>
                  <a:t>Layer 4</a:t>
                </a:r>
              </a:p>
              <a:p>
                <a:r>
                  <a:rPr lang="en-US" sz="1400"/>
                  <a:t>Address 4</a:t>
                </a:r>
              </a:p>
            </p:txBody>
          </p:sp>
        </p:grpSp>
        <p:sp>
          <p:nvSpPr>
            <p:cNvPr id="15619" name="TextBox 1113"/>
            <p:cNvSpPr txBox="1">
              <a:spLocks noChangeArrowheads="1"/>
            </p:cNvSpPr>
            <p:nvPr/>
          </p:nvSpPr>
          <p:spPr bwMode="auto">
            <a:xfrm rot="-5400000">
              <a:off x="5738427" y="41382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620" name="TextBox 1114"/>
            <p:cNvSpPr txBox="1">
              <a:spLocks noChangeArrowheads="1"/>
            </p:cNvSpPr>
            <p:nvPr/>
          </p:nvSpPr>
          <p:spPr bwMode="auto">
            <a:xfrm rot="-5400000">
              <a:off x="5344272" y="41382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621" name="TextBox 1115"/>
            <p:cNvSpPr txBox="1">
              <a:spLocks noChangeArrowheads="1"/>
            </p:cNvSpPr>
            <p:nvPr/>
          </p:nvSpPr>
          <p:spPr bwMode="auto">
            <a:xfrm rot="-5400000">
              <a:off x="3820272" y="41382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</p:grpSp>
      <p:grpSp>
        <p:nvGrpSpPr>
          <p:cNvPr id="157" name="Group 1150"/>
          <p:cNvGrpSpPr>
            <a:grpSpLocks/>
          </p:cNvGrpSpPr>
          <p:nvPr/>
        </p:nvGrpSpPr>
        <p:grpSpPr bwMode="auto">
          <a:xfrm>
            <a:off x="3352800" y="3505200"/>
            <a:ext cx="4343400" cy="2743200"/>
            <a:chOff x="2209800" y="1828799"/>
            <a:chExt cx="4343400" cy="2743200"/>
          </a:xfrm>
        </p:grpSpPr>
        <p:grpSp>
          <p:nvGrpSpPr>
            <p:cNvPr id="158" name="Group 7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221" name="Right Arrow 1220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22" name="Right Arrow 1221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23" name="Right Arrow 1222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24" name="Right Arrow 1223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25" name="Right Arrow 1224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26" name="Right Arrow 1225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27" name="Right Arrow 1226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28" name="Right Arrow 1227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159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213" name="Right Arrow 1212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14" name="Right Arrow 1213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15" name="Right Arrow 1214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16" name="Right Arrow 1215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17" name="Right Arrow 1216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18" name="Right Arrow 1217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19" name="Right Arrow 1218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20" name="Right Arrow 1219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160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205" name="Right Arrow 1204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06" name="Right Arrow 1205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07" name="Right Arrow 1206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08" name="Right Arrow 1207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09" name="Right Arrow 1208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10" name="Right Arrow 1209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11" name="Right Arrow 1210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12" name="Right Arrow 1211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161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197" name="Right Arrow 1196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98" name="Right Arrow 1197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99" name="Right Arrow 1198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00" name="Right Arrow 1199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01" name="Right Arrow 1200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02" name="Right Arrow 1201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03" name="Right Arrow 1202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04" name="Right Arrow 1203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1156" name="Rectangle 1155"/>
            <p:cNvSpPr/>
            <p:nvPr/>
          </p:nvSpPr>
          <p:spPr>
            <a:xfrm>
              <a:off x="3657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57" name="Rectangle 1156"/>
            <p:cNvSpPr/>
            <p:nvPr/>
          </p:nvSpPr>
          <p:spPr>
            <a:xfrm>
              <a:off x="4038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58" name="Rectangle 1157"/>
            <p:cNvSpPr/>
            <p:nvPr/>
          </p:nvSpPr>
          <p:spPr>
            <a:xfrm>
              <a:off x="4419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59" name="Rectangle 1158"/>
            <p:cNvSpPr/>
            <p:nvPr/>
          </p:nvSpPr>
          <p:spPr>
            <a:xfrm>
              <a:off x="4800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60" name="Rectangle 1159"/>
            <p:cNvSpPr/>
            <p:nvPr/>
          </p:nvSpPr>
          <p:spPr>
            <a:xfrm>
              <a:off x="5181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61" name="Rectangle 1160"/>
            <p:cNvSpPr/>
            <p:nvPr/>
          </p:nvSpPr>
          <p:spPr>
            <a:xfrm>
              <a:off x="5562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62" name="Rectangle 1161"/>
            <p:cNvSpPr/>
            <p:nvPr/>
          </p:nvSpPr>
          <p:spPr>
            <a:xfrm>
              <a:off x="5943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63" name="Rectangle 1162"/>
            <p:cNvSpPr/>
            <p:nvPr/>
          </p:nvSpPr>
          <p:spPr>
            <a:xfrm>
              <a:off x="6324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64" name="Rectangle 1163"/>
            <p:cNvSpPr/>
            <p:nvPr/>
          </p:nvSpPr>
          <p:spPr>
            <a:xfrm>
              <a:off x="3657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65" name="Rectangle 1164"/>
            <p:cNvSpPr/>
            <p:nvPr/>
          </p:nvSpPr>
          <p:spPr>
            <a:xfrm>
              <a:off x="4038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66" name="Rectangle 1165"/>
            <p:cNvSpPr/>
            <p:nvPr/>
          </p:nvSpPr>
          <p:spPr>
            <a:xfrm>
              <a:off x="4419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67" name="Rectangle 1166"/>
            <p:cNvSpPr/>
            <p:nvPr/>
          </p:nvSpPr>
          <p:spPr>
            <a:xfrm>
              <a:off x="4800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68" name="Rectangle 1167"/>
            <p:cNvSpPr/>
            <p:nvPr/>
          </p:nvSpPr>
          <p:spPr>
            <a:xfrm>
              <a:off x="5181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69" name="Rectangle 1168"/>
            <p:cNvSpPr/>
            <p:nvPr/>
          </p:nvSpPr>
          <p:spPr>
            <a:xfrm>
              <a:off x="5562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70" name="Rectangle 1169"/>
            <p:cNvSpPr/>
            <p:nvPr/>
          </p:nvSpPr>
          <p:spPr>
            <a:xfrm>
              <a:off x="5943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71" name="Rectangle 1170"/>
            <p:cNvSpPr/>
            <p:nvPr/>
          </p:nvSpPr>
          <p:spPr>
            <a:xfrm>
              <a:off x="6324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72" name="Rectangle 1171"/>
            <p:cNvSpPr/>
            <p:nvPr/>
          </p:nvSpPr>
          <p:spPr>
            <a:xfrm>
              <a:off x="3657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73" name="Rectangle 1172"/>
            <p:cNvSpPr/>
            <p:nvPr/>
          </p:nvSpPr>
          <p:spPr>
            <a:xfrm>
              <a:off x="4038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74" name="Rectangle 1173"/>
            <p:cNvSpPr/>
            <p:nvPr/>
          </p:nvSpPr>
          <p:spPr>
            <a:xfrm>
              <a:off x="4419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75" name="Rectangle 1174"/>
            <p:cNvSpPr/>
            <p:nvPr/>
          </p:nvSpPr>
          <p:spPr>
            <a:xfrm>
              <a:off x="4800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76" name="Rectangle 1175"/>
            <p:cNvSpPr/>
            <p:nvPr/>
          </p:nvSpPr>
          <p:spPr>
            <a:xfrm>
              <a:off x="5181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77" name="Rectangle 1176"/>
            <p:cNvSpPr/>
            <p:nvPr/>
          </p:nvSpPr>
          <p:spPr>
            <a:xfrm>
              <a:off x="5562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78" name="Rectangle 1177"/>
            <p:cNvSpPr/>
            <p:nvPr/>
          </p:nvSpPr>
          <p:spPr>
            <a:xfrm>
              <a:off x="5943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79" name="Rectangle 1178"/>
            <p:cNvSpPr/>
            <p:nvPr/>
          </p:nvSpPr>
          <p:spPr>
            <a:xfrm>
              <a:off x="6324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80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81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82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83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84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85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86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87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567" name="TextBox 1187"/>
            <p:cNvSpPr txBox="1">
              <a:spLocks noChangeArrowheads="1"/>
            </p:cNvSpPr>
            <p:nvPr/>
          </p:nvSpPr>
          <p:spPr bwMode="auto">
            <a:xfrm rot="-5400000">
              <a:off x="5725272" y="2047128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568" name="TextBox 1188"/>
            <p:cNvSpPr txBox="1">
              <a:spLocks noChangeArrowheads="1"/>
            </p:cNvSpPr>
            <p:nvPr/>
          </p:nvSpPr>
          <p:spPr bwMode="auto">
            <a:xfrm rot="-5400000">
              <a:off x="4582272" y="34524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569" name="TextBox 1189"/>
            <p:cNvSpPr txBox="1">
              <a:spLocks noChangeArrowheads="1"/>
            </p:cNvSpPr>
            <p:nvPr/>
          </p:nvSpPr>
          <p:spPr bwMode="auto">
            <a:xfrm rot="-5400000">
              <a:off x="4201272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570" name="TextBox 1190"/>
            <p:cNvSpPr txBox="1">
              <a:spLocks noChangeArrowheads="1"/>
            </p:cNvSpPr>
            <p:nvPr/>
          </p:nvSpPr>
          <p:spPr bwMode="auto">
            <a:xfrm rot="-5400000">
              <a:off x="5738427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571" name="TextBox 1191"/>
            <p:cNvSpPr txBox="1">
              <a:spLocks noChangeArrowheads="1"/>
            </p:cNvSpPr>
            <p:nvPr/>
          </p:nvSpPr>
          <p:spPr bwMode="auto">
            <a:xfrm rot="-5400000">
              <a:off x="3439272" y="27329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572" name="TextBox 1192"/>
            <p:cNvSpPr txBox="1">
              <a:spLocks noChangeArrowheads="1"/>
            </p:cNvSpPr>
            <p:nvPr/>
          </p:nvSpPr>
          <p:spPr bwMode="auto">
            <a:xfrm rot="-5400000">
              <a:off x="6119427" y="27329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573" name="TextBox 1193"/>
            <p:cNvSpPr txBox="1">
              <a:spLocks noChangeArrowheads="1"/>
            </p:cNvSpPr>
            <p:nvPr/>
          </p:nvSpPr>
          <p:spPr bwMode="auto">
            <a:xfrm rot="-5400000">
              <a:off x="5738427" y="41382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574" name="TextBox 1194"/>
            <p:cNvSpPr txBox="1">
              <a:spLocks noChangeArrowheads="1"/>
            </p:cNvSpPr>
            <p:nvPr/>
          </p:nvSpPr>
          <p:spPr bwMode="auto">
            <a:xfrm rot="-5400000">
              <a:off x="5344272" y="41382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575" name="TextBox 1195"/>
            <p:cNvSpPr txBox="1">
              <a:spLocks noChangeArrowheads="1"/>
            </p:cNvSpPr>
            <p:nvPr/>
          </p:nvSpPr>
          <p:spPr bwMode="auto">
            <a:xfrm rot="-5400000">
              <a:off x="3820272" y="41382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</p:grpSp>
      <p:grpSp>
        <p:nvGrpSpPr>
          <p:cNvPr id="170" name="Group 1228"/>
          <p:cNvGrpSpPr>
            <a:grpSpLocks/>
          </p:cNvGrpSpPr>
          <p:nvPr/>
        </p:nvGrpSpPr>
        <p:grpSpPr bwMode="auto">
          <a:xfrm>
            <a:off x="2057400" y="3505200"/>
            <a:ext cx="5638800" cy="2743200"/>
            <a:chOff x="914400" y="1828799"/>
            <a:chExt cx="5638800" cy="2743200"/>
          </a:xfrm>
        </p:grpSpPr>
        <p:grpSp>
          <p:nvGrpSpPr>
            <p:cNvPr id="15482" name="Group 108"/>
            <p:cNvGrpSpPr>
              <a:grpSpLocks/>
            </p:cNvGrpSpPr>
            <p:nvPr/>
          </p:nvGrpSpPr>
          <p:grpSpPr bwMode="auto">
            <a:xfrm>
              <a:off x="2209800" y="1828799"/>
              <a:ext cx="4343400" cy="2743200"/>
              <a:chOff x="2209800" y="1828799"/>
              <a:chExt cx="4343400" cy="2743200"/>
            </a:xfrm>
          </p:grpSpPr>
          <p:grpSp>
            <p:nvGrpSpPr>
              <p:cNvPr id="173" name="Group 74"/>
              <p:cNvGrpSpPr/>
              <p:nvPr/>
            </p:nvGrpSpPr>
            <p:grpSpPr>
              <a:xfrm>
                <a:off x="2209800" y="27432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1303" name="Right Arrow 1302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304" name="Right Arrow 1303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305" name="Right Arrow 1304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306" name="Right Arrow 1305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307" name="Right Arrow 1306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308" name="Right Arrow 1307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309" name="Right Arrow 1308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310" name="Right Arrow 1309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230" name="Group 44"/>
              <p:cNvGrpSpPr/>
              <p:nvPr/>
            </p:nvGrpSpPr>
            <p:grpSpPr>
              <a:xfrm>
                <a:off x="2209800" y="34290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1295" name="Right Arrow 1294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96" name="Right Arrow 1295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97" name="Right Arrow 1296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98" name="Right Arrow 1297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99" name="Right Arrow 1298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300" name="Right Arrow 1299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301" name="Right Arrow 1300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302" name="Right Arrow 1301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231" name="Group 74"/>
              <p:cNvGrpSpPr/>
              <p:nvPr/>
            </p:nvGrpSpPr>
            <p:grpSpPr>
              <a:xfrm>
                <a:off x="2209800" y="20574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1287" name="Right Arrow 1286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88" name="Right Arrow 1287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89" name="Right Arrow 1288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90" name="Right Arrow 1289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91" name="Right Arrow 1290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92" name="Right Arrow 1291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93" name="Right Arrow 1292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94" name="Right Arrow 1293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232" name="Group 62"/>
              <p:cNvGrpSpPr/>
              <p:nvPr/>
            </p:nvGrpSpPr>
            <p:grpSpPr>
              <a:xfrm>
                <a:off x="2209800" y="4114800"/>
                <a:ext cx="4114800" cy="228600"/>
                <a:chOff x="1219200" y="1295400"/>
                <a:chExt cx="4114800" cy="228600"/>
              </a:xfrm>
              <a:solidFill>
                <a:schemeClr val="accent2"/>
              </a:solidFill>
            </p:grpSpPr>
            <p:sp>
              <p:nvSpPr>
                <p:cNvPr id="1279" name="Right Arrow 1278"/>
                <p:cNvSpPr/>
                <p:nvPr/>
              </p:nvSpPr>
              <p:spPr>
                <a:xfrm>
                  <a:off x="1600200" y="1295400"/>
                  <a:ext cx="3733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80" name="Right Arrow 1279"/>
                <p:cNvSpPr/>
                <p:nvPr/>
              </p:nvSpPr>
              <p:spPr>
                <a:xfrm>
                  <a:off x="1981200" y="1295400"/>
                  <a:ext cx="2971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81" name="Right Arrow 1280"/>
                <p:cNvSpPr/>
                <p:nvPr/>
              </p:nvSpPr>
              <p:spPr>
                <a:xfrm>
                  <a:off x="2057400" y="1295400"/>
                  <a:ext cx="2514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82" name="Right Arrow 1281"/>
                <p:cNvSpPr/>
                <p:nvPr/>
              </p:nvSpPr>
              <p:spPr>
                <a:xfrm>
                  <a:off x="1371600" y="1295400"/>
                  <a:ext cx="28194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83" name="Right Arrow 1282"/>
                <p:cNvSpPr/>
                <p:nvPr/>
              </p:nvSpPr>
              <p:spPr>
                <a:xfrm>
                  <a:off x="1676400" y="1295400"/>
                  <a:ext cx="21336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84" name="Right Arrow 1283"/>
                <p:cNvSpPr/>
                <p:nvPr/>
              </p:nvSpPr>
              <p:spPr>
                <a:xfrm>
                  <a:off x="1600200" y="1295400"/>
                  <a:ext cx="1828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85" name="Right Arrow 1284"/>
                <p:cNvSpPr/>
                <p:nvPr/>
              </p:nvSpPr>
              <p:spPr>
                <a:xfrm>
                  <a:off x="1524000" y="1295400"/>
                  <a:ext cx="15240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286" name="Right Arrow 1285"/>
                <p:cNvSpPr/>
                <p:nvPr/>
              </p:nvSpPr>
              <p:spPr>
                <a:xfrm>
                  <a:off x="1219200" y="1295400"/>
                  <a:ext cx="1447800" cy="228600"/>
                </a:xfrm>
                <a:prstGeom prst="rightArrow">
                  <a:avLst>
                    <a:gd name="adj1" fmla="val 50000"/>
                    <a:gd name="adj2" fmla="val 21429"/>
                  </a:avLst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1238" name="Rectangle 1237"/>
              <p:cNvSpPr/>
              <p:nvPr/>
            </p:nvSpPr>
            <p:spPr>
              <a:xfrm>
                <a:off x="3657600" y="39623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39" name="Rectangle 1238"/>
              <p:cNvSpPr/>
              <p:nvPr/>
            </p:nvSpPr>
            <p:spPr>
              <a:xfrm>
                <a:off x="4038600" y="39623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40" name="Rectangle 1239"/>
              <p:cNvSpPr/>
              <p:nvPr/>
            </p:nvSpPr>
            <p:spPr>
              <a:xfrm>
                <a:off x="4419600" y="39623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41" name="Rectangle 1240"/>
              <p:cNvSpPr/>
              <p:nvPr/>
            </p:nvSpPr>
            <p:spPr>
              <a:xfrm>
                <a:off x="4800600" y="39623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42" name="Rectangle 1241"/>
              <p:cNvSpPr/>
              <p:nvPr/>
            </p:nvSpPr>
            <p:spPr>
              <a:xfrm>
                <a:off x="5181600" y="39623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43" name="Rectangle 1242"/>
              <p:cNvSpPr/>
              <p:nvPr/>
            </p:nvSpPr>
            <p:spPr>
              <a:xfrm>
                <a:off x="5562600" y="39623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44" name="Rectangle 1243"/>
              <p:cNvSpPr/>
              <p:nvPr/>
            </p:nvSpPr>
            <p:spPr>
              <a:xfrm>
                <a:off x="5943600" y="39623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45" name="Rectangle 1244"/>
              <p:cNvSpPr/>
              <p:nvPr/>
            </p:nvSpPr>
            <p:spPr>
              <a:xfrm>
                <a:off x="6324600" y="39623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46" name="Rectangle 1245"/>
              <p:cNvSpPr/>
              <p:nvPr/>
            </p:nvSpPr>
            <p:spPr>
              <a:xfrm>
                <a:off x="3657600" y="32765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47" name="Rectangle 1246"/>
              <p:cNvSpPr/>
              <p:nvPr/>
            </p:nvSpPr>
            <p:spPr>
              <a:xfrm>
                <a:off x="4038600" y="32765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48" name="Rectangle 1247"/>
              <p:cNvSpPr/>
              <p:nvPr/>
            </p:nvSpPr>
            <p:spPr>
              <a:xfrm>
                <a:off x="4419600" y="32765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49" name="Rectangle 1248"/>
              <p:cNvSpPr/>
              <p:nvPr/>
            </p:nvSpPr>
            <p:spPr>
              <a:xfrm>
                <a:off x="4800600" y="32765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50" name="Rectangle 1249"/>
              <p:cNvSpPr/>
              <p:nvPr/>
            </p:nvSpPr>
            <p:spPr>
              <a:xfrm>
                <a:off x="5181600" y="32765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51" name="Rectangle 1250"/>
              <p:cNvSpPr/>
              <p:nvPr/>
            </p:nvSpPr>
            <p:spPr>
              <a:xfrm>
                <a:off x="5562600" y="32765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52" name="Rectangle 1251"/>
              <p:cNvSpPr/>
              <p:nvPr/>
            </p:nvSpPr>
            <p:spPr>
              <a:xfrm>
                <a:off x="5943600" y="32765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53" name="Rectangle 1252"/>
              <p:cNvSpPr/>
              <p:nvPr/>
            </p:nvSpPr>
            <p:spPr>
              <a:xfrm>
                <a:off x="6324600" y="32765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54" name="Rectangle 1253"/>
              <p:cNvSpPr/>
              <p:nvPr/>
            </p:nvSpPr>
            <p:spPr>
              <a:xfrm>
                <a:off x="3657600" y="25907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55" name="Rectangle 1254"/>
              <p:cNvSpPr/>
              <p:nvPr/>
            </p:nvSpPr>
            <p:spPr>
              <a:xfrm>
                <a:off x="4038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56" name="Rectangle 1255"/>
              <p:cNvSpPr/>
              <p:nvPr/>
            </p:nvSpPr>
            <p:spPr>
              <a:xfrm>
                <a:off x="4419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57" name="Rectangle 1256"/>
              <p:cNvSpPr/>
              <p:nvPr/>
            </p:nvSpPr>
            <p:spPr>
              <a:xfrm>
                <a:off x="4800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58" name="Rectangle 1257"/>
              <p:cNvSpPr/>
              <p:nvPr/>
            </p:nvSpPr>
            <p:spPr>
              <a:xfrm>
                <a:off x="5181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59" name="Rectangle 1258"/>
              <p:cNvSpPr/>
              <p:nvPr/>
            </p:nvSpPr>
            <p:spPr>
              <a:xfrm>
                <a:off x="5562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60" name="Rectangle 1259"/>
              <p:cNvSpPr/>
              <p:nvPr/>
            </p:nvSpPr>
            <p:spPr>
              <a:xfrm>
                <a:off x="5943600" y="25907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61" name="Rectangle 1260"/>
              <p:cNvSpPr/>
              <p:nvPr/>
            </p:nvSpPr>
            <p:spPr>
              <a:xfrm>
                <a:off x="6324600" y="25907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62" name="Rectangle 3"/>
              <p:cNvSpPr/>
              <p:nvPr/>
            </p:nvSpPr>
            <p:spPr>
              <a:xfrm>
                <a:off x="3657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63" name="Rectangle 1262"/>
              <p:cNvSpPr/>
              <p:nvPr/>
            </p:nvSpPr>
            <p:spPr>
              <a:xfrm>
                <a:off x="4038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64" name="Rectangle 1263"/>
              <p:cNvSpPr/>
              <p:nvPr/>
            </p:nvSpPr>
            <p:spPr>
              <a:xfrm>
                <a:off x="4419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65" name="Rectangle 6"/>
              <p:cNvSpPr/>
              <p:nvPr/>
            </p:nvSpPr>
            <p:spPr>
              <a:xfrm>
                <a:off x="4800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66" name="Rectangle 7"/>
              <p:cNvSpPr/>
              <p:nvPr/>
            </p:nvSpPr>
            <p:spPr>
              <a:xfrm>
                <a:off x="5181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67" name="Rectangle 8"/>
              <p:cNvSpPr/>
              <p:nvPr/>
            </p:nvSpPr>
            <p:spPr>
              <a:xfrm>
                <a:off x="5562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68" name="Rectangle 9"/>
              <p:cNvSpPr/>
              <p:nvPr/>
            </p:nvSpPr>
            <p:spPr>
              <a:xfrm>
                <a:off x="5943600" y="1904999"/>
                <a:ext cx="228600" cy="5334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69" name="Rectangle 10"/>
              <p:cNvSpPr/>
              <p:nvPr/>
            </p:nvSpPr>
            <p:spPr>
              <a:xfrm>
                <a:off x="6324600" y="1904999"/>
                <a:ext cx="228600" cy="533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522" name="TextBox 1269"/>
              <p:cNvSpPr txBox="1">
                <a:spLocks noChangeArrowheads="1"/>
              </p:cNvSpPr>
              <p:nvPr/>
            </p:nvSpPr>
            <p:spPr bwMode="auto">
              <a:xfrm rot="-5400000">
                <a:off x="5725272" y="2047128"/>
                <a:ext cx="65210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/>
                  <a:t>Match</a:t>
                </a:r>
                <a:endParaRPr lang="en-US"/>
              </a:p>
            </p:txBody>
          </p:sp>
          <p:sp>
            <p:nvSpPr>
              <p:cNvPr id="15523" name="TextBox 1270"/>
              <p:cNvSpPr txBox="1">
                <a:spLocks noChangeArrowheads="1"/>
              </p:cNvSpPr>
              <p:nvPr/>
            </p:nvSpPr>
            <p:spPr bwMode="auto">
              <a:xfrm rot="-5400000">
                <a:off x="4582272" y="3452427"/>
                <a:ext cx="65210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/>
                  <a:t>Match</a:t>
                </a:r>
                <a:endParaRPr lang="en-US"/>
              </a:p>
            </p:txBody>
          </p:sp>
          <p:sp>
            <p:nvSpPr>
              <p:cNvPr id="15524" name="TextBox 1271"/>
              <p:cNvSpPr txBox="1">
                <a:spLocks noChangeArrowheads="1"/>
              </p:cNvSpPr>
              <p:nvPr/>
            </p:nvSpPr>
            <p:spPr bwMode="auto">
              <a:xfrm rot="-5400000">
                <a:off x="4201272" y="3418729"/>
                <a:ext cx="65210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/>
                  <a:t>Match</a:t>
                </a:r>
                <a:endParaRPr lang="en-US"/>
              </a:p>
            </p:txBody>
          </p:sp>
          <p:sp>
            <p:nvSpPr>
              <p:cNvPr id="15525" name="TextBox 1272"/>
              <p:cNvSpPr txBox="1">
                <a:spLocks noChangeArrowheads="1"/>
              </p:cNvSpPr>
              <p:nvPr/>
            </p:nvSpPr>
            <p:spPr bwMode="auto">
              <a:xfrm rot="-5400000">
                <a:off x="5738427" y="3418729"/>
                <a:ext cx="65210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/>
                  <a:t>Match</a:t>
                </a:r>
                <a:endParaRPr lang="en-US"/>
              </a:p>
            </p:txBody>
          </p:sp>
          <p:sp>
            <p:nvSpPr>
              <p:cNvPr id="15526" name="TextBox 1273"/>
              <p:cNvSpPr txBox="1">
                <a:spLocks noChangeArrowheads="1"/>
              </p:cNvSpPr>
              <p:nvPr/>
            </p:nvSpPr>
            <p:spPr bwMode="auto">
              <a:xfrm rot="-5400000">
                <a:off x="3439272" y="2732929"/>
                <a:ext cx="65210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/>
                  <a:t>Match</a:t>
                </a:r>
                <a:endParaRPr lang="en-US"/>
              </a:p>
            </p:txBody>
          </p:sp>
          <p:sp>
            <p:nvSpPr>
              <p:cNvPr id="15527" name="TextBox 1274"/>
              <p:cNvSpPr txBox="1">
                <a:spLocks noChangeArrowheads="1"/>
              </p:cNvSpPr>
              <p:nvPr/>
            </p:nvSpPr>
            <p:spPr bwMode="auto">
              <a:xfrm rot="-5400000">
                <a:off x="6119427" y="2732929"/>
                <a:ext cx="65210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/>
                  <a:t>Match</a:t>
                </a:r>
                <a:endParaRPr lang="en-US"/>
              </a:p>
            </p:txBody>
          </p:sp>
          <p:sp>
            <p:nvSpPr>
              <p:cNvPr id="15528" name="TextBox 1275"/>
              <p:cNvSpPr txBox="1">
                <a:spLocks noChangeArrowheads="1"/>
              </p:cNvSpPr>
              <p:nvPr/>
            </p:nvSpPr>
            <p:spPr bwMode="auto">
              <a:xfrm rot="-5400000">
                <a:off x="5738427" y="4138227"/>
                <a:ext cx="65210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/>
                  <a:t>Match</a:t>
                </a:r>
                <a:endParaRPr lang="en-US"/>
              </a:p>
            </p:txBody>
          </p:sp>
          <p:sp>
            <p:nvSpPr>
              <p:cNvPr id="15529" name="TextBox 1276"/>
              <p:cNvSpPr txBox="1">
                <a:spLocks noChangeArrowheads="1"/>
              </p:cNvSpPr>
              <p:nvPr/>
            </p:nvSpPr>
            <p:spPr bwMode="auto">
              <a:xfrm rot="-5400000">
                <a:off x="5344272" y="4138227"/>
                <a:ext cx="65210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/>
                  <a:t>Match</a:t>
                </a:r>
                <a:endParaRPr lang="en-US"/>
              </a:p>
            </p:txBody>
          </p:sp>
          <p:sp>
            <p:nvSpPr>
              <p:cNvPr id="15530" name="TextBox 1277"/>
              <p:cNvSpPr txBox="1">
                <a:spLocks noChangeArrowheads="1"/>
              </p:cNvSpPr>
              <p:nvPr/>
            </p:nvSpPr>
            <p:spPr bwMode="auto">
              <a:xfrm rot="-5400000">
                <a:off x="3820272" y="4138227"/>
                <a:ext cx="65210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400"/>
                  <a:t>Match</a:t>
                </a:r>
                <a:endParaRPr lang="en-US"/>
              </a:p>
            </p:txBody>
          </p:sp>
        </p:grpSp>
        <p:grpSp>
          <p:nvGrpSpPr>
            <p:cNvPr id="15483" name="Group 105"/>
            <p:cNvGrpSpPr>
              <a:grpSpLocks/>
            </p:cNvGrpSpPr>
            <p:nvPr/>
          </p:nvGrpSpPr>
          <p:grpSpPr bwMode="auto">
            <a:xfrm>
              <a:off x="914400" y="2286000"/>
              <a:ext cx="1066800" cy="1219200"/>
              <a:chOff x="914400" y="3581400"/>
              <a:chExt cx="1066800" cy="1219200"/>
            </a:xfrm>
          </p:grpSpPr>
          <p:sp>
            <p:nvSpPr>
              <p:cNvPr id="1232" name="6-Point Star 1231"/>
              <p:cNvSpPr/>
              <p:nvPr/>
            </p:nvSpPr>
            <p:spPr>
              <a:xfrm>
                <a:off x="914400" y="35813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485" name="TextBox 1232"/>
              <p:cNvSpPr txBox="1">
                <a:spLocks noChangeArrowheads="1"/>
              </p:cNvSpPr>
              <p:nvPr/>
            </p:nvSpPr>
            <p:spPr bwMode="auto">
              <a:xfrm>
                <a:off x="997581" y="3929390"/>
                <a:ext cx="90043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1400"/>
                  <a:t>Layer 2</a:t>
                </a:r>
              </a:p>
              <a:p>
                <a:r>
                  <a:rPr lang="en-US" sz="1400"/>
                  <a:t>Address 4</a:t>
                </a:r>
              </a:p>
            </p:txBody>
          </p:sp>
        </p:grpSp>
      </p:grpSp>
      <p:grpSp>
        <p:nvGrpSpPr>
          <p:cNvPr id="234" name="Group 1310"/>
          <p:cNvGrpSpPr>
            <a:grpSpLocks/>
          </p:cNvGrpSpPr>
          <p:nvPr/>
        </p:nvGrpSpPr>
        <p:grpSpPr bwMode="auto">
          <a:xfrm>
            <a:off x="2057400" y="3505200"/>
            <a:ext cx="5638800" cy="2743200"/>
            <a:chOff x="914400" y="1828799"/>
            <a:chExt cx="5638800" cy="2743200"/>
          </a:xfrm>
        </p:grpSpPr>
        <p:grpSp>
          <p:nvGrpSpPr>
            <p:cNvPr id="235" name="Group 7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386" name="Right Arrow 1385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87" name="Right Arrow 1386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88" name="Right Arrow 1387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89" name="Right Arrow 1388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90" name="Right Arrow 1389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91" name="Right Arrow 1390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92" name="Right Arrow 1391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93" name="Right Arrow 1392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236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378" name="Right Arrow 1377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79" name="Right Arrow 1378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80" name="Right Arrow 1379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81" name="Right Arrow 1380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82" name="Right Arrow 1381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83" name="Right Arrow 1382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84" name="Right Arrow 1383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85" name="Right Arrow 1384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237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370" name="Right Arrow 1369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71" name="Right Arrow 1370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72" name="Right Arrow 1371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73" name="Right Arrow 1372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74" name="Right Arrow 1373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75" name="Right Arrow 1374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76" name="Right Arrow 1375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77" name="Right Arrow 1376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246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362" name="Right Arrow 1361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63" name="Right Arrow 1362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64" name="Right Arrow 1363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65" name="Right Arrow 1364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66" name="Right Arrow 1365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67" name="Right Arrow 1366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68" name="Right Arrow 1367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69" name="Right Arrow 1368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1316" name="Rectangle 1315"/>
            <p:cNvSpPr/>
            <p:nvPr/>
          </p:nvSpPr>
          <p:spPr>
            <a:xfrm>
              <a:off x="3657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17" name="Rectangle 1316"/>
            <p:cNvSpPr/>
            <p:nvPr/>
          </p:nvSpPr>
          <p:spPr>
            <a:xfrm>
              <a:off x="4038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18" name="Rectangle 1317"/>
            <p:cNvSpPr/>
            <p:nvPr/>
          </p:nvSpPr>
          <p:spPr>
            <a:xfrm>
              <a:off x="4419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19" name="Rectangle 1318"/>
            <p:cNvSpPr/>
            <p:nvPr/>
          </p:nvSpPr>
          <p:spPr>
            <a:xfrm>
              <a:off x="4800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20" name="Rectangle 1319"/>
            <p:cNvSpPr/>
            <p:nvPr/>
          </p:nvSpPr>
          <p:spPr>
            <a:xfrm>
              <a:off x="5181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21" name="Rectangle 1320"/>
            <p:cNvSpPr/>
            <p:nvPr/>
          </p:nvSpPr>
          <p:spPr>
            <a:xfrm>
              <a:off x="5562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22" name="Rectangle 1321"/>
            <p:cNvSpPr/>
            <p:nvPr/>
          </p:nvSpPr>
          <p:spPr>
            <a:xfrm>
              <a:off x="5943600" y="39623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23" name="Rectangle 1322"/>
            <p:cNvSpPr/>
            <p:nvPr/>
          </p:nvSpPr>
          <p:spPr>
            <a:xfrm>
              <a:off x="6324600" y="39623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24" name="Rectangle 1323"/>
            <p:cNvSpPr/>
            <p:nvPr/>
          </p:nvSpPr>
          <p:spPr>
            <a:xfrm>
              <a:off x="3657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25" name="Rectangle 1324"/>
            <p:cNvSpPr/>
            <p:nvPr/>
          </p:nvSpPr>
          <p:spPr>
            <a:xfrm>
              <a:off x="4038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26" name="Rectangle 1325"/>
            <p:cNvSpPr/>
            <p:nvPr/>
          </p:nvSpPr>
          <p:spPr>
            <a:xfrm>
              <a:off x="4419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27" name="Rectangle 1326"/>
            <p:cNvSpPr/>
            <p:nvPr/>
          </p:nvSpPr>
          <p:spPr>
            <a:xfrm>
              <a:off x="4800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28" name="Rectangle 1327"/>
            <p:cNvSpPr/>
            <p:nvPr/>
          </p:nvSpPr>
          <p:spPr>
            <a:xfrm>
              <a:off x="5181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29" name="Rectangle 1328"/>
            <p:cNvSpPr/>
            <p:nvPr/>
          </p:nvSpPr>
          <p:spPr>
            <a:xfrm>
              <a:off x="5562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0" name="Rectangle 1329"/>
            <p:cNvSpPr/>
            <p:nvPr/>
          </p:nvSpPr>
          <p:spPr>
            <a:xfrm>
              <a:off x="5943600" y="32765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1" name="Rectangle 1330"/>
            <p:cNvSpPr/>
            <p:nvPr/>
          </p:nvSpPr>
          <p:spPr>
            <a:xfrm>
              <a:off x="6324600" y="32765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2" name="Rectangle 1331"/>
            <p:cNvSpPr/>
            <p:nvPr/>
          </p:nvSpPr>
          <p:spPr>
            <a:xfrm>
              <a:off x="3657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3" name="Rectangle 1332"/>
            <p:cNvSpPr/>
            <p:nvPr/>
          </p:nvSpPr>
          <p:spPr>
            <a:xfrm>
              <a:off x="4038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4" name="Rectangle 1333"/>
            <p:cNvSpPr/>
            <p:nvPr/>
          </p:nvSpPr>
          <p:spPr>
            <a:xfrm>
              <a:off x="4419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5" name="Rectangle 1334"/>
            <p:cNvSpPr/>
            <p:nvPr/>
          </p:nvSpPr>
          <p:spPr>
            <a:xfrm>
              <a:off x="4800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6" name="Rectangle 1335"/>
            <p:cNvSpPr/>
            <p:nvPr/>
          </p:nvSpPr>
          <p:spPr>
            <a:xfrm>
              <a:off x="5181600" y="25907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7" name="Rectangle 1336"/>
            <p:cNvSpPr/>
            <p:nvPr/>
          </p:nvSpPr>
          <p:spPr>
            <a:xfrm>
              <a:off x="5562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8" name="Rectangle 1337"/>
            <p:cNvSpPr/>
            <p:nvPr/>
          </p:nvSpPr>
          <p:spPr>
            <a:xfrm>
              <a:off x="5943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9" name="Rectangle 1338"/>
            <p:cNvSpPr/>
            <p:nvPr/>
          </p:nvSpPr>
          <p:spPr>
            <a:xfrm>
              <a:off x="6324600" y="25907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40" name="Rectangle 3"/>
            <p:cNvSpPr/>
            <p:nvPr/>
          </p:nvSpPr>
          <p:spPr>
            <a:xfrm>
              <a:off x="3657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41" name="Rectangle 4"/>
            <p:cNvSpPr/>
            <p:nvPr/>
          </p:nvSpPr>
          <p:spPr>
            <a:xfrm>
              <a:off x="4038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42" name="Rectangle 5"/>
            <p:cNvSpPr/>
            <p:nvPr/>
          </p:nvSpPr>
          <p:spPr>
            <a:xfrm>
              <a:off x="4419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43" name="Rectangle 6"/>
            <p:cNvSpPr/>
            <p:nvPr/>
          </p:nvSpPr>
          <p:spPr>
            <a:xfrm>
              <a:off x="4800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44" name="Rectangle 7"/>
            <p:cNvSpPr/>
            <p:nvPr/>
          </p:nvSpPr>
          <p:spPr>
            <a:xfrm>
              <a:off x="5181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45" name="Rectangle 8"/>
            <p:cNvSpPr/>
            <p:nvPr/>
          </p:nvSpPr>
          <p:spPr>
            <a:xfrm>
              <a:off x="5562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46" name="Rectangle 9"/>
            <p:cNvSpPr/>
            <p:nvPr/>
          </p:nvSpPr>
          <p:spPr>
            <a:xfrm>
              <a:off x="5943600" y="1904999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47" name="Rectangle 10"/>
            <p:cNvSpPr/>
            <p:nvPr/>
          </p:nvSpPr>
          <p:spPr>
            <a:xfrm>
              <a:off x="6324600" y="1904999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468" name="TextBox 1347"/>
            <p:cNvSpPr txBox="1">
              <a:spLocks noChangeArrowheads="1"/>
            </p:cNvSpPr>
            <p:nvPr/>
          </p:nvSpPr>
          <p:spPr bwMode="auto">
            <a:xfrm rot="-5400000">
              <a:off x="5725272" y="2047128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69" name="TextBox 1348"/>
            <p:cNvSpPr txBox="1">
              <a:spLocks noChangeArrowheads="1"/>
            </p:cNvSpPr>
            <p:nvPr/>
          </p:nvSpPr>
          <p:spPr bwMode="auto">
            <a:xfrm rot="-5400000">
              <a:off x="4582272" y="34524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70" name="TextBox 1349"/>
            <p:cNvSpPr txBox="1">
              <a:spLocks noChangeArrowheads="1"/>
            </p:cNvSpPr>
            <p:nvPr/>
          </p:nvSpPr>
          <p:spPr bwMode="auto">
            <a:xfrm rot="-5400000">
              <a:off x="4201272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71" name="TextBox 1350"/>
            <p:cNvSpPr txBox="1">
              <a:spLocks noChangeArrowheads="1"/>
            </p:cNvSpPr>
            <p:nvPr/>
          </p:nvSpPr>
          <p:spPr bwMode="auto">
            <a:xfrm rot="-5400000">
              <a:off x="5738427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72" name="TextBox 1351"/>
            <p:cNvSpPr txBox="1">
              <a:spLocks noChangeArrowheads="1"/>
            </p:cNvSpPr>
            <p:nvPr/>
          </p:nvSpPr>
          <p:spPr bwMode="auto">
            <a:xfrm rot="-5400000">
              <a:off x="3439272" y="27329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73" name="TextBox 1352"/>
            <p:cNvSpPr txBox="1">
              <a:spLocks noChangeArrowheads="1"/>
            </p:cNvSpPr>
            <p:nvPr/>
          </p:nvSpPr>
          <p:spPr bwMode="auto">
            <a:xfrm rot="-5400000">
              <a:off x="6119427" y="27329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74" name="TextBox 1353"/>
            <p:cNvSpPr txBox="1">
              <a:spLocks noChangeArrowheads="1"/>
            </p:cNvSpPr>
            <p:nvPr/>
          </p:nvSpPr>
          <p:spPr bwMode="auto">
            <a:xfrm rot="-5400000">
              <a:off x="5738427" y="41382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75" name="TextBox 1354"/>
            <p:cNvSpPr txBox="1">
              <a:spLocks noChangeArrowheads="1"/>
            </p:cNvSpPr>
            <p:nvPr/>
          </p:nvSpPr>
          <p:spPr bwMode="auto">
            <a:xfrm rot="-5400000">
              <a:off x="5344272" y="41382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76" name="TextBox 1355"/>
            <p:cNvSpPr txBox="1">
              <a:spLocks noChangeArrowheads="1"/>
            </p:cNvSpPr>
            <p:nvPr/>
          </p:nvSpPr>
          <p:spPr bwMode="auto">
            <a:xfrm rot="-5400000">
              <a:off x="3820272" y="41382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grpSp>
          <p:nvGrpSpPr>
            <p:cNvPr id="15477" name="Group 105"/>
            <p:cNvGrpSpPr>
              <a:grpSpLocks/>
            </p:cNvGrpSpPr>
            <p:nvPr/>
          </p:nvGrpSpPr>
          <p:grpSpPr bwMode="auto">
            <a:xfrm>
              <a:off x="914400" y="2286000"/>
              <a:ext cx="1066800" cy="1219200"/>
              <a:chOff x="914400" y="3581400"/>
              <a:chExt cx="1066800" cy="1219200"/>
            </a:xfrm>
          </p:grpSpPr>
          <p:sp>
            <p:nvSpPr>
              <p:cNvPr id="1360" name="6-Point Star 1359"/>
              <p:cNvSpPr/>
              <p:nvPr/>
            </p:nvSpPr>
            <p:spPr>
              <a:xfrm>
                <a:off x="914400" y="3581399"/>
                <a:ext cx="1066800" cy="1219200"/>
              </a:xfrm>
              <a:prstGeom prst="star6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481" name="TextBox 1360"/>
              <p:cNvSpPr txBox="1">
                <a:spLocks noChangeArrowheads="1"/>
              </p:cNvSpPr>
              <p:nvPr/>
            </p:nvSpPr>
            <p:spPr bwMode="auto">
              <a:xfrm>
                <a:off x="997581" y="3929390"/>
                <a:ext cx="90043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1400"/>
                  <a:t>Layer 2</a:t>
                </a:r>
              </a:p>
              <a:p>
                <a:r>
                  <a:rPr lang="en-US" sz="1400"/>
                  <a:t>Address 4</a:t>
                </a:r>
              </a:p>
            </p:txBody>
          </p:sp>
        </p:grpSp>
        <p:sp>
          <p:nvSpPr>
            <p:cNvPr id="15478" name="TextBox 1357"/>
            <p:cNvSpPr txBox="1">
              <a:spLocks noChangeArrowheads="1"/>
            </p:cNvSpPr>
            <p:nvPr/>
          </p:nvSpPr>
          <p:spPr bwMode="auto">
            <a:xfrm rot="-5400000">
              <a:off x="5725272" y="27329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79" name="TextBox 1358"/>
            <p:cNvSpPr txBox="1">
              <a:spLocks noChangeArrowheads="1"/>
            </p:cNvSpPr>
            <p:nvPr/>
          </p:nvSpPr>
          <p:spPr bwMode="auto">
            <a:xfrm rot="-5400000">
              <a:off x="5344272" y="27329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</p:grpSp>
      <p:grpSp>
        <p:nvGrpSpPr>
          <p:cNvPr id="304" name="Group 1393"/>
          <p:cNvGrpSpPr>
            <a:grpSpLocks/>
          </p:cNvGrpSpPr>
          <p:nvPr/>
        </p:nvGrpSpPr>
        <p:grpSpPr bwMode="auto">
          <a:xfrm>
            <a:off x="3352800" y="2514600"/>
            <a:ext cx="4800600" cy="3733800"/>
            <a:chOff x="2209800" y="838200"/>
            <a:chExt cx="4800600" cy="3733800"/>
          </a:xfrm>
        </p:grpSpPr>
        <p:sp>
          <p:nvSpPr>
            <p:cNvPr id="1395" name="Down Arrow 1394"/>
            <p:cNvSpPr/>
            <p:nvPr/>
          </p:nvSpPr>
          <p:spPr>
            <a:xfrm flipV="1">
              <a:off x="5715000" y="1447800"/>
              <a:ext cx="685800" cy="3124200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305" name="Group 74"/>
            <p:cNvGrpSpPr/>
            <p:nvPr/>
          </p:nvGrpSpPr>
          <p:grpSpPr>
            <a:xfrm>
              <a:off x="2209800" y="27432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468" name="Right Arrow 1467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69" name="Right Arrow 1468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70" name="Right Arrow 1469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71" name="Right Arrow 1470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72" name="Right Arrow 1471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73" name="Right Arrow 1472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74" name="Right Arrow 1473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75" name="Right Arrow 1474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306" name="Group 44"/>
            <p:cNvGrpSpPr/>
            <p:nvPr/>
          </p:nvGrpSpPr>
          <p:grpSpPr>
            <a:xfrm>
              <a:off x="2209800" y="34290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460" name="Right Arrow 1459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61" name="Right Arrow 1460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62" name="Right Arrow 1461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63" name="Right Arrow 1462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64" name="Right Arrow 1463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65" name="Right Arrow 1464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66" name="Right Arrow 1465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67" name="Right Arrow 1466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307" name="Group 74"/>
            <p:cNvGrpSpPr/>
            <p:nvPr/>
          </p:nvGrpSpPr>
          <p:grpSpPr>
            <a:xfrm>
              <a:off x="2209800" y="20574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452" name="Right Arrow 1451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53" name="Right Arrow 1452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54" name="Right Arrow 1453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55" name="Right Arrow 1454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56" name="Right Arrow 1455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57" name="Right Arrow 1456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58" name="Right Arrow 1457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59" name="Right Arrow 1458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308" name="Group 62"/>
            <p:cNvGrpSpPr/>
            <p:nvPr/>
          </p:nvGrpSpPr>
          <p:grpSpPr>
            <a:xfrm>
              <a:off x="2209800" y="4114800"/>
              <a:ext cx="4114800" cy="228600"/>
              <a:chOff x="1219200" y="1295400"/>
              <a:chExt cx="4114800" cy="228600"/>
            </a:xfrm>
            <a:solidFill>
              <a:schemeClr val="accent2"/>
            </a:solidFill>
          </p:grpSpPr>
          <p:sp>
            <p:nvSpPr>
              <p:cNvPr id="1444" name="Right Arrow 1443"/>
              <p:cNvSpPr/>
              <p:nvPr/>
            </p:nvSpPr>
            <p:spPr>
              <a:xfrm>
                <a:off x="1600200" y="1295400"/>
                <a:ext cx="3733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45" name="Right Arrow 1444"/>
              <p:cNvSpPr/>
              <p:nvPr/>
            </p:nvSpPr>
            <p:spPr>
              <a:xfrm>
                <a:off x="1981200" y="1295400"/>
                <a:ext cx="2971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46" name="Right Arrow 1445"/>
              <p:cNvSpPr/>
              <p:nvPr/>
            </p:nvSpPr>
            <p:spPr>
              <a:xfrm>
                <a:off x="2057400" y="1295400"/>
                <a:ext cx="2514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47" name="Right Arrow 1446"/>
              <p:cNvSpPr/>
              <p:nvPr/>
            </p:nvSpPr>
            <p:spPr>
              <a:xfrm>
                <a:off x="1371600" y="1295400"/>
                <a:ext cx="28194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48" name="Right Arrow 1447"/>
              <p:cNvSpPr/>
              <p:nvPr/>
            </p:nvSpPr>
            <p:spPr>
              <a:xfrm>
                <a:off x="1676400" y="1295400"/>
                <a:ext cx="21336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49" name="Right Arrow 1448"/>
              <p:cNvSpPr/>
              <p:nvPr/>
            </p:nvSpPr>
            <p:spPr>
              <a:xfrm>
                <a:off x="1600200" y="1295400"/>
                <a:ext cx="1828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50" name="Right Arrow 1449"/>
              <p:cNvSpPr/>
              <p:nvPr/>
            </p:nvSpPr>
            <p:spPr>
              <a:xfrm>
                <a:off x="1524000" y="1295400"/>
                <a:ext cx="15240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51" name="Right Arrow 1450"/>
              <p:cNvSpPr/>
              <p:nvPr/>
            </p:nvSpPr>
            <p:spPr>
              <a:xfrm>
                <a:off x="1219200" y="1295400"/>
                <a:ext cx="1447800" cy="228600"/>
              </a:xfrm>
              <a:prstGeom prst="rightArrow">
                <a:avLst>
                  <a:gd name="adj1" fmla="val 50000"/>
                  <a:gd name="adj2" fmla="val 21429"/>
                </a:avLst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1400" name="Rectangle 1399"/>
            <p:cNvSpPr/>
            <p:nvPr/>
          </p:nvSpPr>
          <p:spPr>
            <a:xfrm>
              <a:off x="3657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01" name="Rectangle 1400"/>
            <p:cNvSpPr/>
            <p:nvPr/>
          </p:nvSpPr>
          <p:spPr>
            <a:xfrm>
              <a:off x="4038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02" name="Rectangle 1401"/>
            <p:cNvSpPr/>
            <p:nvPr/>
          </p:nvSpPr>
          <p:spPr>
            <a:xfrm>
              <a:off x="4419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03" name="Rectangle 1402"/>
            <p:cNvSpPr/>
            <p:nvPr/>
          </p:nvSpPr>
          <p:spPr>
            <a:xfrm>
              <a:off x="4800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04" name="Rectangle 1403"/>
            <p:cNvSpPr/>
            <p:nvPr/>
          </p:nvSpPr>
          <p:spPr>
            <a:xfrm>
              <a:off x="5181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05" name="Rectangle 1404"/>
            <p:cNvSpPr/>
            <p:nvPr/>
          </p:nvSpPr>
          <p:spPr>
            <a:xfrm>
              <a:off x="5562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06" name="Rectangle 1405"/>
            <p:cNvSpPr/>
            <p:nvPr/>
          </p:nvSpPr>
          <p:spPr>
            <a:xfrm>
              <a:off x="5943600" y="39624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07" name="Rectangle 1406"/>
            <p:cNvSpPr/>
            <p:nvPr/>
          </p:nvSpPr>
          <p:spPr>
            <a:xfrm>
              <a:off x="6324600" y="39624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08" name="Rectangle 1407"/>
            <p:cNvSpPr/>
            <p:nvPr/>
          </p:nvSpPr>
          <p:spPr>
            <a:xfrm>
              <a:off x="3657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09" name="Rectangle 1408"/>
            <p:cNvSpPr/>
            <p:nvPr/>
          </p:nvSpPr>
          <p:spPr>
            <a:xfrm>
              <a:off x="4038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0" name="Rectangle 1409"/>
            <p:cNvSpPr/>
            <p:nvPr/>
          </p:nvSpPr>
          <p:spPr>
            <a:xfrm>
              <a:off x="4419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1" name="Rectangle 1410"/>
            <p:cNvSpPr/>
            <p:nvPr/>
          </p:nvSpPr>
          <p:spPr>
            <a:xfrm>
              <a:off x="4800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2" name="Rectangle 1411"/>
            <p:cNvSpPr/>
            <p:nvPr/>
          </p:nvSpPr>
          <p:spPr>
            <a:xfrm>
              <a:off x="5181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3" name="Rectangle 1412"/>
            <p:cNvSpPr/>
            <p:nvPr/>
          </p:nvSpPr>
          <p:spPr>
            <a:xfrm>
              <a:off x="5562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4" name="Rectangle 1413"/>
            <p:cNvSpPr/>
            <p:nvPr/>
          </p:nvSpPr>
          <p:spPr>
            <a:xfrm>
              <a:off x="5943600" y="32766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5" name="Rectangle 1414"/>
            <p:cNvSpPr/>
            <p:nvPr/>
          </p:nvSpPr>
          <p:spPr>
            <a:xfrm>
              <a:off x="6324600" y="32766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6" name="Rectangle 1415"/>
            <p:cNvSpPr/>
            <p:nvPr/>
          </p:nvSpPr>
          <p:spPr>
            <a:xfrm>
              <a:off x="3657600" y="25908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7" name="Rectangle 1416"/>
            <p:cNvSpPr/>
            <p:nvPr/>
          </p:nvSpPr>
          <p:spPr>
            <a:xfrm>
              <a:off x="4038600" y="25908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8" name="Rectangle 1417"/>
            <p:cNvSpPr/>
            <p:nvPr/>
          </p:nvSpPr>
          <p:spPr>
            <a:xfrm>
              <a:off x="4419600" y="25908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9" name="Rectangle 1418"/>
            <p:cNvSpPr/>
            <p:nvPr/>
          </p:nvSpPr>
          <p:spPr>
            <a:xfrm>
              <a:off x="4800600" y="25908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20" name="Rectangle 1419"/>
            <p:cNvSpPr/>
            <p:nvPr/>
          </p:nvSpPr>
          <p:spPr>
            <a:xfrm>
              <a:off x="5181600" y="25908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21" name="Rectangle 1420"/>
            <p:cNvSpPr/>
            <p:nvPr/>
          </p:nvSpPr>
          <p:spPr>
            <a:xfrm>
              <a:off x="5562600" y="25908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22" name="Rectangle 1421"/>
            <p:cNvSpPr/>
            <p:nvPr/>
          </p:nvSpPr>
          <p:spPr>
            <a:xfrm>
              <a:off x="5943600" y="25908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23" name="Rectangle 1422"/>
            <p:cNvSpPr/>
            <p:nvPr/>
          </p:nvSpPr>
          <p:spPr>
            <a:xfrm>
              <a:off x="6324600" y="25908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24" name="Rectangle 3"/>
            <p:cNvSpPr/>
            <p:nvPr/>
          </p:nvSpPr>
          <p:spPr>
            <a:xfrm>
              <a:off x="3657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25" name="Rectangle 4"/>
            <p:cNvSpPr/>
            <p:nvPr/>
          </p:nvSpPr>
          <p:spPr>
            <a:xfrm>
              <a:off x="4038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26" name="Rectangle 5"/>
            <p:cNvSpPr/>
            <p:nvPr/>
          </p:nvSpPr>
          <p:spPr>
            <a:xfrm>
              <a:off x="4419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27" name="Rectangle 6"/>
            <p:cNvSpPr/>
            <p:nvPr/>
          </p:nvSpPr>
          <p:spPr>
            <a:xfrm>
              <a:off x="4800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28" name="Rectangle 7"/>
            <p:cNvSpPr/>
            <p:nvPr/>
          </p:nvSpPr>
          <p:spPr>
            <a:xfrm>
              <a:off x="5181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29" name="Rectangle 8"/>
            <p:cNvSpPr/>
            <p:nvPr/>
          </p:nvSpPr>
          <p:spPr>
            <a:xfrm>
              <a:off x="5562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0" name="Rectangle 9"/>
            <p:cNvSpPr/>
            <p:nvPr/>
          </p:nvSpPr>
          <p:spPr>
            <a:xfrm>
              <a:off x="5943600" y="1905000"/>
              <a:ext cx="228600" cy="5334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1" name="Rectangle 10"/>
            <p:cNvSpPr/>
            <p:nvPr/>
          </p:nvSpPr>
          <p:spPr>
            <a:xfrm>
              <a:off x="6324600" y="1905000"/>
              <a:ext cx="2286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420" name="TextBox 1431"/>
            <p:cNvSpPr txBox="1">
              <a:spLocks noChangeArrowheads="1"/>
            </p:cNvSpPr>
            <p:nvPr/>
          </p:nvSpPr>
          <p:spPr bwMode="auto">
            <a:xfrm rot="-5400000">
              <a:off x="5725272" y="2047128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21" name="TextBox 1432"/>
            <p:cNvSpPr txBox="1">
              <a:spLocks noChangeArrowheads="1"/>
            </p:cNvSpPr>
            <p:nvPr/>
          </p:nvSpPr>
          <p:spPr bwMode="auto">
            <a:xfrm rot="-5400000">
              <a:off x="4582272" y="34524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22" name="TextBox 1433"/>
            <p:cNvSpPr txBox="1">
              <a:spLocks noChangeArrowheads="1"/>
            </p:cNvSpPr>
            <p:nvPr/>
          </p:nvSpPr>
          <p:spPr bwMode="auto">
            <a:xfrm rot="-5400000">
              <a:off x="4201272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23" name="TextBox 1434"/>
            <p:cNvSpPr txBox="1">
              <a:spLocks noChangeArrowheads="1"/>
            </p:cNvSpPr>
            <p:nvPr/>
          </p:nvSpPr>
          <p:spPr bwMode="auto">
            <a:xfrm rot="-5400000">
              <a:off x="5738427" y="34187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24" name="TextBox 1435"/>
            <p:cNvSpPr txBox="1">
              <a:spLocks noChangeArrowheads="1"/>
            </p:cNvSpPr>
            <p:nvPr/>
          </p:nvSpPr>
          <p:spPr bwMode="auto">
            <a:xfrm rot="-5400000">
              <a:off x="3439272" y="27329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25" name="TextBox 1436"/>
            <p:cNvSpPr txBox="1">
              <a:spLocks noChangeArrowheads="1"/>
            </p:cNvSpPr>
            <p:nvPr/>
          </p:nvSpPr>
          <p:spPr bwMode="auto">
            <a:xfrm rot="-5400000">
              <a:off x="6119427" y="27329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26" name="TextBox 1437"/>
            <p:cNvSpPr txBox="1">
              <a:spLocks noChangeArrowheads="1"/>
            </p:cNvSpPr>
            <p:nvPr/>
          </p:nvSpPr>
          <p:spPr bwMode="auto">
            <a:xfrm rot="-5400000">
              <a:off x="5738427" y="41382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27" name="TextBox 1438"/>
            <p:cNvSpPr txBox="1">
              <a:spLocks noChangeArrowheads="1"/>
            </p:cNvSpPr>
            <p:nvPr/>
          </p:nvSpPr>
          <p:spPr bwMode="auto">
            <a:xfrm rot="-5400000">
              <a:off x="5344272" y="41382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28" name="TextBox 1439"/>
            <p:cNvSpPr txBox="1">
              <a:spLocks noChangeArrowheads="1"/>
            </p:cNvSpPr>
            <p:nvPr/>
          </p:nvSpPr>
          <p:spPr bwMode="auto">
            <a:xfrm rot="-5400000">
              <a:off x="3820272" y="4138227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29" name="TextBox 1440"/>
            <p:cNvSpPr txBox="1">
              <a:spLocks noChangeArrowheads="1"/>
            </p:cNvSpPr>
            <p:nvPr/>
          </p:nvSpPr>
          <p:spPr bwMode="auto">
            <a:xfrm rot="-5400000">
              <a:off x="5725272" y="27329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5430" name="TextBox 1441"/>
            <p:cNvSpPr txBox="1">
              <a:spLocks noChangeArrowheads="1"/>
            </p:cNvSpPr>
            <p:nvPr/>
          </p:nvSpPr>
          <p:spPr bwMode="auto">
            <a:xfrm rot="-5400000">
              <a:off x="5344272" y="2732929"/>
              <a:ext cx="6521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Match</a:t>
              </a:r>
              <a:endParaRPr lang="en-US"/>
            </a:p>
          </p:txBody>
        </p:sp>
        <p:sp>
          <p:nvSpPr>
            <p:cNvPr id="1443" name="Curved Up Ribbon 1442"/>
            <p:cNvSpPr/>
            <p:nvPr/>
          </p:nvSpPr>
          <p:spPr>
            <a:xfrm>
              <a:off x="5105400" y="838200"/>
              <a:ext cx="1905000" cy="685800"/>
            </a:xfrm>
            <a:prstGeom prst="ellipseRibbon2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Road!</a:t>
              </a:r>
            </a:p>
          </p:txBody>
        </p:sp>
      </p:grpSp>
      <p:sp>
        <p:nvSpPr>
          <p:cNvPr id="15382" name="TextBox 1475"/>
          <p:cNvSpPr txBox="1">
            <a:spLocks noChangeArrowheads="1"/>
          </p:cNvSpPr>
          <p:nvPr/>
        </p:nvSpPr>
        <p:spPr bwMode="auto">
          <a:xfrm>
            <a:off x="3124200" y="6457950"/>
            <a:ext cx="1846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2000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05400" y="3124200"/>
            <a:ext cx="882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E002B7"/>
                </a:solidFill>
              </a:rPr>
              <a:t>CAMs</a:t>
            </a:r>
            <a:endParaRPr lang="en-US" sz="2000" dirty="0">
              <a:solidFill>
                <a:srgbClr val="E002B7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0F8FF-9BA0-8A42-805E-3ACC7D8A6E8C}" type="datetime1">
              <a:rPr lang="en-US" smtClean="0"/>
              <a:t>5/14/14</a:t>
            </a:fld>
            <a:endParaRPr lang="en-US"/>
          </a:p>
        </p:txBody>
      </p:sp>
      <p:pic>
        <p:nvPicPr>
          <p:cNvPr id="1480" name="Picture 1479" descr="CMS_trigger_secto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71800"/>
            <a:ext cx="1794098" cy="3886200"/>
          </a:xfrm>
          <a:prstGeom prst="rect">
            <a:avLst/>
          </a:prstGeom>
        </p:spPr>
      </p:pic>
      <p:sp>
        <p:nvSpPr>
          <p:cNvPr id="15904" name="TextBox 15903"/>
          <p:cNvSpPr txBox="1"/>
          <p:nvPr/>
        </p:nvSpPr>
        <p:spPr>
          <a:xfrm>
            <a:off x="1902553" y="6172200"/>
            <a:ext cx="69230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Helvetica"/>
                <a:cs typeface="Helvetica"/>
              </a:rPr>
              <a:t>Linearized track fitting can follow each road found (FPGA implementation) </a:t>
            </a:r>
            <a:endParaRPr lang="en-US" sz="1600" i="1" dirty="0">
              <a:latin typeface="Helvetica"/>
              <a:cs typeface="Helvetica"/>
            </a:endParaRPr>
          </a:p>
        </p:txBody>
      </p:sp>
      <p:sp>
        <p:nvSpPr>
          <p:cNvPr id="15906" name="Footer Placeholder 1590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385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9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dirty="0" smtClean="0"/>
              <a:t>PRAM+TF/FPGA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1"/>
            <a:ext cx="8686800" cy="4495800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/>
              <a:t>The </a:t>
            </a:r>
            <a:r>
              <a:rPr lang="en-GB" sz="2400" dirty="0" smtClean="0"/>
              <a:t>PRAM stage:</a:t>
            </a:r>
            <a:endParaRPr lang="en-GB" dirty="0" smtClean="0"/>
          </a:p>
          <a:p>
            <a:pPr lvl="1"/>
            <a:r>
              <a:rPr lang="en-GB" sz="2000" dirty="0" smtClean="0"/>
              <a:t>Massive p</a:t>
            </a:r>
            <a:r>
              <a:rPr lang="en-GB" sz="2000" dirty="0" smtClean="0"/>
              <a:t>arallel </a:t>
            </a:r>
            <a:r>
              <a:rPr lang="en-GB" sz="2000" dirty="0" smtClean="0"/>
              <a:t>processing to tackle </a:t>
            </a:r>
            <a:r>
              <a:rPr lang="en-GB" sz="2000" dirty="0"/>
              <a:t>the </a:t>
            </a:r>
            <a:r>
              <a:rPr lang="en-GB" sz="2000" dirty="0" smtClean="0"/>
              <a:t>intrinsically complex  </a:t>
            </a:r>
          </a:p>
          <a:p>
            <a:pPr marL="457200" lvl="1" indent="0">
              <a:buNone/>
            </a:pPr>
            <a:r>
              <a:rPr lang="en-GB" sz="2000" dirty="0" smtClean="0"/>
              <a:t>      </a:t>
            </a:r>
            <a:r>
              <a:rPr lang="en-GB" sz="2000" dirty="0" err="1" smtClean="0"/>
              <a:t>combinatorics</a:t>
            </a:r>
            <a:r>
              <a:rPr lang="en-GB" sz="2000" dirty="0" smtClean="0"/>
              <a:t> </a:t>
            </a:r>
            <a:r>
              <a:rPr lang="en-GB" sz="2000" dirty="0"/>
              <a:t>of track finding algorithms</a:t>
            </a:r>
            <a:r>
              <a:rPr lang="en-GB" sz="2000" dirty="0" smtClean="0"/>
              <a:t>, avoiding </a:t>
            </a:r>
            <a:r>
              <a:rPr lang="en-GB" sz="2000" dirty="0"/>
              <a:t>the typical power </a:t>
            </a:r>
            <a:r>
              <a:rPr lang="en-GB" sz="2000" dirty="0" smtClean="0"/>
              <a:t> </a:t>
            </a:r>
          </a:p>
          <a:p>
            <a:pPr marL="457200" lvl="1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law </a:t>
            </a:r>
            <a:r>
              <a:rPr lang="en-GB" sz="2000" dirty="0" err="1"/>
              <a:t>dependance</a:t>
            </a:r>
            <a:r>
              <a:rPr lang="en-GB" sz="2000" dirty="0"/>
              <a:t> of execution time on occupancy </a:t>
            </a:r>
            <a:endParaRPr lang="en-GB" sz="2000" dirty="0" smtClean="0"/>
          </a:p>
          <a:p>
            <a:pPr lvl="1"/>
            <a:r>
              <a:rPr lang="en-GB" sz="2000" dirty="0" smtClean="0"/>
              <a:t>and solving </a:t>
            </a:r>
            <a:r>
              <a:rPr lang="en-GB" sz="2000" dirty="0"/>
              <a:t>the pattern recognition in times roughly proportional </a:t>
            </a:r>
            <a:r>
              <a:rPr lang="en-GB" sz="2000" dirty="0" smtClean="0"/>
              <a:t>to the </a:t>
            </a:r>
            <a:r>
              <a:rPr lang="en-GB" sz="2000" dirty="0"/>
              <a:t>number of </a:t>
            </a:r>
            <a:r>
              <a:rPr lang="en-GB" sz="2000" dirty="0" smtClean="0"/>
              <a:t>hits, making the downstream task much easier</a:t>
            </a:r>
          </a:p>
          <a:p>
            <a:pPr lvl="1"/>
            <a:r>
              <a:rPr lang="en-GB" sz="2000" dirty="0" smtClean="0"/>
              <a:t>Usually requires custom ASIC</a:t>
            </a:r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400" dirty="0" smtClean="0"/>
              <a:t>The Track Fitting stage (FPGA) after AM: </a:t>
            </a:r>
          </a:p>
          <a:p>
            <a:pPr lvl="1"/>
            <a:r>
              <a:rPr lang="en-GB" sz="2000" dirty="0" smtClean="0"/>
              <a:t>Finer pattern recognition</a:t>
            </a:r>
          </a:p>
          <a:p>
            <a:pPr lvl="1"/>
            <a:r>
              <a:rPr lang="en-GB" sz="2000" dirty="0" smtClean="0"/>
              <a:t>Examples: linearized track fitting, </a:t>
            </a:r>
            <a:r>
              <a:rPr lang="en-GB" sz="2000" dirty="0"/>
              <a:t>H</a:t>
            </a:r>
            <a:r>
              <a:rPr lang="en-GB" sz="2000" dirty="0" smtClean="0"/>
              <a:t>ough transform, Retina </a:t>
            </a:r>
            <a:r>
              <a:rPr lang="en-GB" sz="2000" dirty="0" smtClean="0"/>
              <a:t>… </a:t>
            </a:r>
            <a:r>
              <a:rPr lang="en-GB" sz="2000" dirty="0" err="1" smtClean="0"/>
              <a:t>etc</a:t>
            </a:r>
            <a:endParaRPr lang="en-GB" sz="2000" dirty="0" smtClean="0"/>
          </a:p>
          <a:p>
            <a:pPr lvl="1"/>
            <a:r>
              <a:rPr lang="en-GB" sz="2000" dirty="0" smtClean="0"/>
              <a:t>The more powerful the AM stage, the less demand on TF/FPGA</a:t>
            </a:r>
          </a:p>
          <a:p>
            <a:pPr lvl="1"/>
            <a:r>
              <a:rPr lang="en-GB" sz="2000" dirty="0" smtClean="0"/>
              <a:t>The more powerful the TF/FPGA, the less demand on AM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marL="400050"/>
            <a:r>
              <a:rPr lang="en-US" sz="2400" i="1" dirty="0" smtClean="0">
                <a:solidFill>
                  <a:srgbClr val="0000FF"/>
                </a:solidFill>
              </a:rPr>
              <a:t>Some proposed algorithms do not have the AM stage</a:t>
            </a:r>
          </a:p>
          <a:p>
            <a:pPr marL="800100" lvl="1"/>
            <a:r>
              <a:rPr lang="en-US" sz="2000" dirty="0" smtClean="0"/>
              <a:t>Example: Track-let based track finding + linearized track </a:t>
            </a:r>
            <a:r>
              <a:rPr lang="en-US" sz="2000" dirty="0" smtClean="0"/>
              <a:t>fitting (see next talk by Jorge)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4DCF7-270D-4945-8E0D-84ACF737264B}" type="datetime1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806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Helvetica"/>
                <a:cs typeface="Helvetica"/>
              </a:rPr>
              <a:t>Comparison of </a:t>
            </a:r>
            <a:br>
              <a:rPr lang="en-US" sz="2800" dirty="0" smtClean="0">
                <a:latin typeface="Helvetica"/>
                <a:cs typeface="Helvetica"/>
              </a:rPr>
            </a:br>
            <a:r>
              <a:rPr lang="en-US" sz="2800" dirty="0" smtClean="0">
                <a:latin typeface="Helvetica"/>
                <a:cs typeface="Helvetica"/>
              </a:rPr>
              <a:t>the two approaches being currently explored at CMS </a:t>
            </a:r>
            <a:endParaRPr lang="en-US" sz="2800" dirty="0">
              <a:latin typeface="Helvetica"/>
              <a:cs typeface="Helvetic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6D62D-5FC7-6042-AB28-F6CB6A3313B6}" type="datetime1">
              <a:rPr lang="en-US" smtClean="0"/>
              <a:t>5/14/14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828800"/>
            <a:ext cx="80772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7200" y="2438400"/>
            <a:ext cx="80772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57200" y="4495800"/>
            <a:ext cx="80772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00" y="6324600"/>
            <a:ext cx="8077200" cy="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57200" y="1828800"/>
            <a:ext cx="0" cy="449580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534400" y="1828800"/>
            <a:ext cx="0" cy="449580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600200" y="1828800"/>
            <a:ext cx="76200" cy="449580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76800" y="1828800"/>
            <a:ext cx="0" cy="396240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57400" y="1981200"/>
            <a:ext cx="2098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AM + TF approach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86400" y="1981200"/>
            <a:ext cx="2504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Helvetica"/>
                <a:cs typeface="Helvetica"/>
              </a:rPr>
              <a:t>Tracklet</a:t>
            </a:r>
            <a:r>
              <a:rPr lang="en-US" dirty="0">
                <a:latin typeface="Helvetica"/>
                <a:cs typeface="Helvetica"/>
              </a:rPr>
              <a:t> </a:t>
            </a:r>
            <a:r>
              <a:rPr lang="en-US" dirty="0" smtClean="0">
                <a:latin typeface="Helvetica"/>
                <a:cs typeface="Helvetica"/>
              </a:rPr>
              <a:t>+TF approach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000" y="2971800"/>
            <a:ext cx="137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advantages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" y="5029200"/>
            <a:ext cx="1288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challenges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76400" y="2514600"/>
            <a:ext cx="319957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Helvetica"/>
                <a:cs typeface="Helvetica"/>
              </a:rPr>
              <a:t>Proven approach for </a:t>
            </a:r>
          </a:p>
          <a:p>
            <a:r>
              <a:rPr lang="en-US" dirty="0">
                <a:latin typeface="Helvetica"/>
                <a:cs typeface="Helvetica"/>
              </a:rPr>
              <a:t> </a:t>
            </a:r>
            <a:r>
              <a:rPr lang="en-US" dirty="0" smtClean="0">
                <a:latin typeface="Helvetica"/>
                <a:cs typeface="Helvetica"/>
              </a:rPr>
              <a:t>    silicon based track finding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Helvetica"/>
                <a:cs typeface="Helvetica"/>
              </a:rPr>
              <a:t>AM pattern recognition </a:t>
            </a:r>
          </a:p>
          <a:p>
            <a:r>
              <a:rPr lang="en-US" dirty="0">
                <a:latin typeface="Helvetica"/>
                <a:cs typeface="Helvetica"/>
              </a:rPr>
              <a:t> </a:t>
            </a:r>
            <a:r>
              <a:rPr lang="en-US" dirty="0" smtClean="0">
                <a:latin typeface="Helvetica"/>
                <a:cs typeface="Helvetica"/>
              </a:rPr>
              <a:t>    algorithm: simple, fast and</a:t>
            </a:r>
          </a:p>
          <a:p>
            <a:r>
              <a:rPr lang="en-US" dirty="0">
                <a:latin typeface="Helvetica"/>
                <a:cs typeface="Helvetica"/>
              </a:rPr>
              <a:t> </a:t>
            </a:r>
            <a:r>
              <a:rPr lang="en-US" dirty="0" smtClean="0">
                <a:latin typeface="Helvetica"/>
                <a:cs typeface="Helvetica"/>
              </a:rPr>
              <a:t>    flexible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Helvetica"/>
                <a:cs typeface="Helvetica"/>
              </a:rPr>
              <a:t>Can combine with different </a:t>
            </a:r>
          </a:p>
          <a:p>
            <a:r>
              <a:rPr lang="en-US" dirty="0">
                <a:latin typeface="Helvetica"/>
                <a:cs typeface="Helvetica"/>
              </a:rPr>
              <a:t> </a:t>
            </a:r>
            <a:r>
              <a:rPr lang="en-US" dirty="0" smtClean="0">
                <a:latin typeface="Helvetica"/>
                <a:cs typeface="Helvetica"/>
              </a:rPr>
              <a:t>    track fitting algorithms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752600" y="4191000"/>
            <a:ext cx="3132263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i="1" dirty="0" smtClean="0">
              <a:latin typeface="Helvetica"/>
              <a:cs typeface="Helvetica"/>
            </a:endParaRPr>
          </a:p>
          <a:p>
            <a:pPr marL="285750" indent="-285750">
              <a:buFont typeface="Arial"/>
              <a:buChar char="•"/>
            </a:pPr>
            <a:r>
              <a:rPr lang="en-US" sz="1600" i="1" dirty="0" smtClean="0">
                <a:latin typeface="Helvetica"/>
                <a:cs typeface="Helvetica"/>
              </a:rPr>
              <a:t>Requires custom ASIC: </a:t>
            </a:r>
          </a:p>
          <a:p>
            <a:r>
              <a:rPr lang="en-US" sz="1600" i="1" dirty="0" smtClean="0">
                <a:latin typeface="Helvetica"/>
                <a:cs typeface="Helvetica"/>
              </a:rPr>
              <a:t>     high performance </a:t>
            </a:r>
            <a:r>
              <a:rPr lang="en-US" sz="1600" i="1" dirty="0" err="1" smtClean="0">
                <a:latin typeface="Helvetica"/>
                <a:cs typeface="Helvetica"/>
              </a:rPr>
              <a:t>AMchip</a:t>
            </a:r>
            <a:endParaRPr lang="en-US" sz="1600" i="1" dirty="0" smtClean="0">
              <a:latin typeface="Helvetica"/>
              <a:cs typeface="Helvetica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Helvetica"/>
                <a:cs typeface="Helvetica"/>
              </a:rPr>
              <a:t>Track Fitting </a:t>
            </a:r>
            <a:r>
              <a:rPr lang="en-US" sz="1600" i="1" dirty="0" smtClean="0">
                <a:latin typeface="Helvetica"/>
                <a:cs typeface="Helvetica"/>
              </a:rPr>
              <a:t>speed</a:t>
            </a:r>
            <a:r>
              <a:rPr lang="en-US" sz="1600" dirty="0" smtClean="0">
                <a:latin typeface="Helvetica"/>
                <a:cs typeface="Helvetica"/>
              </a:rPr>
              <a:t> in FPGA </a:t>
            </a:r>
          </a:p>
          <a:p>
            <a:r>
              <a:rPr lang="en-US" sz="1600" dirty="0">
                <a:latin typeface="Helvetica"/>
                <a:cs typeface="Helvetica"/>
              </a:rPr>
              <a:t> </a:t>
            </a:r>
            <a:r>
              <a:rPr lang="en-US" sz="1600" dirty="0" smtClean="0">
                <a:latin typeface="Helvetica"/>
                <a:cs typeface="Helvetica"/>
              </a:rPr>
              <a:t>    to</a:t>
            </a:r>
            <a:r>
              <a:rPr lang="en-US" sz="1600" dirty="0">
                <a:latin typeface="Helvetica"/>
                <a:cs typeface="Helvetica"/>
              </a:rPr>
              <a:t> </a:t>
            </a:r>
            <a:r>
              <a:rPr lang="en-US" sz="1600" dirty="0" smtClean="0">
                <a:latin typeface="Helvetica"/>
                <a:cs typeface="Helvetica"/>
              </a:rPr>
              <a:t>be demonstrated for L1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Helvetica"/>
                <a:cs typeface="Helvetica"/>
              </a:rPr>
              <a:t>New architecture (see below)</a:t>
            </a:r>
          </a:p>
          <a:p>
            <a:endParaRPr lang="en-US" dirty="0" smtClean="0">
              <a:latin typeface="Helvetica"/>
              <a:cs typeface="Helvetic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53000" y="2514600"/>
            <a:ext cx="355545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Helvetica"/>
                <a:cs typeface="Helvetica"/>
              </a:rPr>
              <a:t>New approach for </a:t>
            </a:r>
            <a:r>
              <a:rPr lang="en-US" i="1" dirty="0" smtClean="0">
                <a:latin typeface="Helvetica"/>
                <a:cs typeface="Helvetica"/>
              </a:rPr>
              <a:t>hardware</a:t>
            </a:r>
          </a:p>
          <a:p>
            <a:r>
              <a:rPr lang="en-US" dirty="0">
                <a:latin typeface="Helvetica"/>
                <a:cs typeface="Helvetica"/>
              </a:rPr>
              <a:t> </a:t>
            </a:r>
            <a:r>
              <a:rPr lang="en-US" dirty="0" smtClean="0">
                <a:latin typeface="Helvetica"/>
                <a:cs typeface="Helvetica"/>
              </a:rPr>
              <a:t>    silicon based track finding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Helvetica"/>
                <a:cs typeface="Helvetica"/>
              </a:rPr>
              <a:t>Software simulation promising </a:t>
            </a:r>
            <a:endParaRPr lang="en-US" dirty="0" smtClean="0">
              <a:latin typeface="Helvetica"/>
              <a:cs typeface="Helvetica"/>
            </a:endParaRPr>
          </a:p>
          <a:p>
            <a:pPr marL="285750" indent="-285750">
              <a:buFont typeface="Arial"/>
              <a:buChar char="•"/>
            </a:pPr>
            <a:r>
              <a:rPr lang="en-US" i="1" dirty="0" smtClean="0">
                <a:latin typeface="Helvetica"/>
                <a:cs typeface="Helvetica"/>
              </a:rPr>
              <a:t>Can be implemented in FPGA</a:t>
            </a:r>
          </a:p>
          <a:p>
            <a:r>
              <a:rPr lang="en-US" i="1" dirty="0">
                <a:latin typeface="Helvetica"/>
                <a:cs typeface="Helvetica"/>
              </a:rPr>
              <a:t> </a:t>
            </a:r>
            <a:r>
              <a:rPr lang="en-US" i="1" dirty="0" smtClean="0">
                <a:latin typeface="Helvetica"/>
                <a:cs typeface="Helvetica"/>
              </a:rPr>
              <a:t>    in principle: no need for </a:t>
            </a:r>
          </a:p>
          <a:p>
            <a:r>
              <a:rPr lang="en-US" i="1" dirty="0">
                <a:latin typeface="Helvetica"/>
                <a:cs typeface="Helvetica"/>
              </a:rPr>
              <a:t> </a:t>
            </a:r>
            <a:r>
              <a:rPr lang="en-US" i="1" dirty="0" smtClean="0">
                <a:latin typeface="Helvetica"/>
                <a:cs typeface="Helvetica"/>
              </a:rPr>
              <a:t>    custom designed chips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953000" y="4191000"/>
            <a:ext cx="35939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i="1" dirty="0" smtClean="0">
                <a:latin typeface="Helvetica"/>
                <a:cs typeface="Helvetica"/>
              </a:rPr>
              <a:t>It is new</a:t>
            </a:r>
          </a:p>
          <a:p>
            <a:pPr marL="285750" indent="-285750">
              <a:buFont typeface="Arial"/>
              <a:buChar char="•"/>
            </a:pPr>
            <a:r>
              <a:rPr lang="en-US" i="1" dirty="0" smtClean="0">
                <a:latin typeface="Helvetica"/>
                <a:cs typeface="Helvetica"/>
              </a:rPr>
              <a:t>Feasibility to be demonstrated</a:t>
            </a:r>
          </a:p>
          <a:p>
            <a:r>
              <a:rPr lang="en-US" i="1" dirty="0">
                <a:latin typeface="Helvetica"/>
                <a:cs typeface="Helvetica"/>
              </a:rPr>
              <a:t> </a:t>
            </a:r>
            <a:r>
              <a:rPr lang="en-US" i="1" dirty="0" smtClean="0">
                <a:latin typeface="Helvetica"/>
                <a:cs typeface="Helvetica"/>
              </a:rPr>
              <a:t>    in hardware (FPGA) </a:t>
            </a:r>
          </a:p>
          <a:p>
            <a:pPr marL="285750" indent="-285750">
              <a:buFont typeface="Arial"/>
              <a:buChar char="•"/>
            </a:pPr>
            <a:r>
              <a:rPr lang="en-US" i="1" dirty="0" smtClean="0">
                <a:latin typeface="Helvetica"/>
                <a:cs typeface="Helvetica"/>
              </a:rPr>
              <a:t>New architecture</a:t>
            </a:r>
            <a:endParaRPr lang="en-US" i="1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1676400" y="5715000"/>
            <a:ext cx="6858000" cy="76200"/>
          </a:xfrm>
          <a:prstGeom prst="line">
            <a:avLst/>
          </a:prstGeom>
          <a:ln w="381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676400" y="5867400"/>
            <a:ext cx="65347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latin typeface="Helvetica"/>
                <a:cs typeface="Helvetica"/>
              </a:rPr>
              <a:t>Common: </a:t>
            </a:r>
            <a:r>
              <a:rPr lang="en-US" sz="1600" b="1" i="1" dirty="0" smtClean="0">
                <a:solidFill>
                  <a:srgbClr val="FF0000"/>
                </a:solidFill>
                <a:latin typeface="Helvetica"/>
                <a:cs typeface="Helvetica"/>
              </a:rPr>
              <a:t>Fast</a:t>
            </a:r>
            <a:r>
              <a:rPr lang="en-US" sz="1600" i="1" dirty="0" smtClean="0">
                <a:solidFill>
                  <a:srgbClr val="FF0000"/>
                </a:solidFill>
                <a:latin typeface="Helvetica"/>
                <a:cs typeface="Helvetica"/>
              </a:rPr>
              <a:t> Data delivery/sharing to Pattern Recognition Engines </a:t>
            </a:r>
            <a:endParaRPr lang="en-US" sz="1600" i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48400" y="6400800"/>
            <a:ext cx="2440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  <a:latin typeface="Helvetica"/>
                <a:cs typeface="Helvetica"/>
              </a:rPr>
              <a:t>The rest of the talk …</a:t>
            </a:r>
            <a:endParaRPr lang="en-US" i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311655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19"/>
          <p:cNvGrpSpPr>
            <a:grpSpLocks/>
          </p:cNvGrpSpPr>
          <p:nvPr/>
        </p:nvGrpSpPr>
        <p:grpSpPr bwMode="auto">
          <a:xfrm>
            <a:off x="0" y="762000"/>
            <a:ext cx="1447800" cy="1066800"/>
            <a:chOff x="2688" y="624"/>
            <a:chExt cx="2609" cy="2722"/>
          </a:xfrm>
        </p:grpSpPr>
        <p:pic>
          <p:nvPicPr>
            <p:cNvPr id="10259" name="Picture 2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6" y="706"/>
              <a:ext cx="2601" cy="2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0" name="Freeform 21"/>
            <p:cNvSpPr>
              <a:spLocks/>
            </p:cNvSpPr>
            <p:nvPr/>
          </p:nvSpPr>
          <p:spPr bwMode="auto">
            <a:xfrm>
              <a:off x="3693" y="1695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1" name="Freeform 22"/>
            <p:cNvSpPr>
              <a:spLocks/>
            </p:cNvSpPr>
            <p:nvPr/>
          </p:nvSpPr>
          <p:spPr bwMode="auto">
            <a:xfrm>
              <a:off x="4059" y="2082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2" name="Freeform 23"/>
            <p:cNvSpPr>
              <a:spLocks/>
            </p:cNvSpPr>
            <p:nvPr/>
          </p:nvSpPr>
          <p:spPr bwMode="auto">
            <a:xfrm>
              <a:off x="4392" y="2433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3" name="Freeform 24"/>
            <p:cNvSpPr>
              <a:spLocks/>
            </p:cNvSpPr>
            <p:nvPr/>
          </p:nvSpPr>
          <p:spPr bwMode="auto">
            <a:xfrm>
              <a:off x="3375" y="1344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4" name="Freeform 25"/>
            <p:cNvSpPr>
              <a:spLocks/>
            </p:cNvSpPr>
            <p:nvPr/>
          </p:nvSpPr>
          <p:spPr bwMode="auto">
            <a:xfrm>
              <a:off x="3003" y="960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5" name="Freeform 26"/>
            <p:cNvSpPr>
              <a:spLocks/>
            </p:cNvSpPr>
            <p:nvPr/>
          </p:nvSpPr>
          <p:spPr bwMode="auto">
            <a:xfrm>
              <a:off x="4716" y="2769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6" name="Freeform 27"/>
            <p:cNvSpPr>
              <a:spLocks/>
            </p:cNvSpPr>
            <p:nvPr/>
          </p:nvSpPr>
          <p:spPr bwMode="auto">
            <a:xfrm>
              <a:off x="2688" y="624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7" name="Freeform 28"/>
            <p:cNvSpPr>
              <a:spLocks/>
            </p:cNvSpPr>
            <p:nvPr/>
          </p:nvSpPr>
          <p:spPr bwMode="auto">
            <a:xfrm>
              <a:off x="4730" y="2767"/>
              <a:ext cx="546" cy="577"/>
            </a:xfrm>
            <a:custGeom>
              <a:avLst/>
              <a:gdLst>
                <a:gd name="T0" fmla="*/ 447 w 546"/>
                <a:gd name="T1" fmla="*/ 0 h 577"/>
                <a:gd name="T2" fmla="*/ 495 w 546"/>
                <a:gd name="T3" fmla="*/ 48 h 577"/>
                <a:gd name="T4" fmla="*/ 540 w 546"/>
                <a:gd name="T5" fmla="*/ 138 h 577"/>
                <a:gd name="T6" fmla="*/ 531 w 546"/>
                <a:gd name="T7" fmla="*/ 285 h 577"/>
                <a:gd name="T8" fmla="*/ 498 w 546"/>
                <a:gd name="T9" fmla="*/ 387 h 577"/>
                <a:gd name="T10" fmla="*/ 408 w 546"/>
                <a:gd name="T11" fmla="*/ 495 h 577"/>
                <a:gd name="T12" fmla="*/ 252 w 546"/>
                <a:gd name="T13" fmla="*/ 564 h 577"/>
                <a:gd name="T14" fmla="*/ 135 w 546"/>
                <a:gd name="T15" fmla="*/ 564 h 577"/>
                <a:gd name="T16" fmla="*/ 0 w 546"/>
                <a:gd name="T17" fmla="*/ 483 h 5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6"/>
                <a:gd name="T28" fmla="*/ 0 h 577"/>
                <a:gd name="T29" fmla="*/ 546 w 546"/>
                <a:gd name="T30" fmla="*/ 577 h 57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6" h="577">
                  <a:moveTo>
                    <a:pt x="447" y="0"/>
                  </a:moveTo>
                  <a:cubicBezTo>
                    <a:pt x="463" y="12"/>
                    <a:pt x="480" y="25"/>
                    <a:pt x="495" y="48"/>
                  </a:cubicBezTo>
                  <a:cubicBezTo>
                    <a:pt x="510" y="71"/>
                    <a:pt x="534" y="99"/>
                    <a:pt x="540" y="138"/>
                  </a:cubicBezTo>
                  <a:cubicBezTo>
                    <a:pt x="546" y="177"/>
                    <a:pt x="538" y="244"/>
                    <a:pt x="531" y="285"/>
                  </a:cubicBezTo>
                  <a:cubicBezTo>
                    <a:pt x="524" y="326"/>
                    <a:pt x="519" y="352"/>
                    <a:pt x="498" y="387"/>
                  </a:cubicBezTo>
                  <a:cubicBezTo>
                    <a:pt x="477" y="422"/>
                    <a:pt x="449" y="466"/>
                    <a:pt x="408" y="495"/>
                  </a:cubicBezTo>
                  <a:cubicBezTo>
                    <a:pt x="367" y="524"/>
                    <a:pt x="297" y="553"/>
                    <a:pt x="252" y="564"/>
                  </a:cubicBezTo>
                  <a:cubicBezTo>
                    <a:pt x="207" y="575"/>
                    <a:pt x="177" y="577"/>
                    <a:pt x="135" y="564"/>
                  </a:cubicBezTo>
                  <a:cubicBezTo>
                    <a:pt x="93" y="551"/>
                    <a:pt x="22" y="496"/>
                    <a:pt x="0" y="483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243" name="Immagine 3" descr="Pixel_SC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39" b="20142"/>
          <a:stretch>
            <a:fillRect/>
          </a:stretch>
        </p:blipFill>
        <p:spPr bwMode="auto">
          <a:xfrm>
            <a:off x="1447800" y="381000"/>
            <a:ext cx="2125663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43"/>
          <p:cNvSpPr txBox="1">
            <a:spLocks noChangeArrowheads="1"/>
          </p:cNvSpPr>
          <p:nvPr/>
        </p:nvSpPr>
        <p:spPr bwMode="auto">
          <a:xfrm>
            <a:off x="304800" y="762000"/>
            <a:ext cx="131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1800"/>
              <a:t>CDF SVXII</a:t>
            </a:r>
          </a:p>
        </p:txBody>
      </p:sp>
      <p:pic>
        <p:nvPicPr>
          <p:cNvPr id="10245" name="Picture 3" descr="cittol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1724025" cy="16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Rectangle 45"/>
          <p:cNvSpPr/>
          <p:nvPr/>
        </p:nvSpPr>
        <p:spPr bwMode="auto">
          <a:xfrm>
            <a:off x="2971800" y="2590800"/>
            <a:ext cx="1600200" cy="609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800" i="1" dirty="0">
                <a:solidFill>
                  <a:srgbClr val="FF0000"/>
                </a:solidFill>
              </a:rPr>
              <a:t>Data formatting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4495800" y="3505200"/>
            <a:ext cx="1600200" cy="609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800" dirty="0">
                <a:solidFill>
                  <a:srgbClr val="FF0000"/>
                </a:solidFill>
              </a:rPr>
              <a:t>Pattern Recognition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5791200" y="4114800"/>
            <a:ext cx="1600200" cy="609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800" i="1" dirty="0">
                <a:solidFill>
                  <a:srgbClr val="FF0000"/>
                </a:solidFill>
              </a:rPr>
              <a:t>Track</a:t>
            </a:r>
          </a:p>
          <a:p>
            <a:pPr>
              <a:defRPr/>
            </a:pPr>
            <a:r>
              <a:rPr lang="en-US" sz="1800" i="1" dirty="0">
                <a:solidFill>
                  <a:srgbClr val="FF0000"/>
                </a:solidFill>
              </a:rPr>
              <a:t>Fitting</a:t>
            </a:r>
          </a:p>
        </p:txBody>
      </p:sp>
      <p:sp>
        <p:nvSpPr>
          <p:cNvPr id="51" name="Lightning Bolt 50"/>
          <p:cNvSpPr/>
          <p:nvPr/>
        </p:nvSpPr>
        <p:spPr bwMode="auto">
          <a:xfrm>
            <a:off x="1905000" y="1905000"/>
            <a:ext cx="990600" cy="762000"/>
          </a:xfrm>
          <a:prstGeom prst="lightningBol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250" name="TextBox 51"/>
          <p:cNvSpPr txBox="1">
            <a:spLocks noChangeArrowheads="1"/>
          </p:cNvSpPr>
          <p:nvPr/>
        </p:nvSpPr>
        <p:spPr bwMode="auto">
          <a:xfrm>
            <a:off x="2667000" y="1828800"/>
            <a:ext cx="1568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1800" i="1" dirty="0">
                <a:solidFill>
                  <a:srgbClr val="0000FF"/>
                </a:solidFill>
              </a:rPr>
              <a:t>Data transfer</a:t>
            </a:r>
          </a:p>
        </p:txBody>
      </p:sp>
      <p:sp>
        <p:nvSpPr>
          <p:cNvPr id="18445" name="TextBox 54"/>
          <p:cNvSpPr txBox="1">
            <a:spLocks noChangeArrowheads="1"/>
          </p:cNvSpPr>
          <p:nvPr/>
        </p:nvSpPr>
        <p:spPr bwMode="auto">
          <a:xfrm>
            <a:off x="0" y="3352800"/>
            <a:ext cx="83058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>
              <a:defRPr/>
            </a:pPr>
            <a:endParaRPr lang="en-US" sz="2000" i="1" dirty="0" smtClean="0">
              <a:solidFill>
                <a:srgbClr val="0000FF"/>
              </a:solidFill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2000" i="1" dirty="0" smtClean="0">
                <a:solidFill>
                  <a:srgbClr val="FF0000"/>
                </a:solidFill>
              </a:rPr>
              <a:t>In this talk (</a:t>
            </a:r>
            <a:r>
              <a:rPr lang="en-US" sz="2000" i="1" dirty="0" smtClean="0">
                <a:solidFill>
                  <a:srgbClr val="000000"/>
                </a:solidFill>
              </a:rPr>
              <a:t>focus on off-detector</a:t>
            </a:r>
            <a:r>
              <a:rPr lang="en-US" sz="2000" i="1" dirty="0" smtClean="0">
                <a:solidFill>
                  <a:srgbClr val="FF0000"/>
                </a:solidFill>
              </a:rPr>
              <a:t>)</a:t>
            </a:r>
            <a:endParaRPr lang="en-US" sz="2000" i="1" dirty="0" smtClean="0">
              <a:solidFill>
                <a:srgbClr val="0000FF"/>
              </a:solidFill>
            </a:endParaRPr>
          </a:p>
          <a:p>
            <a:pPr>
              <a:defRPr/>
            </a:pPr>
            <a:r>
              <a:rPr lang="en-US" sz="2000" i="1" dirty="0">
                <a:solidFill>
                  <a:srgbClr val="0000FF"/>
                </a:solidFill>
              </a:rPr>
              <a:t> </a:t>
            </a:r>
            <a:r>
              <a:rPr lang="en-US" sz="2000" i="1" dirty="0" smtClean="0">
                <a:solidFill>
                  <a:srgbClr val="0000FF"/>
                </a:solidFill>
              </a:rPr>
              <a:t> </a:t>
            </a:r>
            <a:r>
              <a:rPr lang="en-US" sz="1600" i="1" dirty="0" smtClean="0">
                <a:solidFill>
                  <a:srgbClr val="0000FF"/>
                </a:solidFill>
              </a:rPr>
              <a:t>(1)  Pattern Recognition + Track Fitting options</a:t>
            </a:r>
          </a:p>
          <a:p>
            <a:pPr>
              <a:defRPr/>
            </a:pPr>
            <a:r>
              <a:rPr lang="en-US" sz="1600" i="1" dirty="0" smtClean="0">
                <a:solidFill>
                  <a:srgbClr val="0000FF"/>
                </a:solidFill>
              </a:rPr>
              <a:t>             --  AM +  linearized track fitting (FPGA): traditional </a:t>
            </a:r>
          </a:p>
          <a:p>
            <a:pPr>
              <a:defRPr/>
            </a:pPr>
            <a:r>
              <a:rPr lang="en-US" sz="1600" i="1" dirty="0">
                <a:solidFill>
                  <a:srgbClr val="0000FF"/>
                </a:solidFill>
              </a:rPr>
              <a:t> </a:t>
            </a:r>
            <a:r>
              <a:rPr lang="en-US" sz="1600" i="1" dirty="0" smtClean="0">
                <a:solidFill>
                  <a:srgbClr val="0000FF"/>
                </a:solidFill>
              </a:rPr>
              <a:t>      </a:t>
            </a:r>
            <a:r>
              <a:rPr lang="en-US" sz="1600" i="1" dirty="0">
                <a:solidFill>
                  <a:srgbClr val="0000FF"/>
                </a:solidFill>
              </a:rPr>
              <a:t> </a:t>
            </a:r>
            <a:r>
              <a:rPr lang="en-US" sz="1600" i="1" dirty="0" smtClean="0">
                <a:solidFill>
                  <a:srgbClr val="0000FF"/>
                </a:solidFill>
              </a:rPr>
              <a:t>     --  AM +  Hough transform (FPGA): new, being studied</a:t>
            </a:r>
          </a:p>
          <a:p>
            <a:pPr>
              <a:defRPr/>
            </a:pPr>
            <a:r>
              <a:rPr lang="en-US" sz="1600" i="1" dirty="0" smtClean="0">
                <a:solidFill>
                  <a:srgbClr val="0000FF"/>
                </a:solidFill>
              </a:rPr>
              <a:t>         </a:t>
            </a:r>
            <a:r>
              <a:rPr lang="en-US" sz="1600" i="1" dirty="0">
                <a:solidFill>
                  <a:srgbClr val="0000FF"/>
                </a:solidFill>
              </a:rPr>
              <a:t> </a:t>
            </a:r>
            <a:r>
              <a:rPr lang="en-US" sz="1600" i="1" dirty="0" smtClean="0">
                <a:solidFill>
                  <a:srgbClr val="0000FF"/>
                </a:solidFill>
              </a:rPr>
              <a:t>   -- </a:t>
            </a:r>
            <a:r>
              <a:rPr lang="en-US" sz="1600" i="1" dirty="0" err="1" smtClean="0">
                <a:solidFill>
                  <a:srgbClr val="0000FF"/>
                </a:solidFill>
              </a:rPr>
              <a:t>Tracklet</a:t>
            </a:r>
            <a:r>
              <a:rPr lang="en-US" sz="1600" i="1" dirty="0" smtClean="0">
                <a:solidFill>
                  <a:srgbClr val="0000FF"/>
                </a:solidFill>
              </a:rPr>
              <a:t>-base approach (FPGA): new, being studied</a:t>
            </a:r>
          </a:p>
          <a:p>
            <a:pPr>
              <a:defRPr/>
            </a:pPr>
            <a:r>
              <a:rPr lang="en-US" sz="1600" i="1" dirty="0">
                <a:solidFill>
                  <a:srgbClr val="0000FF"/>
                </a:solidFill>
              </a:rPr>
              <a:t> </a:t>
            </a:r>
            <a:r>
              <a:rPr lang="en-US" sz="1600" i="1" dirty="0" smtClean="0">
                <a:solidFill>
                  <a:srgbClr val="0000FF"/>
                </a:solidFill>
              </a:rPr>
              <a:t>         </a:t>
            </a:r>
          </a:p>
          <a:p>
            <a:pPr>
              <a:defRPr/>
            </a:pPr>
            <a:r>
              <a:rPr lang="en-US" sz="1600" i="1" dirty="0" smtClean="0">
                <a:solidFill>
                  <a:srgbClr val="0000FF"/>
                </a:solidFill>
              </a:rPr>
              <a:t>   (2) </a:t>
            </a:r>
            <a:r>
              <a:rPr lang="en-US" sz="1600" i="1" dirty="0" smtClean="0">
                <a:solidFill>
                  <a:srgbClr val="FF0000"/>
                </a:solidFill>
              </a:rPr>
              <a:t>Data Formatting and System Architecture: </a:t>
            </a:r>
          </a:p>
          <a:p>
            <a:pPr>
              <a:defRPr/>
            </a:pPr>
            <a:r>
              <a:rPr lang="en-US" sz="1600" i="1" dirty="0">
                <a:solidFill>
                  <a:srgbClr val="0000FF"/>
                </a:solidFill>
              </a:rPr>
              <a:t> </a:t>
            </a:r>
            <a:r>
              <a:rPr lang="en-US" sz="1600" i="1" dirty="0" smtClean="0">
                <a:solidFill>
                  <a:srgbClr val="0000FF"/>
                </a:solidFill>
              </a:rPr>
              <a:t>        --  FPGA based Full-mesh enabled ATCA approach (Pulsar 2)</a:t>
            </a:r>
          </a:p>
          <a:p>
            <a:pPr>
              <a:defRPr/>
            </a:pPr>
            <a:r>
              <a:rPr lang="en-US" sz="1600" i="1" dirty="0">
                <a:solidFill>
                  <a:srgbClr val="0000FF"/>
                </a:solidFill>
              </a:rPr>
              <a:t> </a:t>
            </a:r>
            <a:r>
              <a:rPr lang="en-US" sz="1600" i="1" dirty="0" smtClean="0">
                <a:solidFill>
                  <a:srgbClr val="0000FF"/>
                </a:solidFill>
              </a:rPr>
              <a:t>        --  </a:t>
            </a:r>
            <a:r>
              <a:rPr lang="en-US" sz="1600" i="1" dirty="0" err="1">
                <a:solidFill>
                  <a:srgbClr val="0000FF"/>
                </a:solidFill>
              </a:rPr>
              <a:t>MicroTCA</a:t>
            </a:r>
            <a:r>
              <a:rPr lang="en-US" sz="1600" i="1" dirty="0">
                <a:solidFill>
                  <a:srgbClr val="0000FF"/>
                </a:solidFill>
              </a:rPr>
              <a:t> based (MP7): </a:t>
            </a:r>
            <a:r>
              <a:rPr lang="en-US" sz="1600" i="1" dirty="0" smtClean="0">
                <a:solidFill>
                  <a:srgbClr val="0000FF"/>
                </a:solidFill>
              </a:rPr>
              <a:t>developed </a:t>
            </a:r>
            <a:r>
              <a:rPr lang="en-US" sz="1600" i="1" dirty="0">
                <a:solidFill>
                  <a:srgbClr val="0000FF"/>
                </a:solidFill>
              </a:rPr>
              <a:t>for CMS L1 CAL trigger </a:t>
            </a:r>
            <a:r>
              <a:rPr lang="en-US" sz="1600" i="1" dirty="0" smtClean="0">
                <a:solidFill>
                  <a:srgbClr val="0000FF"/>
                </a:solidFill>
              </a:rPr>
              <a:t>upgrade (Geoff’s talk)</a:t>
            </a:r>
          </a:p>
          <a:p>
            <a:pPr>
              <a:defRPr/>
            </a:pPr>
            <a:r>
              <a:rPr lang="en-US" sz="1600" i="1" dirty="0">
                <a:solidFill>
                  <a:srgbClr val="DF2FE4"/>
                </a:solidFill>
              </a:rPr>
              <a:t> </a:t>
            </a:r>
            <a:r>
              <a:rPr lang="en-US" sz="1600" i="1" dirty="0" smtClean="0">
                <a:solidFill>
                  <a:srgbClr val="DF2FE4"/>
                </a:solidFill>
              </a:rPr>
              <a:t> </a:t>
            </a:r>
            <a:r>
              <a:rPr lang="en-US" sz="1600" i="1" dirty="0" smtClean="0">
                <a:solidFill>
                  <a:srgbClr val="0000FF"/>
                </a:solidFill>
              </a:rPr>
              <a:t> (3) Summary (Vertical Slice Demonstration)</a:t>
            </a:r>
          </a:p>
          <a:p>
            <a:pPr>
              <a:defRPr/>
            </a:pPr>
            <a:r>
              <a:rPr lang="en-US" sz="1600" i="1" dirty="0">
                <a:solidFill>
                  <a:srgbClr val="0000FF"/>
                </a:solidFill>
              </a:rPr>
              <a:t> </a:t>
            </a:r>
            <a:r>
              <a:rPr lang="en-US" sz="1600" i="1" dirty="0" smtClean="0">
                <a:solidFill>
                  <a:srgbClr val="0000FF"/>
                </a:solidFill>
              </a:rPr>
              <a:t>           </a:t>
            </a:r>
            <a:endParaRPr lang="en-US" sz="1600" i="1" dirty="0" smtClean="0"/>
          </a:p>
          <a:p>
            <a:pPr>
              <a:defRPr/>
            </a:pPr>
            <a:r>
              <a:rPr lang="en-US" sz="1600" i="1" dirty="0">
                <a:solidFill>
                  <a:srgbClr val="FF0000"/>
                </a:solidFill>
              </a:rPr>
              <a:t> </a:t>
            </a:r>
            <a:r>
              <a:rPr lang="en-US" sz="1600" i="1" dirty="0" smtClean="0">
                <a:solidFill>
                  <a:srgbClr val="FF0000"/>
                </a:solidFill>
              </a:rPr>
              <a:t>                                </a:t>
            </a:r>
          </a:p>
        </p:txBody>
      </p:sp>
      <p:cxnSp>
        <p:nvCxnSpPr>
          <p:cNvPr id="10253" name="Straight Arrow Connector 56"/>
          <p:cNvCxnSpPr>
            <a:cxnSpLocks noChangeShapeType="1"/>
          </p:cNvCxnSpPr>
          <p:nvPr/>
        </p:nvCxnSpPr>
        <p:spPr bwMode="auto">
          <a:xfrm>
            <a:off x="7543800" y="5181600"/>
            <a:ext cx="685800" cy="5334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4" name="TextBox 57"/>
          <p:cNvSpPr txBox="1">
            <a:spLocks noChangeArrowheads="1"/>
          </p:cNvSpPr>
          <p:nvPr/>
        </p:nvSpPr>
        <p:spPr bwMode="auto">
          <a:xfrm>
            <a:off x="8153400" y="5638800"/>
            <a:ext cx="650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rgbClr val="0000FF"/>
                </a:solidFill>
              </a:rPr>
              <a:t>HLT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0" y="0"/>
            <a:ext cx="1905000" cy="6858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800" i="1" dirty="0">
                <a:solidFill>
                  <a:srgbClr val="3366FF"/>
                </a:solidFill>
                <a:latin typeface="Helvetica"/>
                <a:cs typeface="Helvetica"/>
              </a:rPr>
              <a:t>Detector design for triggering</a:t>
            </a:r>
          </a:p>
        </p:txBody>
      </p:sp>
      <p:sp>
        <p:nvSpPr>
          <p:cNvPr id="10256" name="TextBox 25"/>
          <p:cNvSpPr txBox="1">
            <a:spLocks noChangeArrowheads="1"/>
          </p:cNvSpPr>
          <p:nvPr/>
        </p:nvSpPr>
        <p:spPr bwMode="auto">
          <a:xfrm>
            <a:off x="0" y="1524000"/>
            <a:ext cx="10429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0000FF"/>
                </a:solidFill>
              </a:rPr>
              <a:t>Beam spot</a:t>
            </a:r>
          </a:p>
        </p:txBody>
      </p:sp>
      <p:sp>
        <p:nvSpPr>
          <p:cNvPr id="10257" name="TextBox 1"/>
          <p:cNvSpPr txBox="1">
            <a:spLocks noChangeArrowheads="1"/>
          </p:cNvSpPr>
          <p:nvPr/>
        </p:nvSpPr>
        <p:spPr bwMode="auto">
          <a:xfrm>
            <a:off x="6705600" y="4800600"/>
            <a:ext cx="224833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0000FF"/>
                </a:solidFill>
              </a:rPr>
              <a:t>FPGA </a:t>
            </a:r>
            <a:r>
              <a:rPr lang="en-US" sz="1600" dirty="0" err="1" smtClean="0">
                <a:solidFill>
                  <a:srgbClr val="0000FF"/>
                </a:solidFill>
              </a:rPr>
              <a:t>vs</a:t>
            </a:r>
            <a:r>
              <a:rPr lang="en-US" sz="1600" dirty="0" smtClean="0">
                <a:solidFill>
                  <a:srgbClr val="0000FF"/>
                </a:solidFill>
              </a:rPr>
              <a:t> GPU </a:t>
            </a:r>
            <a:r>
              <a:rPr lang="en-US" sz="1600" dirty="0" err="1" smtClean="0">
                <a:solidFill>
                  <a:srgbClr val="0000FF"/>
                </a:solidFill>
              </a:rPr>
              <a:t>vs</a:t>
            </a:r>
            <a:r>
              <a:rPr lang="en-US" sz="1600" dirty="0" smtClean="0">
                <a:solidFill>
                  <a:srgbClr val="0000FF"/>
                </a:solidFill>
              </a:rPr>
              <a:t> CPU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0" y="152400"/>
            <a:ext cx="4800600" cy="338554"/>
          </a:xfrm>
          <a:prstGeom prst="rect">
            <a:avLst/>
          </a:prstGeom>
          <a:solidFill>
            <a:srgbClr val="36FF3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Helvetica"/>
                <a:cs typeface="Helvetica"/>
              </a:rPr>
              <a:t>Silicon Based Tracking Trigger at Hadron </a:t>
            </a:r>
            <a:r>
              <a:rPr lang="en-US" sz="1600" dirty="0">
                <a:solidFill>
                  <a:srgbClr val="FF0000"/>
                </a:solidFill>
                <a:latin typeface="Helvetica"/>
                <a:cs typeface="Helvetica"/>
              </a:rPr>
              <a:t>C</a:t>
            </a:r>
            <a:r>
              <a:rPr lang="en-US" sz="1600" dirty="0" smtClean="0">
                <a:solidFill>
                  <a:srgbClr val="FF0000"/>
                </a:solidFill>
                <a:latin typeface="Helvetica"/>
                <a:cs typeface="Helvetica"/>
              </a:rPr>
              <a:t>olliders</a:t>
            </a:r>
            <a:endParaRPr lang="en-US" sz="1600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4572000" y="1676400"/>
            <a:ext cx="381000" cy="838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4191000" y="914400"/>
            <a:ext cx="2391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8000"/>
                </a:solidFill>
                <a:latin typeface="Helvetica"/>
                <a:cs typeface="Helvetica"/>
              </a:rPr>
              <a:t>Partition detector into </a:t>
            </a:r>
          </a:p>
          <a:p>
            <a:r>
              <a:rPr lang="en-US" sz="1800" dirty="0" smtClean="0">
                <a:solidFill>
                  <a:srgbClr val="008000"/>
                </a:solidFill>
                <a:latin typeface="Helvetica"/>
                <a:cs typeface="Helvetica"/>
              </a:rPr>
              <a:t>trigger towers/sectors</a:t>
            </a:r>
            <a:endParaRPr lang="en-US" sz="1800" dirty="0">
              <a:solidFill>
                <a:srgbClr val="008000"/>
              </a:solidFill>
              <a:latin typeface="Helvetica"/>
              <a:cs typeface="Helvetica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5105400" y="2209800"/>
            <a:ext cx="533400" cy="1219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486400" y="1524000"/>
            <a:ext cx="3475262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Helvetica"/>
                <a:cs typeface="Helvetica"/>
              </a:rPr>
              <a:t>Pick your favorite method:</a:t>
            </a:r>
          </a:p>
          <a:p>
            <a:r>
              <a:rPr lang="en-US" sz="1800" dirty="0">
                <a:latin typeface="Helvetica"/>
                <a:cs typeface="Helvetica"/>
              </a:rPr>
              <a:t> </a:t>
            </a:r>
            <a:r>
              <a:rPr lang="en-US" sz="1800" dirty="0" smtClean="0">
                <a:latin typeface="Helvetica"/>
                <a:cs typeface="Helvetica"/>
              </a:rPr>
              <a:t> </a:t>
            </a:r>
            <a:r>
              <a:rPr lang="en-US" sz="1400" i="1" dirty="0" smtClean="0">
                <a:solidFill>
                  <a:srgbClr val="008000"/>
                </a:solidFill>
                <a:latin typeface="Helvetica"/>
                <a:cs typeface="Helvetica"/>
              </a:rPr>
              <a:t> </a:t>
            </a:r>
            <a:r>
              <a:rPr lang="en-US" sz="1400" b="1" i="1" dirty="0" smtClean="0">
                <a:solidFill>
                  <a:srgbClr val="008000"/>
                </a:solidFill>
                <a:latin typeface="Helvetica"/>
                <a:cs typeface="Helvetica"/>
              </a:rPr>
              <a:t>Associative Memory (AM) Approach</a:t>
            </a:r>
          </a:p>
          <a:p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   Hough </a:t>
            </a:r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Transformation</a:t>
            </a:r>
          </a:p>
          <a:p>
            <a:r>
              <a:rPr lang="en-US" sz="1400" i="1" dirty="0">
                <a:solidFill>
                  <a:srgbClr val="0000FF"/>
                </a:solidFill>
                <a:latin typeface="Helvetica"/>
                <a:cs typeface="Helvetica"/>
              </a:rPr>
              <a:t> </a:t>
            </a:r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  </a:t>
            </a:r>
            <a:r>
              <a:rPr lang="en-US" sz="1400" i="1" dirty="0" err="1" smtClean="0">
                <a:solidFill>
                  <a:srgbClr val="0000FF"/>
                </a:solidFill>
                <a:latin typeface="Helvetica"/>
                <a:cs typeface="Helvetica"/>
              </a:rPr>
              <a:t>tracklet</a:t>
            </a:r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-based </a:t>
            </a:r>
          </a:p>
          <a:p>
            <a:r>
              <a:rPr lang="en-US" sz="1400" i="1" dirty="0">
                <a:solidFill>
                  <a:srgbClr val="0000FF"/>
                </a:solidFill>
                <a:latin typeface="Helvetica"/>
                <a:cs typeface="Helvetica"/>
              </a:rPr>
              <a:t> </a:t>
            </a:r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  Adaptive Pattern Recognition</a:t>
            </a:r>
          </a:p>
          <a:p>
            <a:r>
              <a:rPr lang="en-US" sz="1400" i="1" dirty="0">
                <a:solidFill>
                  <a:srgbClr val="0000FF"/>
                </a:solidFill>
                <a:latin typeface="Helvetica"/>
                <a:cs typeface="Helvetica"/>
              </a:rPr>
              <a:t> </a:t>
            </a:r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  Biology Inspired …</a:t>
            </a:r>
          </a:p>
          <a:p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   your choice here…    </a:t>
            </a:r>
          </a:p>
          <a:p>
            <a:r>
              <a:rPr lang="en-US" sz="1800" dirty="0">
                <a:latin typeface="Helvetica"/>
                <a:cs typeface="Helvetica"/>
              </a:rPr>
              <a:t> </a:t>
            </a:r>
            <a:r>
              <a:rPr lang="en-US" sz="1800" dirty="0" smtClean="0">
                <a:latin typeface="Helvetica"/>
                <a:cs typeface="Helvetica"/>
              </a:rPr>
              <a:t>  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6477000" y="3733800"/>
            <a:ext cx="152400" cy="381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477000" y="3429000"/>
            <a:ext cx="3444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Helvetica"/>
                <a:cs typeface="Helvetica"/>
              </a:rPr>
              <a:t>Finer pattern recognition</a:t>
            </a:r>
            <a:endParaRPr lang="en-US" sz="1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A41C3-6555-5B4B-8BFC-5C65C163A76A}" type="datetime1">
              <a:rPr lang="en-US" smtClean="0"/>
              <a:t>5/14/14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19"/>
          <p:cNvGrpSpPr>
            <a:grpSpLocks/>
          </p:cNvGrpSpPr>
          <p:nvPr/>
        </p:nvGrpSpPr>
        <p:grpSpPr bwMode="auto">
          <a:xfrm>
            <a:off x="0" y="762000"/>
            <a:ext cx="1447800" cy="1066800"/>
            <a:chOff x="2688" y="624"/>
            <a:chExt cx="2609" cy="2722"/>
          </a:xfrm>
        </p:grpSpPr>
        <p:pic>
          <p:nvPicPr>
            <p:cNvPr id="10259" name="Picture 2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6" y="706"/>
              <a:ext cx="2601" cy="2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0" name="Freeform 21"/>
            <p:cNvSpPr>
              <a:spLocks/>
            </p:cNvSpPr>
            <p:nvPr/>
          </p:nvSpPr>
          <p:spPr bwMode="auto">
            <a:xfrm>
              <a:off x="3693" y="1695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1" name="Freeform 22"/>
            <p:cNvSpPr>
              <a:spLocks/>
            </p:cNvSpPr>
            <p:nvPr/>
          </p:nvSpPr>
          <p:spPr bwMode="auto">
            <a:xfrm>
              <a:off x="4059" y="2082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2" name="Freeform 23"/>
            <p:cNvSpPr>
              <a:spLocks/>
            </p:cNvSpPr>
            <p:nvPr/>
          </p:nvSpPr>
          <p:spPr bwMode="auto">
            <a:xfrm>
              <a:off x="4392" y="2433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3" name="Freeform 24"/>
            <p:cNvSpPr>
              <a:spLocks/>
            </p:cNvSpPr>
            <p:nvPr/>
          </p:nvSpPr>
          <p:spPr bwMode="auto">
            <a:xfrm>
              <a:off x="3375" y="1344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4" name="Freeform 25"/>
            <p:cNvSpPr>
              <a:spLocks/>
            </p:cNvSpPr>
            <p:nvPr/>
          </p:nvSpPr>
          <p:spPr bwMode="auto">
            <a:xfrm>
              <a:off x="3003" y="960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5" name="Freeform 26"/>
            <p:cNvSpPr>
              <a:spLocks/>
            </p:cNvSpPr>
            <p:nvPr/>
          </p:nvSpPr>
          <p:spPr bwMode="auto">
            <a:xfrm>
              <a:off x="4716" y="2769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6" name="Freeform 27"/>
            <p:cNvSpPr>
              <a:spLocks/>
            </p:cNvSpPr>
            <p:nvPr/>
          </p:nvSpPr>
          <p:spPr bwMode="auto">
            <a:xfrm>
              <a:off x="2688" y="624"/>
              <a:ext cx="464" cy="469"/>
            </a:xfrm>
            <a:custGeom>
              <a:avLst/>
              <a:gdLst>
                <a:gd name="T0" fmla="*/ 11 w 464"/>
                <a:gd name="T1" fmla="*/ 451 h 469"/>
                <a:gd name="T2" fmla="*/ 14 w 464"/>
                <a:gd name="T3" fmla="*/ 469 h 469"/>
                <a:gd name="T4" fmla="*/ 11 w 464"/>
                <a:gd name="T5" fmla="*/ 427 h 469"/>
                <a:gd name="T6" fmla="*/ 11 w 464"/>
                <a:gd name="T7" fmla="*/ 382 h 469"/>
                <a:gd name="T8" fmla="*/ 77 w 464"/>
                <a:gd name="T9" fmla="*/ 220 h 469"/>
                <a:gd name="T10" fmla="*/ 179 w 464"/>
                <a:gd name="T11" fmla="*/ 100 h 469"/>
                <a:gd name="T12" fmla="*/ 344 w 464"/>
                <a:gd name="T13" fmla="*/ 16 h 469"/>
                <a:gd name="T14" fmla="*/ 464 w 464"/>
                <a:gd name="T15" fmla="*/ 1 h 4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4"/>
                <a:gd name="T25" fmla="*/ 0 h 469"/>
                <a:gd name="T26" fmla="*/ 464 w 464"/>
                <a:gd name="T27" fmla="*/ 469 h 4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4" h="469">
                  <a:moveTo>
                    <a:pt x="11" y="451"/>
                  </a:moveTo>
                  <a:lnTo>
                    <a:pt x="14" y="469"/>
                  </a:lnTo>
                  <a:cubicBezTo>
                    <a:pt x="14" y="465"/>
                    <a:pt x="11" y="441"/>
                    <a:pt x="11" y="427"/>
                  </a:cubicBezTo>
                  <a:cubicBezTo>
                    <a:pt x="11" y="413"/>
                    <a:pt x="0" y="416"/>
                    <a:pt x="11" y="382"/>
                  </a:cubicBezTo>
                  <a:cubicBezTo>
                    <a:pt x="22" y="348"/>
                    <a:pt x="49" y="267"/>
                    <a:pt x="77" y="220"/>
                  </a:cubicBezTo>
                  <a:cubicBezTo>
                    <a:pt x="105" y="173"/>
                    <a:pt x="135" y="134"/>
                    <a:pt x="179" y="100"/>
                  </a:cubicBezTo>
                  <a:cubicBezTo>
                    <a:pt x="223" y="66"/>
                    <a:pt x="297" y="32"/>
                    <a:pt x="344" y="16"/>
                  </a:cubicBezTo>
                  <a:cubicBezTo>
                    <a:pt x="391" y="0"/>
                    <a:pt x="427" y="0"/>
                    <a:pt x="464" y="1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7" name="Freeform 28"/>
            <p:cNvSpPr>
              <a:spLocks/>
            </p:cNvSpPr>
            <p:nvPr/>
          </p:nvSpPr>
          <p:spPr bwMode="auto">
            <a:xfrm>
              <a:off x="4730" y="2767"/>
              <a:ext cx="546" cy="577"/>
            </a:xfrm>
            <a:custGeom>
              <a:avLst/>
              <a:gdLst>
                <a:gd name="T0" fmla="*/ 447 w 546"/>
                <a:gd name="T1" fmla="*/ 0 h 577"/>
                <a:gd name="T2" fmla="*/ 495 w 546"/>
                <a:gd name="T3" fmla="*/ 48 h 577"/>
                <a:gd name="T4" fmla="*/ 540 w 546"/>
                <a:gd name="T5" fmla="*/ 138 h 577"/>
                <a:gd name="T6" fmla="*/ 531 w 546"/>
                <a:gd name="T7" fmla="*/ 285 h 577"/>
                <a:gd name="T8" fmla="*/ 498 w 546"/>
                <a:gd name="T9" fmla="*/ 387 h 577"/>
                <a:gd name="T10" fmla="*/ 408 w 546"/>
                <a:gd name="T11" fmla="*/ 495 h 577"/>
                <a:gd name="T12" fmla="*/ 252 w 546"/>
                <a:gd name="T13" fmla="*/ 564 h 577"/>
                <a:gd name="T14" fmla="*/ 135 w 546"/>
                <a:gd name="T15" fmla="*/ 564 h 577"/>
                <a:gd name="T16" fmla="*/ 0 w 546"/>
                <a:gd name="T17" fmla="*/ 483 h 5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6"/>
                <a:gd name="T28" fmla="*/ 0 h 577"/>
                <a:gd name="T29" fmla="*/ 546 w 546"/>
                <a:gd name="T30" fmla="*/ 577 h 57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6" h="577">
                  <a:moveTo>
                    <a:pt x="447" y="0"/>
                  </a:moveTo>
                  <a:cubicBezTo>
                    <a:pt x="463" y="12"/>
                    <a:pt x="480" y="25"/>
                    <a:pt x="495" y="48"/>
                  </a:cubicBezTo>
                  <a:cubicBezTo>
                    <a:pt x="510" y="71"/>
                    <a:pt x="534" y="99"/>
                    <a:pt x="540" y="138"/>
                  </a:cubicBezTo>
                  <a:cubicBezTo>
                    <a:pt x="546" y="177"/>
                    <a:pt x="538" y="244"/>
                    <a:pt x="531" y="285"/>
                  </a:cubicBezTo>
                  <a:cubicBezTo>
                    <a:pt x="524" y="326"/>
                    <a:pt x="519" y="352"/>
                    <a:pt x="498" y="387"/>
                  </a:cubicBezTo>
                  <a:cubicBezTo>
                    <a:pt x="477" y="422"/>
                    <a:pt x="449" y="466"/>
                    <a:pt x="408" y="495"/>
                  </a:cubicBezTo>
                  <a:cubicBezTo>
                    <a:pt x="367" y="524"/>
                    <a:pt x="297" y="553"/>
                    <a:pt x="252" y="564"/>
                  </a:cubicBezTo>
                  <a:cubicBezTo>
                    <a:pt x="207" y="575"/>
                    <a:pt x="177" y="577"/>
                    <a:pt x="135" y="564"/>
                  </a:cubicBezTo>
                  <a:cubicBezTo>
                    <a:pt x="93" y="551"/>
                    <a:pt x="22" y="496"/>
                    <a:pt x="0" y="483"/>
                  </a:cubicBezTo>
                </a:path>
              </a:pathLst>
            </a:cu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243" name="Immagine 3" descr="Pixel_SC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39" b="20142"/>
          <a:stretch>
            <a:fillRect/>
          </a:stretch>
        </p:blipFill>
        <p:spPr bwMode="auto">
          <a:xfrm>
            <a:off x="1447800" y="381000"/>
            <a:ext cx="2125663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43"/>
          <p:cNvSpPr txBox="1">
            <a:spLocks noChangeArrowheads="1"/>
          </p:cNvSpPr>
          <p:nvPr/>
        </p:nvSpPr>
        <p:spPr bwMode="auto">
          <a:xfrm>
            <a:off x="304800" y="762000"/>
            <a:ext cx="131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1800" dirty="0"/>
              <a:t>CDF SVXII</a:t>
            </a:r>
          </a:p>
        </p:txBody>
      </p:sp>
      <p:pic>
        <p:nvPicPr>
          <p:cNvPr id="10245" name="Picture 3" descr="cittol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1724025" cy="16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Rectangle 45"/>
          <p:cNvSpPr/>
          <p:nvPr/>
        </p:nvSpPr>
        <p:spPr bwMode="auto">
          <a:xfrm>
            <a:off x="2971800" y="2590800"/>
            <a:ext cx="1600200" cy="609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800" i="1" dirty="0">
                <a:solidFill>
                  <a:srgbClr val="FF0000"/>
                </a:solidFill>
              </a:rPr>
              <a:t>Data formatting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4495800" y="3505200"/>
            <a:ext cx="1600200" cy="609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800" dirty="0">
                <a:solidFill>
                  <a:srgbClr val="FF0000"/>
                </a:solidFill>
              </a:rPr>
              <a:t>Pattern Recognition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5791200" y="4114800"/>
            <a:ext cx="1600200" cy="609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800" i="1" dirty="0">
                <a:solidFill>
                  <a:srgbClr val="FF0000"/>
                </a:solidFill>
              </a:rPr>
              <a:t>Track</a:t>
            </a:r>
          </a:p>
          <a:p>
            <a:pPr>
              <a:defRPr/>
            </a:pPr>
            <a:r>
              <a:rPr lang="en-US" sz="1800" i="1" dirty="0">
                <a:solidFill>
                  <a:srgbClr val="FF0000"/>
                </a:solidFill>
              </a:rPr>
              <a:t>Fitting</a:t>
            </a:r>
          </a:p>
        </p:txBody>
      </p:sp>
      <p:sp>
        <p:nvSpPr>
          <p:cNvPr id="51" name="Lightning Bolt 50"/>
          <p:cNvSpPr/>
          <p:nvPr/>
        </p:nvSpPr>
        <p:spPr bwMode="auto">
          <a:xfrm>
            <a:off x="1905000" y="1905000"/>
            <a:ext cx="990600" cy="762000"/>
          </a:xfrm>
          <a:prstGeom prst="lightningBol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250" name="TextBox 51"/>
          <p:cNvSpPr txBox="1">
            <a:spLocks noChangeArrowheads="1"/>
          </p:cNvSpPr>
          <p:nvPr/>
        </p:nvSpPr>
        <p:spPr bwMode="auto">
          <a:xfrm>
            <a:off x="2667000" y="1828800"/>
            <a:ext cx="1568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1800" i="1" dirty="0">
                <a:solidFill>
                  <a:srgbClr val="0000FF"/>
                </a:solidFill>
              </a:rPr>
              <a:t>Data transfer</a:t>
            </a:r>
          </a:p>
        </p:txBody>
      </p:sp>
      <p:cxnSp>
        <p:nvCxnSpPr>
          <p:cNvPr id="10253" name="Straight Arrow Connector 56"/>
          <p:cNvCxnSpPr>
            <a:cxnSpLocks noChangeShapeType="1"/>
          </p:cNvCxnSpPr>
          <p:nvPr/>
        </p:nvCxnSpPr>
        <p:spPr bwMode="auto">
          <a:xfrm>
            <a:off x="7543800" y="5181600"/>
            <a:ext cx="685800" cy="5334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4" name="TextBox 57"/>
          <p:cNvSpPr txBox="1">
            <a:spLocks noChangeArrowheads="1"/>
          </p:cNvSpPr>
          <p:nvPr/>
        </p:nvSpPr>
        <p:spPr bwMode="auto">
          <a:xfrm>
            <a:off x="8153400" y="5638800"/>
            <a:ext cx="650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rgbClr val="0000FF"/>
                </a:solidFill>
              </a:rPr>
              <a:t>HLT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0" y="0"/>
            <a:ext cx="1905000" cy="6858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800" i="1" dirty="0">
                <a:solidFill>
                  <a:srgbClr val="FF0000"/>
                </a:solidFill>
              </a:rPr>
              <a:t>Detector design for triggering</a:t>
            </a:r>
          </a:p>
        </p:txBody>
      </p:sp>
      <p:sp>
        <p:nvSpPr>
          <p:cNvPr id="10256" name="TextBox 25"/>
          <p:cNvSpPr txBox="1">
            <a:spLocks noChangeArrowheads="1"/>
          </p:cNvSpPr>
          <p:nvPr/>
        </p:nvSpPr>
        <p:spPr bwMode="auto">
          <a:xfrm>
            <a:off x="0" y="1524000"/>
            <a:ext cx="10429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</a:rPr>
              <a:t>Beam spot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0" y="152400"/>
            <a:ext cx="4800600" cy="338554"/>
          </a:xfrm>
          <a:prstGeom prst="rect">
            <a:avLst/>
          </a:prstGeom>
          <a:solidFill>
            <a:srgbClr val="36FF3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Helvetica"/>
                <a:cs typeface="Helvetica"/>
              </a:rPr>
              <a:t>Silicon Based Tracking Trigger at Hadron </a:t>
            </a:r>
            <a:r>
              <a:rPr lang="en-US" sz="1600" dirty="0">
                <a:solidFill>
                  <a:srgbClr val="FF0000"/>
                </a:solidFill>
                <a:latin typeface="Helvetica"/>
                <a:cs typeface="Helvetica"/>
              </a:rPr>
              <a:t>C</a:t>
            </a:r>
            <a:r>
              <a:rPr lang="en-US" sz="1600" dirty="0" smtClean="0">
                <a:solidFill>
                  <a:srgbClr val="FF0000"/>
                </a:solidFill>
                <a:latin typeface="Helvetica"/>
                <a:cs typeface="Helvetica"/>
              </a:rPr>
              <a:t>olliders</a:t>
            </a:r>
            <a:endParaRPr lang="en-US" sz="1600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4572000" y="1676400"/>
            <a:ext cx="381000" cy="838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4191000" y="914400"/>
            <a:ext cx="2391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8000"/>
                </a:solidFill>
                <a:latin typeface="Helvetica"/>
                <a:cs typeface="Helvetica"/>
              </a:rPr>
              <a:t>Partition detector into </a:t>
            </a:r>
          </a:p>
          <a:p>
            <a:r>
              <a:rPr lang="en-US" sz="1800" dirty="0" smtClean="0">
                <a:solidFill>
                  <a:srgbClr val="008000"/>
                </a:solidFill>
                <a:latin typeface="Helvetica"/>
                <a:cs typeface="Helvetica"/>
              </a:rPr>
              <a:t>trigger towers/sectors</a:t>
            </a:r>
            <a:endParaRPr lang="en-US" sz="1800" dirty="0">
              <a:solidFill>
                <a:srgbClr val="008000"/>
              </a:solidFill>
              <a:latin typeface="Helvetica"/>
              <a:cs typeface="Helvetica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5105400" y="2209800"/>
            <a:ext cx="533400" cy="1219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486400" y="1524000"/>
            <a:ext cx="3475262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Helvetica"/>
                <a:cs typeface="Helvetica"/>
              </a:rPr>
              <a:t>Pick your favorite method:</a:t>
            </a:r>
          </a:p>
          <a:p>
            <a:r>
              <a:rPr lang="en-US" sz="1800" dirty="0">
                <a:latin typeface="Helvetica"/>
                <a:cs typeface="Helvetica"/>
              </a:rPr>
              <a:t> </a:t>
            </a:r>
            <a:r>
              <a:rPr lang="en-US" sz="1800" dirty="0" smtClean="0">
                <a:latin typeface="Helvetica"/>
                <a:cs typeface="Helvetica"/>
              </a:rPr>
              <a:t> </a:t>
            </a:r>
            <a:r>
              <a:rPr lang="en-US" sz="1400" i="1" dirty="0" smtClean="0">
                <a:solidFill>
                  <a:srgbClr val="008000"/>
                </a:solidFill>
                <a:latin typeface="Helvetica"/>
                <a:cs typeface="Helvetica"/>
              </a:rPr>
              <a:t> </a:t>
            </a:r>
            <a:r>
              <a:rPr lang="en-US" sz="1400" b="1" i="1" dirty="0" smtClean="0">
                <a:solidFill>
                  <a:srgbClr val="008000"/>
                </a:solidFill>
                <a:latin typeface="Helvetica"/>
                <a:cs typeface="Helvetica"/>
              </a:rPr>
              <a:t>Associative Memory (AM) Approach</a:t>
            </a:r>
          </a:p>
          <a:p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   Hough Transformation</a:t>
            </a:r>
          </a:p>
          <a:p>
            <a:r>
              <a:rPr lang="en-US" sz="1400" i="1" dirty="0">
                <a:solidFill>
                  <a:srgbClr val="0000FF"/>
                </a:solidFill>
                <a:latin typeface="Helvetica"/>
                <a:cs typeface="Helvetica"/>
              </a:rPr>
              <a:t> </a:t>
            </a:r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  </a:t>
            </a:r>
            <a:r>
              <a:rPr lang="en-US" sz="1400" i="1" dirty="0" err="1" smtClean="0">
                <a:solidFill>
                  <a:srgbClr val="0000FF"/>
                </a:solidFill>
                <a:latin typeface="Helvetica"/>
                <a:cs typeface="Helvetica"/>
              </a:rPr>
              <a:t>tracklet</a:t>
            </a:r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-based </a:t>
            </a:r>
          </a:p>
          <a:p>
            <a:r>
              <a:rPr lang="en-US" sz="1400" i="1" dirty="0">
                <a:solidFill>
                  <a:srgbClr val="0000FF"/>
                </a:solidFill>
                <a:latin typeface="Helvetica"/>
                <a:cs typeface="Helvetica"/>
              </a:rPr>
              <a:t> </a:t>
            </a:r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  Adaptive Pattern Recognition</a:t>
            </a:r>
          </a:p>
          <a:p>
            <a:r>
              <a:rPr lang="en-US" sz="1400" i="1" dirty="0">
                <a:solidFill>
                  <a:srgbClr val="0000FF"/>
                </a:solidFill>
                <a:latin typeface="Helvetica"/>
                <a:cs typeface="Helvetica"/>
              </a:rPr>
              <a:t> </a:t>
            </a:r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  Biology Inspired …</a:t>
            </a:r>
          </a:p>
          <a:p>
            <a:r>
              <a:rPr lang="en-US" sz="1400" i="1" dirty="0" smtClean="0">
                <a:solidFill>
                  <a:srgbClr val="0000FF"/>
                </a:solidFill>
                <a:latin typeface="Helvetica"/>
                <a:cs typeface="Helvetica"/>
              </a:rPr>
              <a:t>   your choice here…    </a:t>
            </a:r>
          </a:p>
          <a:p>
            <a:r>
              <a:rPr lang="en-US" sz="1800" dirty="0">
                <a:latin typeface="Helvetica"/>
                <a:cs typeface="Helvetica"/>
              </a:rPr>
              <a:t> </a:t>
            </a:r>
            <a:r>
              <a:rPr lang="en-US" sz="1800" dirty="0" smtClean="0">
                <a:latin typeface="Helvetica"/>
                <a:cs typeface="Helvetica"/>
              </a:rPr>
              <a:t>  </a:t>
            </a:r>
          </a:p>
          <a:p>
            <a:r>
              <a:rPr lang="en-US" dirty="0">
                <a:latin typeface="Helvetica"/>
                <a:cs typeface="Helvetica"/>
              </a:rPr>
              <a:t> </a:t>
            </a:r>
            <a:r>
              <a:rPr lang="en-US" dirty="0" smtClean="0">
                <a:latin typeface="Helvetica"/>
                <a:cs typeface="Helvetica"/>
              </a:rPr>
              <a:t>    </a:t>
            </a:r>
            <a:endParaRPr lang="en-US" dirty="0">
              <a:latin typeface="Helvetica"/>
              <a:cs typeface="Helvetica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6477000" y="3733800"/>
            <a:ext cx="152400" cy="381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477000" y="3429000"/>
            <a:ext cx="3444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Helvetica"/>
                <a:cs typeface="Helvetica"/>
              </a:rPr>
              <a:t>Finer pattern recognition</a:t>
            </a:r>
            <a:endParaRPr lang="en-US" sz="1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247B8-FD05-494E-8BD7-0BF4EF8BAB68}" type="datetime1">
              <a:rPr lang="en-US" smtClean="0"/>
              <a:t>5/14/14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Ted Liu, Tracking Trigger Architecture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4572000"/>
            <a:ext cx="730846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eed massive parallelism: to process in </a:t>
            </a:r>
            <a:r>
              <a:rPr lang="en-US" dirty="0"/>
              <a:t>parallel </a:t>
            </a:r>
            <a:endParaRPr lang="en-US" dirty="0" smtClean="0"/>
          </a:p>
          <a:p>
            <a:r>
              <a:rPr lang="en-US" dirty="0"/>
              <a:t>d</a:t>
            </a:r>
            <a:r>
              <a:rPr lang="en-US" dirty="0" smtClean="0"/>
              <a:t>ifferent regions </a:t>
            </a:r>
            <a:r>
              <a:rPr lang="en-US" dirty="0"/>
              <a:t>of the detector for </a:t>
            </a:r>
          </a:p>
          <a:p>
            <a:r>
              <a:rPr lang="en-US" dirty="0" smtClean="0"/>
              <a:t>the </a:t>
            </a:r>
            <a:r>
              <a:rPr lang="en-US" dirty="0"/>
              <a:t>same </a:t>
            </a:r>
            <a:r>
              <a:rPr lang="en-US" dirty="0" smtClean="0"/>
              <a:t>beam crossing </a:t>
            </a:r>
            <a:r>
              <a:rPr lang="en-US" dirty="0"/>
              <a:t>(regional </a:t>
            </a:r>
            <a:r>
              <a:rPr lang="en-US" dirty="0" smtClean="0"/>
              <a:t>multiplexing, L1&amp;L2),</a:t>
            </a:r>
          </a:p>
          <a:p>
            <a:r>
              <a:rPr lang="en-US" dirty="0"/>
              <a:t>a</a:t>
            </a:r>
            <a:r>
              <a:rPr lang="en-US" dirty="0" smtClean="0"/>
              <a:t>nd different </a:t>
            </a:r>
            <a:r>
              <a:rPr lang="en-US" dirty="0"/>
              <a:t>crossings </a:t>
            </a:r>
            <a:r>
              <a:rPr lang="en-US" dirty="0" smtClean="0"/>
              <a:t>  (</a:t>
            </a:r>
            <a:r>
              <a:rPr lang="en-US" dirty="0"/>
              <a:t>time </a:t>
            </a:r>
            <a:r>
              <a:rPr lang="en-US" dirty="0" smtClean="0"/>
              <a:t>multiplexing, L1).</a:t>
            </a:r>
            <a:endParaRPr lang="en-US" dirty="0"/>
          </a:p>
          <a:p>
            <a:r>
              <a:rPr lang="en-US" dirty="0"/>
              <a:t>R</a:t>
            </a:r>
            <a:r>
              <a:rPr lang="en-US" dirty="0" smtClean="0"/>
              <a:t>equires high </a:t>
            </a:r>
            <a:r>
              <a:rPr lang="en-US" dirty="0"/>
              <a:t>bandwidth, low latency, and flexible real time </a:t>
            </a:r>
            <a:r>
              <a:rPr lang="en-US" dirty="0" smtClean="0"/>
              <a:t>communication </a:t>
            </a:r>
            <a:endParaRPr lang="en-US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752600" y="3429000"/>
            <a:ext cx="1371600" cy="1295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376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37533</TotalTime>
  <Words>2936</Words>
  <Application>Microsoft Macintosh PowerPoint</Application>
  <PresentationFormat>On-screen Show (4:3)</PresentationFormat>
  <Paragraphs>676</Paragraphs>
  <Slides>38</Slides>
  <Notes>2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System Architecture and Vertical Slice Demonstration for CMS L1 Silicon-based Tracking Trigger   </vt:lpstr>
      <vt:lpstr>PowerPoint Presentation</vt:lpstr>
      <vt:lpstr>High Performance Computing  from US “Report to the President and Congress” by President’s Council of Advisors on Science and Technology, Dec. 2010 (page 65) </vt:lpstr>
      <vt:lpstr>PowerPoint Presentation</vt:lpstr>
      <vt:lpstr>The AM approach </vt:lpstr>
      <vt:lpstr>PRAM+TF/FPGA</vt:lpstr>
      <vt:lpstr>Comparison of  the two approaches being currently explored at CMS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Data sharing/switching techniques</vt:lpstr>
      <vt:lpstr>PowerPoint Presentation</vt:lpstr>
      <vt:lpstr>PowerPoint Presentation</vt:lpstr>
      <vt:lpstr>CMS: Module design vs Tracker design vs Trigger processing  </vt:lpstr>
      <vt:lpstr>CMS Tracker Layout and Trigger Tower (6 in eta x 8 in phi) </vt:lpstr>
      <vt:lpstr>CMS Tracker Layout and Trigger Tower (6 in eta x 8 in phi) </vt:lpstr>
      <vt:lpstr>PowerPoint Presentation</vt:lpstr>
      <vt:lpstr>Comparison: ATLAS L2 FTK and CMS L1 Track Trigger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More advanced configuration</vt:lpstr>
      <vt:lpstr>Pattern recognition  mezzanine concept</vt:lpstr>
      <vt:lpstr>Pattern Recognition Mezzanine (PRM)</vt:lpstr>
      <vt:lpstr>PowerPoint Presentation</vt:lpstr>
      <vt:lpstr>Pulsar 2b Block Diagram</vt:lpstr>
      <vt:lpstr>PowerPoint Presentation</vt:lpstr>
      <vt:lpstr>PowerPoint Presentation</vt:lpstr>
      <vt:lpstr>Some related abstracts  for TWEPP 2014</vt:lpstr>
      <vt:lpstr>PowerPoint Presentation</vt:lpstr>
    </vt:vector>
  </TitlesOfParts>
  <Manager/>
  <Company>Fermilab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Track Trigger </dc:title>
  <dc:subject/>
  <dc:creator>Ted Liu</dc:creator>
  <cp:keywords/>
  <dc:description/>
  <cp:lastModifiedBy>Ted Liu</cp:lastModifiedBy>
  <cp:revision>1083</cp:revision>
  <cp:lastPrinted>2014-03-19T04:58:08Z</cp:lastPrinted>
  <dcterms:created xsi:type="dcterms:W3CDTF">2013-07-22T16:16:04Z</dcterms:created>
  <dcterms:modified xsi:type="dcterms:W3CDTF">2014-05-14T17:29:52Z</dcterms:modified>
  <cp:category/>
</cp:coreProperties>
</file>