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2" r:id="rId12"/>
    <p:sldId id="274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>
        <p:scale>
          <a:sx n="66" d="100"/>
          <a:sy n="66" d="100"/>
        </p:scale>
        <p:origin x="-55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C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3816ED8-05AD-4A4F-89C1-EBF4AC87D3DC}" type="datetimeFigureOut">
              <a:rPr lang="en-CA" smtClean="0"/>
              <a:pPr/>
              <a:t>11/06/2014</a:t>
            </a:fld>
            <a:endParaRPr lang="en-CA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CA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F619629-0880-48CC-B442-F12A074B9066}" type="slidenum">
              <a:rPr lang="en-CA" smtClean="0"/>
              <a:pPr/>
              <a:t>‹#›</a:t>
            </a:fld>
            <a:endParaRPr lang="en-CA" dirty="0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Elements of Professional Practice</a:t>
            </a:r>
            <a:br>
              <a:rPr lang="en-CA" dirty="0" smtClean="0"/>
            </a:br>
            <a:r>
              <a:rPr lang="en-CA" dirty="0" smtClean="0"/>
              <a:t>for Physicists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Prepared by the CAP Professional Affairs Committee</a:t>
            </a:r>
            <a:endParaRPr lang="en-CA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Delivery of Services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In general, services are always delivered is accordance with legal and ethical obligations</a:t>
            </a:r>
          </a:p>
          <a:p>
            <a:r>
              <a:rPr lang="en-CA" dirty="0" smtClean="0"/>
              <a:t>However, the delivery of professional activities may reflect the nature of the profession, such as:</a:t>
            </a:r>
          </a:p>
          <a:p>
            <a:pPr lvl="1"/>
            <a:r>
              <a:rPr lang="en-CA" dirty="0" smtClean="0"/>
              <a:t>Specific expectations related to preparation and verification of professional activities</a:t>
            </a:r>
          </a:p>
          <a:p>
            <a:pPr lvl="1"/>
            <a:r>
              <a:rPr lang="en-CA" dirty="0" smtClean="0"/>
              <a:t>Requirements related to the use of professional standards</a:t>
            </a:r>
          </a:p>
          <a:p>
            <a:pPr lvl="1"/>
            <a:r>
              <a:rPr lang="en-CA" dirty="0" smtClean="0"/>
              <a:t>Requirements related to Quality programs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CAP will need to acknowledge “professional practice” as an organizational objective</a:t>
            </a:r>
          </a:p>
          <a:p>
            <a:pPr lvl="1"/>
            <a:r>
              <a:rPr lang="en-US" dirty="0" smtClean="0"/>
              <a:t>Currently the objective is </a:t>
            </a:r>
          </a:p>
          <a:p>
            <a:pPr lvl="2"/>
            <a:r>
              <a:rPr lang="en-US" dirty="0" smtClean="0"/>
              <a:t>“SUPPORTING PHYSICS RESEARCH AND EDUCATION IN CANADA”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for Improvement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examined the publically available documents from a variety of professional organizations (law, medicine, finance and technical) and identified four areas for improvement for P.Phys:</a:t>
            </a:r>
          </a:p>
          <a:p>
            <a:pPr lvl="1"/>
            <a:r>
              <a:rPr lang="en-US" dirty="0" smtClean="0"/>
              <a:t>Upgraded Code of Ethics</a:t>
            </a:r>
          </a:p>
          <a:p>
            <a:pPr lvl="1"/>
            <a:r>
              <a:rPr lang="en-US" dirty="0" smtClean="0"/>
              <a:t>Service delivery guidelines</a:t>
            </a:r>
          </a:p>
          <a:p>
            <a:pPr lvl="1"/>
            <a:r>
              <a:rPr lang="en-US" dirty="0" smtClean="0"/>
              <a:t>Complaint resolution mechanism </a:t>
            </a:r>
          </a:p>
          <a:p>
            <a:pPr lvl="1"/>
            <a:r>
              <a:rPr lang="en-US" dirty="0" smtClean="0"/>
              <a:t>Professional development requirements 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 “Professional Practice”</a:t>
            </a:r>
            <a:br>
              <a:rPr lang="en-CA" dirty="0" smtClean="0"/>
            </a:br>
            <a:r>
              <a:rPr lang="en-CA" dirty="0" smtClean="0"/>
              <a:t>Might Look Like for P.Phys: Gap 1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An expanded Code of Ethics, reflecting the unique aspects of P.Phys:</a:t>
            </a:r>
          </a:p>
          <a:p>
            <a:pPr lvl="1"/>
            <a:r>
              <a:rPr lang="en-CA" dirty="0" smtClean="0"/>
              <a:t>Consider all (Academic, R&amp;D, Industrial, Government) spheres of operation</a:t>
            </a:r>
          </a:p>
          <a:p>
            <a:pPr lvl="1"/>
            <a:r>
              <a:rPr lang="en-CA" dirty="0" smtClean="0"/>
              <a:t>Clear guidelines for the use of signature and seal.</a:t>
            </a:r>
          </a:p>
          <a:p>
            <a:pPr lvl="1"/>
            <a:r>
              <a:rPr lang="en-CA" dirty="0" smtClean="0"/>
              <a:t>Might want to include sustainability and environmental protection as part of societal obligations.</a:t>
            </a:r>
          </a:p>
          <a:p>
            <a:endParaRPr lang="en-CA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 “Professional Practice”</a:t>
            </a:r>
            <a:br>
              <a:rPr lang="en-CA" dirty="0" smtClean="0"/>
            </a:br>
            <a:r>
              <a:rPr lang="en-CA" dirty="0" smtClean="0"/>
              <a:t>Might Look Like for P.Phys: Gap 2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Specific guidelines regarding the delivery of services</a:t>
            </a:r>
          </a:p>
          <a:p>
            <a:pPr lvl="1"/>
            <a:r>
              <a:rPr lang="en-CA" dirty="0" smtClean="0"/>
              <a:t>Clarity around area and scope of practice.</a:t>
            </a:r>
          </a:p>
          <a:p>
            <a:pPr lvl="1"/>
            <a:r>
              <a:rPr lang="en-CA" dirty="0" smtClean="0"/>
              <a:t>Need to deal with “public practitioners” separately?</a:t>
            </a:r>
          </a:p>
          <a:p>
            <a:pPr lvl="1"/>
            <a:r>
              <a:rPr lang="en-CA" dirty="0" smtClean="0"/>
              <a:t>Specific guidelines for educators, researchers, and industrial workers?</a:t>
            </a:r>
          </a:p>
          <a:p>
            <a:pPr lvl="1"/>
            <a:r>
              <a:rPr lang="en-CA" dirty="0" smtClean="0"/>
              <a:t>Retirees and non-practitioners?</a:t>
            </a:r>
          </a:p>
          <a:p>
            <a:endParaRPr lang="en-CA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 “Professional Practice”</a:t>
            </a:r>
            <a:br>
              <a:rPr lang="en-CA" dirty="0" smtClean="0"/>
            </a:br>
            <a:r>
              <a:rPr lang="en-CA" dirty="0" smtClean="0"/>
              <a:t>Might Look Like for P.Phys: Gap 3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An internal body to investigate professional misconduct and/or complaints</a:t>
            </a:r>
          </a:p>
          <a:p>
            <a:pPr lvl="1"/>
            <a:r>
              <a:rPr lang="en-CA" dirty="0" smtClean="0"/>
              <a:t>Need to consider internal and external complaints</a:t>
            </a:r>
          </a:p>
          <a:p>
            <a:pPr lvl="1"/>
            <a:r>
              <a:rPr lang="en-CA" dirty="0" smtClean="0"/>
              <a:t>Often, there will be clear directions related to complaints available from the Profession’s website.</a:t>
            </a:r>
          </a:p>
          <a:p>
            <a:pPr lvl="1"/>
            <a:r>
              <a:rPr lang="en-CA" dirty="0" smtClean="0"/>
              <a:t>This is usually a significant undertaking because of the legalities involved.</a:t>
            </a:r>
          </a:p>
          <a:p>
            <a:pPr lvl="2">
              <a:buNone/>
            </a:pPr>
            <a:endParaRPr lang="en-CA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What “Professional Practice”</a:t>
            </a:r>
            <a:br>
              <a:rPr lang="en-CA" dirty="0" smtClean="0"/>
            </a:br>
            <a:r>
              <a:rPr lang="en-CA" dirty="0" smtClean="0"/>
              <a:t>Might Look Like for P.Phys: Gap 4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Professional Development requirements </a:t>
            </a:r>
          </a:p>
          <a:p>
            <a:pPr lvl="1"/>
            <a:r>
              <a:rPr lang="en-CA" dirty="0" smtClean="0"/>
              <a:t>Usually a specific target (hrs/yr)</a:t>
            </a:r>
          </a:p>
          <a:p>
            <a:pPr lvl="1"/>
            <a:r>
              <a:rPr lang="en-CA" dirty="0" smtClean="0"/>
              <a:t>This can be challenging to organize and manage – self reporting is often used.</a:t>
            </a:r>
          </a:p>
          <a:p>
            <a:endParaRPr lang="en-CA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will now begin the workshop portion of this talk … Closing the gaps: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CA" dirty="0" smtClean="0"/>
              <a:t>An expanded Code of Ethics, reflecting the unique aspects of P.Phys: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CA" dirty="0" smtClean="0"/>
              <a:t>Specific guidelines regarding the delivery of services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CA" dirty="0" smtClean="0"/>
              <a:t>An internal body to investigate professional misconduct and/or complaints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CA" dirty="0" smtClean="0"/>
              <a:t>Professional Development requirement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Overview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The Canadian Association of Physicists has established a professional designation</a:t>
            </a:r>
          </a:p>
          <a:p>
            <a:pPr lvl="1"/>
            <a:r>
              <a:rPr lang="en-CA" dirty="0" smtClean="0"/>
              <a:t>Professional Physicist (P.Phys)</a:t>
            </a:r>
          </a:p>
          <a:p>
            <a:pPr lvl="1"/>
            <a:r>
              <a:rPr lang="en-CA" dirty="0" smtClean="0"/>
              <a:t>Although qualifying criteria have been established for applicants (to P.Phys), other aspects of professional practice have not been fully developed. </a:t>
            </a:r>
          </a:p>
          <a:p>
            <a:r>
              <a:rPr lang="en-CA" dirty="0" smtClean="0"/>
              <a:t>The purpose of this talk is to explore elements of professional practice</a:t>
            </a:r>
            <a:endParaRPr lang="en-C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Agenda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What is professional practice?</a:t>
            </a:r>
          </a:p>
          <a:p>
            <a:r>
              <a:rPr lang="en-CA" dirty="0" smtClean="0"/>
              <a:t>What are common elements of professional practice?</a:t>
            </a:r>
          </a:p>
          <a:p>
            <a:r>
              <a:rPr lang="en-CA" dirty="0" smtClean="0"/>
              <a:t>What could P.Phys professional practice look like?</a:t>
            </a:r>
          </a:p>
          <a:p>
            <a:r>
              <a:rPr lang="en-CA" dirty="0" smtClean="0"/>
              <a:t>Workshop: Closing the Gaps</a:t>
            </a:r>
            <a:endParaRPr lang="en-C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Professional Practice?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The term “professional practice” describes</a:t>
            </a:r>
          </a:p>
          <a:p>
            <a:pPr lvl="1"/>
            <a:r>
              <a:rPr lang="en-CA" dirty="0" smtClean="0"/>
              <a:t>The legal obligations a member of a profession owes to himself, his clients/employers, other members of the profession, and the public in general,</a:t>
            </a:r>
          </a:p>
          <a:p>
            <a:pPr lvl="1"/>
            <a:r>
              <a:rPr lang="en-CA" dirty="0" smtClean="0"/>
              <a:t>The ethical obligations a member of a profession owes to himself, his clients/employers, other members of the profession, and the public in general, and</a:t>
            </a:r>
          </a:p>
          <a:p>
            <a:pPr lvl="1"/>
            <a:r>
              <a:rPr lang="en-CA" dirty="0" smtClean="0"/>
              <a:t>The manner in which a specific profession delivers its services to its clients.</a:t>
            </a:r>
            <a:endParaRPr lang="en-C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Legal Obligations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As professionals, a number of specific legal obligations arise:</a:t>
            </a:r>
          </a:p>
          <a:p>
            <a:pPr lvl="1"/>
            <a:r>
              <a:rPr lang="en-CA" dirty="0" smtClean="0"/>
              <a:t>Expanded “Duty of Care”, reflecting the services and expertise of the profession</a:t>
            </a:r>
          </a:p>
          <a:p>
            <a:pPr lvl="1"/>
            <a:r>
              <a:rPr lang="en-CA" dirty="0" smtClean="0"/>
              <a:t>Specific legal issues which arise when professional services are “sold” to the public</a:t>
            </a:r>
          </a:p>
          <a:p>
            <a:pPr lvl="2"/>
            <a:r>
              <a:rPr lang="en-CA" dirty="0" smtClean="0"/>
              <a:t>e.g. Contract Law</a:t>
            </a:r>
          </a:p>
          <a:p>
            <a:pPr lvl="1"/>
            <a:r>
              <a:rPr lang="en-CA" dirty="0" smtClean="0"/>
              <a:t>Expanded obligations related to Health, Safety and Environment, reflecting the services and expertise of the profession.</a:t>
            </a:r>
            <a:endParaRPr lang="en-C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Ethical Obligations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Similar to legal obligations, members of professions often carry extended ethical obligations</a:t>
            </a:r>
          </a:p>
          <a:p>
            <a:r>
              <a:rPr lang="en-CA" dirty="0" smtClean="0"/>
              <a:t>Most professional designations codify these obligations though Codes of Conduct (or similar), which include consideration of</a:t>
            </a:r>
          </a:p>
          <a:p>
            <a:pPr lvl="1"/>
            <a:r>
              <a:rPr lang="en-CA" dirty="0" smtClean="0"/>
              <a:t>Clients / Employers</a:t>
            </a:r>
          </a:p>
          <a:p>
            <a:pPr lvl="1"/>
            <a:r>
              <a:rPr lang="en-CA" dirty="0" smtClean="0"/>
              <a:t>The Public</a:t>
            </a:r>
          </a:p>
          <a:p>
            <a:pPr lvl="1"/>
            <a:r>
              <a:rPr lang="en-CA" dirty="0" smtClean="0"/>
              <a:t>The profession and members of the profession</a:t>
            </a:r>
          </a:p>
          <a:p>
            <a:r>
              <a:rPr lang="en-CA" dirty="0" smtClean="0"/>
              <a:t>P.Phys uses a Code of Ethics covering these concerns</a:t>
            </a:r>
          </a:p>
          <a:p>
            <a:endParaRPr lang="en-CA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Obligations to Clients/Employers</a:t>
            </a:r>
            <a:br>
              <a:rPr lang="en-CA" dirty="0" smtClean="0"/>
            </a:br>
            <a:r>
              <a:rPr lang="en-CA" sz="3600" i="1" dirty="0" smtClean="0"/>
              <a:t>(No lyin’, No cheatin’, No stealin’)</a:t>
            </a:r>
            <a:endParaRPr lang="en-CA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 smtClean="0"/>
              <a:t>Must work only in area of expertise</a:t>
            </a:r>
          </a:p>
          <a:p>
            <a:pPr lvl="1"/>
            <a:r>
              <a:rPr lang="en-CA" dirty="0" smtClean="0"/>
              <a:t>Work “out of discipline” must be fully disclosed</a:t>
            </a:r>
          </a:p>
          <a:p>
            <a:r>
              <a:rPr lang="en-CA" dirty="0" smtClean="0"/>
              <a:t>Must use transparency with clients &amp; employers</a:t>
            </a:r>
          </a:p>
          <a:p>
            <a:pPr lvl="1"/>
            <a:r>
              <a:rPr lang="en-CA" dirty="0" smtClean="0"/>
              <a:t>All issues must be fully disclosed.</a:t>
            </a:r>
          </a:p>
          <a:p>
            <a:pPr lvl="1"/>
            <a:r>
              <a:rPr lang="en-CA" dirty="0" smtClean="0"/>
              <a:t>All potential conflict of interest issues must be resolved.</a:t>
            </a:r>
          </a:p>
          <a:p>
            <a:pPr lvl="1"/>
            <a:r>
              <a:rPr lang="en-CA" dirty="0" smtClean="0"/>
              <a:t>Collaborations must be disclosed.</a:t>
            </a:r>
          </a:p>
          <a:p>
            <a:pPr lvl="1"/>
            <a:r>
              <a:rPr lang="en-CA" dirty="0" smtClean="0"/>
              <a:t>Sources must be disclosed.</a:t>
            </a:r>
          </a:p>
          <a:p>
            <a:pPr lvl="1"/>
            <a:r>
              <a:rPr lang="en-CA" dirty="0" smtClean="0"/>
              <a:t>All representations must be accurate.</a:t>
            </a:r>
          </a:p>
          <a:p>
            <a:pPr lvl="1"/>
            <a:r>
              <a:rPr lang="en-CA" dirty="0" smtClean="0"/>
              <a:t>Client confidences must be maintained.</a:t>
            </a:r>
            <a:endParaRPr lang="en-C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Obligations to The Public</a:t>
            </a:r>
            <a:br>
              <a:rPr lang="en-CA" dirty="0" smtClean="0"/>
            </a:br>
            <a:r>
              <a:rPr lang="en-CA" sz="3600" i="1" dirty="0" smtClean="0"/>
              <a:t>(No lyin’, No cheatin’, No stealin’)</a:t>
            </a:r>
            <a:endParaRPr lang="en-CA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Must always ensure that professional activities (for clients) are aligned with the “public good”</a:t>
            </a:r>
          </a:p>
          <a:p>
            <a:pPr lvl="1"/>
            <a:r>
              <a:rPr lang="en-CA" dirty="0" smtClean="0"/>
              <a:t>This can be challenging at times</a:t>
            </a:r>
          </a:p>
          <a:p>
            <a:r>
              <a:rPr lang="en-CA" dirty="0" smtClean="0"/>
              <a:t>When representing oneself professionally in public, a member must</a:t>
            </a:r>
          </a:p>
          <a:p>
            <a:pPr lvl="1"/>
            <a:r>
              <a:rPr lang="en-CA" dirty="0" smtClean="0"/>
              <a:t>Act in the best interests of the profession</a:t>
            </a:r>
          </a:p>
          <a:p>
            <a:pPr lvl="1"/>
            <a:r>
              <a:rPr lang="en-CA" dirty="0" smtClean="0"/>
              <a:t>Protect, to the extent practicable, client interests</a:t>
            </a:r>
          </a:p>
          <a:p>
            <a:pPr lvl="1"/>
            <a:r>
              <a:rPr lang="en-CA" dirty="0" smtClean="0"/>
              <a:t>Speak only to areas of expertise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Obligations to The Profession</a:t>
            </a:r>
            <a:br>
              <a:rPr lang="en-CA" dirty="0" smtClean="0"/>
            </a:br>
            <a:r>
              <a:rPr lang="en-CA" dirty="0" smtClean="0"/>
              <a:t>(No lyin’, No cheatin’, No stealin’)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Must respect professional activities of other members</a:t>
            </a:r>
          </a:p>
          <a:p>
            <a:pPr lvl="1"/>
            <a:r>
              <a:rPr lang="en-CA" dirty="0" smtClean="0"/>
              <a:t>Conflict of interest situations must be resolved</a:t>
            </a:r>
          </a:p>
          <a:p>
            <a:pPr lvl="1"/>
            <a:r>
              <a:rPr lang="en-CA" dirty="0" smtClean="0"/>
              <a:t>Should not denigrate expertise of other members</a:t>
            </a:r>
          </a:p>
          <a:p>
            <a:pPr lvl="2"/>
            <a:r>
              <a:rPr lang="en-CA" dirty="0" smtClean="0"/>
              <a:t>The profession needs to manage these issues</a:t>
            </a:r>
            <a:endParaRPr lang="en-CA" dirty="0"/>
          </a:p>
          <a:p>
            <a:r>
              <a:rPr lang="en-CA" dirty="0" smtClean="0"/>
              <a:t>Have an obligation to report “unprofessional activities” of other members</a:t>
            </a:r>
          </a:p>
          <a:p>
            <a:pPr lvl="1"/>
            <a:r>
              <a:rPr lang="en-CA" dirty="0" smtClean="0"/>
              <a:t>This is the essence of self-regulation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246</TotalTime>
  <Words>826</Words>
  <Application>Microsoft Office PowerPoint</Application>
  <PresentationFormat>On-screen Show (4:3)</PresentationFormat>
  <Paragraphs>97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Solstice</vt:lpstr>
      <vt:lpstr>Elements of Professional Practice for Physicists</vt:lpstr>
      <vt:lpstr>Overview</vt:lpstr>
      <vt:lpstr>Agenda</vt:lpstr>
      <vt:lpstr>What is Professional Practice?</vt:lpstr>
      <vt:lpstr>Legal Obligations</vt:lpstr>
      <vt:lpstr>Ethical Obligations</vt:lpstr>
      <vt:lpstr>Obligations to Clients/Employers (No lyin’, No cheatin’, No stealin’)</vt:lpstr>
      <vt:lpstr>Obligations to The Public (No lyin’, No cheatin’, No stealin’)</vt:lpstr>
      <vt:lpstr>Obligations to The Profession (No lyin’, No cheatin’, No stealin’)</vt:lpstr>
      <vt:lpstr>Delivery of Services</vt:lpstr>
      <vt:lpstr>Other Considerations</vt:lpstr>
      <vt:lpstr>Options for Improvement</vt:lpstr>
      <vt:lpstr>What “Professional Practice” Might Look Like for P.Phys: Gap 1</vt:lpstr>
      <vt:lpstr>What “Professional Practice” Might Look Like for P.Phys: Gap 2</vt:lpstr>
      <vt:lpstr>What “Professional Practice” Might Look Like for P.Phys: Gap 3</vt:lpstr>
      <vt:lpstr>What “Professional Practice” Might Look Like for P.Phys: Gap 4</vt:lpstr>
      <vt:lpstr>Workshop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of Professional Practice</dc:title>
  <dc:creator>mko</dc:creator>
  <cp:lastModifiedBy>mko</cp:lastModifiedBy>
  <cp:revision>44</cp:revision>
  <dcterms:created xsi:type="dcterms:W3CDTF">2012-11-30T01:10:15Z</dcterms:created>
  <dcterms:modified xsi:type="dcterms:W3CDTF">2014-06-11T11:07:30Z</dcterms:modified>
</cp:coreProperties>
</file>