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2" r:id="rId4"/>
    <p:sldId id="263" r:id="rId5"/>
    <p:sldId id="257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2424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4E7B2-37F0-4FB1-97BE-89E9CD943C06}" type="datetimeFigureOut">
              <a:rPr lang="en-GB" smtClean="0"/>
              <a:t>14/01/2014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4C76F-5C03-411A-837F-8B2F5A555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57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7415-6AD0-4A62-876B-DB43F0A0B452}" type="datetime1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638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6C6C-2226-4BC0-8003-740F382D134D}" type="datetime1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63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4E6F-4D25-443A-AC2A-114273A0052E}" type="datetime1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54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F77C-871B-4781-8241-9A8AED9CD452}" type="datetime1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528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8689-6513-4894-8542-90FABEC16DB6}" type="datetime1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564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88C-AEB1-47A0-91DE-0B78100499C6}" type="datetime1">
              <a:rPr lang="en-GB" smtClean="0"/>
              <a:t>14/01/2014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14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F284-496E-47F2-ADFD-7706A77A5F76}" type="datetime1">
              <a:rPr lang="en-GB" smtClean="0"/>
              <a:t>14/01/2014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01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F4B7-BC25-4FF4-A142-2C2499CF0442}" type="datetime1">
              <a:rPr lang="en-GB" smtClean="0"/>
              <a:t>14/01/2014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21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00DE-DF51-4334-904B-25E3D7C767AD}" type="datetime1">
              <a:rPr lang="en-GB" smtClean="0"/>
              <a:t>14/01/2014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420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6F3A-A9E6-43EA-B975-ABB8A93D21F9}" type="datetime1">
              <a:rPr lang="en-GB" smtClean="0"/>
              <a:t>14/01/2014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170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4BD0D-75DB-4B00-A2EB-26662CDED483}" type="datetime1">
              <a:rPr lang="en-GB" smtClean="0"/>
              <a:t>14/01/2014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59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A7138-85D1-4B4E-B974-C3F419FE01B5}" type="datetime1">
              <a:rPr lang="en-GB" smtClean="0"/>
              <a:t>14/01/2014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3A408-9FD4-4E15-9ECA-1510FEC928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77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BGV production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299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Deliveries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3D forged Aluminium 2219: 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	</a:t>
            </a:r>
            <a:r>
              <a:rPr lang="en-GB" sz="2000" b="1" dirty="0" smtClean="0"/>
              <a:t>delivery on the 24</a:t>
            </a:r>
            <a:r>
              <a:rPr lang="en-GB" sz="2000" b="1" baseline="30000" dirty="0" smtClean="0"/>
              <a:t>th</a:t>
            </a:r>
            <a:r>
              <a:rPr lang="en-GB" sz="2000" b="1" dirty="0" smtClean="0"/>
              <a:t> or 27</a:t>
            </a:r>
            <a:r>
              <a:rPr lang="en-GB" sz="2000" b="1" baseline="30000" dirty="0" smtClean="0"/>
              <a:t>th</a:t>
            </a:r>
            <a:r>
              <a:rPr lang="en-GB" sz="2000" b="1" dirty="0" smtClean="0"/>
              <a:t> of January</a:t>
            </a:r>
            <a:r>
              <a:rPr lang="en-GB" sz="1800" dirty="0" smtClean="0"/>
              <a:t>	</a:t>
            </a:r>
          </a:p>
          <a:p>
            <a:pPr marL="0" indent="0">
              <a:buNone/>
            </a:pPr>
            <a:r>
              <a:rPr lang="en-GB" sz="1800" dirty="0"/>
              <a:t>	</a:t>
            </a:r>
            <a:r>
              <a:rPr lang="en-GB" sz="1600" dirty="0"/>
              <a:t>17/01 metallographic + tensile test results on </a:t>
            </a:r>
            <a:r>
              <a:rPr lang="en-GB" sz="1600" dirty="0" smtClean="0"/>
              <a:t>block 1</a:t>
            </a:r>
            <a:endParaRPr lang="en-GB" sz="1600" dirty="0"/>
          </a:p>
          <a:p>
            <a:pPr marL="0" indent="0">
              <a:buNone/>
            </a:pPr>
            <a:r>
              <a:rPr lang="en-GB" sz="1600" dirty="0" smtClean="0"/>
              <a:t>	23/01 </a:t>
            </a:r>
            <a:r>
              <a:rPr lang="en-GB" sz="1600" dirty="0"/>
              <a:t>metallographic+ tensile test results on </a:t>
            </a:r>
            <a:r>
              <a:rPr lang="en-GB" sz="1600" dirty="0" smtClean="0"/>
              <a:t>block 2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2000" dirty="0" smtClean="0"/>
              <a:t>Bimetallic flanges</a:t>
            </a:r>
            <a:r>
              <a:rPr lang="en-GB" sz="1600" dirty="0" smtClean="0"/>
              <a:t>:</a:t>
            </a:r>
          </a:p>
          <a:p>
            <a:pPr marL="0" indent="0">
              <a:buNone/>
            </a:pPr>
            <a:r>
              <a:rPr lang="en-GB" sz="1600" dirty="0" smtClean="0"/>
              <a:t>	Ship on Thursday 17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of January</a:t>
            </a:r>
            <a:endParaRPr lang="en-GB" sz="1600" dirty="0"/>
          </a:p>
          <a:p>
            <a:pPr marL="0" indent="0">
              <a:buNone/>
            </a:pPr>
            <a:endParaRPr lang="en-GB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90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forging Al 2219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3</a:t>
            </a:fld>
            <a:endParaRPr lang="en-GB"/>
          </a:p>
        </p:txBody>
      </p:sp>
      <p:pic>
        <p:nvPicPr>
          <p:cNvPr id="5122" name="Picture 2" descr="\\cern.ch\dfs\Users\p\pmagagni\Desktop\BGV\Imbach\phot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6" t="-905" r="3311" b="33031"/>
          <a:stretch/>
        </p:blipFill>
        <p:spPr bwMode="auto">
          <a:xfrm>
            <a:off x="2915816" y="1124744"/>
            <a:ext cx="3441701" cy="404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6036783"/>
              </p:ext>
            </p:extLst>
          </p:nvPr>
        </p:nvGraphicFramePr>
        <p:xfrm>
          <a:off x="3923928" y="5589240"/>
          <a:ext cx="1295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Packager Shell Object" showAsIcon="1" r:id="rId4" imgW="1295280" imgH="685800" progId="Package">
                  <p:embed/>
                </p:oleObj>
              </mc:Choice>
              <mc:Fallback>
                <p:oleObj name="Packager Shell Object" showAsIcon="1" r:id="rId4" imgW="129528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23928" y="5589240"/>
                        <a:ext cx="12954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9717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Support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4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4" t="26789" r="20461" b="20849"/>
          <a:stretch/>
        </p:blipFill>
        <p:spPr bwMode="auto">
          <a:xfrm>
            <a:off x="755576" y="1556792"/>
            <a:ext cx="7431360" cy="304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97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274042"/>
          </a:xfrm>
        </p:spPr>
        <p:txBody>
          <a:bodyPr>
            <a:noAutofit/>
          </a:bodyPr>
          <a:lstStyle/>
          <a:p>
            <a:r>
              <a:rPr lang="en-GB" sz="2000" b="1" dirty="0" smtClean="0"/>
              <a:t>LHCBGVCA0001: </a:t>
            </a:r>
            <a:r>
              <a:rPr lang="en-GB" sz="2000" dirty="0" smtClean="0"/>
              <a:t>GAS INJECTION VACUUM CHAMBER</a:t>
            </a:r>
            <a:endParaRPr lang="en-GB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5" t="3611" r="12813" b="6667"/>
          <a:stretch/>
        </p:blipFill>
        <p:spPr bwMode="auto">
          <a:xfrm>
            <a:off x="1403648" y="633511"/>
            <a:ext cx="6120680" cy="4293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5085184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Comments</a:t>
            </a:r>
          </a:p>
          <a:p>
            <a:r>
              <a:rPr lang="en-GB" sz="1400" dirty="0" smtClean="0"/>
              <a:t>- Massimo </a:t>
            </a:r>
            <a:r>
              <a:rPr lang="en-GB" sz="1400" dirty="0" err="1" smtClean="0"/>
              <a:t>Giovanozzi</a:t>
            </a:r>
            <a:r>
              <a:rPr lang="en-GB" sz="1400" dirty="0" smtClean="0"/>
              <a:t>: It would have been useful to note the inner diameter of the aperture of the flange on cross section B</a:t>
            </a:r>
          </a:p>
          <a:p>
            <a:r>
              <a:rPr lang="en-GB" sz="1400" dirty="0" smtClean="0"/>
              <a:t>- Plamen Hopchev: Ok in terms of length, diameter and ports</a:t>
            </a:r>
          </a:p>
          <a:p>
            <a:endParaRPr lang="en-GB" sz="1400" dirty="0"/>
          </a:p>
          <a:p>
            <a:r>
              <a:rPr lang="en-GB" sz="1400" dirty="0" smtClean="0"/>
              <a:t>No reply yet from: </a:t>
            </a:r>
            <a:r>
              <a:rPr lang="en-GB" sz="1400" dirty="0" err="1" smtClean="0"/>
              <a:t>Massimiliano</a:t>
            </a:r>
            <a:r>
              <a:rPr lang="en-GB" sz="1400" dirty="0" smtClean="0"/>
              <a:t> Ferro-</a:t>
            </a:r>
            <a:r>
              <a:rPr lang="en-GB" sz="1400" dirty="0" err="1" smtClean="0"/>
              <a:t>Luzzi</a:t>
            </a:r>
            <a:r>
              <a:rPr lang="en-GB" sz="1400" dirty="0" smtClean="0"/>
              <a:t>, Jean Frederic Fuchs, Benoit Salvant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65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274042"/>
          </a:xfrm>
        </p:spPr>
        <p:txBody>
          <a:bodyPr>
            <a:noAutofit/>
          </a:bodyPr>
          <a:lstStyle/>
          <a:p>
            <a:r>
              <a:rPr lang="en-GB" sz="2000" b="1" dirty="0" smtClean="0"/>
              <a:t>LHCBGVCA0003: </a:t>
            </a:r>
            <a:r>
              <a:rPr lang="en-GB" sz="2000" dirty="0" smtClean="0"/>
              <a:t>UPSTREAM VACUUM CHAMBER 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5085184"/>
            <a:ext cx="84249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Comments</a:t>
            </a:r>
          </a:p>
          <a:p>
            <a:r>
              <a:rPr lang="en-GB" sz="1400" dirty="0" smtClean="0"/>
              <a:t>- Massimo </a:t>
            </a:r>
            <a:r>
              <a:rPr lang="en-GB" sz="1400" dirty="0" err="1" smtClean="0"/>
              <a:t>Giovanozzi</a:t>
            </a:r>
            <a:r>
              <a:rPr lang="en-GB" sz="1400" dirty="0" smtClean="0"/>
              <a:t>: The tube with ID 53 is longer than what has been studied but it should be fine in terms of aperture.</a:t>
            </a:r>
          </a:p>
          <a:p>
            <a:r>
              <a:rPr lang="en-GB" sz="1400" dirty="0" smtClean="0"/>
              <a:t>- Plamen Hopchev: Ok in terms of length</a:t>
            </a:r>
            <a:r>
              <a:rPr lang="en-GB" sz="1400" dirty="0" smtClean="0"/>
              <a:t> and</a:t>
            </a:r>
            <a:r>
              <a:rPr lang="en-GB" sz="1400" dirty="0" smtClean="0"/>
              <a:t> diameter</a:t>
            </a:r>
            <a:endParaRPr lang="en-GB" sz="1400" dirty="0"/>
          </a:p>
          <a:p>
            <a:r>
              <a:rPr lang="en-GB" sz="1400" dirty="0" smtClean="0"/>
              <a:t>No reply yet from: </a:t>
            </a:r>
            <a:r>
              <a:rPr lang="en-GB" sz="1400" dirty="0" err="1" smtClean="0"/>
              <a:t>Massimiliano</a:t>
            </a:r>
            <a:r>
              <a:rPr lang="en-GB" sz="1400" dirty="0" smtClean="0"/>
              <a:t> Ferro-</a:t>
            </a:r>
            <a:r>
              <a:rPr lang="en-GB" sz="1400" dirty="0" err="1" smtClean="0"/>
              <a:t>Luzzi</a:t>
            </a:r>
            <a:r>
              <a:rPr lang="en-GB" sz="1400" dirty="0" smtClean="0"/>
              <a:t>, Jean Frederic Fuchs, Benoit Salvant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6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0" t="2963" r="13036" b="6454"/>
          <a:stretch/>
        </p:blipFill>
        <p:spPr bwMode="auto">
          <a:xfrm>
            <a:off x="1332116" y="620688"/>
            <a:ext cx="6255167" cy="442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2617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274042"/>
          </a:xfrm>
        </p:spPr>
        <p:txBody>
          <a:bodyPr>
            <a:noAutofit/>
          </a:bodyPr>
          <a:lstStyle/>
          <a:p>
            <a:r>
              <a:rPr lang="en-GB" sz="2000" b="1" dirty="0" smtClean="0"/>
              <a:t>LHCBGVCA0004: </a:t>
            </a:r>
            <a:r>
              <a:rPr lang="en-GB" sz="2000" dirty="0" smtClean="0"/>
              <a:t>BGV ASSEMBLY - DETECTOR WINDOW VACUUM CHAMBER 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5085184"/>
            <a:ext cx="842493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Comments</a:t>
            </a:r>
          </a:p>
          <a:p>
            <a:r>
              <a:rPr lang="en-GB" sz="1400" dirty="0" smtClean="0"/>
              <a:t>- </a:t>
            </a:r>
            <a:r>
              <a:rPr lang="en-GB" sz="1400" dirty="0" err="1" smtClean="0"/>
              <a:t>Massimiliano</a:t>
            </a:r>
            <a:r>
              <a:rPr lang="en-GB" sz="1400" dirty="0" smtClean="0"/>
              <a:t> Ferro-</a:t>
            </a:r>
            <a:r>
              <a:rPr lang="en-GB" sz="1400" dirty="0" err="1" smtClean="0"/>
              <a:t>Luzzi</a:t>
            </a:r>
            <a:r>
              <a:rPr lang="en-GB" sz="1400" dirty="0" smtClean="0"/>
              <a:t>: would be useful to indicate something so that one can extract the thickness versus radius, the curvatures and the inclination angle of the exit window</a:t>
            </a:r>
          </a:p>
          <a:p>
            <a:r>
              <a:rPr lang="en-GB" sz="1400" dirty="0"/>
              <a:t>-</a:t>
            </a:r>
            <a:r>
              <a:rPr lang="en-GB" sz="1400" dirty="0" smtClean="0"/>
              <a:t> </a:t>
            </a:r>
            <a:r>
              <a:rPr lang="en-GB" sz="1400" dirty="0" smtClean="0"/>
              <a:t>Massimo </a:t>
            </a:r>
            <a:r>
              <a:rPr lang="en-GB" sz="1400" dirty="0" err="1" smtClean="0"/>
              <a:t>Giovanozzi</a:t>
            </a:r>
            <a:r>
              <a:rPr lang="en-GB" sz="1400" dirty="0" smtClean="0"/>
              <a:t>: from the drawing it is not possible to know the exact length of the tube of ID 52 mm. It would be nice to add this piece of information</a:t>
            </a:r>
          </a:p>
          <a:p>
            <a:r>
              <a:rPr lang="en-GB" sz="1400" dirty="0" smtClean="0"/>
              <a:t>- Plamen Hopchev: Ok in terms of length</a:t>
            </a:r>
            <a:r>
              <a:rPr lang="en-GB" sz="1400" dirty="0" smtClean="0"/>
              <a:t> and</a:t>
            </a:r>
            <a:r>
              <a:rPr lang="en-GB" sz="1400" dirty="0" smtClean="0"/>
              <a:t> diameter</a:t>
            </a:r>
            <a:endParaRPr lang="en-GB" sz="1400" dirty="0"/>
          </a:p>
          <a:p>
            <a:r>
              <a:rPr lang="en-GB" sz="1400" dirty="0" smtClean="0"/>
              <a:t>No reply yet from: Jean Frederic Fuchs, Benoit Salvant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A408-9FD4-4E15-9ECA-1510FEC92817}" type="slidenum">
              <a:rPr lang="en-GB" smtClean="0"/>
              <a:t>7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8" t="3069" r="13035" b="6561"/>
          <a:stretch/>
        </p:blipFill>
        <p:spPr bwMode="auto">
          <a:xfrm>
            <a:off x="1349761" y="548681"/>
            <a:ext cx="6228454" cy="441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280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1144</TotalTime>
  <Words>231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Package</vt:lpstr>
      <vt:lpstr>BGV production</vt:lpstr>
      <vt:lpstr>Deliveries</vt:lpstr>
      <vt:lpstr>3D forging Al 2219</vt:lpstr>
      <vt:lpstr>Support</vt:lpstr>
      <vt:lpstr>LHCBGVCA0001: GAS INJECTION VACUUM CHAMBER</vt:lpstr>
      <vt:lpstr>LHCBGVCA0003: UPSTREAM VACUUM CHAMBER </vt:lpstr>
      <vt:lpstr>LHCBGVCA0004: BGV ASSEMBLY - DETECTOR WINDOW VACUUM CHAMBER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drawings’ approval comments</dc:title>
  <dc:creator>Paolo Magagnin</dc:creator>
  <cp:lastModifiedBy>Paolo Magagnin</cp:lastModifiedBy>
  <cp:revision>12</cp:revision>
  <dcterms:created xsi:type="dcterms:W3CDTF">2014-01-14T14:16:42Z</dcterms:created>
  <dcterms:modified xsi:type="dcterms:W3CDTF">2014-01-15T09:20:51Z</dcterms:modified>
</cp:coreProperties>
</file>