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8"/>
  </p:notesMasterIdLst>
  <p:handoutMasterIdLst>
    <p:handoutMasterId r:id="rId19"/>
  </p:handoutMasterIdLst>
  <p:sldIdLst>
    <p:sldId id="256" r:id="rId2"/>
    <p:sldId id="258" r:id="rId3"/>
    <p:sldId id="285" r:id="rId4"/>
    <p:sldId id="286" r:id="rId5"/>
    <p:sldId id="304" r:id="rId6"/>
    <p:sldId id="288" r:id="rId7"/>
    <p:sldId id="299" r:id="rId8"/>
    <p:sldId id="291" r:id="rId9"/>
    <p:sldId id="306" r:id="rId10"/>
    <p:sldId id="307" r:id="rId11"/>
    <p:sldId id="294" r:id="rId12"/>
    <p:sldId id="295" r:id="rId13"/>
    <p:sldId id="308" r:id="rId14"/>
    <p:sldId id="297" r:id="rId15"/>
    <p:sldId id="305" r:id="rId16"/>
    <p:sldId id="300"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083F"/>
    <a:srgbClr val="71F505"/>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8" d="100"/>
          <a:sy n="68" d="100"/>
        </p:scale>
        <p:origin x="-131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image" Target="../media/image1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7EE3AB0-1270-6A42-B6C2-EDCD9AA8CF62}" type="datetimeFigureOut">
              <a:rPr lang="en-US" smtClean="0"/>
              <a:t>1/13/2014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B367906-64C8-2A4B-864D-36C44E5BF475}" type="slidenum">
              <a:rPr lang="en-US" smtClean="0"/>
              <a:t>‹#›</a:t>
            </a:fld>
            <a:endParaRPr lang="en-US"/>
          </a:p>
        </p:txBody>
      </p:sp>
    </p:spTree>
    <p:extLst>
      <p:ext uri="{BB962C8B-B14F-4D97-AF65-F5344CB8AC3E}">
        <p14:creationId xmlns:p14="http://schemas.microsoft.com/office/powerpoint/2010/main" val="293413727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17AE62A-9F76-DE42-B5E6-4E8C380B559B}" type="datetimeFigureOut">
              <a:rPr lang="en-US" smtClean="0"/>
              <a:t>1/13/2014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C74E8E-1335-2B4B-966F-E9B9F1FFD37C}" type="slidenum">
              <a:rPr lang="en-US" smtClean="0"/>
              <a:t>‹#›</a:t>
            </a:fld>
            <a:endParaRPr lang="en-US"/>
          </a:p>
        </p:txBody>
      </p:sp>
    </p:spTree>
    <p:extLst>
      <p:ext uri="{BB962C8B-B14F-4D97-AF65-F5344CB8AC3E}">
        <p14:creationId xmlns:p14="http://schemas.microsoft.com/office/powerpoint/2010/main" val="226594321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49CA05-DC7C-5447-B485-9A9C8A82224C}" type="datetime12">
              <a:rPr lang="en-US" smtClean="0"/>
              <a:t>2:57 AM</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BE184D-3D52-5A4F-894A-02BAB06AFFF9}" type="slidenum">
              <a:rPr lang="en-US" smtClean="0"/>
              <a:t>‹#›</a:t>
            </a:fld>
            <a:endParaRPr lang="en-US"/>
          </a:p>
        </p:txBody>
      </p:sp>
    </p:spTree>
    <p:extLst>
      <p:ext uri="{BB962C8B-B14F-4D97-AF65-F5344CB8AC3E}">
        <p14:creationId xmlns:p14="http://schemas.microsoft.com/office/powerpoint/2010/main" val="326224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432CA0-1D4A-DC44-AEAD-365DF81A15F4}" type="datetime12">
              <a:rPr lang="en-US" smtClean="0"/>
              <a:t>2:57 AM</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BE184D-3D52-5A4F-894A-02BAB06AFFF9}" type="slidenum">
              <a:rPr lang="en-US" smtClean="0"/>
              <a:t>‹#›</a:t>
            </a:fld>
            <a:endParaRPr lang="en-US"/>
          </a:p>
        </p:txBody>
      </p:sp>
    </p:spTree>
    <p:extLst>
      <p:ext uri="{BB962C8B-B14F-4D97-AF65-F5344CB8AC3E}">
        <p14:creationId xmlns:p14="http://schemas.microsoft.com/office/powerpoint/2010/main" val="898767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FBD84B-5E89-9246-91A7-5D100279E518}" type="datetime12">
              <a:rPr lang="en-US" smtClean="0"/>
              <a:t>2:57 AM</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BE184D-3D52-5A4F-894A-02BAB06AFFF9}" type="slidenum">
              <a:rPr lang="en-US" smtClean="0"/>
              <a:t>‹#›</a:t>
            </a:fld>
            <a:endParaRPr lang="en-US"/>
          </a:p>
        </p:txBody>
      </p:sp>
    </p:spTree>
    <p:extLst>
      <p:ext uri="{BB962C8B-B14F-4D97-AF65-F5344CB8AC3E}">
        <p14:creationId xmlns:p14="http://schemas.microsoft.com/office/powerpoint/2010/main" val="1156846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DFEE98-D571-9240-928E-F31F5325C7B9}" type="datetime12">
              <a:rPr lang="en-US" smtClean="0"/>
              <a:t>2:57 AM</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BE184D-3D52-5A4F-894A-02BAB06AFFF9}" type="slidenum">
              <a:rPr lang="en-US" smtClean="0"/>
              <a:t>‹#›</a:t>
            </a:fld>
            <a:endParaRPr lang="en-US"/>
          </a:p>
        </p:txBody>
      </p:sp>
    </p:spTree>
    <p:extLst>
      <p:ext uri="{BB962C8B-B14F-4D97-AF65-F5344CB8AC3E}">
        <p14:creationId xmlns:p14="http://schemas.microsoft.com/office/powerpoint/2010/main" val="14710617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EA3A80-AF20-9646-9972-7F5F7330A93F}" type="datetime12">
              <a:rPr lang="en-US" smtClean="0"/>
              <a:t>2:57 AM</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BE184D-3D52-5A4F-894A-02BAB06AFFF9}" type="slidenum">
              <a:rPr lang="en-US" smtClean="0"/>
              <a:t>‹#›</a:t>
            </a:fld>
            <a:endParaRPr lang="en-US"/>
          </a:p>
        </p:txBody>
      </p:sp>
    </p:spTree>
    <p:extLst>
      <p:ext uri="{BB962C8B-B14F-4D97-AF65-F5344CB8AC3E}">
        <p14:creationId xmlns:p14="http://schemas.microsoft.com/office/powerpoint/2010/main" val="2469573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8842410-2530-0946-8991-D18B476B7559}" type="datetime12">
              <a:rPr lang="en-US" smtClean="0"/>
              <a:t>2:57 AM</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BE184D-3D52-5A4F-894A-02BAB06AFFF9}" type="slidenum">
              <a:rPr lang="en-US" smtClean="0"/>
              <a:t>‹#›</a:t>
            </a:fld>
            <a:endParaRPr lang="en-US"/>
          </a:p>
        </p:txBody>
      </p:sp>
    </p:spTree>
    <p:extLst>
      <p:ext uri="{BB962C8B-B14F-4D97-AF65-F5344CB8AC3E}">
        <p14:creationId xmlns:p14="http://schemas.microsoft.com/office/powerpoint/2010/main" val="54683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32EAF6A-0B58-7D43-9FB0-59796E0A4452}" type="datetime12">
              <a:rPr lang="en-US" smtClean="0"/>
              <a:t>2:57 AM</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BE184D-3D52-5A4F-894A-02BAB06AFFF9}" type="slidenum">
              <a:rPr lang="en-US" smtClean="0"/>
              <a:t>‹#›</a:t>
            </a:fld>
            <a:endParaRPr lang="en-US"/>
          </a:p>
        </p:txBody>
      </p:sp>
    </p:spTree>
    <p:extLst>
      <p:ext uri="{BB962C8B-B14F-4D97-AF65-F5344CB8AC3E}">
        <p14:creationId xmlns:p14="http://schemas.microsoft.com/office/powerpoint/2010/main" val="201241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E761A3-B265-A547-82DE-0F7B4A5AECE2}" type="datetime12">
              <a:rPr lang="en-US" smtClean="0"/>
              <a:t>2:57 AM</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BE184D-3D52-5A4F-894A-02BAB06AFFF9}" type="slidenum">
              <a:rPr lang="en-US" smtClean="0"/>
              <a:t>‹#›</a:t>
            </a:fld>
            <a:endParaRPr lang="en-US"/>
          </a:p>
        </p:txBody>
      </p:sp>
    </p:spTree>
    <p:extLst>
      <p:ext uri="{BB962C8B-B14F-4D97-AF65-F5344CB8AC3E}">
        <p14:creationId xmlns:p14="http://schemas.microsoft.com/office/powerpoint/2010/main" val="27871925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8868C4-3BD4-344D-90DD-D049394D21BB}" type="datetime12">
              <a:rPr lang="en-US" smtClean="0"/>
              <a:t>2:57 AM</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BE184D-3D52-5A4F-894A-02BAB06AFFF9}" type="slidenum">
              <a:rPr lang="en-US" smtClean="0"/>
              <a:t>‹#›</a:t>
            </a:fld>
            <a:endParaRPr lang="en-US"/>
          </a:p>
        </p:txBody>
      </p:sp>
    </p:spTree>
    <p:extLst>
      <p:ext uri="{BB962C8B-B14F-4D97-AF65-F5344CB8AC3E}">
        <p14:creationId xmlns:p14="http://schemas.microsoft.com/office/powerpoint/2010/main" val="1316906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5B235E-4ABB-E149-991D-4806DBF09C74}" type="datetime12">
              <a:rPr lang="en-US" smtClean="0"/>
              <a:t>2:57 AM</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BE184D-3D52-5A4F-894A-02BAB06AFFF9}" type="slidenum">
              <a:rPr lang="en-US" smtClean="0"/>
              <a:t>‹#›</a:t>
            </a:fld>
            <a:endParaRPr lang="en-US"/>
          </a:p>
        </p:txBody>
      </p:sp>
    </p:spTree>
    <p:extLst>
      <p:ext uri="{BB962C8B-B14F-4D97-AF65-F5344CB8AC3E}">
        <p14:creationId xmlns:p14="http://schemas.microsoft.com/office/powerpoint/2010/main" val="1001990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053B5B-55F4-F84C-BEC9-FF4FA59FABD7}" type="datetime12">
              <a:rPr lang="en-US" smtClean="0"/>
              <a:t>2:57 AM</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BE184D-3D52-5A4F-894A-02BAB06AFFF9}" type="slidenum">
              <a:rPr lang="en-US" smtClean="0"/>
              <a:t>‹#›</a:t>
            </a:fld>
            <a:endParaRPr lang="en-US"/>
          </a:p>
        </p:txBody>
      </p:sp>
    </p:spTree>
    <p:extLst>
      <p:ext uri="{BB962C8B-B14F-4D97-AF65-F5344CB8AC3E}">
        <p14:creationId xmlns:p14="http://schemas.microsoft.com/office/powerpoint/2010/main" val="2709205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74A8B8-1A44-4841-94D9-D003A10AB330}" type="datetime12">
              <a:rPr lang="en-US" smtClean="0"/>
              <a:t>2:57 AM</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BE184D-3D52-5A4F-894A-02BAB06AFFF9}" type="slidenum">
              <a:rPr lang="en-US" smtClean="0"/>
              <a:t>‹#›</a:t>
            </a:fld>
            <a:endParaRPr lang="en-US"/>
          </a:p>
        </p:txBody>
      </p:sp>
    </p:spTree>
    <p:extLst>
      <p:ext uri="{BB962C8B-B14F-4D97-AF65-F5344CB8AC3E}">
        <p14:creationId xmlns:p14="http://schemas.microsoft.com/office/powerpoint/2010/main" val="4075448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image" Target="../media/image19.png"/><Relationship Id="rId7"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17.emf"/><Relationship Id="rId5" Type="http://schemas.openxmlformats.org/officeDocument/2006/relationships/oleObject" Target="../embeddings/oleObject3.bin"/><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3" Type="http://schemas.openxmlformats.org/officeDocument/2006/relationships/oleObject" Target="../embeddings/oleObject5.bin"/><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microsoft.com/office/2007/relationships/hdphoto" Target="../media/hdphoto1.wdp"/><Relationship Id="rId11" Type="http://schemas.openxmlformats.org/officeDocument/2006/relationships/image" Target="../media/image26.png"/><Relationship Id="rId5" Type="http://schemas.openxmlformats.org/officeDocument/2006/relationships/image" Target="../media/image21.jpeg"/><Relationship Id="rId10" Type="http://schemas.openxmlformats.org/officeDocument/2006/relationships/image" Target="../media/image25.png"/><Relationship Id="rId4" Type="http://schemas.openxmlformats.org/officeDocument/2006/relationships/image" Target="../media/image20.emf"/><Relationship Id="rId9" Type="http://schemas.openxmlformats.org/officeDocument/2006/relationships/image" Target="../media/image24.png"/><Relationship Id="rId1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package" Target="../embeddings/Microsoft_Word_Document1.docx"/></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1.png"/><Relationship Id="rId4" Type="http://schemas.openxmlformats.org/officeDocument/2006/relationships/image" Target="../media/image10.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10.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16743"/>
            <a:ext cx="7772400" cy="1764706"/>
          </a:xfrm>
        </p:spPr>
        <p:txBody>
          <a:bodyPr>
            <a:normAutofit fontScale="90000"/>
          </a:bodyPr>
          <a:lstStyle/>
          <a:p>
            <a:r>
              <a:rPr lang="en-US" dirty="0" smtClean="0"/>
              <a:t>CALICE Digital Hadron Calorimeter: Calibration and Response to </a:t>
            </a:r>
            <a:br>
              <a:rPr lang="en-US" dirty="0" smtClean="0"/>
            </a:br>
            <a:r>
              <a:rPr lang="en-US" dirty="0" err="1" smtClean="0"/>
              <a:t>Pions</a:t>
            </a:r>
            <a:r>
              <a:rPr lang="en-US" dirty="0" smtClean="0"/>
              <a:t> and Positrons</a:t>
            </a:r>
            <a:endParaRPr lang="en-US" dirty="0"/>
          </a:p>
        </p:txBody>
      </p:sp>
      <p:sp>
        <p:nvSpPr>
          <p:cNvPr id="4" name="TextBox 3"/>
          <p:cNvSpPr txBox="1"/>
          <p:nvPr/>
        </p:nvSpPr>
        <p:spPr>
          <a:xfrm>
            <a:off x="1539135" y="5801113"/>
            <a:ext cx="6124410" cy="923330"/>
          </a:xfrm>
          <a:prstGeom prst="rect">
            <a:avLst/>
          </a:prstGeom>
          <a:noFill/>
        </p:spPr>
        <p:txBody>
          <a:bodyPr wrap="square" rtlCol="0">
            <a:spAutoFit/>
          </a:bodyPr>
          <a:lstStyle/>
          <a:p>
            <a:pPr algn="ctr"/>
            <a:r>
              <a:rPr lang="en-US" dirty="0" smtClean="0"/>
              <a:t>(S)DHCAL Meeting</a:t>
            </a:r>
          </a:p>
          <a:p>
            <a:pPr algn="ctr"/>
            <a:r>
              <a:rPr lang="en-US" dirty="0" smtClean="0"/>
              <a:t>January 15, 2014 </a:t>
            </a:r>
          </a:p>
          <a:p>
            <a:pPr algn="ctr"/>
            <a:r>
              <a:rPr lang="en-US" dirty="0" smtClean="0"/>
              <a:t>Lyon, France</a:t>
            </a:r>
          </a:p>
        </p:txBody>
      </p:sp>
      <p:sp>
        <p:nvSpPr>
          <p:cNvPr id="5" name="TextBox 4"/>
          <p:cNvSpPr txBox="1"/>
          <p:nvPr/>
        </p:nvSpPr>
        <p:spPr>
          <a:xfrm>
            <a:off x="2613985" y="4172401"/>
            <a:ext cx="3912175" cy="1231106"/>
          </a:xfrm>
          <a:prstGeom prst="rect">
            <a:avLst/>
          </a:prstGeom>
          <a:noFill/>
        </p:spPr>
        <p:txBody>
          <a:bodyPr wrap="square" rtlCol="0">
            <a:spAutoFit/>
          </a:bodyPr>
          <a:lstStyle/>
          <a:p>
            <a:pPr algn="ctr"/>
            <a:r>
              <a:rPr lang="en-US" sz="2400" b="1" dirty="0" smtClean="0"/>
              <a:t>Burak Bilki</a:t>
            </a:r>
          </a:p>
          <a:p>
            <a:pPr algn="ctr"/>
            <a:endParaRPr lang="en-US" sz="1400" dirty="0" smtClean="0"/>
          </a:p>
          <a:p>
            <a:pPr algn="ctr"/>
            <a:r>
              <a:rPr lang="en-US" dirty="0"/>
              <a:t>Argonne National </a:t>
            </a:r>
            <a:r>
              <a:rPr lang="en-US" dirty="0" smtClean="0"/>
              <a:t>Laboratory</a:t>
            </a:r>
            <a:endParaRPr lang="en-US" dirty="0"/>
          </a:p>
          <a:p>
            <a:pPr algn="ctr"/>
            <a:r>
              <a:rPr lang="en-US" dirty="0" smtClean="0"/>
              <a:t>University of Iowa</a:t>
            </a:r>
          </a:p>
        </p:txBody>
      </p:sp>
      <p:pic>
        <p:nvPicPr>
          <p:cNvPr id="6" name="Picture 4" descr="title header_gray_417.jpg"/>
          <p:cNvPicPr>
            <a:picLocks noChangeAspect="1"/>
          </p:cNvPicPr>
          <p:nvPr/>
        </p:nvPicPr>
        <p:blipFill>
          <a:blip r:embed="rId2" cstate="print"/>
          <a:srcRect/>
          <a:stretch>
            <a:fillRect/>
          </a:stretch>
        </p:blipFill>
        <p:spPr bwMode="auto">
          <a:xfrm>
            <a:off x="0" y="0"/>
            <a:ext cx="9144000" cy="1106488"/>
          </a:xfrm>
          <a:prstGeom prst="rect">
            <a:avLst/>
          </a:prstGeom>
          <a:noFill/>
          <a:ln w="9525">
            <a:noFill/>
            <a:miter lim="800000"/>
            <a:headEnd/>
            <a:tailEnd/>
          </a:ln>
        </p:spPr>
      </p:pic>
      <p:pic>
        <p:nvPicPr>
          <p:cNvPr id="7" name="Picture 13" descr="tmp"/>
          <p:cNvPicPr>
            <a:picLocks noChangeAspect="1" noChangeArrowheads="1"/>
          </p:cNvPicPr>
          <p:nvPr/>
        </p:nvPicPr>
        <p:blipFill>
          <a:blip r:embed="rId3" cstate="print"/>
          <a:srcRect/>
          <a:stretch>
            <a:fillRect/>
          </a:stretch>
        </p:blipFill>
        <p:spPr bwMode="auto">
          <a:xfrm>
            <a:off x="6962536" y="4647476"/>
            <a:ext cx="1676400" cy="789002"/>
          </a:xfrm>
          <a:prstGeom prst="rect">
            <a:avLst/>
          </a:prstGeom>
          <a:noFill/>
          <a:ln w="9525">
            <a:noFill/>
            <a:miter lim="800000"/>
            <a:headEnd/>
            <a:tailEnd/>
          </a:ln>
        </p:spPr>
      </p:pic>
      <p:pic>
        <p:nvPicPr>
          <p:cNvPr id="8" name="Picture 7"/>
          <p:cNvPicPr>
            <a:picLocks noChangeAspect="1"/>
          </p:cNvPicPr>
          <p:nvPr/>
        </p:nvPicPr>
        <p:blipFill>
          <a:blip r:embed="rId4"/>
          <a:stretch>
            <a:fillRect/>
          </a:stretch>
        </p:blipFill>
        <p:spPr>
          <a:xfrm>
            <a:off x="685800" y="4263606"/>
            <a:ext cx="1529600" cy="1429448"/>
          </a:xfrm>
          <a:prstGeom prst="rect">
            <a:avLst/>
          </a:prstGeom>
        </p:spPr>
      </p:pic>
    </p:spTree>
    <p:extLst>
      <p:ext uri="{BB962C8B-B14F-4D97-AF65-F5344CB8AC3E}">
        <p14:creationId xmlns:p14="http://schemas.microsoft.com/office/powerpoint/2010/main" val="29421746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3886201"/>
            <a:ext cx="3811517" cy="22725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Group 7"/>
          <p:cNvGrpSpPr/>
          <p:nvPr/>
        </p:nvGrpSpPr>
        <p:grpSpPr>
          <a:xfrm>
            <a:off x="4672998" y="971787"/>
            <a:ext cx="3937602" cy="2476025"/>
            <a:chOff x="4791207" y="2133600"/>
            <a:chExt cx="4581528" cy="3130912"/>
          </a:xfrm>
        </p:grpSpPr>
        <p:pic>
          <p:nvPicPr>
            <p:cNvPr id="9"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91207" y="2253743"/>
              <a:ext cx="4581528" cy="27316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6612503" y="2133600"/>
              <a:ext cx="1696298" cy="369332"/>
            </a:xfrm>
            <a:prstGeom prst="rect">
              <a:avLst/>
            </a:prstGeom>
            <a:solidFill>
              <a:schemeClr val="bg1"/>
            </a:solidFill>
          </p:spPr>
          <p:txBody>
            <a:bodyPr wrap="none" rtlCol="0">
              <a:spAutoFit/>
            </a:bodyPr>
            <a:lstStyle/>
            <a:p>
              <a:r>
                <a:rPr lang="el-GR" dirty="0" smtClean="0">
                  <a:latin typeface="Times New Roman"/>
                  <a:cs typeface="Times New Roman"/>
                </a:rPr>
                <a:t>π</a:t>
              </a:r>
              <a:r>
                <a:rPr lang="en-US" dirty="0" smtClean="0">
                  <a:latin typeface="Times New Roman"/>
                  <a:cs typeface="Times New Roman"/>
                </a:rPr>
                <a:t>: </a:t>
              </a:r>
              <a:r>
                <a:rPr lang="en-US" dirty="0" smtClean="0"/>
                <a:t>Density bin 3</a:t>
              </a:r>
              <a:endParaRPr lang="en-US" dirty="0"/>
            </a:p>
          </p:txBody>
        </p:sp>
        <p:sp>
          <p:nvSpPr>
            <p:cNvPr id="11" name="TextBox 10"/>
            <p:cNvSpPr txBox="1"/>
            <p:nvPr/>
          </p:nvSpPr>
          <p:spPr>
            <a:xfrm>
              <a:off x="6312856" y="4797495"/>
              <a:ext cx="1883879" cy="467017"/>
            </a:xfrm>
            <a:prstGeom prst="rect">
              <a:avLst/>
            </a:prstGeom>
            <a:solidFill>
              <a:schemeClr val="bg1"/>
            </a:solidFill>
          </p:spPr>
          <p:txBody>
            <a:bodyPr wrap="none" rtlCol="0">
              <a:spAutoFit/>
            </a:bodyPr>
            <a:lstStyle/>
            <a:p>
              <a:r>
                <a:rPr lang="en-US" dirty="0" smtClean="0"/>
                <a:t>R </a:t>
              </a:r>
              <a:r>
                <a:rPr lang="en-US" dirty="0"/>
                <a:t>= (</a:t>
              </a:r>
              <a:r>
                <a:rPr lang="el-GR" dirty="0" smtClean="0"/>
                <a:t>ε</a:t>
              </a:r>
              <a:r>
                <a:rPr lang="en-US" baseline="-25000" dirty="0" err="1" smtClean="0"/>
                <a:t>i</a:t>
              </a:r>
              <a:r>
                <a:rPr lang="el-GR" dirty="0" smtClean="0">
                  <a:latin typeface="Times New Roman"/>
                  <a:cs typeface="Times New Roman"/>
                </a:rPr>
                <a:t>μ</a:t>
              </a:r>
              <a:r>
                <a:rPr lang="en-US" baseline="-25000" dirty="0" err="1" smtClean="0">
                  <a:latin typeface="Times New Roman"/>
                  <a:cs typeface="Times New Roman"/>
                </a:rPr>
                <a:t>i</a:t>
              </a:r>
              <a:r>
                <a:rPr lang="en-US" dirty="0" smtClean="0">
                  <a:latin typeface="Times New Roman"/>
                  <a:cs typeface="Times New Roman"/>
                </a:rPr>
                <a:t>)</a:t>
              </a:r>
              <a:r>
                <a:rPr lang="en-US" dirty="0">
                  <a:latin typeface="Times New Roman"/>
                  <a:cs typeface="Times New Roman"/>
                </a:rPr>
                <a:t>/(</a:t>
              </a:r>
              <a:r>
                <a:rPr lang="el-GR" dirty="0" smtClean="0"/>
                <a:t>ε</a:t>
              </a:r>
              <a:r>
                <a:rPr lang="en-US" baseline="-25000" dirty="0" smtClean="0"/>
                <a:t>0</a:t>
              </a:r>
              <a:r>
                <a:rPr lang="el-GR" dirty="0" smtClean="0">
                  <a:latin typeface="Times New Roman"/>
                  <a:cs typeface="Times New Roman"/>
                </a:rPr>
                <a:t>μ</a:t>
              </a:r>
              <a:r>
                <a:rPr lang="en-US" baseline="-25000" dirty="0" smtClean="0">
                  <a:latin typeface="Times New Roman"/>
                  <a:cs typeface="Times New Roman"/>
                </a:rPr>
                <a:t>0</a:t>
              </a:r>
              <a:r>
                <a:rPr lang="en-US" dirty="0" smtClean="0">
                  <a:latin typeface="Times New Roman"/>
                  <a:cs typeface="Times New Roman"/>
                </a:rPr>
                <a:t>)</a:t>
              </a:r>
              <a:endParaRPr lang="en-US" dirty="0">
                <a:latin typeface="Times New Roman"/>
                <a:cs typeface="Times New Roman"/>
              </a:endParaRPr>
            </a:p>
          </p:txBody>
        </p:sp>
      </p:grpSp>
      <p:sp>
        <p:nvSpPr>
          <p:cNvPr id="3" name="Slide Number Placeholder 2"/>
          <p:cNvSpPr>
            <a:spLocks noGrp="1"/>
          </p:cNvSpPr>
          <p:nvPr>
            <p:ph type="sldNum" sz="quarter" idx="12"/>
          </p:nvPr>
        </p:nvSpPr>
        <p:spPr/>
        <p:txBody>
          <a:bodyPr/>
          <a:lstStyle/>
          <a:p>
            <a:fld id="{87034D8C-3CB4-402A-BC46-2AB14C0FE90A}" type="slidenum">
              <a:rPr lang="en-US" smtClean="0"/>
              <a:pPr/>
              <a:t>10</a:t>
            </a:fld>
            <a:endParaRPr lang="en-US"/>
          </a:p>
        </p:txBody>
      </p:sp>
      <p:sp>
        <p:nvSpPr>
          <p:cNvPr id="4" name="TextBox 3"/>
          <p:cNvSpPr txBox="1"/>
          <p:nvPr/>
        </p:nvSpPr>
        <p:spPr>
          <a:xfrm>
            <a:off x="2122285" y="57910"/>
            <a:ext cx="5047809" cy="954107"/>
          </a:xfrm>
          <a:prstGeom prst="rect">
            <a:avLst/>
          </a:prstGeom>
          <a:noFill/>
        </p:spPr>
        <p:txBody>
          <a:bodyPr wrap="none" rtlCol="0">
            <a:spAutoFit/>
          </a:bodyPr>
          <a:lstStyle/>
          <a:p>
            <a:pPr algn="ctr"/>
            <a:r>
              <a:rPr lang="en-US" sz="2800" dirty="0">
                <a:latin typeface="Times"/>
                <a:cs typeface="Times"/>
              </a:rPr>
              <a:t>Density-weighted Calibration:</a:t>
            </a:r>
          </a:p>
          <a:p>
            <a:pPr algn="ctr"/>
            <a:r>
              <a:rPr lang="en-US" sz="2800" dirty="0" smtClean="0">
                <a:latin typeface="Times"/>
                <a:cs typeface="Times"/>
              </a:rPr>
              <a:t>Empirical Function of </a:t>
            </a:r>
            <a:r>
              <a:rPr lang="el-GR" sz="2800" dirty="0" smtClean="0">
                <a:latin typeface="Times"/>
                <a:cs typeface="Times"/>
              </a:rPr>
              <a:t>ε</a:t>
            </a:r>
            <a:r>
              <a:rPr lang="en-US" sz="2800" baseline="-25000" dirty="0" err="1" smtClean="0">
                <a:latin typeface="Times"/>
                <a:cs typeface="Times"/>
              </a:rPr>
              <a:t>i</a:t>
            </a:r>
            <a:r>
              <a:rPr lang="en-US" sz="2800" dirty="0" smtClean="0">
                <a:latin typeface="Times"/>
                <a:cs typeface="Times"/>
              </a:rPr>
              <a:t>, </a:t>
            </a:r>
            <a:r>
              <a:rPr lang="el-GR" sz="2800" dirty="0" smtClean="0">
                <a:latin typeface="Times"/>
                <a:cs typeface="Times"/>
              </a:rPr>
              <a:t>μ</a:t>
            </a:r>
            <a:r>
              <a:rPr lang="en-US" sz="2800" baseline="-25000" dirty="0" err="1" smtClean="0">
                <a:latin typeface="Times"/>
                <a:cs typeface="Times"/>
              </a:rPr>
              <a:t>i</a:t>
            </a:r>
            <a:r>
              <a:rPr lang="en-US" sz="2800" dirty="0" smtClean="0">
                <a:latin typeface="Times"/>
                <a:cs typeface="Times"/>
              </a:rPr>
              <a:t>,</a:t>
            </a:r>
            <a:r>
              <a:rPr lang="el-GR" sz="2800" dirty="0" smtClean="0">
                <a:latin typeface="Times"/>
                <a:cs typeface="Times"/>
              </a:rPr>
              <a:t> ε</a:t>
            </a:r>
            <a:r>
              <a:rPr lang="en-US" sz="2800" baseline="-25000" dirty="0" smtClean="0">
                <a:latin typeface="Times"/>
                <a:cs typeface="Times"/>
              </a:rPr>
              <a:t>0</a:t>
            </a:r>
            <a:r>
              <a:rPr lang="en-US" sz="2800" dirty="0" smtClean="0">
                <a:latin typeface="Times"/>
                <a:cs typeface="Times"/>
              </a:rPr>
              <a:t>, </a:t>
            </a:r>
            <a:r>
              <a:rPr lang="el-GR" sz="2800" dirty="0" smtClean="0">
                <a:latin typeface="Times"/>
                <a:cs typeface="Times"/>
              </a:rPr>
              <a:t>μ</a:t>
            </a:r>
            <a:r>
              <a:rPr lang="en-US" sz="2800" baseline="-25000" dirty="0" smtClean="0">
                <a:latin typeface="Times"/>
                <a:cs typeface="Times"/>
              </a:rPr>
              <a:t>0</a:t>
            </a:r>
            <a:r>
              <a:rPr lang="en-US" sz="2800" dirty="0" smtClean="0">
                <a:latin typeface="Times"/>
                <a:cs typeface="Times"/>
              </a:rPr>
              <a:t> </a:t>
            </a:r>
            <a:endParaRPr lang="en-US" sz="2800" dirty="0">
              <a:latin typeface="Times"/>
              <a:cs typeface="Times"/>
            </a:endParaRPr>
          </a:p>
        </p:txBody>
      </p:sp>
      <p:sp>
        <p:nvSpPr>
          <p:cNvPr id="5" name="TextBox 4"/>
          <p:cNvSpPr txBox="1"/>
          <p:nvPr/>
        </p:nvSpPr>
        <p:spPr>
          <a:xfrm>
            <a:off x="451399" y="1752600"/>
            <a:ext cx="1082523" cy="3139321"/>
          </a:xfrm>
          <a:prstGeom prst="rect">
            <a:avLst/>
          </a:prstGeom>
          <a:noFill/>
        </p:spPr>
        <p:txBody>
          <a:bodyPr wrap="none" rtlCol="0">
            <a:spAutoFit/>
          </a:bodyPr>
          <a:lstStyle/>
          <a:p>
            <a:r>
              <a:rPr lang="en-US" b="1" dirty="0" smtClean="0"/>
              <a:t>Positrons</a:t>
            </a:r>
          </a:p>
          <a:p>
            <a:endParaRPr lang="en-US" dirty="0"/>
          </a:p>
          <a:p>
            <a:endParaRPr lang="en-US" dirty="0" smtClean="0"/>
          </a:p>
          <a:p>
            <a:endParaRPr lang="en-US" dirty="0"/>
          </a:p>
          <a:p>
            <a:endParaRPr lang="en-US" dirty="0" smtClean="0"/>
          </a:p>
          <a:p>
            <a:endParaRPr lang="en-US" dirty="0"/>
          </a:p>
          <a:p>
            <a:r>
              <a:rPr lang="en-US" b="1" dirty="0" smtClean="0"/>
              <a:t>Pions</a:t>
            </a:r>
          </a:p>
          <a:p>
            <a:endParaRPr lang="en-US" b="1" dirty="0"/>
          </a:p>
          <a:p>
            <a:endParaRPr lang="en-US" b="1" dirty="0" smtClean="0"/>
          </a:p>
          <a:p>
            <a:endParaRPr lang="en-US" b="1" dirty="0"/>
          </a:p>
          <a:p>
            <a:endParaRPr lang="en-US" b="1" dirty="0" smtClean="0"/>
          </a:p>
        </p:txBody>
      </p:sp>
      <p:graphicFrame>
        <p:nvGraphicFramePr>
          <p:cNvPr id="6" name="Object 5"/>
          <p:cNvGraphicFramePr>
            <a:graphicFrameLocks noChangeAspect="1"/>
          </p:cNvGraphicFramePr>
          <p:nvPr>
            <p:extLst>
              <p:ext uri="{D42A27DB-BD31-4B8C-83A1-F6EECF244321}">
                <p14:modId xmlns:p14="http://schemas.microsoft.com/office/powerpoint/2010/main" val="2329619963"/>
              </p:ext>
            </p:extLst>
          </p:nvPr>
        </p:nvGraphicFramePr>
        <p:xfrm>
          <a:off x="1919288" y="1462088"/>
          <a:ext cx="1814512" cy="1041400"/>
        </p:xfrm>
        <a:graphic>
          <a:graphicData uri="http://schemas.openxmlformats.org/presentationml/2006/ole">
            <mc:AlternateContent xmlns:mc="http://schemas.openxmlformats.org/markup-compatibility/2006">
              <mc:Choice xmlns:v="urn:schemas-microsoft-com:vml" Requires="v">
                <p:oleObj spid="_x0000_s8204" name="Equation" r:id="rId5" imgW="774700" imgH="444500" progId="Equation.3">
                  <p:embed/>
                </p:oleObj>
              </mc:Choice>
              <mc:Fallback>
                <p:oleObj name="Equation" r:id="rId5" imgW="774700" imgH="444500" progId="Equation.3">
                  <p:embed/>
                  <p:pic>
                    <p:nvPicPr>
                      <p:cNvPr id="0" name=""/>
                      <p:cNvPicPr/>
                      <p:nvPr/>
                    </p:nvPicPr>
                    <p:blipFill>
                      <a:blip r:embed="rId6"/>
                      <a:stretch>
                        <a:fillRect/>
                      </a:stretch>
                    </p:blipFill>
                    <p:spPr>
                      <a:xfrm>
                        <a:off x="1919288" y="1462088"/>
                        <a:ext cx="1814512" cy="10414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272209132"/>
              </p:ext>
            </p:extLst>
          </p:nvPr>
        </p:nvGraphicFramePr>
        <p:xfrm>
          <a:off x="1993900" y="3138488"/>
          <a:ext cx="1816100" cy="1042987"/>
        </p:xfrm>
        <a:graphic>
          <a:graphicData uri="http://schemas.openxmlformats.org/presentationml/2006/ole">
            <mc:AlternateContent xmlns:mc="http://schemas.openxmlformats.org/markup-compatibility/2006">
              <mc:Choice xmlns:v="urn:schemas-microsoft-com:vml" Requires="v">
                <p:oleObj spid="_x0000_s8205" name="Equation" r:id="rId7" imgW="774700" imgH="444500" progId="Equation.3">
                  <p:embed/>
                </p:oleObj>
              </mc:Choice>
              <mc:Fallback>
                <p:oleObj name="Equation" r:id="rId7" imgW="774700" imgH="444500" progId="Equation.3">
                  <p:embed/>
                  <p:pic>
                    <p:nvPicPr>
                      <p:cNvPr id="0" name=""/>
                      <p:cNvPicPr>
                        <a:picLocks noChangeAspect="1" noChangeArrowheads="1"/>
                      </p:cNvPicPr>
                      <p:nvPr/>
                    </p:nvPicPr>
                    <p:blipFill>
                      <a:blip r:embed="rId8"/>
                      <a:srcRect/>
                      <a:stretch>
                        <a:fillRect/>
                      </a:stretch>
                    </p:blipFill>
                    <p:spPr bwMode="auto">
                      <a:xfrm>
                        <a:off x="1993900" y="3138488"/>
                        <a:ext cx="1816100"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TextBox 15"/>
          <p:cNvSpPr txBox="1"/>
          <p:nvPr/>
        </p:nvSpPr>
        <p:spPr>
          <a:xfrm>
            <a:off x="6073157" y="5943600"/>
            <a:ext cx="2474731" cy="369332"/>
          </a:xfrm>
          <a:prstGeom prst="rect">
            <a:avLst/>
          </a:prstGeom>
          <a:solidFill>
            <a:schemeClr val="bg1"/>
          </a:solidFill>
        </p:spPr>
        <p:txBody>
          <a:bodyPr wrap="none" rtlCol="0">
            <a:spAutoFit/>
          </a:bodyPr>
          <a:lstStyle/>
          <a:p>
            <a:r>
              <a:rPr lang="en-US" dirty="0" smtClean="0"/>
              <a:t>R </a:t>
            </a:r>
            <a:r>
              <a:rPr lang="en-US" dirty="0"/>
              <a:t>= (</a:t>
            </a:r>
            <a:r>
              <a:rPr lang="el-GR" dirty="0" smtClean="0"/>
              <a:t>ε</a:t>
            </a:r>
            <a:r>
              <a:rPr lang="en-US" baseline="-25000" dirty="0" smtClean="0"/>
              <a:t>i</a:t>
            </a:r>
            <a:r>
              <a:rPr lang="en-US" baseline="30000" dirty="0" smtClean="0"/>
              <a:t>0.3</a:t>
            </a:r>
            <a:r>
              <a:rPr lang="el-GR" dirty="0" smtClean="0">
                <a:latin typeface="Times New Roman"/>
                <a:cs typeface="Times New Roman"/>
              </a:rPr>
              <a:t>μ</a:t>
            </a:r>
            <a:r>
              <a:rPr lang="en-US" baseline="-25000" dirty="0" smtClean="0">
                <a:latin typeface="Times New Roman"/>
                <a:cs typeface="Times New Roman"/>
              </a:rPr>
              <a:t>i</a:t>
            </a:r>
            <a:r>
              <a:rPr lang="en-US" baseline="30000" dirty="0" smtClean="0">
                <a:latin typeface="Times New Roman"/>
                <a:cs typeface="Times New Roman"/>
              </a:rPr>
              <a:t>1.5</a:t>
            </a:r>
            <a:r>
              <a:rPr lang="en-US" dirty="0" smtClean="0">
                <a:latin typeface="Times New Roman"/>
                <a:cs typeface="Times New Roman"/>
              </a:rPr>
              <a:t>)</a:t>
            </a:r>
            <a:r>
              <a:rPr lang="en-US" baseline="30000" dirty="0" smtClean="0">
                <a:latin typeface="Times New Roman"/>
                <a:cs typeface="Times New Roman"/>
              </a:rPr>
              <a:t> </a:t>
            </a:r>
            <a:r>
              <a:rPr lang="en-US" dirty="0" smtClean="0">
                <a:latin typeface="Times New Roman"/>
                <a:cs typeface="Times New Roman"/>
              </a:rPr>
              <a:t>/(</a:t>
            </a:r>
            <a:r>
              <a:rPr lang="el-GR" dirty="0" smtClean="0"/>
              <a:t>ε</a:t>
            </a:r>
            <a:r>
              <a:rPr lang="en-US" baseline="-25000" dirty="0" smtClean="0"/>
              <a:t>0</a:t>
            </a:r>
            <a:r>
              <a:rPr lang="en-US" baseline="30000" dirty="0" smtClean="0"/>
              <a:t>0.3</a:t>
            </a:r>
            <a:r>
              <a:rPr lang="el-GR" dirty="0" smtClean="0">
                <a:latin typeface="Times New Roman"/>
                <a:cs typeface="Times New Roman"/>
              </a:rPr>
              <a:t>μ</a:t>
            </a:r>
            <a:r>
              <a:rPr lang="en-US" baseline="-25000" dirty="0" smtClean="0">
                <a:latin typeface="Times New Roman"/>
                <a:cs typeface="Times New Roman"/>
              </a:rPr>
              <a:t>0</a:t>
            </a:r>
            <a:r>
              <a:rPr lang="en-US" baseline="30000" dirty="0" smtClean="0">
                <a:latin typeface="Times New Roman"/>
                <a:cs typeface="Times New Roman"/>
              </a:rPr>
              <a:t>1.5</a:t>
            </a:r>
            <a:r>
              <a:rPr lang="en-US" dirty="0" smtClean="0">
                <a:latin typeface="Times New Roman"/>
                <a:cs typeface="Times New Roman"/>
              </a:rPr>
              <a:t>)</a:t>
            </a:r>
            <a:endParaRPr lang="en-US" dirty="0">
              <a:latin typeface="Times New Roman"/>
              <a:cs typeface="Times New Roman"/>
            </a:endParaRPr>
          </a:p>
        </p:txBody>
      </p:sp>
      <p:sp>
        <p:nvSpPr>
          <p:cNvPr id="18" name="TextBox 17"/>
          <p:cNvSpPr txBox="1"/>
          <p:nvPr/>
        </p:nvSpPr>
        <p:spPr>
          <a:xfrm>
            <a:off x="6248400" y="3867388"/>
            <a:ext cx="1457886" cy="292079"/>
          </a:xfrm>
          <a:prstGeom prst="rect">
            <a:avLst/>
          </a:prstGeom>
          <a:solidFill>
            <a:schemeClr val="bg1"/>
          </a:solidFill>
        </p:spPr>
        <p:txBody>
          <a:bodyPr wrap="none" rtlCol="0">
            <a:spAutoFit/>
          </a:bodyPr>
          <a:lstStyle/>
          <a:p>
            <a:r>
              <a:rPr lang="el-GR" dirty="0" smtClean="0">
                <a:latin typeface="Times New Roman"/>
                <a:cs typeface="Times New Roman"/>
              </a:rPr>
              <a:t>π</a:t>
            </a:r>
            <a:r>
              <a:rPr lang="en-US" dirty="0" smtClean="0">
                <a:latin typeface="Times New Roman"/>
                <a:cs typeface="Times New Roman"/>
              </a:rPr>
              <a:t>: </a:t>
            </a:r>
            <a:r>
              <a:rPr lang="en-US" dirty="0" smtClean="0"/>
              <a:t>Density bin 3</a:t>
            </a:r>
            <a:endParaRPr lang="en-US" dirty="0"/>
          </a:p>
        </p:txBody>
      </p:sp>
      <p:sp>
        <p:nvSpPr>
          <p:cNvPr id="17" name="TextBox 16"/>
          <p:cNvSpPr txBox="1"/>
          <p:nvPr/>
        </p:nvSpPr>
        <p:spPr>
          <a:xfrm rot="16200000">
            <a:off x="3541566" y="4837808"/>
            <a:ext cx="1893532" cy="369332"/>
          </a:xfrm>
          <a:prstGeom prst="rect">
            <a:avLst/>
          </a:prstGeom>
          <a:noFill/>
        </p:spPr>
        <p:txBody>
          <a:bodyPr wrap="none" rtlCol="0">
            <a:spAutoFit/>
          </a:bodyPr>
          <a:lstStyle/>
          <a:p>
            <a:r>
              <a:rPr lang="en-US" dirty="0" smtClean="0"/>
              <a:t>Calibration factors</a:t>
            </a:r>
            <a:endParaRPr lang="en-US" dirty="0"/>
          </a:p>
        </p:txBody>
      </p:sp>
      <p:sp>
        <p:nvSpPr>
          <p:cNvPr id="20" name="TextBox 19"/>
          <p:cNvSpPr txBox="1"/>
          <p:nvPr/>
        </p:nvSpPr>
        <p:spPr>
          <a:xfrm rot="16200000">
            <a:off x="3514758" y="1962272"/>
            <a:ext cx="1893532" cy="369332"/>
          </a:xfrm>
          <a:prstGeom prst="rect">
            <a:avLst/>
          </a:prstGeom>
          <a:noFill/>
        </p:spPr>
        <p:txBody>
          <a:bodyPr wrap="none" rtlCol="0">
            <a:spAutoFit/>
          </a:bodyPr>
          <a:lstStyle/>
          <a:p>
            <a:r>
              <a:rPr lang="en-US" dirty="0" smtClean="0"/>
              <a:t>Calibration factors</a:t>
            </a:r>
            <a:endParaRPr lang="en-US" dirty="0"/>
          </a:p>
        </p:txBody>
      </p:sp>
      <p:sp>
        <p:nvSpPr>
          <p:cNvPr id="21" name="Striped Right Arrow 20"/>
          <p:cNvSpPr/>
          <p:nvPr/>
        </p:nvSpPr>
        <p:spPr bwMode="auto">
          <a:xfrm rot="5400000">
            <a:off x="5136991" y="3503890"/>
            <a:ext cx="978408" cy="484632"/>
          </a:xfrm>
          <a:prstGeom prst="stripedRight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itchFamily="34" charset="0"/>
            </a:endParaRPr>
          </a:p>
        </p:txBody>
      </p:sp>
      <p:sp>
        <p:nvSpPr>
          <p:cNvPr id="12" name="TextBox 11"/>
          <p:cNvSpPr txBox="1"/>
          <p:nvPr/>
        </p:nvSpPr>
        <p:spPr>
          <a:xfrm>
            <a:off x="7162800" y="1600200"/>
            <a:ext cx="864339" cy="369332"/>
          </a:xfrm>
          <a:prstGeom prst="rect">
            <a:avLst/>
          </a:prstGeom>
          <a:noFill/>
        </p:spPr>
        <p:txBody>
          <a:bodyPr wrap="none" rtlCol="0">
            <a:spAutoFit/>
          </a:bodyPr>
          <a:lstStyle/>
          <a:p>
            <a:r>
              <a:rPr lang="en-US" dirty="0" smtClean="0"/>
              <a:t>25 GeV</a:t>
            </a:r>
            <a:endParaRPr lang="en-US" dirty="0"/>
          </a:p>
        </p:txBody>
      </p:sp>
      <p:sp>
        <p:nvSpPr>
          <p:cNvPr id="19" name="TextBox 18"/>
          <p:cNvSpPr txBox="1"/>
          <p:nvPr/>
        </p:nvSpPr>
        <p:spPr>
          <a:xfrm>
            <a:off x="451399" y="4580843"/>
            <a:ext cx="3510321" cy="2031325"/>
          </a:xfrm>
          <a:prstGeom prst="rect">
            <a:avLst/>
          </a:prstGeom>
          <a:noFill/>
        </p:spPr>
        <p:txBody>
          <a:bodyPr wrap="square" rtlCol="0">
            <a:spAutoFit/>
          </a:bodyPr>
          <a:lstStyle/>
          <a:p>
            <a:r>
              <a:rPr lang="en-US" dirty="0" smtClean="0"/>
              <a:t>Functional dependence of calibration factors depends on particle type!</a:t>
            </a:r>
          </a:p>
          <a:p>
            <a:r>
              <a:rPr lang="en-US" dirty="0" smtClean="0"/>
              <a:t>(Due to different shower topologies: Different density distribution leads to different impact of performance)</a:t>
            </a:r>
            <a:endParaRPr lang="en-US" dirty="0"/>
          </a:p>
        </p:txBody>
      </p:sp>
    </p:spTree>
    <p:extLst>
      <p:ext uri="{BB962C8B-B14F-4D97-AF65-F5344CB8AC3E}">
        <p14:creationId xmlns:p14="http://schemas.microsoft.com/office/powerpoint/2010/main" val="9503743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7034D8C-3CB4-402A-BC46-2AB14C0FE90A}" type="slidenum">
              <a:rPr lang="en-US" smtClean="0"/>
              <a:pPr/>
              <a:t>11</a:t>
            </a:fld>
            <a:endParaRPr lang="en-US"/>
          </a:p>
        </p:txBody>
      </p:sp>
      <p:sp>
        <p:nvSpPr>
          <p:cNvPr id="4" name="TextBox 3"/>
          <p:cNvSpPr txBox="1"/>
          <p:nvPr/>
        </p:nvSpPr>
        <p:spPr>
          <a:xfrm>
            <a:off x="1550789" y="18113"/>
            <a:ext cx="6609502" cy="954107"/>
          </a:xfrm>
          <a:prstGeom prst="rect">
            <a:avLst/>
          </a:prstGeom>
          <a:noFill/>
        </p:spPr>
        <p:txBody>
          <a:bodyPr wrap="none" rtlCol="0">
            <a:spAutoFit/>
          </a:bodyPr>
          <a:lstStyle/>
          <a:p>
            <a:pPr algn="ctr"/>
            <a:r>
              <a:rPr lang="en-US" sz="2800" dirty="0" smtClean="0">
                <a:latin typeface="Times"/>
                <a:cs typeface="Times"/>
              </a:rPr>
              <a:t>Density-weighted Calibration:</a:t>
            </a:r>
          </a:p>
          <a:p>
            <a:pPr algn="ctr"/>
            <a:r>
              <a:rPr lang="en-US" sz="2800" dirty="0" smtClean="0">
                <a:latin typeface="Times"/>
                <a:cs typeface="Times"/>
              </a:rPr>
              <a:t>Fits of Correction Factors as a Function of R</a:t>
            </a:r>
            <a:endParaRPr lang="en-US" sz="2800" dirty="0">
              <a:latin typeface="Times"/>
              <a:cs typeface="Times"/>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3610961447"/>
              </p:ext>
            </p:extLst>
          </p:nvPr>
        </p:nvGraphicFramePr>
        <p:xfrm>
          <a:off x="1676400" y="1117723"/>
          <a:ext cx="1229090" cy="558677"/>
        </p:xfrm>
        <a:graphic>
          <a:graphicData uri="http://schemas.openxmlformats.org/presentationml/2006/ole">
            <mc:AlternateContent xmlns:mc="http://schemas.openxmlformats.org/markup-compatibility/2006">
              <mc:Choice xmlns:v="urn:schemas-microsoft-com:vml" Requires="v">
                <p:oleObj spid="_x0000_s4169" name="Equation" r:id="rId3" imgW="558800" imgH="254000" progId="Equation.3">
                  <p:embed/>
                </p:oleObj>
              </mc:Choice>
              <mc:Fallback>
                <p:oleObj name="Equation" r:id="rId3" imgW="558800" imgH="254000" progId="Equation.3">
                  <p:embed/>
                  <p:pic>
                    <p:nvPicPr>
                      <p:cNvPr id="0" name=""/>
                      <p:cNvPicPr/>
                      <p:nvPr/>
                    </p:nvPicPr>
                    <p:blipFill>
                      <a:blip r:embed="rId4"/>
                      <a:stretch>
                        <a:fillRect/>
                      </a:stretch>
                    </p:blipFill>
                    <p:spPr>
                      <a:xfrm>
                        <a:off x="1676400" y="1117723"/>
                        <a:ext cx="1229090" cy="558677"/>
                      </a:xfrm>
                      <a:prstGeom prst="rect">
                        <a:avLst/>
                      </a:prstGeom>
                    </p:spPr>
                  </p:pic>
                </p:oleObj>
              </mc:Fallback>
            </mc:AlternateContent>
          </a:graphicData>
        </a:graphic>
      </p:graphicFrame>
      <p:sp>
        <p:nvSpPr>
          <p:cNvPr id="7" name="TextBox 6"/>
          <p:cNvSpPr txBox="1"/>
          <p:nvPr/>
        </p:nvSpPr>
        <p:spPr>
          <a:xfrm>
            <a:off x="304800" y="1154668"/>
            <a:ext cx="1197764" cy="646331"/>
          </a:xfrm>
          <a:prstGeom prst="rect">
            <a:avLst/>
          </a:prstGeom>
          <a:noFill/>
        </p:spPr>
        <p:txBody>
          <a:bodyPr wrap="none" rtlCol="0">
            <a:spAutoFit/>
          </a:bodyPr>
          <a:lstStyle/>
          <a:p>
            <a:r>
              <a:rPr lang="en-US" b="1" dirty="0" smtClean="0"/>
              <a:t>Power law</a:t>
            </a:r>
          </a:p>
          <a:p>
            <a:endParaRPr lang="en-US" b="1" dirty="0"/>
          </a:p>
        </p:txBody>
      </p:sp>
      <p:sp>
        <p:nvSpPr>
          <p:cNvPr id="8" name="TextBox 7"/>
          <p:cNvSpPr txBox="1"/>
          <p:nvPr/>
        </p:nvSpPr>
        <p:spPr>
          <a:xfrm>
            <a:off x="5567762" y="4127841"/>
            <a:ext cx="184666" cy="369332"/>
          </a:xfrm>
          <a:prstGeom prst="rect">
            <a:avLst/>
          </a:prstGeom>
          <a:noFill/>
        </p:spPr>
        <p:txBody>
          <a:bodyPr wrap="none" rtlCol="0">
            <a:spAutoFit/>
          </a:bodyPr>
          <a:lstStyle/>
          <a:p>
            <a:endParaRPr lang="en-US" dirty="0"/>
          </a:p>
        </p:txBody>
      </p:sp>
      <p:grpSp>
        <p:nvGrpSpPr>
          <p:cNvPr id="41" name="Group 40"/>
          <p:cNvGrpSpPr/>
          <p:nvPr/>
        </p:nvGrpSpPr>
        <p:grpSpPr>
          <a:xfrm>
            <a:off x="827794" y="1553611"/>
            <a:ext cx="6949179" cy="5208462"/>
            <a:chOff x="104067" y="651475"/>
            <a:chExt cx="8582734" cy="5924629"/>
          </a:xfrm>
        </p:grpSpPr>
        <p:pic>
          <p:nvPicPr>
            <p:cNvPr id="42" name="Picture 41"/>
            <p:cNvPicPr>
              <a:picLocks noChangeAspect="1"/>
            </p:cNvPicPr>
            <p:nvPr/>
          </p:nvPicPr>
          <p:blipFill rotWithShape="1">
            <a:blip r:embed="rId5" cstate="print">
              <a:alphaModFix/>
              <a:biLevel thresh="75000"/>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val="0"/>
                </a:ext>
              </a:extLst>
            </a:blip>
            <a:srcRect l="6661" r="1609" b="9038"/>
            <a:stretch/>
          </p:blipFill>
          <p:spPr>
            <a:xfrm>
              <a:off x="385549" y="914401"/>
              <a:ext cx="2586251" cy="1739212"/>
            </a:xfrm>
            <a:prstGeom prst="rect">
              <a:avLst/>
            </a:prstGeom>
          </p:spPr>
        </p:pic>
        <p:pic>
          <p:nvPicPr>
            <p:cNvPr id="43" name="Picture 42"/>
            <p:cNvPicPr>
              <a:picLocks noChangeAspect="1"/>
            </p:cNvPicPr>
            <p:nvPr/>
          </p:nvPicPr>
          <p:blipFill rotWithShape="1">
            <a:blip r:embed="rId7" cstate="print">
              <a:biLevel thresh="75000"/>
              <a:extLst>
                <a:ext uri="{28A0092B-C50C-407E-A947-70E740481C1C}">
                  <a14:useLocalDpi xmlns:a14="http://schemas.microsoft.com/office/drawing/2010/main" val="0"/>
                </a:ext>
              </a:extLst>
            </a:blip>
            <a:srcRect l="5714" r="804" b="9038"/>
            <a:stretch/>
          </p:blipFill>
          <p:spPr>
            <a:xfrm>
              <a:off x="3231797" y="914400"/>
              <a:ext cx="2635604" cy="1739213"/>
            </a:xfrm>
            <a:prstGeom prst="rect">
              <a:avLst/>
            </a:prstGeom>
          </p:spPr>
        </p:pic>
        <p:pic>
          <p:nvPicPr>
            <p:cNvPr id="44" name="Picture 43"/>
            <p:cNvPicPr>
              <a:picLocks noChangeAspect="1"/>
            </p:cNvPicPr>
            <p:nvPr/>
          </p:nvPicPr>
          <p:blipFill rotWithShape="1">
            <a:blip r:embed="rId8" cstate="print">
              <a:biLevel thresh="75000"/>
              <a:extLst>
                <a:ext uri="{28A0092B-C50C-407E-A947-70E740481C1C}">
                  <a14:useLocalDpi xmlns:a14="http://schemas.microsoft.com/office/drawing/2010/main" val="0"/>
                </a:ext>
              </a:extLst>
            </a:blip>
            <a:srcRect l="5708" r="764" b="11092"/>
            <a:stretch/>
          </p:blipFill>
          <p:spPr>
            <a:xfrm>
              <a:off x="6112065" y="914400"/>
              <a:ext cx="2574736" cy="1659831"/>
            </a:xfrm>
            <a:prstGeom prst="rect">
              <a:avLst/>
            </a:prstGeom>
          </p:spPr>
        </p:pic>
        <p:pic>
          <p:nvPicPr>
            <p:cNvPr id="45" name="Picture 44"/>
            <p:cNvPicPr>
              <a:picLocks noChangeAspect="1"/>
            </p:cNvPicPr>
            <p:nvPr/>
          </p:nvPicPr>
          <p:blipFill rotWithShape="1">
            <a:blip r:embed="rId9" cstate="print">
              <a:biLevel thresh="75000"/>
              <a:extLst>
                <a:ext uri="{28A0092B-C50C-407E-A947-70E740481C1C}">
                  <a14:useLocalDpi xmlns:a14="http://schemas.microsoft.com/office/drawing/2010/main" val="0"/>
                </a:ext>
              </a:extLst>
            </a:blip>
            <a:srcRect l="6661" r="402" b="9989"/>
            <a:stretch/>
          </p:blipFill>
          <p:spPr>
            <a:xfrm>
              <a:off x="351529" y="2826407"/>
              <a:ext cx="2620271" cy="1721023"/>
            </a:xfrm>
            <a:prstGeom prst="rect">
              <a:avLst/>
            </a:prstGeom>
          </p:spPr>
        </p:pic>
        <p:pic>
          <p:nvPicPr>
            <p:cNvPr id="46" name="Picture 45"/>
            <p:cNvPicPr>
              <a:picLocks noChangeAspect="1"/>
            </p:cNvPicPr>
            <p:nvPr/>
          </p:nvPicPr>
          <p:blipFill rotWithShape="1">
            <a:blip r:embed="rId10" cstate="print">
              <a:biLevel thresh="75000"/>
              <a:extLst>
                <a:ext uri="{28A0092B-C50C-407E-A947-70E740481C1C}">
                  <a14:useLocalDpi xmlns:a14="http://schemas.microsoft.com/office/drawing/2010/main" val="0"/>
                </a:ext>
              </a:extLst>
            </a:blip>
            <a:srcRect l="5714" r="402" b="8569"/>
            <a:stretch/>
          </p:blipFill>
          <p:spPr>
            <a:xfrm>
              <a:off x="3220457" y="2799271"/>
              <a:ext cx="2646944" cy="1748159"/>
            </a:xfrm>
            <a:prstGeom prst="rect">
              <a:avLst/>
            </a:prstGeom>
          </p:spPr>
        </p:pic>
        <p:pic>
          <p:nvPicPr>
            <p:cNvPr id="47" name="Picture 46"/>
            <p:cNvPicPr>
              <a:picLocks noChangeAspect="1"/>
            </p:cNvPicPr>
            <p:nvPr/>
          </p:nvPicPr>
          <p:blipFill rotWithShape="1">
            <a:blip r:embed="rId11" cstate="print">
              <a:biLevel thresh="75000"/>
              <a:extLst>
                <a:ext uri="{28A0092B-C50C-407E-A947-70E740481C1C}">
                  <a14:useLocalDpi xmlns:a14="http://schemas.microsoft.com/office/drawing/2010/main" val="0"/>
                </a:ext>
              </a:extLst>
            </a:blip>
            <a:srcRect l="5708" r="1176" b="10258"/>
            <a:stretch/>
          </p:blipFill>
          <p:spPr>
            <a:xfrm>
              <a:off x="6123404" y="2781301"/>
              <a:ext cx="2563396" cy="1675407"/>
            </a:xfrm>
            <a:prstGeom prst="rect">
              <a:avLst/>
            </a:prstGeom>
          </p:spPr>
        </p:pic>
        <p:pic>
          <p:nvPicPr>
            <p:cNvPr id="48" name="Picture 47"/>
            <p:cNvPicPr>
              <a:picLocks noChangeAspect="1"/>
            </p:cNvPicPr>
            <p:nvPr/>
          </p:nvPicPr>
          <p:blipFill rotWithShape="1">
            <a:blip r:embed="rId12" cstate="print">
              <a:biLevel thresh="75000"/>
              <a:extLst>
                <a:ext uri="{28A0092B-C50C-407E-A947-70E740481C1C}">
                  <a14:useLocalDpi xmlns:a14="http://schemas.microsoft.com/office/drawing/2010/main" val="0"/>
                </a:ext>
              </a:extLst>
            </a:blip>
            <a:srcRect l="6661" r="402" b="9780"/>
            <a:stretch/>
          </p:blipFill>
          <p:spPr>
            <a:xfrm>
              <a:off x="351527" y="4648200"/>
              <a:ext cx="2620273" cy="1725005"/>
            </a:xfrm>
            <a:prstGeom prst="rect">
              <a:avLst/>
            </a:prstGeom>
          </p:spPr>
        </p:pic>
        <p:pic>
          <p:nvPicPr>
            <p:cNvPr id="49" name="Picture 48"/>
            <p:cNvPicPr>
              <a:picLocks noChangeAspect="1"/>
            </p:cNvPicPr>
            <p:nvPr/>
          </p:nvPicPr>
          <p:blipFill rotWithShape="1">
            <a:blip r:embed="rId13" cstate="print">
              <a:biLevel thresh="75000"/>
              <a:extLst>
                <a:ext uri="{28A0092B-C50C-407E-A947-70E740481C1C}">
                  <a14:useLocalDpi xmlns:a14="http://schemas.microsoft.com/office/drawing/2010/main" val="0"/>
                </a:ext>
              </a:extLst>
            </a:blip>
            <a:srcRect l="5714" r="402" b="11704"/>
            <a:stretch/>
          </p:blipFill>
          <p:spPr>
            <a:xfrm>
              <a:off x="3220457" y="4684986"/>
              <a:ext cx="2646944" cy="1688219"/>
            </a:xfrm>
            <a:prstGeom prst="rect">
              <a:avLst/>
            </a:prstGeom>
          </p:spPr>
        </p:pic>
        <p:pic>
          <p:nvPicPr>
            <p:cNvPr id="50" name="Picture 49"/>
            <p:cNvPicPr>
              <a:picLocks noChangeAspect="1"/>
            </p:cNvPicPr>
            <p:nvPr/>
          </p:nvPicPr>
          <p:blipFill rotWithShape="1">
            <a:blip r:embed="rId14" cstate="print">
              <a:biLevel thresh="75000"/>
              <a:extLst>
                <a:ext uri="{28A0092B-C50C-407E-A947-70E740481C1C}">
                  <a14:useLocalDpi xmlns:a14="http://schemas.microsoft.com/office/drawing/2010/main" val="0"/>
                </a:ext>
              </a:extLst>
            </a:blip>
            <a:srcRect l="5708" r="764" b="9641"/>
            <a:stretch/>
          </p:blipFill>
          <p:spPr>
            <a:xfrm>
              <a:off x="6112064" y="4686300"/>
              <a:ext cx="2574736" cy="1686905"/>
            </a:xfrm>
            <a:prstGeom prst="rect">
              <a:avLst/>
            </a:prstGeom>
          </p:spPr>
        </p:pic>
        <p:sp>
          <p:nvSpPr>
            <p:cNvPr id="51" name="TextBox 50"/>
            <p:cNvSpPr txBox="1"/>
            <p:nvPr/>
          </p:nvSpPr>
          <p:spPr>
            <a:xfrm>
              <a:off x="1406115" y="2484398"/>
              <a:ext cx="657704" cy="307777"/>
            </a:xfrm>
            <a:prstGeom prst="rect">
              <a:avLst/>
            </a:prstGeom>
            <a:noFill/>
          </p:spPr>
          <p:txBody>
            <a:bodyPr wrap="square" rtlCol="0">
              <a:spAutoFit/>
            </a:bodyPr>
            <a:lstStyle/>
            <a:p>
              <a:r>
                <a:rPr lang="en-US" sz="1400" dirty="0" smtClean="0"/>
                <a:t>R</a:t>
              </a:r>
              <a:r>
                <a:rPr lang="en-US" sz="1400" baseline="-25000" dirty="0" smtClean="0"/>
                <a:t>π+</a:t>
              </a:r>
              <a:endParaRPr lang="en-US" sz="1400" baseline="-25000" dirty="0"/>
            </a:p>
          </p:txBody>
        </p:sp>
        <p:sp>
          <p:nvSpPr>
            <p:cNvPr id="52" name="TextBox 51"/>
            <p:cNvSpPr txBox="1"/>
            <p:nvPr/>
          </p:nvSpPr>
          <p:spPr>
            <a:xfrm>
              <a:off x="4234673" y="2504260"/>
              <a:ext cx="657704" cy="307777"/>
            </a:xfrm>
            <a:prstGeom prst="rect">
              <a:avLst/>
            </a:prstGeom>
            <a:noFill/>
          </p:spPr>
          <p:txBody>
            <a:bodyPr wrap="square" rtlCol="0">
              <a:spAutoFit/>
            </a:bodyPr>
            <a:lstStyle/>
            <a:p>
              <a:r>
                <a:rPr lang="en-US" sz="1400" dirty="0" smtClean="0"/>
                <a:t>R</a:t>
              </a:r>
              <a:r>
                <a:rPr lang="en-US" sz="1400" baseline="-25000" dirty="0" smtClean="0"/>
                <a:t>π+</a:t>
              </a:r>
              <a:endParaRPr lang="en-US" sz="1400" baseline="-25000" dirty="0"/>
            </a:p>
          </p:txBody>
        </p:sp>
        <p:sp>
          <p:nvSpPr>
            <p:cNvPr id="53" name="TextBox 52"/>
            <p:cNvSpPr txBox="1"/>
            <p:nvPr/>
          </p:nvSpPr>
          <p:spPr>
            <a:xfrm>
              <a:off x="7058244" y="2499724"/>
              <a:ext cx="657704" cy="307777"/>
            </a:xfrm>
            <a:prstGeom prst="rect">
              <a:avLst/>
            </a:prstGeom>
            <a:noFill/>
          </p:spPr>
          <p:txBody>
            <a:bodyPr wrap="square" rtlCol="0">
              <a:spAutoFit/>
            </a:bodyPr>
            <a:lstStyle/>
            <a:p>
              <a:r>
                <a:rPr lang="en-US" sz="1400" dirty="0" smtClean="0"/>
                <a:t>R</a:t>
              </a:r>
              <a:r>
                <a:rPr lang="en-US" sz="1400" baseline="-25000" dirty="0" smtClean="0"/>
                <a:t>π+</a:t>
              </a:r>
              <a:endParaRPr lang="en-US" sz="1400" baseline="-25000" dirty="0"/>
            </a:p>
          </p:txBody>
        </p:sp>
        <p:sp>
          <p:nvSpPr>
            <p:cNvPr id="54" name="TextBox 53"/>
            <p:cNvSpPr txBox="1"/>
            <p:nvPr/>
          </p:nvSpPr>
          <p:spPr>
            <a:xfrm>
              <a:off x="1394775" y="4393541"/>
              <a:ext cx="657704" cy="307777"/>
            </a:xfrm>
            <a:prstGeom prst="rect">
              <a:avLst/>
            </a:prstGeom>
            <a:noFill/>
          </p:spPr>
          <p:txBody>
            <a:bodyPr wrap="square" rtlCol="0">
              <a:spAutoFit/>
            </a:bodyPr>
            <a:lstStyle/>
            <a:p>
              <a:r>
                <a:rPr lang="en-US" sz="1400" dirty="0" smtClean="0"/>
                <a:t>R</a:t>
              </a:r>
              <a:r>
                <a:rPr lang="en-US" sz="1400" baseline="-25000" dirty="0" smtClean="0"/>
                <a:t>π+</a:t>
              </a:r>
              <a:endParaRPr lang="en-US" sz="1400" baseline="-25000" dirty="0"/>
            </a:p>
          </p:txBody>
        </p:sp>
        <p:sp>
          <p:nvSpPr>
            <p:cNvPr id="55" name="TextBox 54"/>
            <p:cNvSpPr txBox="1"/>
            <p:nvPr/>
          </p:nvSpPr>
          <p:spPr>
            <a:xfrm>
              <a:off x="4223333" y="4413403"/>
              <a:ext cx="657704" cy="307777"/>
            </a:xfrm>
            <a:prstGeom prst="rect">
              <a:avLst/>
            </a:prstGeom>
            <a:noFill/>
          </p:spPr>
          <p:txBody>
            <a:bodyPr wrap="square" rtlCol="0">
              <a:spAutoFit/>
            </a:bodyPr>
            <a:lstStyle/>
            <a:p>
              <a:r>
                <a:rPr lang="en-US" sz="1400" dirty="0" smtClean="0"/>
                <a:t>R</a:t>
              </a:r>
              <a:r>
                <a:rPr lang="en-US" sz="1400" baseline="-25000" dirty="0" smtClean="0"/>
                <a:t>π+</a:t>
              </a:r>
              <a:endParaRPr lang="en-US" sz="1400" baseline="-25000" dirty="0"/>
            </a:p>
          </p:txBody>
        </p:sp>
        <p:sp>
          <p:nvSpPr>
            <p:cNvPr id="56" name="TextBox 55"/>
            <p:cNvSpPr txBox="1"/>
            <p:nvPr/>
          </p:nvSpPr>
          <p:spPr>
            <a:xfrm>
              <a:off x="7046904" y="4408867"/>
              <a:ext cx="657704" cy="307777"/>
            </a:xfrm>
            <a:prstGeom prst="rect">
              <a:avLst/>
            </a:prstGeom>
            <a:noFill/>
          </p:spPr>
          <p:txBody>
            <a:bodyPr wrap="square" rtlCol="0">
              <a:spAutoFit/>
            </a:bodyPr>
            <a:lstStyle/>
            <a:p>
              <a:r>
                <a:rPr lang="en-US" sz="1400" dirty="0" smtClean="0"/>
                <a:t>R</a:t>
              </a:r>
              <a:r>
                <a:rPr lang="en-US" sz="1400" baseline="-25000" dirty="0" smtClean="0"/>
                <a:t>π+</a:t>
              </a:r>
              <a:endParaRPr lang="en-US" sz="1400" baseline="-25000" dirty="0"/>
            </a:p>
          </p:txBody>
        </p:sp>
        <p:sp>
          <p:nvSpPr>
            <p:cNvPr id="57" name="TextBox 56"/>
            <p:cNvSpPr txBox="1"/>
            <p:nvPr/>
          </p:nvSpPr>
          <p:spPr>
            <a:xfrm>
              <a:off x="1406120" y="6248465"/>
              <a:ext cx="657704" cy="307777"/>
            </a:xfrm>
            <a:prstGeom prst="rect">
              <a:avLst/>
            </a:prstGeom>
            <a:noFill/>
          </p:spPr>
          <p:txBody>
            <a:bodyPr wrap="square" rtlCol="0">
              <a:spAutoFit/>
            </a:bodyPr>
            <a:lstStyle/>
            <a:p>
              <a:r>
                <a:rPr lang="en-US" sz="1400" dirty="0" smtClean="0"/>
                <a:t>R</a:t>
              </a:r>
              <a:r>
                <a:rPr lang="en-US" sz="1400" baseline="-25000" dirty="0" smtClean="0"/>
                <a:t>π+</a:t>
              </a:r>
              <a:endParaRPr lang="en-US" sz="1400" baseline="-25000" dirty="0"/>
            </a:p>
          </p:txBody>
        </p:sp>
        <p:sp>
          <p:nvSpPr>
            <p:cNvPr id="58" name="TextBox 57"/>
            <p:cNvSpPr txBox="1"/>
            <p:nvPr/>
          </p:nvSpPr>
          <p:spPr>
            <a:xfrm>
              <a:off x="4234678" y="6268327"/>
              <a:ext cx="657704" cy="307777"/>
            </a:xfrm>
            <a:prstGeom prst="rect">
              <a:avLst/>
            </a:prstGeom>
            <a:noFill/>
          </p:spPr>
          <p:txBody>
            <a:bodyPr wrap="square" rtlCol="0">
              <a:spAutoFit/>
            </a:bodyPr>
            <a:lstStyle/>
            <a:p>
              <a:r>
                <a:rPr lang="en-US" sz="1400" dirty="0" smtClean="0"/>
                <a:t>R</a:t>
              </a:r>
              <a:r>
                <a:rPr lang="en-US" sz="1400" baseline="-25000" dirty="0" smtClean="0"/>
                <a:t>π+</a:t>
              </a:r>
              <a:endParaRPr lang="en-US" sz="1400" baseline="-25000" dirty="0"/>
            </a:p>
          </p:txBody>
        </p:sp>
        <p:sp>
          <p:nvSpPr>
            <p:cNvPr id="59" name="TextBox 58"/>
            <p:cNvSpPr txBox="1"/>
            <p:nvPr/>
          </p:nvSpPr>
          <p:spPr>
            <a:xfrm>
              <a:off x="7058249" y="6263791"/>
              <a:ext cx="657704" cy="307777"/>
            </a:xfrm>
            <a:prstGeom prst="rect">
              <a:avLst/>
            </a:prstGeom>
            <a:noFill/>
          </p:spPr>
          <p:txBody>
            <a:bodyPr wrap="square" rtlCol="0">
              <a:spAutoFit/>
            </a:bodyPr>
            <a:lstStyle/>
            <a:p>
              <a:r>
                <a:rPr lang="en-US" sz="1400" dirty="0" smtClean="0"/>
                <a:t>R</a:t>
              </a:r>
              <a:r>
                <a:rPr lang="en-US" sz="1400" baseline="-25000" dirty="0" smtClean="0"/>
                <a:t>π+</a:t>
              </a:r>
              <a:endParaRPr lang="en-US" sz="1400" baseline="-25000" dirty="0"/>
            </a:p>
          </p:txBody>
        </p:sp>
        <p:sp>
          <p:nvSpPr>
            <p:cNvPr id="60" name="TextBox 59"/>
            <p:cNvSpPr txBox="1"/>
            <p:nvPr/>
          </p:nvSpPr>
          <p:spPr>
            <a:xfrm rot="16200000">
              <a:off x="-615196" y="1385254"/>
              <a:ext cx="1775335" cy="307777"/>
            </a:xfrm>
            <a:prstGeom prst="rect">
              <a:avLst/>
            </a:prstGeom>
            <a:noFill/>
          </p:spPr>
          <p:txBody>
            <a:bodyPr wrap="square" rtlCol="0">
              <a:spAutoFit/>
            </a:bodyPr>
            <a:lstStyle/>
            <a:p>
              <a:r>
                <a:rPr lang="en-US" sz="1400" dirty="0" smtClean="0"/>
                <a:t>Correction Factors</a:t>
              </a:r>
              <a:endParaRPr lang="en-US" sz="1400" baseline="-25000" dirty="0"/>
            </a:p>
          </p:txBody>
        </p:sp>
        <p:sp>
          <p:nvSpPr>
            <p:cNvPr id="61" name="TextBox 60"/>
            <p:cNvSpPr txBox="1"/>
            <p:nvPr/>
          </p:nvSpPr>
          <p:spPr>
            <a:xfrm rot="16200000">
              <a:off x="-615196" y="3358452"/>
              <a:ext cx="1775335" cy="307777"/>
            </a:xfrm>
            <a:prstGeom prst="rect">
              <a:avLst/>
            </a:prstGeom>
            <a:noFill/>
          </p:spPr>
          <p:txBody>
            <a:bodyPr wrap="square" rtlCol="0">
              <a:spAutoFit/>
            </a:bodyPr>
            <a:lstStyle/>
            <a:p>
              <a:r>
                <a:rPr lang="en-US" sz="1400" dirty="0" smtClean="0"/>
                <a:t>Correction Factors</a:t>
              </a:r>
              <a:endParaRPr lang="en-US" sz="1400" baseline="-25000" dirty="0"/>
            </a:p>
          </p:txBody>
        </p:sp>
        <p:sp>
          <p:nvSpPr>
            <p:cNvPr id="62" name="TextBox 61"/>
            <p:cNvSpPr txBox="1"/>
            <p:nvPr/>
          </p:nvSpPr>
          <p:spPr>
            <a:xfrm rot="16200000">
              <a:off x="-629712" y="5201827"/>
              <a:ext cx="1775335" cy="307777"/>
            </a:xfrm>
            <a:prstGeom prst="rect">
              <a:avLst/>
            </a:prstGeom>
            <a:noFill/>
          </p:spPr>
          <p:txBody>
            <a:bodyPr wrap="square" rtlCol="0">
              <a:spAutoFit/>
            </a:bodyPr>
            <a:lstStyle/>
            <a:p>
              <a:r>
                <a:rPr lang="en-US" sz="1400" dirty="0" smtClean="0"/>
                <a:t>Correction Factors</a:t>
              </a:r>
              <a:endParaRPr lang="en-US" sz="1400" baseline="-25000" dirty="0"/>
            </a:p>
          </p:txBody>
        </p:sp>
      </p:grpSp>
      <p:sp>
        <p:nvSpPr>
          <p:cNvPr id="63" name="Rectangle 62"/>
          <p:cNvSpPr/>
          <p:nvPr/>
        </p:nvSpPr>
        <p:spPr>
          <a:xfrm>
            <a:off x="3650265" y="1154668"/>
            <a:ext cx="5398765" cy="369332"/>
          </a:xfrm>
          <a:prstGeom prst="rect">
            <a:avLst/>
          </a:prstGeom>
        </p:spPr>
        <p:txBody>
          <a:bodyPr wrap="square">
            <a:spAutoFit/>
          </a:bodyPr>
          <a:lstStyle/>
          <a:p>
            <a:r>
              <a:rPr lang="en-US" dirty="0" smtClean="0">
                <a:latin typeface="Times"/>
                <a:cs typeface="Times"/>
              </a:rPr>
              <a:t>Fit results for p=pion, similar results for p=positron </a:t>
            </a:r>
            <a:endParaRPr lang="en-US" dirty="0"/>
          </a:p>
        </p:txBody>
      </p:sp>
    </p:spTree>
    <p:extLst>
      <p:ext uri="{BB962C8B-B14F-4D97-AF65-F5344CB8AC3E}">
        <p14:creationId xmlns:p14="http://schemas.microsoft.com/office/powerpoint/2010/main" val="18945574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7034D8C-3CB4-402A-BC46-2AB14C0FE90A}" type="slidenum">
              <a:rPr lang="en-US" smtClean="0"/>
              <a:pPr/>
              <a:t>12</a:t>
            </a:fld>
            <a:endParaRPr lang="en-US"/>
          </a:p>
        </p:txBody>
      </p:sp>
      <p:sp>
        <p:nvSpPr>
          <p:cNvPr id="4" name="TextBox 3"/>
          <p:cNvSpPr txBox="1"/>
          <p:nvPr/>
        </p:nvSpPr>
        <p:spPr>
          <a:xfrm>
            <a:off x="1059964" y="131802"/>
            <a:ext cx="7269939" cy="584776"/>
          </a:xfrm>
          <a:prstGeom prst="rect">
            <a:avLst/>
          </a:prstGeom>
          <a:noFill/>
        </p:spPr>
        <p:txBody>
          <a:bodyPr wrap="none" rtlCol="0">
            <a:spAutoFit/>
          </a:bodyPr>
          <a:lstStyle/>
          <a:p>
            <a:r>
              <a:rPr lang="en-US" sz="3200" dirty="0" smtClean="0">
                <a:latin typeface="Times"/>
                <a:cs typeface="Times"/>
              </a:rPr>
              <a:t>Calibrating Different Runs at Same Energy</a:t>
            </a:r>
            <a:endParaRPr lang="en-US" sz="3200" dirty="0">
              <a:latin typeface="Times"/>
              <a:cs typeface="Times"/>
            </a:endParaRPr>
          </a:p>
        </p:txBody>
      </p:sp>
      <p:sp>
        <p:nvSpPr>
          <p:cNvPr id="8" name="TextBox 7"/>
          <p:cNvSpPr txBox="1"/>
          <p:nvPr/>
        </p:nvSpPr>
        <p:spPr>
          <a:xfrm>
            <a:off x="1640554" y="845496"/>
            <a:ext cx="1003801" cy="369332"/>
          </a:xfrm>
          <a:prstGeom prst="rect">
            <a:avLst/>
          </a:prstGeom>
          <a:noFill/>
        </p:spPr>
        <p:txBody>
          <a:bodyPr wrap="none" rtlCol="0">
            <a:spAutoFit/>
          </a:bodyPr>
          <a:lstStyle/>
          <a:p>
            <a:r>
              <a:rPr lang="en-US" dirty="0" smtClean="0"/>
              <a:t>4 GeV </a:t>
            </a:r>
            <a:r>
              <a:rPr lang="el-GR" dirty="0" smtClean="0">
                <a:latin typeface="Times New Roman"/>
                <a:cs typeface="Times New Roman"/>
              </a:rPr>
              <a:t>π</a:t>
            </a:r>
            <a:r>
              <a:rPr lang="en-US" baseline="30000" dirty="0" smtClean="0">
                <a:latin typeface="Times New Roman"/>
                <a:cs typeface="Times New Roman"/>
              </a:rPr>
              <a:t>+</a:t>
            </a:r>
            <a:endParaRPr lang="en-US" dirty="0"/>
          </a:p>
        </p:txBody>
      </p:sp>
      <p:sp>
        <p:nvSpPr>
          <p:cNvPr id="9" name="TextBox 8"/>
          <p:cNvSpPr txBox="1"/>
          <p:nvPr/>
        </p:nvSpPr>
        <p:spPr>
          <a:xfrm>
            <a:off x="6463939" y="830648"/>
            <a:ext cx="992579" cy="369332"/>
          </a:xfrm>
          <a:prstGeom prst="rect">
            <a:avLst/>
          </a:prstGeom>
          <a:noFill/>
        </p:spPr>
        <p:txBody>
          <a:bodyPr wrap="none" rtlCol="0">
            <a:spAutoFit/>
          </a:bodyPr>
          <a:lstStyle/>
          <a:p>
            <a:r>
              <a:rPr lang="en-US" dirty="0" smtClean="0"/>
              <a:t>8 </a:t>
            </a:r>
            <a:r>
              <a:rPr lang="en-US" dirty="0" err="1" smtClean="0"/>
              <a:t>GeV</a:t>
            </a:r>
            <a:r>
              <a:rPr lang="en-US" dirty="0" smtClean="0"/>
              <a:t> e</a:t>
            </a:r>
            <a:r>
              <a:rPr lang="en-US" baseline="30000" dirty="0" smtClean="0"/>
              <a:t>+</a:t>
            </a:r>
            <a:endParaRPr lang="en-US" dirty="0"/>
          </a:p>
        </p:txBody>
      </p:sp>
      <p:pic>
        <p:nvPicPr>
          <p:cNvPr id="10" name="Picture 9"/>
          <p:cNvPicPr>
            <a:picLocks noChangeAspect="1"/>
          </p:cNvPicPr>
          <p:nvPr/>
        </p:nvPicPr>
        <p:blipFill>
          <a:blip r:embed="rId2"/>
          <a:stretch>
            <a:fillRect/>
          </a:stretch>
        </p:blipFill>
        <p:spPr>
          <a:xfrm>
            <a:off x="0" y="1156438"/>
            <a:ext cx="4456477" cy="4182232"/>
          </a:xfrm>
          <a:prstGeom prst="rect">
            <a:avLst/>
          </a:prstGeom>
        </p:spPr>
      </p:pic>
      <p:pic>
        <p:nvPicPr>
          <p:cNvPr id="11" name="Picture 10"/>
          <p:cNvPicPr>
            <a:picLocks noChangeAspect="1"/>
          </p:cNvPicPr>
          <p:nvPr/>
        </p:nvPicPr>
        <p:blipFill>
          <a:blip r:embed="rId3"/>
          <a:stretch>
            <a:fillRect/>
          </a:stretch>
        </p:blipFill>
        <p:spPr>
          <a:xfrm>
            <a:off x="4741397" y="1156772"/>
            <a:ext cx="4308272" cy="4182232"/>
          </a:xfrm>
          <a:prstGeom prst="rect">
            <a:avLst/>
          </a:prstGeom>
        </p:spPr>
      </p:pic>
      <p:sp>
        <p:nvSpPr>
          <p:cNvPr id="12" name="TextBox 11"/>
          <p:cNvSpPr txBox="1"/>
          <p:nvPr/>
        </p:nvSpPr>
        <p:spPr>
          <a:xfrm>
            <a:off x="390573" y="5469296"/>
            <a:ext cx="4466864" cy="1200329"/>
          </a:xfrm>
          <a:prstGeom prst="rect">
            <a:avLst/>
          </a:prstGeom>
          <a:noFill/>
        </p:spPr>
        <p:txBody>
          <a:bodyPr wrap="none" rtlCol="0">
            <a:spAutoFit/>
          </a:bodyPr>
          <a:lstStyle/>
          <a:p>
            <a:r>
              <a:rPr lang="en-US" b="1" dirty="0" err="1" smtClean="0">
                <a:solidFill>
                  <a:schemeClr val="bg2">
                    <a:lumMod val="10000"/>
                  </a:schemeClr>
                </a:solidFill>
              </a:rPr>
              <a:t>Uncalibrated</a:t>
            </a:r>
            <a:r>
              <a:rPr lang="en-US" b="1" dirty="0" smtClean="0">
                <a:solidFill>
                  <a:schemeClr val="bg2">
                    <a:lumMod val="10000"/>
                  </a:schemeClr>
                </a:solidFill>
              </a:rPr>
              <a:t> response (No offset in y)</a:t>
            </a:r>
          </a:p>
          <a:p>
            <a:r>
              <a:rPr lang="en-US" b="1" dirty="0" smtClean="0">
                <a:solidFill>
                  <a:srgbClr val="FF0000"/>
                </a:solidFill>
              </a:rPr>
              <a:t>Full calibration (+5 offset in y)</a:t>
            </a:r>
          </a:p>
          <a:p>
            <a:r>
              <a:rPr lang="en-US" b="1" dirty="0" smtClean="0">
                <a:solidFill>
                  <a:srgbClr val="71F505"/>
                </a:solidFill>
              </a:rPr>
              <a:t>Density – weighted calibration (-5 offset in y)</a:t>
            </a:r>
          </a:p>
          <a:p>
            <a:r>
              <a:rPr lang="en-US" b="1" dirty="0" smtClean="0">
                <a:solidFill>
                  <a:srgbClr val="0000FF"/>
                </a:solidFill>
              </a:rPr>
              <a:t>Hybrid calibration (-10 offset in y)</a:t>
            </a:r>
            <a:endParaRPr lang="en-US" b="1" dirty="0">
              <a:solidFill>
                <a:srgbClr val="0000FF"/>
              </a:solidFill>
            </a:endParaRPr>
          </a:p>
        </p:txBody>
      </p:sp>
    </p:spTree>
    <p:extLst>
      <p:ext uri="{BB962C8B-B14F-4D97-AF65-F5344CB8AC3E}">
        <p14:creationId xmlns:p14="http://schemas.microsoft.com/office/powerpoint/2010/main" val="9198580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7034D8C-3CB4-402A-BC46-2AB14C0FE90A}" type="slidenum">
              <a:rPr lang="en-US" smtClean="0"/>
              <a:pPr/>
              <a:t>13</a:t>
            </a:fld>
            <a:endParaRPr lang="en-US"/>
          </a:p>
        </p:txBody>
      </p:sp>
      <p:sp>
        <p:nvSpPr>
          <p:cNvPr id="4" name="TextBox 3"/>
          <p:cNvSpPr txBox="1"/>
          <p:nvPr/>
        </p:nvSpPr>
        <p:spPr>
          <a:xfrm>
            <a:off x="921291" y="88612"/>
            <a:ext cx="7676100" cy="584776"/>
          </a:xfrm>
          <a:prstGeom prst="rect">
            <a:avLst/>
          </a:prstGeom>
          <a:noFill/>
        </p:spPr>
        <p:txBody>
          <a:bodyPr wrap="none" rtlCol="0">
            <a:spAutoFit/>
          </a:bodyPr>
          <a:lstStyle/>
          <a:p>
            <a:r>
              <a:rPr lang="en-US" sz="3200" dirty="0" smtClean="0">
                <a:latin typeface="Times"/>
                <a:cs typeface="Times"/>
              </a:rPr>
              <a:t>Comparison of Different Calibration Schemes</a:t>
            </a:r>
            <a:endParaRPr lang="en-US" sz="3200" dirty="0">
              <a:latin typeface="Times"/>
              <a:cs typeface="Times"/>
            </a:endParaRPr>
          </a:p>
        </p:txBody>
      </p:sp>
      <p:sp>
        <p:nvSpPr>
          <p:cNvPr id="7" name="TextBox 6"/>
          <p:cNvSpPr txBox="1"/>
          <p:nvPr/>
        </p:nvSpPr>
        <p:spPr>
          <a:xfrm>
            <a:off x="1757798" y="1002268"/>
            <a:ext cx="6635150" cy="369332"/>
          </a:xfrm>
          <a:prstGeom prst="rect">
            <a:avLst/>
          </a:prstGeom>
          <a:noFill/>
        </p:spPr>
        <p:txBody>
          <a:bodyPr wrap="none" rtlCol="0">
            <a:spAutoFit/>
          </a:bodyPr>
          <a:lstStyle/>
          <a:p>
            <a:r>
              <a:rPr lang="en-US" dirty="0" smtClean="0"/>
              <a:t> </a:t>
            </a:r>
            <a:r>
              <a:rPr lang="el-GR" dirty="0" smtClean="0">
                <a:latin typeface="Times New Roman"/>
                <a:cs typeface="Times New Roman"/>
              </a:rPr>
              <a:t>χ</a:t>
            </a:r>
            <a:r>
              <a:rPr lang="en-US" baseline="30000" dirty="0" smtClean="0">
                <a:latin typeface="Times New Roman"/>
                <a:cs typeface="Times New Roman"/>
              </a:rPr>
              <a:t>2</a:t>
            </a:r>
            <a:r>
              <a:rPr lang="en-US" dirty="0" smtClean="0">
                <a:latin typeface="Times New Roman"/>
                <a:cs typeface="Times New Roman"/>
              </a:rPr>
              <a:t>/</a:t>
            </a:r>
            <a:r>
              <a:rPr lang="en-US" dirty="0" err="1" smtClean="0">
                <a:latin typeface="Times New Roman"/>
                <a:cs typeface="Times New Roman"/>
              </a:rPr>
              <a:t>ndf</a:t>
            </a:r>
            <a:r>
              <a:rPr lang="en-US" dirty="0" smtClean="0">
                <a:latin typeface="Times New Roman"/>
                <a:cs typeface="Times New Roman"/>
              </a:rPr>
              <a:t> </a:t>
            </a:r>
            <a:r>
              <a:rPr lang="en-US" dirty="0" smtClean="0"/>
              <a:t>of constant fits to the means for different runs at same energy</a:t>
            </a:r>
            <a:endParaRPr lang="en-US" dirty="0"/>
          </a:p>
        </p:txBody>
      </p:sp>
      <p:pic>
        <p:nvPicPr>
          <p:cNvPr id="9" name="Picture 8"/>
          <p:cNvPicPr>
            <a:picLocks noChangeAspect="1"/>
          </p:cNvPicPr>
          <p:nvPr/>
        </p:nvPicPr>
        <p:blipFill>
          <a:blip r:embed="rId2"/>
          <a:stretch>
            <a:fillRect/>
          </a:stretch>
        </p:blipFill>
        <p:spPr>
          <a:xfrm>
            <a:off x="0" y="1371600"/>
            <a:ext cx="9144000" cy="4321844"/>
          </a:xfrm>
          <a:prstGeom prst="rect">
            <a:avLst/>
          </a:prstGeom>
        </p:spPr>
      </p:pic>
      <p:sp>
        <p:nvSpPr>
          <p:cNvPr id="10" name="TextBox 9"/>
          <p:cNvSpPr txBox="1"/>
          <p:nvPr/>
        </p:nvSpPr>
        <p:spPr>
          <a:xfrm>
            <a:off x="921291" y="5800548"/>
            <a:ext cx="7652794" cy="369332"/>
          </a:xfrm>
          <a:prstGeom prst="rect">
            <a:avLst/>
          </a:prstGeom>
          <a:noFill/>
        </p:spPr>
        <p:txBody>
          <a:bodyPr wrap="none" rtlCol="0">
            <a:spAutoFit/>
          </a:bodyPr>
          <a:lstStyle/>
          <a:p>
            <a:r>
              <a:rPr lang="en-US" b="1" dirty="0" smtClean="0">
                <a:latin typeface="Times New Roman"/>
                <a:cs typeface="Times New Roman"/>
              </a:rPr>
              <a:t>→ </a:t>
            </a:r>
            <a:r>
              <a:rPr lang="en-US" b="1" dirty="0" smtClean="0"/>
              <a:t>All three schemes reduce the spread of data points: Benefits of calibration!</a:t>
            </a:r>
            <a:endParaRPr lang="en-US" b="1" dirty="0"/>
          </a:p>
        </p:txBody>
      </p:sp>
      <p:sp>
        <p:nvSpPr>
          <p:cNvPr id="11" name="TextBox 10"/>
          <p:cNvSpPr txBox="1"/>
          <p:nvPr/>
        </p:nvSpPr>
        <p:spPr>
          <a:xfrm>
            <a:off x="1757798" y="6173432"/>
            <a:ext cx="6366309" cy="369332"/>
          </a:xfrm>
          <a:prstGeom prst="rect">
            <a:avLst/>
          </a:prstGeom>
          <a:noFill/>
        </p:spPr>
        <p:txBody>
          <a:bodyPr wrap="none" rtlCol="0">
            <a:spAutoFit/>
          </a:bodyPr>
          <a:lstStyle/>
          <a:p>
            <a:r>
              <a:rPr lang="en-US" dirty="0" smtClean="0"/>
              <a:t>No obvious “winner”: Similar performance of different techniques</a:t>
            </a:r>
            <a:endParaRPr lang="en-US" dirty="0"/>
          </a:p>
        </p:txBody>
      </p:sp>
    </p:spTree>
    <p:extLst>
      <p:ext uri="{BB962C8B-B14F-4D97-AF65-F5344CB8AC3E}">
        <p14:creationId xmlns:p14="http://schemas.microsoft.com/office/powerpoint/2010/main" val="5858198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7034D8C-3CB4-402A-BC46-2AB14C0FE90A}" type="slidenum">
              <a:rPr lang="en-US" smtClean="0"/>
              <a:pPr/>
              <a:t>14</a:t>
            </a:fld>
            <a:endParaRPr lang="en-US"/>
          </a:p>
        </p:txBody>
      </p:sp>
      <p:sp>
        <p:nvSpPr>
          <p:cNvPr id="4" name="TextBox 3"/>
          <p:cNvSpPr txBox="1"/>
          <p:nvPr/>
        </p:nvSpPr>
        <p:spPr>
          <a:xfrm>
            <a:off x="1392035" y="88612"/>
            <a:ext cx="7045518" cy="584776"/>
          </a:xfrm>
          <a:prstGeom prst="rect">
            <a:avLst/>
          </a:prstGeom>
          <a:noFill/>
        </p:spPr>
        <p:txBody>
          <a:bodyPr wrap="none" rtlCol="0">
            <a:spAutoFit/>
          </a:bodyPr>
          <a:lstStyle/>
          <a:p>
            <a:r>
              <a:rPr lang="en-US" sz="3200" dirty="0" smtClean="0">
                <a:latin typeface="Times"/>
                <a:cs typeface="Times"/>
              </a:rPr>
              <a:t>Linearity of Pion Response: Fit to N=</a:t>
            </a:r>
            <a:r>
              <a:rPr lang="en-US" sz="3200" dirty="0" err="1" smtClean="0">
                <a:latin typeface="Times"/>
                <a:cs typeface="Times"/>
              </a:rPr>
              <a:t>aE</a:t>
            </a:r>
            <a:r>
              <a:rPr lang="en-US" sz="3200" baseline="30000" dirty="0" err="1" smtClean="0">
                <a:latin typeface="Times"/>
                <a:cs typeface="Times"/>
              </a:rPr>
              <a:t>m</a:t>
            </a:r>
            <a:endParaRPr lang="en-US" sz="3200" dirty="0">
              <a:latin typeface="Times"/>
              <a:cs typeface="Times"/>
            </a:endParaRPr>
          </a:p>
        </p:txBody>
      </p:sp>
      <p:sp>
        <p:nvSpPr>
          <p:cNvPr id="9" name="TextBox 8"/>
          <p:cNvSpPr txBox="1"/>
          <p:nvPr/>
        </p:nvSpPr>
        <p:spPr>
          <a:xfrm>
            <a:off x="284764" y="3962938"/>
            <a:ext cx="5718489" cy="2416046"/>
          </a:xfrm>
          <a:prstGeom prst="rect">
            <a:avLst/>
          </a:prstGeom>
          <a:noFill/>
        </p:spPr>
        <p:txBody>
          <a:bodyPr wrap="none" rtlCol="0">
            <a:spAutoFit/>
          </a:bodyPr>
          <a:lstStyle/>
          <a:p>
            <a:r>
              <a:rPr lang="en-US" b="1" dirty="0" err="1" smtClean="0">
                <a:solidFill>
                  <a:schemeClr val="bg2">
                    <a:lumMod val="10000"/>
                  </a:schemeClr>
                </a:solidFill>
              </a:rPr>
              <a:t>Uncalibrated</a:t>
            </a:r>
            <a:r>
              <a:rPr lang="en-US" b="1" dirty="0" smtClean="0">
                <a:solidFill>
                  <a:schemeClr val="bg2">
                    <a:lumMod val="10000"/>
                  </a:schemeClr>
                </a:solidFill>
              </a:rPr>
              <a:t> response</a:t>
            </a:r>
          </a:p>
          <a:p>
            <a:endParaRPr lang="en-US" sz="900" dirty="0"/>
          </a:p>
          <a:p>
            <a:r>
              <a:rPr lang="en-US" sz="1600" dirty="0" smtClean="0"/>
              <a:t>   4% saturation</a:t>
            </a:r>
          </a:p>
          <a:p>
            <a:endParaRPr lang="en-US" sz="1100" dirty="0"/>
          </a:p>
          <a:p>
            <a:r>
              <a:rPr lang="en-US" b="1" dirty="0" smtClean="0">
                <a:solidFill>
                  <a:srgbClr val="FF0000"/>
                </a:solidFill>
              </a:rPr>
              <a:t>Full calibration </a:t>
            </a:r>
          </a:p>
          <a:p>
            <a:endParaRPr lang="en-US" sz="900" dirty="0"/>
          </a:p>
          <a:p>
            <a:r>
              <a:rPr lang="en-US" sz="1600" dirty="0" smtClean="0"/>
              <a:t>   Perfectly linear up to 60 GeV (in contradiction to MC predictions)</a:t>
            </a:r>
          </a:p>
          <a:p>
            <a:endParaRPr lang="en-US" sz="1100" dirty="0"/>
          </a:p>
          <a:p>
            <a:r>
              <a:rPr lang="en-US" b="1" dirty="0" smtClean="0">
                <a:solidFill>
                  <a:srgbClr val="71F505"/>
                </a:solidFill>
              </a:rPr>
              <a:t>Density- weighted calibration</a:t>
            </a:r>
            <a:r>
              <a:rPr lang="en-US" b="1" dirty="0" smtClean="0">
                <a:solidFill>
                  <a:schemeClr val="accent4">
                    <a:lumMod val="75000"/>
                  </a:schemeClr>
                </a:solidFill>
              </a:rPr>
              <a:t>/</a:t>
            </a:r>
            <a:r>
              <a:rPr lang="en-US" b="1" dirty="0" smtClean="0">
                <a:solidFill>
                  <a:srgbClr val="0000FF"/>
                </a:solidFill>
              </a:rPr>
              <a:t>Hybrid calibration</a:t>
            </a:r>
          </a:p>
          <a:p>
            <a:endParaRPr lang="en-US" sz="900" dirty="0">
              <a:solidFill>
                <a:schemeClr val="accent4">
                  <a:lumMod val="75000"/>
                </a:schemeClr>
              </a:solidFill>
            </a:endParaRPr>
          </a:p>
          <a:p>
            <a:r>
              <a:rPr lang="en-US" sz="1600" dirty="0" smtClean="0"/>
              <a:t>   1 – 2% saturation   (in agreement with predictions)</a:t>
            </a:r>
            <a:endParaRPr lang="en-US" sz="1600" dirty="0"/>
          </a:p>
        </p:txBody>
      </p:sp>
      <p:grpSp>
        <p:nvGrpSpPr>
          <p:cNvPr id="18" name="Group 17"/>
          <p:cNvGrpSpPr/>
          <p:nvPr/>
        </p:nvGrpSpPr>
        <p:grpSpPr>
          <a:xfrm>
            <a:off x="1" y="793816"/>
            <a:ext cx="9143999" cy="2869044"/>
            <a:chOff x="1" y="564187"/>
            <a:chExt cx="9143999" cy="2869044"/>
          </a:xfrm>
        </p:grpSpPr>
        <p:pic>
          <p:nvPicPr>
            <p:cNvPr id="11" name="Picture 10"/>
            <p:cNvPicPr>
              <a:picLocks noChangeAspect="1"/>
            </p:cNvPicPr>
            <p:nvPr/>
          </p:nvPicPr>
          <p:blipFill>
            <a:blip r:embed="rId2"/>
            <a:stretch>
              <a:fillRect/>
            </a:stretch>
          </p:blipFill>
          <p:spPr>
            <a:xfrm>
              <a:off x="1" y="564187"/>
              <a:ext cx="3044700" cy="2869044"/>
            </a:xfrm>
            <a:prstGeom prst="rect">
              <a:avLst/>
            </a:prstGeom>
          </p:spPr>
        </p:pic>
        <p:pic>
          <p:nvPicPr>
            <p:cNvPr id="12" name="Picture 11"/>
            <p:cNvPicPr>
              <a:picLocks noChangeAspect="1"/>
            </p:cNvPicPr>
            <p:nvPr/>
          </p:nvPicPr>
          <p:blipFill>
            <a:blip r:embed="rId3"/>
            <a:stretch>
              <a:fillRect/>
            </a:stretch>
          </p:blipFill>
          <p:spPr>
            <a:xfrm>
              <a:off x="3144009" y="673389"/>
              <a:ext cx="2982943" cy="2759842"/>
            </a:xfrm>
            <a:prstGeom prst="rect">
              <a:avLst/>
            </a:prstGeom>
          </p:spPr>
        </p:pic>
        <p:pic>
          <p:nvPicPr>
            <p:cNvPr id="13" name="Picture 12"/>
            <p:cNvPicPr>
              <a:picLocks noChangeAspect="1"/>
            </p:cNvPicPr>
            <p:nvPr/>
          </p:nvPicPr>
          <p:blipFill>
            <a:blip r:embed="rId4"/>
            <a:stretch>
              <a:fillRect/>
            </a:stretch>
          </p:blipFill>
          <p:spPr>
            <a:xfrm>
              <a:off x="6228096" y="673388"/>
              <a:ext cx="2915904" cy="2759842"/>
            </a:xfrm>
            <a:prstGeom prst="rect">
              <a:avLst/>
            </a:prstGeom>
          </p:spPr>
        </p:pic>
        <p:sp>
          <p:nvSpPr>
            <p:cNvPr id="14" name="Rectangle 13"/>
            <p:cNvSpPr/>
            <p:nvPr/>
          </p:nvSpPr>
          <p:spPr>
            <a:xfrm>
              <a:off x="1859701" y="793816"/>
              <a:ext cx="419566" cy="36288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4983086" y="923536"/>
              <a:ext cx="419566" cy="36288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8112826" y="923536"/>
              <a:ext cx="419566" cy="36288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538730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BE184D-3D52-5A4F-894A-02BAB06AFFF9}" type="slidenum">
              <a:rPr lang="en-US" smtClean="0"/>
              <a:t>15</a:t>
            </a:fld>
            <a:endParaRPr lang="en-US"/>
          </a:p>
        </p:txBody>
      </p:sp>
      <p:sp>
        <p:nvSpPr>
          <p:cNvPr id="3" name="TextBox 2"/>
          <p:cNvSpPr txBox="1"/>
          <p:nvPr/>
        </p:nvSpPr>
        <p:spPr>
          <a:xfrm>
            <a:off x="3396319" y="2206178"/>
            <a:ext cx="2504468" cy="1015663"/>
          </a:xfrm>
          <a:prstGeom prst="rect">
            <a:avLst/>
          </a:prstGeom>
          <a:noFill/>
        </p:spPr>
        <p:txBody>
          <a:bodyPr wrap="none" rtlCol="0">
            <a:spAutoFit/>
          </a:bodyPr>
          <a:lstStyle/>
          <a:p>
            <a:r>
              <a:rPr lang="en-US" sz="6000" b="1" dirty="0" smtClean="0"/>
              <a:t>Backup</a:t>
            </a:r>
            <a:endParaRPr lang="en-US" sz="6000" b="1" dirty="0"/>
          </a:p>
        </p:txBody>
      </p:sp>
    </p:spTree>
    <p:extLst>
      <p:ext uri="{BB962C8B-B14F-4D97-AF65-F5344CB8AC3E}">
        <p14:creationId xmlns:p14="http://schemas.microsoft.com/office/powerpoint/2010/main" val="4763775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BE184D-3D52-5A4F-894A-02BAB06AFFF9}" type="slidenum">
              <a:rPr lang="en-US" smtClean="0"/>
              <a:t>16</a:t>
            </a:fld>
            <a:endParaRPr lang="en-US"/>
          </a:p>
        </p:txBody>
      </p:sp>
      <p:sp>
        <p:nvSpPr>
          <p:cNvPr id="3" name="TextBox 2"/>
          <p:cNvSpPr txBox="1"/>
          <p:nvPr/>
        </p:nvSpPr>
        <p:spPr>
          <a:xfrm>
            <a:off x="2440802" y="88612"/>
            <a:ext cx="4765848" cy="584776"/>
          </a:xfrm>
          <a:prstGeom prst="rect">
            <a:avLst/>
          </a:prstGeom>
          <a:noFill/>
        </p:spPr>
        <p:txBody>
          <a:bodyPr wrap="none" rtlCol="0">
            <a:spAutoFit/>
          </a:bodyPr>
          <a:lstStyle/>
          <a:p>
            <a:r>
              <a:rPr lang="en-US" sz="3200" dirty="0" smtClean="0">
                <a:latin typeface="Times"/>
                <a:cs typeface="Times"/>
              </a:rPr>
              <a:t>Particle Identification (PID)</a:t>
            </a:r>
            <a:endParaRPr lang="en-US" sz="3200" dirty="0">
              <a:latin typeface="Times"/>
              <a:cs typeface="Times"/>
            </a:endParaRPr>
          </a:p>
        </p:txBody>
      </p:sp>
      <p:sp>
        <p:nvSpPr>
          <p:cNvPr id="4" name="TextBox 3"/>
          <p:cNvSpPr txBox="1"/>
          <p:nvPr/>
        </p:nvSpPr>
        <p:spPr>
          <a:xfrm>
            <a:off x="1009228" y="771135"/>
            <a:ext cx="7677572" cy="923330"/>
          </a:xfrm>
          <a:prstGeom prst="rect">
            <a:avLst/>
          </a:prstGeom>
          <a:noFill/>
        </p:spPr>
        <p:txBody>
          <a:bodyPr wrap="square" rtlCol="0">
            <a:spAutoFit/>
          </a:bodyPr>
          <a:lstStyle/>
          <a:p>
            <a:r>
              <a:rPr lang="en-US" dirty="0" smtClean="0">
                <a:solidFill>
                  <a:srgbClr val="0000FF"/>
                </a:solidFill>
              </a:rPr>
              <a:t>0. </a:t>
            </a:r>
            <a:r>
              <a:rPr lang="en-US" dirty="0" err="1" smtClean="0">
                <a:solidFill>
                  <a:srgbClr val="0000FF"/>
                </a:solidFill>
              </a:rPr>
              <a:t>Čerenkov</a:t>
            </a:r>
            <a:r>
              <a:rPr lang="en-US" dirty="0" smtClean="0">
                <a:solidFill>
                  <a:srgbClr val="0000FF"/>
                </a:solidFill>
              </a:rPr>
              <a:t> counter based PID (good for 6, 8, 10, 12, 16, and 20 </a:t>
            </a:r>
            <a:r>
              <a:rPr lang="en-US" dirty="0" err="1" smtClean="0">
                <a:solidFill>
                  <a:srgbClr val="0000FF"/>
                </a:solidFill>
              </a:rPr>
              <a:t>GeV</a:t>
            </a:r>
            <a:r>
              <a:rPr lang="en-US" dirty="0" smtClean="0">
                <a:solidFill>
                  <a:srgbClr val="0000FF"/>
                </a:solidFill>
              </a:rPr>
              <a:t>)</a:t>
            </a:r>
          </a:p>
          <a:p>
            <a:endParaRPr lang="en-US" dirty="0" smtClean="0">
              <a:solidFill>
                <a:srgbClr val="0000FF"/>
              </a:solidFill>
            </a:endParaRPr>
          </a:p>
          <a:p>
            <a:r>
              <a:rPr lang="en-US" dirty="0" smtClean="0"/>
              <a:t>1. Topological PID: Starts with the trajectory fit (used for 2, 4, 25 and 32 </a:t>
            </a:r>
            <a:r>
              <a:rPr lang="en-US" dirty="0" err="1" smtClean="0"/>
              <a:t>GeV</a:t>
            </a:r>
            <a:r>
              <a:rPr lang="en-US" dirty="0" smtClean="0"/>
              <a:t>)</a:t>
            </a:r>
            <a:endParaRPr lang="en-US" dirty="0"/>
          </a:p>
        </p:txBody>
      </p:sp>
      <p:sp>
        <p:nvSpPr>
          <p:cNvPr id="6" name="Rectangle 5"/>
          <p:cNvSpPr/>
          <p:nvPr/>
        </p:nvSpPr>
        <p:spPr>
          <a:xfrm>
            <a:off x="4836695" y="1966754"/>
            <a:ext cx="2176497" cy="369332"/>
          </a:xfrm>
          <a:prstGeom prst="rect">
            <a:avLst/>
          </a:prstGeom>
        </p:spPr>
        <p:txBody>
          <a:bodyPr wrap="none">
            <a:spAutoFit/>
          </a:bodyPr>
          <a:lstStyle/>
          <a:p>
            <a:r>
              <a:rPr lang="en-US" dirty="0" smtClean="0"/>
              <a:t>Topological Variables</a:t>
            </a:r>
            <a:endParaRPr lang="en-US" dirty="0"/>
          </a:p>
        </p:txBody>
      </p:sp>
      <p:graphicFrame>
        <p:nvGraphicFramePr>
          <p:cNvPr id="10" name="Object 9"/>
          <p:cNvGraphicFramePr>
            <a:graphicFrameLocks noChangeAspect="1"/>
          </p:cNvGraphicFramePr>
          <p:nvPr>
            <p:extLst>
              <p:ext uri="{D42A27DB-BD31-4B8C-83A1-F6EECF244321}">
                <p14:modId xmlns:p14="http://schemas.microsoft.com/office/powerpoint/2010/main" val="3890180351"/>
              </p:ext>
            </p:extLst>
          </p:nvPr>
        </p:nvGraphicFramePr>
        <p:xfrm>
          <a:off x="3235858" y="2517530"/>
          <a:ext cx="5908142" cy="4333428"/>
        </p:xfrm>
        <a:graphic>
          <a:graphicData uri="http://schemas.openxmlformats.org/presentationml/2006/ole">
            <mc:AlternateContent xmlns:mc="http://schemas.openxmlformats.org/markup-compatibility/2006">
              <mc:Choice xmlns:v="urn:schemas-microsoft-com:vml" Requires="v">
                <p:oleObj spid="_x0000_s6203" name="Document" r:id="rId4" imgW="6337300" imgH="4648200" progId="Word.Document.12">
                  <p:embed/>
                </p:oleObj>
              </mc:Choice>
              <mc:Fallback>
                <p:oleObj name="Document" r:id="rId4" imgW="6337300" imgH="4648200" progId="Word.Document.12">
                  <p:embed/>
                  <p:pic>
                    <p:nvPicPr>
                      <p:cNvPr id="0" name=""/>
                      <p:cNvPicPr/>
                      <p:nvPr/>
                    </p:nvPicPr>
                    <p:blipFill>
                      <a:blip r:embed="rId5"/>
                      <a:stretch>
                        <a:fillRect/>
                      </a:stretch>
                    </p:blipFill>
                    <p:spPr>
                      <a:xfrm>
                        <a:off x="3235858" y="2517530"/>
                        <a:ext cx="5908142" cy="4333428"/>
                      </a:xfrm>
                      <a:prstGeom prst="rect">
                        <a:avLst/>
                      </a:prstGeom>
                    </p:spPr>
                  </p:pic>
                </p:oleObj>
              </mc:Fallback>
            </mc:AlternateContent>
          </a:graphicData>
        </a:graphic>
      </p:graphicFrame>
      <p:sp>
        <p:nvSpPr>
          <p:cNvPr id="8" name="TextBox 7"/>
          <p:cNvSpPr txBox="1"/>
          <p:nvPr/>
        </p:nvSpPr>
        <p:spPr>
          <a:xfrm>
            <a:off x="38567" y="4208088"/>
            <a:ext cx="3235858" cy="2585323"/>
          </a:xfrm>
          <a:prstGeom prst="rect">
            <a:avLst/>
          </a:prstGeom>
          <a:noFill/>
          <a:ln>
            <a:solidFill>
              <a:schemeClr val="tx1"/>
            </a:solidFill>
          </a:ln>
        </p:spPr>
        <p:txBody>
          <a:bodyPr wrap="square" rtlCol="0">
            <a:spAutoFit/>
          </a:bodyPr>
          <a:lstStyle/>
          <a:p>
            <a:r>
              <a:rPr lang="en-US" dirty="0" smtClean="0"/>
              <a:t>Visually inspect the positron events in the ~10% excess in the topological PID</a:t>
            </a:r>
          </a:p>
          <a:p>
            <a:pPr marL="285750" indent="-285750">
              <a:buFont typeface="Wingdings" charset="0"/>
              <a:buChar char="à"/>
            </a:pPr>
            <a:r>
              <a:rPr lang="en-US" dirty="0" smtClean="0">
                <a:sym typeface="Wingdings"/>
              </a:rPr>
              <a:t>They are positrons</a:t>
            </a:r>
          </a:p>
          <a:p>
            <a:pPr marL="285750" indent="-285750">
              <a:buFont typeface="Wingdings" charset="0"/>
              <a:buChar char="à"/>
            </a:pPr>
            <a:r>
              <a:rPr lang="en-US" dirty="0" smtClean="0">
                <a:sym typeface="Wingdings"/>
              </a:rPr>
              <a:t>10 % compatible with the inefficiency of th</a:t>
            </a:r>
            <a:r>
              <a:rPr lang="en-US" dirty="0" smtClean="0">
                <a:solidFill>
                  <a:srgbClr val="000000"/>
                </a:solidFill>
                <a:sym typeface="Wingdings"/>
              </a:rPr>
              <a:t>e </a:t>
            </a:r>
            <a:r>
              <a:rPr lang="en-US" dirty="0" err="1" smtClean="0">
                <a:solidFill>
                  <a:srgbClr val="000000"/>
                </a:solidFill>
              </a:rPr>
              <a:t>Čerenkov</a:t>
            </a:r>
            <a:r>
              <a:rPr lang="en-US" dirty="0" smtClean="0">
                <a:solidFill>
                  <a:srgbClr val="000000"/>
                </a:solidFill>
              </a:rPr>
              <a:t> counter, which was ≥ 90% for most energies</a:t>
            </a:r>
          </a:p>
          <a:p>
            <a:pPr marL="285750" indent="-285750">
              <a:buFont typeface="Wingdings" charset="0"/>
              <a:buChar char="à"/>
            </a:pPr>
            <a:r>
              <a:rPr lang="en-US" dirty="0" smtClean="0">
                <a:solidFill>
                  <a:srgbClr val="000000"/>
                </a:solidFill>
              </a:rPr>
              <a:t>Topological PID works nicely!</a:t>
            </a:r>
            <a:endParaRPr lang="en-US" dirty="0">
              <a:solidFill>
                <a:srgbClr val="000000"/>
              </a:solidFill>
            </a:endParaRPr>
          </a:p>
        </p:txBody>
      </p:sp>
      <p:pic>
        <p:nvPicPr>
          <p:cNvPr id="7" name="Picture 6"/>
          <p:cNvPicPr>
            <a:picLocks noChangeAspect="1"/>
          </p:cNvPicPr>
          <p:nvPr/>
        </p:nvPicPr>
        <p:blipFill>
          <a:blip r:embed="rId6"/>
          <a:stretch>
            <a:fillRect/>
          </a:stretch>
        </p:blipFill>
        <p:spPr>
          <a:xfrm>
            <a:off x="0" y="2097942"/>
            <a:ext cx="3370170" cy="1995879"/>
          </a:xfrm>
          <a:prstGeom prst="rect">
            <a:avLst/>
          </a:prstGeom>
        </p:spPr>
      </p:pic>
      <p:sp>
        <p:nvSpPr>
          <p:cNvPr id="5" name="Rectangle 4"/>
          <p:cNvSpPr/>
          <p:nvPr/>
        </p:nvSpPr>
        <p:spPr>
          <a:xfrm>
            <a:off x="2505831" y="2336087"/>
            <a:ext cx="864339" cy="369332"/>
          </a:xfrm>
          <a:prstGeom prst="rect">
            <a:avLst/>
          </a:prstGeom>
        </p:spPr>
        <p:txBody>
          <a:bodyPr wrap="none">
            <a:spAutoFit/>
          </a:bodyPr>
          <a:lstStyle/>
          <a:p>
            <a:r>
              <a:rPr lang="en-US" dirty="0" smtClean="0"/>
              <a:t>16 </a:t>
            </a:r>
            <a:r>
              <a:rPr lang="en-US" dirty="0" err="1" smtClean="0"/>
              <a:t>GeV</a:t>
            </a:r>
            <a:endParaRPr lang="en-US" dirty="0"/>
          </a:p>
        </p:txBody>
      </p:sp>
    </p:spTree>
    <p:extLst>
      <p:ext uri="{BB962C8B-B14F-4D97-AF65-F5344CB8AC3E}">
        <p14:creationId xmlns:p14="http://schemas.microsoft.com/office/powerpoint/2010/main" val="20294832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7235" y="0"/>
            <a:ext cx="6633628" cy="701298"/>
          </a:xfrm>
        </p:spPr>
        <p:txBody>
          <a:bodyPr>
            <a:normAutofit/>
          </a:bodyPr>
          <a:lstStyle/>
          <a:p>
            <a:r>
              <a:rPr lang="en-US" sz="3200" dirty="0" smtClean="0">
                <a:latin typeface="Times"/>
                <a:cs typeface="Times"/>
              </a:rPr>
              <a:t>Digital Hadron Calorimeter (DHCAL)</a:t>
            </a:r>
            <a:endParaRPr lang="en-US" sz="3200" dirty="0">
              <a:latin typeface="Times"/>
              <a:cs typeface="Times"/>
            </a:endParaRPr>
          </a:p>
        </p:txBody>
      </p:sp>
      <p:sp>
        <p:nvSpPr>
          <p:cNvPr id="3" name="Slide Number Placeholder 2"/>
          <p:cNvSpPr>
            <a:spLocks noGrp="1"/>
          </p:cNvSpPr>
          <p:nvPr>
            <p:ph type="sldNum" sz="quarter" idx="12"/>
          </p:nvPr>
        </p:nvSpPr>
        <p:spPr/>
        <p:txBody>
          <a:bodyPr/>
          <a:lstStyle/>
          <a:p>
            <a:fld id="{E0E76044-6D4D-934F-8B3C-A244D59F4207}" type="slidenum">
              <a:rPr lang="en-US" smtClean="0"/>
              <a:pPr/>
              <a:t>2</a:t>
            </a:fld>
            <a:endParaRPr lang="en-US"/>
          </a:p>
        </p:txBody>
      </p:sp>
      <p:sp>
        <p:nvSpPr>
          <p:cNvPr id="4" name="TextBox 3"/>
          <p:cNvSpPr txBox="1"/>
          <p:nvPr/>
        </p:nvSpPr>
        <p:spPr>
          <a:xfrm>
            <a:off x="100194" y="1340038"/>
            <a:ext cx="3722149" cy="4031873"/>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2000" b="1" dirty="0" smtClean="0"/>
              <a:t>Concept of the DHCAL</a:t>
            </a:r>
          </a:p>
          <a:p>
            <a:endParaRPr lang="en-US" sz="2000" dirty="0" smtClean="0"/>
          </a:p>
          <a:p>
            <a:pPr>
              <a:buFont typeface="Arial"/>
              <a:buChar char="•"/>
            </a:pPr>
            <a:r>
              <a:rPr lang="en-US" dirty="0" smtClean="0"/>
              <a:t> Imaging hadron calorimeter optimized for use with PFA  </a:t>
            </a:r>
          </a:p>
          <a:p>
            <a:pPr>
              <a:buFont typeface="Arial"/>
              <a:buChar char="•"/>
            </a:pPr>
            <a:endParaRPr lang="en-US" dirty="0" smtClean="0"/>
          </a:p>
          <a:p>
            <a:pPr>
              <a:buFont typeface="Arial"/>
              <a:buChar char="•"/>
            </a:pPr>
            <a:r>
              <a:rPr lang="en-US" dirty="0" smtClean="0"/>
              <a:t> 1-bit (digital) readout</a:t>
            </a:r>
          </a:p>
          <a:p>
            <a:pPr>
              <a:buFont typeface="Arial"/>
              <a:buChar char="•"/>
            </a:pPr>
            <a:endParaRPr lang="en-US" dirty="0" smtClean="0"/>
          </a:p>
          <a:p>
            <a:pPr>
              <a:buFont typeface="Arial"/>
              <a:buChar char="•"/>
            </a:pPr>
            <a:r>
              <a:rPr lang="en-US" dirty="0" smtClean="0"/>
              <a:t> 1 x 1 cm</a:t>
            </a:r>
            <a:r>
              <a:rPr lang="en-US" baseline="30000" dirty="0" smtClean="0"/>
              <a:t>2</a:t>
            </a:r>
            <a:r>
              <a:rPr lang="en-US" dirty="0" smtClean="0"/>
              <a:t> pads read out individually</a:t>
            </a:r>
          </a:p>
          <a:p>
            <a:r>
              <a:rPr lang="en-US" dirty="0" smtClean="0">
                <a:solidFill>
                  <a:srgbClr val="FF0000"/>
                </a:solidFill>
              </a:rPr>
              <a:t>(embedded into calorimeter!)</a:t>
            </a:r>
            <a:r>
              <a:rPr lang="en-US" dirty="0" smtClean="0"/>
              <a:t>	</a:t>
            </a:r>
          </a:p>
          <a:p>
            <a:pPr>
              <a:buFont typeface="Arial"/>
              <a:buChar char="•"/>
            </a:pPr>
            <a:endParaRPr lang="en-US" dirty="0" smtClean="0"/>
          </a:p>
          <a:p>
            <a:pPr>
              <a:buFont typeface="Arial"/>
              <a:buChar char="•"/>
            </a:pPr>
            <a:r>
              <a:rPr lang="en-US" dirty="0" smtClean="0"/>
              <a:t> Resistive Plate Chambers (RPCs) as active elements, between steel/tungsten</a:t>
            </a:r>
          </a:p>
          <a:p>
            <a:pPr>
              <a:buFont typeface="Arial"/>
              <a:buChar char="•"/>
            </a:pPr>
            <a:endParaRPr lang="en-US" dirty="0" smtClean="0"/>
          </a:p>
        </p:txBody>
      </p:sp>
      <p:sp>
        <p:nvSpPr>
          <p:cNvPr id="5" name="TextBox 4"/>
          <p:cNvSpPr txBox="1"/>
          <p:nvPr/>
        </p:nvSpPr>
        <p:spPr>
          <a:xfrm>
            <a:off x="4070874" y="787400"/>
            <a:ext cx="4964651" cy="2031325"/>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marL="285750" indent="-285750">
              <a:buFont typeface="Wingdings" charset="2"/>
              <a:buChar char="§"/>
            </a:pPr>
            <a:r>
              <a:rPr lang="en-US" dirty="0" smtClean="0"/>
              <a:t>Each layer  with an area of </a:t>
            </a:r>
            <a:r>
              <a:rPr lang="en-US" dirty="0"/>
              <a:t>~</a:t>
            </a:r>
            <a:r>
              <a:rPr lang="en-US" dirty="0" smtClean="0"/>
              <a:t> 1 x 1  m</a:t>
            </a:r>
            <a:r>
              <a:rPr lang="en-US" baseline="30000" dirty="0" smtClean="0"/>
              <a:t>2</a:t>
            </a:r>
            <a:r>
              <a:rPr lang="en-US" dirty="0" smtClean="0"/>
              <a:t> is read out by 96 x 96 pads.</a:t>
            </a:r>
          </a:p>
          <a:p>
            <a:pPr marL="285750" indent="-285750">
              <a:buFont typeface="Wingdings" charset="2"/>
              <a:buChar char="§"/>
            </a:pPr>
            <a:endParaRPr lang="en-US" dirty="0"/>
          </a:p>
          <a:p>
            <a:pPr marL="285750" indent="-285750">
              <a:buFont typeface="Wingdings" charset="2"/>
              <a:buChar char="§"/>
            </a:pPr>
            <a:r>
              <a:rPr lang="en-US" dirty="0" smtClean="0"/>
              <a:t>The DHCAL prototype has up to 54 layers including the tail catcher (TCMT) ~ 0.5 M readout channels </a:t>
            </a:r>
            <a:r>
              <a:rPr lang="en-US" dirty="0" smtClean="0">
                <a:solidFill>
                  <a:srgbClr val="FF0000"/>
                </a:solidFill>
              </a:rPr>
              <a:t>(world record in </a:t>
            </a:r>
            <a:r>
              <a:rPr lang="en-US" dirty="0" err="1" smtClean="0">
                <a:solidFill>
                  <a:srgbClr val="FF0000"/>
                </a:solidFill>
              </a:rPr>
              <a:t>calorimetry</a:t>
            </a:r>
            <a:r>
              <a:rPr lang="en-US" dirty="0" smtClean="0">
                <a:solidFill>
                  <a:srgbClr val="FF0000"/>
                </a:solidFill>
              </a:rPr>
              <a:t>!)</a:t>
            </a:r>
          </a:p>
          <a:p>
            <a:endParaRPr lang="en-US" dirty="0" smtClean="0"/>
          </a:p>
        </p:txBody>
      </p:sp>
      <p:pic>
        <p:nvPicPr>
          <p:cNvPr id="8" name="Picture 7"/>
          <p:cNvPicPr>
            <a:picLocks noChangeAspect="1"/>
          </p:cNvPicPr>
          <p:nvPr/>
        </p:nvPicPr>
        <p:blipFill>
          <a:blip r:embed="rId2"/>
          <a:stretch>
            <a:fillRect/>
          </a:stretch>
        </p:blipFill>
        <p:spPr>
          <a:xfrm>
            <a:off x="4572000" y="2917077"/>
            <a:ext cx="4067542" cy="3740410"/>
          </a:xfrm>
          <a:prstGeom prst="rect">
            <a:avLst/>
          </a:prstGeom>
        </p:spPr>
      </p:pic>
    </p:spTree>
    <p:extLst>
      <p:ext uri="{BB962C8B-B14F-4D97-AF65-F5344CB8AC3E}">
        <p14:creationId xmlns:p14="http://schemas.microsoft.com/office/powerpoint/2010/main" val="42076146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5BE184D-3D52-5A4F-894A-02BAB06AFFF9}" type="slidenum">
              <a:rPr lang="en-US" smtClean="0"/>
              <a:t>3</a:t>
            </a:fld>
            <a:endParaRPr lang="en-US"/>
          </a:p>
        </p:txBody>
      </p:sp>
      <p:sp>
        <p:nvSpPr>
          <p:cNvPr id="4" name="Title 1"/>
          <p:cNvSpPr>
            <a:spLocks noGrp="1"/>
          </p:cNvSpPr>
          <p:nvPr>
            <p:ph type="title"/>
          </p:nvPr>
        </p:nvSpPr>
        <p:spPr>
          <a:xfrm>
            <a:off x="1127235" y="0"/>
            <a:ext cx="6633628" cy="701298"/>
          </a:xfrm>
        </p:spPr>
        <p:txBody>
          <a:bodyPr>
            <a:normAutofit/>
          </a:bodyPr>
          <a:lstStyle/>
          <a:p>
            <a:r>
              <a:rPr lang="en-US" sz="3200" dirty="0" smtClean="0">
                <a:latin typeface="Times"/>
                <a:cs typeface="Times"/>
              </a:rPr>
              <a:t>DHCAL Data</a:t>
            </a:r>
            <a:endParaRPr lang="en-US" sz="3200" dirty="0">
              <a:latin typeface="Times"/>
              <a:cs typeface="Times"/>
            </a:endParaRPr>
          </a:p>
        </p:txBody>
      </p:sp>
      <p:pic>
        <p:nvPicPr>
          <p:cNvPr id="5" name="Picture 4" descr="muonExample.png"/>
          <p:cNvPicPr>
            <a:picLocks noChangeAspect="1"/>
          </p:cNvPicPr>
          <p:nvPr/>
        </p:nvPicPr>
        <p:blipFill>
          <a:blip r:embed="rId2"/>
          <a:stretch>
            <a:fillRect/>
          </a:stretch>
        </p:blipFill>
        <p:spPr>
          <a:xfrm>
            <a:off x="6547553" y="861856"/>
            <a:ext cx="2596447" cy="2632069"/>
          </a:xfrm>
          <a:prstGeom prst="rect">
            <a:avLst/>
          </a:prstGeom>
        </p:spPr>
      </p:pic>
      <p:grpSp>
        <p:nvGrpSpPr>
          <p:cNvPr id="20" name="Group 19"/>
          <p:cNvGrpSpPr/>
          <p:nvPr/>
        </p:nvGrpSpPr>
        <p:grpSpPr>
          <a:xfrm>
            <a:off x="93141" y="793816"/>
            <a:ext cx="3716848" cy="2789696"/>
            <a:chOff x="93141" y="771136"/>
            <a:chExt cx="3716848" cy="2789696"/>
          </a:xfrm>
        </p:grpSpPr>
        <p:grpSp>
          <p:nvGrpSpPr>
            <p:cNvPr id="19" name="Group 18"/>
            <p:cNvGrpSpPr/>
            <p:nvPr/>
          </p:nvGrpSpPr>
          <p:grpSpPr>
            <a:xfrm>
              <a:off x="93141" y="771136"/>
              <a:ext cx="3716848" cy="2789696"/>
              <a:chOff x="149841" y="793816"/>
              <a:chExt cx="3716848" cy="2789696"/>
            </a:xfrm>
          </p:grpSpPr>
          <p:pic>
            <p:nvPicPr>
              <p:cNvPr id="6" name="Picture 5" descr="fnalDHCALphoto.png"/>
              <p:cNvPicPr>
                <a:picLocks noChangeAspect="1"/>
              </p:cNvPicPr>
              <p:nvPr/>
            </p:nvPicPr>
            <p:blipFill>
              <a:blip r:embed="rId3"/>
              <a:stretch>
                <a:fillRect/>
              </a:stretch>
            </p:blipFill>
            <p:spPr>
              <a:xfrm>
                <a:off x="149841" y="793816"/>
                <a:ext cx="3716848" cy="2789696"/>
              </a:xfrm>
              <a:prstGeom prst="rect">
                <a:avLst/>
              </a:prstGeom>
            </p:spPr>
          </p:pic>
          <p:grpSp>
            <p:nvGrpSpPr>
              <p:cNvPr id="18" name="Group 17"/>
              <p:cNvGrpSpPr/>
              <p:nvPr/>
            </p:nvGrpSpPr>
            <p:grpSpPr>
              <a:xfrm>
                <a:off x="1706621" y="1660650"/>
                <a:ext cx="1281369" cy="1457916"/>
                <a:chOff x="1706621" y="1660650"/>
                <a:chExt cx="1281369" cy="1457916"/>
              </a:xfrm>
            </p:grpSpPr>
            <p:cxnSp>
              <p:nvCxnSpPr>
                <p:cNvPr id="8" name="Straight Arrow Connector 7"/>
                <p:cNvCxnSpPr/>
                <p:nvPr/>
              </p:nvCxnSpPr>
              <p:spPr>
                <a:xfrm flipH="1" flipV="1">
                  <a:off x="2137522" y="2336085"/>
                  <a:ext cx="396887" cy="385567"/>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9" name="Straight Arrow Connector 8"/>
                <p:cNvCxnSpPr/>
                <p:nvPr/>
              </p:nvCxnSpPr>
              <p:spPr>
                <a:xfrm flipH="1" flipV="1">
                  <a:off x="2534409" y="2052580"/>
                  <a:ext cx="1" cy="567011"/>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5" name="TextBox 14"/>
                <p:cNvSpPr txBox="1"/>
                <p:nvPr/>
              </p:nvSpPr>
              <p:spPr>
                <a:xfrm>
                  <a:off x="1706621" y="2744338"/>
                  <a:ext cx="578321" cy="374228"/>
                </a:xfrm>
                <a:prstGeom prst="rect">
                  <a:avLst/>
                </a:prstGeom>
                <a:noFill/>
              </p:spPr>
              <p:txBody>
                <a:bodyPr wrap="square" rtlCol="0">
                  <a:spAutoFit/>
                </a:bodyPr>
                <a:lstStyle/>
                <a:p>
                  <a:r>
                    <a:rPr lang="en-US" dirty="0" smtClean="0">
                      <a:solidFill>
                        <a:srgbClr val="FF0000"/>
                      </a:solidFill>
                    </a:rPr>
                    <a:t>x</a:t>
                  </a:r>
                  <a:endParaRPr lang="en-US" dirty="0">
                    <a:solidFill>
                      <a:srgbClr val="FF0000"/>
                    </a:solidFill>
                  </a:endParaRPr>
                </a:p>
              </p:txBody>
            </p:sp>
            <p:sp>
              <p:nvSpPr>
                <p:cNvPr id="16" name="TextBox 15"/>
                <p:cNvSpPr txBox="1"/>
                <p:nvPr/>
              </p:nvSpPr>
              <p:spPr>
                <a:xfrm>
                  <a:off x="2409669" y="1660650"/>
                  <a:ext cx="578321" cy="374228"/>
                </a:xfrm>
                <a:prstGeom prst="rect">
                  <a:avLst/>
                </a:prstGeom>
                <a:noFill/>
              </p:spPr>
              <p:txBody>
                <a:bodyPr wrap="square" rtlCol="0">
                  <a:spAutoFit/>
                </a:bodyPr>
                <a:lstStyle/>
                <a:p>
                  <a:r>
                    <a:rPr lang="en-US" dirty="0" smtClean="0">
                      <a:solidFill>
                        <a:srgbClr val="FF0000"/>
                      </a:solidFill>
                    </a:rPr>
                    <a:t>y</a:t>
                  </a:r>
                  <a:endParaRPr lang="en-US" dirty="0">
                    <a:solidFill>
                      <a:srgbClr val="FF0000"/>
                    </a:solidFill>
                  </a:endParaRPr>
                </a:p>
              </p:txBody>
            </p:sp>
            <p:sp>
              <p:nvSpPr>
                <p:cNvPr id="17" name="TextBox 16"/>
                <p:cNvSpPr txBox="1"/>
                <p:nvPr/>
              </p:nvSpPr>
              <p:spPr>
                <a:xfrm>
                  <a:off x="1933408" y="2029900"/>
                  <a:ext cx="578321" cy="374228"/>
                </a:xfrm>
                <a:prstGeom prst="rect">
                  <a:avLst/>
                </a:prstGeom>
                <a:noFill/>
              </p:spPr>
              <p:txBody>
                <a:bodyPr wrap="square" rtlCol="0">
                  <a:spAutoFit/>
                </a:bodyPr>
                <a:lstStyle/>
                <a:p>
                  <a:r>
                    <a:rPr lang="en-US" dirty="0" smtClean="0">
                      <a:solidFill>
                        <a:srgbClr val="FF0000"/>
                      </a:solidFill>
                    </a:rPr>
                    <a:t>z</a:t>
                  </a:r>
                  <a:endParaRPr lang="en-US" dirty="0">
                    <a:solidFill>
                      <a:srgbClr val="FF0000"/>
                    </a:solidFill>
                  </a:endParaRPr>
                </a:p>
              </p:txBody>
            </p:sp>
          </p:grpSp>
        </p:grpSp>
        <p:cxnSp>
          <p:nvCxnSpPr>
            <p:cNvPr id="11" name="Straight Arrow Connector 10"/>
            <p:cNvCxnSpPr/>
            <p:nvPr/>
          </p:nvCxnSpPr>
          <p:spPr>
            <a:xfrm flipH="1">
              <a:off x="1979450" y="2771992"/>
              <a:ext cx="373525" cy="165126"/>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pSp>
      <p:sp>
        <p:nvSpPr>
          <p:cNvPr id="21" name="TextBox 20"/>
          <p:cNvSpPr txBox="1"/>
          <p:nvPr/>
        </p:nvSpPr>
        <p:spPr>
          <a:xfrm>
            <a:off x="3809989" y="1038591"/>
            <a:ext cx="2937096" cy="1569660"/>
          </a:xfrm>
          <a:prstGeom prst="rect">
            <a:avLst/>
          </a:prstGeom>
          <a:noFill/>
        </p:spPr>
        <p:txBody>
          <a:bodyPr wrap="square" rtlCol="0">
            <a:spAutoFit/>
          </a:bodyPr>
          <a:lstStyle/>
          <a:p>
            <a:r>
              <a:rPr lang="en-US" sz="1600" u="sng" dirty="0" err="1" smtClean="0"/>
              <a:t>Muon</a:t>
            </a:r>
            <a:r>
              <a:rPr lang="en-US" sz="1600" u="sng" dirty="0" smtClean="0"/>
              <a:t> Trigger:</a:t>
            </a:r>
          </a:p>
          <a:p>
            <a:r>
              <a:rPr lang="en-US" sz="1600" dirty="0" smtClean="0"/>
              <a:t>2 x (1 m x 1 m scintillator)</a:t>
            </a:r>
          </a:p>
          <a:p>
            <a:endParaRPr lang="en-US" sz="1600" dirty="0" smtClean="0"/>
          </a:p>
          <a:p>
            <a:r>
              <a:rPr lang="en-US" sz="1600" u="sng" dirty="0" smtClean="0"/>
              <a:t>Secondary Beam Trigger:</a:t>
            </a:r>
          </a:p>
          <a:p>
            <a:r>
              <a:rPr lang="en-US" sz="1600" dirty="0"/>
              <a:t>2 x </a:t>
            </a:r>
            <a:r>
              <a:rPr lang="en-US" sz="1600" dirty="0" smtClean="0"/>
              <a:t>(20 cm x 20 cm scintillator)</a:t>
            </a:r>
            <a:endParaRPr lang="en-US" sz="1600" dirty="0"/>
          </a:p>
          <a:p>
            <a:endParaRPr lang="en-US" sz="1600" dirty="0"/>
          </a:p>
        </p:txBody>
      </p:sp>
      <p:sp>
        <p:nvSpPr>
          <p:cNvPr id="22" name="TextBox 21"/>
          <p:cNvSpPr txBox="1"/>
          <p:nvPr/>
        </p:nvSpPr>
        <p:spPr>
          <a:xfrm>
            <a:off x="79248" y="4325025"/>
            <a:ext cx="3730741" cy="1477328"/>
          </a:xfrm>
          <a:prstGeom prst="rect">
            <a:avLst/>
          </a:prstGeom>
          <a:noFill/>
        </p:spPr>
        <p:txBody>
          <a:bodyPr wrap="square" rtlCol="0">
            <a:spAutoFit/>
          </a:bodyPr>
          <a:lstStyle/>
          <a:p>
            <a:r>
              <a:rPr lang="en-US" u="sng" dirty="0" smtClean="0"/>
              <a:t>Event</a:t>
            </a:r>
          </a:p>
          <a:p>
            <a:endParaRPr lang="en-US" dirty="0"/>
          </a:p>
          <a:p>
            <a:r>
              <a:rPr lang="en-US" dirty="0"/>
              <a:t> </a:t>
            </a:r>
            <a:r>
              <a:rPr lang="en-US" dirty="0" smtClean="0"/>
              <a:t>Particle ID: </a:t>
            </a:r>
            <a:r>
              <a:rPr lang="en-US" dirty="0" err="1" smtClean="0"/>
              <a:t>Čerenkov</a:t>
            </a:r>
            <a:r>
              <a:rPr lang="en-US" dirty="0" smtClean="0"/>
              <a:t>/</a:t>
            </a:r>
            <a:r>
              <a:rPr lang="el-GR" dirty="0" smtClean="0">
                <a:latin typeface="Times New Roman"/>
                <a:cs typeface="Times New Roman"/>
              </a:rPr>
              <a:t>μ</a:t>
            </a:r>
            <a:r>
              <a:rPr lang="en-US" dirty="0" smtClean="0"/>
              <a:t> tagger bits</a:t>
            </a:r>
          </a:p>
          <a:p>
            <a:r>
              <a:rPr lang="en-US" dirty="0"/>
              <a:t> </a:t>
            </a:r>
            <a:r>
              <a:rPr lang="en-US" dirty="0" smtClean="0"/>
              <a:t>Hit:</a:t>
            </a:r>
            <a:r>
              <a:rPr lang="en-US" dirty="0"/>
              <a:t> </a:t>
            </a:r>
            <a:r>
              <a:rPr lang="en-US" dirty="0" smtClean="0"/>
              <a:t>x</a:t>
            </a:r>
            <a:r>
              <a:rPr lang="en-US" dirty="0"/>
              <a:t>, y, z, time stamp</a:t>
            </a:r>
          </a:p>
          <a:p>
            <a:r>
              <a:rPr lang="en-US" dirty="0" smtClean="0"/>
              <a:t> </a:t>
            </a:r>
            <a:endParaRPr lang="en-US" dirty="0"/>
          </a:p>
        </p:txBody>
      </p:sp>
      <p:sp>
        <p:nvSpPr>
          <p:cNvPr id="50" name="Rectangle 49"/>
          <p:cNvSpPr/>
          <p:nvPr/>
        </p:nvSpPr>
        <p:spPr>
          <a:xfrm>
            <a:off x="3623810" y="3970108"/>
            <a:ext cx="4068614" cy="369332"/>
          </a:xfrm>
          <a:prstGeom prst="rect">
            <a:avLst/>
          </a:prstGeom>
        </p:spPr>
        <p:txBody>
          <a:bodyPr wrap="none">
            <a:spAutoFit/>
          </a:bodyPr>
          <a:lstStyle/>
          <a:p>
            <a:r>
              <a:rPr lang="en-US" dirty="0" smtClean="0"/>
              <a:t>Nearest neighbor clustering in each layer </a:t>
            </a:r>
            <a:endParaRPr lang="en-US" dirty="0"/>
          </a:p>
        </p:txBody>
      </p:sp>
      <p:cxnSp>
        <p:nvCxnSpPr>
          <p:cNvPr id="52" name="Straight Arrow Connector 51"/>
          <p:cNvCxnSpPr/>
          <p:nvPr/>
        </p:nvCxnSpPr>
        <p:spPr>
          <a:xfrm flipV="1">
            <a:off x="2905204" y="5305870"/>
            <a:ext cx="936316" cy="1134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54" name="Straight Arrow Connector 53"/>
          <p:cNvCxnSpPr/>
          <p:nvPr/>
        </p:nvCxnSpPr>
        <p:spPr>
          <a:xfrm flipV="1">
            <a:off x="6540179" y="5340443"/>
            <a:ext cx="936316" cy="1134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55" name="Rectangle 54"/>
          <p:cNvSpPr/>
          <p:nvPr/>
        </p:nvSpPr>
        <p:spPr>
          <a:xfrm>
            <a:off x="7362945" y="5668959"/>
            <a:ext cx="1652068" cy="369332"/>
          </a:xfrm>
          <a:prstGeom prst="rect">
            <a:avLst/>
          </a:prstGeom>
        </p:spPr>
        <p:txBody>
          <a:bodyPr wrap="square">
            <a:spAutoFit/>
          </a:bodyPr>
          <a:lstStyle/>
          <a:p>
            <a:r>
              <a:rPr lang="en-US" u="sng" dirty="0" smtClean="0"/>
              <a:t>Cluster:</a:t>
            </a:r>
            <a:r>
              <a:rPr lang="en-US" dirty="0"/>
              <a:t> </a:t>
            </a:r>
            <a:r>
              <a:rPr lang="en-US" dirty="0" smtClean="0"/>
              <a:t> x, y, z</a:t>
            </a:r>
            <a:endParaRPr lang="en-US" dirty="0"/>
          </a:p>
        </p:txBody>
      </p:sp>
      <p:grpSp>
        <p:nvGrpSpPr>
          <p:cNvPr id="2" name="Group 1"/>
          <p:cNvGrpSpPr/>
          <p:nvPr/>
        </p:nvGrpSpPr>
        <p:grpSpPr>
          <a:xfrm>
            <a:off x="4117188" y="4576470"/>
            <a:ext cx="2172231" cy="1919874"/>
            <a:chOff x="3943020" y="4576470"/>
            <a:chExt cx="2172231" cy="1919874"/>
          </a:xfrm>
        </p:grpSpPr>
        <p:grpSp>
          <p:nvGrpSpPr>
            <p:cNvPr id="45" name="Group 44"/>
            <p:cNvGrpSpPr/>
            <p:nvPr/>
          </p:nvGrpSpPr>
          <p:grpSpPr>
            <a:xfrm>
              <a:off x="3943020" y="4576470"/>
              <a:ext cx="2172231" cy="1919874"/>
              <a:chOff x="3944813" y="4592790"/>
              <a:chExt cx="2172231" cy="1919874"/>
            </a:xfrm>
          </p:grpSpPr>
          <p:sp>
            <p:nvSpPr>
              <p:cNvPr id="23" name="Rectangle 22"/>
              <p:cNvSpPr/>
              <p:nvPr/>
            </p:nvSpPr>
            <p:spPr>
              <a:xfrm>
                <a:off x="3957533" y="4592790"/>
                <a:ext cx="2154531" cy="190355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34" name="Straight Connector 33"/>
              <p:cNvCxnSpPr>
                <a:stCxn id="23" idx="0"/>
                <a:endCxn id="23" idx="2"/>
              </p:cNvCxnSpPr>
              <p:nvPr/>
            </p:nvCxnSpPr>
            <p:spPr>
              <a:xfrm>
                <a:off x="5034799" y="4592790"/>
                <a:ext cx="0" cy="1903554"/>
              </a:xfrm>
              <a:prstGeom prst="line">
                <a:avLst/>
              </a:prstGeom>
            </p:spPr>
            <p:style>
              <a:lnRef idx="2">
                <a:schemeClr val="dk1"/>
              </a:lnRef>
              <a:fillRef idx="0">
                <a:schemeClr val="dk1"/>
              </a:fillRef>
              <a:effectRef idx="1">
                <a:schemeClr val="dk1"/>
              </a:effectRef>
              <a:fontRef idx="minor">
                <a:schemeClr val="tx1"/>
              </a:fontRef>
            </p:style>
          </p:cxnSp>
          <p:cxnSp>
            <p:nvCxnSpPr>
              <p:cNvPr id="35" name="Straight Connector 34"/>
              <p:cNvCxnSpPr/>
              <p:nvPr/>
            </p:nvCxnSpPr>
            <p:spPr>
              <a:xfrm>
                <a:off x="5413999" y="4609110"/>
                <a:ext cx="0" cy="1903554"/>
              </a:xfrm>
              <a:prstGeom prst="line">
                <a:avLst/>
              </a:prstGeom>
            </p:spPr>
            <p:style>
              <a:lnRef idx="2">
                <a:schemeClr val="dk1"/>
              </a:lnRef>
              <a:fillRef idx="0">
                <a:schemeClr val="dk1"/>
              </a:fillRef>
              <a:effectRef idx="1">
                <a:schemeClr val="dk1"/>
              </a:effectRef>
              <a:fontRef idx="minor">
                <a:schemeClr val="tx1"/>
              </a:fontRef>
            </p:style>
          </p:cxnSp>
          <p:cxnSp>
            <p:nvCxnSpPr>
              <p:cNvPr id="36" name="Straight Connector 35"/>
              <p:cNvCxnSpPr/>
              <p:nvPr/>
            </p:nvCxnSpPr>
            <p:spPr>
              <a:xfrm>
                <a:off x="5747839" y="4602750"/>
                <a:ext cx="0" cy="1903554"/>
              </a:xfrm>
              <a:prstGeom prst="line">
                <a:avLst/>
              </a:prstGeom>
            </p:spPr>
            <p:style>
              <a:lnRef idx="2">
                <a:schemeClr val="dk1"/>
              </a:lnRef>
              <a:fillRef idx="0">
                <a:schemeClr val="dk1"/>
              </a:fillRef>
              <a:effectRef idx="1">
                <a:schemeClr val="dk1"/>
              </a:effectRef>
              <a:fontRef idx="minor">
                <a:schemeClr val="tx1"/>
              </a:fontRef>
            </p:style>
          </p:cxnSp>
          <p:cxnSp>
            <p:nvCxnSpPr>
              <p:cNvPr id="37" name="Straight Connector 36"/>
              <p:cNvCxnSpPr/>
              <p:nvPr/>
            </p:nvCxnSpPr>
            <p:spPr>
              <a:xfrm>
                <a:off x="4307659" y="4602750"/>
                <a:ext cx="0" cy="1903554"/>
              </a:xfrm>
              <a:prstGeom prst="line">
                <a:avLst/>
              </a:prstGeom>
            </p:spPr>
            <p:style>
              <a:lnRef idx="2">
                <a:schemeClr val="dk1"/>
              </a:lnRef>
              <a:fillRef idx="0">
                <a:schemeClr val="dk1"/>
              </a:fillRef>
              <a:effectRef idx="1">
                <a:schemeClr val="dk1"/>
              </a:effectRef>
              <a:fontRef idx="minor">
                <a:schemeClr val="tx1"/>
              </a:fontRef>
            </p:style>
          </p:cxnSp>
          <p:cxnSp>
            <p:nvCxnSpPr>
              <p:cNvPr id="38" name="Straight Connector 37"/>
              <p:cNvCxnSpPr/>
              <p:nvPr/>
            </p:nvCxnSpPr>
            <p:spPr>
              <a:xfrm>
                <a:off x="4641499" y="4596390"/>
                <a:ext cx="0" cy="1903554"/>
              </a:xfrm>
              <a:prstGeom prst="line">
                <a:avLst/>
              </a:prstGeom>
            </p:spPr>
            <p:style>
              <a:lnRef idx="2">
                <a:schemeClr val="dk1"/>
              </a:lnRef>
              <a:fillRef idx="0">
                <a:schemeClr val="dk1"/>
              </a:fillRef>
              <a:effectRef idx="1">
                <a:schemeClr val="dk1"/>
              </a:effectRef>
              <a:fontRef idx="minor">
                <a:schemeClr val="tx1"/>
              </a:fontRef>
            </p:style>
          </p:cxnSp>
          <p:cxnSp>
            <p:nvCxnSpPr>
              <p:cNvPr id="40" name="Straight Connector 39"/>
              <p:cNvCxnSpPr>
                <a:stCxn id="23" idx="1"/>
                <a:endCxn id="23" idx="3"/>
              </p:cNvCxnSpPr>
              <p:nvPr/>
            </p:nvCxnSpPr>
            <p:spPr>
              <a:xfrm>
                <a:off x="3957533" y="5544567"/>
                <a:ext cx="2154531" cy="0"/>
              </a:xfrm>
              <a:prstGeom prst="line">
                <a:avLst/>
              </a:prstGeom>
            </p:spPr>
            <p:style>
              <a:lnRef idx="2">
                <a:schemeClr val="dk1"/>
              </a:lnRef>
              <a:fillRef idx="0">
                <a:schemeClr val="dk1"/>
              </a:fillRef>
              <a:effectRef idx="1">
                <a:schemeClr val="dk1"/>
              </a:effectRef>
              <a:fontRef idx="minor">
                <a:schemeClr val="tx1"/>
              </a:fontRef>
            </p:style>
          </p:cxnSp>
          <p:cxnSp>
            <p:nvCxnSpPr>
              <p:cNvPr id="41" name="Straight Connector 40"/>
              <p:cNvCxnSpPr/>
              <p:nvPr/>
            </p:nvCxnSpPr>
            <p:spPr>
              <a:xfrm>
                <a:off x="3962513" y="5232027"/>
                <a:ext cx="2154531" cy="0"/>
              </a:xfrm>
              <a:prstGeom prst="line">
                <a:avLst/>
              </a:prstGeom>
            </p:spPr>
            <p:style>
              <a:lnRef idx="2">
                <a:schemeClr val="dk1"/>
              </a:lnRef>
              <a:fillRef idx="0">
                <a:schemeClr val="dk1"/>
              </a:fillRef>
              <a:effectRef idx="1">
                <a:schemeClr val="dk1"/>
              </a:effectRef>
              <a:fontRef idx="minor">
                <a:schemeClr val="tx1"/>
              </a:fontRef>
            </p:style>
          </p:cxnSp>
          <p:cxnSp>
            <p:nvCxnSpPr>
              <p:cNvPr id="42" name="Straight Connector 41"/>
              <p:cNvCxnSpPr/>
              <p:nvPr/>
            </p:nvCxnSpPr>
            <p:spPr>
              <a:xfrm>
                <a:off x="3956153" y="4908147"/>
                <a:ext cx="2154531" cy="0"/>
              </a:xfrm>
              <a:prstGeom prst="line">
                <a:avLst/>
              </a:prstGeom>
            </p:spPr>
            <p:style>
              <a:lnRef idx="2">
                <a:schemeClr val="dk1"/>
              </a:lnRef>
              <a:fillRef idx="0">
                <a:schemeClr val="dk1"/>
              </a:fillRef>
              <a:effectRef idx="1">
                <a:schemeClr val="dk1"/>
              </a:effectRef>
              <a:fontRef idx="minor">
                <a:schemeClr val="tx1"/>
              </a:fontRef>
            </p:style>
          </p:cxnSp>
          <p:cxnSp>
            <p:nvCxnSpPr>
              <p:cNvPr id="43" name="Straight Connector 42"/>
              <p:cNvCxnSpPr/>
              <p:nvPr/>
            </p:nvCxnSpPr>
            <p:spPr>
              <a:xfrm>
                <a:off x="3944813" y="6178227"/>
                <a:ext cx="2154531" cy="0"/>
              </a:xfrm>
              <a:prstGeom prst="line">
                <a:avLst/>
              </a:prstGeom>
            </p:spPr>
            <p:style>
              <a:lnRef idx="2">
                <a:schemeClr val="dk1"/>
              </a:lnRef>
              <a:fillRef idx="0">
                <a:schemeClr val="dk1"/>
              </a:fillRef>
              <a:effectRef idx="1">
                <a:schemeClr val="dk1"/>
              </a:effectRef>
              <a:fontRef idx="minor">
                <a:schemeClr val="tx1"/>
              </a:fontRef>
            </p:style>
          </p:cxnSp>
          <p:cxnSp>
            <p:nvCxnSpPr>
              <p:cNvPr id="44" name="Straight Connector 43"/>
              <p:cNvCxnSpPr/>
              <p:nvPr/>
            </p:nvCxnSpPr>
            <p:spPr>
              <a:xfrm>
                <a:off x="3949793" y="5854347"/>
                <a:ext cx="2154531" cy="0"/>
              </a:xfrm>
              <a:prstGeom prst="line">
                <a:avLst/>
              </a:prstGeom>
            </p:spPr>
            <p:style>
              <a:lnRef idx="2">
                <a:schemeClr val="dk1"/>
              </a:lnRef>
              <a:fillRef idx="0">
                <a:schemeClr val="dk1"/>
              </a:fillRef>
              <a:effectRef idx="1">
                <a:schemeClr val="dk1"/>
              </a:effectRef>
              <a:fontRef idx="minor">
                <a:schemeClr val="tx1"/>
              </a:fontRef>
            </p:style>
          </p:cxnSp>
        </p:grpSp>
        <p:sp>
          <p:nvSpPr>
            <p:cNvPr id="46" name="Rectangle 45"/>
            <p:cNvSpPr/>
            <p:nvPr/>
          </p:nvSpPr>
          <p:spPr>
            <a:xfrm>
              <a:off x="5018492" y="5215707"/>
              <a:ext cx="379200" cy="31254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7" name="Rectangle 46"/>
            <p:cNvSpPr/>
            <p:nvPr/>
          </p:nvSpPr>
          <p:spPr>
            <a:xfrm>
              <a:off x="5023472" y="4880487"/>
              <a:ext cx="379200" cy="31254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8" name="Rectangle 47"/>
            <p:cNvSpPr/>
            <p:nvPr/>
          </p:nvSpPr>
          <p:spPr>
            <a:xfrm>
              <a:off x="4637912" y="5220687"/>
              <a:ext cx="379200" cy="31254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9" name="Rectangle 48"/>
            <p:cNvSpPr/>
            <p:nvPr/>
          </p:nvSpPr>
          <p:spPr>
            <a:xfrm>
              <a:off x="5023472" y="5526867"/>
              <a:ext cx="379200" cy="31254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56" name="Rectangle 55"/>
            <p:cNvSpPr/>
            <p:nvPr/>
          </p:nvSpPr>
          <p:spPr>
            <a:xfrm>
              <a:off x="5379992" y="5849367"/>
              <a:ext cx="379200" cy="3125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126374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BE184D-3D52-5A4F-894A-02BAB06AFFF9}" type="slidenum">
              <a:rPr lang="en-US" smtClean="0"/>
              <a:t>4</a:t>
            </a:fld>
            <a:endParaRPr lang="en-US" dirty="0"/>
          </a:p>
        </p:txBody>
      </p:sp>
      <p:grpSp>
        <p:nvGrpSpPr>
          <p:cNvPr id="38" name="Group 37"/>
          <p:cNvGrpSpPr/>
          <p:nvPr/>
        </p:nvGrpSpPr>
        <p:grpSpPr>
          <a:xfrm>
            <a:off x="32307" y="0"/>
            <a:ext cx="9089665" cy="6858000"/>
            <a:chOff x="43647" y="0"/>
            <a:chExt cx="9089665" cy="6858000"/>
          </a:xfrm>
        </p:grpSpPr>
        <p:sp>
          <p:nvSpPr>
            <p:cNvPr id="3" name="Title 1"/>
            <p:cNvSpPr txBox="1">
              <a:spLocks/>
            </p:cNvSpPr>
            <p:nvPr/>
          </p:nvSpPr>
          <p:spPr>
            <a:xfrm>
              <a:off x="1035895" y="0"/>
              <a:ext cx="6633628" cy="701298"/>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smtClean="0">
                  <a:latin typeface="Times"/>
                  <a:cs typeface="Times"/>
                </a:rPr>
                <a:t>Calibration/Performance Parameters</a:t>
              </a:r>
              <a:endParaRPr lang="en-US" sz="3200" dirty="0">
                <a:latin typeface="Times"/>
                <a:cs typeface="Times"/>
              </a:endParaRPr>
            </a:p>
          </p:txBody>
        </p:sp>
        <p:sp>
          <p:nvSpPr>
            <p:cNvPr id="4" name="TextBox 3"/>
            <p:cNvSpPr txBox="1"/>
            <p:nvPr/>
          </p:nvSpPr>
          <p:spPr>
            <a:xfrm>
              <a:off x="2544690" y="516632"/>
              <a:ext cx="3590054" cy="369332"/>
            </a:xfrm>
            <a:prstGeom prst="rect">
              <a:avLst/>
            </a:prstGeom>
            <a:noFill/>
          </p:spPr>
          <p:txBody>
            <a:bodyPr wrap="square" rtlCol="0">
              <a:spAutoFit/>
            </a:bodyPr>
            <a:lstStyle/>
            <a:p>
              <a:r>
                <a:rPr lang="en-US" dirty="0" smtClean="0">
                  <a:solidFill>
                    <a:srgbClr val="0000FF"/>
                  </a:solidFill>
                </a:rPr>
                <a:t>Efficiency (</a:t>
              </a:r>
              <a:r>
                <a:rPr lang="en-US" dirty="0" err="1" smtClean="0">
                  <a:solidFill>
                    <a:srgbClr val="0000FF"/>
                  </a:solidFill>
                </a:rPr>
                <a:t>ε</a:t>
              </a:r>
              <a:r>
                <a:rPr lang="en-US" dirty="0" smtClean="0">
                  <a:solidFill>
                    <a:srgbClr val="0000FF"/>
                  </a:solidFill>
                </a:rPr>
                <a:t>) and pad multiplicity (μ)</a:t>
              </a:r>
              <a:endParaRPr lang="en-US" dirty="0">
                <a:solidFill>
                  <a:srgbClr val="0000FF"/>
                </a:solidFill>
              </a:endParaRPr>
            </a:p>
          </p:txBody>
        </p:sp>
        <p:cxnSp>
          <p:nvCxnSpPr>
            <p:cNvPr id="6" name="Straight Arrow Connector 5"/>
            <p:cNvCxnSpPr/>
            <p:nvPr/>
          </p:nvCxnSpPr>
          <p:spPr>
            <a:xfrm flipH="1">
              <a:off x="3265816" y="885964"/>
              <a:ext cx="412838" cy="19135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 name="Straight Arrow Connector 6"/>
            <p:cNvCxnSpPr/>
            <p:nvPr/>
          </p:nvCxnSpPr>
          <p:spPr>
            <a:xfrm>
              <a:off x="4538999" y="885964"/>
              <a:ext cx="541810" cy="19135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0" name="TextBox 9"/>
            <p:cNvSpPr txBox="1"/>
            <p:nvPr/>
          </p:nvSpPr>
          <p:spPr>
            <a:xfrm>
              <a:off x="43647" y="908644"/>
              <a:ext cx="4309062" cy="1477328"/>
            </a:xfrm>
            <a:prstGeom prst="rect">
              <a:avLst/>
            </a:prstGeom>
            <a:noFill/>
          </p:spPr>
          <p:txBody>
            <a:bodyPr wrap="square" rtlCol="0">
              <a:spAutoFit/>
            </a:bodyPr>
            <a:lstStyle/>
            <a:p>
              <a:pPr algn="ctr"/>
              <a:r>
                <a:rPr lang="en-US" u="sng" dirty="0" smtClean="0"/>
                <a:t>Track Fits:</a:t>
              </a:r>
              <a:endParaRPr lang="en-US" dirty="0" smtClean="0"/>
            </a:p>
            <a:p>
              <a:pPr marL="285750" indent="-285750">
                <a:buFont typeface="Courier New"/>
                <a:buChar char="o"/>
              </a:pPr>
              <a:r>
                <a:rPr lang="en-US" dirty="0" smtClean="0"/>
                <a:t>specifically for </a:t>
              </a:r>
              <a:r>
                <a:rPr lang="en-US" dirty="0" err="1" smtClean="0"/>
                <a:t>muon</a:t>
              </a:r>
              <a:r>
                <a:rPr lang="en-US" dirty="0" smtClean="0"/>
                <a:t> calibration runs</a:t>
              </a:r>
            </a:p>
            <a:p>
              <a:pPr marL="285750" indent="-285750">
                <a:buFont typeface="Courier New"/>
                <a:buChar char="o"/>
              </a:pPr>
              <a:r>
                <a:rPr lang="en-US" dirty="0" smtClean="0"/>
                <a:t>Identify a </a:t>
              </a:r>
              <a:r>
                <a:rPr lang="en-US" dirty="0" err="1" smtClean="0"/>
                <a:t>muon</a:t>
              </a:r>
              <a:r>
                <a:rPr lang="en-US" dirty="0" smtClean="0"/>
                <a:t> track that traverse the stack with no identified interaction</a:t>
              </a:r>
              <a:endParaRPr lang="en-US" dirty="0"/>
            </a:p>
            <a:p>
              <a:pPr marL="285750" indent="-285750">
                <a:buFont typeface="Courier New"/>
                <a:buChar char="o"/>
              </a:pPr>
              <a:r>
                <a:rPr lang="en-US" dirty="0" smtClean="0"/>
                <a:t>Measure all layers</a:t>
              </a:r>
              <a:endParaRPr lang="en-US" dirty="0"/>
            </a:p>
          </p:txBody>
        </p:sp>
        <p:sp>
          <p:nvSpPr>
            <p:cNvPr id="11" name="TextBox 10"/>
            <p:cNvSpPr txBox="1"/>
            <p:nvPr/>
          </p:nvSpPr>
          <p:spPr>
            <a:xfrm>
              <a:off x="4210110" y="908644"/>
              <a:ext cx="4111303" cy="1477328"/>
            </a:xfrm>
            <a:prstGeom prst="rect">
              <a:avLst/>
            </a:prstGeom>
            <a:noFill/>
          </p:spPr>
          <p:txBody>
            <a:bodyPr wrap="square" rtlCol="0">
              <a:spAutoFit/>
            </a:bodyPr>
            <a:lstStyle/>
            <a:p>
              <a:pPr algn="ctr"/>
              <a:r>
                <a:rPr lang="en-US" u="sng" dirty="0" smtClean="0"/>
                <a:t>Track Segment Fits:</a:t>
              </a:r>
            </a:p>
            <a:p>
              <a:pPr marL="285750" indent="-285750">
                <a:buFont typeface="Courier New"/>
                <a:buChar char="o"/>
              </a:pPr>
              <a:r>
                <a:rPr lang="en-US" dirty="0" smtClean="0"/>
                <a:t>for online calibration</a:t>
              </a:r>
              <a:endParaRPr lang="en-US" dirty="0"/>
            </a:p>
            <a:p>
              <a:pPr marL="285750" indent="-285750">
                <a:buFont typeface="Courier New"/>
                <a:buChar char="o"/>
              </a:pPr>
              <a:r>
                <a:rPr lang="en-US" dirty="0" smtClean="0"/>
                <a:t>Identify a track segment of four layers with aligned clusters within 3 cm</a:t>
              </a:r>
              <a:endParaRPr lang="en-US" dirty="0"/>
            </a:p>
            <a:p>
              <a:pPr marL="285750" indent="-285750">
                <a:buFont typeface="Courier New"/>
                <a:buChar char="o"/>
              </a:pPr>
              <a:r>
                <a:rPr lang="en-US" dirty="0" smtClean="0"/>
                <a:t>Measure only one layer (if possible)</a:t>
              </a:r>
              <a:endParaRPr lang="en-US" dirty="0"/>
            </a:p>
          </p:txBody>
        </p:sp>
        <p:sp>
          <p:nvSpPr>
            <p:cNvPr id="13" name="Rectangle 12"/>
            <p:cNvSpPr/>
            <p:nvPr/>
          </p:nvSpPr>
          <p:spPr>
            <a:xfrm>
              <a:off x="1665661" y="2409272"/>
              <a:ext cx="4968027" cy="369332"/>
            </a:xfrm>
            <a:prstGeom prst="rect">
              <a:avLst/>
            </a:prstGeom>
          </p:spPr>
          <p:txBody>
            <a:bodyPr wrap="none">
              <a:spAutoFit/>
            </a:bodyPr>
            <a:lstStyle/>
            <a:p>
              <a:pPr marL="285750" indent="-285750" algn="ctr">
                <a:buFont typeface="Courier New"/>
                <a:buChar char="o"/>
              </a:pPr>
              <a:r>
                <a:rPr lang="en-US" dirty="0" smtClean="0"/>
                <a:t>Fit to the parametric line: x=x</a:t>
              </a:r>
              <a:r>
                <a:rPr lang="en-US" baseline="-25000" dirty="0" smtClean="0"/>
                <a:t>0</a:t>
              </a:r>
              <a:r>
                <a:rPr lang="en-US" dirty="0" smtClean="0"/>
                <a:t>+a</a:t>
              </a:r>
              <a:r>
                <a:rPr lang="en-US" baseline="-25000" dirty="0" smtClean="0"/>
                <a:t>x</a:t>
              </a:r>
              <a:r>
                <a:rPr lang="en-US" dirty="0" smtClean="0"/>
                <a:t>t; y=y</a:t>
              </a:r>
              <a:r>
                <a:rPr lang="en-US" baseline="-25000" dirty="0" smtClean="0"/>
                <a:t>0</a:t>
              </a:r>
              <a:r>
                <a:rPr lang="en-US" dirty="0"/>
                <a:t>+</a:t>
              </a:r>
              <a:r>
                <a:rPr lang="en-US" dirty="0" smtClean="0"/>
                <a:t>a</a:t>
              </a:r>
              <a:r>
                <a:rPr lang="en-US" baseline="-25000" dirty="0" smtClean="0"/>
                <a:t>y</a:t>
              </a:r>
              <a:r>
                <a:rPr lang="en-US" dirty="0" smtClean="0"/>
                <a:t>t; z=t</a:t>
              </a:r>
              <a:endParaRPr lang="en-US" dirty="0"/>
            </a:p>
          </p:txBody>
        </p:sp>
        <p:cxnSp>
          <p:nvCxnSpPr>
            <p:cNvPr id="21" name="Straight Arrow Connector 20"/>
            <p:cNvCxnSpPr/>
            <p:nvPr/>
          </p:nvCxnSpPr>
          <p:spPr>
            <a:xfrm>
              <a:off x="4210109" y="2778604"/>
              <a:ext cx="1" cy="31727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2" name="TextBox 21"/>
            <p:cNvSpPr txBox="1"/>
            <p:nvPr/>
          </p:nvSpPr>
          <p:spPr>
            <a:xfrm>
              <a:off x="2264257" y="3005161"/>
              <a:ext cx="4286424" cy="646331"/>
            </a:xfrm>
            <a:prstGeom prst="rect">
              <a:avLst/>
            </a:prstGeom>
            <a:noFill/>
          </p:spPr>
          <p:txBody>
            <a:bodyPr wrap="square" rtlCol="0">
              <a:spAutoFit/>
            </a:bodyPr>
            <a:lstStyle/>
            <a:p>
              <a:pPr algn="ctr"/>
              <a:r>
                <a:rPr lang="en-US" dirty="0" smtClean="0">
                  <a:solidFill>
                    <a:srgbClr val="0000FF"/>
                  </a:solidFill>
                </a:rPr>
                <a:t>A cluster is found in the measurement layer </a:t>
              </a:r>
            </a:p>
            <a:p>
              <a:pPr algn="ctr"/>
              <a:r>
                <a:rPr lang="en-US" dirty="0" smtClean="0">
                  <a:solidFill>
                    <a:srgbClr val="0000FF"/>
                  </a:solidFill>
                </a:rPr>
                <a:t>within 2 cm of the fit point?</a:t>
              </a:r>
              <a:endParaRPr lang="en-US" dirty="0">
                <a:solidFill>
                  <a:srgbClr val="0000FF"/>
                </a:solidFill>
              </a:endParaRPr>
            </a:p>
          </p:txBody>
        </p:sp>
        <p:cxnSp>
          <p:nvCxnSpPr>
            <p:cNvPr id="24" name="Straight Arrow Connector 23"/>
            <p:cNvCxnSpPr/>
            <p:nvPr/>
          </p:nvCxnSpPr>
          <p:spPr>
            <a:xfrm flipH="1">
              <a:off x="3059788" y="3630475"/>
              <a:ext cx="1018838" cy="46033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6" name="Straight Arrow Connector 25"/>
            <p:cNvCxnSpPr/>
            <p:nvPr/>
          </p:nvCxnSpPr>
          <p:spPr>
            <a:xfrm>
              <a:off x="4310455" y="3630475"/>
              <a:ext cx="903916" cy="46033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8" name="Rectangle 27"/>
            <p:cNvSpPr/>
            <p:nvPr/>
          </p:nvSpPr>
          <p:spPr>
            <a:xfrm>
              <a:off x="3059788" y="3585115"/>
              <a:ext cx="505267" cy="369332"/>
            </a:xfrm>
            <a:prstGeom prst="rect">
              <a:avLst/>
            </a:prstGeom>
          </p:spPr>
          <p:txBody>
            <a:bodyPr wrap="none">
              <a:spAutoFit/>
            </a:bodyPr>
            <a:lstStyle/>
            <a:p>
              <a:r>
                <a:rPr lang="en-US" dirty="0" smtClean="0"/>
                <a:t>Yes</a:t>
              </a:r>
              <a:endParaRPr lang="en-US" dirty="0"/>
            </a:p>
          </p:txBody>
        </p:sp>
        <p:sp>
          <p:nvSpPr>
            <p:cNvPr id="29" name="Rectangle 28"/>
            <p:cNvSpPr/>
            <p:nvPr/>
          </p:nvSpPr>
          <p:spPr>
            <a:xfrm>
              <a:off x="4789737" y="3585115"/>
              <a:ext cx="455398" cy="369332"/>
            </a:xfrm>
            <a:prstGeom prst="rect">
              <a:avLst/>
            </a:prstGeom>
          </p:spPr>
          <p:txBody>
            <a:bodyPr wrap="none">
              <a:spAutoFit/>
            </a:bodyPr>
            <a:lstStyle/>
            <a:p>
              <a:r>
                <a:rPr lang="en-US" dirty="0" smtClean="0"/>
                <a:t>No</a:t>
              </a:r>
              <a:endParaRPr lang="en-US" dirty="0"/>
            </a:p>
          </p:txBody>
        </p:sp>
        <p:sp>
          <p:nvSpPr>
            <p:cNvPr id="30" name="Rectangle 29"/>
            <p:cNvSpPr/>
            <p:nvPr/>
          </p:nvSpPr>
          <p:spPr>
            <a:xfrm>
              <a:off x="2338158" y="3980932"/>
              <a:ext cx="2680992" cy="646331"/>
            </a:xfrm>
            <a:prstGeom prst="rect">
              <a:avLst/>
            </a:prstGeom>
          </p:spPr>
          <p:txBody>
            <a:bodyPr wrap="none">
              <a:spAutoFit/>
            </a:bodyPr>
            <a:lstStyle/>
            <a:p>
              <a:r>
                <a:rPr lang="en-US" dirty="0" err="1" smtClean="0"/>
                <a:t>ε</a:t>
              </a:r>
              <a:r>
                <a:rPr lang="en-US" dirty="0" smtClean="0"/>
                <a:t>=1</a:t>
              </a:r>
            </a:p>
            <a:p>
              <a:r>
                <a:rPr lang="en-US" dirty="0" smtClean="0"/>
                <a:t>μ=size of the found cluster</a:t>
              </a:r>
              <a:endParaRPr lang="en-US" dirty="0"/>
            </a:p>
          </p:txBody>
        </p:sp>
        <p:sp>
          <p:nvSpPr>
            <p:cNvPr id="31" name="Rectangle 30"/>
            <p:cNvSpPr/>
            <p:nvPr/>
          </p:nvSpPr>
          <p:spPr>
            <a:xfrm>
              <a:off x="5080809" y="3980932"/>
              <a:ext cx="2005677" cy="646331"/>
            </a:xfrm>
            <a:prstGeom prst="rect">
              <a:avLst/>
            </a:prstGeom>
          </p:spPr>
          <p:txBody>
            <a:bodyPr wrap="none">
              <a:spAutoFit/>
            </a:bodyPr>
            <a:lstStyle/>
            <a:p>
              <a:r>
                <a:rPr lang="en-US" dirty="0" err="1"/>
                <a:t>ε</a:t>
              </a:r>
              <a:r>
                <a:rPr lang="en-US" dirty="0" smtClean="0"/>
                <a:t>=0</a:t>
              </a:r>
            </a:p>
            <a:p>
              <a:r>
                <a:rPr lang="en-US" dirty="0" smtClean="0"/>
                <a:t>No μ measurement</a:t>
              </a:r>
              <a:endParaRPr lang="en-US" dirty="0"/>
            </a:p>
          </p:txBody>
        </p:sp>
        <p:pic>
          <p:nvPicPr>
            <p:cNvPr id="35" name="Picture 34"/>
            <p:cNvPicPr>
              <a:picLocks noChangeAspect="1"/>
            </p:cNvPicPr>
            <p:nvPr/>
          </p:nvPicPr>
          <p:blipFill>
            <a:blip r:embed="rId2"/>
            <a:stretch>
              <a:fillRect/>
            </a:stretch>
          </p:blipFill>
          <p:spPr>
            <a:xfrm>
              <a:off x="308117" y="4626811"/>
              <a:ext cx="5826628" cy="2231189"/>
            </a:xfrm>
            <a:prstGeom prst="rect">
              <a:avLst/>
            </a:prstGeom>
          </p:spPr>
        </p:pic>
        <p:pic>
          <p:nvPicPr>
            <p:cNvPr id="36" name="Picture 35"/>
            <p:cNvPicPr>
              <a:picLocks noChangeAspect="1"/>
            </p:cNvPicPr>
            <p:nvPr/>
          </p:nvPicPr>
          <p:blipFill>
            <a:blip r:embed="rId3"/>
            <a:stretch>
              <a:fillRect/>
            </a:stretch>
          </p:blipFill>
          <p:spPr>
            <a:xfrm>
              <a:off x="7173241" y="2528529"/>
              <a:ext cx="1960071" cy="1599764"/>
            </a:xfrm>
            <a:prstGeom prst="rect">
              <a:avLst/>
            </a:prstGeom>
          </p:spPr>
        </p:pic>
        <p:pic>
          <p:nvPicPr>
            <p:cNvPr id="37" name="Picture 36"/>
            <p:cNvPicPr>
              <a:picLocks noChangeAspect="1"/>
            </p:cNvPicPr>
            <p:nvPr/>
          </p:nvPicPr>
          <p:blipFill>
            <a:blip r:embed="rId4"/>
            <a:stretch>
              <a:fillRect/>
            </a:stretch>
          </p:blipFill>
          <p:spPr>
            <a:xfrm>
              <a:off x="7173241" y="4090807"/>
              <a:ext cx="1960071" cy="1562476"/>
            </a:xfrm>
            <a:prstGeom prst="rect">
              <a:avLst/>
            </a:prstGeom>
          </p:spPr>
        </p:pic>
      </p:grpSp>
      <p:sp>
        <p:nvSpPr>
          <p:cNvPr id="39" name="Rectangle 38"/>
          <p:cNvSpPr/>
          <p:nvPr/>
        </p:nvSpPr>
        <p:spPr>
          <a:xfrm>
            <a:off x="1298989" y="5987470"/>
            <a:ext cx="733344" cy="369332"/>
          </a:xfrm>
          <a:prstGeom prst="rect">
            <a:avLst/>
          </a:prstGeom>
          <a:solidFill>
            <a:schemeClr val="bg1"/>
          </a:solidFill>
        </p:spPr>
        <p:txBody>
          <a:bodyPr wrap="none">
            <a:spAutoFit/>
          </a:bodyPr>
          <a:lstStyle/>
          <a:p>
            <a:r>
              <a:rPr lang="en-US" dirty="0" err="1" smtClean="0"/>
              <a:t>muon</a:t>
            </a:r>
            <a:endParaRPr lang="en-US" dirty="0"/>
          </a:p>
        </p:txBody>
      </p:sp>
      <p:sp>
        <p:nvSpPr>
          <p:cNvPr id="40" name="Rectangle 39"/>
          <p:cNvSpPr/>
          <p:nvPr/>
        </p:nvSpPr>
        <p:spPr>
          <a:xfrm>
            <a:off x="3808193" y="5987470"/>
            <a:ext cx="2103460" cy="338554"/>
          </a:xfrm>
          <a:prstGeom prst="rect">
            <a:avLst/>
          </a:prstGeom>
          <a:solidFill>
            <a:schemeClr val="bg1"/>
          </a:solidFill>
        </p:spPr>
        <p:txBody>
          <a:bodyPr wrap="none">
            <a:spAutoFit/>
          </a:bodyPr>
          <a:lstStyle/>
          <a:p>
            <a:r>
              <a:rPr lang="en-US" sz="1600" dirty="0" smtClean="0"/>
              <a:t>8 </a:t>
            </a:r>
            <a:r>
              <a:rPr lang="en-US" sz="1600" dirty="0" err="1" smtClean="0"/>
              <a:t>GeV</a:t>
            </a:r>
            <a:r>
              <a:rPr lang="en-US" sz="1600" dirty="0" smtClean="0"/>
              <a:t> secondary beam</a:t>
            </a:r>
            <a:endParaRPr lang="en-US" sz="1600" dirty="0"/>
          </a:p>
        </p:txBody>
      </p:sp>
    </p:spTree>
    <p:extLst>
      <p:ext uri="{BB962C8B-B14F-4D97-AF65-F5344CB8AC3E}">
        <p14:creationId xmlns:p14="http://schemas.microsoft.com/office/powerpoint/2010/main" val="35519243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J. Repond - The DHCAL</a:t>
            </a:r>
            <a:endParaRPr lang="en-US"/>
          </a:p>
        </p:txBody>
      </p:sp>
      <p:sp>
        <p:nvSpPr>
          <p:cNvPr id="3" name="Slide Number Placeholder 2"/>
          <p:cNvSpPr>
            <a:spLocks noGrp="1"/>
          </p:cNvSpPr>
          <p:nvPr>
            <p:ph type="sldNum" sz="quarter" idx="12"/>
          </p:nvPr>
        </p:nvSpPr>
        <p:spPr/>
        <p:txBody>
          <a:bodyPr/>
          <a:lstStyle/>
          <a:p>
            <a:fld id="{87034D8C-3CB4-402A-BC46-2AB14C0FE90A}" type="slidenum">
              <a:rPr lang="en-US" smtClean="0"/>
              <a:pPr/>
              <a:t>5</a:t>
            </a:fld>
            <a:endParaRPr lang="en-US"/>
          </a:p>
        </p:txBody>
      </p:sp>
      <p:sp>
        <p:nvSpPr>
          <p:cNvPr id="4" name="TextBox 3"/>
          <p:cNvSpPr txBox="1"/>
          <p:nvPr/>
        </p:nvSpPr>
        <p:spPr>
          <a:xfrm>
            <a:off x="457200" y="391180"/>
            <a:ext cx="3877985" cy="523220"/>
          </a:xfrm>
          <a:prstGeom prst="rect">
            <a:avLst/>
          </a:prstGeom>
          <a:noFill/>
        </p:spPr>
        <p:txBody>
          <a:bodyPr wrap="none" rtlCol="0">
            <a:spAutoFit/>
          </a:bodyPr>
          <a:lstStyle/>
          <a:p>
            <a:r>
              <a:rPr lang="en-US" sz="2800" b="1" dirty="0" smtClean="0"/>
              <a:t>Calibration of the DHCAL</a:t>
            </a:r>
            <a:endParaRPr lang="en-US" sz="2800" b="1" dirty="0"/>
          </a:p>
        </p:txBody>
      </p:sp>
      <p:sp>
        <p:nvSpPr>
          <p:cNvPr id="5" name="TextBox 4"/>
          <p:cNvSpPr txBox="1"/>
          <p:nvPr/>
        </p:nvSpPr>
        <p:spPr>
          <a:xfrm>
            <a:off x="366498" y="1600200"/>
            <a:ext cx="5274521" cy="4524315"/>
          </a:xfrm>
          <a:prstGeom prst="rect">
            <a:avLst/>
          </a:prstGeom>
          <a:noFill/>
        </p:spPr>
        <p:txBody>
          <a:bodyPr wrap="none" rtlCol="0">
            <a:spAutoFit/>
          </a:bodyPr>
          <a:lstStyle/>
          <a:p>
            <a:r>
              <a:rPr lang="en-US" b="1" dirty="0" smtClean="0"/>
              <a:t>RPC performance </a:t>
            </a:r>
          </a:p>
          <a:p>
            <a:endParaRPr lang="en-US" sz="1600" dirty="0"/>
          </a:p>
          <a:p>
            <a:r>
              <a:rPr lang="en-US" sz="1600" dirty="0" smtClean="0"/>
              <a:t>   Efficiency to detect MIP  </a:t>
            </a:r>
            <a:r>
              <a:rPr lang="el-GR" sz="1600" dirty="0" smtClean="0"/>
              <a:t>ε</a:t>
            </a:r>
            <a:r>
              <a:rPr lang="en-US" sz="1600" dirty="0" smtClean="0"/>
              <a:t> </a:t>
            </a:r>
            <a:r>
              <a:rPr lang="en-US" sz="1600" dirty="0" smtClean="0">
                <a:latin typeface="Times New Roman"/>
                <a:cs typeface="Times New Roman"/>
              </a:rPr>
              <a:t>~</a:t>
            </a:r>
            <a:r>
              <a:rPr lang="en-US" sz="1600" dirty="0" smtClean="0"/>
              <a:t> 96%</a:t>
            </a:r>
          </a:p>
          <a:p>
            <a:r>
              <a:rPr lang="en-US" sz="1600" dirty="0"/>
              <a:t> </a:t>
            </a:r>
            <a:r>
              <a:rPr lang="en-US" sz="1600" dirty="0" smtClean="0"/>
              <a:t>  Average pad multiplicity  </a:t>
            </a:r>
            <a:r>
              <a:rPr lang="el-GR" sz="1600" dirty="0" smtClean="0">
                <a:latin typeface="Times New Roman"/>
                <a:cs typeface="Times New Roman"/>
              </a:rPr>
              <a:t>μ~</a:t>
            </a:r>
            <a:r>
              <a:rPr lang="en-US" sz="1600" dirty="0" smtClean="0"/>
              <a:t> 1.6</a:t>
            </a:r>
          </a:p>
          <a:p>
            <a:r>
              <a:rPr lang="en-US" sz="1600" dirty="0"/>
              <a:t> </a:t>
            </a:r>
            <a:r>
              <a:rPr lang="en-US" sz="1600" dirty="0" smtClean="0"/>
              <a:t>  Calibration factors C = </a:t>
            </a:r>
            <a:r>
              <a:rPr lang="el-GR" sz="1600" dirty="0" smtClean="0"/>
              <a:t>ε</a:t>
            </a:r>
            <a:r>
              <a:rPr lang="el-GR" sz="1600" dirty="0" smtClean="0">
                <a:latin typeface="Times New Roman"/>
                <a:cs typeface="Times New Roman"/>
              </a:rPr>
              <a:t>μ</a:t>
            </a:r>
            <a:endParaRPr lang="en-US" sz="1600" dirty="0" smtClean="0"/>
          </a:p>
          <a:p>
            <a:r>
              <a:rPr lang="en-US" sz="1600" dirty="0"/>
              <a:t> </a:t>
            </a:r>
            <a:r>
              <a:rPr lang="en-US" sz="1600" dirty="0" smtClean="0"/>
              <a:t>  </a:t>
            </a:r>
          </a:p>
          <a:p>
            <a:r>
              <a:rPr lang="en-US" b="1" dirty="0" smtClean="0"/>
              <a:t>Equalize response to MIPS </a:t>
            </a:r>
            <a:r>
              <a:rPr lang="en-US" dirty="0" smtClean="0"/>
              <a:t>(muons)</a:t>
            </a:r>
          </a:p>
          <a:p>
            <a:endParaRPr lang="en-US" dirty="0" smtClean="0"/>
          </a:p>
          <a:p>
            <a:endParaRPr lang="en-US" dirty="0"/>
          </a:p>
          <a:p>
            <a:endParaRPr lang="en-US" dirty="0" smtClean="0"/>
          </a:p>
          <a:p>
            <a:endParaRPr lang="en-US" dirty="0"/>
          </a:p>
          <a:p>
            <a:endParaRPr lang="en-US" dirty="0" smtClean="0"/>
          </a:p>
          <a:p>
            <a:r>
              <a:rPr lang="en-US" b="1" dirty="0" smtClean="0"/>
              <a:t>Calibration for secondary beam </a:t>
            </a:r>
            <a:r>
              <a:rPr lang="en-US" dirty="0" smtClean="0"/>
              <a:t>(p, </a:t>
            </a:r>
            <a:r>
              <a:rPr lang="el-GR" dirty="0" smtClean="0">
                <a:latin typeface="Times New Roman"/>
                <a:cs typeface="Times New Roman"/>
              </a:rPr>
              <a:t>π</a:t>
            </a:r>
            <a:r>
              <a:rPr lang="el-GR" baseline="30000" dirty="0" smtClean="0">
                <a:latin typeface="Times New Roman"/>
                <a:cs typeface="Times New Roman"/>
              </a:rPr>
              <a:t>±</a:t>
            </a:r>
            <a:r>
              <a:rPr lang="en-US" dirty="0" smtClean="0">
                <a:latin typeface="Times New Roman"/>
                <a:cs typeface="Times New Roman"/>
              </a:rPr>
              <a:t>,e</a:t>
            </a:r>
            <a:r>
              <a:rPr lang="en-US" baseline="30000" dirty="0" smtClean="0">
                <a:latin typeface="Times New Roman"/>
                <a:cs typeface="Times New Roman"/>
              </a:rPr>
              <a:t>±</a:t>
            </a:r>
            <a:r>
              <a:rPr lang="en-US" dirty="0" smtClean="0">
                <a:latin typeface="Times New Roman"/>
                <a:cs typeface="Times New Roman"/>
              </a:rPr>
              <a:t>)</a:t>
            </a:r>
            <a:endParaRPr lang="en-US" dirty="0"/>
          </a:p>
          <a:p>
            <a:endParaRPr lang="en-US" sz="1600" dirty="0" smtClean="0"/>
          </a:p>
          <a:p>
            <a:r>
              <a:rPr lang="en-US" sz="1600" dirty="0"/>
              <a:t> </a:t>
            </a:r>
            <a:r>
              <a:rPr lang="en-US" sz="1600" dirty="0" smtClean="0"/>
              <a:t>     If more than 1 particle contributes to signal of a given pad</a:t>
            </a:r>
          </a:p>
          <a:p>
            <a:r>
              <a:rPr lang="en-US" sz="1600" dirty="0" smtClean="0"/>
              <a:t>         </a:t>
            </a:r>
            <a:r>
              <a:rPr lang="en-US" sz="1600" dirty="0" smtClean="0">
                <a:latin typeface="Times New Roman"/>
                <a:cs typeface="Times New Roman"/>
              </a:rPr>
              <a:t>→</a:t>
            </a:r>
            <a:r>
              <a:rPr lang="en-US" sz="1600" dirty="0" smtClean="0"/>
              <a:t>  Pad will fire, even if efficiency is low</a:t>
            </a:r>
          </a:p>
          <a:p>
            <a:r>
              <a:rPr lang="en-US" sz="1600" dirty="0" smtClean="0"/>
              <a:t>         </a:t>
            </a:r>
            <a:r>
              <a:rPr lang="en-US" sz="1600" dirty="0" smtClean="0">
                <a:latin typeface="Times New Roman"/>
                <a:cs typeface="Times New Roman"/>
              </a:rPr>
              <a:t>→</a:t>
            </a:r>
            <a:r>
              <a:rPr lang="en-US" sz="1600" dirty="0" smtClean="0"/>
              <a:t>  Full calibration will overcorrect</a:t>
            </a:r>
            <a:endParaRPr lang="en-US" sz="1600" dirty="0"/>
          </a:p>
        </p:txBody>
      </p:sp>
      <p:graphicFrame>
        <p:nvGraphicFramePr>
          <p:cNvPr id="6" name="Object 5"/>
          <p:cNvGraphicFramePr>
            <a:graphicFrameLocks noChangeAspect="1"/>
          </p:cNvGraphicFramePr>
          <p:nvPr>
            <p:extLst>
              <p:ext uri="{D42A27DB-BD31-4B8C-83A1-F6EECF244321}">
                <p14:modId xmlns:p14="http://schemas.microsoft.com/office/powerpoint/2010/main" val="552469880"/>
              </p:ext>
            </p:extLst>
          </p:nvPr>
        </p:nvGraphicFramePr>
        <p:xfrm>
          <a:off x="908223" y="3646068"/>
          <a:ext cx="3068703" cy="962220"/>
        </p:xfrm>
        <a:graphic>
          <a:graphicData uri="http://schemas.openxmlformats.org/presentationml/2006/ole">
            <mc:AlternateContent xmlns:mc="http://schemas.openxmlformats.org/markup-compatibility/2006">
              <mc:Choice xmlns:v="urn:schemas-microsoft-com:vml" Requires="v">
                <p:oleObj spid="_x0000_s7180" name="Equation" r:id="rId3" imgW="1498320" imgH="469800" progId="Equation.3">
                  <p:embed/>
                </p:oleObj>
              </mc:Choice>
              <mc:Fallback>
                <p:oleObj name="Equation" r:id="rId3" imgW="1498320" imgH="469800" progId="Equation.3">
                  <p:embed/>
                  <p:pic>
                    <p:nvPicPr>
                      <p:cNvPr id="0" name=""/>
                      <p:cNvPicPr/>
                      <p:nvPr/>
                    </p:nvPicPr>
                    <p:blipFill>
                      <a:blip r:embed="rId4"/>
                      <a:stretch>
                        <a:fillRect/>
                      </a:stretch>
                    </p:blipFill>
                    <p:spPr>
                      <a:xfrm>
                        <a:off x="908223" y="3646068"/>
                        <a:ext cx="3068703" cy="962220"/>
                      </a:xfrm>
                      <a:prstGeom prst="rect">
                        <a:avLst/>
                      </a:prstGeom>
                    </p:spPr>
                  </p:pic>
                </p:oleObj>
              </mc:Fallback>
            </mc:AlternateContent>
          </a:graphicData>
        </a:graphic>
      </p:graphicFrame>
      <p:sp>
        <p:nvSpPr>
          <p:cNvPr id="8" name="Left Arrow 7"/>
          <p:cNvSpPr/>
          <p:nvPr/>
        </p:nvSpPr>
        <p:spPr bwMode="auto">
          <a:xfrm>
            <a:off x="4307124" y="3733800"/>
            <a:ext cx="3035808" cy="914399"/>
          </a:xfrm>
          <a:prstGeom prst="leftArrow">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00" b="1" i="0" u="none" strike="noStrike" cap="none" normalizeH="0" baseline="0" dirty="0" smtClean="0">
              <a:ln>
                <a:noFill/>
              </a:ln>
              <a:solidFill>
                <a:schemeClr val="bg1"/>
              </a:solidFill>
              <a:effectLst/>
              <a:latin typeface="Calibri" pitchFamily="34" charset="0"/>
            </a:endParaRPr>
          </a:p>
          <a:p>
            <a:pPr marL="0" marR="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Calibri" pitchFamily="34" charset="0"/>
              </a:rPr>
              <a:t>           </a:t>
            </a:r>
            <a:r>
              <a:rPr kumimoji="0" lang="en-US" sz="2000" b="1" i="0" u="none" strike="noStrike" cap="none" normalizeH="0" baseline="0" dirty="0" smtClean="0">
                <a:ln>
                  <a:noFill/>
                </a:ln>
                <a:solidFill>
                  <a:schemeClr val="bg1"/>
                </a:solidFill>
                <a:effectLst/>
                <a:latin typeface="Calibri" pitchFamily="34" charset="0"/>
              </a:rPr>
              <a:t>Full calibration</a:t>
            </a:r>
            <a:endParaRPr kumimoji="0" lang="en-US" sz="1800" b="1" i="0" u="none" strike="noStrike" cap="none" normalizeH="0" baseline="0" dirty="0" smtClean="0">
              <a:ln>
                <a:noFill/>
              </a:ln>
              <a:solidFill>
                <a:schemeClr val="bg1"/>
              </a:solidFill>
              <a:effectLst/>
              <a:latin typeface="Calibri" pitchFamily="34" charset="0"/>
            </a:endParaRPr>
          </a:p>
        </p:txBody>
      </p:sp>
      <p:pic>
        <p:nvPicPr>
          <p:cNvPr id="717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5185" y="686002"/>
            <a:ext cx="4781286" cy="2819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7162800" y="1796534"/>
            <a:ext cx="1184427" cy="369332"/>
          </a:xfrm>
          <a:prstGeom prst="rect">
            <a:avLst/>
          </a:prstGeom>
          <a:noFill/>
        </p:spPr>
        <p:txBody>
          <a:bodyPr wrap="none" rtlCol="0">
            <a:spAutoFit/>
          </a:bodyPr>
          <a:lstStyle/>
          <a:p>
            <a:r>
              <a:rPr lang="en-US" dirty="0" smtClean="0"/>
              <a:t>Simulation</a:t>
            </a:r>
            <a:endParaRPr lang="en-US" dirty="0"/>
          </a:p>
        </p:txBody>
      </p:sp>
      <p:sp>
        <p:nvSpPr>
          <p:cNvPr id="7" name="TextBox 6"/>
          <p:cNvSpPr txBox="1"/>
          <p:nvPr/>
        </p:nvSpPr>
        <p:spPr>
          <a:xfrm>
            <a:off x="6224882" y="4695372"/>
            <a:ext cx="2154757" cy="307777"/>
          </a:xfrm>
          <a:prstGeom prst="rect">
            <a:avLst/>
          </a:prstGeom>
          <a:noFill/>
        </p:spPr>
        <p:txBody>
          <a:bodyPr wrap="none" rtlCol="0">
            <a:spAutoFit/>
          </a:bodyPr>
          <a:lstStyle/>
          <a:p>
            <a:r>
              <a:rPr lang="en-US" sz="1400" i="1" dirty="0" smtClean="0"/>
              <a:t>H</a:t>
            </a:r>
            <a:r>
              <a:rPr lang="en-US" sz="1400" i="1" baseline="-25000" dirty="0" smtClean="0"/>
              <a:t>i</a:t>
            </a:r>
            <a:r>
              <a:rPr lang="en-US" sz="1400" i="1" dirty="0" smtClean="0"/>
              <a:t> </a:t>
            </a:r>
            <a:r>
              <a:rPr lang="en-US" sz="1400" dirty="0" smtClean="0"/>
              <a:t>… Number of hits in </a:t>
            </a:r>
            <a:r>
              <a:rPr lang="en-US" sz="1400" dirty="0" err="1" smtClean="0"/>
              <a:t>RPC</a:t>
            </a:r>
            <a:r>
              <a:rPr lang="en-US" sz="1400" baseline="-25000" dirty="0" err="1" smtClean="0"/>
              <a:t>i</a:t>
            </a:r>
            <a:endParaRPr lang="en-US" sz="1400" dirty="0"/>
          </a:p>
        </p:txBody>
      </p:sp>
      <p:sp>
        <p:nvSpPr>
          <p:cNvPr id="11" name="Left Arrow 10"/>
          <p:cNvSpPr/>
          <p:nvPr/>
        </p:nvSpPr>
        <p:spPr bwMode="auto">
          <a:xfrm flipH="1">
            <a:off x="5080000" y="5363030"/>
            <a:ext cx="3599542" cy="993320"/>
          </a:xfrm>
          <a:prstGeom prst="leftArrow">
            <a:avLst/>
          </a:prstGeom>
          <a:gradFill flip="none" rotWithShape="1">
            <a:gsLst>
              <a:gs pos="0">
                <a:srgbClr val="00B050"/>
              </a:gs>
              <a:gs pos="50000">
                <a:schemeClr val="accent1">
                  <a:tint val="44500"/>
                  <a:satMod val="160000"/>
                </a:schemeClr>
              </a:gs>
              <a:gs pos="100000">
                <a:srgbClr val="07083F"/>
              </a:gs>
            </a:gsLst>
            <a:lin ang="108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300" b="1" i="0" u="none" strike="noStrike" cap="none" normalizeH="0" baseline="0" dirty="0" smtClean="0">
              <a:ln>
                <a:noFill/>
              </a:ln>
              <a:solidFill>
                <a:schemeClr val="bg1"/>
              </a:solidFill>
              <a:effectLst/>
              <a:latin typeface="Calibri" pitchFamily="34" charset="0"/>
            </a:endParaRPr>
          </a:p>
          <a:p>
            <a:pPr marL="0" marR="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Calibri" pitchFamily="34" charset="0"/>
              </a:rPr>
              <a:t> More</a:t>
            </a:r>
            <a:r>
              <a:rPr kumimoji="0" lang="en-US" sz="1800" b="1" i="0" u="none" strike="noStrike" cap="none" normalizeH="0" dirty="0" smtClean="0">
                <a:ln>
                  <a:noFill/>
                </a:ln>
                <a:solidFill>
                  <a:schemeClr val="bg1"/>
                </a:solidFill>
                <a:effectLst/>
                <a:latin typeface="Calibri" pitchFamily="34" charset="0"/>
              </a:rPr>
              <a:t> sophisticated schemes</a:t>
            </a:r>
            <a:endParaRPr kumimoji="0" lang="en-US" sz="1800" b="1" i="0" u="none" strike="noStrike" cap="none" normalizeH="0" baseline="0" dirty="0" smtClean="0">
              <a:ln>
                <a:noFill/>
              </a:ln>
              <a:solidFill>
                <a:schemeClr val="bg1"/>
              </a:solidFill>
              <a:effectLst/>
              <a:latin typeface="Calibri" pitchFamily="34" charset="0"/>
            </a:endParaRPr>
          </a:p>
        </p:txBody>
      </p:sp>
    </p:spTree>
    <p:extLst>
      <p:ext uri="{BB962C8B-B14F-4D97-AF65-F5344CB8AC3E}">
        <p14:creationId xmlns:p14="http://schemas.microsoft.com/office/powerpoint/2010/main" val="28310171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BE184D-3D52-5A4F-894A-02BAB06AFFF9}" type="slidenum">
              <a:rPr lang="en-US" smtClean="0"/>
              <a:t>6</a:t>
            </a:fld>
            <a:endParaRPr lang="en-US"/>
          </a:p>
        </p:txBody>
      </p:sp>
      <p:grpSp>
        <p:nvGrpSpPr>
          <p:cNvPr id="9" name="Group 8"/>
          <p:cNvGrpSpPr/>
          <p:nvPr/>
        </p:nvGrpSpPr>
        <p:grpSpPr>
          <a:xfrm>
            <a:off x="729788" y="348336"/>
            <a:ext cx="7696200" cy="5968795"/>
            <a:chOff x="729788" y="275766"/>
            <a:chExt cx="7696200" cy="5968795"/>
          </a:xfrm>
        </p:grpSpPr>
        <p:sp>
          <p:nvSpPr>
            <p:cNvPr id="3" name="Title 1"/>
            <p:cNvSpPr txBox="1">
              <a:spLocks/>
            </p:cNvSpPr>
            <p:nvPr/>
          </p:nvSpPr>
          <p:spPr>
            <a:xfrm>
              <a:off x="1127235" y="275766"/>
              <a:ext cx="6633628" cy="701298"/>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smtClean="0">
                  <a:latin typeface="Times"/>
                  <a:cs typeface="Times"/>
                </a:rPr>
                <a:t>Calibration Procedures</a:t>
              </a:r>
              <a:endParaRPr lang="en-US" sz="3200" dirty="0">
                <a:latin typeface="Times"/>
                <a:cs typeface="Times"/>
              </a:endParaRPr>
            </a:p>
          </p:txBody>
        </p:sp>
        <p:sp>
          <p:nvSpPr>
            <p:cNvPr id="5" name="TextBox 4"/>
            <p:cNvSpPr txBox="1"/>
            <p:nvPr/>
          </p:nvSpPr>
          <p:spPr>
            <a:xfrm>
              <a:off x="729788" y="1166248"/>
              <a:ext cx="7696200" cy="5078313"/>
            </a:xfrm>
            <a:prstGeom prst="rect">
              <a:avLst/>
            </a:prstGeom>
            <a:noFill/>
          </p:spPr>
          <p:txBody>
            <a:bodyPr wrap="square" rtlCol="0">
              <a:spAutoFit/>
            </a:bodyPr>
            <a:lstStyle/>
            <a:p>
              <a:pPr algn="just"/>
              <a:endParaRPr lang="en-US" sz="2000" b="1" dirty="0" smtClean="0">
                <a:solidFill>
                  <a:srgbClr val="FF6600"/>
                </a:solidFill>
              </a:endParaRPr>
            </a:p>
            <a:p>
              <a:pPr algn="just"/>
              <a:r>
                <a:rPr lang="en-US" sz="2000" b="1" dirty="0" smtClean="0">
                  <a:solidFill>
                    <a:srgbClr val="FF6600"/>
                  </a:solidFill>
                </a:rPr>
                <a:t>1. Full Calibration</a:t>
              </a:r>
              <a:endParaRPr lang="en-US" sz="2000" dirty="0" smtClean="0">
                <a:solidFill>
                  <a:srgbClr val="FF6600"/>
                </a:solidFill>
              </a:endParaRPr>
            </a:p>
            <a:p>
              <a:pPr algn="just"/>
              <a:endParaRPr lang="en-US" sz="1600" dirty="0"/>
            </a:p>
            <a:p>
              <a:pPr algn="just"/>
              <a:endParaRPr lang="en-US" sz="1600" dirty="0" smtClean="0"/>
            </a:p>
            <a:p>
              <a:pPr algn="just"/>
              <a:endParaRPr lang="en-US" sz="2000" b="1" dirty="0" smtClean="0">
                <a:solidFill>
                  <a:srgbClr val="71F505"/>
                </a:solidFill>
              </a:endParaRPr>
            </a:p>
            <a:p>
              <a:pPr algn="just"/>
              <a:r>
                <a:rPr lang="en-US" sz="2000" b="1" dirty="0" smtClean="0">
                  <a:solidFill>
                    <a:srgbClr val="71F505"/>
                  </a:solidFill>
                </a:rPr>
                <a:t>2. Density-weighted Calibration:</a:t>
              </a:r>
              <a:endParaRPr lang="en-US" sz="2000" dirty="0" smtClean="0">
                <a:solidFill>
                  <a:srgbClr val="71F505"/>
                </a:solidFill>
              </a:endParaRPr>
            </a:p>
            <a:p>
              <a:pPr algn="just"/>
              <a:endParaRPr lang="en-US" sz="1600" dirty="0">
                <a:solidFill>
                  <a:srgbClr val="71F505"/>
                </a:solidFill>
              </a:endParaRPr>
            </a:p>
            <a:p>
              <a:pPr algn="just"/>
              <a:r>
                <a:rPr lang="en-US" sz="1600" dirty="0" smtClean="0"/>
                <a:t>Developed due to the fact that a pad will fire if it gets contribution from multiple traversing particles regardless of the efficiency of this RPC. Hence, the full calibration will overcorrect. Classifies hits in density bins (number of neighbors in a 3 x 3 array).</a:t>
              </a:r>
            </a:p>
            <a:p>
              <a:pPr algn="just"/>
              <a:endParaRPr lang="en-US" sz="1600" dirty="0" smtClean="0"/>
            </a:p>
            <a:p>
              <a:pPr algn="just"/>
              <a:endParaRPr lang="en-US" sz="1600" dirty="0"/>
            </a:p>
            <a:p>
              <a:pPr algn="just"/>
              <a:r>
                <a:rPr lang="en-US" sz="2000" b="1" dirty="0" smtClean="0">
                  <a:solidFill>
                    <a:srgbClr val="0000FF"/>
                  </a:solidFill>
                </a:rPr>
                <a:t>3. Hybrid Calibration:</a:t>
              </a:r>
              <a:r>
                <a:rPr lang="en-US" sz="2000" dirty="0" smtClean="0">
                  <a:solidFill>
                    <a:srgbClr val="0000FF"/>
                  </a:solidFill>
                </a:rPr>
                <a:t> </a:t>
              </a:r>
            </a:p>
            <a:p>
              <a:pPr algn="just"/>
              <a:endParaRPr lang="en-US" sz="1600" dirty="0">
                <a:solidFill>
                  <a:srgbClr val="0000FF"/>
                </a:solidFill>
              </a:endParaRPr>
            </a:p>
            <a:p>
              <a:pPr algn="just"/>
              <a:r>
                <a:rPr lang="en-US" sz="1600" dirty="0" smtClean="0"/>
                <a:t>Density bins 0 and 1 receive full calibration.</a:t>
              </a:r>
              <a:endParaRPr lang="en-US" sz="1600" b="1" dirty="0" smtClean="0"/>
            </a:p>
            <a:p>
              <a:pPr algn="just"/>
              <a:endParaRPr lang="en-US" sz="1600" dirty="0"/>
            </a:p>
            <a:p>
              <a:pPr algn="just"/>
              <a:endParaRPr lang="en-US" sz="1600" dirty="0"/>
            </a:p>
            <a:p>
              <a:pPr algn="just"/>
              <a:endParaRPr lang="en-US" sz="1600" dirty="0" smtClean="0"/>
            </a:p>
            <a:p>
              <a:pPr algn="just"/>
              <a:endParaRPr lang="en-US" sz="1600" dirty="0"/>
            </a:p>
          </p:txBody>
        </p:sp>
        <p:graphicFrame>
          <p:nvGraphicFramePr>
            <p:cNvPr id="6" name="Object 5"/>
            <p:cNvGraphicFramePr>
              <a:graphicFrameLocks noChangeAspect="1"/>
            </p:cNvGraphicFramePr>
            <p:nvPr>
              <p:extLst>
                <p:ext uri="{D42A27DB-BD31-4B8C-83A1-F6EECF244321}">
                  <p14:modId xmlns:p14="http://schemas.microsoft.com/office/powerpoint/2010/main" val="3606629069"/>
                </p:ext>
              </p:extLst>
            </p:nvPr>
          </p:nvGraphicFramePr>
          <p:xfrm>
            <a:off x="3493470" y="1236603"/>
            <a:ext cx="3068703" cy="962220"/>
          </p:xfrm>
          <a:graphic>
            <a:graphicData uri="http://schemas.openxmlformats.org/presentationml/2006/ole">
              <mc:AlternateContent xmlns:mc="http://schemas.openxmlformats.org/markup-compatibility/2006">
                <mc:Choice xmlns:v="urn:schemas-microsoft-com:vml" Requires="v">
                  <p:oleObj spid="_x0000_s5194" name="Equation" r:id="rId3" imgW="1498320" imgH="469800" progId="Equation.3">
                    <p:embed/>
                  </p:oleObj>
                </mc:Choice>
                <mc:Fallback>
                  <p:oleObj name="Equation" r:id="rId3" imgW="1498320" imgH="469800" progId="Equation.3">
                    <p:embed/>
                    <p:pic>
                      <p:nvPicPr>
                        <p:cNvPr id="0" name=""/>
                        <p:cNvPicPr/>
                        <p:nvPr/>
                      </p:nvPicPr>
                      <p:blipFill>
                        <a:blip r:embed="rId4"/>
                        <a:stretch>
                          <a:fillRect/>
                        </a:stretch>
                      </p:blipFill>
                      <p:spPr>
                        <a:xfrm>
                          <a:off x="3493470" y="1236603"/>
                          <a:ext cx="3068703" cy="962220"/>
                        </a:xfrm>
                        <a:prstGeom prst="rect">
                          <a:avLst/>
                        </a:prstGeom>
                      </p:spPr>
                    </p:pic>
                  </p:oleObj>
                </mc:Fallback>
              </mc:AlternateContent>
            </a:graphicData>
          </a:graphic>
        </p:graphicFrame>
      </p:grpSp>
      <p:sp>
        <p:nvSpPr>
          <p:cNvPr id="7" name="TextBox 6"/>
          <p:cNvSpPr txBox="1"/>
          <p:nvPr/>
        </p:nvSpPr>
        <p:spPr>
          <a:xfrm>
            <a:off x="6790939" y="1963616"/>
            <a:ext cx="2154757" cy="307777"/>
          </a:xfrm>
          <a:prstGeom prst="rect">
            <a:avLst/>
          </a:prstGeom>
          <a:noFill/>
        </p:spPr>
        <p:txBody>
          <a:bodyPr wrap="none" rtlCol="0">
            <a:spAutoFit/>
          </a:bodyPr>
          <a:lstStyle/>
          <a:p>
            <a:r>
              <a:rPr lang="en-US" sz="1400" i="1" dirty="0" smtClean="0"/>
              <a:t>H</a:t>
            </a:r>
            <a:r>
              <a:rPr lang="en-US" sz="1400" i="1" baseline="-25000" dirty="0" smtClean="0"/>
              <a:t>i</a:t>
            </a:r>
            <a:r>
              <a:rPr lang="en-US" sz="1400" i="1" dirty="0" smtClean="0"/>
              <a:t> </a:t>
            </a:r>
            <a:r>
              <a:rPr lang="en-US" sz="1400" dirty="0" smtClean="0"/>
              <a:t>… Number of hits in </a:t>
            </a:r>
            <a:r>
              <a:rPr lang="en-US" sz="1400" dirty="0" err="1" smtClean="0"/>
              <a:t>RPC</a:t>
            </a:r>
            <a:r>
              <a:rPr lang="en-US" sz="1400" baseline="-25000" dirty="0" err="1" smtClean="0"/>
              <a:t>i</a:t>
            </a:r>
            <a:endParaRPr lang="en-US" sz="1400" dirty="0"/>
          </a:p>
        </p:txBody>
      </p:sp>
    </p:spTree>
    <p:extLst>
      <p:ext uri="{BB962C8B-B14F-4D97-AF65-F5344CB8AC3E}">
        <p14:creationId xmlns:p14="http://schemas.microsoft.com/office/powerpoint/2010/main" val="1653728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D5BE184D-3D52-5A4F-894A-02BAB06AFFF9}" type="slidenum">
              <a:rPr lang="en-US" smtClean="0"/>
              <a:t>7</a:t>
            </a:fld>
            <a:endParaRPr lang="en-US" dirty="0"/>
          </a:p>
        </p:txBody>
      </p:sp>
      <p:sp>
        <p:nvSpPr>
          <p:cNvPr id="3" name="TextBox 2"/>
          <p:cNvSpPr txBox="1"/>
          <p:nvPr/>
        </p:nvSpPr>
        <p:spPr>
          <a:xfrm>
            <a:off x="486059" y="1094807"/>
            <a:ext cx="8543970" cy="5016758"/>
          </a:xfrm>
          <a:prstGeom prst="rect">
            <a:avLst/>
          </a:prstGeom>
          <a:noFill/>
        </p:spPr>
        <p:txBody>
          <a:bodyPr wrap="square" rtlCol="0">
            <a:spAutoFit/>
          </a:bodyPr>
          <a:lstStyle/>
          <a:p>
            <a:r>
              <a:rPr lang="en-US" sz="2000" b="1" dirty="0" smtClean="0">
                <a:solidFill>
                  <a:srgbClr val="000000"/>
                </a:solidFill>
              </a:rPr>
              <a:t>Derived entirely based on Monte Carlo</a:t>
            </a:r>
          </a:p>
          <a:p>
            <a:endParaRPr lang="en-US" sz="2000" b="1" dirty="0">
              <a:solidFill>
                <a:srgbClr val="000000"/>
              </a:solidFill>
            </a:endParaRPr>
          </a:p>
          <a:p>
            <a:r>
              <a:rPr lang="en-US" sz="2000" b="1" dirty="0" smtClean="0">
                <a:solidFill>
                  <a:srgbClr val="000000"/>
                </a:solidFill>
              </a:rPr>
              <a:t>Assumes correlation between </a:t>
            </a:r>
            <a:endParaRPr lang="en-US" sz="2000" b="1" dirty="0">
              <a:solidFill>
                <a:srgbClr val="000000"/>
              </a:solidFill>
            </a:endParaRPr>
          </a:p>
          <a:p>
            <a:r>
              <a:rPr lang="en-US" sz="2000" dirty="0" smtClean="0">
                <a:solidFill>
                  <a:srgbClr val="000000"/>
                </a:solidFill>
              </a:rPr>
              <a:t>        Density of hits  </a:t>
            </a:r>
            <a:r>
              <a:rPr lang="en-US" sz="2000" dirty="0" smtClean="0">
                <a:solidFill>
                  <a:srgbClr val="000000"/>
                </a:solidFill>
                <a:latin typeface="Times New Roman"/>
                <a:cs typeface="Times New Roman"/>
              </a:rPr>
              <a:t>↔</a:t>
            </a:r>
            <a:r>
              <a:rPr lang="en-US" sz="2000" dirty="0" smtClean="0">
                <a:solidFill>
                  <a:srgbClr val="000000"/>
                </a:solidFill>
              </a:rPr>
              <a:t>  Number of particles contributing to signal of a pad</a:t>
            </a:r>
          </a:p>
          <a:p>
            <a:endParaRPr lang="en-US" sz="2000" dirty="0">
              <a:solidFill>
                <a:srgbClr val="000000"/>
              </a:solidFill>
            </a:endParaRPr>
          </a:p>
          <a:p>
            <a:r>
              <a:rPr lang="en-US" sz="2000" b="1" dirty="0" smtClean="0">
                <a:solidFill>
                  <a:srgbClr val="000000"/>
                </a:solidFill>
              </a:rPr>
              <a:t>Mimics different operating conditions with</a:t>
            </a:r>
            <a:endParaRPr lang="en-US" sz="2000" b="1" dirty="0">
              <a:solidFill>
                <a:srgbClr val="000000"/>
              </a:solidFill>
            </a:endParaRPr>
          </a:p>
          <a:p>
            <a:r>
              <a:rPr lang="en-US" sz="2000" dirty="0" smtClean="0">
                <a:solidFill>
                  <a:srgbClr val="000000"/>
                </a:solidFill>
              </a:rPr>
              <a:t>        Different thresholds T</a:t>
            </a:r>
          </a:p>
          <a:p>
            <a:endParaRPr lang="en-US" sz="2000" dirty="0">
              <a:solidFill>
                <a:srgbClr val="000000"/>
              </a:solidFill>
            </a:endParaRPr>
          </a:p>
          <a:p>
            <a:r>
              <a:rPr lang="en-US" sz="2000" b="1" dirty="0" smtClean="0">
                <a:solidFill>
                  <a:srgbClr val="000000"/>
                </a:solidFill>
              </a:rPr>
              <a:t>Utilizes the fact that hits  generated with the</a:t>
            </a:r>
            <a:endParaRPr lang="en-US" sz="2000" b="1" dirty="0">
              <a:solidFill>
                <a:srgbClr val="000000"/>
              </a:solidFill>
            </a:endParaRPr>
          </a:p>
          <a:p>
            <a:r>
              <a:rPr lang="en-US" sz="2000" dirty="0" smtClean="0">
                <a:solidFill>
                  <a:srgbClr val="000000"/>
                </a:solidFill>
              </a:rPr>
              <a:t>         Same GEANT4 file, but different operating conditions can be correlated</a:t>
            </a:r>
          </a:p>
          <a:p>
            <a:endParaRPr lang="en-US" sz="2000" dirty="0">
              <a:solidFill>
                <a:srgbClr val="000000"/>
              </a:solidFill>
            </a:endParaRPr>
          </a:p>
          <a:p>
            <a:r>
              <a:rPr lang="en-US" sz="2000" b="1" dirty="0" smtClean="0">
                <a:solidFill>
                  <a:srgbClr val="000000"/>
                </a:solidFill>
              </a:rPr>
              <a:t>Defines density bin for each hit in a 3 x 3 array</a:t>
            </a:r>
            <a:endParaRPr lang="en-US" sz="2000" dirty="0">
              <a:solidFill>
                <a:srgbClr val="000000"/>
              </a:solidFill>
            </a:endParaRPr>
          </a:p>
          <a:p>
            <a:r>
              <a:rPr lang="en-US" sz="2000" dirty="0" smtClean="0">
                <a:solidFill>
                  <a:srgbClr val="000000"/>
                </a:solidFill>
              </a:rPr>
              <a:t>          Bin 0 – 0 neighbors, bin 1 – 1 neighbor …. Bin 8 – 8 neighbors</a:t>
            </a:r>
          </a:p>
          <a:p>
            <a:endParaRPr lang="en-US" sz="2000" dirty="0">
              <a:solidFill>
                <a:srgbClr val="000000"/>
              </a:solidFill>
            </a:endParaRPr>
          </a:p>
          <a:p>
            <a:r>
              <a:rPr lang="en-US" sz="2000" b="1" dirty="0" smtClean="0">
                <a:solidFill>
                  <a:srgbClr val="000000"/>
                </a:solidFill>
              </a:rPr>
              <a:t>Weighs each hit</a:t>
            </a:r>
            <a:endParaRPr lang="en-US" sz="2000" dirty="0">
              <a:solidFill>
                <a:srgbClr val="000000"/>
              </a:solidFill>
            </a:endParaRPr>
          </a:p>
          <a:p>
            <a:r>
              <a:rPr lang="en-US" sz="2000" dirty="0" smtClean="0">
                <a:solidFill>
                  <a:srgbClr val="000000"/>
                </a:solidFill>
              </a:rPr>
              <a:t>          To restore desired density distribution of hits</a:t>
            </a:r>
          </a:p>
        </p:txBody>
      </p:sp>
      <p:sp>
        <p:nvSpPr>
          <p:cNvPr id="4" name="Rounded Rectangle 3"/>
          <p:cNvSpPr/>
          <p:nvPr/>
        </p:nvSpPr>
        <p:spPr bwMode="auto">
          <a:xfrm>
            <a:off x="7353629" y="872321"/>
            <a:ext cx="1676400" cy="1023610"/>
          </a:xfrm>
          <a:prstGeom prst="roundRect">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bg1"/>
                </a:solidFill>
                <a:effectLst/>
                <a:latin typeface="Calibri" pitchFamily="34" charset="0"/>
              </a:rPr>
              <a:t>Warning:</a:t>
            </a:r>
          </a:p>
          <a:p>
            <a:pPr marL="0" marR="0" indent="0" algn="ctr" defTabSz="914400" rtl="0" eaLnBrk="1" fontAlgn="base" latinLnBrk="0" hangingPunct="1">
              <a:lnSpc>
                <a:spcPct val="100000"/>
              </a:lnSpc>
              <a:spcBef>
                <a:spcPct val="0"/>
              </a:spcBef>
              <a:spcAft>
                <a:spcPct val="0"/>
              </a:spcAft>
              <a:buClrTx/>
              <a:buSzTx/>
              <a:buFontTx/>
              <a:buNone/>
              <a:tabLst/>
            </a:pPr>
            <a:r>
              <a:rPr lang="en-US" b="1" dirty="0" smtClean="0">
                <a:solidFill>
                  <a:schemeClr val="bg1"/>
                </a:solidFill>
                <a:latin typeface="Calibri" pitchFamily="34" charset="0"/>
              </a:rPr>
              <a:t>This is rather COMPLICATED</a:t>
            </a:r>
          </a:p>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chemeClr val="bg1"/>
              </a:solidFill>
              <a:effectLst/>
              <a:latin typeface="Calibri" pitchFamily="34" charset="0"/>
            </a:endParaRPr>
          </a:p>
        </p:txBody>
      </p:sp>
      <p:sp>
        <p:nvSpPr>
          <p:cNvPr id="5" name="Rectangle 4"/>
          <p:cNvSpPr/>
          <p:nvPr/>
        </p:nvSpPr>
        <p:spPr>
          <a:xfrm>
            <a:off x="925646" y="193814"/>
            <a:ext cx="6888424" cy="584775"/>
          </a:xfrm>
          <a:prstGeom prst="rect">
            <a:avLst/>
          </a:prstGeom>
        </p:spPr>
        <p:txBody>
          <a:bodyPr wrap="none">
            <a:spAutoFit/>
          </a:bodyPr>
          <a:lstStyle/>
          <a:p>
            <a:r>
              <a:rPr lang="en-US" sz="3200" dirty="0">
                <a:latin typeface="Times"/>
                <a:cs typeface="Times"/>
              </a:rPr>
              <a:t>Density-weighted </a:t>
            </a:r>
            <a:r>
              <a:rPr lang="en-US" sz="3200" dirty="0" smtClean="0">
                <a:latin typeface="Times"/>
                <a:cs typeface="Times"/>
              </a:rPr>
              <a:t>Calibration </a:t>
            </a:r>
            <a:r>
              <a:rPr lang="en-US" sz="3200" dirty="0" smtClean="0">
                <a:latin typeface="Times"/>
                <a:cs typeface="Times"/>
              </a:rPr>
              <a:t>Overview</a:t>
            </a:r>
            <a:endParaRPr lang="en-US" sz="3200" dirty="0"/>
          </a:p>
        </p:txBody>
      </p:sp>
    </p:spTree>
    <p:extLst>
      <p:ext uri="{BB962C8B-B14F-4D97-AF65-F5344CB8AC3E}">
        <p14:creationId xmlns:p14="http://schemas.microsoft.com/office/powerpoint/2010/main" val="4101591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7034D8C-3CB4-402A-BC46-2AB14C0FE90A}" type="slidenum">
              <a:rPr lang="en-US" smtClean="0"/>
              <a:pPr/>
              <a:t>8</a:t>
            </a:fld>
            <a:endParaRPr lang="en-US"/>
          </a:p>
        </p:txBody>
      </p:sp>
      <p:sp>
        <p:nvSpPr>
          <p:cNvPr id="4" name="TextBox 3"/>
          <p:cNvSpPr txBox="1"/>
          <p:nvPr/>
        </p:nvSpPr>
        <p:spPr>
          <a:xfrm>
            <a:off x="393131" y="109869"/>
            <a:ext cx="8125341" cy="1077218"/>
          </a:xfrm>
          <a:prstGeom prst="rect">
            <a:avLst/>
          </a:prstGeom>
          <a:noFill/>
        </p:spPr>
        <p:txBody>
          <a:bodyPr wrap="none" rtlCol="0">
            <a:spAutoFit/>
          </a:bodyPr>
          <a:lstStyle/>
          <a:p>
            <a:pPr algn="ctr"/>
            <a:r>
              <a:rPr lang="en-US" sz="3200" dirty="0" smtClean="0">
                <a:latin typeface="Times"/>
                <a:cs typeface="Times"/>
              </a:rPr>
              <a:t>Density-weighted Calibration Example: </a:t>
            </a:r>
          </a:p>
          <a:p>
            <a:pPr algn="ctr"/>
            <a:r>
              <a:rPr lang="en-US" sz="3200" dirty="0" smtClean="0">
                <a:latin typeface="Times"/>
                <a:cs typeface="Times"/>
              </a:rPr>
              <a:t>10 GeV pions: Correction from T=400→ T=800 </a:t>
            </a:r>
            <a:endParaRPr lang="en-US" sz="3200" dirty="0">
              <a:latin typeface="Times"/>
              <a:cs typeface="Times"/>
            </a:endParaRPr>
          </a:p>
        </p:txBody>
      </p:sp>
      <p:sp>
        <p:nvSpPr>
          <p:cNvPr id="6" name="Rectangle 5"/>
          <p:cNvSpPr/>
          <p:nvPr/>
        </p:nvSpPr>
        <p:spPr>
          <a:xfrm>
            <a:off x="259080" y="6211669"/>
            <a:ext cx="4440864" cy="646331"/>
          </a:xfrm>
          <a:prstGeom prst="rect">
            <a:avLst/>
          </a:prstGeom>
        </p:spPr>
        <p:txBody>
          <a:bodyPr wrap="none">
            <a:spAutoFit/>
          </a:bodyPr>
          <a:lstStyle/>
          <a:p>
            <a:r>
              <a:rPr lang="en-US" dirty="0" smtClean="0">
                <a:latin typeface="Times"/>
                <a:cs typeface="Times"/>
              </a:rPr>
              <a:t>Mean response and the resolution reproduced.</a:t>
            </a:r>
            <a:endParaRPr lang="en-US" dirty="0"/>
          </a:p>
          <a:p>
            <a:r>
              <a:rPr lang="en-US" dirty="0" smtClean="0">
                <a:latin typeface="Times"/>
                <a:cs typeface="Times"/>
              </a:rPr>
              <a:t>Similar results for all energies.</a:t>
            </a:r>
          </a:p>
        </p:txBody>
      </p:sp>
      <p:pic>
        <p:nvPicPr>
          <p:cNvPr id="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371600"/>
            <a:ext cx="3962400" cy="2362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 y="3794996"/>
            <a:ext cx="4190487" cy="2498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4264" y="1158794"/>
            <a:ext cx="4261135" cy="24988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54265" y="3723592"/>
            <a:ext cx="4278864" cy="25511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Striped Right Arrow 18"/>
          <p:cNvSpPr/>
          <p:nvPr/>
        </p:nvSpPr>
        <p:spPr bwMode="auto">
          <a:xfrm>
            <a:off x="3424926" y="4847290"/>
            <a:ext cx="978408" cy="484632"/>
          </a:xfrm>
          <a:prstGeom prst="stripedRight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alibri" pitchFamily="34" charset="0"/>
            </a:endParaRPr>
          </a:p>
        </p:txBody>
      </p:sp>
      <p:cxnSp>
        <p:nvCxnSpPr>
          <p:cNvPr id="20" name="Straight Arrow Connector 19"/>
          <p:cNvCxnSpPr/>
          <p:nvPr/>
        </p:nvCxnSpPr>
        <p:spPr bwMode="auto">
          <a:xfrm>
            <a:off x="8458200" y="1843320"/>
            <a:ext cx="0" cy="2042396"/>
          </a:xfrm>
          <a:prstGeom prst="straightConnector1">
            <a:avLst/>
          </a:prstGeom>
          <a:noFill/>
          <a:ln w="34925" cap="flat" cmpd="sng" algn="ctr">
            <a:solidFill>
              <a:schemeClr val="tx1"/>
            </a:solidFill>
            <a:prstDash val="solid"/>
            <a:round/>
            <a:headEnd type="stealth" w="lg" len="lg"/>
            <a:tailEnd type="stealth" w="lg" len="lg"/>
          </a:ln>
          <a:effectLst/>
        </p:spPr>
      </p:cxnSp>
    </p:spTree>
    <p:extLst>
      <p:ext uri="{BB962C8B-B14F-4D97-AF65-F5344CB8AC3E}">
        <p14:creationId xmlns:p14="http://schemas.microsoft.com/office/powerpoint/2010/main" val="32432203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7034D8C-3CB4-402A-BC46-2AB14C0FE90A}" type="slidenum">
              <a:rPr lang="en-US" smtClean="0"/>
              <a:pPr/>
              <a:t>9</a:t>
            </a:fld>
            <a:endParaRPr lang="en-US"/>
          </a:p>
        </p:txBody>
      </p:sp>
      <p:sp>
        <p:nvSpPr>
          <p:cNvPr id="4" name="TextBox 3"/>
          <p:cNvSpPr txBox="1"/>
          <p:nvPr/>
        </p:nvSpPr>
        <p:spPr>
          <a:xfrm>
            <a:off x="1508005" y="134861"/>
            <a:ext cx="6224717" cy="954107"/>
          </a:xfrm>
          <a:prstGeom prst="rect">
            <a:avLst/>
          </a:prstGeom>
          <a:noFill/>
        </p:spPr>
        <p:txBody>
          <a:bodyPr wrap="none" rtlCol="0">
            <a:spAutoFit/>
          </a:bodyPr>
          <a:lstStyle/>
          <a:p>
            <a:pPr algn="ctr"/>
            <a:r>
              <a:rPr lang="en-US" sz="2800" dirty="0">
                <a:latin typeface="Times"/>
                <a:cs typeface="Times"/>
              </a:rPr>
              <a:t>Density-weighted </a:t>
            </a:r>
            <a:r>
              <a:rPr lang="en-US" sz="2800" dirty="0" smtClean="0">
                <a:latin typeface="Times"/>
                <a:cs typeface="Times"/>
              </a:rPr>
              <a:t>Calibration Expansion:</a:t>
            </a:r>
            <a:endParaRPr lang="en-US" sz="2800" dirty="0" smtClean="0">
              <a:latin typeface="Times"/>
              <a:cs typeface="Times"/>
            </a:endParaRPr>
          </a:p>
          <a:p>
            <a:pPr algn="ctr"/>
            <a:r>
              <a:rPr lang="en-US" sz="2800" dirty="0">
                <a:latin typeface="Times"/>
                <a:cs typeface="Times"/>
              </a:rPr>
              <a:t>T</a:t>
            </a:r>
            <a:r>
              <a:rPr lang="en-US" sz="2800" dirty="0" smtClean="0">
                <a:latin typeface="Times"/>
                <a:cs typeface="Times"/>
              </a:rPr>
              <a:t>o </a:t>
            </a:r>
            <a:r>
              <a:rPr lang="en-US" sz="2800" dirty="0" smtClean="0">
                <a:latin typeface="Times"/>
                <a:cs typeface="Times"/>
              </a:rPr>
              <a:t>large range of performance parameters</a:t>
            </a:r>
            <a:endParaRPr lang="en-US" sz="2800" dirty="0">
              <a:latin typeface="Times"/>
              <a:cs typeface="Times"/>
            </a:endParaRPr>
          </a:p>
        </p:txBody>
      </p:sp>
      <p:sp>
        <p:nvSpPr>
          <p:cNvPr id="5" name="TextBox 4"/>
          <p:cNvSpPr txBox="1"/>
          <p:nvPr/>
        </p:nvSpPr>
        <p:spPr>
          <a:xfrm>
            <a:off x="152400" y="1219200"/>
            <a:ext cx="4326826" cy="5355314"/>
          </a:xfrm>
          <a:prstGeom prst="rect">
            <a:avLst/>
          </a:prstGeom>
          <a:noFill/>
        </p:spPr>
        <p:txBody>
          <a:bodyPr wrap="none" rtlCol="0">
            <a:spAutoFit/>
          </a:bodyPr>
          <a:lstStyle/>
          <a:p>
            <a:r>
              <a:rPr lang="en-US" b="1" dirty="0" smtClean="0"/>
              <a:t>GEANT4 files</a:t>
            </a:r>
          </a:p>
          <a:p>
            <a:endParaRPr lang="en-US" sz="1600" dirty="0"/>
          </a:p>
          <a:p>
            <a:r>
              <a:rPr lang="en-US" sz="1600" dirty="0" smtClean="0"/>
              <a:t>  Positrons: 2, 4, 10, 16, 20, 25, 40, 80 GeV</a:t>
            </a:r>
          </a:p>
          <a:p>
            <a:r>
              <a:rPr lang="en-US" sz="1600" dirty="0"/>
              <a:t> </a:t>
            </a:r>
            <a:r>
              <a:rPr lang="en-US" sz="1600" dirty="0" smtClean="0"/>
              <a:t> Pions: 2, 4, 8, 10, 10, 25, 40, 80 GeV </a:t>
            </a:r>
          </a:p>
          <a:p>
            <a:endParaRPr lang="en-US" sz="1600" dirty="0"/>
          </a:p>
          <a:p>
            <a:r>
              <a:rPr lang="en-US" b="1" dirty="0" smtClean="0"/>
              <a:t>Digitization with </a:t>
            </a:r>
            <a:r>
              <a:rPr lang="en-US" b="1" dirty="0" err="1" smtClean="0"/>
              <a:t>RPC_sim</a:t>
            </a:r>
            <a:endParaRPr lang="en-US" b="1" dirty="0" smtClean="0"/>
          </a:p>
          <a:p>
            <a:endParaRPr lang="en-US" sz="1600" dirty="0"/>
          </a:p>
          <a:p>
            <a:r>
              <a:rPr lang="en-US" sz="1600" dirty="0" smtClean="0"/>
              <a:t>   Thresholds of 200, 400, 600, 800, 1000 (~ x 1fC)</a:t>
            </a:r>
          </a:p>
          <a:p>
            <a:endParaRPr lang="en-US" sz="1600" dirty="0"/>
          </a:p>
          <a:p>
            <a:r>
              <a:rPr lang="en-US" b="1" dirty="0" smtClean="0"/>
              <a:t>Calculate correction factors (C)</a:t>
            </a:r>
          </a:p>
          <a:p>
            <a:endParaRPr lang="en-US" sz="1600" dirty="0"/>
          </a:p>
          <a:p>
            <a:pPr marL="285750" indent="-285750">
              <a:buFont typeface="Arial"/>
              <a:buChar char="•"/>
            </a:pPr>
            <a:r>
              <a:rPr lang="en-US" sz="1600" dirty="0" smtClean="0"/>
              <a:t>   for each density bin separately</a:t>
            </a:r>
          </a:p>
          <a:p>
            <a:pPr marL="285750" indent="-285750">
              <a:buFont typeface="Arial"/>
              <a:buChar char="•"/>
            </a:pPr>
            <a:r>
              <a:rPr lang="en-US" sz="1600" dirty="0"/>
              <a:t> </a:t>
            </a:r>
            <a:r>
              <a:rPr lang="en-US" sz="1600" dirty="0" smtClean="0"/>
              <a:t>  as a function of </a:t>
            </a:r>
            <a:r>
              <a:rPr lang="en-US" sz="1600" dirty="0" err="1" smtClean="0"/>
              <a:t>ε</a:t>
            </a:r>
            <a:r>
              <a:rPr lang="en-US" sz="1600" baseline="-25000" dirty="0" err="1" smtClean="0"/>
              <a:t>i</a:t>
            </a:r>
            <a:r>
              <a:rPr lang="en-US" sz="1600" dirty="0" smtClean="0"/>
              <a:t>, </a:t>
            </a:r>
            <a:r>
              <a:rPr lang="en-US" sz="1600" dirty="0" err="1" smtClean="0"/>
              <a:t>μ</a:t>
            </a:r>
            <a:r>
              <a:rPr lang="en-US" sz="1600" baseline="-25000" dirty="0" err="1" smtClean="0"/>
              <a:t>i</a:t>
            </a:r>
            <a:r>
              <a:rPr lang="en-US" sz="1600" dirty="0" smtClean="0"/>
              <a:t>, ε</a:t>
            </a:r>
            <a:r>
              <a:rPr lang="en-US" sz="1600" baseline="-25000" dirty="0" smtClean="0"/>
              <a:t>0</a:t>
            </a:r>
            <a:r>
              <a:rPr lang="en-US" sz="1600" dirty="0" smtClean="0"/>
              <a:t> and μ</a:t>
            </a:r>
            <a:r>
              <a:rPr lang="en-US" sz="1600" baseline="-25000" dirty="0" smtClean="0"/>
              <a:t>0 </a:t>
            </a:r>
            <a:r>
              <a:rPr lang="en-US" sz="1600" dirty="0" smtClean="0"/>
              <a:t>(</a:t>
            </a:r>
            <a:r>
              <a:rPr lang="en-US" sz="1600" dirty="0" err="1" smtClean="0"/>
              <a:t>i</a:t>
            </a:r>
            <a:r>
              <a:rPr lang="en-US" sz="1600" dirty="0" smtClean="0"/>
              <a:t> : RPC index)</a:t>
            </a:r>
          </a:p>
          <a:p>
            <a:endParaRPr lang="en-US" sz="1600" dirty="0" smtClean="0"/>
          </a:p>
          <a:p>
            <a:r>
              <a:rPr lang="en-US" sz="1600" dirty="0" smtClean="0"/>
              <a:t>Plot C as a function of </a:t>
            </a:r>
            <a:r>
              <a:rPr lang="en-US" sz="1600" dirty="0"/>
              <a:t>R = (</a:t>
            </a:r>
            <a:r>
              <a:rPr lang="el-GR" sz="1600" dirty="0" smtClean="0"/>
              <a:t>ε</a:t>
            </a:r>
            <a:r>
              <a:rPr lang="en-US" sz="1600" baseline="-25000" dirty="0" err="1" smtClean="0"/>
              <a:t>i</a:t>
            </a:r>
            <a:r>
              <a:rPr lang="el-GR" sz="1600" dirty="0" smtClean="0">
                <a:latin typeface="Times New Roman"/>
                <a:cs typeface="Times New Roman"/>
              </a:rPr>
              <a:t>μ</a:t>
            </a:r>
            <a:r>
              <a:rPr lang="en-US" sz="1600" baseline="-25000" dirty="0" err="1" smtClean="0">
                <a:latin typeface="Times New Roman"/>
                <a:cs typeface="Times New Roman"/>
              </a:rPr>
              <a:t>i</a:t>
            </a:r>
            <a:r>
              <a:rPr lang="en-US" sz="1600" dirty="0" smtClean="0">
                <a:latin typeface="Times New Roman"/>
                <a:cs typeface="Times New Roman"/>
              </a:rPr>
              <a:t>)</a:t>
            </a:r>
            <a:r>
              <a:rPr lang="en-US" sz="1600" dirty="0">
                <a:latin typeface="Times New Roman"/>
                <a:cs typeface="Times New Roman"/>
              </a:rPr>
              <a:t>/(</a:t>
            </a:r>
            <a:r>
              <a:rPr lang="el-GR" sz="1600" dirty="0"/>
              <a:t>ε</a:t>
            </a:r>
            <a:r>
              <a:rPr lang="en-US" sz="1600" baseline="-25000" dirty="0"/>
              <a:t>0</a:t>
            </a:r>
            <a:r>
              <a:rPr lang="el-GR" sz="1600" dirty="0">
                <a:latin typeface="Times New Roman"/>
                <a:cs typeface="Times New Roman"/>
              </a:rPr>
              <a:t>μ</a:t>
            </a:r>
            <a:r>
              <a:rPr lang="en-US" sz="1600" baseline="-25000" dirty="0">
                <a:latin typeface="Times New Roman"/>
                <a:cs typeface="Times New Roman"/>
              </a:rPr>
              <a:t>0</a:t>
            </a:r>
            <a:r>
              <a:rPr lang="en-US" sz="1600" dirty="0">
                <a:latin typeface="Times New Roman"/>
                <a:cs typeface="Times New Roman"/>
              </a:rPr>
              <a:t>)</a:t>
            </a:r>
            <a:endParaRPr lang="en-US" sz="1600" baseline="-25000" dirty="0" smtClean="0"/>
          </a:p>
          <a:p>
            <a:r>
              <a:rPr lang="en-US" sz="1600" dirty="0"/>
              <a:t> </a:t>
            </a:r>
            <a:r>
              <a:rPr lang="en-US" sz="1600" dirty="0" smtClean="0"/>
              <a:t>  </a:t>
            </a:r>
          </a:p>
          <a:p>
            <a:r>
              <a:rPr lang="en-US" sz="1600" dirty="0" smtClean="0">
                <a:latin typeface="Times New Roman"/>
                <a:cs typeface="Times New Roman"/>
              </a:rPr>
              <a:t>   →</a:t>
            </a:r>
            <a:r>
              <a:rPr lang="en-US" sz="1600" dirty="0" smtClean="0">
                <a:cs typeface="Times New Roman"/>
              </a:rPr>
              <a:t> Some scattering of the </a:t>
            </a:r>
            <a:r>
              <a:rPr lang="en-US" sz="1600" dirty="0">
                <a:cs typeface="Times New Roman"/>
              </a:rPr>
              <a:t>points, need a more </a:t>
            </a:r>
            <a:br>
              <a:rPr lang="en-US" sz="1600" dirty="0">
                <a:cs typeface="Times New Roman"/>
              </a:rPr>
            </a:br>
            <a:r>
              <a:rPr lang="en-US" sz="1600" dirty="0">
                <a:cs typeface="Times New Roman"/>
              </a:rPr>
              <a:t>         sophisticated description of dependence of </a:t>
            </a:r>
            <a:br>
              <a:rPr lang="en-US" sz="1600" dirty="0">
                <a:cs typeface="Times New Roman"/>
              </a:rPr>
            </a:br>
            <a:r>
              <a:rPr lang="en-US" sz="1600" dirty="0">
                <a:cs typeface="Times New Roman"/>
              </a:rPr>
              <a:t>         calibration factor on detector performance </a:t>
            </a:r>
            <a:br>
              <a:rPr lang="en-US" sz="1600" dirty="0">
                <a:cs typeface="Times New Roman"/>
              </a:rPr>
            </a:br>
            <a:r>
              <a:rPr lang="en-US" sz="1600" dirty="0">
                <a:cs typeface="Times New Roman"/>
              </a:rPr>
              <a:t>         parameters</a:t>
            </a:r>
            <a:endParaRPr lang="en-US" sz="1600" dirty="0"/>
          </a:p>
          <a:p>
            <a:endParaRPr lang="en-US" sz="1600" dirty="0"/>
          </a:p>
        </p:txBody>
      </p:sp>
      <p:grpSp>
        <p:nvGrpSpPr>
          <p:cNvPr id="8" name="Group 7"/>
          <p:cNvGrpSpPr/>
          <p:nvPr/>
        </p:nvGrpSpPr>
        <p:grpSpPr>
          <a:xfrm>
            <a:off x="4396624" y="2133600"/>
            <a:ext cx="4581528" cy="2914412"/>
            <a:chOff x="4396624" y="2133600"/>
            <a:chExt cx="4581528" cy="2914412"/>
          </a:xfrm>
        </p:grpSpPr>
        <p:pic>
          <p:nvPicPr>
            <p:cNvPr id="92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6624" y="2133600"/>
              <a:ext cx="4581528" cy="27316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983509" y="2133600"/>
              <a:ext cx="1696298" cy="369332"/>
            </a:xfrm>
            <a:prstGeom prst="rect">
              <a:avLst/>
            </a:prstGeom>
            <a:solidFill>
              <a:schemeClr val="bg1"/>
            </a:solidFill>
          </p:spPr>
          <p:txBody>
            <a:bodyPr wrap="none" rtlCol="0">
              <a:spAutoFit/>
            </a:bodyPr>
            <a:lstStyle/>
            <a:p>
              <a:r>
                <a:rPr lang="el-GR" dirty="0" smtClean="0">
                  <a:latin typeface="Times New Roman"/>
                  <a:cs typeface="Times New Roman"/>
                </a:rPr>
                <a:t>π</a:t>
              </a:r>
              <a:r>
                <a:rPr lang="en-US" dirty="0" smtClean="0">
                  <a:latin typeface="Times New Roman"/>
                  <a:cs typeface="Times New Roman"/>
                </a:rPr>
                <a:t>: </a:t>
              </a:r>
              <a:r>
                <a:rPr lang="en-US" dirty="0" smtClean="0"/>
                <a:t>Density bin 3</a:t>
              </a:r>
              <a:endParaRPr lang="en-US" dirty="0"/>
            </a:p>
          </p:txBody>
        </p:sp>
        <p:sp>
          <p:nvSpPr>
            <p:cNvPr id="7" name="TextBox 6"/>
            <p:cNvSpPr txBox="1"/>
            <p:nvPr/>
          </p:nvSpPr>
          <p:spPr>
            <a:xfrm>
              <a:off x="5898474" y="4678680"/>
              <a:ext cx="1636160" cy="369332"/>
            </a:xfrm>
            <a:prstGeom prst="rect">
              <a:avLst/>
            </a:prstGeom>
            <a:solidFill>
              <a:schemeClr val="bg1"/>
            </a:solidFill>
          </p:spPr>
          <p:txBody>
            <a:bodyPr wrap="none" rtlCol="0">
              <a:spAutoFit/>
            </a:bodyPr>
            <a:lstStyle/>
            <a:p>
              <a:r>
                <a:rPr lang="en-US" dirty="0" smtClean="0"/>
                <a:t>R </a:t>
              </a:r>
              <a:r>
                <a:rPr lang="en-US" dirty="0"/>
                <a:t>= (</a:t>
              </a:r>
              <a:r>
                <a:rPr lang="el-GR" dirty="0" smtClean="0"/>
                <a:t>ε</a:t>
              </a:r>
              <a:r>
                <a:rPr lang="en-US" baseline="-25000" dirty="0" err="1" smtClean="0"/>
                <a:t>i</a:t>
              </a:r>
              <a:r>
                <a:rPr lang="el-GR" dirty="0" smtClean="0">
                  <a:latin typeface="Times New Roman"/>
                  <a:cs typeface="Times New Roman"/>
                </a:rPr>
                <a:t>μ</a:t>
              </a:r>
              <a:r>
                <a:rPr lang="en-US" baseline="-25000" dirty="0" err="1" smtClean="0">
                  <a:latin typeface="Times New Roman"/>
                  <a:cs typeface="Times New Roman"/>
                </a:rPr>
                <a:t>i</a:t>
              </a:r>
              <a:r>
                <a:rPr lang="en-US" dirty="0" smtClean="0">
                  <a:latin typeface="Times New Roman"/>
                  <a:cs typeface="Times New Roman"/>
                </a:rPr>
                <a:t>)</a:t>
              </a:r>
              <a:r>
                <a:rPr lang="en-US" dirty="0">
                  <a:latin typeface="Times New Roman"/>
                  <a:cs typeface="Times New Roman"/>
                </a:rPr>
                <a:t>/(</a:t>
              </a:r>
              <a:r>
                <a:rPr lang="el-GR" dirty="0" smtClean="0"/>
                <a:t>ε</a:t>
              </a:r>
              <a:r>
                <a:rPr lang="en-US" baseline="-25000" dirty="0" smtClean="0"/>
                <a:t>0</a:t>
              </a:r>
              <a:r>
                <a:rPr lang="el-GR" dirty="0" smtClean="0">
                  <a:latin typeface="Times New Roman"/>
                  <a:cs typeface="Times New Roman"/>
                </a:rPr>
                <a:t>μ</a:t>
              </a:r>
              <a:r>
                <a:rPr lang="en-US" baseline="-25000" dirty="0" smtClean="0">
                  <a:latin typeface="Times New Roman"/>
                  <a:cs typeface="Times New Roman"/>
                </a:rPr>
                <a:t>0</a:t>
              </a:r>
              <a:r>
                <a:rPr lang="en-US" dirty="0" smtClean="0">
                  <a:latin typeface="Times New Roman"/>
                  <a:cs typeface="Times New Roman"/>
                </a:rPr>
                <a:t>)</a:t>
              </a:r>
              <a:endParaRPr lang="en-US" dirty="0">
                <a:latin typeface="Times New Roman"/>
                <a:cs typeface="Times New Roman"/>
              </a:endParaRPr>
            </a:p>
          </p:txBody>
        </p:sp>
      </p:grpSp>
      <p:sp>
        <p:nvSpPr>
          <p:cNvPr id="9" name="TextBox 8"/>
          <p:cNvSpPr txBox="1"/>
          <p:nvPr/>
        </p:nvSpPr>
        <p:spPr>
          <a:xfrm>
            <a:off x="7086600" y="2819400"/>
            <a:ext cx="864339" cy="369332"/>
          </a:xfrm>
          <a:prstGeom prst="rect">
            <a:avLst/>
          </a:prstGeom>
          <a:noFill/>
        </p:spPr>
        <p:txBody>
          <a:bodyPr wrap="none" rtlCol="0">
            <a:spAutoFit/>
          </a:bodyPr>
          <a:lstStyle/>
          <a:p>
            <a:r>
              <a:rPr lang="en-US" dirty="0" smtClean="0"/>
              <a:t>25 GeV</a:t>
            </a:r>
            <a:endParaRPr lang="en-US" dirty="0"/>
          </a:p>
        </p:txBody>
      </p:sp>
      <p:sp>
        <p:nvSpPr>
          <p:cNvPr id="10" name="TextBox 9"/>
          <p:cNvSpPr txBox="1"/>
          <p:nvPr/>
        </p:nvSpPr>
        <p:spPr>
          <a:xfrm>
            <a:off x="4757187" y="5327950"/>
            <a:ext cx="4295278" cy="646331"/>
          </a:xfrm>
          <a:prstGeom prst="rect">
            <a:avLst/>
          </a:prstGeom>
          <a:noFill/>
          <a:ln w="6350" cmpd="sng">
            <a:solidFill>
              <a:schemeClr val="tx1"/>
            </a:solidFill>
          </a:ln>
        </p:spPr>
        <p:txBody>
          <a:bodyPr wrap="none" rtlCol="0">
            <a:spAutoFit/>
          </a:bodyPr>
          <a:lstStyle/>
          <a:p>
            <a:r>
              <a:rPr lang="en-US" dirty="0" smtClean="0"/>
              <a:t>Only very weak dependence on energy:</a:t>
            </a:r>
            <a:br>
              <a:rPr lang="en-US" dirty="0" smtClean="0"/>
            </a:br>
            <a:r>
              <a:rPr lang="en-US" dirty="0" smtClean="0"/>
              <a:t>Common calibration </a:t>
            </a:r>
            <a:r>
              <a:rPr lang="en-US" dirty="0" smtClean="0"/>
              <a:t>factors </a:t>
            </a:r>
            <a:r>
              <a:rPr lang="en-US" dirty="0" smtClean="0"/>
              <a:t>for all energies!</a:t>
            </a:r>
            <a:endParaRPr lang="en-US" dirty="0"/>
          </a:p>
        </p:txBody>
      </p:sp>
    </p:spTree>
    <p:extLst>
      <p:ext uri="{BB962C8B-B14F-4D97-AF65-F5344CB8AC3E}">
        <p14:creationId xmlns:p14="http://schemas.microsoft.com/office/powerpoint/2010/main" val="36367286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Elemental.thmx</Template>
  <TotalTime>1471</TotalTime>
  <Words>1138</Words>
  <Application>Microsoft Office PowerPoint</Application>
  <PresentationFormat>On-screen Show (4:3)</PresentationFormat>
  <Paragraphs>232</Paragraphs>
  <Slides>16</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16</vt:i4>
      </vt:variant>
    </vt:vector>
  </HeadingPairs>
  <TitlesOfParts>
    <vt:vector size="19" baseType="lpstr">
      <vt:lpstr>Office Theme</vt:lpstr>
      <vt:lpstr>Equation</vt:lpstr>
      <vt:lpstr>Document</vt:lpstr>
      <vt:lpstr>CALICE Digital Hadron Calorimeter: Calibration and Response to  Pions and Positrons</vt:lpstr>
      <vt:lpstr>Digital Hadron Calorimeter (DHCAL)</vt:lpstr>
      <vt:lpstr>DHCAL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Iowa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Construction and Testing of the CALICE Digital Hadron Calorimeter</dc:title>
  <dc:creator>Burak Bilki</dc:creator>
  <cp:lastModifiedBy>repond</cp:lastModifiedBy>
  <cp:revision>125</cp:revision>
  <dcterms:created xsi:type="dcterms:W3CDTF">2013-04-20T20:32:13Z</dcterms:created>
  <dcterms:modified xsi:type="dcterms:W3CDTF">2014-01-13T09:04:10Z</dcterms:modified>
</cp:coreProperties>
</file>