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56" r:id="rId2"/>
    <p:sldId id="298" r:id="rId3"/>
    <p:sldId id="300" r:id="rId4"/>
    <p:sldId id="301" r:id="rId5"/>
    <p:sldId id="302" r:id="rId6"/>
    <p:sldId id="303" r:id="rId7"/>
    <p:sldId id="304" r:id="rId8"/>
    <p:sldId id="305" r:id="rId9"/>
    <p:sldId id="306" r:id="rId10"/>
    <p:sldId id="307" r:id="rId11"/>
    <p:sldId id="315" r:id="rId12"/>
    <p:sldId id="316" r:id="rId13"/>
    <p:sldId id="317" r:id="rId14"/>
    <p:sldId id="318" r:id="rId15"/>
    <p:sldId id="319" r:id="rId16"/>
    <p:sldId id="320" r:id="rId17"/>
    <p:sldId id="321" r:id="rId18"/>
    <p:sldId id="308" r:id="rId19"/>
    <p:sldId id="309" r:id="rId20"/>
    <p:sldId id="310" r:id="rId21"/>
    <p:sldId id="311" r:id="rId22"/>
    <p:sldId id="312" r:id="rId23"/>
    <p:sldId id="313" r:id="rId24"/>
    <p:sldId id="314" r:id="rId25"/>
    <p:sldId id="299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7083F"/>
    <a:srgbClr val="71F5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8" d="100"/>
          <a:sy n="68" d="100"/>
        </p:scale>
        <p:origin x="-131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EE3AB0-1270-6A42-B6C2-EDCD9AA8CF62}" type="datetimeFigureOut">
              <a:rPr lang="en-US" smtClean="0"/>
              <a:t>1/9/2014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367906-64C8-2A4B-864D-36C44E5BF4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413727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7AE62A-9F76-DE42-B5E6-4E8C380B559B}" type="datetimeFigureOut">
              <a:rPr lang="en-US" smtClean="0"/>
              <a:t>1/9/2014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C74E8E-1335-2B4B-966F-E9B9F1FFD3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594321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C74E8E-1335-2B4B-966F-E9B9F1FFD37C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28952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9CA05-DC7C-5447-B485-9A9C8A82224C}" type="datetime12">
              <a:rPr lang="en-US" smtClean="0"/>
              <a:t>4:39 PM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E184D-3D52-5A4F-894A-02BAB06AFF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2423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32CA0-1D4A-DC44-AEAD-365DF81A15F4}" type="datetime12">
              <a:rPr lang="en-US" smtClean="0"/>
              <a:t>4:39 PM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E184D-3D52-5A4F-894A-02BAB06AFF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7677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FBD84B-5E89-9246-91A7-5D100279E518}" type="datetime12">
              <a:rPr lang="en-US" smtClean="0"/>
              <a:t>4:39 PM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E184D-3D52-5A4F-894A-02BAB06AFF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68464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FEE98-D571-9240-928E-F31F5325C7B9}" type="datetime12">
              <a:rPr lang="en-US" smtClean="0"/>
              <a:t>4:39 PM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E184D-3D52-5A4F-894A-02BAB06AFF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0617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EA3A80-AF20-9646-9972-7F5F7330A93F}" type="datetime12">
              <a:rPr lang="en-US" smtClean="0"/>
              <a:t>4:39 PM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E184D-3D52-5A4F-894A-02BAB06AFF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95739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842410-2530-0946-8991-D18B476B7559}" type="datetime12">
              <a:rPr lang="en-US" smtClean="0"/>
              <a:t>4:39 PM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E184D-3D52-5A4F-894A-02BAB06AFF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6837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2EAF6A-0B58-7D43-9FB0-59796E0A4452}" type="datetime12">
              <a:rPr lang="en-US" smtClean="0"/>
              <a:t>4:39 PM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E184D-3D52-5A4F-894A-02BAB06AFF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241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E761A3-B265-A547-82DE-0F7B4A5AECE2}" type="datetime12">
              <a:rPr lang="en-US" smtClean="0"/>
              <a:t>4:39 PM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E184D-3D52-5A4F-894A-02BAB06AFF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71925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8868C4-3BD4-344D-90DD-D049394D21BB}" type="datetime12">
              <a:rPr lang="en-US" smtClean="0"/>
              <a:t>4:39 PM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E184D-3D52-5A4F-894A-02BAB06AFF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9062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B235E-4ABB-E149-991D-4806DBF09C74}" type="datetime12">
              <a:rPr lang="en-US" smtClean="0"/>
              <a:t>4:39 PM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E184D-3D52-5A4F-894A-02BAB06AFF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19900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53B5B-55F4-F84C-BEC9-FF4FA59FABD7}" type="datetime12">
              <a:rPr lang="en-US" smtClean="0"/>
              <a:t>4:39 PM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E184D-3D52-5A4F-894A-02BAB06AFF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2056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74A8B8-1A44-4841-94D9-D003A10AB330}" type="datetime12">
              <a:rPr lang="en-US" smtClean="0"/>
              <a:t>4:39 PM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BE184D-3D52-5A4F-894A-02BAB06AFF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544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image" Target="../media/image10.jpeg"/><Relationship Id="rId7" Type="http://schemas.openxmlformats.org/officeDocument/2006/relationships/image" Target="../media/image42.png"/><Relationship Id="rId12" Type="http://schemas.openxmlformats.org/officeDocument/2006/relationships/image" Target="NUL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1.png"/><Relationship Id="rId11" Type="http://schemas.openxmlformats.org/officeDocument/2006/relationships/oleObject" Target="../embeddings/oleObject20.bin"/><Relationship Id="rId5" Type="http://schemas.openxmlformats.org/officeDocument/2006/relationships/image" Target="../media/image8.wmf"/><Relationship Id="rId10" Type="http://schemas.openxmlformats.org/officeDocument/2006/relationships/image" Target="../media/image9.wmf"/><Relationship Id="rId4" Type="http://schemas.openxmlformats.org/officeDocument/2006/relationships/oleObject" Target="../embeddings/oleObject1.bin"/><Relationship Id="rId9" Type="http://schemas.openxmlformats.org/officeDocument/2006/relationships/oleObject" Target="../embeddings/oleObject2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16743"/>
            <a:ext cx="7772400" cy="1764706"/>
          </a:xfrm>
        </p:spPr>
        <p:txBody>
          <a:bodyPr>
            <a:normAutofit/>
          </a:bodyPr>
          <a:lstStyle/>
          <a:p>
            <a:r>
              <a:rPr lang="en-US" dirty="0" smtClean="0"/>
              <a:t>DHCAL -  Resolution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539135" y="5885521"/>
            <a:ext cx="61244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(S)DHCAL Meeting</a:t>
            </a:r>
          </a:p>
          <a:p>
            <a:pPr algn="ctr"/>
            <a:r>
              <a:rPr lang="en-US" smtClean="0"/>
              <a:t>January 15</a:t>
            </a:r>
            <a:r>
              <a:rPr lang="en-US" dirty="0" smtClean="0"/>
              <a:t>, 2014 </a:t>
            </a:r>
          </a:p>
          <a:p>
            <a:pPr algn="ctr"/>
            <a:r>
              <a:rPr lang="en-US" dirty="0" smtClean="0"/>
              <a:t>Lyon, France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643532" y="3915750"/>
            <a:ext cx="486998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 err="1" smtClean="0"/>
              <a:t>Burak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Bilki</a:t>
            </a:r>
            <a:r>
              <a:rPr lang="en-US" sz="2400" b="1" dirty="0" smtClean="0"/>
              <a:t>, Jos</a:t>
            </a:r>
            <a:r>
              <a:rPr lang="en-US" sz="2400" b="1" dirty="0" smtClean="0">
                <a:latin typeface="Calibri"/>
              </a:rPr>
              <a:t>é </a:t>
            </a:r>
            <a:r>
              <a:rPr lang="en-US" sz="2400" b="1" dirty="0" err="1" smtClean="0">
                <a:latin typeface="Calibri"/>
              </a:rPr>
              <a:t>Repond</a:t>
            </a:r>
            <a:r>
              <a:rPr lang="en-US" sz="2400" b="1" dirty="0" smtClean="0">
                <a:latin typeface="Calibri"/>
              </a:rPr>
              <a:t> and Lei Xia</a:t>
            </a:r>
            <a:endParaRPr lang="en-US" sz="2400" b="1" dirty="0" smtClean="0"/>
          </a:p>
          <a:p>
            <a:pPr algn="r"/>
            <a:endParaRPr lang="en-US" dirty="0" smtClean="0"/>
          </a:p>
          <a:p>
            <a:pPr algn="r"/>
            <a:r>
              <a:rPr lang="en-US" dirty="0"/>
              <a:t>Argonne National </a:t>
            </a:r>
            <a:r>
              <a:rPr lang="en-US" dirty="0" smtClean="0"/>
              <a:t>Laboratory</a:t>
            </a:r>
            <a:endParaRPr lang="en-US" dirty="0"/>
          </a:p>
        </p:txBody>
      </p:sp>
      <p:pic>
        <p:nvPicPr>
          <p:cNvPr id="6" name="Picture 4" descr="title header_gray_417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10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3" descr="t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69709" y="3915750"/>
            <a:ext cx="1676400" cy="7890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42174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5822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Pion vs. Positron response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990600"/>
            <a:ext cx="4422074" cy="2956508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991565"/>
            <a:ext cx="4459192" cy="298132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600200" y="3845782"/>
            <a:ext cx="17767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Before weighting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913212" y="3845782"/>
            <a:ext cx="1631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After weighting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6200" y="4583667"/>
            <a:ext cx="911480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Pion and Positron responses are brought closer by weighting, but not equal yet</a:t>
            </a:r>
          </a:p>
          <a:p>
            <a:r>
              <a:rPr lang="en-US" dirty="0" smtClean="0"/>
              <a:t>   (weighting changes both pion and positron responses)</a:t>
            </a:r>
          </a:p>
          <a:p>
            <a:endParaRPr lang="en-US" dirty="0"/>
          </a:p>
          <a:p>
            <a:r>
              <a:rPr lang="en-US" dirty="0" smtClean="0"/>
              <a:t>Room for software compensation:  work in progress (pretty optimistic on further improvement)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2709B-E546-49E3-AAD6-0EC23253FA3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513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Next step: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2895600"/>
          </a:xfrm>
        </p:spPr>
        <p:txBody>
          <a:bodyPr>
            <a:normAutofit fontScale="62500" lnSpcReduction="20000"/>
          </a:bodyPr>
          <a:lstStyle/>
          <a:p>
            <a:r>
              <a:rPr lang="en-US" dirty="0" err="1" smtClean="0"/>
              <a:t>Burak</a:t>
            </a:r>
            <a:r>
              <a:rPr lang="en-US" dirty="0" smtClean="0"/>
              <a:t> kindly provided Fe data sample</a:t>
            </a:r>
          </a:p>
          <a:p>
            <a:pPr lvl="1"/>
            <a:r>
              <a:rPr lang="en-US" dirty="0" smtClean="0"/>
              <a:t>Particle identification and quality </a:t>
            </a:r>
            <a:r>
              <a:rPr lang="en-US" dirty="0" smtClean="0"/>
              <a:t>checks </a:t>
            </a:r>
            <a:r>
              <a:rPr lang="en-US" dirty="0" smtClean="0"/>
              <a:t>were all done</a:t>
            </a:r>
          </a:p>
          <a:p>
            <a:pPr lvl="1"/>
            <a:r>
              <a:rPr lang="en-US" dirty="0" smtClean="0"/>
              <a:t>Hit density, calibration constants were pre-calculated</a:t>
            </a:r>
          </a:p>
          <a:p>
            <a:pPr lvl="1"/>
            <a:r>
              <a:rPr lang="en-US" dirty="0" smtClean="0"/>
              <a:t>Positron energy: 2, 4, 6, 8, 10, 12, 16, 20, 25, 32, 40 (</a:t>
            </a:r>
            <a:r>
              <a:rPr lang="en-US" dirty="0" err="1" smtClean="0"/>
              <a:t>GeV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Pion energy: 2, 4, 6, 8, 10, 12, 16, 20, 25, 32, 40, 50, 60, 120 (</a:t>
            </a:r>
            <a:r>
              <a:rPr lang="en-US" dirty="0" err="1" smtClean="0"/>
              <a:t>GeV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Only used first 10K events (if there are that many) of each energy point</a:t>
            </a:r>
          </a:p>
          <a:p>
            <a:r>
              <a:rPr lang="en-US" dirty="0" smtClean="0"/>
              <a:t>Weights were optimized with 2 sets of positron data (calibrated)</a:t>
            </a:r>
          </a:p>
          <a:p>
            <a:pPr lvl="1"/>
            <a:r>
              <a:rPr lang="en-US" dirty="0" smtClean="0"/>
              <a:t>Set I (wt1): 2, 4, 6, 8, 10, 12 (</a:t>
            </a:r>
            <a:r>
              <a:rPr lang="en-US" dirty="0" err="1" smtClean="0"/>
              <a:t>GeV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Set II (wt2): 2, 4, 6, 10, 16, 25 (</a:t>
            </a:r>
            <a:r>
              <a:rPr lang="en-US" dirty="0" err="1" smtClean="0"/>
              <a:t>GeV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Weighting is based on calibrated data (density </a:t>
            </a:r>
            <a:r>
              <a:rPr lang="en-US" dirty="0" smtClean="0"/>
              <a:t>calibration)</a:t>
            </a:r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3581400"/>
            <a:ext cx="4386263" cy="293256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90800" y="6477000"/>
            <a:ext cx="37146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Set I energies are probably all too low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2709B-E546-49E3-AAD6-0EC23253FA3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173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3958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Positron response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990600"/>
            <a:ext cx="6367463" cy="4257156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6705600" y="3200400"/>
                <a:ext cx="170687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rgbClr val="3F913F"/>
                          </a:solidFill>
                          <a:latin typeface="Cambria Math"/>
                        </a:rPr>
                        <m:t>2</m:t>
                      </m:r>
                      <m:r>
                        <a:rPr lang="en-US" b="0" i="1" smtClean="0">
                          <a:solidFill>
                            <a:srgbClr val="3F913F"/>
                          </a:solidFill>
                          <a:latin typeface="Cambria Math"/>
                        </a:rPr>
                        <m:t>1.45 </m:t>
                      </m:r>
                      <m:r>
                        <a:rPr lang="en-US" b="0" i="1" smtClean="0">
                          <a:solidFill>
                            <a:srgbClr val="3F913F"/>
                          </a:solidFill>
                          <a:latin typeface="Cambria Math"/>
                          <a:ea typeface="Cambria Math"/>
                        </a:rPr>
                        <m:t>×</m:t>
                      </m:r>
                      <m:sSup>
                        <m:sSupPr>
                          <m:ctrlPr>
                            <a:rPr lang="en-US" b="0" i="1" smtClean="0">
                              <a:solidFill>
                                <a:srgbClr val="3F913F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rgbClr val="3F913F"/>
                              </a:solidFill>
                              <a:latin typeface="Cambria Math"/>
                              <a:ea typeface="Cambria Math"/>
                            </a:rPr>
                            <m:t>𝐸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rgbClr val="3F913F"/>
                              </a:solidFill>
                              <a:latin typeface="Cambria Math"/>
                              <a:ea typeface="Cambria Math"/>
                            </a:rPr>
                            <m:t>0.727</m:t>
                          </m:r>
                        </m:sup>
                      </m:sSup>
                    </m:oMath>
                  </m:oMathPara>
                </a14:m>
                <a:endParaRPr lang="en-US" dirty="0">
                  <a:solidFill>
                    <a:srgbClr val="3F913F"/>
                  </a:solidFill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05600" y="3200400"/>
                <a:ext cx="1706878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6705600" y="2831068"/>
                <a:ext cx="170687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D60093"/>
                          </a:solidFill>
                          <a:latin typeface="Cambria Math"/>
                        </a:rPr>
                        <m:t>24.06 </m:t>
                      </m:r>
                      <m:r>
                        <a:rPr lang="en-US" b="0" i="1" smtClean="0">
                          <a:solidFill>
                            <a:srgbClr val="D60093"/>
                          </a:solidFill>
                          <a:latin typeface="Cambria Math"/>
                          <a:ea typeface="Cambria Math"/>
                        </a:rPr>
                        <m:t>×</m:t>
                      </m:r>
                      <m:sSup>
                        <m:sSupPr>
                          <m:ctrlPr>
                            <a:rPr lang="en-US" b="0" i="1" smtClean="0">
                              <a:solidFill>
                                <a:srgbClr val="D60093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rgbClr val="D60093"/>
                              </a:solidFill>
                              <a:latin typeface="Cambria Math"/>
                              <a:ea typeface="Cambria Math"/>
                            </a:rPr>
                            <m:t>𝐸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rgbClr val="D60093"/>
                              </a:solidFill>
                              <a:latin typeface="Cambria Math"/>
                              <a:ea typeface="Cambria Math"/>
                            </a:rPr>
                            <m:t>0.730</m:t>
                          </m:r>
                        </m:sup>
                      </m:sSup>
                    </m:oMath>
                  </m:oMathPara>
                </a14:m>
                <a:endParaRPr lang="en-US" dirty="0">
                  <a:solidFill>
                    <a:srgbClr val="D60093"/>
                  </a:solidFill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05600" y="2831068"/>
                <a:ext cx="1706878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6705600" y="2461736"/>
                <a:ext cx="1706878" cy="3724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FFC000"/>
                          </a:solidFill>
                          <a:latin typeface="Cambria Math"/>
                        </a:rPr>
                        <m:t>25.34 </m:t>
                      </m:r>
                      <m:r>
                        <a:rPr lang="en-US" b="0" i="1" smtClean="0">
                          <a:solidFill>
                            <a:srgbClr val="FFC000"/>
                          </a:solidFill>
                          <a:latin typeface="Cambria Math"/>
                          <a:ea typeface="Cambria Math"/>
                        </a:rPr>
                        <m:t>×</m:t>
                      </m:r>
                      <m:sSup>
                        <m:sSupPr>
                          <m:ctrlPr>
                            <a:rPr lang="en-US" b="0" i="1" smtClean="0">
                              <a:solidFill>
                                <a:srgbClr val="FFC000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rgbClr val="FFC000"/>
                              </a:solidFill>
                              <a:latin typeface="Cambria Math"/>
                              <a:ea typeface="Cambria Math"/>
                            </a:rPr>
                            <m:t>𝐸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rgbClr val="FFC000"/>
                              </a:solidFill>
                              <a:latin typeface="Cambria Math"/>
                              <a:ea typeface="Cambria Math"/>
                            </a:rPr>
                            <m:t>0.753</m:t>
                          </m:r>
                        </m:sup>
                      </m:sSup>
                    </m:oMath>
                  </m:oMathPara>
                </a14:m>
                <a:endParaRPr lang="en-US" dirty="0">
                  <a:solidFill>
                    <a:srgbClr val="FFC000"/>
                  </a:solidFill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05600" y="2461736"/>
                <a:ext cx="1706878" cy="37241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6705599" y="1752600"/>
                <a:ext cx="170687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0FC8E1"/>
                          </a:solidFill>
                          <a:latin typeface="Cambria Math"/>
                        </a:rPr>
                        <m:t>19.82 </m:t>
                      </m:r>
                      <m:r>
                        <a:rPr lang="en-US" b="0" i="1" smtClean="0">
                          <a:solidFill>
                            <a:srgbClr val="0FC8E1"/>
                          </a:solidFill>
                          <a:latin typeface="Cambria Math"/>
                          <a:ea typeface="Cambria Math"/>
                        </a:rPr>
                        <m:t>×</m:t>
                      </m:r>
                      <m:sSup>
                        <m:sSupPr>
                          <m:ctrlPr>
                            <a:rPr lang="en-US" b="0" i="1" smtClean="0">
                              <a:solidFill>
                                <a:srgbClr val="0FC8E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rgbClr val="0FC8E1"/>
                              </a:solidFill>
                              <a:latin typeface="Cambria Math"/>
                              <a:ea typeface="Cambria Math"/>
                            </a:rPr>
                            <m:t>𝐸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rgbClr val="0FC8E1"/>
                              </a:solidFill>
                              <a:latin typeface="Cambria Math"/>
                              <a:ea typeface="Cambria Math"/>
                            </a:rPr>
                            <m:t>0.886</m:t>
                          </m:r>
                        </m:sup>
                      </m:sSup>
                    </m:oMath>
                  </m:oMathPara>
                </a14:m>
                <a:endParaRPr lang="en-US" dirty="0">
                  <a:solidFill>
                    <a:srgbClr val="0FC8E1"/>
                  </a:solidFill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05599" y="1752600"/>
                <a:ext cx="1706878" cy="3693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1447800" y="5867400"/>
            <a:ext cx="6329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It would probably be better if we had higher energy positron data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2709B-E546-49E3-AAD6-0EC23253FA3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4513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Positron resolution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1142564"/>
            <a:ext cx="4402860" cy="2943662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3041" y="1209674"/>
            <a:ext cx="4345221" cy="290512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981200" y="5181600"/>
            <a:ext cx="44955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Similar to simulation: no big gain for positrons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2709B-E546-49E3-AAD6-0EC23253FA3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4007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Pion response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1" y="1143000"/>
            <a:ext cx="5212948" cy="3485271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6705600" y="3124200"/>
                <a:ext cx="170206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3F913F"/>
                          </a:solidFill>
                          <a:latin typeface="Cambria Math"/>
                        </a:rPr>
                        <m:t>15.12 </m:t>
                      </m:r>
                      <m:r>
                        <a:rPr lang="en-US" b="0" i="1" smtClean="0">
                          <a:solidFill>
                            <a:srgbClr val="3F913F"/>
                          </a:solidFill>
                          <a:latin typeface="Cambria Math"/>
                          <a:ea typeface="Cambria Math"/>
                        </a:rPr>
                        <m:t>×</m:t>
                      </m:r>
                      <m:sSup>
                        <m:sSupPr>
                          <m:ctrlPr>
                            <a:rPr lang="en-US" b="0" i="1" smtClean="0">
                              <a:solidFill>
                                <a:srgbClr val="3F913F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rgbClr val="3F913F"/>
                              </a:solidFill>
                              <a:latin typeface="Cambria Math"/>
                              <a:ea typeface="Cambria Math"/>
                            </a:rPr>
                            <m:t>𝐸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rgbClr val="3F913F"/>
                              </a:solidFill>
                              <a:latin typeface="Cambria Math"/>
                              <a:ea typeface="Cambria Math"/>
                            </a:rPr>
                            <m:t>0.944</m:t>
                          </m:r>
                        </m:sup>
                      </m:sSup>
                    </m:oMath>
                  </m:oMathPara>
                </a14:m>
                <a:endParaRPr lang="en-US" dirty="0">
                  <a:solidFill>
                    <a:srgbClr val="3F913F"/>
                  </a:solidFill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05600" y="3124200"/>
                <a:ext cx="1702069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6714281" y="2759691"/>
                <a:ext cx="170206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FF33CC"/>
                          </a:solidFill>
                          <a:latin typeface="Cambria Math"/>
                        </a:rPr>
                        <m:t>15.74 </m:t>
                      </m:r>
                      <m:r>
                        <a:rPr lang="en-US" b="0" i="1" smtClean="0">
                          <a:solidFill>
                            <a:srgbClr val="FF33CC"/>
                          </a:solidFill>
                          <a:latin typeface="Cambria Math"/>
                          <a:ea typeface="Cambria Math"/>
                        </a:rPr>
                        <m:t>×</m:t>
                      </m:r>
                      <m:sSup>
                        <m:sSupPr>
                          <m:ctrlPr>
                            <a:rPr lang="en-US" b="0" i="1" smtClean="0">
                              <a:solidFill>
                                <a:srgbClr val="FF33CC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rgbClr val="FF33CC"/>
                              </a:solidFill>
                              <a:latin typeface="Cambria Math"/>
                              <a:ea typeface="Cambria Math"/>
                            </a:rPr>
                            <m:t>𝐸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rgbClr val="FF33CC"/>
                              </a:solidFill>
                              <a:latin typeface="Cambria Math"/>
                              <a:ea typeface="Cambria Math"/>
                            </a:rPr>
                            <m:t>0.968</m:t>
                          </m:r>
                        </m:sup>
                      </m:sSup>
                    </m:oMath>
                  </m:oMathPara>
                </a14:m>
                <a:endParaRPr lang="en-US" dirty="0">
                  <a:solidFill>
                    <a:srgbClr val="FF33CC"/>
                  </a:solidFill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14281" y="2759691"/>
                <a:ext cx="1702069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6714281" y="2390359"/>
                <a:ext cx="1702069" cy="3724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accent6"/>
                          </a:solidFill>
                          <a:latin typeface="Cambria Math"/>
                        </a:rPr>
                        <m:t>18.41 </m:t>
                      </m:r>
                      <m:r>
                        <a:rPr lang="en-US" b="0" i="1" smtClean="0">
                          <a:solidFill>
                            <a:schemeClr val="accent6"/>
                          </a:solidFill>
                          <a:latin typeface="Cambria Math"/>
                          <a:ea typeface="Cambria Math"/>
                        </a:rPr>
                        <m:t>×</m:t>
                      </m:r>
                      <m:sSup>
                        <m:sSupPr>
                          <m:ctrlPr>
                            <a:rPr lang="en-US" b="0" i="1" smtClean="0">
                              <a:solidFill>
                                <a:schemeClr val="accent6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chemeClr val="accent6"/>
                              </a:solidFill>
                              <a:latin typeface="Cambria Math"/>
                              <a:ea typeface="Cambria Math"/>
                            </a:rPr>
                            <m:t>𝐸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chemeClr val="accent6"/>
                              </a:solidFill>
                              <a:latin typeface="Cambria Math"/>
                              <a:ea typeface="Cambria Math"/>
                            </a:rPr>
                            <m:t>0.954</m:t>
                          </m:r>
                        </m:sup>
                      </m:sSup>
                    </m:oMath>
                  </m:oMathPara>
                </a14:m>
                <a:endParaRPr lang="en-US" dirty="0">
                  <a:solidFill>
                    <a:schemeClr val="accent6"/>
                  </a:solidFill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14281" y="2390359"/>
                <a:ext cx="1702069" cy="37241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6714281" y="1942089"/>
                <a:ext cx="170194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0FC8E1"/>
                          </a:solidFill>
                          <a:latin typeface="Cambria Math"/>
                        </a:rPr>
                        <m:t>15.94 </m:t>
                      </m:r>
                      <m:r>
                        <a:rPr lang="en-US" b="0" i="1" smtClean="0">
                          <a:solidFill>
                            <a:srgbClr val="0FC8E1"/>
                          </a:solidFill>
                          <a:latin typeface="Cambria Math"/>
                          <a:ea typeface="Cambria Math"/>
                        </a:rPr>
                        <m:t>×</m:t>
                      </m:r>
                      <m:sSup>
                        <m:sSupPr>
                          <m:ctrlPr>
                            <a:rPr lang="en-US" b="0" i="1" smtClean="0">
                              <a:solidFill>
                                <a:srgbClr val="0FC8E1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rgbClr val="0FC8E1"/>
                              </a:solidFill>
                              <a:latin typeface="Cambria Math"/>
                              <a:ea typeface="Cambria Math"/>
                            </a:rPr>
                            <m:t>𝐸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rgbClr val="0FC8E1"/>
                              </a:solidFill>
                              <a:latin typeface="Cambria Math"/>
                              <a:ea typeface="Cambria Math"/>
                            </a:rPr>
                            <m:t>1.014</m:t>
                          </m:r>
                        </m:sup>
                      </m:sSup>
                    </m:oMath>
                  </m:oMathPara>
                </a14:m>
                <a:endParaRPr lang="en-US" dirty="0">
                  <a:solidFill>
                    <a:srgbClr val="0FC8E1"/>
                  </a:solidFill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14281" y="1942089"/>
                <a:ext cx="1701941" cy="3693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516984" y="4669292"/>
            <a:ext cx="8488734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As usual, pion fits are not very good compare to positron fits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120 GeV points are systematically low </a:t>
            </a:r>
            <a:r>
              <a:rPr lang="en-US" dirty="0" smtClean="0">
                <a:sym typeface="Wingdings" pitchFamily="2" charset="2"/>
              </a:rPr>
              <a:t> Excluded from fits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ym typeface="Wingdings" pitchFamily="2" charset="2"/>
              </a:rPr>
              <a:t>Data points before calibration are quite scattered, fit value pulled  up by 60 GeV point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ym typeface="Wingdings" pitchFamily="2" charset="2"/>
              </a:rPr>
              <a:t>Calibrated points (including the weighed points) are much </a:t>
            </a:r>
            <a:r>
              <a:rPr lang="en-US" dirty="0" smtClean="0">
                <a:sym typeface="Wingdings" pitchFamily="2" charset="2"/>
              </a:rPr>
              <a:t>smoother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ym typeface="Wingdings" pitchFamily="2" charset="2"/>
              </a:rPr>
              <a:t>Fit to entire distribution including tails (leading to higher apparent saturation </a:t>
            </a:r>
          </a:p>
          <a:p>
            <a:r>
              <a:rPr lang="en-US" dirty="0">
                <a:sym typeface="Wingdings" pitchFamily="2" charset="2"/>
              </a:rPr>
              <a:t> </a:t>
            </a:r>
            <a:r>
              <a:rPr lang="en-US" dirty="0" smtClean="0">
                <a:sym typeface="Wingdings" pitchFamily="2" charset="2"/>
              </a:rPr>
              <a:t>       in calibrated data)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2709B-E546-49E3-AAD6-0EC23253FA33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8954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475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Pion resolution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728437"/>
            <a:ext cx="4343400" cy="2903908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804637"/>
            <a:ext cx="4267200" cy="285296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137" y="3627071"/>
            <a:ext cx="4386263" cy="224032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2116" y="3665991"/>
            <a:ext cx="4310062" cy="220140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38200" y="5867400"/>
            <a:ext cx="698422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Don’t see nearly as much improvement, but still systematically improved</a:t>
            </a:r>
          </a:p>
          <a:p>
            <a:r>
              <a:rPr lang="en-US" dirty="0" err="1" smtClean="0"/>
              <a:t>Nhits</a:t>
            </a:r>
            <a:r>
              <a:rPr lang="en-US" dirty="0" smtClean="0"/>
              <a:t> distribution much more symmetric to start with</a:t>
            </a:r>
          </a:p>
          <a:p>
            <a:r>
              <a:rPr lang="en-US" dirty="0" smtClean="0"/>
              <a:t>Weighting makes distribution more symmetric, but a long tail remains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038600" y="4747235"/>
            <a:ext cx="17722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Example: 60 </a:t>
            </a:r>
            <a:r>
              <a:rPr lang="en-US" dirty="0" err="1" smtClean="0"/>
              <a:t>GeV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2709B-E546-49E3-AAD6-0EC23253FA33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229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672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Possible reason I: data quality issue?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20574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See long high-end tail in positron sample</a:t>
            </a:r>
          </a:p>
          <a:p>
            <a:r>
              <a:rPr lang="en-US" dirty="0" smtClean="0"/>
              <a:t>Long low-end tail in pion sample</a:t>
            </a:r>
          </a:p>
          <a:p>
            <a:r>
              <a:rPr lang="en-US" dirty="0" smtClean="0"/>
              <a:t>Both are absent in simulation</a:t>
            </a:r>
          </a:p>
          <a:p>
            <a:r>
              <a:rPr lang="en-US" dirty="0" smtClean="0"/>
              <a:t>Could it be contamination?</a:t>
            </a:r>
          </a:p>
          <a:p>
            <a:r>
              <a:rPr lang="en-US" dirty="0" smtClean="0"/>
              <a:t>The long tails seem to be a limiting factor for further resolution improvement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949" y="2971800"/>
            <a:ext cx="6638925" cy="3390900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2709B-E546-49E3-AAD6-0EC23253FA33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5748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414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Possible reason II: EM response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599" y="3912244"/>
            <a:ext cx="8229600" cy="2640955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Pion simulation agrees with data below 32 </a:t>
            </a:r>
            <a:r>
              <a:rPr lang="en-US" dirty="0" err="1" smtClean="0"/>
              <a:t>GeV</a:t>
            </a:r>
            <a:endParaRPr lang="en-US" dirty="0" smtClean="0"/>
          </a:p>
          <a:p>
            <a:r>
              <a:rPr lang="en-US" dirty="0" smtClean="0"/>
              <a:t>Positron simulation systematically lower than data and has worse linearity</a:t>
            </a:r>
          </a:p>
          <a:p>
            <a:r>
              <a:rPr lang="en-US" dirty="0" smtClean="0"/>
              <a:t>e/p difference larger in simulation </a:t>
            </a:r>
            <a:r>
              <a:rPr lang="en-US" dirty="0" smtClean="0">
                <a:sym typeface="Wingdings" pitchFamily="2" charset="2"/>
              </a:rPr>
              <a:t> worse pion linearity</a:t>
            </a:r>
          </a:p>
          <a:p>
            <a:r>
              <a:rPr lang="en-US" dirty="0" smtClean="0">
                <a:sym typeface="Wingdings" pitchFamily="2" charset="2"/>
              </a:rPr>
              <a:t>e/p improved by weighting, in both data and simulation</a:t>
            </a:r>
          </a:p>
          <a:p>
            <a:r>
              <a:rPr lang="en-US" dirty="0" smtClean="0">
                <a:sym typeface="Wingdings" pitchFamily="2" charset="2"/>
              </a:rPr>
              <a:t>Software compensation should further improve data resolution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914401"/>
            <a:ext cx="4444944" cy="29718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399" y="914402"/>
            <a:ext cx="4444945" cy="29718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2709B-E546-49E3-AAD6-0EC23253FA33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2937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6722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More density weighting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26670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It seems that things work best with very different e/p responses and very non-linear EM response</a:t>
            </a:r>
          </a:p>
          <a:p>
            <a:r>
              <a:rPr lang="en-US" dirty="0" smtClean="0"/>
              <a:t>One obvious place is W-DHCAL data: studies using simulated events</a:t>
            </a:r>
            <a:endParaRPr lang="en-US" dirty="0"/>
          </a:p>
          <a:p>
            <a:endParaRPr lang="en-US" dirty="0" smtClean="0"/>
          </a:p>
          <a:p>
            <a:pPr lvl="1"/>
            <a:r>
              <a:rPr lang="en-US" dirty="0" smtClean="0"/>
              <a:t>Electron sample: 2, 4, 6, 8, 10, 20, 30, 40, 50, 60, 80, 100 (</a:t>
            </a:r>
            <a:r>
              <a:rPr lang="en-US" dirty="0" err="1" smtClean="0"/>
              <a:t>GeV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Pion sample: 8, 10, 20, 30, 40, 50, 80, 100, 120, 150, 180, 300 (</a:t>
            </a:r>
            <a:r>
              <a:rPr lang="en-US" dirty="0" err="1" smtClean="0"/>
              <a:t>GeV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Weights tuned with electron energy points: 4, 10, 30, 50, 80 (</a:t>
            </a:r>
            <a:r>
              <a:rPr lang="en-US" dirty="0" err="1" smtClean="0"/>
              <a:t>GeV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0" y="3429000"/>
            <a:ext cx="4614863" cy="3085403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2709B-E546-49E3-AAD6-0EC23253FA33}" type="slidenum">
              <a:rPr lang="en-US" smtClean="0"/>
              <a:t>18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 rot="16200000">
            <a:off x="1329132" y="4004868"/>
            <a:ext cx="911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weights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880614" y="6400800"/>
            <a:ext cx="15295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Density bin d9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5856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Electron response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371600"/>
            <a:ext cx="5757863" cy="3849590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6553200" y="3810000"/>
                <a:ext cx="182229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FF33CC"/>
                          </a:solidFill>
                          <a:latin typeface="Cambria Math"/>
                        </a:rPr>
                        <m:t>11. 522</m:t>
                      </m:r>
                      <m:r>
                        <a:rPr lang="en-US" b="0" i="1" smtClean="0">
                          <a:solidFill>
                            <a:srgbClr val="FF33CC"/>
                          </a:solidFill>
                          <a:latin typeface="Cambria Math"/>
                          <a:ea typeface="Cambria Math"/>
                        </a:rPr>
                        <m:t>×</m:t>
                      </m:r>
                      <m:sSup>
                        <m:sSupPr>
                          <m:ctrlPr>
                            <a:rPr lang="en-US" b="0" i="1" smtClean="0">
                              <a:solidFill>
                                <a:srgbClr val="FF33CC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rgbClr val="FF33CC"/>
                              </a:solidFill>
                              <a:latin typeface="Cambria Math"/>
                              <a:ea typeface="Cambria Math"/>
                            </a:rPr>
                            <m:t>𝐸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rgbClr val="FF33CC"/>
                              </a:solidFill>
                              <a:latin typeface="Cambria Math"/>
                              <a:ea typeface="Cambria Math"/>
                            </a:rPr>
                            <m:t>0.663</m:t>
                          </m:r>
                        </m:sup>
                      </m:sSup>
                    </m:oMath>
                  </m:oMathPara>
                </a14:m>
                <a:endParaRPr lang="en-US" dirty="0">
                  <a:solidFill>
                    <a:srgbClr val="FF33CC"/>
                  </a:solidFill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53200" y="3810000"/>
                <a:ext cx="1822294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6553199" y="2133600"/>
                <a:ext cx="177901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3F913F"/>
                          </a:solidFill>
                          <a:latin typeface="Cambria Math"/>
                        </a:rPr>
                        <m:t>13.780</m:t>
                      </m:r>
                      <m:r>
                        <a:rPr lang="en-US" b="0" i="1" smtClean="0">
                          <a:solidFill>
                            <a:srgbClr val="3F913F"/>
                          </a:solidFill>
                          <a:latin typeface="Cambria Math"/>
                          <a:ea typeface="Cambria Math"/>
                        </a:rPr>
                        <m:t>×</m:t>
                      </m:r>
                      <m:sSup>
                        <m:sSupPr>
                          <m:ctrlPr>
                            <a:rPr lang="en-US" b="0" i="1" smtClean="0">
                              <a:solidFill>
                                <a:srgbClr val="3F913F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rgbClr val="3F913F"/>
                              </a:solidFill>
                              <a:latin typeface="Cambria Math"/>
                              <a:ea typeface="Cambria Math"/>
                            </a:rPr>
                            <m:t>𝐸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rgbClr val="3F913F"/>
                              </a:solidFill>
                              <a:latin typeface="Cambria Math"/>
                              <a:ea typeface="Cambria Math"/>
                            </a:rPr>
                            <m:t>0.918</m:t>
                          </m:r>
                        </m:sup>
                      </m:sSup>
                    </m:oMath>
                  </m:oMathPara>
                </a14:m>
                <a:endParaRPr lang="en-US" dirty="0">
                  <a:solidFill>
                    <a:srgbClr val="3F913F"/>
                  </a:solidFill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53199" y="2133600"/>
                <a:ext cx="1779013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2286000" y="5410200"/>
            <a:ext cx="515282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Response is highly non-linear without weighting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Weighting does a good job, as with the Fe-DHCAL </a:t>
            </a:r>
          </a:p>
          <a:p>
            <a:r>
              <a:rPr lang="en-US" dirty="0"/>
              <a:t> </a:t>
            </a:r>
            <a:r>
              <a:rPr lang="en-US" dirty="0" smtClean="0"/>
              <a:t>  (tuning target was 10 Hits/</a:t>
            </a:r>
            <a:r>
              <a:rPr lang="en-US" dirty="0" err="1" smtClean="0"/>
              <a:t>GeV</a:t>
            </a:r>
            <a:r>
              <a:rPr lang="en-US" dirty="0" smtClean="0"/>
              <a:t>, again, arbitrary)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2709B-E546-49E3-AAD6-0EC23253FA33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4223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669366" y="71511"/>
            <a:ext cx="31747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cs typeface="Times"/>
              </a:rPr>
              <a:t>Resolution for </a:t>
            </a:r>
            <a:r>
              <a:rPr lang="en-US" sz="2800" b="1" dirty="0" err="1" smtClean="0">
                <a:cs typeface="Times"/>
              </a:rPr>
              <a:t>Pions</a:t>
            </a:r>
            <a:endParaRPr lang="en-US" sz="2800" b="1" dirty="0">
              <a:cs typeface="Time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79580" y="3784474"/>
            <a:ext cx="4758276" cy="28392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00"/>
                </a:solidFill>
              </a:rPr>
              <a:t>Calibration</a:t>
            </a:r>
          </a:p>
          <a:p>
            <a:endParaRPr lang="en-US" sz="900" dirty="0"/>
          </a:p>
          <a:p>
            <a:r>
              <a:rPr lang="en-US" sz="1600" dirty="0" smtClean="0"/>
              <a:t>  Improves result </a:t>
            </a:r>
            <a:r>
              <a:rPr lang="en-US" sz="1600" dirty="0" smtClean="0"/>
              <a:t>somewhat (no dramatic effect)</a:t>
            </a:r>
            <a:endParaRPr lang="en-US" sz="1600" dirty="0" smtClean="0"/>
          </a:p>
          <a:p>
            <a:endParaRPr lang="en-US" sz="1600" dirty="0"/>
          </a:p>
          <a:p>
            <a:r>
              <a:rPr lang="en-US" b="1" dirty="0" smtClean="0"/>
              <a:t>Monte </a:t>
            </a:r>
            <a:r>
              <a:rPr lang="en-US" b="1" dirty="0"/>
              <a:t>C</a:t>
            </a:r>
            <a:r>
              <a:rPr lang="en-US" b="1" dirty="0" smtClean="0"/>
              <a:t>arlo prediction</a:t>
            </a:r>
          </a:p>
          <a:p>
            <a:endParaRPr lang="en-US" sz="900" dirty="0"/>
          </a:p>
          <a:p>
            <a:r>
              <a:rPr lang="en-US" sz="1600" dirty="0" smtClean="0"/>
              <a:t>  Around 58%/</a:t>
            </a:r>
            <a:r>
              <a:rPr lang="en-US" sz="1600" dirty="0" smtClean="0">
                <a:latin typeface="Times New Roman"/>
                <a:cs typeface="Times New Roman"/>
              </a:rPr>
              <a:t>√</a:t>
            </a:r>
            <a:r>
              <a:rPr lang="en-US" sz="1600" dirty="0" smtClean="0">
                <a:cs typeface="Times New Roman"/>
              </a:rPr>
              <a:t>E with negligible constant term</a:t>
            </a:r>
          </a:p>
          <a:p>
            <a:endParaRPr lang="en-US" sz="1600" dirty="0">
              <a:cs typeface="Times New Roman"/>
            </a:endParaRPr>
          </a:p>
          <a:p>
            <a:r>
              <a:rPr lang="en-US" b="1" dirty="0" smtClean="0">
                <a:cs typeface="Times New Roman"/>
              </a:rPr>
              <a:t>Saturation at higher energies</a:t>
            </a:r>
          </a:p>
          <a:p>
            <a:endParaRPr lang="en-US" sz="900" dirty="0">
              <a:cs typeface="Times New Roman"/>
            </a:endParaRPr>
          </a:p>
          <a:p>
            <a:r>
              <a:rPr lang="en-US" sz="1600" dirty="0" smtClean="0">
                <a:cs typeface="Times New Roman"/>
              </a:rPr>
              <a:t>  </a:t>
            </a:r>
            <a:r>
              <a:rPr lang="el-GR" sz="1600" dirty="0" smtClean="0">
                <a:latin typeface="Times New Roman"/>
                <a:cs typeface="Times New Roman"/>
              </a:rPr>
              <a:t>→</a:t>
            </a:r>
            <a:r>
              <a:rPr lang="en-US" sz="1600" dirty="0" smtClean="0">
                <a:latin typeface="Times New Roman"/>
                <a:cs typeface="Times New Roman"/>
              </a:rPr>
              <a:t> </a:t>
            </a:r>
            <a:r>
              <a:rPr lang="en-US" sz="1600" dirty="0" smtClean="0">
                <a:cs typeface="Times New Roman"/>
              </a:rPr>
              <a:t>Leveling off of </a:t>
            </a:r>
            <a:r>
              <a:rPr lang="en-US" sz="1600" dirty="0" smtClean="0">
                <a:cs typeface="Times New Roman"/>
              </a:rPr>
              <a:t>resolution</a:t>
            </a:r>
          </a:p>
          <a:p>
            <a:r>
              <a:rPr lang="en-US" sz="1600" dirty="0">
                <a:cs typeface="Times New Roman"/>
              </a:rPr>
              <a:t> </a:t>
            </a:r>
            <a:r>
              <a:rPr lang="en-US" sz="1600" dirty="0" smtClean="0">
                <a:cs typeface="Times New Roman"/>
              </a:rPr>
              <a:t> </a:t>
            </a:r>
            <a:r>
              <a:rPr lang="en-US" sz="1600" dirty="0" smtClean="0">
                <a:latin typeface="Times New Roman"/>
                <a:cs typeface="Times New Roman"/>
              </a:rPr>
              <a:t>→ </a:t>
            </a:r>
            <a:r>
              <a:rPr lang="en-US" sz="1600" dirty="0" smtClean="0">
                <a:cs typeface="Times New Roman"/>
              </a:rPr>
              <a:t>Can be mitigated with software compensation</a:t>
            </a:r>
            <a:endParaRPr lang="en-US" sz="1600" dirty="0" smtClean="0">
              <a:cs typeface="Times New Roman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0" y="763770"/>
            <a:ext cx="9143999" cy="2907143"/>
            <a:chOff x="0" y="763770"/>
            <a:chExt cx="9143999" cy="2907143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763770"/>
              <a:ext cx="3035778" cy="2907143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035778" y="777559"/>
              <a:ext cx="3049284" cy="2893354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085062" y="777559"/>
              <a:ext cx="3058937" cy="2893354"/>
            </a:xfrm>
            <a:prstGeom prst="rect">
              <a:avLst/>
            </a:prstGeom>
          </p:spPr>
        </p:pic>
        <p:sp>
          <p:nvSpPr>
            <p:cNvPr id="10" name="Rectangle 9"/>
            <p:cNvSpPr/>
            <p:nvPr/>
          </p:nvSpPr>
          <p:spPr>
            <a:xfrm>
              <a:off x="1077266" y="1023445"/>
              <a:ext cx="419566" cy="3628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089361" y="994401"/>
              <a:ext cx="419566" cy="3628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7156050" y="1023445"/>
              <a:ext cx="419566" cy="36288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22600" y="4782045"/>
            <a:ext cx="1866900" cy="698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1620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079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Electron resolution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015854"/>
            <a:ext cx="4386263" cy="2932566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4635" y="914400"/>
            <a:ext cx="4573165" cy="305752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981200" y="4724400"/>
            <a:ext cx="52002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As with the Fe-DHCAL, no significant improvement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Fits at low energy points are not reliable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2709B-E546-49E3-AAD6-0EC23253FA33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093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268" y="91754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Pion response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990600"/>
            <a:ext cx="5655908" cy="3781425"/>
          </a:xfr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6705600" y="3352800"/>
                <a:ext cx="178382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FF33CC"/>
                          </a:solidFill>
                          <a:latin typeface="Cambria Math"/>
                        </a:rPr>
                        <m:t>22.826</m:t>
                      </m:r>
                      <m:r>
                        <a:rPr lang="en-US" b="0" i="1" smtClean="0">
                          <a:solidFill>
                            <a:srgbClr val="FF33CC"/>
                          </a:solidFill>
                          <a:latin typeface="Cambria Math"/>
                          <a:ea typeface="Cambria Math"/>
                        </a:rPr>
                        <m:t>×</m:t>
                      </m:r>
                      <m:sSup>
                        <m:sSupPr>
                          <m:ctrlPr>
                            <a:rPr lang="en-US" b="0" i="1" smtClean="0">
                              <a:solidFill>
                                <a:srgbClr val="FF33CC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rgbClr val="FF33CC"/>
                              </a:solidFill>
                              <a:latin typeface="Cambria Math"/>
                              <a:ea typeface="Cambria Math"/>
                            </a:rPr>
                            <m:t>𝐸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rgbClr val="FF33CC"/>
                              </a:solidFill>
                              <a:latin typeface="Cambria Math"/>
                              <a:ea typeface="Cambria Math"/>
                            </a:rPr>
                            <m:t>0.708</m:t>
                          </m:r>
                        </m:sup>
                      </m:sSup>
                    </m:oMath>
                  </m:oMathPara>
                </a14:m>
                <a:endParaRPr lang="en-US" dirty="0">
                  <a:solidFill>
                    <a:srgbClr val="FF33CC"/>
                  </a:solidFill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05600" y="3352800"/>
                <a:ext cx="1783822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6705600" y="1676400"/>
                <a:ext cx="178382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3F913F"/>
                          </a:solidFill>
                          <a:latin typeface="Cambria Math"/>
                        </a:rPr>
                        <m:t>35.520</m:t>
                      </m:r>
                      <m:r>
                        <a:rPr lang="en-US" b="0" i="1" smtClean="0">
                          <a:solidFill>
                            <a:srgbClr val="3F913F"/>
                          </a:solidFill>
                          <a:latin typeface="Cambria Math"/>
                          <a:ea typeface="Cambria Math"/>
                        </a:rPr>
                        <m:t>×</m:t>
                      </m:r>
                      <m:sSup>
                        <m:sSupPr>
                          <m:ctrlPr>
                            <a:rPr lang="en-US" b="0" i="1" smtClean="0">
                              <a:solidFill>
                                <a:srgbClr val="3F913F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rgbClr val="3F913F"/>
                              </a:solidFill>
                              <a:latin typeface="Cambria Math"/>
                              <a:ea typeface="Cambria Math"/>
                            </a:rPr>
                            <m:t>𝐸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rgbClr val="3F913F"/>
                              </a:solidFill>
                              <a:latin typeface="Cambria Math"/>
                              <a:ea typeface="Cambria Math"/>
                            </a:rPr>
                            <m:t>0.842</m:t>
                          </m:r>
                        </m:sup>
                      </m:sSup>
                    </m:oMath>
                  </m:oMathPara>
                </a14:m>
                <a:endParaRPr lang="en-US" dirty="0">
                  <a:solidFill>
                    <a:srgbClr val="3F913F"/>
                  </a:solidFill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05600" y="1676400"/>
                <a:ext cx="1783822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914400" y="4953000"/>
            <a:ext cx="757803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As usual, fits are not great as compare to electron fits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300 GeV point systematically low </a:t>
            </a:r>
            <a:r>
              <a:rPr lang="en-US" dirty="0" smtClean="0">
                <a:sym typeface="Wingdings" pitchFamily="2" charset="2"/>
              </a:rPr>
              <a:t> Excluded from fits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>
                <a:sym typeface="Wingdings" pitchFamily="2" charset="2"/>
              </a:rPr>
              <a:t>A</a:t>
            </a:r>
            <a:r>
              <a:rPr lang="en-US" dirty="0" smtClean="0">
                <a:sym typeface="Wingdings" pitchFamily="2" charset="2"/>
              </a:rPr>
              <a:t>ll high energy points are low probably due to bias from leakage cut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ym typeface="Wingdings" pitchFamily="2" charset="2"/>
              </a:rPr>
              <a:t>Fit parameters are also systematically low, probably due to the above reason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sym typeface="Wingdings" pitchFamily="2" charset="2"/>
              </a:rPr>
              <a:t>Nevertheless, linearity did improve significantly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2709B-E546-49E3-AAD6-0EC23253FA33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674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432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Pion resolution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702665"/>
            <a:ext cx="4516179" cy="3019425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1" y="750289"/>
            <a:ext cx="4462462" cy="298351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52159" y="5867400"/>
            <a:ext cx="70396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Energy resolution greatly improved over large energy range: 24 – 54%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Weighing improved distribution, but didn’t totally remove low end tail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738" y="3657600"/>
            <a:ext cx="4005263" cy="204573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657600"/>
            <a:ext cx="4002054" cy="204409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2709B-E546-49E3-AAD6-0EC23253FA33}" type="slidenum">
              <a:rPr lang="en-US" smtClean="0"/>
              <a:t>22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903231" y="3733800"/>
            <a:ext cx="267816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Example: 50 GeV response</a:t>
            </a:r>
            <a:endParaRPr lang="en-US" dirty="0"/>
          </a:p>
        </p:txBody>
      </p:sp>
      <p:sp>
        <p:nvSpPr>
          <p:cNvPr id="10" name="Right Arrow 9"/>
          <p:cNvSpPr/>
          <p:nvPr/>
        </p:nvSpPr>
        <p:spPr>
          <a:xfrm>
            <a:off x="4165388" y="4595368"/>
            <a:ext cx="978408" cy="484632"/>
          </a:xfrm>
          <a:prstGeom prst="rightArrow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1206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48926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Pion vs. electron responses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914400"/>
            <a:ext cx="4310063" cy="288162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9392" y="838201"/>
            <a:ext cx="4444945" cy="29718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600200" y="3845782"/>
            <a:ext cx="17767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Before weighting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913212" y="3845782"/>
            <a:ext cx="1631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After weighting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948898" y="4724400"/>
            <a:ext cx="71209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e/h improved with density weighting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Difference is still very large </a:t>
            </a:r>
            <a:r>
              <a:rPr lang="en-US" dirty="0" smtClean="0">
                <a:sym typeface="Wingdings" pitchFamily="2" charset="2"/>
              </a:rPr>
              <a:t> ideal test bed for software compensation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2709B-E546-49E3-AAD6-0EC23253FA33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6153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Summary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Density weighting is able to achieve close to linear EM shower response for DHCAL</a:t>
            </a:r>
          </a:p>
          <a:p>
            <a:r>
              <a:rPr lang="en-US" dirty="0" smtClean="0"/>
              <a:t>Using the same weights can improve linearity and energy resolution of pion showers</a:t>
            </a:r>
          </a:p>
          <a:p>
            <a:pPr lvl="1"/>
            <a:r>
              <a:rPr lang="en-US" dirty="0" smtClean="0"/>
              <a:t>Significant (~ 25 - 50%) improvement observed with Fe-DHCAL and W-DHCAL simulation</a:t>
            </a:r>
          </a:p>
          <a:p>
            <a:pPr lvl="1"/>
            <a:r>
              <a:rPr lang="en-US" dirty="0"/>
              <a:t>A</a:t>
            </a:r>
            <a:r>
              <a:rPr lang="en-US" dirty="0" smtClean="0"/>
              <a:t>pplying the same technique for test beam data </a:t>
            </a:r>
            <a:r>
              <a:rPr lang="en-US" dirty="0" smtClean="0"/>
              <a:t>results in somewhat more modest improvements (contamination of samples? MC simulation of </a:t>
            </a:r>
            <a:r>
              <a:rPr lang="en-US" dirty="0" err="1" smtClean="0"/>
              <a:t>em</a:t>
            </a:r>
            <a:r>
              <a:rPr lang="en-US" dirty="0" smtClean="0"/>
              <a:t> showers off?)</a:t>
            </a:r>
            <a:endParaRPr lang="en-US" dirty="0" smtClean="0"/>
          </a:p>
          <a:p>
            <a:r>
              <a:rPr lang="en-US" dirty="0" smtClean="0"/>
              <a:t>Pion and EM shower response are still quite different after weighting</a:t>
            </a:r>
          </a:p>
          <a:p>
            <a:pPr lvl="1"/>
            <a:r>
              <a:rPr lang="en-US" dirty="0" smtClean="0"/>
              <a:t>Chance for software compensation: work started</a:t>
            </a:r>
          </a:p>
          <a:p>
            <a:r>
              <a:rPr lang="en-US" dirty="0" smtClean="0"/>
              <a:t>Once we have the method to get optimized energy resolution for DHCAL, we should think of optimizing the DHCAL design itself…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2709B-E546-49E3-AAD6-0EC23253FA33}" type="slidenum">
              <a:rPr lang="en-US" smtClean="0"/>
              <a:t>24</a:t>
            </a:fld>
            <a:endParaRPr lang="en-US"/>
          </a:p>
        </p:txBody>
      </p:sp>
      <p:pic>
        <p:nvPicPr>
          <p:cNvPr id="5" name="Picture 78" descr="t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91400" y="152400"/>
            <a:ext cx="1365251" cy="64235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5648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E184D-3D52-5A4F-894A-02BAB06AFFF9}" type="slidenum">
              <a:rPr lang="en-US" smtClean="0"/>
              <a:t>25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8753" y="1007964"/>
            <a:ext cx="5706794" cy="576855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42536" y="329233"/>
            <a:ext cx="41772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Comparison of Resolutions</a:t>
            </a:r>
            <a:endParaRPr lang="en-US" sz="28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50166" y="2208628"/>
            <a:ext cx="2666949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Results with software</a:t>
            </a:r>
          </a:p>
          <a:p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 smtClean="0">
                <a:solidFill>
                  <a:srgbClr val="00B050"/>
                </a:solidFill>
              </a:rPr>
              <a:t>compensation still has</a:t>
            </a:r>
          </a:p>
          <a:p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 smtClean="0">
                <a:solidFill>
                  <a:srgbClr val="00B050"/>
                </a:solidFill>
              </a:rPr>
              <a:t>tails. Fit to 90% of entries </a:t>
            </a:r>
          </a:p>
          <a:p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 smtClean="0">
                <a:solidFill>
                  <a:srgbClr val="00B050"/>
                </a:solidFill>
              </a:rPr>
              <a:t>will result in significant</a:t>
            </a:r>
          </a:p>
          <a:p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 smtClean="0">
                <a:solidFill>
                  <a:srgbClr val="00B050"/>
                </a:solidFill>
              </a:rPr>
              <a:t>improvements.</a:t>
            </a:r>
          </a:p>
          <a:p>
            <a:endParaRPr lang="en-US" dirty="0">
              <a:solidFill>
                <a:srgbClr val="00B050"/>
              </a:solidFill>
            </a:endParaRPr>
          </a:p>
          <a:p>
            <a:r>
              <a:rPr lang="en-US" dirty="0" smtClean="0">
                <a:solidFill>
                  <a:srgbClr val="00B050"/>
                </a:solidFill>
              </a:rPr>
              <a:t>Results with software</a:t>
            </a:r>
          </a:p>
          <a:p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 smtClean="0">
                <a:solidFill>
                  <a:srgbClr val="00B050"/>
                </a:solidFill>
              </a:rPr>
              <a:t>compensation not yet</a:t>
            </a:r>
          </a:p>
          <a:p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 smtClean="0">
                <a:solidFill>
                  <a:srgbClr val="00B050"/>
                </a:solidFill>
              </a:rPr>
              <a:t>preliminary. Additional</a:t>
            </a:r>
          </a:p>
          <a:p>
            <a:r>
              <a:rPr lang="en-US" dirty="0">
                <a:solidFill>
                  <a:srgbClr val="00B050"/>
                </a:solidFill>
              </a:rPr>
              <a:t> </a:t>
            </a:r>
            <a:r>
              <a:rPr lang="en-US" dirty="0" smtClean="0">
                <a:solidFill>
                  <a:srgbClr val="00B050"/>
                </a:solidFill>
              </a:rPr>
              <a:t>improvements very likely.</a:t>
            </a:r>
          </a:p>
        </p:txBody>
      </p:sp>
    </p:spTree>
    <p:extLst>
      <p:ext uri="{BB962C8B-B14F-4D97-AF65-F5344CB8AC3E}">
        <p14:creationId xmlns:p14="http://schemas.microsoft.com/office/powerpoint/2010/main" val="13867397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Introduction to SW Compensation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Single particle energy resolution of a traditional calorimeter can be optimized by hardware/software compensation</a:t>
            </a:r>
            <a:endParaRPr lang="en-US" dirty="0"/>
          </a:p>
          <a:p>
            <a:pPr lvl="1"/>
            <a:r>
              <a:rPr lang="en-US" dirty="0" smtClean="0"/>
              <a:t>Equalize EM and Hadronic responses -&gt; e/h ~ 1</a:t>
            </a:r>
          </a:p>
          <a:p>
            <a:r>
              <a:rPr lang="en-US" dirty="0" smtClean="0"/>
              <a:t>The DHCAL is quite a unique/different device</a:t>
            </a:r>
          </a:p>
          <a:p>
            <a:pPr lvl="1"/>
            <a:r>
              <a:rPr lang="en-US" dirty="0" smtClean="0"/>
              <a:t>Non-linear response for EM shower</a:t>
            </a:r>
          </a:p>
          <a:p>
            <a:pPr lvl="2"/>
            <a:r>
              <a:rPr lang="en-US" dirty="0" smtClean="0"/>
              <a:t>Measured energy of a 10 </a:t>
            </a:r>
            <a:r>
              <a:rPr lang="en-US" dirty="0" err="1" smtClean="0"/>
              <a:t>GeV</a:t>
            </a:r>
            <a:r>
              <a:rPr lang="en-US" dirty="0" smtClean="0"/>
              <a:t> photon E(10)</a:t>
            </a:r>
          </a:p>
          <a:p>
            <a:pPr marL="914400" lvl="2" indent="0">
              <a:buNone/>
            </a:pPr>
            <a:r>
              <a:rPr lang="en-US" dirty="0"/>
              <a:t> </a:t>
            </a:r>
            <a:r>
              <a:rPr lang="en-US" dirty="0" smtClean="0"/>
              <a:t>   E(10) ≠  E(5) + E(5) ≠  E(2) + E(2) + E(2) + E(2) + E(2)</a:t>
            </a:r>
          </a:p>
          <a:p>
            <a:pPr lvl="2"/>
            <a:r>
              <a:rPr lang="en-US" dirty="0" smtClean="0"/>
              <a:t>Correction can be applied for single EM showers</a:t>
            </a:r>
          </a:p>
          <a:p>
            <a:pPr lvl="2"/>
            <a:r>
              <a:rPr lang="en-US" dirty="0" smtClean="0"/>
              <a:t>No obvious way to correct for pi0’s generated in </a:t>
            </a:r>
            <a:r>
              <a:rPr lang="en-US" dirty="0" err="1" smtClean="0"/>
              <a:t>hadronic</a:t>
            </a:r>
            <a:r>
              <a:rPr lang="en-US" dirty="0" smtClean="0"/>
              <a:t> showers</a:t>
            </a:r>
          </a:p>
          <a:p>
            <a:pPr lvl="1"/>
            <a:r>
              <a:rPr lang="en-US" dirty="0" smtClean="0"/>
              <a:t>Hadronic response close to linear</a:t>
            </a:r>
          </a:p>
          <a:p>
            <a:pPr marL="457200" lvl="1" indent="0">
              <a:buNone/>
            </a:pPr>
            <a:r>
              <a:rPr lang="en-US" dirty="0"/>
              <a:t> </a:t>
            </a:r>
            <a:r>
              <a:rPr lang="en-US" dirty="0" smtClean="0"/>
              <a:t>      -&gt; Ratio of EM to hadronic response changes with energy</a:t>
            </a:r>
          </a:p>
          <a:p>
            <a:pPr lvl="1"/>
            <a:r>
              <a:rPr lang="en-US" dirty="0" smtClean="0"/>
              <a:t>Software compensation not likely to be very successful without first taking care of the non-linearity</a:t>
            </a:r>
            <a:r>
              <a:rPr lang="en-US" dirty="0"/>
              <a:t> </a:t>
            </a:r>
            <a:r>
              <a:rPr lang="en-US" dirty="0" smtClean="0"/>
              <a:t>of the EM response</a:t>
            </a:r>
          </a:p>
          <a:p>
            <a:pPr marL="914400" lvl="2" indent="0">
              <a:buNone/>
            </a:pPr>
            <a:endParaRPr lang="en-US" dirty="0" smtClean="0"/>
          </a:p>
          <a:p>
            <a:pPr marL="914400" lvl="2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2709B-E546-49E3-AAD6-0EC23253FA3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9033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Linearizing the EM response 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The non-linear response of EM showers is due to finite readout pad size </a:t>
            </a:r>
            <a:r>
              <a:rPr lang="en-US" dirty="0" smtClean="0">
                <a:sym typeface="Wingdings" pitchFamily="2" charset="2"/>
              </a:rPr>
              <a:t> multiple particles hitting same pad  saturation</a:t>
            </a:r>
          </a:p>
          <a:p>
            <a:r>
              <a:rPr lang="en-US" dirty="0" smtClean="0">
                <a:sym typeface="Wingdings" pitchFamily="2" charset="2"/>
              </a:rPr>
              <a:t>Need ways to account for multiple particles on the same pad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Assumption: Hit density (hit fraction in a given local space) is related to the local particle density</a:t>
            </a:r>
          </a:p>
          <a:p>
            <a:pPr marL="457200" lvl="1" indent="0">
              <a:buNone/>
            </a:pPr>
            <a:r>
              <a:rPr lang="en-US" sz="1600" dirty="0" smtClean="0">
                <a:sym typeface="Wingdings" pitchFamily="2" charset="2"/>
              </a:rPr>
              <a:t>(Density weighted calibration proved good correlation between hit density and local particle density)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Start with simple hit density definition</a:t>
            </a:r>
          </a:p>
          <a:p>
            <a:pPr lvl="2"/>
            <a:r>
              <a:rPr lang="en-US" dirty="0" smtClean="0">
                <a:sym typeface="Wingdings" pitchFamily="2" charset="2"/>
              </a:rPr>
              <a:t>d9: number of hits in the surrounding 3pad x 3pad area, centered on the hit being studied (d9 = 0 – 8)</a:t>
            </a:r>
          </a:p>
          <a:p>
            <a:pPr lvl="1"/>
            <a:r>
              <a:rPr lang="en-US" dirty="0" smtClean="0"/>
              <a:t>Start with MC simulation for Fe absorber setup</a:t>
            </a:r>
          </a:p>
          <a:p>
            <a:pPr lvl="2"/>
            <a:r>
              <a:rPr lang="en-US" dirty="0" smtClean="0"/>
              <a:t>RPC response: RPC_sim_4 (single exponential) – not the best…</a:t>
            </a:r>
          </a:p>
          <a:p>
            <a:pPr lvl="2"/>
            <a:r>
              <a:rPr lang="en-US" dirty="0" smtClean="0"/>
              <a:t>Positron sample: 2, 4, 6, 8, 10, 12, 16, 20, 25, 32, 40, 60 (</a:t>
            </a:r>
            <a:r>
              <a:rPr lang="en-US" dirty="0" err="1" smtClean="0"/>
              <a:t>GeV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Pion sample: 2, 4, 6, 8, 10, 12, 16, 20, 25, 32, 40, 60, 80, 100 (GeV)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2709B-E546-49E3-AAD6-0EC23253FA3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727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Linearizing the EM response 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21336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Chose two sets of positron energy points, </a:t>
            </a:r>
            <a:r>
              <a:rPr lang="en-US" dirty="0" smtClean="0">
                <a:solidFill>
                  <a:srgbClr val="FF0000"/>
                </a:solidFill>
              </a:rPr>
              <a:t>adjust weights </a:t>
            </a:r>
            <a:r>
              <a:rPr lang="en-US" dirty="0" smtClean="0"/>
              <a:t>for each D9 bin </a:t>
            </a:r>
            <a:r>
              <a:rPr lang="en-US" dirty="0" smtClean="0">
                <a:solidFill>
                  <a:srgbClr val="FF0000"/>
                </a:solidFill>
              </a:rPr>
              <a:t>to achieve linear response</a:t>
            </a:r>
          </a:p>
          <a:p>
            <a:pPr lvl="1"/>
            <a:r>
              <a:rPr lang="en-US" dirty="0" smtClean="0"/>
              <a:t>Set I (wt1): 2, 6, 10, 16, 25 (</a:t>
            </a:r>
            <a:r>
              <a:rPr lang="en-US" dirty="0" err="1" smtClean="0"/>
              <a:t>GeV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Set II (wt2): 2, 6, 16, 32, 60 (</a:t>
            </a:r>
            <a:r>
              <a:rPr lang="en-US" dirty="0" err="1" smtClean="0"/>
              <a:t>GeV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Target response:  14.74 hits/</a:t>
            </a:r>
            <a:r>
              <a:rPr lang="en-US" dirty="0" err="1" smtClean="0"/>
              <a:t>GeV</a:t>
            </a:r>
            <a:r>
              <a:rPr lang="en-US" dirty="0"/>
              <a:t> </a:t>
            </a:r>
            <a:r>
              <a:rPr lang="en-US" dirty="0" smtClean="0"/>
              <a:t> (arbitrary)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3138" y="3200400"/>
            <a:ext cx="4157662" cy="277972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04800" y="4724400"/>
            <a:ext cx="15872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High weights for </a:t>
            </a:r>
          </a:p>
          <a:p>
            <a:r>
              <a:rPr lang="en-US" sz="1600" dirty="0"/>
              <a:t>i</a:t>
            </a:r>
            <a:r>
              <a:rPr lang="en-US" sz="1600" dirty="0" smtClean="0"/>
              <a:t>solated hits</a:t>
            </a:r>
            <a:endParaRPr lang="en-US" sz="1600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1676400" y="5047565"/>
            <a:ext cx="990600" cy="21023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33400" y="5971447"/>
            <a:ext cx="58397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Low weights for medium density: mostly due to hit multiplicity ~ 1.6</a:t>
            </a:r>
            <a:endParaRPr lang="en-US" sz="1600" dirty="0"/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3429000" y="5638800"/>
            <a:ext cx="457200" cy="3413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375779" y="4267199"/>
            <a:ext cx="226825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Very high weight for</a:t>
            </a:r>
          </a:p>
          <a:p>
            <a:r>
              <a:rPr lang="en-US" sz="1600" dirty="0"/>
              <a:t>h</a:t>
            </a:r>
            <a:r>
              <a:rPr lang="en-US" sz="1600" dirty="0" smtClean="0"/>
              <a:t>igh density bins:</a:t>
            </a:r>
          </a:p>
          <a:p>
            <a:r>
              <a:rPr lang="en-US" sz="1600" b="1" dirty="0" smtClean="0">
                <a:solidFill>
                  <a:srgbClr val="FF0000"/>
                </a:solidFill>
              </a:rPr>
              <a:t>correction for saturation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200400" y="6444734"/>
            <a:ext cx="26330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Everything as expected</a:t>
            </a:r>
            <a:endParaRPr lang="en-US" sz="20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2709B-E546-49E3-AAD6-0EC23253FA3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389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482" y="1219200"/>
            <a:ext cx="5484949" cy="366712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Positron response after weighting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524000" y="5105400"/>
            <a:ext cx="580723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Things are exactly as expected: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/>
              <a:t>Linearity significantly improved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/>
              <a:t>w</a:t>
            </a:r>
            <a:r>
              <a:rPr lang="en-US" dirty="0" smtClean="0"/>
              <a:t>t2 gives better linearity in larger energy range than wt1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2709B-E546-49E3-AAD6-0EC23253FA33}" type="slidenum">
              <a:rPr lang="en-US" smtClean="0"/>
              <a:t>6</a:t>
            </a:fld>
            <a:endParaRPr lang="en-US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54947948"/>
              </p:ext>
            </p:extLst>
          </p:nvPr>
        </p:nvGraphicFramePr>
        <p:xfrm>
          <a:off x="4419600" y="3327400"/>
          <a:ext cx="304800" cy="203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0" name="Equation" r:id="rId4" imgW="304560" imgH="203040" progId="Equation.3">
                  <p:embed/>
                </p:oleObj>
              </mc:Choice>
              <mc:Fallback>
                <p:oleObj name="Equation" r:id="rId4" imgW="304560" imgH="2030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419600" y="3327400"/>
                        <a:ext cx="304800" cy="203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2" name="Group 11"/>
          <p:cNvGrpSpPr/>
          <p:nvPr/>
        </p:nvGrpSpPr>
        <p:grpSpPr>
          <a:xfrm>
            <a:off x="6545431" y="2057400"/>
            <a:ext cx="2193956" cy="3190964"/>
            <a:chOff x="6545431" y="2057400"/>
            <a:chExt cx="2193956" cy="3190964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" name="TextBox 4"/>
                <p:cNvSpPr txBox="1"/>
                <p:nvPr/>
              </p:nvSpPr>
              <p:spPr>
                <a:xfrm>
                  <a:off x="6545431" y="3352800"/>
                  <a:ext cx="1830308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solidFill>
                              <a:srgbClr val="FF33CC"/>
                            </a:solidFill>
                            <a:latin typeface="Cambria Math"/>
                          </a:rPr>
                          <m:t>20.866 </m:t>
                        </m:r>
                        <m:r>
                          <a:rPr lang="en-US" b="0" i="1" smtClean="0">
                            <a:solidFill>
                              <a:srgbClr val="FF33CC"/>
                            </a:solidFill>
                            <a:latin typeface="Cambria Math"/>
                            <a:ea typeface="Cambria Math"/>
                          </a:rPr>
                          <m:t>×</m:t>
                        </m:r>
                        <m:sSup>
                          <m:sSupPr>
                            <m:ctrlPr>
                              <a:rPr lang="en-US" b="0" i="1" smtClean="0">
                                <a:solidFill>
                                  <a:srgbClr val="FF33CC"/>
                                </a:solidFill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solidFill>
                                  <a:srgbClr val="FF33CC"/>
                                </a:solidFill>
                                <a:latin typeface="Cambria Math"/>
                                <a:ea typeface="Cambria Math"/>
                              </a:rPr>
                              <m:t>𝐸</m:t>
                            </m:r>
                          </m:e>
                          <m:sup>
                            <m:r>
                              <a:rPr lang="en-US" b="0" i="1" smtClean="0">
                                <a:solidFill>
                                  <a:srgbClr val="FF33CC"/>
                                </a:solidFill>
                                <a:latin typeface="Cambria Math"/>
                                <a:ea typeface="Cambria Math"/>
                              </a:rPr>
                              <m:t>0.692</m:t>
                            </m:r>
                          </m:sup>
                        </m:sSup>
                      </m:oMath>
                    </m:oMathPara>
                  </a14:m>
                  <a:endParaRPr lang="en-US" dirty="0">
                    <a:solidFill>
                      <a:srgbClr val="FF33CC"/>
                    </a:solidFill>
                  </a:endParaRPr>
                </a:p>
              </p:txBody>
            </p:sp>
          </mc:Choice>
          <mc:Fallback xmlns="">
            <p:sp>
              <p:nvSpPr>
                <p:cNvPr id="5" name="TextBox 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45431" y="3352800"/>
                  <a:ext cx="1830308" cy="369332"/>
                </a:xfrm>
                <a:prstGeom prst="rect">
                  <a:avLst/>
                </a:prstGeom>
                <a:blipFill rotWithShape="1">
                  <a:blip r:embed="rId6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TextBox 5"/>
                <p:cNvSpPr txBox="1"/>
                <p:nvPr/>
              </p:nvSpPr>
              <p:spPr>
                <a:xfrm>
                  <a:off x="6546882" y="2438400"/>
                  <a:ext cx="1835118" cy="3724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solidFill>
                              <a:schemeClr val="accent3">
                                <a:lumMod val="75000"/>
                              </a:schemeClr>
                            </a:solidFill>
                            <a:latin typeface="Cambria Math"/>
                          </a:rPr>
                          <m:t>20.240 </m:t>
                        </m:r>
                        <m:r>
                          <a:rPr lang="en-US" b="0" i="1" smtClean="0">
                            <a:solidFill>
                              <a:schemeClr val="accent3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×</m:t>
                        </m:r>
                        <m:sSup>
                          <m:sSupPr>
                            <m:ctrlPr>
                              <a:rPr lang="en-US" b="0" i="1" smtClean="0">
                                <a:solidFill>
                                  <a:schemeClr val="accent3">
                                    <a:lumMod val="75000"/>
                                  </a:schemeClr>
                                </a:solidFill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solidFill>
                                  <a:schemeClr val="accent3">
                                    <a:lumMod val="75000"/>
                                  </a:schemeClr>
                                </a:solidFill>
                                <a:latin typeface="Cambria Math"/>
                                <a:ea typeface="Cambria Math"/>
                              </a:rPr>
                              <m:t>𝐸</m:t>
                            </m:r>
                          </m:e>
                          <m:sup>
                            <m:r>
                              <a:rPr lang="en-US" b="0" i="1" smtClean="0">
                                <a:solidFill>
                                  <a:schemeClr val="accent3">
                                    <a:lumMod val="75000"/>
                                  </a:schemeClr>
                                </a:solidFill>
                                <a:latin typeface="Cambria Math"/>
                                <a:ea typeface="Cambria Math"/>
                              </a:rPr>
                              <m:t>0.885</m:t>
                            </m:r>
                          </m:sup>
                        </m:sSup>
                      </m:oMath>
                    </m:oMathPara>
                  </a14:m>
                  <a:endParaRPr lang="en-US" dirty="0">
                    <a:solidFill>
                      <a:schemeClr val="accent3">
                        <a:lumMod val="75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6" name="TextBox 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46882" y="2438400"/>
                  <a:ext cx="1835118" cy="372410"/>
                </a:xfrm>
                <a:prstGeom prst="rect">
                  <a:avLst/>
                </a:prstGeom>
                <a:blipFill rotWithShape="1"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TextBox 6"/>
                <p:cNvSpPr txBox="1"/>
                <p:nvPr/>
              </p:nvSpPr>
              <p:spPr>
                <a:xfrm>
                  <a:off x="6546882" y="2057400"/>
                  <a:ext cx="1830309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b="0" i="1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/>
                          </a:rPr>
                          <m:t>16.687 </m:t>
                        </m:r>
                        <m:r>
                          <a:rPr lang="en-US" b="0" i="1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×</m:t>
                        </m:r>
                        <m:sSup>
                          <m:sSupPr>
                            <m:ctrlPr>
                              <a:rPr lang="en-US" b="0" i="1" smtClean="0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US" b="0" i="1" smtClean="0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/>
                                <a:ea typeface="Cambria Math"/>
                              </a:rPr>
                              <m:t>𝐸</m:t>
                            </m:r>
                          </m:e>
                          <m:sup>
                            <m:r>
                              <a:rPr lang="en-US" b="0" i="1" smtClean="0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/>
                                <a:ea typeface="Cambria Math"/>
                              </a:rPr>
                              <m:t>0.966</m:t>
                            </m:r>
                          </m:sup>
                        </m:sSup>
                      </m:oMath>
                    </m:oMathPara>
                  </a14:m>
                  <a:endParaRPr lang="en-US" dirty="0">
                    <a:solidFill>
                      <a:schemeClr val="accent6">
                        <a:lumMod val="75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7" name="TextBox 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46882" y="2057400"/>
                  <a:ext cx="1830309" cy="369332"/>
                </a:xfrm>
                <a:prstGeom prst="rect">
                  <a:avLst/>
                </a:prstGeom>
                <a:blipFill rotWithShape="1"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8" name="TextBox 7"/>
            <p:cNvSpPr txBox="1"/>
            <p:nvPr/>
          </p:nvSpPr>
          <p:spPr>
            <a:xfrm>
              <a:off x="6781800" y="4048035"/>
              <a:ext cx="1957587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Fits to power</a:t>
              </a:r>
            </a:p>
            <a:p>
              <a:r>
                <a:rPr lang="en-US" dirty="0"/>
                <a:t> </a:t>
              </a:r>
              <a:r>
                <a:rPr lang="en-US" dirty="0" smtClean="0"/>
                <a:t>law 	</a:t>
              </a:r>
            </a:p>
            <a:p>
              <a:endParaRPr lang="en-US" dirty="0"/>
            </a:p>
            <a:p>
              <a:r>
                <a:rPr lang="en-US" dirty="0" smtClean="0">
                  <a:latin typeface="Times New Roman"/>
                  <a:cs typeface="Times New Roman"/>
                </a:rPr>
                <a:t>(</a:t>
              </a:r>
              <a:r>
                <a:rPr lang="el-GR" dirty="0" smtClean="0">
                  <a:latin typeface="Times New Roman"/>
                  <a:cs typeface="Times New Roman"/>
                </a:rPr>
                <a:t>β</a:t>
              </a:r>
              <a:r>
                <a:rPr lang="en-US" dirty="0" smtClean="0">
                  <a:cs typeface="Times New Roman"/>
                </a:rPr>
                <a:t>=1 means </a:t>
              </a:r>
              <a:r>
                <a:rPr lang="en-US" b="1" dirty="0" smtClean="0">
                  <a:cs typeface="Times New Roman"/>
                </a:rPr>
                <a:t>linear)</a:t>
              </a:r>
              <a:endParaRPr lang="en-US" b="1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graphicFrame>
              <p:nvGraphicFramePr>
                <p:cNvPr id="11" name="Object 10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538450261"/>
                    </p:ext>
                  </p:extLst>
                </p:nvPr>
              </p:nvGraphicFramePr>
              <p:xfrm>
                <a:off x="7315200" y="4343400"/>
                <a:ext cx="457200" cy="304800"/>
              </p:xfrm>
              <a:graphic>
                <a:graphicData uri="http://schemas.openxmlformats.org/presentationml/2006/ole">
                  <mc:AlternateContent>
                    <mc:Choice xmlns:v="urn:schemas-microsoft-com:vml" Requires="v">
                      <p:oleObj spid="_x0000_s9221" name="Equation" r:id="rId9" imgW="304560" imgH="203040" progId="Equation.3">
                        <p:embed/>
                      </p:oleObj>
                    </mc:Choice>
                    <mc:Fallback>
                      <p:oleObj name="Equation" r:id="rId9" imgW="304560" imgH="203040" progId="Equation.3">
                        <p:embed/>
                        <p:pic>
                          <p:nvPicPr>
                            <p:cNvPr id="0" name=""/>
                            <p:cNvPicPr/>
                            <p:nvPr/>
                          </p:nvPicPr>
                          <p:blipFill>
                            <a:blip r:embed="rId10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7315200" y="4343400"/>
                              <a:ext cx="457200" cy="304800"/>
                            </a:xfrm>
                            <a:prstGeom prst="rect">
                              <a:avLst/>
                            </a:prstGeom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mc:Choice>
          <mc:Fallback xmlns="">
            <p:graphicFrame>
              <p:nvGraphicFramePr>
                <p:cNvPr id="11" name="Object 10"/>
                <p:cNvGraphicFramePr>
                  <a:graphicFrameLocks noChangeAspect="1"/>
                </p:cNvGraphicFramePr>
                <p:nvPr>
                  <p:extLst>
                    <p:ext uri="{D42A27DB-BD31-4B8C-83A1-F6EECF244321}">
                      <p14:modId xmlns:p14="http://schemas.microsoft.com/office/powerpoint/2010/main" val="2604743571"/>
                    </p:ext>
                  </p:extLst>
                </p:nvPr>
              </p:nvGraphicFramePr>
              <p:xfrm>
                <a:off x="7315200" y="4343400"/>
                <a:ext cx="457200" cy="304800"/>
              </p:xfrm>
              <a:graphic>
                <a:graphicData uri="http://schemas.openxmlformats.org/presentationml/2006/ole">
                  <mc:AlternateContent>
                    <mc:Choice xmlns:v="urn:schemas-microsoft-com:vml" Requires="v">
                      <p:oleObj spid="_x0000_s1039" name="Equation" r:id="rId11" imgW="304560" imgH="203040" progId="Equation.3">
                        <p:embed/>
                      </p:oleObj>
                    </mc:Choice>
                    <mc:Fallback>
                      <p:oleObj name="Equation" r:id="rId11" imgW="304560" imgH="203040" progId="Equation.3">
                        <p:embed/>
                        <p:pic>
                          <p:nvPicPr>
                            <p:cNvPr id="0" name=""/>
                            <p:cNvPicPr/>
                            <p:nvPr/>
                          </p:nvPicPr>
                          <p:blipFill>
                            <a:blip r:embed="rId12"/>
                            <a:stretch>
                              <a:fillRect/>
                            </a:stretch>
                          </p:blipFill>
                          <p:spPr>
                            <a:xfrm>
                              <a:off x="7315200" y="4343400"/>
                              <a:ext cx="457200" cy="304800"/>
                            </a:xfrm>
                            <a:prstGeom prst="rect">
                              <a:avLst/>
                            </a:prstGeom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mc:Fallback>
        </mc:AlternateContent>
      </p:grpSp>
    </p:spTree>
    <p:extLst>
      <p:ext uri="{BB962C8B-B14F-4D97-AF65-F5344CB8AC3E}">
        <p14:creationId xmlns:p14="http://schemas.microsoft.com/office/powerpoint/2010/main" val="1501996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5822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dirty="0" smtClean="0"/>
              <a:t>Positron resolution after weighting</a:t>
            </a:r>
            <a:endParaRPr lang="en-US" sz="3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1" y="990601"/>
            <a:ext cx="4495800" cy="30058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0484" y="1002386"/>
            <a:ext cx="4427316" cy="296001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47800" y="4267200"/>
            <a:ext cx="6361613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Non-linearity correction is included (this is very important!)</a:t>
            </a:r>
          </a:p>
          <a:p>
            <a:endParaRPr lang="en-US" sz="2000" dirty="0"/>
          </a:p>
          <a:p>
            <a:r>
              <a:rPr lang="en-US" sz="2000" dirty="0" smtClean="0"/>
              <a:t>Positron energy resolution modestly improved (2 – 11%)</a:t>
            </a:r>
          </a:p>
          <a:p>
            <a:endParaRPr lang="en-US" sz="2000" dirty="0"/>
          </a:p>
          <a:p>
            <a:r>
              <a:rPr lang="en-US" sz="2000" dirty="0" smtClean="0"/>
              <a:t>Not much difference between wt1 and wt2</a:t>
            </a:r>
            <a:endParaRPr lang="en-US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1691199" y="6019800"/>
            <a:ext cx="59415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1600" dirty="0" smtClean="0"/>
              <a:t>All energy resolutions were calculated from full-range Gaussian fit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/>
              <a:t>Fit at low energies are not very reliable</a:t>
            </a:r>
            <a:endParaRPr lang="en-US" sz="1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2709B-E546-49E3-AAD6-0EC23253FA3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9527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Pion response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715" y="1209674"/>
            <a:ext cx="5370976" cy="359092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6170691" y="1752600"/>
                <a:ext cx="183018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/>
                        </a:rPr>
                        <m:t>17.690 </m:t>
                      </m:r>
                      <m:r>
                        <a:rPr lang="en-US" b="0" i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/>
                          <a:ea typeface="Cambria Math"/>
                        </a:rPr>
                        <m:t>×</m:t>
                      </m:r>
                      <m:sSup>
                        <m:sSupPr>
                          <m:ctrlPr>
                            <a:rPr lang="en-US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𝐸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1.010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0691" y="1752600"/>
                <a:ext cx="1830181" cy="36933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6170690" y="2227598"/>
                <a:ext cx="1830309" cy="3724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mbria Math"/>
                        </a:rPr>
                        <m:t>2</m:t>
                      </m:r>
                      <m:r>
                        <a:rPr lang="en-US" b="0" i="1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mbria Math"/>
                        </a:rPr>
                        <m:t>0.500 </m:t>
                      </m:r>
                      <m:r>
                        <a:rPr lang="en-US" b="0" i="1" smtClean="0">
                          <a:solidFill>
                            <a:schemeClr val="accent3">
                              <a:lumMod val="75000"/>
                            </a:schemeClr>
                          </a:solidFill>
                          <a:latin typeface="Cambria Math"/>
                          <a:ea typeface="Cambria Math"/>
                        </a:rPr>
                        <m:t>×</m:t>
                      </m:r>
                      <m:sSup>
                        <m:sSupPr>
                          <m:ctrlPr>
                            <a:rPr lang="en-US" b="0" i="1" smtClean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𝐸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chemeClr val="accent3">
                                  <a:lumMod val="75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0.954</m:t>
                          </m:r>
                        </m:sup>
                      </m:sSup>
                    </m:oMath>
                  </m:oMathPara>
                </a14:m>
                <a:endParaRPr lang="en-US" dirty="0">
                  <a:solidFill>
                    <a:schemeClr val="accent3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0690" y="2227598"/>
                <a:ext cx="1830309" cy="37241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6170689" y="3124200"/>
                <a:ext cx="182550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rgbClr val="D60093"/>
                          </a:solidFill>
                          <a:latin typeface="Cambria Math"/>
                        </a:rPr>
                        <m:t>2</m:t>
                      </m:r>
                      <m:r>
                        <a:rPr lang="en-US" b="0" i="1" smtClean="0">
                          <a:solidFill>
                            <a:srgbClr val="D60093"/>
                          </a:solidFill>
                          <a:latin typeface="Cambria Math"/>
                        </a:rPr>
                        <m:t>2.918 </m:t>
                      </m:r>
                      <m:r>
                        <a:rPr lang="en-US" b="0" i="1" smtClean="0">
                          <a:solidFill>
                            <a:srgbClr val="D60093"/>
                          </a:solidFill>
                          <a:latin typeface="Cambria Math"/>
                          <a:ea typeface="Cambria Math"/>
                        </a:rPr>
                        <m:t>×</m:t>
                      </m:r>
                      <m:sSup>
                        <m:sSupPr>
                          <m:ctrlPr>
                            <a:rPr lang="en-US" b="0" i="1" smtClean="0">
                              <a:solidFill>
                                <a:srgbClr val="D60093"/>
                              </a:solidFill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rgbClr val="D60093"/>
                              </a:solidFill>
                              <a:latin typeface="Cambria Math"/>
                              <a:ea typeface="Cambria Math"/>
                            </a:rPr>
                            <m:t>𝐸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rgbClr val="D60093"/>
                              </a:solidFill>
                              <a:latin typeface="Cambria Math"/>
                              <a:ea typeface="Cambria Math"/>
                            </a:rPr>
                            <m:t>0.799</m:t>
                          </m:r>
                        </m:sup>
                      </m:sSup>
                    </m:oMath>
                  </m:oMathPara>
                </a14:m>
                <a:endParaRPr lang="en-US" dirty="0">
                  <a:solidFill>
                    <a:srgbClr val="D60093"/>
                  </a:solidFill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0689" y="3124200"/>
                <a:ext cx="1825500" cy="369332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1681722" y="4876800"/>
            <a:ext cx="540487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Pion linearity (no weighting) is much worse than in data</a:t>
            </a:r>
          </a:p>
          <a:p>
            <a:r>
              <a:rPr lang="en-US" dirty="0" smtClean="0"/>
              <a:t>(most likely due to inaccurate positron simulation)</a:t>
            </a:r>
          </a:p>
          <a:p>
            <a:endParaRPr lang="en-US" dirty="0"/>
          </a:p>
          <a:p>
            <a:r>
              <a:rPr lang="en-US" dirty="0" smtClean="0"/>
              <a:t>Linearity fits are not as good as the positrons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902039" y="6506602"/>
            <a:ext cx="49642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* Applied leakage cut: no more than 10 hits in tail catcher</a:t>
            </a:r>
            <a:endParaRPr lang="en-US" sz="1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2709B-E546-49E3-AAD6-0EC23253FA3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863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Pion resolution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3" y="639762"/>
            <a:ext cx="4614862" cy="3085403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2938" y="639762"/>
            <a:ext cx="4614862" cy="308540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28903" y="6059269"/>
            <a:ext cx="90150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Pion resolution and linearity are both greatly improved in (not very good) simulation: 10 – 50%</a:t>
            </a:r>
          </a:p>
          <a:p>
            <a:r>
              <a:rPr lang="en-US" dirty="0" smtClean="0"/>
              <a:t>At higher energies, distributions become much more symmetric after weighting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3753475"/>
            <a:ext cx="4376738" cy="223546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2938" y="3631852"/>
            <a:ext cx="4614862" cy="235708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33400" y="3759642"/>
            <a:ext cx="267816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Example: 60 GeV response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D2709B-E546-49E3-AAD6-0EC23253FA33}" type="slidenum">
              <a:rPr lang="en-US" smtClean="0"/>
              <a:t>9</a:t>
            </a:fld>
            <a:endParaRPr lang="en-US"/>
          </a:p>
        </p:txBody>
      </p:sp>
      <p:sp>
        <p:nvSpPr>
          <p:cNvPr id="10" name="Right Arrow 9"/>
          <p:cNvSpPr/>
          <p:nvPr/>
        </p:nvSpPr>
        <p:spPr>
          <a:xfrm>
            <a:off x="4165388" y="4595368"/>
            <a:ext cx="978408" cy="484632"/>
          </a:xfrm>
          <a:prstGeom prst="rightArrow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476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Elemental.thmx</Template>
  <TotalTime>6717</TotalTime>
  <Words>1635</Words>
  <Application>Microsoft Office PowerPoint</Application>
  <PresentationFormat>On-screen Show (4:3)</PresentationFormat>
  <Paragraphs>221</Paragraphs>
  <Slides>25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7" baseType="lpstr">
      <vt:lpstr>Office Theme</vt:lpstr>
      <vt:lpstr>Equation</vt:lpstr>
      <vt:lpstr>DHCAL -  Resolution</vt:lpstr>
      <vt:lpstr>PowerPoint Presentation</vt:lpstr>
      <vt:lpstr>Introduction to SW Compensation</vt:lpstr>
      <vt:lpstr>Linearizing the EM response I</vt:lpstr>
      <vt:lpstr>Linearizing the EM response II</vt:lpstr>
      <vt:lpstr>Positron response after weighting</vt:lpstr>
      <vt:lpstr>Positron resolution after weighting</vt:lpstr>
      <vt:lpstr>Pion response</vt:lpstr>
      <vt:lpstr>Pion resolution</vt:lpstr>
      <vt:lpstr>Pion vs. Positron response</vt:lpstr>
      <vt:lpstr>Next step: data</vt:lpstr>
      <vt:lpstr>Positron response</vt:lpstr>
      <vt:lpstr>Positron resolution</vt:lpstr>
      <vt:lpstr>Pion response</vt:lpstr>
      <vt:lpstr>Pion resolution</vt:lpstr>
      <vt:lpstr>Possible reason I: data quality issue?</vt:lpstr>
      <vt:lpstr>Possible reason II: EM response</vt:lpstr>
      <vt:lpstr>More density weighting</vt:lpstr>
      <vt:lpstr>Electron response</vt:lpstr>
      <vt:lpstr>Electron resolution</vt:lpstr>
      <vt:lpstr>Pion response</vt:lpstr>
      <vt:lpstr>Pion resolution</vt:lpstr>
      <vt:lpstr>Pion vs. electron responses</vt:lpstr>
      <vt:lpstr>Summary </vt:lpstr>
      <vt:lpstr>PowerPoint Presentation</vt:lpstr>
    </vt:vector>
  </TitlesOfParts>
  <Company>University Of Iowa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Construction and Testing of the CALICE Digital Hadron Calorimeter</dc:title>
  <dc:creator>Burak Bilki</dc:creator>
  <cp:lastModifiedBy>repond</cp:lastModifiedBy>
  <cp:revision>129</cp:revision>
  <dcterms:created xsi:type="dcterms:W3CDTF">2013-04-20T20:32:13Z</dcterms:created>
  <dcterms:modified xsi:type="dcterms:W3CDTF">2014-01-13T14:11:25Z</dcterms:modified>
</cp:coreProperties>
</file>