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7" r:id="rId2"/>
    <p:sldId id="270" r:id="rId3"/>
    <p:sldId id="261" r:id="rId4"/>
    <p:sldId id="264" r:id="rId5"/>
    <p:sldId id="266" r:id="rId6"/>
    <p:sldId id="262" r:id="rId7"/>
    <p:sldId id="267" r:id="rId8"/>
    <p:sldId id="269" r:id="rId9"/>
    <p:sldId id="263" r:id="rId10"/>
    <p:sldId id="265" r:id="rId11"/>
    <p:sldId id="271" r:id="rId12"/>
    <p:sldId id="268" r:id="rId13"/>
    <p:sldId id="258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4" autoAdjust="0"/>
  </p:normalViewPr>
  <p:slideViewPr>
    <p:cSldViewPr>
      <p:cViewPr>
        <p:scale>
          <a:sx n="79" d="100"/>
          <a:sy n="79" d="100"/>
        </p:scale>
        <p:origin x="-1914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29.10.2014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in Fußnote eintragen: Vorname Name, Institut 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in Fußnote eintragen: Vorname Name, Institut 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in Fußnote eintragen: Vorname Name, Institut </a:t>
            </a: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800" kern="1200" baseline="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2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0" dirty="0" smtClean="0"/>
              <a:t>Das </a:t>
            </a:r>
            <a:r>
              <a:rPr lang="de-DE" b="0" dirty="0" err="1" smtClean="0"/>
              <a:t>Triggersystem</a:t>
            </a:r>
            <a:r>
              <a:rPr lang="de-DE" b="0" dirty="0" smtClean="0"/>
              <a:t> am COMPASS-Experiment</a:t>
            </a:r>
            <a:endParaRPr lang="de-DE" b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28860" y="3143248"/>
            <a:ext cx="5256584" cy="1096899"/>
          </a:xfrm>
        </p:spPr>
        <p:txBody>
          <a:bodyPr/>
          <a:lstStyle/>
          <a:p>
            <a:pPr algn="ctr"/>
            <a:r>
              <a:rPr dirty="0" smtClean="0"/>
              <a:t>Jonas </a:t>
            </a:r>
            <a:r>
              <a:rPr dirty="0" err="1" smtClean="0"/>
              <a:t>Neuser</a:t>
            </a:r>
            <a:endParaRPr dirty="0" smtClean="0"/>
          </a:p>
          <a:p>
            <a:pPr algn="ctr"/>
            <a:r>
              <a:rPr lang="de-DE" b="0" dirty="0" smtClean="0"/>
              <a:t>30.10.2014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53264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Versuche am Trigger (2)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30.10.2014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378808" cy="365125"/>
          </a:xfrm>
        </p:spPr>
        <p:txBody>
          <a:bodyPr/>
          <a:lstStyle/>
          <a:p>
            <a:r>
              <a:rPr lang="de-DE" dirty="0" smtClean="0"/>
              <a:t>Jonas </a:t>
            </a:r>
            <a:r>
              <a:rPr lang="de-DE" dirty="0" err="1" smtClean="0"/>
              <a:t>Neuser</a:t>
            </a:r>
            <a:r>
              <a:rPr lang="de-DE" dirty="0" smtClean="0"/>
              <a:t>, Friedrich – Alexander - Gymnasium Neustadt/Aisch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28662" y="1643050"/>
            <a:ext cx="7538988" cy="3956805"/>
          </a:xfrm>
        </p:spPr>
        <p:txBody>
          <a:bodyPr/>
          <a:lstStyle/>
          <a:p>
            <a:r>
              <a:rPr smtClean="0">
                <a:solidFill>
                  <a:srgbClr val="002060"/>
                </a:solidFill>
              </a:rPr>
              <a:t>Versuch mit zwei Diskriminatoren:</a:t>
            </a:r>
          </a:p>
          <a:p>
            <a:endParaRPr smtClean="0"/>
          </a:p>
          <a:p>
            <a:endParaRPr smtClean="0">
              <a:solidFill>
                <a:srgbClr val="002060"/>
              </a:solidFill>
            </a:endParaRPr>
          </a:p>
          <a:p>
            <a:pPr>
              <a:buNone/>
            </a:pPr>
            <a:endParaRPr smtClean="0">
              <a:solidFill>
                <a:srgbClr val="002060"/>
              </a:solidFill>
            </a:endParaRPr>
          </a:p>
          <a:p>
            <a:r>
              <a:rPr smtClean="0"/>
              <a:t>Beobachtung am Oszilloskop:</a:t>
            </a:r>
          </a:p>
          <a:p>
            <a:pPr lvl="1"/>
            <a:r>
              <a:rPr lang="de-DE" dirty="0" smtClean="0"/>
              <a:t>Z</a:t>
            </a:r>
            <a:r>
              <a:rPr smtClean="0"/>
              <a:t>wei Rechteckssignale mit unterschiedlicher Breite und Startzeit</a:t>
            </a:r>
            <a:endParaRPr smtClean="0">
              <a:solidFill>
                <a:srgbClr val="002060"/>
              </a:solidFill>
            </a:endParaRPr>
          </a:p>
          <a:p>
            <a:endParaRPr smtClean="0">
              <a:solidFill>
                <a:srgbClr val="002060"/>
              </a:solidFill>
            </a:endParaRPr>
          </a:p>
          <a:p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48" name="Gruppieren 47"/>
          <p:cNvGrpSpPr/>
          <p:nvPr/>
        </p:nvGrpSpPr>
        <p:grpSpPr>
          <a:xfrm>
            <a:off x="1214414" y="2214554"/>
            <a:ext cx="6715172" cy="1012274"/>
            <a:chOff x="1214414" y="2928934"/>
            <a:chExt cx="6715172" cy="1012274"/>
          </a:xfrm>
        </p:grpSpPr>
        <p:sp>
          <p:nvSpPr>
            <p:cNvPr id="8" name="Textfeld 7"/>
            <p:cNvSpPr txBox="1"/>
            <p:nvPr/>
          </p:nvSpPr>
          <p:spPr>
            <a:xfrm>
              <a:off x="1214414" y="3214686"/>
              <a:ext cx="15001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Pulsgenerator</a:t>
              </a:r>
              <a:endParaRPr lang="de-DE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714744" y="3571876"/>
              <a:ext cx="1643074" cy="369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Diskriminator</a:t>
              </a:r>
              <a:r>
                <a:rPr lang="de-DE" dirty="0" smtClean="0"/>
                <a:t> 2</a:t>
              </a:r>
              <a:endParaRPr lang="de-DE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714744" y="2928934"/>
              <a:ext cx="1643074" cy="369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Diskriminator</a:t>
              </a:r>
              <a:r>
                <a:rPr lang="de-DE" dirty="0" smtClean="0"/>
                <a:t> 1</a:t>
              </a:r>
              <a:endParaRPr lang="de-DE" dirty="0"/>
            </a:p>
          </p:txBody>
        </p:sp>
        <p:cxnSp>
          <p:nvCxnSpPr>
            <p:cNvPr id="17" name="Gerade Verbindung mit Pfeil 16"/>
            <p:cNvCxnSpPr>
              <a:stCxn id="8" idx="3"/>
              <a:endCxn id="15" idx="1"/>
            </p:cNvCxnSpPr>
            <p:nvPr/>
          </p:nvCxnSpPr>
          <p:spPr>
            <a:xfrm flipV="1">
              <a:off x="2714612" y="3113600"/>
              <a:ext cx="1000132" cy="28575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6"/>
            <p:cNvCxnSpPr>
              <a:stCxn id="8" idx="3"/>
              <a:endCxn id="14" idx="1"/>
            </p:cNvCxnSpPr>
            <p:nvPr/>
          </p:nvCxnSpPr>
          <p:spPr>
            <a:xfrm>
              <a:off x="2714612" y="3399352"/>
              <a:ext cx="1000132" cy="35719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/>
            <p:cNvSpPr txBox="1"/>
            <p:nvPr/>
          </p:nvSpPr>
          <p:spPr>
            <a:xfrm>
              <a:off x="6572264" y="3000372"/>
              <a:ext cx="1357322" cy="90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r>
                <a:rPr lang="de-DE" dirty="0" smtClean="0"/>
                <a:t>Oszilloskop</a:t>
              </a:r>
            </a:p>
          </p:txBody>
        </p:sp>
        <p:cxnSp>
          <p:nvCxnSpPr>
            <p:cNvPr id="22" name="Gerade Verbindung mit Pfeil 16"/>
            <p:cNvCxnSpPr>
              <a:stCxn id="15" idx="3"/>
            </p:cNvCxnSpPr>
            <p:nvPr/>
          </p:nvCxnSpPr>
          <p:spPr>
            <a:xfrm>
              <a:off x="5357818" y="3113600"/>
              <a:ext cx="1214446" cy="101086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16"/>
            <p:cNvCxnSpPr>
              <a:stCxn id="14" idx="3"/>
            </p:cNvCxnSpPr>
            <p:nvPr/>
          </p:nvCxnSpPr>
          <p:spPr>
            <a:xfrm flipV="1">
              <a:off x="5357818" y="3571876"/>
              <a:ext cx="1214446" cy="184666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Grafik 42" descr="20141024_1411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4286256"/>
            <a:ext cx="2786082" cy="2089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526660" cy="1325563"/>
          </a:xfrm>
        </p:spPr>
        <p:txBody>
          <a:bodyPr/>
          <a:lstStyle/>
          <a:p>
            <a:r>
              <a:rPr lang="de-DE" dirty="0" err="1" smtClean="0"/>
              <a:t>Triggertiming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1000100" y="1643050"/>
            <a:ext cx="7538988" cy="3956805"/>
          </a:xfrm>
        </p:spPr>
        <p:txBody>
          <a:bodyPr/>
          <a:lstStyle/>
          <a:p>
            <a:r>
              <a:rPr smtClean="0"/>
              <a:t>Alle Signale sollen ungefähr zur gleichen Zeit ankommen</a:t>
            </a:r>
          </a:p>
          <a:p>
            <a:r>
              <a:rPr smtClean="0"/>
              <a:t>Ankunft der Triggersignale im Vergleich zu einer Referenzmessung</a:t>
            </a:r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pPr>
              <a:buNone/>
            </a:pPr>
            <a:endParaRPr lang="de-DE" dirty="0"/>
          </a:p>
        </p:txBody>
      </p:sp>
      <p:pic>
        <p:nvPicPr>
          <p:cNvPr id="7" name="Grafik 6" descr="Triggertimi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2786058"/>
            <a:ext cx="3428572" cy="3085714"/>
          </a:xfrm>
          <a:prstGeom prst="rect">
            <a:avLst/>
          </a:prstGeom>
        </p:spPr>
      </p:pic>
      <p:pic>
        <p:nvPicPr>
          <p:cNvPr id="8" name="Grafik 7" descr="Triggertiming-M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2786058"/>
            <a:ext cx="3276191" cy="316190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571604" y="564357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Breite: 0,8 </a:t>
            </a:r>
            <a:r>
              <a:rPr lang="de-DE" dirty="0" err="1" smtClean="0"/>
              <a:t>ns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857752" y="571501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Breite: 0,9 </a:t>
            </a:r>
            <a:r>
              <a:rPr lang="de-DE" dirty="0" err="1" smtClean="0"/>
              <a:t>ns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>"The COMPASS trigger system for muon scattering" (C. Bernet u.a., 6.07.2005 )</a:t>
            </a:r>
          </a:p>
          <a:p>
            <a:r>
              <a:rPr smtClean="0"/>
              <a:t>"The COMPASS Experiment at CERN" (P. Abbon u.a., 17.01.2007)</a:t>
            </a:r>
          </a:p>
          <a:p>
            <a:r>
              <a:rPr smtClean="0"/>
              <a:t>"Techniques for Nuclear and Particle Physics Experiments" (W.R. Leo, Springer 1994)</a:t>
            </a:r>
          </a:p>
          <a:p>
            <a:r>
              <a:rPr smtClean="0"/>
              <a:t>http://wwwcompass.cern.ch/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30.10.2014</a:t>
            </a:r>
          </a:p>
        </p:txBody>
      </p:sp>
    </p:spTree>
    <p:extLst>
      <p:ext uri="{BB962C8B-B14F-4D97-AF65-F5344CB8AC3E}">
        <p14:creationId xmlns:p14="http://schemas.microsoft.com/office/powerpoint/2010/main" val="8215547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COMPASS-Experiment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dirty="0" smtClean="0"/>
          </a:p>
          <a:p>
            <a:endParaRPr dirty="0" smtClean="0"/>
          </a:p>
          <a:p>
            <a:endParaRPr dirty="0" smtClean="0"/>
          </a:p>
          <a:p>
            <a:endParaRPr dirty="0" smtClean="0"/>
          </a:p>
          <a:p>
            <a:r>
              <a:rPr dirty="0" smtClean="0"/>
              <a:t>Trigger:</a:t>
            </a:r>
          </a:p>
          <a:p>
            <a:pPr lvl="1"/>
            <a:r>
              <a:rPr lang="de-DE" dirty="0" smtClean="0"/>
              <a:t>S</a:t>
            </a:r>
            <a:r>
              <a:rPr dirty="0" smtClean="0"/>
              <a:t>elektiert Ereignisse, die aufgenommen werden sollen</a:t>
            </a:r>
          </a:p>
          <a:p>
            <a:pPr lvl="1"/>
            <a:r>
              <a:rPr lang="de-DE" dirty="0" smtClean="0"/>
              <a:t>B</a:t>
            </a:r>
            <a:r>
              <a:rPr dirty="0" smtClean="0"/>
              <a:t>enutzt eigene Detektoren und Elektronik</a:t>
            </a:r>
          </a:p>
          <a:p>
            <a:pPr lvl="1"/>
            <a:r>
              <a:rPr lang="de-DE" dirty="0" smtClean="0"/>
              <a:t>G</a:t>
            </a:r>
            <a:r>
              <a:rPr dirty="0" smtClean="0"/>
              <a:t>ute Ereignisse: Strahl trifft Target</a:t>
            </a:r>
            <a:r>
              <a:rPr smtClean="0"/>
              <a:t>, </a:t>
            </a:r>
            <a:r>
              <a:rPr smtClean="0"/>
              <a:t>Wechselwirkung</a:t>
            </a:r>
            <a:endParaRPr dirty="0" smtClean="0"/>
          </a:p>
        </p:txBody>
      </p:sp>
      <p:grpSp>
        <p:nvGrpSpPr>
          <p:cNvPr id="25" name="Gruppieren 24"/>
          <p:cNvGrpSpPr/>
          <p:nvPr/>
        </p:nvGrpSpPr>
        <p:grpSpPr>
          <a:xfrm>
            <a:off x="1142976" y="2285992"/>
            <a:ext cx="6715172" cy="1754326"/>
            <a:chOff x="1142976" y="2643182"/>
            <a:chExt cx="6715172" cy="1754326"/>
          </a:xfrm>
        </p:grpSpPr>
        <p:sp>
          <p:nvSpPr>
            <p:cNvPr id="7" name="Rechteck 6"/>
            <p:cNvSpPr/>
            <p:nvPr/>
          </p:nvSpPr>
          <p:spPr>
            <a:xfrm>
              <a:off x="2214546" y="3429000"/>
              <a:ext cx="1000132" cy="428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" name="Gerade Verbindung mit Pfeil 8"/>
            <p:cNvCxnSpPr>
              <a:endCxn id="7" idx="1"/>
            </p:cNvCxnSpPr>
            <p:nvPr/>
          </p:nvCxnSpPr>
          <p:spPr>
            <a:xfrm>
              <a:off x="1357290" y="3643314"/>
              <a:ext cx="85725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 flipV="1">
              <a:off x="3286116" y="3000372"/>
              <a:ext cx="2357454" cy="5000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>
              <a:off x="3286116" y="3786190"/>
              <a:ext cx="2357454" cy="28575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 flipV="1">
              <a:off x="3286116" y="3357562"/>
              <a:ext cx="2357454" cy="28575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/>
            <p:cNvSpPr txBox="1"/>
            <p:nvPr/>
          </p:nvSpPr>
          <p:spPr>
            <a:xfrm>
              <a:off x="5643570" y="2643182"/>
              <a:ext cx="2214578" cy="17543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de-DE" dirty="0" smtClean="0"/>
            </a:p>
            <a:p>
              <a:endParaRPr lang="de-DE" dirty="0" smtClean="0"/>
            </a:p>
            <a:p>
              <a:r>
                <a:rPr lang="de-DE" dirty="0" smtClean="0"/>
                <a:t>Detektor</a:t>
              </a:r>
            </a:p>
            <a:p>
              <a:r>
                <a:rPr lang="de-DE" dirty="0" smtClean="0"/>
                <a:t>(COMPASS)</a:t>
              </a:r>
            </a:p>
            <a:p>
              <a:endParaRPr lang="de-DE" dirty="0" smtClean="0"/>
            </a:p>
            <a:p>
              <a:endParaRPr lang="de-DE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142976" y="3214686"/>
              <a:ext cx="785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Strahl</a:t>
              </a:r>
              <a:endParaRPr lang="de-DE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2285984" y="3429000"/>
              <a:ext cx="785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Target</a:t>
              </a:r>
              <a:endParaRPr lang="de-D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Komponenten eines </a:t>
            </a:r>
            <a:r>
              <a:rPr lang="de-DE" dirty="0" err="1" smtClean="0"/>
              <a:t>Triggersystems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30.10.2014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Jonas </a:t>
            </a:r>
            <a:r>
              <a:rPr lang="de-DE" dirty="0" err="1" smtClean="0"/>
              <a:t>Neuser</a:t>
            </a:r>
            <a:r>
              <a:rPr lang="de-DE" dirty="0" smtClean="0"/>
              <a:t>, Friedrich – Alexander - Gymnasium Neustadt/Aisch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>Szintilatorplatten</a:t>
            </a:r>
          </a:p>
          <a:p>
            <a:pPr lvl="1"/>
            <a:r>
              <a:rPr lang="de-DE" dirty="0" smtClean="0"/>
              <a:t>G</a:t>
            </a:r>
            <a:r>
              <a:rPr smtClean="0"/>
              <a:t>eladenes Teilchen erzeugt Photonen</a:t>
            </a:r>
          </a:p>
          <a:p>
            <a:pPr lvl="1"/>
            <a:endParaRPr smtClean="0"/>
          </a:p>
          <a:p>
            <a:r>
              <a:rPr smtClean="0"/>
              <a:t>Photomultiplier</a:t>
            </a:r>
          </a:p>
          <a:p>
            <a:pPr lvl="1"/>
            <a:r>
              <a:rPr smtClean="0"/>
              <a:t>Umwandlung der erzeugten Photonen in Elektronen</a:t>
            </a:r>
          </a:p>
          <a:p>
            <a:pPr lvl="1"/>
            <a:r>
              <a:rPr smtClean="0"/>
              <a:t>Vervielfältigung der erzeugten Elektronen</a:t>
            </a:r>
          </a:p>
        </p:txBody>
      </p:sp>
      <p:grpSp>
        <p:nvGrpSpPr>
          <p:cNvPr id="29" name="Gruppieren 28"/>
          <p:cNvGrpSpPr/>
          <p:nvPr/>
        </p:nvGrpSpPr>
        <p:grpSpPr>
          <a:xfrm>
            <a:off x="4500562" y="1500174"/>
            <a:ext cx="4357718" cy="4655612"/>
            <a:chOff x="4500562" y="1500174"/>
            <a:chExt cx="4357718" cy="4655612"/>
          </a:xfrm>
        </p:grpSpPr>
        <p:pic>
          <p:nvPicPr>
            <p:cNvPr id="7" name="Grafik 6" descr="Scintillation_Detector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0562" y="1928802"/>
              <a:ext cx="4103716" cy="3929090"/>
            </a:xfrm>
            <a:prstGeom prst="rect">
              <a:avLst/>
            </a:prstGeom>
          </p:spPr>
        </p:pic>
        <p:grpSp>
          <p:nvGrpSpPr>
            <p:cNvPr id="28" name="Gruppieren 27"/>
            <p:cNvGrpSpPr/>
            <p:nvPr/>
          </p:nvGrpSpPr>
          <p:grpSpPr>
            <a:xfrm>
              <a:off x="6429388" y="1500174"/>
              <a:ext cx="2428892" cy="4655612"/>
              <a:chOff x="6429388" y="1500174"/>
              <a:chExt cx="2428892" cy="4655612"/>
            </a:xfrm>
          </p:grpSpPr>
          <p:cxnSp>
            <p:nvCxnSpPr>
              <p:cNvPr id="9" name="Gerade Verbindung mit Pfeil 8"/>
              <p:cNvCxnSpPr>
                <a:stCxn id="20" idx="1"/>
              </p:cNvCxnSpPr>
              <p:nvPr/>
            </p:nvCxnSpPr>
            <p:spPr>
              <a:xfrm rot="10800000" flipV="1">
                <a:off x="6429388" y="1684840"/>
                <a:ext cx="857256" cy="8154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>
                <a:stCxn id="21" idx="0"/>
              </p:cNvCxnSpPr>
              <p:nvPr/>
            </p:nvCxnSpPr>
            <p:spPr>
              <a:xfrm rot="16200000" flipV="1">
                <a:off x="6875876" y="2553884"/>
                <a:ext cx="714380" cy="160735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/>
              <p:cNvCxnSpPr>
                <a:stCxn id="22" idx="1"/>
              </p:cNvCxnSpPr>
              <p:nvPr/>
            </p:nvCxnSpPr>
            <p:spPr>
              <a:xfrm rot="10800000">
                <a:off x="6500826" y="4286256"/>
                <a:ext cx="857256" cy="32754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/>
              <p:cNvCxnSpPr/>
              <p:nvPr/>
            </p:nvCxnSpPr>
            <p:spPr>
              <a:xfrm rot="5400000" flipH="1" flipV="1">
                <a:off x="7751785" y="5679297"/>
                <a:ext cx="427834" cy="21510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7286644" y="1500174"/>
                <a:ext cx="12144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 smtClean="0"/>
                  <a:t>Szintilator</a:t>
                </a:r>
                <a:endParaRPr lang="de-DE" dirty="0"/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7286644" y="3714752"/>
                <a:ext cx="15001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Photokathode</a:t>
                </a:r>
                <a:endParaRPr lang="de-DE" dirty="0"/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7358082" y="4429132"/>
                <a:ext cx="135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Verstärkung</a:t>
                </a:r>
                <a:endParaRPr lang="de-DE" dirty="0"/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6929454" y="5786454"/>
                <a:ext cx="92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Auslese</a:t>
                </a:r>
                <a:endParaRPr lang="de-DE" dirty="0"/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7643834" y="1928802"/>
                <a:ext cx="12144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Teilchen</a:t>
                </a:r>
                <a:endParaRPr lang="de-DE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Komponenten eines </a:t>
            </a:r>
            <a:r>
              <a:rPr lang="de-DE" dirty="0" err="1" smtClean="0"/>
              <a:t>Triggersystems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30.10.2014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378808" cy="365125"/>
          </a:xfrm>
        </p:spPr>
        <p:txBody>
          <a:bodyPr/>
          <a:lstStyle/>
          <a:p>
            <a:r>
              <a:rPr lang="de-DE" dirty="0" smtClean="0"/>
              <a:t>Jonas </a:t>
            </a:r>
            <a:r>
              <a:rPr lang="de-DE" dirty="0" err="1" smtClean="0"/>
              <a:t>Neuser</a:t>
            </a:r>
            <a:r>
              <a:rPr lang="de-DE" dirty="0" smtClean="0"/>
              <a:t>, Friedrich – Alexander - Gymnasium Neustadt/Aisch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7538988" cy="4154234"/>
          </a:xfrm>
        </p:spPr>
        <p:txBody>
          <a:bodyPr/>
          <a:lstStyle/>
          <a:p>
            <a:r>
              <a:rPr smtClean="0"/>
              <a:t>Diskriminator</a:t>
            </a:r>
            <a:endParaRPr lang="de-DE" dirty="0" smtClean="0"/>
          </a:p>
          <a:p>
            <a:pPr lvl="1"/>
            <a:r>
              <a:rPr smtClean="0"/>
              <a:t>Erzeugung digitaler Signale aus analogen Photomultipliersignalen</a:t>
            </a:r>
          </a:p>
          <a:p>
            <a:pPr lvl="1"/>
            <a:r>
              <a:rPr smtClean="0"/>
              <a:t>Herausfilterung interessanter Ereignisse</a:t>
            </a:r>
          </a:p>
          <a:p>
            <a:pPr lvl="1">
              <a:buNone/>
            </a:pPr>
            <a:endParaRPr smtClean="0"/>
          </a:p>
          <a:p>
            <a:pPr lvl="1">
              <a:buNone/>
            </a:pPr>
            <a:endParaRPr smtClean="0"/>
          </a:p>
          <a:p>
            <a:pPr lvl="1">
              <a:buNone/>
            </a:pPr>
            <a:endParaRPr smtClean="0"/>
          </a:p>
          <a:p>
            <a:pPr lvl="1">
              <a:buNone/>
            </a:pPr>
            <a:endParaRPr smtClean="0"/>
          </a:p>
          <a:p>
            <a:pPr lvl="1">
              <a:buNone/>
            </a:pPr>
            <a:endParaRPr smtClean="0"/>
          </a:p>
        </p:txBody>
      </p:sp>
      <p:pic>
        <p:nvPicPr>
          <p:cNvPr id="7" name="Grafik 6" descr="Diskriminator-Funktionswei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214686"/>
            <a:ext cx="6894336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Komponenten eines </a:t>
            </a:r>
            <a:r>
              <a:rPr lang="de-DE" dirty="0" err="1" smtClean="0"/>
              <a:t>Triggersystems</a:t>
            </a:r>
            <a:r>
              <a:rPr lang="de-DE" dirty="0" smtClean="0"/>
              <a:t> (3)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30.10.2014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378808" cy="365125"/>
          </a:xfrm>
        </p:spPr>
        <p:txBody>
          <a:bodyPr/>
          <a:lstStyle/>
          <a:p>
            <a:r>
              <a:rPr lang="de-DE" dirty="0" smtClean="0"/>
              <a:t>Jonas </a:t>
            </a:r>
            <a:r>
              <a:rPr lang="de-DE" dirty="0" err="1" smtClean="0"/>
              <a:t>Neuser</a:t>
            </a:r>
            <a:r>
              <a:rPr lang="de-DE" dirty="0" smtClean="0"/>
              <a:t>, Friedrich – Alexander - Gymnasium Neustadt/Aisch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7538988" cy="4154234"/>
          </a:xfrm>
        </p:spPr>
        <p:txBody>
          <a:bodyPr/>
          <a:lstStyle/>
          <a:p>
            <a:r>
              <a:rPr smtClean="0">
                <a:solidFill>
                  <a:srgbClr val="002060"/>
                </a:solidFill>
              </a:rPr>
              <a:t>Logikschaltung</a:t>
            </a:r>
          </a:p>
          <a:p>
            <a:pPr lvl="1"/>
            <a:r>
              <a:rPr smtClean="0"/>
              <a:t>Verarbeitung der digitalen Signale</a:t>
            </a:r>
          </a:p>
          <a:p>
            <a:pPr lvl="1"/>
            <a:r>
              <a:rPr smtClean="0"/>
              <a:t>Startsignal für die Datennahme</a:t>
            </a:r>
          </a:p>
          <a:p>
            <a:pPr lvl="1"/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62" name="Gruppieren 61"/>
          <p:cNvGrpSpPr/>
          <p:nvPr/>
        </p:nvGrpSpPr>
        <p:grpSpPr>
          <a:xfrm>
            <a:off x="928662" y="3143248"/>
            <a:ext cx="7500990" cy="2869662"/>
            <a:chOff x="928662" y="3143248"/>
            <a:chExt cx="7500990" cy="2869662"/>
          </a:xfrm>
        </p:grpSpPr>
        <p:cxnSp>
          <p:nvCxnSpPr>
            <p:cNvPr id="12" name="Gerade Verbindung mit Pfeil 11"/>
            <p:cNvCxnSpPr/>
            <p:nvPr/>
          </p:nvCxnSpPr>
          <p:spPr>
            <a:xfrm>
              <a:off x="2143108" y="3571876"/>
              <a:ext cx="592935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/>
            <p:cNvSpPr txBox="1"/>
            <p:nvPr/>
          </p:nvSpPr>
          <p:spPr>
            <a:xfrm>
              <a:off x="7786710" y="3143248"/>
              <a:ext cx="642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t/</a:t>
              </a:r>
              <a:r>
                <a:rPr lang="de-DE" dirty="0" err="1" smtClean="0"/>
                <a:t>ns</a:t>
              </a:r>
              <a:endParaRPr lang="de-DE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928662" y="3714752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Signal 1:</a:t>
              </a:r>
              <a:endParaRPr lang="de-DE" dirty="0"/>
            </a:p>
          </p:txBody>
        </p:sp>
        <p:cxnSp>
          <p:nvCxnSpPr>
            <p:cNvPr id="18" name="Gerade Verbindung 17"/>
            <p:cNvCxnSpPr/>
            <p:nvPr/>
          </p:nvCxnSpPr>
          <p:spPr>
            <a:xfrm>
              <a:off x="2143108" y="3929066"/>
              <a:ext cx="142876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rot="5400000">
              <a:off x="3393273" y="4107661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/>
          </p:nvCxnSpPr>
          <p:spPr>
            <a:xfrm>
              <a:off x="3571868" y="4286256"/>
              <a:ext cx="1500198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 flipH="1" flipV="1">
              <a:off x="4893471" y="4107661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5072066" y="3929066"/>
              <a:ext cx="2357454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/>
            <p:cNvSpPr txBox="1"/>
            <p:nvPr/>
          </p:nvSpPr>
          <p:spPr>
            <a:xfrm>
              <a:off x="7500958" y="371475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500958" y="407194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928662" y="4500570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Signal 2:</a:t>
              </a:r>
              <a:endParaRPr lang="de-DE" dirty="0"/>
            </a:p>
          </p:txBody>
        </p:sp>
        <p:cxnSp>
          <p:nvCxnSpPr>
            <p:cNvPr id="37" name="Gerade Verbindung 36"/>
            <p:cNvCxnSpPr/>
            <p:nvPr/>
          </p:nvCxnSpPr>
          <p:spPr>
            <a:xfrm>
              <a:off x="2143108" y="4714884"/>
              <a:ext cx="178595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 rot="5400000">
              <a:off x="3750463" y="4893479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3929058" y="5072074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/>
          </p:nvCxnSpPr>
          <p:spPr>
            <a:xfrm rot="5400000" flipH="1" flipV="1">
              <a:off x="4322761" y="4892685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/>
          </p:nvCxnSpPr>
          <p:spPr>
            <a:xfrm>
              <a:off x="4500562" y="4714884"/>
              <a:ext cx="2928958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7500958" y="450057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7500958" y="485776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928662" y="5286388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UND:</a:t>
              </a:r>
              <a:endParaRPr lang="de-DE" dirty="0"/>
            </a:p>
          </p:txBody>
        </p:sp>
        <p:cxnSp>
          <p:nvCxnSpPr>
            <p:cNvPr id="54" name="Gerade Verbindung 53"/>
            <p:cNvCxnSpPr/>
            <p:nvPr/>
          </p:nvCxnSpPr>
          <p:spPr>
            <a:xfrm>
              <a:off x="2143108" y="5500702"/>
              <a:ext cx="178595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/>
          </p:nvCxnSpPr>
          <p:spPr>
            <a:xfrm rot="5400000">
              <a:off x="3750463" y="5679297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/>
          </p:nvCxnSpPr>
          <p:spPr>
            <a:xfrm>
              <a:off x="3929058" y="5857892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/>
          </p:nvCxnSpPr>
          <p:spPr>
            <a:xfrm rot="5400000" flipH="1" flipV="1">
              <a:off x="4322761" y="5678503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/>
          </p:nvCxnSpPr>
          <p:spPr>
            <a:xfrm>
              <a:off x="4500562" y="5500702"/>
              <a:ext cx="2928958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feld 58"/>
            <p:cNvSpPr txBox="1"/>
            <p:nvPr/>
          </p:nvSpPr>
          <p:spPr>
            <a:xfrm>
              <a:off x="7500958" y="528638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7500958" y="56435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des </a:t>
            </a:r>
            <a:r>
              <a:rPr lang="de-DE" dirty="0" err="1" smtClean="0"/>
              <a:t>Triggersystems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30.10.2014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378808" cy="365125"/>
          </a:xfrm>
        </p:spPr>
        <p:txBody>
          <a:bodyPr/>
          <a:lstStyle/>
          <a:p>
            <a:r>
              <a:rPr lang="de-DE" dirty="0" smtClean="0"/>
              <a:t>Jonas </a:t>
            </a:r>
            <a:r>
              <a:rPr lang="de-DE" dirty="0" err="1" smtClean="0"/>
              <a:t>Neuser</a:t>
            </a:r>
            <a:r>
              <a:rPr lang="de-DE" dirty="0" smtClean="0"/>
              <a:t>, Friedrich – Alexander - Gymnasium Neustadt/Aisch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1000100" y="1928802"/>
            <a:ext cx="7538988" cy="4297110"/>
          </a:xfrm>
        </p:spPr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Vetosystem</a:t>
            </a:r>
          </a:p>
          <a:p>
            <a:pPr lvl="1"/>
            <a:r>
              <a:rPr smtClean="0"/>
              <a:t>Keine Messung, wenn Teilchen das Target verfehlen</a:t>
            </a:r>
          </a:p>
          <a:p>
            <a:pPr lvl="1"/>
            <a:r>
              <a:rPr lang="de-DE" dirty="0" smtClean="0"/>
              <a:t>Idee: G</a:t>
            </a:r>
            <a:r>
              <a:rPr smtClean="0"/>
              <a:t>eometrische Anordnung von Szintillationszählern</a:t>
            </a:r>
          </a:p>
          <a:p>
            <a:pPr lvl="1"/>
            <a:r>
              <a:rPr lang="de-DE" dirty="0" smtClean="0"/>
              <a:t>M</a:t>
            </a:r>
            <a:r>
              <a:rPr smtClean="0"/>
              <a:t>indestens ein Signal stoppt die Messung (Logik: ODER)</a:t>
            </a:r>
          </a:p>
          <a:p>
            <a:pPr lvl="1"/>
            <a:endParaRPr smtClean="0"/>
          </a:p>
          <a:p>
            <a:pPr lvl="1">
              <a:buNone/>
            </a:pPr>
            <a:endParaRPr smtClean="0"/>
          </a:p>
          <a:p>
            <a:pPr lvl="1">
              <a:buNone/>
            </a:pPr>
            <a:endParaRPr smtClean="0"/>
          </a:p>
          <a:p>
            <a:pPr lvl="1"/>
            <a:endParaRPr lang="de-DE" dirty="0" smtClean="0">
              <a:solidFill>
                <a:srgbClr val="002060"/>
              </a:solidFill>
            </a:endParaRPr>
          </a:p>
        </p:txBody>
      </p:sp>
      <p:grpSp>
        <p:nvGrpSpPr>
          <p:cNvPr id="40" name="Gruppieren 39"/>
          <p:cNvGrpSpPr/>
          <p:nvPr/>
        </p:nvGrpSpPr>
        <p:grpSpPr>
          <a:xfrm>
            <a:off x="1142976" y="3429000"/>
            <a:ext cx="7143800" cy="2643206"/>
            <a:chOff x="1142976" y="2928934"/>
            <a:chExt cx="6643734" cy="2328936"/>
          </a:xfrm>
        </p:grpSpPr>
        <p:sp>
          <p:nvSpPr>
            <p:cNvPr id="7" name="Rechteck 6"/>
            <p:cNvSpPr/>
            <p:nvPr/>
          </p:nvSpPr>
          <p:spPr>
            <a:xfrm>
              <a:off x="6286512" y="3713958"/>
              <a:ext cx="1143008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" name="Gerade Verbindung mit Pfeil 8"/>
            <p:cNvCxnSpPr/>
            <p:nvPr/>
          </p:nvCxnSpPr>
          <p:spPr>
            <a:xfrm>
              <a:off x="1142976" y="3928272"/>
              <a:ext cx="5500726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/>
          </p:nvCxnSpPr>
          <p:spPr>
            <a:xfrm rot="5400000">
              <a:off x="6036479" y="3535363"/>
              <a:ext cx="214314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 rot="5400000">
              <a:off x="6037273" y="4320387"/>
              <a:ext cx="214314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5786446" y="3142454"/>
              <a:ext cx="428628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5787240" y="4713296"/>
              <a:ext cx="428628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4608513" y="3535363"/>
              <a:ext cx="214314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 rot="5400000">
              <a:off x="4608513" y="4321181"/>
              <a:ext cx="214314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 rot="5400000">
              <a:off x="2822563" y="3535363"/>
              <a:ext cx="214314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/>
          </p:nvCxnSpPr>
          <p:spPr>
            <a:xfrm rot="5400000">
              <a:off x="2822563" y="4321181"/>
              <a:ext cx="214314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/>
            <p:cNvSpPr txBox="1"/>
            <p:nvPr/>
          </p:nvSpPr>
          <p:spPr>
            <a:xfrm>
              <a:off x="7000892" y="4143380"/>
              <a:ext cx="7858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Target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1214414" y="3500438"/>
              <a:ext cx="7858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Beam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3428992" y="4857760"/>
              <a:ext cx="20717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Szintillationszähler</a:t>
              </a:r>
            </a:p>
          </p:txBody>
        </p:sp>
        <p:cxnSp>
          <p:nvCxnSpPr>
            <p:cNvPr id="34" name="Gerade Verbindung mit Pfeil 33"/>
            <p:cNvCxnSpPr>
              <a:stCxn id="32" idx="0"/>
            </p:cNvCxnSpPr>
            <p:nvPr/>
          </p:nvCxnSpPr>
          <p:spPr>
            <a:xfrm rot="16200000" flipV="1">
              <a:off x="3482571" y="3875488"/>
              <a:ext cx="428628" cy="15359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35"/>
            <p:cNvCxnSpPr>
              <a:stCxn id="32" idx="0"/>
            </p:cNvCxnSpPr>
            <p:nvPr/>
          </p:nvCxnSpPr>
          <p:spPr>
            <a:xfrm rot="5400000" flipH="1" flipV="1">
              <a:off x="4375546" y="4518431"/>
              <a:ext cx="428627" cy="2500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/>
            <p:cNvCxnSpPr>
              <a:stCxn id="32" idx="0"/>
            </p:cNvCxnSpPr>
            <p:nvPr/>
          </p:nvCxnSpPr>
          <p:spPr>
            <a:xfrm rot="5400000" flipH="1" flipV="1">
              <a:off x="5125647" y="4054084"/>
              <a:ext cx="142873" cy="14644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des </a:t>
            </a:r>
            <a:r>
              <a:rPr lang="de-DE" dirty="0" err="1" smtClean="0"/>
              <a:t>Triggersystems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30.10.2014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378808" cy="365125"/>
          </a:xfrm>
        </p:spPr>
        <p:txBody>
          <a:bodyPr/>
          <a:lstStyle/>
          <a:p>
            <a:r>
              <a:rPr lang="de-DE" dirty="0" smtClean="0"/>
              <a:t>Jonas </a:t>
            </a:r>
            <a:r>
              <a:rPr lang="de-DE" dirty="0" err="1" smtClean="0"/>
              <a:t>Neuser</a:t>
            </a:r>
            <a:r>
              <a:rPr lang="de-DE" dirty="0" smtClean="0"/>
              <a:t>, Friedrich – Alexander - Gymnasium Neustadt/Aisch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7538988" cy="4297110"/>
          </a:xfrm>
        </p:spPr>
        <p:txBody>
          <a:bodyPr/>
          <a:lstStyle/>
          <a:p>
            <a:r>
              <a:rPr smtClean="0"/>
              <a:t>Targetpointing</a:t>
            </a:r>
          </a:p>
          <a:p>
            <a:pPr lvl="1"/>
            <a:r>
              <a:rPr smtClean="0"/>
              <a:t>Zurückverfolgen der Teilchenflugbahn bis zum Target</a:t>
            </a:r>
          </a:p>
          <a:p>
            <a:pPr lvl="1"/>
            <a:r>
              <a:rPr smtClean="0"/>
              <a:t>Bei Messung eines Teilchens von außerhalb wird die Messung nicht gestartet</a:t>
            </a:r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61" name="Gruppieren 60"/>
          <p:cNvGrpSpPr/>
          <p:nvPr/>
        </p:nvGrpSpPr>
        <p:grpSpPr>
          <a:xfrm>
            <a:off x="857224" y="3286124"/>
            <a:ext cx="6786610" cy="3043316"/>
            <a:chOff x="857224" y="3143248"/>
            <a:chExt cx="6786610" cy="3043316"/>
          </a:xfrm>
        </p:grpSpPr>
        <p:grpSp>
          <p:nvGrpSpPr>
            <p:cNvPr id="57" name="Gruppieren 56"/>
            <p:cNvGrpSpPr/>
            <p:nvPr/>
          </p:nvGrpSpPr>
          <p:grpSpPr>
            <a:xfrm>
              <a:off x="857224" y="3143248"/>
              <a:ext cx="6143668" cy="3043316"/>
              <a:chOff x="857224" y="2928934"/>
              <a:chExt cx="6143668" cy="3043316"/>
            </a:xfrm>
          </p:grpSpPr>
          <p:sp>
            <p:nvSpPr>
              <p:cNvPr id="27" name="Rechteck 26"/>
              <p:cNvSpPr/>
              <p:nvPr/>
            </p:nvSpPr>
            <p:spPr>
              <a:xfrm>
                <a:off x="1643042" y="3857628"/>
                <a:ext cx="1229041" cy="48646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0" name="Gerade Verbindung mit Pfeil 29"/>
              <p:cNvCxnSpPr/>
              <p:nvPr/>
            </p:nvCxnSpPr>
            <p:spPr>
              <a:xfrm>
                <a:off x="1071538" y="4071942"/>
                <a:ext cx="928694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feld 30"/>
              <p:cNvSpPr txBox="1"/>
              <p:nvPr/>
            </p:nvSpPr>
            <p:spPr>
              <a:xfrm>
                <a:off x="2071670" y="4357694"/>
                <a:ext cx="844966" cy="454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smtClean="0">
                    <a:solidFill>
                      <a:srgbClr val="002060"/>
                    </a:solidFill>
                    <a:latin typeface="Arial Narrow" panose="020B0606020202030204" pitchFamily="34" charset="0"/>
                  </a:rPr>
                  <a:t>Target</a:t>
                </a:r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>
                <a:off x="4857752" y="5572140"/>
                <a:ext cx="15001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err="1" smtClean="0">
                    <a:solidFill>
                      <a:srgbClr val="002060"/>
                    </a:solidFill>
                    <a:latin typeface="Arial Narrow" panose="020B0606020202030204" pitchFamily="34" charset="0"/>
                  </a:rPr>
                  <a:t>Hodoscope</a:t>
                </a:r>
                <a:r>
                  <a:rPr lang="de-DE" sz="2000" dirty="0" smtClean="0">
                    <a:solidFill>
                      <a:srgbClr val="002060"/>
                    </a:solidFill>
                    <a:latin typeface="Arial Narrow" panose="020B0606020202030204" pitchFamily="34" charset="0"/>
                  </a:rPr>
                  <a:t> 2</a:t>
                </a:r>
              </a:p>
            </p:txBody>
          </p:sp>
          <p:cxnSp>
            <p:nvCxnSpPr>
              <p:cNvPr id="39" name="Gerade Verbindung mit Pfeil 38"/>
              <p:cNvCxnSpPr/>
              <p:nvPr/>
            </p:nvCxnSpPr>
            <p:spPr>
              <a:xfrm>
                <a:off x="2000232" y="4071942"/>
                <a:ext cx="4929222" cy="71438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 Verbindung mit Pfeil 42"/>
              <p:cNvCxnSpPr/>
              <p:nvPr/>
            </p:nvCxnSpPr>
            <p:spPr>
              <a:xfrm>
                <a:off x="1714480" y="3357562"/>
                <a:ext cx="5286412" cy="785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44"/>
              <p:cNvCxnSpPr/>
              <p:nvPr/>
            </p:nvCxnSpPr>
            <p:spPr>
              <a:xfrm rot="5400000">
                <a:off x="3286513" y="4071545"/>
                <a:ext cx="1427966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 Verbindung 47"/>
              <p:cNvCxnSpPr/>
              <p:nvPr/>
            </p:nvCxnSpPr>
            <p:spPr>
              <a:xfrm rot="5400000">
                <a:off x="4215604" y="4214024"/>
                <a:ext cx="2570974" cy="79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feld 50"/>
              <p:cNvSpPr txBox="1"/>
              <p:nvPr/>
            </p:nvSpPr>
            <p:spPr>
              <a:xfrm>
                <a:off x="3286116" y="4857760"/>
                <a:ext cx="15001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err="1" smtClean="0">
                    <a:solidFill>
                      <a:srgbClr val="002060"/>
                    </a:solidFill>
                    <a:latin typeface="Arial Narrow" panose="020B0606020202030204" pitchFamily="34" charset="0"/>
                  </a:rPr>
                  <a:t>Hodoscope</a:t>
                </a:r>
                <a:r>
                  <a:rPr lang="de-DE" sz="2000" dirty="0" smtClean="0">
                    <a:solidFill>
                      <a:srgbClr val="002060"/>
                    </a:solidFill>
                    <a:latin typeface="Arial Narrow" panose="020B0606020202030204" pitchFamily="34" charset="0"/>
                  </a:rPr>
                  <a:t> 1</a:t>
                </a:r>
              </a:p>
            </p:txBody>
          </p:sp>
          <p:sp>
            <p:nvSpPr>
              <p:cNvPr id="52" name="Textfeld 51"/>
              <p:cNvSpPr txBox="1"/>
              <p:nvPr/>
            </p:nvSpPr>
            <p:spPr>
              <a:xfrm>
                <a:off x="857224" y="3714752"/>
                <a:ext cx="844966" cy="454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smtClean="0">
                    <a:solidFill>
                      <a:srgbClr val="002060"/>
                    </a:solidFill>
                    <a:latin typeface="Arial Narrow" panose="020B0606020202030204" pitchFamily="34" charset="0"/>
                  </a:rPr>
                  <a:t>Beam</a:t>
                </a:r>
              </a:p>
            </p:txBody>
          </p:sp>
        </p:grpSp>
        <p:pic>
          <p:nvPicPr>
            <p:cNvPr id="1026" name="Picture 2" descr="C:\Users\Jonas\AppData\Local\Microsoft\Windows\INetCache\IE\QQKLAY95\MC90044131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29454" y="4786322"/>
              <a:ext cx="714380" cy="714380"/>
            </a:xfrm>
            <a:prstGeom prst="rect">
              <a:avLst/>
            </a:prstGeom>
            <a:noFill/>
          </p:spPr>
        </p:pic>
        <p:pic>
          <p:nvPicPr>
            <p:cNvPr id="1027" name="Picture 3" descr="C:\Users\Jonas\AppData\Local\Microsoft\Windows\INetCache\IE\Z0R6VCYW\MC900432537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72330" y="4071942"/>
              <a:ext cx="500066" cy="50006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des </a:t>
            </a:r>
            <a:r>
              <a:rPr lang="de-DE" dirty="0" err="1" smtClean="0"/>
              <a:t>Triggersystems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28662" y="1643050"/>
            <a:ext cx="7538988" cy="3956805"/>
          </a:xfrm>
        </p:spPr>
        <p:txBody>
          <a:bodyPr/>
          <a:lstStyle/>
          <a:p>
            <a:r>
              <a:rPr smtClean="0"/>
              <a:t>Matrix:</a:t>
            </a:r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pPr>
              <a:buNone/>
            </a:pPr>
            <a:endParaRPr smtClean="0"/>
          </a:p>
          <a:p>
            <a:r>
              <a:rPr smtClean="0"/>
              <a:t>Trigger = Matrix UND NICHT Veto</a:t>
            </a:r>
            <a:endParaRPr lang="de-DE" dirty="0"/>
          </a:p>
        </p:txBody>
      </p:sp>
      <p:pic>
        <p:nvPicPr>
          <p:cNvPr id="12" name="Grafik 11" descr="matrixmust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714488"/>
            <a:ext cx="3897135" cy="4000528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2143108" y="2285992"/>
            <a:ext cx="461665" cy="28623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dirty="0" err="1" smtClean="0"/>
              <a:t>Hodoscope</a:t>
            </a:r>
            <a:r>
              <a:rPr lang="de-DE" dirty="0" smtClean="0"/>
              <a:t>  1 Kanalnummer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857488" y="542926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Hodoscope</a:t>
            </a:r>
            <a:r>
              <a:rPr lang="de-DE" dirty="0" smtClean="0"/>
              <a:t> 2 Kanalnummer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526660" cy="1325563"/>
          </a:xfrm>
        </p:spPr>
        <p:txBody>
          <a:bodyPr/>
          <a:lstStyle/>
          <a:p>
            <a:r>
              <a:rPr lang="de-DE" dirty="0" smtClean="0"/>
              <a:t>Versuche am Trigger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30.10.2014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378808" cy="365125"/>
          </a:xfrm>
        </p:spPr>
        <p:txBody>
          <a:bodyPr/>
          <a:lstStyle/>
          <a:p>
            <a:r>
              <a:rPr lang="de-DE" dirty="0" smtClean="0"/>
              <a:t>Jonas </a:t>
            </a:r>
            <a:r>
              <a:rPr lang="de-DE" dirty="0" err="1" smtClean="0"/>
              <a:t>Neuser</a:t>
            </a:r>
            <a:r>
              <a:rPr lang="de-DE" dirty="0" smtClean="0"/>
              <a:t>, Friedrich – Alexander - Gymnasium Neustadt/Aisch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28662" y="1714488"/>
            <a:ext cx="7538988" cy="3956805"/>
          </a:xfrm>
        </p:spPr>
        <p:txBody>
          <a:bodyPr/>
          <a:lstStyle/>
          <a:p>
            <a:r>
              <a:rPr smtClean="0">
                <a:solidFill>
                  <a:srgbClr val="002060"/>
                </a:solidFill>
              </a:rPr>
              <a:t>Reflexion am offenen Ende:</a:t>
            </a:r>
          </a:p>
          <a:p>
            <a:pPr lvl="1"/>
            <a:r>
              <a:rPr smtClean="0"/>
              <a:t>Idee: Bestimmung von Kabellängen</a:t>
            </a:r>
            <a:endParaRPr smtClean="0">
              <a:solidFill>
                <a:srgbClr val="002060"/>
              </a:solidFill>
            </a:endParaRPr>
          </a:p>
          <a:p>
            <a:endParaRPr smtClean="0"/>
          </a:p>
          <a:p>
            <a:endParaRPr smtClean="0">
              <a:solidFill>
                <a:srgbClr val="002060"/>
              </a:solidFill>
            </a:endParaRPr>
          </a:p>
          <a:p>
            <a:endParaRPr smtClean="0"/>
          </a:p>
          <a:p>
            <a:r>
              <a:rPr smtClean="0">
                <a:solidFill>
                  <a:srgbClr val="002060"/>
                </a:solidFill>
              </a:rPr>
              <a:t>Beobachtung am Oszillator:</a:t>
            </a:r>
          </a:p>
          <a:p>
            <a:pPr lvl="1"/>
            <a:r>
              <a:rPr lang="de-DE" dirty="0" smtClean="0"/>
              <a:t>E</a:t>
            </a:r>
            <a:r>
              <a:rPr smtClean="0"/>
              <a:t>ine Spitze und  zeitlich verzögert eine zweite Spitze</a:t>
            </a:r>
          </a:p>
          <a:p>
            <a:pPr lvl="1"/>
            <a:endParaRPr smtClean="0">
              <a:solidFill>
                <a:srgbClr val="002060"/>
              </a:solidFill>
            </a:endParaRPr>
          </a:p>
          <a:p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33" name="Gruppieren 32"/>
          <p:cNvGrpSpPr/>
          <p:nvPr/>
        </p:nvGrpSpPr>
        <p:grpSpPr>
          <a:xfrm>
            <a:off x="1643042" y="2643182"/>
            <a:ext cx="4357718" cy="1071570"/>
            <a:chOff x="1428728" y="2571744"/>
            <a:chExt cx="4357718" cy="1071570"/>
          </a:xfrm>
        </p:grpSpPr>
        <p:sp>
          <p:nvSpPr>
            <p:cNvPr id="8" name="Textfeld 7"/>
            <p:cNvSpPr txBox="1"/>
            <p:nvPr/>
          </p:nvSpPr>
          <p:spPr>
            <a:xfrm>
              <a:off x="1428728" y="2928934"/>
              <a:ext cx="15001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Pulsgenerator</a:t>
              </a:r>
              <a:endParaRPr lang="de-DE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429124" y="2571744"/>
              <a:ext cx="135732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Oszilloskop</a:t>
              </a:r>
              <a:endParaRPr lang="de-DE" dirty="0"/>
            </a:p>
          </p:txBody>
        </p:sp>
        <p:cxnSp>
          <p:nvCxnSpPr>
            <p:cNvPr id="23" name="Gerade Verbindung mit Pfeil 22"/>
            <p:cNvCxnSpPr>
              <a:stCxn id="8" idx="3"/>
              <a:endCxn id="9" idx="1"/>
            </p:cNvCxnSpPr>
            <p:nvPr/>
          </p:nvCxnSpPr>
          <p:spPr>
            <a:xfrm flipV="1">
              <a:off x="2928926" y="2756410"/>
              <a:ext cx="1500198" cy="35719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>
              <a:stCxn id="8" idx="3"/>
            </p:cNvCxnSpPr>
            <p:nvPr/>
          </p:nvCxnSpPr>
          <p:spPr>
            <a:xfrm>
              <a:off x="2928926" y="3113600"/>
              <a:ext cx="1500198" cy="52971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uppieren 72"/>
          <p:cNvGrpSpPr/>
          <p:nvPr/>
        </p:nvGrpSpPr>
        <p:grpSpPr>
          <a:xfrm>
            <a:off x="1571604" y="4429132"/>
            <a:ext cx="6286544" cy="2083844"/>
            <a:chOff x="1571604" y="4429132"/>
            <a:chExt cx="6286544" cy="2083844"/>
          </a:xfrm>
        </p:grpSpPr>
        <p:cxnSp>
          <p:nvCxnSpPr>
            <p:cNvPr id="12" name="Gerade Verbindung 11"/>
            <p:cNvCxnSpPr/>
            <p:nvPr/>
          </p:nvCxnSpPr>
          <p:spPr>
            <a:xfrm>
              <a:off x="1714480" y="5143512"/>
              <a:ext cx="178595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/>
          </p:nvCxnSpPr>
          <p:spPr>
            <a:xfrm rot="5400000">
              <a:off x="3321835" y="5322107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>
              <a:off x="3500430" y="5500702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/>
          </p:nvCxnSpPr>
          <p:spPr>
            <a:xfrm rot="5400000" flipH="1" flipV="1">
              <a:off x="3894133" y="5321313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>
              <a:off x="4071934" y="5143512"/>
              <a:ext cx="2928958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>
              <a:off x="7072330" y="492919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7072330" y="528638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</a:t>
              </a:r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1714480" y="6000768"/>
              <a:ext cx="2786082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321967" y="6179363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4500562" y="6357958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rot="5400000" flipH="1" flipV="1">
              <a:off x="4893471" y="6179363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5072066" y="6000768"/>
              <a:ext cx="1928826" cy="158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7072330" y="578645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7072330" y="614364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</a:t>
              </a:r>
            </a:p>
          </p:txBody>
        </p:sp>
        <p:cxnSp>
          <p:nvCxnSpPr>
            <p:cNvPr id="69" name="Gerade Verbindung mit Pfeil 68"/>
            <p:cNvCxnSpPr/>
            <p:nvPr/>
          </p:nvCxnSpPr>
          <p:spPr>
            <a:xfrm>
              <a:off x="1571604" y="4857760"/>
              <a:ext cx="592935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feld 69"/>
            <p:cNvSpPr txBox="1"/>
            <p:nvPr/>
          </p:nvSpPr>
          <p:spPr>
            <a:xfrm>
              <a:off x="7215206" y="4429132"/>
              <a:ext cx="642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t/</a:t>
              </a:r>
              <a:r>
                <a:rPr lang="de-DE" dirty="0" err="1" smtClean="0"/>
                <a:t>ns</a:t>
              </a:r>
              <a:endParaRPr lang="de-DE" dirty="0"/>
            </a:p>
          </p:txBody>
        </p:sp>
        <p:cxnSp>
          <p:nvCxnSpPr>
            <p:cNvPr id="72" name="Gerade Verbindung mit Pfeil 71"/>
            <p:cNvCxnSpPr/>
            <p:nvPr/>
          </p:nvCxnSpPr>
          <p:spPr>
            <a:xfrm>
              <a:off x="3500430" y="5643578"/>
              <a:ext cx="1000132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feld 73"/>
          <p:cNvSpPr txBox="1"/>
          <p:nvPr/>
        </p:nvSpPr>
        <p:spPr>
          <a:xfrm>
            <a:off x="4643438" y="542926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Zeitdifferenz 2t</a:t>
            </a:r>
            <a:endParaRPr lang="de-DE" dirty="0"/>
          </a:p>
        </p:txBody>
      </p:sp>
      <p:sp>
        <p:nvSpPr>
          <p:cNvPr id="75" name="Textfeld 74"/>
          <p:cNvSpPr txBox="1"/>
          <p:nvPr/>
        </p:nvSpPr>
        <p:spPr>
          <a:xfrm>
            <a:off x="4071934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</a:t>
            </a:r>
            <a:endParaRPr lang="de-DE" dirty="0"/>
          </a:p>
        </p:txBody>
      </p:sp>
      <p:sp>
        <p:nvSpPr>
          <p:cNvPr id="76" name="Ellipse 75"/>
          <p:cNvSpPr/>
          <p:nvPr/>
        </p:nvSpPr>
        <p:spPr>
          <a:xfrm>
            <a:off x="3786182" y="3143248"/>
            <a:ext cx="142876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V-Vorlage-20140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Teiclhenwelt" id="{B03A18D6-998D-47F9-972A-539C2E93DA1C}" vid="{BFC9DBFC-556B-4A03-B1D2-7D93B37C89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NTV-Vorlage-201409</Template>
  <TotalTime>16</TotalTime>
  <Words>457</Words>
  <Application>Microsoft Office PowerPoint</Application>
  <PresentationFormat>On-screen Show (4:3)</PresentationFormat>
  <Paragraphs>160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NTV-Vorlage-201409</vt:lpstr>
      <vt:lpstr>Das Triggersystem am COMPASS-Experiment</vt:lpstr>
      <vt:lpstr>Das COMPASS-Experiment</vt:lpstr>
      <vt:lpstr>Komponenten eines Triggersystems (1)</vt:lpstr>
      <vt:lpstr>Komponenten eines Triggersystems (2)</vt:lpstr>
      <vt:lpstr>Komponenten eines Triggersystems (3)</vt:lpstr>
      <vt:lpstr>Aufbau des Triggersystems</vt:lpstr>
      <vt:lpstr>Aufbau des Triggersystems</vt:lpstr>
      <vt:lpstr>Aufbau des Triggersystems</vt:lpstr>
      <vt:lpstr>Versuche am Trigger (1)</vt:lpstr>
      <vt:lpstr>Versuche am Trigger (2)</vt:lpstr>
      <vt:lpstr>Triggertiming</vt:lpstr>
      <vt:lpstr>Quellen</vt:lpstr>
      <vt:lpstr>PowerPoint Presentation</vt:lpstr>
    </vt:vector>
  </TitlesOfParts>
  <Company>DESY Zeuthen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Ulrike Behrens</dc:creator>
  <cp:lastModifiedBy>Jonas Neuser</cp:lastModifiedBy>
  <cp:revision>106</cp:revision>
  <dcterms:created xsi:type="dcterms:W3CDTF">2014-09-10T20:03:47Z</dcterms:created>
  <dcterms:modified xsi:type="dcterms:W3CDTF">2014-10-29T23:12:20Z</dcterms:modified>
</cp:coreProperties>
</file>