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3" r:id="rId5"/>
    <p:sldMasterId id="2147483654" r:id="rId6"/>
    <p:sldMasterId id="2147483655" r:id="rId7"/>
    <p:sldMasterId id="2147483656" r:id="rId8"/>
    <p:sldMasterId id="2147483657" r:id="rId9"/>
    <p:sldMasterId id="2147483658" r:id="rId10"/>
    <p:sldMasterId id="2147483659" r:id="rId11"/>
    <p:sldMasterId id="2147483660" r:id="rId12"/>
    <p:sldMasterId id="2147483661" r:id="rId13"/>
    <p:sldMasterId id="2147483662" r:id="rId14"/>
    <p:sldMasterId id="2147483663" r:id="rId15"/>
    <p:sldMasterId id="2147483664" r:id="rId16"/>
    <p:sldMasterId id="2147483852" r:id="rId17"/>
  </p:sldMasterIdLst>
  <p:notesMasterIdLst>
    <p:notesMasterId r:id="rId79"/>
  </p:notesMasterIdLst>
  <p:handoutMasterIdLst>
    <p:handoutMasterId r:id="rId80"/>
  </p:handoutMasterIdLst>
  <p:sldIdLst>
    <p:sldId id="256" r:id="rId18"/>
    <p:sldId id="257" r:id="rId19"/>
    <p:sldId id="274" r:id="rId20"/>
    <p:sldId id="295" r:id="rId21"/>
    <p:sldId id="278" r:id="rId22"/>
    <p:sldId id="277" r:id="rId23"/>
    <p:sldId id="323" r:id="rId24"/>
    <p:sldId id="279" r:id="rId25"/>
    <p:sldId id="262" r:id="rId26"/>
    <p:sldId id="263" r:id="rId27"/>
    <p:sldId id="284" r:id="rId28"/>
    <p:sldId id="264" r:id="rId29"/>
    <p:sldId id="261" r:id="rId30"/>
    <p:sldId id="266" r:id="rId31"/>
    <p:sldId id="259" r:id="rId32"/>
    <p:sldId id="291" r:id="rId33"/>
    <p:sldId id="299" r:id="rId34"/>
    <p:sldId id="300" r:id="rId35"/>
    <p:sldId id="301" r:id="rId36"/>
    <p:sldId id="302" r:id="rId37"/>
    <p:sldId id="303" r:id="rId38"/>
    <p:sldId id="304" r:id="rId39"/>
    <p:sldId id="305" r:id="rId40"/>
    <p:sldId id="306" r:id="rId41"/>
    <p:sldId id="307" r:id="rId42"/>
    <p:sldId id="308" r:id="rId43"/>
    <p:sldId id="309" r:id="rId44"/>
    <p:sldId id="310" r:id="rId45"/>
    <p:sldId id="311" r:id="rId46"/>
    <p:sldId id="312" r:id="rId47"/>
    <p:sldId id="313" r:id="rId48"/>
    <p:sldId id="314" r:id="rId49"/>
    <p:sldId id="315" r:id="rId50"/>
    <p:sldId id="316" r:id="rId51"/>
    <p:sldId id="317" r:id="rId52"/>
    <p:sldId id="318" r:id="rId53"/>
    <p:sldId id="319" r:id="rId54"/>
    <p:sldId id="320" r:id="rId55"/>
    <p:sldId id="321" r:id="rId56"/>
    <p:sldId id="325" r:id="rId57"/>
    <p:sldId id="326" r:id="rId58"/>
    <p:sldId id="327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6" r:id="rId68"/>
    <p:sldId id="337" r:id="rId69"/>
    <p:sldId id="338" r:id="rId70"/>
    <p:sldId id="339" r:id="rId71"/>
    <p:sldId id="340" r:id="rId72"/>
    <p:sldId id="341" r:id="rId73"/>
    <p:sldId id="322" r:id="rId74"/>
    <p:sldId id="285" r:id="rId75"/>
    <p:sldId id="293" r:id="rId76"/>
    <p:sldId id="298" r:id="rId77"/>
    <p:sldId id="297" r:id="rId78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2FF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648" y="-12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63" Type="http://schemas.openxmlformats.org/officeDocument/2006/relationships/slide" Target="slides/slide46.xml"/><Relationship Id="rId64" Type="http://schemas.openxmlformats.org/officeDocument/2006/relationships/slide" Target="slides/slide47.xml"/><Relationship Id="rId65" Type="http://schemas.openxmlformats.org/officeDocument/2006/relationships/slide" Target="slides/slide48.xml"/><Relationship Id="rId66" Type="http://schemas.openxmlformats.org/officeDocument/2006/relationships/slide" Target="slides/slide49.xml"/><Relationship Id="rId67" Type="http://schemas.openxmlformats.org/officeDocument/2006/relationships/slide" Target="slides/slide50.xml"/><Relationship Id="rId68" Type="http://schemas.openxmlformats.org/officeDocument/2006/relationships/slide" Target="slides/slide51.xml"/><Relationship Id="rId69" Type="http://schemas.openxmlformats.org/officeDocument/2006/relationships/slide" Target="slides/slide52.xml"/><Relationship Id="rId50" Type="http://schemas.openxmlformats.org/officeDocument/2006/relationships/slide" Target="slides/slide33.xml"/><Relationship Id="rId51" Type="http://schemas.openxmlformats.org/officeDocument/2006/relationships/slide" Target="slides/slide34.xml"/><Relationship Id="rId52" Type="http://schemas.openxmlformats.org/officeDocument/2006/relationships/slide" Target="slides/slide35.xml"/><Relationship Id="rId53" Type="http://schemas.openxmlformats.org/officeDocument/2006/relationships/slide" Target="slides/slide36.xml"/><Relationship Id="rId54" Type="http://schemas.openxmlformats.org/officeDocument/2006/relationships/slide" Target="slides/slide37.xml"/><Relationship Id="rId55" Type="http://schemas.openxmlformats.org/officeDocument/2006/relationships/slide" Target="slides/slide38.xml"/><Relationship Id="rId56" Type="http://schemas.openxmlformats.org/officeDocument/2006/relationships/slide" Target="slides/slide39.xml"/><Relationship Id="rId57" Type="http://schemas.openxmlformats.org/officeDocument/2006/relationships/slide" Target="slides/slide40.xml"/><Relationship Id="rId58" Type="http://schemas.openxmlformats.org/officeDocument/2006/relationships/slide" Target="slides/slide41.xml"/><Relationship Id="rId59" Type="http://schemas.openxmlformats.org/officeDocument/2006/relationships/slide" Target="slides/slide42.xml"/><Relationship Id="rId40" Type="http://schemas.openxmlformats.org/officeDocument/2006/relationships/slide" Target="slides/slide23.xml"/><Relationship Id="rId41" Type="http://schemas.openxmlformats.org/officeDocument/2006/relationships/slide" Target="slides/slide24.xml"/><Relationship Id="rId42" Type="http://schemas.openxmlformats.org/officeDocument/2006/relationships/slide" Target="slides/slide25.xml"/><Relationship Id="rId43" Type="http://schemas.openxmlformats.org/officeDocument/2006/relationships/slide" Target="slides/slide26.xml"/><Relationship Id="rId44" Type="http://schemas.openxmlformats.org/officeDocument/2006/relationships/slide" Target="slides/slide27.xml"/><Relationship Id="rId45" Type="http://schemas.openxmlformats.org/officeDocument/2006/relationships/slide" Target="slides/slide28.xml"/><Relationship Id="rId46" Type="http://schemas.openxmlformats.org/officeDocument/2006/relationships/slide" Target="slides/slide29.xml"/><Relationship Id="rId47" Type="http://schemas.openxmlformats.org/officeDocument/2006/relationships/slide" Target="slides/slide30.xml"/><Relationship Id="rId48" Type="http://schemas.openxmlformats.org/officeDocument/2006/relationships/slide" Target="slides/slide31.xml"/><Relationship Id="rId49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3.xml"/><Relationship Id="rId31" Type="http://schemas.openxmlformats.org/officeDocument/2006/relationships/slide" Target="slides/slide14.xml"/><Relationship Id="rId32" Type="http://schemas.openxmlformats.org/officeDocument/2006/relationships/slide" Target="slides/slide15.xml"/><Relationship Id="rId33" Type="http://schemas.openxmlformats.org/officeDocument/2006/relationships/slide" Target="slides/slide16.xml"/><Relationship Id="rId34" Type="http://schemas.openxmlformats.org/officeDocument/2006/relationships/slide" Target="slides/slide17.xml"/><Relationship Id="rId35" Type="http://schemas.openxmlformats.org/officeDocument/2006/relationships/slide" Target="slides/slide18.xml"/><Relationship Id="rId36" Type="http://schemas.openxmlformats.org/officeDocument/2006/relationships/slide" Target="slides/slide19.xml"/><Relationship Id="rId37" Type="http://schemas.openxmlformats.org/officeDocument/2006/relationships/slide" Target="slides/slide20.xml"/><Relationship Id="rId38" Type="http://schemas.openxmlformats.org/officeDocument/2006/relationships/slide" Target="slides/slide21.xml"/><Relationship Id="rId39" Type="http://schemas.openxmlformats.org/officeDocument/2006/relationships/slide" Target="slides/slide22.xml"/><Relationship Id="rId80" Type="http://schemas.openxmlformats.org/officeDocument/2006/relationships/handoutMaster" Target="handoutMasters/handoutMaster1.xml"/><Relationship Id="rId81" Type="http://schemas.openxmlformats.org/officeDocument/2006/relationships/printerSettings" Target="printerSettings/printerSettings1.bin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53.xml"/><Relationship Id="rId71" Type="http://schemas.openxmlformats.org/officeDocument/2006/relationships/slide" Target="slides/slide54.xml"/><Relationship Id="rId72" Type="http://schemas.openxmlformats.org/officeDocument/2006/relationships/slide" Target="slides/slide55.xml"/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<Relationship Id="rId28" Type="http://schemas.openxmlformats.org/officeDocument/2006/relationships/slide" Target="slides/slide11.xml"/><Relationship Id="rId29" Type="http://schemas.openxmlformats.org/officeDocument/2006/relationships/slide" Target="slides/slide12.xml"/><Relationship Id="rId73" Type="http://schemas.openxmlformats.org/officeDocument/2006/relationships/slide" Target="slides/slide56.xml"/><Relationship Id="rId74" Type="http://schemas.openxmlformats.org/officeDocument/2006/relationships/slide" Target="slides/slide57.xml"/><Relationship Id="rId75" Type="http://schemas.openxmlformats.org/officeDocument/2006/relationships/slide" Target="slides/slide58.xml"/><Relationship Id="rId76" Type="http://schemas.openxmlformats.org/officeDocument/2006/relationships/slide" Target="slides/slide59.xml"/><Relationship Id="rId77" Type="http://schemas.openxmlformats.org/officeDocument/2006/relationships/slide" Target="slides/slide60.xml"/><Relationship Id="rId78" Type="http://schemas.openxmlformats.org/officeDocument/2006/relationships/slide" Target="slides/slide61.xml"/><Relationship Id="rId79" Type="http://schemas.openxmlformats.org/officeDocument/2006/relationships/notesMaster" Target="notesMasters/notesMaster1.xml"/><Relationship Id="rId60" Type="http://schemas.openxmlformats.org/officeDocument/2006/relationships/slide" Target="slides/slide43.xml"/><Relationship Id="rId61" Type="http://schemas.openxmlformats.org/officeDocument/2006/relationships/slide" Target="slides/slide44.xml"/><Relationship Id="rId62" Type="http://schemas.openxmlformats.org/officeDocument/2006/relationships/slide" Target="slides/slide45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0324B64-EF2F-344C-A527-F1997375840B}" type="datetimeFigureOut">
              <a:rPr lang="en-US"/>
              <a:pPr>
                <a:defRPr/>
              </a:pPr>
              <a:t>1/23/14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DF1E1C7-6862-9A44-B932-18DDF5830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49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8238" y="763588"/>
            <a:ext cx="5492750" cy="376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5063" cy="452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27A6A871-88E5-BA41-819F-70CB121CE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356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ＭＳ Ｐゴシック" charset="0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0BDC257-7DDF-F141-B678-E9CDB40B370E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96B4D7E-BE14-4442-9C9E-47B99C260888}" type="slidenum">
              <a:rPr lang="en-US" sz="1400" smtClean="0">
                <a:latin typeface="Times New Roman" charset="0"/>
              </a:rPr>
              <a:pPr algn="r">
                <a:buClrTx/>
                <a:buFontTx/>
                <a:buNone/>
                <a:defRPr/>
              </a:pPr>
              <a:t>1</a:t>
            </a:fld>
            <a:endParaRPr lang="en-US" sz="1400" smtClean="0">
              <a:latin typeface="Times New Roman" charset="0"/>
            </a:endParaRPr>
          </a:p>
        </p:txBody>
      </p:sp>
      <p:sp>
        <p:nvSpPr>
          <p:cNvPr id="37890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789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29362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901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58392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30156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5642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29616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26166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2447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Un module est donc composé de 4 poutres support précisément</a:t>
            </a:r>
            <a:r>
              <a:rPr lang="fr-CH" baseline="0" dirty="0" smtClean="0"/>
              <a:t> positionnées et boulonnées entre deux flasques.</a:t>
            </a:r>
          </a:p>
          <a:p>
            <a:r>
              <a:rPr lang="fr-CH" baseline="0" dirty="0" smtClean="0"/>
              <a:t>Des usinages dans ces deux flasques permettent d’assembler deux modules entre eux, et d’assurer l’étanchéité avec un o-ring de +ou- 7m de long.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14649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6718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BB8431E-3246-9F42-ACAE-6596C1FCBA27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891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6E3CC9-580B-0F4C-A466-E2A48A78A620}" type="slidenum">
              <a:rPr lang="en-US" sz="1400" smtClean="0">
                <a:latin typeface="Times New Roman" charset="0"/>
              </a:rPr>
              <a:pPr algn="r">
                <a:buClrTx/>
                <a:buFontTx/>
                <a:buNone/>
                <a:defRPr/>
              </a:pPr>
              <a:t>2</a:t>
            </a:fld>
            <a:endParaRPr lang="en-US" sz="1400" smtClean="0">
              <a:latin typeface="Times New Roman" charset="0"/>
            </a:endParaRPr>
          </a:p>
        </p:txBody>
      </p:sp>
      <p:sp>
        <p:nvSpPr>
          <p:cNvPr id="3891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891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Ces pièces permettent de fixer une chambre (2modules) sur les</a:t>
            </a:r>
            <a:r>
              <a:rPr lang="fr-CH" baseline="0" dirty="0" smtClean="0"/>
              <a:t> </a:t>
            </a:r>
            <a:r>
              <a:rPr lang="fr-CH" b="1" baseline="0" dirty="0" err="1" smtClean="0"/>
              <a:t>xxxxxxxxxxxxxxxxxxxxxxxxxxxxxxxx</a:t>
            </a:r>
            <a:endParaRPr lang="fr-CH" b="1" baseline="0" dirty="0" smtClean="0"/>
          </a:p>
          <a:p>
            <a:endParaRPr lang="fr-CH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3514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6025" cy="3768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Durant l’année 2011, il a fallu </a:t>
            </a:r>
            <a:r>
              <a:rPr lang="fr-CH" b="1" dirty="0" smtClean="0"/>
              <a:t>rechercher</a:t>
            </a:r>
            <a:r>
              <a:rPr lang="fr-CH" b="1" baseline="0" dirty="0" smtClean="0"/>
              <a:t> des partenaires</a:t>
            </a:r>
            <a:r>
              <a:rPr lang="fr-CH" baseline="0" dirty="0" smtClean="0"/>
              <a:t> pour la fabrication des éléments composant un module.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Une fois les partenaires trouvés, il a fallu </a:t>
            </a:r>
            <a:r>
              <a:rPr lang="fr-CH" b="1" baseline="0" dirty="0" smtClean="0"/>
              <a:t>suivre le déroulement de la fabrication</a:t>
            </a:r>
            <a:r>
              <a:rPr lang="fr-CH" baseline="0" dirty="0" smtClean="0"/>
              <a:t>, </a:t>
            </a:r>
            <a:r>
              <a:rPr lang="fr-CH" b="1" baseline="0" dirty="0" smtClean="0"/>
              <a:t>contrôler les pièces livrées</a:t>
            </a:r>
            <a:r>
              <a:rPr lang="fr-CH" baseline="0" dirty="0" smtClean="0"/>
              <a:t>, </a:t>
            </a:r>
            <a:r>
              <a:rPr lang="fr-CH" b="1" baseline="0" dirty="0" smtClean="0"/>
              <a:t>commencer le montage du Module 0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Une fois le module 0 monté, testé, il a été validé, puis il a été </a:t>
            </a:r>
            <a:r>
              <a:rPr lang="fr-CH" baseline="0" dirty="0" err="1" smtClean="0"/>
              <a:t>décidér</a:t>
            </a:r>
            <a:r>
              <a:rPr lang="fr-CH" baseline="0" dirty="0" smtClean="0"/>
              <a:t> de le </a:t>
            </a:r>
            <a:r>
              <a:rPr lang="fr-CH" b="1" baseline="0" dirty="0" smtClean="0"/>
              <a:t>passer en Module 1</a:t>
            </a:r>
            <a:r>
              <a:rPr lang="fr-CH" baseline="0" dirty="0" smtClean="0"/>
              <a:t>. Il est donc devenu le module U-V de la première chambre.</a:t>
            </a:r>
          </a:p>
          <a:p>
            <a:endParaRPr lang="fr-CH" baseline="0" dirty="0" smtClean="0"/>
          </a:p>
          <a:p>
            <a:r>
              <a:rPr lang="fr-CH" baseline="0" dirty="0" smtClean="0"/>
              <a:t>Il a ensuite fallu relancer la </a:t>
            </a:r>
            <a:r>
              <a:rPr lang="fr-CH" b="1" baseline="0" dirty="0" smtClean="0"/>
              <a:t>fabrication des 15 modules restant</a:t>
            </a:r>
            <a:r>
              <a:rPr lang="fr-CH" baseline="0" dirty="0" smtClean="0"/>
              <a:t>, et recommencer le même processus, suivi de fabrication, contrôle, et montage.</a:t>
            </a:r>
          </a:p>
          <a:p>
            <a:endParaRPr lang="fr-CH" baseline="0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0787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763588"/>
            <a:ext cx="5026025" cy="37687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Le</a:t>
            </a:r>
            <a:r>
              <a:rPr lang="fr-CH" baseline="0" dirty="0" smtClean="0"/>
              <a:t> montage des modules se réalisant en partie dans le bâtiment 154, il a fallu concevoir et réaliser un outillage permettant de le montage de deux pièces de connexions, ainsi que 2 modules en position horizontal.</a:t>
            </a:r>
          </a:p>
          <a:p>
            <a:r>
              <a:rPr lang="fr-CH" baseline="0" dirty="0" smtClean="0"/>
              <a:t>Grace à une rotation motorisé et deux </a:t>
            </a:r>
            <a:r>
              <a:rPr lang="fr-CH" baseline="0" dirty="0" err="1" smtClean="0"/>
              <a:t>contre-poids</a:t>
            </a:r>
            <a:r>
              <a:rPr lang="fr-CH" baseline="0" dirty="0" smtClean="0"/>
              <a:t>, il fut possible de repositionner cet assemblage de 5T (3.8T pour les deux pièces de con. + 1.4T pour la chambre) pour permettre l’élingage et le transport jusqu’à l’ECN3.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2227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Pour la partie Service, il y a deux versions,</a:t>
            </a:r>
            <a:r>
              <a:rPr lang="fr-CH" baseline="0" dirty="0" smtClean="0"/>
              <a:t> le coté </a:t>
            </a:r>
            <a:r>
              <a:rPr lang="fr-CH" b="1" baseline="0" dirty="0" smtClean="0"/>
              <a:t>ACTIF, </a:t>
            </a:r>
            <a:r>
              <a:rPr lang="fr-FR" b="0" baseline="0" dirty="0" smtClean="0"/>
              <a:t> avec les </a:t>
            </a:r>
            <a:r>
              <a:rPr lang="fr-FR" b="1" baseline="0" dirty="0" smtClean="0"/>
              <a:t>patch panel HV et LV</a:t>
            </a:r>
            <a:r>
              <a:rPr lang="fr-FR" b="0" baseline="0" dirty="0" smtClean="0"/>
              <a:t>, les </a:t>
            </a:r>
            <a:r>
              <a:rPr lang="fr-FR" b="1" baseline="0" dirty="0" smtClean="0"/>
              <a:t>manifolds pour le retour GAZ</a:t>
            </a:r>
            <a:r>
              <a:rPr lang="fr-FR" b="0" baseline="0" dirty="0" smtClean="0"/>
              <a:t>, ainsi qu’un </a:t>
            </a:r>
            <a:r>
              <a:rPr lang="fr-FR" b="1" baseline="0" dirty="0" smtClean="0"/>
              <a:t>chemin de câble pour l’acheminement des câbles nécessaire</a:t>
            </a:r>
            <a:r>
              <a:rPr lang="fr-FR" b="0" baseline="0" dirty="0" smtClean="0"/>
              <a:t>.</a:t>
            </a:r>
          </a:p>
          <a:p>
            <a:r>
              <a:rPr lang="fr-CH" b="0" baseline="0" dirty="0" smtClean="0"/>
              <a:t>Cet élément est </a:t>
            </a:r>
            <a:r>
              <a:rPr lang="fr-CH" b="1" baseline="0" dirty="0" smtClean="0"/>
              <a:t>non solidaire de la chambre</a:t>
            </a:r>
            <a:r>
              <a:rPr lang="fr-CH" b="0" baseline="0" dirty="0" smtClean="0"/>
              <a:t>, il est </a:t>
            </a:r>
            <a:r>
              <a:rPr lang="fr-CH" b="1" baseline="0" dirty="0" smtClean="0"/>
              <a:t>assemblé en 154</a:t>
            </a:r>
            <a:r>
              <a:rPr lang="fr-CH" b="0" baseline="0" dirty="0" smtClean="0"/>
              <a:t>, il </a:t>
            </a:r>
            <a:r>
              <a:rPr lang="fr-CH" b="1" baseline="0" dirty="0" smtClean="0"/>
              <a:t>permet le montage des pieds de renfort après sa mise en place </a:t>
            </a:r>
            <a:r>
              <a:rPr lang="fr-CH" b="0" baseline="0" dirty="0" smtClean="0"/>
              <a:t>.</a:t>
            </a:r>
            <a:endParaRPr lang="fr-CH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3993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Et le coté </a:t>
            </a:r>
            <a:r>
              <a:rPr lang="fr-CH" b="1" dirty="0" smtClean="0"/>
              <a:t>PASSIF</a:t>
            </a:r>
            <a:r>
              <a:rPr lang="fr-CH" dirty="0" smtClean="0"/>
              <a:t>, avec l’assemblage</a:t>
            </a:r>
            <a:r>
              <a:rPr lang="fr-CH" baseline="0" dirty="0" smtClean="0"/>
              <a:t> des manifolds pour l’entrée de Gaz.</a:t>
            </a:r>
          </a:p>
          <a:p>
            <a:r>
              <a:rPr lang="fr-CH" baseline="0" dirty="0" smtClean="0"/>
              <a:t>L’alimentation jusqu’aux manifolds est faite depuis les rack GAZ, et ensuite la distribution sur chaque </a:t>
            </a:r>
            <a:r>
              <a:rPr lang="fr-CH" baseline="0" dirty="0" err="1" smtClean="0"/>
              <a:t>cover</a:t>
            </a:r>
            <a:r>
              <a:rPr lang="fr-CH" baseline="0" dirty="0" smtClean="0"/>
              <a:t> est faite par un enroulement d’un </a:t>
            </a:r>
            <a:r>
              <a:rPr lang="fr-CH" baseline="0" dirty="0" err="1" smtClean="0"/>
              <a:t>capilaire</a:t>
            </a:r>
            <a:r>
              <a:rPr lang="fr-CH" baseline="0" dirty="0" smtClean="0"/>
              <a:t> formé pour chaque position  (ils font tous 3m de long).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3051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Voila donc un </a:t>
            </a:r>
            <a:r>
              <a:rPr lang="fr-CH" smtClean="0"/>
              <a:t>ensemble complètement </a:t>
            </a:r>
            <a:r>
              <a:rPr lang="fr-CH" dirty="0" smtClean="0"/>
              <a:t>équipé !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62843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B50EA295-1EAA-433A-8713-88C919D07EC3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41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9619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491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CB570C86-1F3D-4A2F-8A0A-9F7C4C721CBB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43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269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222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B1547C68-2490-4838-A940-1BBA01551198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48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781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017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729AF01E-8417-4157-92E5-60D444EA81AC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52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293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325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299BD7B8-A28A-3A4F-A809-CA0DEEBEA11B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4033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2465675E-CF68-7440-977B-E83A07F693E3}" type="slidenum">
              <a:rPr lang="en-US" sz="1400" smtClean="0">
                <a:latin typeface="Times New Roman" charset="0"/>
              </a:rPr>
              <a:pPr algn="r">
                <a:buClrTx/>
                <a:buFontTx/>
                <a:buNone/>
                <a:defRPr/>
              </a:pPr>
              <a:t>9</a:t>
            </a:fld>
            <a:endParaRPr lang="en-US" sz="1400" smtClean="0">
              <a:latin typeface="Times New Roman" charset="0"/>
            </a:endParaRPr>
          </a:p>
        </p:txBody>
      </p:sp>
      <p:sp>
        <p:nvSpPr>
          <p:cNvPr id="44034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4035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2015EE5B-E6E3-42E4-9F32-E411DDE9B116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54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03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529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None/>
            </a:pPr>
            <a:fld id="{56F01E98-8B03-4243-A304-D060DE5E61D1}" type="slidenum">
              <a:rPr lang="en-US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55</a:t>
            </a:fld>
            <a:endParaRPr lang="en-US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8051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</a:ln>
        </p:spPr>
      </p:sp>
      <p:sp>
        <p:nvSpPr>
          <p:cNvPr id="5120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/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2D44708E-8ECB-634F-B5D1-B56B0EC69DD0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505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505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95699DD0-0811-784F-8143-3EAD2B3928A3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4608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608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357843B-7171-164A-B2F7-5C5073D545F3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4A54538-E44C-3045-9C2D-E9EF357A4E71}" type="slidenum">
              <a:rPr lang="en-US" sz="1400" smtClean="0">
                <a:latin typeface="Times New Roman" charset="0"/>
              </a:rPr>
              <a:pPr algn="r">
                <a:buClrTx/>
                <a:buFontTx/>
                <a:buNone/>
                <a:defRPr/>
              </a:pPr>
              <a:t>13</a:t>
            </a:fld>
            <a:endParaRPr lang="en-US" sz="1400" smtClean="0">
              <a:latin typeface="Times New Roman" charset="0"/>
            </a:endParaRPr>
          </a:p>
        </p:txBody>
      </p:sp>
      <p:sp>
        <p:nvSpPr>
          <p:cNvPr id="43010" name="Text Box 2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3011" name="Text Box 3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30B890D-A591-DC49-8EF2-180659781C1E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8129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813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34B9832-C4B5-4447-AF54-CA9519C8936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40961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371600" y="763588"/>
            <a:ext cx="5027613" cy="377031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6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6650" cy="4524375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005FCC-EEB3-4EF1-88C3-8B9BF36634D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4320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B0314-DECB-2B40-8F34-2FE6194B4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933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97C74-3F85-664F-8D42-B428DD76B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4438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8906D-F90A-DC48-8BA1-9B93923C0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17184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B70F5-B2AA-C74E-8483-A892C98217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7980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9E002-AA30-CD43-A00E-1004D19B7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090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0946E-9760-554A-9C92-459FCF40F6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8577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669354-F813-164C-9D44-3FBE8096B8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3812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67E05-D040-C843-8395-220AFBF0EF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047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7290A-C850-E048-AD5C-3025B90A3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90219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A047D-C92D-C24D-A814-23ACCC9984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0849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478BE-3A7E-3148-B333-778F195C8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6939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EE538-597B-7243-8E8E-011E3451B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46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986CB-6DEC-354C-A6A6-065CCA15E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588666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921AB-AEE6-A843-871B-98CDF5B729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534345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4E53D-060D-0246-8F9E-9F310E44B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57235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5AC5F-302C-C44D-A939-66F96FC6A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1545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3A27-C330-F54D-99E5-7C09A60E85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7967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0738" y="1870075"/>
            <a:ext cx="41417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870075"/>
            <a:ext cx="4141788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9919DF-67C1-1042-B1F5-DF38CC91F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52521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C558B-AB26-EF4B-96EE-31BBAA22F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1783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AAB53-D28A-8F44-BE38-4E73966D9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9969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6F6C5-44AF-E947-8E43-B909A22C6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2211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3E0625-4AB8-0041-9763-FB54DB3318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33239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0C9F-338A-B749-B848-5A6E207194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475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5C660-E670-744A-80E6-3F0FC16C5F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56301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F46BB-6FA7-1442-A8A1-FA06A358F2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8750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1863" y="428625"/>
            <a:ext cx="2266950" cy="5938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1013" y="428625"/>
            <a:ext cx="6648450" cy="5938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70C1A-4D86-264A-9EFF-5BDD90CD3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3588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64C99-AEC1-F542-B30D-B28B262D4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9547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970E8-29FC-9049-A670-5CB85DC4B1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4754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75FD9-2625-084C-AC80-BF70DEE28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98331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8ED01-F739-FD48-B1F7-1AB1C4812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8264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1FAB5-2980-9F45-905A-86580844DA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1565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51F97-DB75-E344-AC47-623841856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4799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798B67-07DB-F047-B75E-EBA35F870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20165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D127C-EEA2-3347-A371-4EB20DF21D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326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71044-7E2C-C24B-BA6C-29B0E6F111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0451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0942A-3AF2-5648-B604-82B2BD4A9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6649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D4F46-07DB-7A42-B65E-C5BCAFE7D8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234640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3275" y="301625"/>
            <a:ext cx="22161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497637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2FE30-8AC3-AC41-B8AA-65BC1D9740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7564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0EE39-E72A-774D-914D-CB4FF31987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4125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1BD48-656B-7548-8988-E2BCB1D090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29338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3A6841-4361-674A-8D24-4191B56976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6650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CCEC4-4E54-CE4A-B60A-0A3610011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159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98F5E-74F5-5E4F-820D-9E98A1BB7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35874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1BA90-E5AB-614C-B306-2F4B5A26C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52964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8A70F-3635-DE42-A257-35788D4E14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4534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F8B77-D05E-4F43-AB6E-E8329DE27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44458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DDAB7-C997-1A43-A1FF-463654411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0075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EE39A-CF7A-4142-897E-13B115B9D6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0739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BD602A-DC99-C148-81B4-3CD9A11F2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8142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3275" y="301625"/>
            <a:ext cx="2216150" cy="645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497637" cy="645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47002-92E1-BB43-814C-232FFCD1FF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29292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2C011-24F6-C045-8FE4-4E1EDC49F0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64760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74516-4AAF-3C4E-990D-A2736BD79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5240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B4B8B5-06A1-7E4C-A404-24E168091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43316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0738" y="1870075"/>
            <a:ext cx="4141787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870075"/>
            <a:ext cx="4141788" cy="4497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D43A-9A4C-974D-99E2-4325707A4F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7640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A7ABB-9FD0-424F-BDD4-F05D8CF1C0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281086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8BE9D-41AE-9643-95BF-E3DD706F62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0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5A105-05F6-C747-B12F-56BE541C8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27701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38748-7C54-B64F-8525-18C0B75BC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91109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60CFE-B703-074B-A014-9B4D1FB586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1728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45563-03CE-6E48-8675-DD596E964E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36952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F28B-931F-2449-91A5-303341EBB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8013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1863" y="428625"/>
            <a:ext cx="2266950" cy="5938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1013" y="428625"/>
            <a:ext cx="6648450" cy="5938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647FAC-9314-9548-BE69-E9E6E24AAF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784493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B958A-DA55-D740-B4E3-670BBCEA9A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2862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653CD-0666-FB4F-B06E-D1F2A02C80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28580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693AC-60D6-3E44-A897-A508B24057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46712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6625" y="1768475"/>
            <a:ext cx="4140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768475"/>
            <a:ext cx="4141788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8D34C-B323-AB47-BC0F-2FEB1FF3CA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8804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D2553-0D7C-4442-8A81-D0CB53C85C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217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0D4AC-08D1-1B4C-A067-9BDD4849EB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6604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C37A9-AD31-684A-8AC3-92D48644F3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30374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2BCC8-4215-EE4B-BC90-FAA3A0EDA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446452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E41B7-78AA-6747-9370-AC78FC2D01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40949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7DD80-E0FA-884D-9433-03DD571839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36975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68F041-E51E-A541-9657-050438D936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33412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2813" y="479425"/>
            <a:ext cx="2108200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6625" y="479425"/>
            <a:ext cx="6173788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539B-38EA-3448-9AD3-9706B71766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10113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D21CF-C8E9-2543-A371-4BDAD88E64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28142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1CDC9-D6CD-5942-B104-1E1608C58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94859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B9F09-74C0-034E-9059-53F153B07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9303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13A1B-EFDB-B049-B39B-9FB0536CFA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1606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523957-40CA-4B4A-8CD1-996F776E9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69115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53B58-3E7E-7546-B7FE-3E777658DE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62855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282B6-34AF-BB48-9770-B523BDA28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969477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ADA8F-37ED-8946-9503-D14811C6D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320421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3A582-9A08-514B-9457-35E02F73F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40897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16365D-EDBB-8945-A0BA-4CFC17FC33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111496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030E3-EE61-5948-AA56-9D942B0B80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59324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3275" y="301625"/>
            <a:ext cx="22161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497637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664A7-A573-A04C-A507-AEC880ECDB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639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3675" y="1427163"/>
            <a:ext cx="7153275" cy="3476625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lIns="100794" tIns="50397" rIns="100794" bIns="50397">
            <a:normAutofit/>
          </a:bodyPr>
          <a:lstStyle/>
          <a:p>
            <a:pPr defTabSz="1007943" hangingPunct="1">
              <a:spcBef>
                <a:spcPts val="2205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/>
            </a:pPr>
            <a:endParaRPr sz="35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429" y="1679927"/>
            <a:ext cx="7163768" cy="1901346"/>
          </a:xfrm>
        </p:spPr>
        <p:txBody>
          <a:bodyPr rtlCol="0">
            <a:noAutofit/>
          </a:bodyPr>
          <a:lstStyle>
            <a:lvl1pPr marL="0" indent="0" algn="ctr" defTabSz="1007943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51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58429" y="3636550"/>
            <a:ext cx="7163769" cy="1010427"/>
          </a:xfrm>
        </p:spPr>
        <p:txBody>
          <a:bodyPr rtlCol="0">
            <a:normAutofit/>
          </a:bodyPr>
          <a:lstStyle>
            <a:lvl1pPr marL="0" indent="0" algn="ctr" defTabSz="1007943" rtl="0" eaLnBrk="1" latinLnBrk="0" hangingPunct="1">
              <a:spcBef>
                <a:spcPts val="331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60616-F1A2-EF40-98A1-2E8FF71E3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89215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7581E-6DAC-984F-BC56-5300FFEAA7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9284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776" y="3695843"/>
            <a:ext cx="9279075" cy="16204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776" y="5259176"/>
            <a:ext cx="9279075" cy="1072190"/>
          </a:xfrm>
        </p:spPr>
        <p:txBody>
          <a:bodyPr>
            <a:normAutofit/>
          </a:bodyPr>
          <a:lstStyle>
            <a:lvl1pPr marL="0" indent="0" algn="ctr">
              <a:spcBef>
                <a:spcPts val="331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408980" y="400733"/>
            <a:ext cx="9262666" cy="3127115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DT Training Seminar Jan. </a:t>
            </a:r>
            <a:r>
              <a:rPr lang="en-US" dirty="0" smtClean="0"/>
              <a:t>23, </a:t>
            </a:r>
            <a:r>
              <a:rPr lang="en-US" dirty="0"/>
              <a:t>2013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C59FC-89DC-0941-960D-60971E4E96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261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6A654-F7FB-A845-B00D-5467389B8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06672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538" y="2649022"/>
            <a:ext cx="8881801" cy="1501435"/>
          </a:xfrm>
        </p:spPr>
        <p:txBody>
          <a:bodyPr/>
          <a:lstStyle>
            <a:lvl1pPr algn="ctr">
              <a:defRPr sz="51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5538" y="4118254"/>
            <a:ext cx="8881801" cy="1653678"/>
          </a:xfrm>
        </p:spPr>
        <p:txBody>
          <a:bodyPr>
            <a:normAutofit/>
          </a:bodyPr>
          <a:lstStyle>
            <a:lvl1pPr marL="0" indent="0" algn="ctr">
              <a:spcBef>
                <a:spcPts val="331"/>
              </a:spcBef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A08BF-7E49-1941-8B39-CBCB97D319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33368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537" y="118583"/>
            <a:ext cx="8866051" cy="147374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5537" y="1763925"/>
            <a:ext cx="4233863" cy="4787794"/>
          </a:xfrm>
        </p:spPr>
        <p:txBody>
          <a:bodyPr>
            <a:normAutofit/>
          </a:bodyPr>
          <a:lstStyle>
            <a:lvl1pPr>
              <a:spcBef>
                <a:spcPts val="1764"/>
              </a:spcBef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37726" y="1763925"/>
            <a:ext cx="4233863" cy="4787794"/>
          </a:xfrm>
        </p:spPr>
        <p:txBody>
          <a:bodyPr>
            <a:normAutofit/>
          </a:bodyPr>
          <a:lstStyle>
            <a:lvl1pPr>
              <a:spcBef>
                <a:spcPts val="1764"/>
              </a:spcBef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1BCE2-7E83-C64F-91F6-5EAC7149D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622714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536" y="118583"/>
            <a:ext cx="8866051" cy="147374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5536" y="1601911"/>
            <a:ext cx="4233863" cy="827714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5536" y="2587591"/>
            <a:ext cx="4233863" cy="3964128"/>
          </a:xfrm>
        </p:spPr>
        <p:txBody>
          <a:bodyPr>
            <a:normAutofit/>
          </a:bodyPr>
          <a:lstStyle>
            <a:lvl1pPr>
              <a:spcBef>
                <a:spcPts val="1764"/>
              </a:spcBef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37724" y="1601911"/>
            <a:ext cx="4233863" cy="827714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7724" y="2587591"/>
            <a:ext cx="4233863" cy="3964128"/>
          </a:xfrm>
        </p:spPr>
        <p:txBody>
          <a:bodyPr>
            <a:normAutofit/>
          </a:bodyPr>
          <a:lstStyle>
            <a:lvl1pPr>
              <a:spcBef>
                <a:spcPts val="1764"/>
              </a:spcBef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7B3A7-BF34-E445-83D8-AA7959175F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0153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29DBD-156D-CF46-A76A-86256A535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1955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8C7D9-BD09-CF4D-B20C-BE9D9BC29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0274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5" y="674476"/>
            <a:ext cx="4233863" cy="1280945"/>
          </a:xfrm>
        </p:spPr>
        <p:txBody>
          <a:bodyPr/>
          <a:lstStyle>
            <a:lvl1pPr algn="ctr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8634" y="405982"/>
            <a:ext cx="4233863" cy="6145736"/>
          </a:xfrm>
        </p:spPr>
        <p:txBody>
          <a:bodyPr>
            <a:normAutofit/>
          </a:bodyPr>
          <a:lstStyle>
            <a:lvl1pPr>
              <a:spcBef>
                <a:spcPts val="2205"/>
              </a:spcBef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035" y="1970780"/>
            <a:ext cx="4233863" cy="4100779"/>
          </a:xfrm>
        </p:spPr>
        <p:txBody>
          <a:bodyPr>
            <a:normAutofit/>
          </a:bodyPr>
          <a:lstStyle>
            <a:lvl1pPr marL="0" indent="0" algn="ctr">
              <a:spcBef>
                <a:spcPts val="661"/>
              </a:spcBef>
              <a:buNone/>
              <a:defRPr sz="20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960F9-FFFE-E642-A74E-C26943729B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90017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035" y="674476"/>
            <a:ext cx="4497415" cy="1280945"/>
          </a:xfrm>
        </p:spPr>
        <p:txBody>
          <a:bodyPr/>
          <a:lstStyle>
            <a:lvl1pPr algn="ctr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035" y="1970780"/>
            <a:ext cx="4497415" cy="4100779"/>
          </a:xfrm>
        </p:spPr>
        <p:txBody>
          <a:bodyPr>
            <a:normAutofit/>
          </a:bodyPr>
          <a:lstStyle>
            <a:lvl1pPr marL="0" indent="0" algn="ctr">
              <a:spcBef>
                <a:spcPts val="661"/>
              </a:spcBef>
              <a:buNone/>
              <a:defRPr sz="20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612052" y="396164"/>
            <a:ext cx="4032250" cy="5862195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rtlCol="0">
            <a:normAutofit/>
          </a:bodyPr>
          <a:lstStyle>
            <a:lvl1pPr marL="0" indent="0" algn="l" defTabSz="1007943" rtl="0" eaLnBrk="1" latinLnBrk="0" hangingPunct="1">
              <a:spcBef>
                <a:spcPts val="2205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5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2FDED-7D05-D34B-AA0A-6E8FA7447C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23200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5FFD0-86EA-0C46-A18F-C4BDB10F1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59574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24684" y="405984"/>
            <a:ext cx="1680104" cy="614573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5537" y="405984"/>
            <a:ext cx="7374958" cy="614573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F0590-BE81-D740-AC23-45DB936B6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79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5F9E1-CCDD-9E4F-8A4E-2C7CE59356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76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10C35-D175-FD4B-A086-58CB7B4219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640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8A525-175C-AF45-910E-16B924C8FB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821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45DFB-9426-854B-B1B1-09E0925ED7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402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BB3A5-4123-4B49-8182-D8E89BB15F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821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87FFF-AECF-3D47-95EF-091308E0C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396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79DAE6-8B5C-0F47-8AC3-225AA238E1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028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DE5DB-6323-114D-88C9-90DB307CE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227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DE491-299C-2742-9D42-E1BD47FC8C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880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459F7-605C-8740-A7D8-83918F1C0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8974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364C8-6684-BC43-9A3B-DF20CF60C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318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529BE-2C09-A940-A7C3-87D4BB719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5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2EEE2-18D3-E44B-95DB-1F2FBA6D5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183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AEF14B-A16E-DA41-A049-88E8D8CD7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4837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56E3A-70B0-0B40-9759-B5E8C7538A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9914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28F4E-1CD3-8F4F-8F01-9B5551D182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033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1D8AB-AA97-FF49-A255-C7696FE54E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735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7BC7E-AB57-8747-9C14-518A68616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785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193BA-1525-5942-9539-F838F19791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3821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4BB81-B747-494F-B540-2B05D570E0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2086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2A27E-670F-B841-B648-4886E3D288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24484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9C7AE-F1B4-5542-96A6-85236EF01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138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DFDD2-6C9B-C042-A198-AA4B054A7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9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77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DE879-3A30-FA42-9DB9-60E168DE6D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3831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8D336-572E-CD44-A2C3-15472965CB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7498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E0E2A-87E2-D94D-9D1F-513DDD916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878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5F0E7D-7D98-EE43-ACEF-280AAD9A24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3559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FE9F3-245B-934B-9438-E58A1BD00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805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645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85DEB-EE29-0D4B-A1AA-3105CBE4D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6733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40081-4340-A441-A181-AC70252D5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75467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EDCF5C-CB18-8442-B84E-E1EB66A9E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219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456F9-74EA-C34B-A87F-9B2A80421D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909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986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B00128-5354-C146-9440-86829A69D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1654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9419A-723F-B643-9E22-E8EE90D0FB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334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129ED-51CE-CB4E-8E01-39CAB442F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44634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114AAF-4BF2-7A47-A0A6-8B24ED0F73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285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9DF62-8CA2-824A-83CB-3AE7027ACF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18391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25E88-74CD-1A4F-A25C-E595FCB0F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1946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869F5-2C1A-3149-9177-CE0918A7C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58230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2C640-6C40-D04A-B313-61EAA974C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1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3275" y="301625"/>
            <a:ext cx="2216150" cy="6453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497637" cy="6453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47E94-2D85-5A43-979F-ED5D3EB0B6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8085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7199D-47A8-5541-8B96-AD12D6CC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7910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E725E-2B56-2843-AEA6-CAF08BEA1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2610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92CFD-3A0A-764A-87E2-1FE340ABC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55300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6625" y="1768475"/>
            <a:ext cx="41402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768475"/>
            <a:ext cx="4141788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7E8263-A7BB-454C-B930-B30F167FF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1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6011D-3C5D-0143-8D91-A882C4EE39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66956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FA282-67FB-0A41-9079-9CE1FCCBF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4508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A770A-803D-3D43-8801-58C0EDABA3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9879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25ACF-6093-EC4C-A2F4-7E0E80C02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0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9A2AA3-A757-9F4D-8C9C-00AC07AE2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971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7BB74-76D7-724E-80BE-AD327F2298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3524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24B20-E132-0D46-8842-8B0E57ECBD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67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62813" y="479425"/>
            <a:ext cx="2108200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6625" y="479425"/>
            <a:ext cx="6173788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45100-67C5-C944-917F-697A3FE6A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4810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B9095-261D-7940-A13D-2706CD2D2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951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B10D0-73B6-7D45-A442-7D9FBD39A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20753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44685-B1D9-D54D-90CF-A6230C185A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36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5320D-BA2A-424C-B646-8EA92A151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6475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61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1768475"/>
            <a:ext cx="4357687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95C377-4747-1F41-A0D4-903EC90B45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795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BAE65F-ADAF-3E41-987C-6AA209D50F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49293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8702B-C9C8-E74F-BEB9-9DE49529A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6426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8153D-1E5E-4C4A-9F81-BD8A5A28A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2764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3E598-586D-7F42-BB40-801C05C5F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520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6356F0-129A-BF48-AF2A-489A3D3A62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9680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E6A8F-F2D7-0D46-AA4B-4FF7F5B24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630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695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76335-E177-EA4E-A169-DAE0D13F95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351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E6066-05DA-A94A-A109-EE129E375E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07946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A07E7-B3ED-8B48-87B4-03F7513C1D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3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1A887-E2BF-CE4C-BCCA-BFC6A67EA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6868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74DD5-5701-DA4F-A3CC-34DE6F465F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942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2095500"/>
            <a:ext cx="4356100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1738" y="2095500"/>
            <a:ext cx="4357687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31C7B-F56B-D545-84BA-EAFE255A6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5411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EC243D-E937-824A-B261-FD8ED30C7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5789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CE1BD-5B3D-6143-B858-228719C5DF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6272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FB9E8-9083-674F-B842-BCDC30194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6046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6005B-08E3-6740-ABD8-788EEBF65A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8290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E0B95-2D2D-5648-BEFB-212AAF25F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25350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07ECA-B0C4-A841-B697-9D2CD08EB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7403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35813" y="647700"/>
            <a:ext cx="2233612" cy="5829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0" y="647700"/>
            <a:ext cx="6551613" cy="5829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03850-3AEB-024B-B77A-693C77027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64491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0A181-FD23-7F4F-9CD3-AA8E6FAF95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62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DD767-218C-5740-8928-50EB84EE41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17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9E3D2-5C41-C74D-BC12-5451E16D1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445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B38B1-9ABF-704E-B567-3178EE49B9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35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41475" y="1768475"/>
            <a:ext cx="3787775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81650" y="1768475"/>
            <a:ext cx="3789363" cy="438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DDAD5-C9A2-834A-B425-F9859C28C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5644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FBB98-8ABC-8144-A330-40544D8F35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89879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64273-A069-E844-85E1-1C907E1EE3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5924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B34A7-4B61-B844-B3DC-1C36F0175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3917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748E5-4E00-D94C-8F6A-16051E5FA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7849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647FB-AC2B-144D-96EF-AD0818FEA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65732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0C3E1-13DC-954E-97E7-48770A19EF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7823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89838" y="301625"/>
            <a:ext cx="1982787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41475" y="301625"/>
            <a:ext cx="5795963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BF3DF-1604-2449-A373-56BE5CF7A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356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0.xml"/><Relationship Id="rId12" Type="http://schemas.openxmlformats.org/officeDocument/2006/relationships/theme" Target="../theme/theme10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00.xml"/><Relationship Id="rId2" Type="http://schemas.openxmlformats.org/officeDocument/2006/relationships/slideLayout" Target="../slideLayouts/slideLayout101.xml"/><Relationship Id="rId3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104.xml"/><Relationship Id="rId6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6.xml"/><Relationship Id="rId8" Type="http://schemas.openxmlformats.org/officeDocument/2006/relationships/slideLayout" Target="../slideLayouts/slideLayout107.xml"/><Relationship Id="rId9" Type="http://schemas.openxmlformats.org/officeDocument/2006/relationships/slideLayout" Target="../slideLayouts/slideLayout108.xml"/><Relationship Id="rId10" Type="http://schemas.openxmlformats.org/officeDocument/2006/relationships/slideLayout" Target="../slideLayouts/slideLayout109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1.xml"/><Relationship Id="rId12" Type="http://schemas.openxmlformats.org/officeDocument/2006/relationships/theme" Target="../theme/theme11.xml"/><Relationship Id="rId13" Type="http://schemas.openxmlformats.org/officeDocument/2006/relationships/image" Target="../media/image8.png"/><Relationship Id="rId1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13.xml"/><Relationship Id="rId4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17.xml"/><Relationship Id="rId8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0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12.xml"/><Relationship Id="rId13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13.xml"/><Relationship Id="rId13" Type="http://schemas.openxmlformats.org/officeDocument/2006/relationships/image" Target="../media/image9.png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14.xml"/><Relationship Id="rId13" Type="http://schemas.openxmlformats.org/officeDocument/2006/relationships/image" Target="../media/image8.png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5.xml"/><Relationship Id="rId12" Type="http://schemas.openxmlformats.org/officeDocument/2006/relationships/theme" Target="../theme/theme15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56.xml"/><Relationship Id="rId3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0.xml"/><Relationship Id="rId7" Type="http://schemas.openxmlformats.org/officeDocument/2006/relationships/slideLayout" Target="../slideLayouts/slideLayout161.xml"/><Relationship Id="rId8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3.xml"/><Relationship Id="rId10" Type="http://schemas.openxmlformats.org/officeDocument/2006/relationships/slideLayout" Target="../slideLayouts/slideLayout164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76.xml"/><Relationship Id="rId12" Type="http://schemas.openxmlformats.org/officeDocument/2006/relationships/theme" Target="../theme/theme16.xml"/><Relationship Id="rId13" Type="http://schemas.openxmlformats.org/officeDocument/2006/relationships/image" Target="../media/image10.png"/><Relationship Id="rId1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70.xml"/><Relationship Id="rId6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2.xml"/><Relationship Id="rId8" Type="http://schemas.openxmlformats.org/officeDocument/2006/relationships/slideLayout" Target="../slideLayouts/slideLayout173.xml"/><Relationship Id="rId9" Type="http://schemas.openxmlformats.org/officeDocument/2006/relationships/slideLayout" Target="../slideLayouts/slideLayout174.xml"/><Relationship Id="rId10" Type="http://schemas.openxmlformats.org/officeDocument/2006/relationships/slideLayout" Target="../slideLayouts/slideLayout175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88.xml"/><Relationship Id="rId13" Type="http://schemas.openxmlformats.org/officeDocument/2006/relationships/theme" Target="../theme/theme17.xml"/><Relationship Id="rId1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79.xml"/><Relationship Id="rId4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3.xml"/><Relationship Id="rId8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86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12285B79-EEE0-BF4F-90B7-C8F94EBC2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F3615E2E-7984-C346-844B-4F82A01127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7450" cy="756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1013" y="428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0738" y="1870075"/>
            <a:ext cx="8435975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24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C29CC4F2-0FD7-924E-A23C-4CB8DCB696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738" y="107950"/>
            <a:ext cx="7794626" cy="160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71120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0C2257D8-5AC8-2D40-AB54-67561BB03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88" r:id="rId2"/>
    <p:sldLayoutId id="2147483989" r:id="rId3"/>
    <p:sldLayoutId id="2147483990" r:id="rId4"/>
    <p:sldLayoutId id="2147483991" r:id="rId5"/>
    <p:sldLayoutId id="2147483992" r:id="rId6"/>
    <p:sldLayoutId id="2147483993" r:id="rId7"/>
    <p:sldLayoutId id="2147483994" r:id="rId8"/>
    <p:sldLayoutId id="2147483995" r:id="rId9"/>
    <p:sldLayoutId id="2147483996" r:id="rId10"/>
    <p:sldLayoutId id="2147483997" r:id="rId11"/>
  </p:sldLayoutIdLst>
  <p:hf sldNum="0" hd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738" y="107950"/>
            <a:ext cx="7794626" cy="160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71120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E8D8A514-2176-2B4A-9281-ADB8E6417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</p:sldLayoutIdLst>
  <p:hf sldNum="0" hd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7450" cy="756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81013" y="428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0738" y="1870075"/>
            <a:ext cx="8435975" cy="449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24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34955DB7-372B-A14D-902E-D3574B85FE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5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333333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333333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333333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455988" y="479425"/>
            <a:ext cx="316547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6625" y="1768475"/>
            <a:ext cx="8434388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015E7079-5B5B-1145-99A7-588F039CB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20" r:id="rId1"/>
    <p:sldLayoutId id="2147484021" r:id="rId2"/>
    <p:sldLayoutId id="2147484022" r:id="rId3"/>
    <p:sldLayoutId id="2147484023" r:id="rId4"/>
    <p:sldLayoutId id="2147484024" r:id="rId5"/>
    <p:sldLayoutId id="2147484025" r:id="rId6"/>
    <p:sldLayoutId id="2147484026" r:id="rId7"/>
    <p:sldLayoutId id="2147484027" r:id="rId8"/>
    <p:sldLayoutId id="2147484028" r:id="rId9"/>
    <p:sldLayoutId id="2147484029" r:id="rId10"/>
    <p:sldLayoutId id="2147484030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76488" y="301625"/>
            <a:ext cx="532447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FFFFFF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38B82684-317A-0C49-AD49-3AB11EE01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Placeholder 1"/>
          <p:cNvSpPr>
            <a:spLocks noGrp="1"/>
          </p:cNvSpPr>
          <p:nvPr>
            <p:ph type="title"/>
          </p:nvPr>
        </p:nvSpPr>
        <p:spPr bwMode="auto">
          <a:xfrm>
            <a:off x="604838" y="119063"/>
            <a:ext cx="8866187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22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4838" y="1763713"/>
            <a:ext cx="8866187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07125" y="6918325"/>
            <a:ext cx="2351088" cy="401638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13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28/10/13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338" y="7137400"/>
            <a:ext cx="5337175" cy="403225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l">
              <a:defRPr sz="1300" dirty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DT Training Seminar Jan. </a:t>
            </a:r>
            <a:r>
              <a:rPr lang="en-US" dirty="0" smtClean="0"/>
              <a:t>23, </a:t>
            </a:r>
            <a:r>
              <a:rPr lang="en-US" dirty="0"/>
              <a:t>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07438" y="6918325"/>
            <a:ext cx="1092200" cy="401638"/>
          </a:xfrm>
          <a:prstGeom prst="rect">
            <a:avLst/>
          </a:prstGeom>
        </p:spPr>
        <p:txBody>
          <a:bodyPr vert="horz" lIns="100794" tIns="50397" rIns="100794" bIns="50397" rtlCol="0" anchor="ctr"/>
          <a:lstStyle>
            <a:lvl1pPr algn="r">
              <a:defRPr sz="40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29E9130-8869-B640-B388-7EE8267CF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3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  <p:sldLayoutId id="2147484052" r:id="rId12"/>
  </p:sldLayoutIdLst>
  <p:hf sldNum="0" hdr="0" dt="0"/>
  <p:txStyles>
    <p:titleStyle>
      <a:lvl1pPr algn="ctr" defTabSz="1006475" rtl="0" fontAlgn="base">
        <a:spcBef>
          <a:spcPct val="0"/>
        </a:spcBef>
        <a:spcAft>
          <a:spcPct val="0"/>
        </a:spcAft>
        <a:defRPr sz="5100" kern="1200">
          <a:solidFill>
            <a:schemeClr val="accent1"/>
          </a:solidFill>
          <a:latin typeface="+mj-lt"/>
          <a:ea typeface="ＭＳ Ｐゴシック" charset="0"/>
          <a:cs typeface="ＭＳ Ｐゴシック" charset="0"/>
        </a:defRPr>
      </a:lvl1pPr>
      <a:lvl2pPr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sz="5100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84175" indent="-384175" algn="l" defTabSz="1006475" rtl="0" fontAlgn="base">
        <a:spcBef>
          <a:spcPts val="2200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600" kern="1200">
          <a:solidFill>
            <a:srgbClr val="595959"/>
          </a:solidFill>
          <a:latin typeface="+mn-lt"/>
          <a:ea typeface="ＭＳ Ｐゴシック" charset="0"/>
          <a:cs typeface="ＭＳ Ｐゴシック" charset="0"/>
        </a:defRPr>
      </a:lvl1pPr>
      <a:lvl2pPr marL="755650" indent="-369888" algn="l" defTabSz="1006475" rtl="0" fontAlgn="base">
        <a:spcBef>
          <a:spcPts val="663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sz="2400" kern="1200">
          <a:solidFill>
            <a:srgbClr val="595959"/>
          </a:solidFill>
          <a:latin typeface="+mn-lt"/>
          <a:ea typeface="ＭＳ Ｐゴシック" charset="0"/>
          <a:cs typeface="+mn-cs"/>
        </a:defRPr>
      </a:lvl2pPr>
      <a:lvl3pPr marL="1066800" indent="-311150" algn="l" defTabSz="1006475" rtl="0" fontAlgn="base">
        <a:spcBef>
          <a:spcPts val="663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200" kern="1200">
          <a:solidFill>
            <a:srgbClr val="595959"/>
          </a:solidFill>
          <a:latin typeface="+mn-lt"/>
          <a:ea typeface="ＭＳ Ｐゴシック" charset="0"/>
          <a:cs typeface="+mn-cs"/>
        </a:defRPr>
      </a:lvl3pPr>
      <a:lvl4pPr marL="1392238" indent="-325438" algn="l" defTabSz="1006475" rtl="0" fontAlgn="base">
        <a:spcBef>
          <a:spcPts val="663"/>
        </a:spcBef>
        <a:spcAft>
          <a:spcPct val="0"/>
        </a:spcAft>
        <a:buClr>
          <a:srgbClr val="215D77"/>
        </a:buClr>
        <a:buSzPct val="110000"/>
        <a:buFont typeface="Wingdings 2" charset="0"/>
        <a:buChar char="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4pPr>
      <a:lvl5pPr marL="1703388" indent="-311150" algn="l" defTabSz="1006475" rtl="0" fontAlgn="base">
        <a:spcBef>
          <a:spcPts val="663"/>
        </a:spcBef>
        <a:spcAft>
          <a:spcPct val="0"/>
        </a:spcAft>
        <a:buClr>
          <a:srgbClr val="6FB7D7"/>
        </a:buClr>
        <a:buSzPct val="110000"/>
        <a:buFont typeface="Wingdings 2" charset="0"/>
        <a:buChar char=""/>
        <a:defRPr sz="2000" kern="1200">
          <a:solidFill>
            <a:srgbClr val="595959"/>
          </a:solidFill>
          <a:latin typeface="+mn-lt"/>
          <a:ea typeface="ＭＳ Ｐゴシック" charset="0"/>
          <a:cs typeface="+mn-cs"/>
        </a:defRPr>
      </a:lvl5pPr>
      <a:lvl6pPr marL="2015886" indent="-311482" algn="l" defTabSz="1007943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20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34368" indent="-311482" algn="l" defTabSz="1007943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20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644101" indent="-311482" algn="l" defTabSz="1007943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20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64333" indent="-311482" algn="l" defTabSz="1007943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20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FFFFFF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FC769014-D4D4-F641-835D-42A0EAE6C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B014150D-B436-CF47-948B-F665693F69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00000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7800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09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FFFFFF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C04C8BED-5758-534B-9D25-0DF30343D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5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538"/>
        </a:spcAft>
        <a:buClr>
          <a:srgbClr val="000000"/>
        </a:buClr>
        <a:buSzPct val="100000"/>
        <a:buFont typeface="Times New Roman" charset="0"/>
        <a:defRPr sz="35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225"/>
        </a:spcAft>
        <a:buClr>
          <a:srgbClr val="000000"/>
        </a:buClr>
        <a:buSzPct val="100000"/>
        <a:buFont typeface="Times New Roman" charset="0"/>
        <a:defRPr sz="30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92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6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313"/>
        </a:spcAft>
        <a:buClr>
          <a:srgbClr val="000000"/>
        </a:buClr>
        <a:buSzPct val="100000"/>
        <a:buFont typeface="Times New Roman" charset="0"/>
        <a:defRPr sz="2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8348662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986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pPr>
              <a:defRPr/>
            </a:pPr>
            <a:fld id="{3FA1AE59-5601-8B46-9903-AFCCDF40E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00000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Arial" charset="0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Arial" charset="0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455988" y="479425"/>
            <a:ext cx="3165475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6625" y="1768475"/>
            <a:ext cx="8434388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1708D0EE-5D45-B248-A209-844816C856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10079038" cy="755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6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7800" cy="78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66187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FA2932B2-51DA-364F-9AAB-BCF89CAF84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FFFFFF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647700"/>
            <a:ext cx="7053263" cy="64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2095500"/>
            <a:ext cx="8866187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30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03238" y="6551613"/>
            <a:ext cx="2346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3448050" y="6551613"/>
            <a:ext cx="31940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534150"/>
            <a:ext cx="23447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Times New Roman" charset="0"/>
                <a:cs typeface="Arial Unicode MS" charset="0"/>
              </a:defRPr>
            </a:lvl1pPr>
          </a:lstStyle>
          <a:p>
            <a:pPr>
              <a:defRPr/>
            </a:pPr>
            <a:fld id="{F763C5F4-730F-9140-989A-EBE41D771E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hf sldNum="0" hdr="0" dt="0"/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400">
          <a:solidFill>
            <a:srgbClr val="333333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5388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41475" y="301625"/>
            <a:ext cx="7931150" cy="1258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41475" y="1768475"/>
            <a:ext cx="7729538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584325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98621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4738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15900" indent="-215900" algn="r">
              <a:lnSpc>
                <a:spcPct val="100000"/>
              </a:lnSpc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</a:tabLst>
              <a:defRPr sz="1400" smtClean="0">
                <a:solidFill>
                  <a:srgbClr val="000000"/>
                </a:solidFill>
                <a:latin typeface="+mj-lt"/>
                <a:cs typeface="Arial Unicode MS" charset="0"/>
              </a:defRPr>
            </a:lvl1pPr>
          </a:lstStyle>
          <a:p>
            <a:pPr>
              <a:defRPr/>
            </a:pPr>
            <a:fld id="{E95ECA2B-8364-FB40-BECA-393C904CC0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hf sldNum="0" hd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100">
          <a:solidFill>
            <a:srgbClr val="050505"/>
          </a:solidFill>
          <a:latin typeface="Times New Roman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50505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75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9.emf"/><Relationship Id="rId5" Type="http://schemas.openxmlformats.org/officeDocument/2006/relationships/image" Target="../media/image40.jpe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png"/><Relationship Id="rId5" Type="http://schemas.openxmlformats.org/officeDocument/2006/relationships/image" Target="../media/image46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jpeg"/><Relationship Id="rId6" Type="http://schemas.openxmlformats.org/officeDocument/2006/relationships/image" Target="../media/image56.png"/><Relationship Id="rId7" Type="http://schemas.openxmlformats.org/officeDocument/2006/relationships/image" Target="../media/image57.jpeg"/><Relationship Id="rId8" Type="http://schemas.openxmlformats.org/officeDocument/2006/relationships/image" Target="../media/image58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5" Type="http://schemas.openxmlformats.org/officeDocument/2006/relationships/image" Target="../media/image61.jpeg"/><Relationship Id="rId6" Type="http://schemas.openxmlformats.org/officeDocument/2006/relationships/image" Target="../media/image62.jpeg"/><Relationship Id="rId7" Type="http://schemas.openxmlformats.org/officeDocument/2006/relationships/image" Target="../media/image63.jpeg"/><Relationship Id="rId1" Type="http://schemas.openxmlformats.org/officeDocument/2006/relationships/slideLayout" Target="../slideLayouts/slideLayout177.xml"/><Relationship Id="rId2" Type="http://schemas.openxmlformats.org/officeDocument/2006/relationships/notesSlide" Target="../notesSlides/notesSlid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jpeg"/><Relationship Id="rId5" Type="http://schemas.openxmlformats.org/officeDocument/2006/relationships/image" Target="../media/image66.jpeg"/><Relationship Id="rId6" Type="http://schemas.openxmlformats.org/officeDocument/2006/relationships/image" Target="../media/image67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4" Type="http://schemas.openxmlformats.org/officeDocument/2006/relationships/image" Target="../media/image69.jpeg"/><Relationship Id="rId5" Type="http://schemas.openxmlformats.org/officeDocument/2006/relationships/image" Target="../media/image70.jpeg"/><Relationship Id="rId6" Type="http://schemas.openxmlformats.org/officeDocument/2006/relationships/image" Target="../media/image71.jpeg"/><Relationship Id="rId7" Type="http://schemas.openxmlformats.org/officeDocument/2006/relationships/image" Target="../media/image72.pn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7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4" Type="http://schemas.openxmlformats.org/officeDocument/2006/relationships/image" Target="../media/image76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9.jpeg"/><Relationship Id="rId5" Type="http://schemas.openxmlformats.org/officeDocument/2006/relationships/image" Target="../media/image80.jpeg"/><Relationship Id="rId6" Type="http://schemas.openxmlformats.org/officeDocument/2006/relationships/image" Target="../media/image78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4" Type="http://schemas.openxmlformats.org/officeDocument/2006/relationships/image" Target="../media/image86.jpe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8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86.jpeg"/><Relationship Id="rId3" Type="http://schemas.openxmlformats.org/officeDocument/2006/relationships/image" Target="../media/image8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4" Type="http://schemas.openxmlformats.org/officeDocument/2006/relationships/image" Target="../media/image85.jpeg"/><Relationship Id="rId5" Type="http://schemas.openxmlformats.org/officeDocument/2006/relationships/image" Target="../media/image84.jpe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8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4" Type="http://schemas.openxmlformats.org/officeDocument/2006/relationships/image" Target="../media/image91.jpeg"/><Relationship Id="rId5" Type="http://schemas.openxmlformats.org/officeDocument/2006/relationships/image" Target="../media/image92.jpe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8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9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9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95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96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9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4" Type="http://schemas.openxmlformats.org/officeDocument/2006/relationships/image" Target="../media/image99.jpe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4" Type="http://schemas.openxmlformats.org/officeDocument/2006/relationships/image" Target="../media/image103.jpeg"/><Relationship Id="rId5" Type="http://schemas.openxmlformats.org/officeDocument/2006/relationships/image" Target="../media/image104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0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4" Type="http://schemas.openxmlformats.org/officeDocument/2006/relationships/image" Target="../media/image106.jpeg"/><Relationship Id="rId5" Type="http://schemas.openxmlformats.org/officeDocument/2006/relationships/image" Target="../media/image107.jpeg"/><Relationship Id="rId6" Type="http://schemas.openxmlformats.org/officeDocument/2006/relationships/image" Target="../media/image108.jpeg"/><Relationship Id="rId7" Type="http://schemas.openxmlformats.org/officeDocument/2006/relationships/image" Target="../media/image109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2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10.jpeg"/><Relationship Id="rId3" Type="http://schemas.openxmlformats.org/officeDocument/2006/relationships/image" Target="../media/image111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4" Type="http://schemas.openxmlformats.org/officeDocument/2006/relationships/image" Target="../media/image114.jpeg"/><Relationship Id="rId5" Type="http://schemas.openxmlformats.org/officeDocument/2006/relationships/image" Target="../media/image115.pn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1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4" Type="http://schemas.openxmlformats.org/officeDocument/2006/relationships/image" Target="../media/image118.jpe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16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19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4" Type="http://schemas.openxmlformats.org/officeDocument/2006/relationships/image" Target="../media/image121.jpeg"/><Relationship Id="rId5" Type="http://schemas.openxmlformats.org/officeDocument/2006/relationships/image" Target="../media/image122.pn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2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21.png"/><Relationship Id="rId3" Type="http://schemas.openxmlformats.org/officeDocument/2006/relationships/image" Target="../media/image2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4" Type="http://schemas.openxmlformats.org/officeDocument/2006/relationships/image" Target="../media/image129.jpeg"/><Relationship Id="rId5" Type="http://schemas.openxmlformats.org/officeDocument/2006/relationships/image" Target="../media/image130.jpe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27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131.jpeg"/><Relationship Id="rId3" Type="http://schemas.openxmlformats.org/officeDocument/2006/relationships/image" Target="../media/image132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jpeg"/><Relationship Id="rId4" Type="http://schemas.openxmlformats.org/officeDocument/2006/relationships/image" Target="../media/image134.jpeg"/><Relationship Id="rId5" Type="http://schemas.openxmlformats.org/officeDocument/2006/relationships/image" Target="../media/image135.jpeg"/><Relationship Id="rId6" Type="http://schemas.openxmlformats.org/officeDocument/2006/relationships/image" Target="../media/image136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2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37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4" Type="http://schemas.openxmlformats.org/officeDocument/2006/relationships/image" Target="../media/image141.pn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3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jpeg"/><Relationship Id="rId4" Type="http://schemas.openxmlformats.org/officeDocument/2006/relationships/image" Target="../media/image143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3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4" Type="http://schemas.openxmlformats.org/officeDocument/2006/relationships/image" Target="../media/image146.jpeg"/><Relationship Id="rId5" Type="http://schemas.openxmlformats.org/officeDocument/2006/relationships/image" Target="../media/image147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4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jpeg"/><Relationship Id="rId4" Type="http://schemas.openxmlformats.org/officeDocument/2006/relationships/image" Target="../media/image150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4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jpeg"/><Relationship Id="rId4" Type="http://schemas.openxmlformats.org/officeDocument/2006/relationships/image" Target="../media/image153.jpeg"/><Relationship Id="rId5" Type="http://schemas.openxmlformats.org/officeDocument/2006/relationships/image" Target="../media/image154.jpeg"/><Relationship Id="rId6" Type="http://schemas.openxmlformats.org/officeDocument/2006/relationships/image" Target="../media/image155.jpe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5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23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56.jpe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jpeg"/><Relationship Id="rId4" Type="http://schemas.openxmlformats.org/officeDocument/2006/relationships/image" Target="../media/image159.png"/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15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jpeg"/><Relationship Id="rId1" Type="http://schemas.openxmlformats.org/officeDocument/2006/relationships/slideLayout" Target="../slideLayouts/slideLayout178.xml"/><Relationship Id="rId2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jpeg"/><Relationship Id="rId1" Type="http://schemas.openxmlformats.org/officeDocument/2006/relationships/slideLayout" Target="../slideLayouts/slideLayout18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1843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792" y="2937870"/>
            <a:ext cx="9072761" cy="4623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21293"/>
            <a:ext cx="9326885" cy="206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575816" y="2051645"/>
            <a:ext cx="6984776" cy="830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600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400" i="1" dirty="0" smtClean="0">
                <a:solidFill>
                  <a:srgbClr val="FF0000"/>
                </a:solidFill>
                <a:latin typeface="Times New Roman" charset="0"/>
              </a:rPr>
              <a:t>A Straw Tracker in NA62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2736056" y="4499917"/>
            <a:ext cx="3684482" cy="49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i="1" dirty="0">
                <a:solidFill>
                  <a:srgbClr val="FF0000"/>
                </a:solidFill>
              </a:rPr>
              <a:t>From idea to detector</a:t>
            </a:r>
          </a:p>
        </p:txBody>
      </p:sp>
      <p:pic>
        <p:nvPicPr>
          <p:cNvPr id="8" name="Picture 2" descr="na62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8584" y="2195661"/>
            <a:ext cx="212407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575816" y="-324619"/>
            <a:ext cx="9073008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Straw development – 3 years of studies!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472" y="4853979"/>
            <a:ext cx="3511419" cy="2681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60" y="1403573"/>
            <a:ext cx="3600400" cy="2906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5904408" y="4427909"/>
            <a:ext cx="1171575" cy="34925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1800" dirty="0" smtClean="0"/>
              <a:t>EN-MME 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719832" y="971525"/>
            <a:ext cx="2581275" cy="349250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1800" dirty="0" smtClean="0"/>
              <a:t>Company SEFAR (CH) 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143768" y="5508029"/>
            <a:ext cx="2559212" cy="785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16 km of welded</a:t>
            </a:r>
          </a:p>
          <a:p>
            <a:pPr>
              <a:buClrTx/>
              <a:buFontTx/>
              <a:buNone/>
              <a:defRPr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straws  !!!!!!!</a:t>
            </a:r>
          </a:p>
        </p:txBody>
      </p:sp>
      <p:sp>
        <p:nvSpPr>
          <p:cNvPr id="3175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12" name="Content Placeholder 9" descr="Tensile tes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36056" y="4858880"/>
            <a:ext cx="3584787" cy="26880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0152" y="899517"/>
            <a:ext cx="4997500" cy="3125421"/>
          </a:xfrm>
          <a:prstGeom prst="rect">
            <a:avLst/>
          </a:prstGeom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688384" y="827509"/>
            <a:ext cx="1028219" cy="355355"/>
          </a:xfrm>
          <a:prstGeom prst="rect">
            <a:avLst/>
          </a:prstGeom>
          <a:ln/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1800" dirty="0" smtClean="0"/>
              <a:t>TE-VSC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9118" y="1403573"/>
            <a:ext cx="1410829" cy="233967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 idx="4294967295"/>
          </p:nvPr>
        </p:nvSpPr>
        <p:spPr>
          <a:xfrm>
            <a:off x="143768" y="395461"/>
            <a:ext cx="9072562" cy="790575"/>
          </a:xfrm>
        </p:spPr>
        <p:txBody>
          <a:bodyPr/>
          <a:lstStyle/>
          <a:p>
            <a:r>
              <a:rPr lang="en-US" sz="3500" dirty="0">
                <a:solidFill>
                  <a:srgbClr val="000000"/>
                </a:solidFill>
                <a:latin typeface="News Gothic MT" charset="0"/>
              </a:rPr>
              <a:t>NA62 straw electronics and readout</a:t>
            </a:r>
            <a:br>
              <a:rPr lang="en-US" sz="3500" dirty="0">
                <a:solidFill>
                  <a:srgbClr val="000000"/>
                </a:solidFill>
                <a:latin typeface="News Gothic MT" charset="0"/>
              </a:rPr>
            </a:br>
            <a:r>
              <a:rPr lang="en-US" sz="3500" dirty="0">
                <a:solidFill>
                  <a:srgbClr val="000000"/>
                </a:solidFill>
                <a:latin typeface="News Gothic MT" charset="0"/>
              </a:rPr>
              <a:t>PH-DT + PH-ESE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2074539" y="5019749"/>
            <a:ext cx="252016" cy="25198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526" name="Text Box 23"/>
          <p:cNvSpPr txBox="1">
            <a:spLocks noChangeArrowheads="1"/>
          </p:cNvSpPr>
          <p:nvPr/>
        </p:nvSpPr>
        <p:spPr bwMode="auto">
          <a:xfrm>
            <a:off x="2520032" y="3347789"/>
            <a:ext cx="1673225" cy="877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/>
              <a:t>30 Front-End “covers”/view </a:t>
            </a:r>
          </a:p>
        </p:txBody>
      </p:sp>
      <p:sp>
        <p:nvSpPr>
          <p:cNvPr id="21527" name="Text Box 30"/>
          <p:cNvSpPr txBox="1">
            <a:spLocks noChangeArrowheads="1"/>
          </p:cNvSpPr>
          <p:nvPr/>
        </p:nvSpPr>
        <p:spPr bwMode="auto">
          <a:xfrm>
            <a:off x="6298190" y="2411685"/>
            <a:ext cx="1574800" cy="139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>
              <a:defRPr/>
            </a:pPr>
            <a:r>
              <a:rPr lang="en-US" sz="1800" dirty="0"/>
              <a:t>Straw</a:t>
            </a:r>
          </a:p>
          <a:p>
            <a:pPr>
              <a:defRPr/>
            </a:pPr>
            <a:r>
              <a:rPr lang="en-US" sz="1800" dirty="0"/>
              <a:t>Readout (+control) Boards </a:t>
            </a:r>
          </a:p>
          <a:p>
            <a:pPr>
              <a:defRPr/>
            </a:pPr>
            <a:r>
              <a:rPr lang="en-US" sz="1800" dirty="0"/>
              <a:t>2 SRB/view</a:t>
            </a:r>
          </a:p>
        </p:txBody>
      </p:sp>
      <p:sp>
        <p:nvSpPr>
          <p:cNvPr id="21528" name="Text Box 32"/>
          <p:cNvSpPr txBox="1">
            <a:spLocks noChangeArrowheads="1"/>
          </p:cNvSpPr>
          <p:nvPr/>
        </p:nvSpPr>
        <p:spPr bwMode="auto">
          <a:xfrm>
            <a:off x="8458430" y="4427909"/>
            <a:ext cx="1106487" cy="6445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sz="1800" dirty="0"/>
              <a:t>2 Fibers</a:t>
            </a:r>
          </a:p>
          <a:p>
            <a:pPr>
              <a:defRPr/>
            </a:pPr>
            <a:r>
              <a:rPr lang="en-US" sz="1800" dirty="0"/>
              <a:t>2 </a:t>
            </a:r>
            <a:r>
              <a:rPr lang="en-US" sz="1800" dirty="0" err="1"/>
              <a:t>Gbit</a:t>
            </a:r>
            <a:r>
              <a:rPr lang="en-US" sz="1800" dirty="0"/>
              <a:t>/s  </a:t>
            </a:r>
          </a:p>
        </p:txBody>
      </p:sp>
      <p:sp>
        <p:nvSpPr>
          <p:cNvPr id="21529" name="Text Box 33"/>
          <p:cNvSpPr txBox="1">
            <a:spLocks noChangeArrowheads="1"/>
          </p:cNvSpPr>
          <p:nvPr/>
        </p:nvSpPr>
        <p:spPr bwMode="auto">
          <a:xfrm>
            <a:off x="8640712" y="1043533"/>
            <a:ext cx="1198562" cy="3730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>
              <a:defRPr/>
            </a:pPr>
            <a:r>
              <a:rPr lang="en-US" sz="1800" dirty="0"/>
              <a:t>PC farm</a:t>
            </a:r>
          </a:p>
        </p:txBody>
      </p:sp>
      <p:sp>
        <p:nvSpPr>
          <p:cNvPr id="26" name="Right Arrow 25"/>
          <p:cNvSpPr/>
          <p:nvPr/>
        </p:nvSpPr>
        <p:spPr>
          <a:xfrm>
            <a:off x="4486815" y="5021682"/>
            <a:ext cx="1235311" cy="1983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73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0921" y="4344665"/>
            <a:ext cx="2187113" cy="1667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569998" y="4715941"/>
            <a:ext cx="1008112" cy="67783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Serial link</a:t>
            </a:r>
          </a:p>
        </p:txBody>
      </p:sp>
      <p:pic>
        <p:nvPicPr>
          <p:cNvPr id="57359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126" y="3923853"/>
            <a:ext cx="2704032" cy="3486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Bent-Up Arrow 4"/>
          <p:cNvSpPr/>
          <p:nvPr/>
        </p:nvSpPr>
        <p:spPr>
          <a:xfrm>
            <a:off x="8416278" y="4283893"/>
            <a:ext cx="1655937" cy="1080120"/>
          </a:xfrm>
          <a:prstGeom prst="bentUpArrow">
            <a:avLst>
              <a:gd name="adj1" fmla="val 13524"/>
              <a:gd name="adj2" fmla="val 19703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7363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4688" y="1547589"/>
            <a:ext cx="1655937" cy="24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431800" y="1259557"/>
            <a:ext cx="7488832" cy="877888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100794" tIns="50397" rIns="100794" bIns="50397">
            <a:spAutoFit/>
          </a:bodyPr>
          <a:lstStyle/>
          <a:p>
            <a:pPr marL="314982" indent="-314982">
              <a:buFont typeface="Arial"/>
              <a:buChar char="•"/>
              <a:defRPr/>
            </a:pPr>
            <a:r>
              <a:rPr lang="en-US" sz="1800" dirty="0"/>
              <a:t>Each “cover” has two 8-channel front–end chips, “CARIOCA”, developed for the </a:t>
            </a:r>
            <a:r>
              <a:rPr lang="en-US" sz="1800" dirty="0" err="1"/>
              <a:t>LHCb</a:t>
            </a:r>
            <a:r>
              <a:rPr lang="en-US" sz="1800" dirty="0"/>
              <a:t> </a:t>
            </a:r>
            <a:r>
              <a:rPr lang="en-US" sz="1800" dirty="0" err="1"/>
              <a:t>muon</a:t>
            </a:r>
            <a:r>
              <a:rPr lang="en-US" sz="1800" dirty="0"/>
              <a:t> tracker (MWPC). </a:t>
            </a:r>
          </a:p>
          <a:p>
            <a:pPr marL="314982" indent="-314982">
              <a:buFont typeface="Arial"/>
              <a:buChar char="•"/>
              <a:defRPr/>
            </a:pPr>
            <a:r>
              <a:rPr lang="en-US" sz="1800" dirty="0"/>
              <a:t>On-detector TDC based on FPGA with a &lt;1ns intrinsic resolution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777910" y="1619597"/>
            <a:ext cx="3096344" cy="3816425"/>
          </a:xfrm>
          <a:prstGeom prst="line">
            <a:avLst/>
          </a:prstGeom>
          <a:ln w="38100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36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171450" y="7156450"/>
            <a:ext cx="4938713" cy="403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94" y="2267669"/>
            <a:ext cx="2304256" cy="420908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9" name="Parallelogram 8"/>
          <p:cNvSpPr/>
          <p:nvPr/>
        </p:nvSpPr>
        <p:spPr>
          <a:xfrm rot="526028">
            <a:off x="1096163" y="2790047"/>
            <a:ext cx="369888" cy="1689100"/>
          </a:xfrm>
          <a:prstGeom prst="parallelogram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57630" y="4067869"/>
            <a:ext cx="1569542" cy="564134"/>
          </a:xfrm>
          <a:prstGeom prst="straightConnector1">
            <a:avLst/>
          </a:prstGeom>
          <a:ln w="28575" cmpd="sng"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647824" y="0"/>
            <a:ext cx="8350250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Simulations with Garfield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2"/>
          <a:stretch>
            <a:fillRect/>
          </a:stretch>
        </p:blipFill>
        <p:spPr bwMode="auto">
          <a:xfrm>
            <a:off x="3240112" y="3275781"/>
            <a:ext cx="3925896" cy="4067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b="63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68" y="4211884"/>
            <a:ext cx="3232186" cy="3347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68" y="1115541"/>
            <a:ext cx="2830513" cy="284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3797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736056" y="971525"/>
            <a:ext cx="3953426" cy="1852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	Cluster production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	R-t dependence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	Time spectra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FE electronics response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6" b="-360"/>
          <a:stretch/>
        </p:blipFill>
        <p:spPr>
          <a:xfrm>
            <a:off x="6696496" y="827509"/>
            <a:ext cx="3606545" cy="361645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503808" y="0"/>
            <a:ext cx="8351837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600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The NA62 Straw Collaboration</a:t>
            </a:r>
          </a:p>
        </p:txBody>
      </p:sp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143768" y="1331565"/>
            <a:ext cx="5865812" cy="438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430213" indent="-32385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62013" indent="-322263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smtClean="0">
                <a:latin typeface="Times New Roman" charset="0"/>
              </a:rPr>
              <a:t>CERN </a:t>
            </a:r>
          </a:p>
          <a:p>
            <a:pPr lvl="1">
              <a:spcAft>
                <a:spcPts val="1138"/>
              </a:spcAft>
              <a:buSzPct val="75000"/>
              <a:buFont typeface="Symbol" charset="0"/>
              <a:buChar char=""/>
              <a:defRPr/>
            </a:pPr>
            <a:r>
              <a:rPr lang="en-US" sz="2800" dirty="0" smtClean="0"/>
              <a:t>PH/DT: Design, development, prototyping, procurement, coordination, assembly… </a:t>
            </a:r>
          </a:p>
          <a:p>
            <a:pPr lvl="1">
              <a:spcAft>
                <a:spcPts val="1138"/>
              </a:spcAft>
              <a:buSzPct val="75000"/>
              <a:buFont typeface="Symbol" charset="0"/>
              <a:buChar char=""/>
              <a:defRPr/>
            </a:pPr>
            <a:r>
              <a:rPr lang="en-US" sz="2800" dirty="0" smtClean="0"/>
              <a:t>PH/ESE: development electronics, readout</a:t>
            </a:r>
          </a:p>
          <a:p>
            <a:pPr marL="539750" lvl="1" indent="0">
              <a:spcAft>
                <a:spcPts val="1138"/>
              </a:spcAft>
              <a:buSzPct val="75000"/>
              <a:defRPr/>
            </a:pPr>
            <a:endParaRPr lang="en-US" sz="2800" dirty="0" smtClean="0"/>
          </a:p>
          <a:p>
            <a:pPr marL="539750" lvl="1" indent="0">
              <a:spcAft>
                <a:spcPts val="1138"/>
              </a:spcAft>
              <a:buSzPct val="75000"/>
              <a:defRPr/>
            </a:pPr>
            <a:endParaRPr lang="en-US" sz="2800" dirty="0" smtClean="0"/>
          </a:p>
          <a:p>
            <a:pPr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err="1" smtClean="0">
                <a:latin typeface="Times New Roman" charset="0"/>
              </a:rPr>
              <a:t>Dubna</a:t>
            </a:r>
            <a:r>
              <a:rPr lang="en-US" sz="3200" dirty="0" smtClean="0">
                <a:latin typeface="Times New Roman" charset="0"/>
              </a:rPr>
              <a:t>: straw production , module assembly, software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2839" y="1043533"/>
            <a:ext cx="4404019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4382" y="4355901"/>
            <a:ext cx="4416244" cy="331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791840" y="-108595"/>
            <a:ext cx="8350250" cy="66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Time line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76" y="4259557"/>
            <a:ext cx="2611561" cy="2905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592040" y="467469"/>
            <a:ext cx="7594043" cy="1702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284163" indent="-284163"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84163" algn="l"/>
                <a:tab pos="741363" algn="l"/>
                <a:tab pos="1198563" algn="l"/>
                <a:tab pos="1655763" algn="l"/>
                <a:tab pos="2112963" algn="l"/>
                <a:tab pos="2570163" algn="l"/>
                <a:tab pos="3027363" algn="l"/>
                <a:tab pos="3484563" algn="l"/>
                <a:tab pos="3941763" algn="l"/>
                <a:tab pos="4398963" algn="l"/>
                <a:tab pos="4856163" algn="l"/>
                <a:tab pos="5313363" algn="l"/>
                <a:tab pos="5770563" algn="l"/>
                <a:tab pos="6227763" algn="l"/>
                <a:tab pos="6684963" algn="l"/>
                <a:tab pos="7142163" algn="l"/>
                <a:tab pos="7599363" algn="l"/>
                <a:tab pos="8056563" algn="l"/>
                <a:tab pos="8513763" algn="l"/>
                <a:tab pos="8970963" algn="l"/>
                <a:tab pos="94281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US" sz="2800" dirty="0" smtClean="0">
                <a:solidFill>
                  <a:schemeClr val="bg1">
                    <a:lumMod val="85000"/>
                  </a:schemeClr>
                </a:solidFill>
              </a:rPr>
              <a:t>Pre-study 2007-2008</a:t>
            </a:r>
          </a:p>
          <a:p>
            <a:pPr>
              <a:buFont typeface="Arial" charset="0"/>
              <a:buChar char="•"/>
              <a:defRPr/>
            </a:pPr>
            <a:r>
              <a:rPr lang="en-US" sz="2800" dirty="0" smtClean="0"/>
              <a:t>Prototypes 2009-2010</a:t>
            </a:r>
          </a:p>
          <a:p>
            <a:pPr>
              <a:buFont typeface="Arial" charset="0"/>
              <a:buChar char="•"/>
              <a:defRPr/>
            </a:pPr>
            <a:r>
              <a:rPr lang="en-US" sz="2800" dirty="0" smtClean="0"/>
              <a:t>Module 0 in 2011-2012</a:t>
            </a:r>
          </a:p>
          <a:p>
            <a:pPr>
              <a:buFont typeface="Arial" charset="0"/>
              <a:buChar char="•"/>
              <a:defRPr/>
            </a:pPr>
            <a:r>
              <a:rPr lang="en-US" sz="2800" dirty="0" smtClean="0"/>
              <a:t>Construction &amp; installation 2013-2014 (now!)</a:t>
            </a:r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120" y="5219997"/>
            <a:ext cx="3168352" cy="2109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584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584" y="4427909"/>
            <a:ext cx="2407812" cy="3025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916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84" y="1043533"/>
            <a:ext cx="2088232" cy="2785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Picture 2" descr="IMG_5721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4088" y="2195661"/>
            <a:ext cx="4284229" cy="2856153"/>
          </a:xfrm>
          <a:prstGeom prst="rect">
            <a:avLst/>
          </a:prstGeom>
        </p:spPr>
      </p:pic>
      <p:pic>
        <p:nvPicPr>
          <p:cNvPr id="11" name="Picture 10" descr="IMG_0719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353846" y="2613024"/>
            <a:ext cx="2072135" cy="1381424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287784" y="107429"/>
            <a:ext cx="8712968" cy="662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The PH-DT involvement :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079872" y="899517"/>
            <a:ext cx="7705477" cy="4670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457200" indent="-457200"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  <a:tab pos="925671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Detector layout and development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Mechanical design and FEM calculations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Prototyping and tooling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Gas system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Testing and QC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Simulations of detector performance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Aging studies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Test beam and performance studies (</a:t>
            </a:r>
            <a:r>
              <a:rPr lang="en-US" sz="2800" dirty="0" err="1" smtClean="0">
                <a:latin typeface="Times New Roman" charset="0"/>
              </a:rPr>
              <a:t>cosmics</a:t>
            </a:r>
            <a:r>
              <a:rPr lang="en-US" sz="2800" dirty="0" smtClean="0">
                <a:latin typeface="Times New Roman" charset="0"/>
              </a:rPr>
              <a:t>)</a:t>
            </a: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Detector </a:t>
            </a:r>
            <a:r>
              <a:rPr lang="en-US" sz="2800" dirty="0" err="1" smtClean="0">
                <a:latin typeface="Times New Roman" charset="0"/>
              </a:rPr>
              <a:t>cosntruction</a:t>
            </a:r>
            <a:endParaRPr lang="en-US" sz="2800" dirty="0" smtClean="0">
              <a:latin typeface="Times New Roman" charset="0"/>
            </a:endParaRPr>
          </a:p>
          <a:p>
            <a:pPr>
              <a:spcAft>
                <a:spcPts val="1413"/>
              </a:spcAft>
              <a:buFont typeface="Arial" charset="0"/>
              <a:buChar char="•"/>
              <a:defRPr/>
            </a:pPr>
            <a:r>
              <a:rPr lang="en-US" sz="2800" dirty="0" smtClean="0">
                <a:latin typeface="Times New Roman" charset="0"/>
              </a:rPr>
              <a:t>Integration assembly commissioning…..</a:t>
            </a:r>
          </a:p>
          <a:p>
            <a:pPr>
              <a:spcAft>
                <a:spcPts val="1413"/>
              </a:spcAft>
              <a:buFont typeface="Arial" charset="0"/>
              <a:buNone/>
              <a:defRPr/>
            </a:pPr>
            <a:endParaRPr lang="en-US" sz="2800" dirty="0" smtClean="0">
              <a:latin typeface="Times New Roman" charset="0"/>
            </a:endParaRPr>
          </a:p>
          <a:p>
            <a:pPr>
              <a:spcAft>
                <a:spcPts val="1413"/>
              </a:spcAft>
              <a:buFont typeface="Arial" charset="0"/>
              <a:buNone/>
              <a:defRPr/>
            </a:pPr>
            <a:endParaRPr lang="en-US" sz="2800" dirty="0" smtClean="0">
              <a:latin typeface="Times New Roman" charset="0"/>
            </a:endParaRPr>
          </a:p>
          <a:p>
            <a:pPr>
              <a:spcAft>
                <a:spcPts val="1413"/>
              </a:spcAft>
              <a:buFont typeface="Arial" charset="0"/>
              <a:buNone/>
              <a:defRPr/>
            </a:pPr>
            <a:endParaRPr lang="en-US" sz="2800" dirty="0" smtClean="0">
              <a:latin typeface="Times New Roman" charset="0"/>
            </a:endParaRPr>
          </a:p>
          <a:p>
            <a:pPr>
              <a:spcAft>
                <a:spcPts val="1413"/>
              </a:spcAft>
              <a:buFont typeface="Arial" charset="0"/>
              <a:buNone/>
              <a:defRPr/>
            </a:pPr>
            <a:endParaRPr lang="en-US" sz="2800" dirty="0" smtClean="0">
              <a:latin typeface="Times New Roman" charset="0"/>
            </a:endParaRPr>
          </a:p>
          <a:p>
            <a:pPr indent="-455613">
              <a:spcAft>
                <a:spcPts val="1413"/>
              </a:spcAft>
              <a:buClrTx/>
              <a:buFontTx/>
              <a:buNone/>
              <a:defRPr/>
            </a:pPr>
            <a:endParaRPr lang="en-US" sz="2800" dirty="0" smtClean="0">
              <a:latin typeface="Times New Roman" charset="0"/>
            </a:endParaRPr>
          </a:p>
        </p:txBody>
      </p:sp>
      <p:sp>
        <p:nvSpPr>
          <p:cNvPr id="2253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295896" y="2411685"/>
            <a:ext cx="7671073" cy="1068486"/>
          </a:xfrm>
          <a:prstGeom prst="rect">
            <a:avLst/>
          </a:prstGeom>
        </p:spPr>
        <p:txBody>
          <a:bodyPr/>
          <a:lstStyle>
            <a:lvl1pPr algn="ctr" defTabSz="1006475" rtl="0" fontAlgn="base">
              <a:spcBef>
                <a:spcPct val="0"/>
              </a:spcBef>
              <a:spcAft>
                <a:spcPct val="0"/>
              </a:spcAft>
              <a:defRPr sz="5100" kern="1200">
                <a:solidFill>
                  <a:schemeClr val="accent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2pPr>
            <a:lvl3pPr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3pPr>
            <a:lvl4pPr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4pPr>
            <a:lvl5pPr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5pPr>
            <a:lvl6pPr marL="457200"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6pPr>
            <a:lvl7pPr marL="914400"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7pPr>
            <a:lvl8pPr marL="1371600"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8pPr>
            <a:lvl9pPr marL="1828800" algn="ctr" defTabSz="1006475" rtl="0" fontAlgn="base">
              <a:spcBef>
                <a:spcPct val="0"/>
              </a:spcBef>
              <a:spcAft>
                <a:spcPct val="0"/>
              </a:spcAft>
              <a:defRPr sz="5100">
                <a:solidFill>
                  <a:schemeClr val="accent1"/>
                </a:solidFill>
                <a:latin typeface="News Gothic MT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latin typeface="News Gothic MT" charset="0"/>
              </a:rPr>
              <a:t>Design and Drawings</a:t>
            </a:r>
          </a:p>
          <a:p>
            <a:r>
              <a:rPr lang="en-US" dirty="0" smtClean="0">
                <a:latin typeface="News Gothic MT" charset="0"/>
              </a:rPr>
              <a:t>Jordan</a:t>
            </a:r>
          </a:p>
          <a:p>
            <a:endParaRPr lang="en-US" dirty="0">
              <a:latin typeface="News Gothic M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792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311683" y="401233"/>
            <a:ext cx="4564125" cy="1136523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fr-CH" b="1" dirty="0" smtClean="0"/>
              <a:t>Avant-Projet:</a:t>
            </a:r>
          </a:p>
          <a:p>
            <a:endParaRPr lang="fr-CH" dirty="0"/>
          </a:p>
          <a:p>
            <a:pPr algn="ctr"/>
            <a:r>
              <a:rPr lang="fr-CH" b="1" dirty="0" smtClean="0"/>
              <a:t>3 propositions en fin d’année.</a:t>
            </a:r>
            <a:endParaRPr lang="fr-FR" b="1" dirty="0"/>
          </a:p>
        </p:txBody>
      </p:sp>
      <p:sp>
        <p:nvSpPr>
          <p:cNvPr id="18" name="Down Arrow 17"/>
          <p:cNvSpPr/>
          <p:nvPr/>
        </p:nvSpPr>
        <p:spPr>
          <a:xfrm>
            <a:off x="5158239" y="2116343"/>
            <a:ext cx="871014" cy="118724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fr-FR"/>
          </a:p>
        </p:txBody>
      </p:sp>
      <p:pic>
        <p:nvPicPr>
          <p:cNvPr id="1027" name="Picture 3" descr="\\cern.ch\dfs\Departments\PH\Groups\TA1\NA62\Christophe\Chambres carres\carre-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0045" y="4357807"/>
            <a:ext cx="2938759" cy="2914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Departments\PH\Groups\TA1\NA62\Christophe\Chambre octogonal\octogonal-chambre fac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1254" y="4357807"/>
            <a:ext cx="2784985" cy="291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cern.ch\dfs\Departments\PH\Groups\TA1\NA62\Christophe\Chambre cylindrique\cylindrique-chambre seule-fac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9889" y="4357807"/>
            <a:ext cx="2892701" cy="291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689046" y="3950686"/>
            <a:ext cx="2598744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4 modules Ronds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83607" y="3946424"/>
            <a:ext cx="2632557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2 modules Carrés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346436" y="3950686"/>
            <a:ext cx="3371090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4 modules Octogonaux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5682" y="11076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2007</a:t>
            </a:r>
          </a:p>
        </p:txBody>
      </p:sp>
      <p:pic>
        <p:nvPicPr>
          <p:cNvPr id="11" name="Picture 2" descr="\\cern.ch\dfs\Departments\PH\Groups\TA1\NA62\Christophe\Chambre octogonal\octogonal-chassis sans pailles-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8551" y="2116344"/>
            <a:ext cx="2433542" cy="179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\\cern.ch\dfs\Departments\PH\Groups\TA1\NA62\Christophe\Chambre cylindrique\cylindrique-chambre seule-zoom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889" y="2116344"/>
            <a:ext cx="2433543" cy="1793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7373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849556" y="186597"/>
            <a:ext cx="3453846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Choix du module Carré.</a:t>
            </a:r>
            <a:endParaRPr lang="fr-FR" dirty="0"/>
          </a:p>
        </p:txBody>
      </p:sp>
      <p:pic>
        <p:nvPicPr>
          <p:cNvPr id="3074" name="Picture 2" descr="\\cern.ch\dfs\Departments\PH\Groups\TA1\NA62\Christophe\Chambres carres\carre-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232" y="875335"/>
            <a:ext cx="4365625" cy="321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Departments\PH\Groups\TA1\NA62\Christophe\Chambres carres\carre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7232" y="4216588"/>
            <a:ext cx="4365625" cy="321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Departments\PH\Groups\TA1\NA62\Christophe\Chambres carres\carre-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83" y="4216588"/>
            <a:ext cx="4365625" cy="3217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\\cern.ch\dfs\Departments\PH\Groups\TA1\NA62\Christophe\Chambres carres\carre-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283" y="879718"/>
            <a:ext cx="4365625" cy="321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54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928940" y="446067"/>
            <a:ext cx="3453846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Choix du module Carré.</a:t>
            </a:r>
            <a:endParaRPr lang="fr-FR" dirty="0"/>
          </a:p>
        </p:txBody>
      </p:sp>
      <p:pic>
        <p:nvPicPr>
          <p:cNvPr id="10" name="Picture 9" descr="Deformation2Chambr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07373" y="3970655"/>
            <a:ext cx="3175000" cy="2895033"/>
          </a:xfrm>
          <a:prstGeom prst="rect">
            <a:avLst/>
          </a:prstGeom>
        </p:spPr>
      </p:pic>
      <p:pic>
        <p:nvPicPr>
          <p:cNvPr id="12" name="Picture 11" descr="Stress2Chambr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5556" y="2747957"/>
            <a:ext cx="2618682" cy="4019996"/>
          </a:xfrm>
          <a:prstGeom prst="rect">
            <a:avLst/>
          </a:prstGeom>
        </p:spPr>
      </p:pic>
      <p:pic>
        <p:nvPicPr>
          <p:cNvPr id="13" name="Picture 12" descr="NA62chambersFE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7373" y="1054298"/>
            <a:ext cx="3175000" cy="2731995"/>
          </a:xfrm>
          <a:prstGeom prst="rect">
            <a:avLst/>
          </a:prstGeom>
        </p:spPr>
      </p:pic>
      <p:pic>
        <p:nvPicPr>
          <p:cNvPr id="14" name="Picture 13" descr="NA62chambersFEA_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8029" y="4052173"/>
            <a:ext cx="3175000" cy="2731995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833" t="11392" r="23711" b="11596"/>
          <a:stretch/>
        </p:blipFill>
        <p:spPr bwMode="auto">
          <a:xfrm>
            <a:off x="3387631" y="1054299"/>
            <a:ext cx="3175000" cy="2916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0693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647824" y="107429"/>
            <a:ext cx="8351837" cy="736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600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Content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1007864" y="971525"/>
            <a:ext cx="777557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430213" indent="-32385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62013" indent="-322263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200000"/>
              </a:lnSpc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smtClean="0">
                <a:latin typeface="Times New Roman" charset="0"/>
              </a:rPr>
              <a:t>Introduction and first ideas   	Hans</a:t>
            </a:r>
          </a:p>
          <a:p>
            <a:pPr>
              <a:lnSpc>
                <a:spcPct val="200000"/>
              </a:lnSpc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smtClean="0">
                <a:latin typeface="Times New Roman" charset="0"/>
              </a:rPr>
              <a:t>Design and drawings				Jordan</a:t>
            </a:r>
          </a:p>
          <a:p>
            <a:pPr>
              <a:lnSpc>
                <a:spcPct val="200000"/>
              </a:lnSpc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smtClean="0">
                <a:latin typeface="Times New Roman" charset="0"/>
              </a:rPr>
              <a:t>Construction and testing 			Jerome</a:t>
            </a:r>
          </a:p>
          <a:p>
            <a:pPr marL="106363" indent="0">
              <a:lnSpc>
                <a:spcPct val="200000"/>
              </a:lnSpc>
              <a:spcAft>
                <a:spcPts val="1413"/>
              </a:spcAft>
              <a:buSzPct val="45000"/>
              <a:defRPr/>
            </a:pPr>
            <a:endParaRPr lang="en-US" sz="3200" dirty="0" smtClean="0">
              <a:latin typeface="Times New Roman" charset="0"/>
            </a:endParaRPr>
          </a:p>
        </p:txBody>
      </p:sp>
      <p:sp>
        <p:nvSpPr>
          <p:cNvPr id="2048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DT Training Seminar Jan. 23, 2013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007864" y="5364013"/>
            <a:ext cx="7920880" cy="83099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06363">
              <a:lnSpc>
                <a:spcPct val="100000"/>
              </a:lnSpc>
              <a:spcAft>
                <a:spcPts val="1413"/>
              </a:spcAft>
              <a:buSzPct val="45000"/>
              <a:defRPr/>
            </a:pPr>
            <a:r>
              <a:rPr lang="en-US" dirty="0">
                <a:latin typeface="Times New Roman"/>
                <a:cs typeface="Times New Roman"/>
              </a:rPr>
              <a:t>On behalf </a:t>
            </a:r>
            <a:r>
              <a:rPr lang="en-US" dirty="0" smtClean="0">
                <a:latin typeface="Times New Roman"/>
                <a:cs typeface="Times New Roman"/>
              </a:rPr>
              <a:t>of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the NA62 straw team and PH-DT colleagues, 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in particular F</a:t>
            </a:r>
            <a:r>
              <a:rPr lang="en-US" dirty="0">
                <a:solidFill>
                  <a:schemeClr val="tx1"/>
                </a:solidFill>
                <a:latin typeface="Times New Roman"/>
                <a:cs typeface="Times New Roman"/>
              </a:rPr>
              <a:t>. Perez Gomez,  E. David and  N. </a:t>
            </a:r>
            <a:r>
              <a:rPr lang="en-US" dirty="0" smtClean="0">
                <a:solidFill>
                  <a:schemeClr val="tx1"/>
                </a:solidFill>
                <a:latin typeface="Times New Roman"/>
                <a:cs typeface="Times New Roman"/>
              </a:rPr>
              <a:t>Dixon.</a:t>
            </a:r>
            <a:endParaRPr lang="en-US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323" y="494858"/>
            <a:ext cx="3762373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Réalisation d’un prototype</a:t>
            </a:r>
            <a:endParaRPr lang="fr-FR" dirty="0"/>
          </a:p>
        </p:txBody>
      </p:sp>
      <p:pic>
        <p:nvPicPr>
          <p:cNvPr id="4099" name="Picture 3" descr="\\cernhomej.cern.ch\j\jdegrang\Public\Hans\Presentation NA62 - DT\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3329" y="1478283"/>
            <a:ext cx="7560469" cy="604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936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323" y="494858"/>
            <a:ext cx="3762373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Réalisation d’un prototype</a:t>
            </a:r>
            <a:endParaRPr lang="fr-FR" dirty="0"/>
          </a:p>
        </p:txBody>
      </p:sp>
      <p:pic>
        <p:nvPicPr>
          <p:cNvPr id="4098" name="Picture 2" descr="\\cernhomej.cern.ch\j\jdegrang\Public\Hans\Presentation NA62 - DT\IMG_17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1738" y="1339818"/>
            <a:ext cx="8334860" cy="6250489"/>
          </a:xfrm>
          <a:prstGeom prst="rect">
            <a:avLst/>
          </a:prstGeom>
          <a:noFill/>
          <a:effectLst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82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08323" y="494858"/>
            <a:ext cx="3762373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Réalisation d’un prototype</a:t>
            </a:r>
            <a:endParaRPr lang="fr-FR" dirty="0"/>
          </a:p>
        </p:txBody>
      </p:sp>
      <p:pic>
        <p:nvPicPr>
          <p:cNvPr id="4099" name="Picture 3" descr="\\cernhomej.cern.ch\j\jdegrang\Public\Hans\Presentation NA62 - DT\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3329" y="1478283"/>
            <a:ext cx="7560469" cy="604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6548605" y="3938588"/>
            <a:ext cx="1190757" cy="174626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01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8179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6790" y="384702"/>
            <a:ext cx="4548496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Développement du circuit WEB:</a:t>
            </a:r>
            <a:endParaRPr lang="fr-FR" dirty="0"/>
          </a:p>
        </p:txBody>
      </p:sp>
      <p:pic>
        <p:nvPicPr>
          <p:cNvPr id="6146" name="Picture 2" descr="\\cernhomej.cern.ch\j\jdegrang\Public\Hans\Presentation NA62 - DT\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613751"/>
            <a:ext cx="10080625" cy="5945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/>
          <p:cNvSpPr/>
          <p:nvPr/>
        </p:nvSpPr>
        <p:spPr>
          <a:xfrm>
            <a:off x="5706406" y="842944"/>
            <a:ext cx="238151" cy="770807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fr-FR"/>
          </a:p>
        </p:txBody>
      </p:sp>
      <p:pic>
        <p:nvPicPr>
          <p:cNvPr id="6" name="Picture 5" descr="IMG_362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86" y="3859213"/>
            <a:ext cx="3492888" cy="2619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7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cernhomej.cern.ch\j\jdegrang\Public\Hans\Presentation NA62 - DT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871068"/>
            <a:ext cx="10081855" cy="568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pic>
        <p:nvPicPr>
          <p:cNvPr id="8195" name="Picture 3" descr="\\cernhomej.cern.ch\j\jdegrang\Public\Hans\Presentation NA62 - DT\na62stc_0086-v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106" y="0"/>
            <a:ext cx="3968750" cy="28087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5675383" y="2509830"/>
            <a:ext cx="952606" cy="107742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147926" y="2976579"/>
            <a:ext cx="2638719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Création Plug HV.</a:t>
            </a:r>
          </a:p>
        </p:txBody>
      </p:sp>
    </p:spTree>
    <p:extLst>
      <p:ext uri="{BB962C8B-B14F-4D97-AF65-F5344CB8AC3E}">
        <p14:creationId xmlns:p14="http://schemas.microsoft.com/office/powerpoint/2010/main" val="3455199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\\cernhomej.cern.ch\j\jdegrang\Public\Hans\Presentation NA62 - DT\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871068"/>
            <a:ext cx="10081855" cy="5688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-8565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2009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268367" y="2033577"/>
            <a:ext cx="3978478" cy="793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00794" tIns="50397" rIns="100794" bIns="50397" rtlCol="0">
            <a:spAutoFit/>
          </a:bodyPr>
          <a:lstStyle/>
          <a:p>
            <a:pPr algn="ctr"/>
            <a:r>
              <a:rPr lang="fr-CH" dirty="0" smtClean="0"/>
              <a:t>Réutilisation des Pins de </a:t>
            </a:r>
          </a:p>
          <a:p>
            <a:pPr algn="ctr"/>
            <a:r>
              <a:rPr lang="fr-CH" dirty="0" smtClean="0"/>
              <a:t>sertissage du TRT d’ATLAS</a:t>
            </a:r>
          </a:p>
        </p:txBody>
      </p:sp>
      <p:pic>
        <p:nvPicPr>
          <p:cNvPr id="1026" name="Picture 2" descr="\\cernhomej.cern.ch\j\jdegrang\Public\Hans\Presentation NA62 - DT\ATLITD__0017-A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16" y="2799793"/>
            <a:ext cx="3204713" cy="452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H="1">
            <a:off x="3055717" y="3382960"/>
            <a:ext cx="2143363" cy="87313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\\cernhomej.cern.ch\j\jdegrang\Public\Hans\Presentation NA62 - DT\NA62STC_00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4204" y="3633742"/>
            <a:ext cx="2778125" cy="392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>
            <a:off x="3055717" y="6637355"/>
            <a:ext cx="4763029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3" descr="\\cernhomej.cern.ch\j\jdegrang\Public\Hans\Presentation NA62 - DT\na62stc_0086-v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3106" y="0"/>
            <a:ext cx="3968750" cy="280875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7147926" y="2976579"/>
            <a:ext cx="2638719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Création Plug HV.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75383" y="2509830"/>
            <a:ext cx="952606" cy="107742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486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-14093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03111" y="171059"/>
            <a:ext cx="5874696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b="1" u="sng" dirty="0" smtClean="0"/>
              <a:t>Début de l’étude</a:t>
            </a:r>
            <a:endParaRPr lang="fr-FR" dirty="0"/>
          </a:p>
        </p:txBody>
      </p:sp>
      <p:pic>
        <p:nvPicPr>
          <p:cNvPr id="5124" name="Picture 4" descr="\\cernhomej.cern.ch\j\jdegrang\Public\Hans\Presentation NA62 - DT\NA62STC_0002-.. (Large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657" y="765653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77283" y="5526098"/>
            <a:ext cx="5874696" cy="44956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dirty="0" smtClean="0"/>
              <a:t>Position des pailles sur le module: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2105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-20212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03111" y="171059"/>
            <a:ext cx="5874696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b="1" u="sng" dirty="0" smtClean="0"/>
              <a:t>Début de l’étude</a:t>
            </a:r>
            <a:endParaRPr lang="fr-FR" dirty="0"/>
          </a:p>
        </p:txBody>
      </p:sp>
      <p:pic>
        <p:nvPicPr>
          <p:cNvPr id="5124" name="Picture 4" descr="\\cernhomej.cern.ch\j\jdegrang\Public\Hans\Presentation NA62 - DT\NA62STC_0002-.. (Large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657" y="765653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\\cernhomej.cern.ch\j\jdegrang\Public\Hans\Presentation NA62 - DT\NA62STC_0012-AA (Large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1162722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74687" y="5924722"/>
            <a:ext cx="5874696" cy="44956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dirty="0" smtClean="0"/>
              <a:t>Assemblage d’un module: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82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-687" y="-17919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03111" y="171059"/>
            <a:ext cx="5874696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b="1" u="sng" dirty="0" smtClean="0"/>
              <a:t>Début de l’étude</a:t>
            </a:r>
            <a:endParaRPr lang="fr-FR" dirty="0"/>
          </a:p>
        </p:txBody>
      </p:sp>
      <p:pic>
        <p:nvPicPr>
          <p:cNvPr id="5124" name="Picture 4" descr="\\cernhomej.cern.ch\j\jdegrang\Public\Hans\Presentation NA62 - DT\NA62STC_0002-.. (Large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8657" y="765653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\\cernhomej.cern.ch\j\jdegrang\Public\Hans\Presentation NA62 - DT\NA62STC_0012-AA (Large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1162722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\\cernhomej.cern.ch\j\jdegrang\Public\Hans\Presentation NA62 - DT\NA62STC_0023-AA (Large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2813" y="1559555"/>
            <a:ext cx="7937500" cy="561413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71562" y="6321555"/>
            <a:ext cx="5874696" cy="44956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lIns="100794" tIns="50397" rIns="100794" bIns="50397" rtlCol="0">
            <a:spAutoFit/>
          </a:bodyPr>
          <a:lstStyle/>
          <a:p>
            <a:pPr algn="ctr"/>
            <a:r>
              <a:rPr lang="fr-CH" dirty="0" smtClean="0"/>
              <a:t>Usinage partitions 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9280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5435" y="935880"/>
            <a:ext cx="5874696" cy="79304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CH" dirty="0" smtClean="0"/>
              <a:t>Pièces de connexion:</a:t>
            </a:r>
          </a:p>
          <a:p>
            <a:r>
              <a:rPr lang="fr-CH" dirty="0" smtClean="0"/>
              <a:t>Etude réalisée par l’institut de DUBNA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4074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3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9952" y="1763613"/>
            <a:ext cx="1436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31800" y="1115541"/>
            <a:ext cx="9229725" cy="1512167"/>
          </a:xfrm>
          <a:prstGeom prst="rect">
            <a:avLst/>
          </a:prstGeom>
          <a:noFill/>
          <a:ln w="19050" cmpd="sng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100794" tIns="50397" rIns="100794" bIns="50397"/>
          <a:lstStyle/>
          <a:p>
            <a:pPr marL="377979" indent="-377979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100" dirty="0">
                <a:solidFill>
                  <a:schemeClr val="tx2"/>
                </a:solidFill>
                <a:ea typeface="Lucida Sans Unicode"/>
                <a:cs typeface="Lucida Sans Unicode"/>
              </a:rPr>
              <a:t>NA62 is a fixed target experiment at CERN SPS</a:t>
            </a:r>
            <a:r>
              <a:rPr lang="en-US" sz="2100" dirty="0">
                <a:solidFill>
                  <a:srgbClr val="92D050"/>
                </a:solidFill>
                <a:ea typeface="Lucida Sans Unicode"/>
                <a:cs typeface="Lucida Sans Unicode"/>
              </a:rPr>
              <a:t>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2100" dirty="0">
                <a:solidFill>
                  <a:schemeClr val="tx2"/>
                </a:solidFill>
                <a:ea typeface="Lucida Sans Unicode"/>
                <a:cs typeface="Lucida Sans Unicode"/>
              </a:rPr>
              <a:t>The main goal is to measure the branching ratio of the ultra rare </a:t>
            </a:r>
            <a:r>
              <a:rPr lang="en-US" sz="2100" dirty="0" err="1">
                <a:solidFill>
                  <a:schemeClr val="tx2"/>
                </a:solidFill>
                <a:ea typeface="Lucida Sans Unicode"/>
                <a:cs typeface="Lucida Sans Unicode"/>
              </a:rPr>
              <a:t>kaon</a:t>
            </a:r>
            <a:r>
              <a:rPr lang="en-US" sz="2100" dirty="0">
                <a:solidFill>
                  <a:schemeClr val="tx2"/>
                </a:solidFill>
                <a:ea typeface="Lucida Sans Unicode"/>
                <a:cs typeface="Lucida Sans Unicode"/>
              </a:rPr>
              <a:t> </a:t>
            </a:r>
            <a:r>
              <a:rPr lang="en-US" sz="2100" dirty="0" smtClean="0">
                <a:solidFill>
                  <a:schemeClr val="tx2"/>
                </a:solidFill>
                <a:ea typeface="Lucida Sans Unicode"/>
                <a:cs typeface="Lucida Sans Unicode"/>
              </a:rPr>
              <a:t>decay:                             with </a:t>
            </a:r>
            <a:r>
              <a:rPr lang="en-US" sz="2100" dirty="0">
                <a:solidFill>
                  <a:schemeClr val="tx2"/>
                </a:solidFill>
                <a:ea typeface="Lucida Sans Unicode"/>
                <a:cs typeface="Lucida Sans Unicode"/>
              </a:rPr>
              <a:t>a precision better than 10%   (BR ~10</a:t>
            </a:r>
            <a:r>
              <a:rPr lang="en-US" sz="2100" baseline="30000" dirty="0">
                <a:solidFill>
                  <a:schemeClr val="tx2"/>
                </a:solidFill>
                <a:ea typeface="Lucida Sans Unicode"/>
                <a:cs typeface="Lucida Sans Unicode"/>
              </a:rPr>
              <a:t>-10</a:t>
            </a:r>
            <a:r>
              <a:rPr lang="en-US" sz="2100" dirty="0" smtClean="0">
                <a:solidFill>
                  <a:schemeClr val="tx2"/>
                </a:solidFill>
                <a:ea typeface="Lucida Sans Unicode"/>
                <a:cs typeface="Lucida Sans Unicode"/>
              </a:rPr>
              <a:t>) i.e.,       ~1/</a:t>
            </a:r>
            <a:r>
              <a:rPr lang="en-US" sz="2000" dirty="0">
                <a:solidFill>
                  <a:srgbClr val="000000"/>
                </a:solidFill>
              </a:rPr>
              <a:t>10000000000 </a:t>
            </a:r>
            <a:endParaRPr lang="en-US" sz="2100" baseline="30000" dirty="0">
              <a:solidFill>
                <a:srgbClr val="000000"/>
              </a:solidFill>
              <a:ea typeface="Lucida Sans Unicode"/>
              <a:cs typeface="Lucida Sans Unicode"/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799952" y="35421"/>
            <a:ext cx="6719887" cy="993775"/>
          </a:xfrm>
        </p:spPr>
        <p:txBody>
          <a:bodyPr rtlCol="0">
            <a:normAutofit fontScale="90000"/>
          </a:bodyPr>
          <a:lstStyle/>
          <a:p>
            <a:pPr defTabSz="1007943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ea typeface="+mj-ea"/>
                <a:cs typeface="+mj-cs"/>
              </a:rPr>
              <a:t>The NA62 experiment</a:t>
            </a:r>
            <a:endParaRPr lang="en-US" dirty="0">
              <a:solidFill>
                <a:srgbClr val="000000"/>
              </a:solidFill>
              <a:ea typeface="+mj-ea"/>
              <a:cs typeface="+mj-cs"/>
            </a:endParaRPr>
          </a:p>
        </p:txBody>
      </p:sp>
      <p:sp>
        <p:nvSpPr>
          <p:cNvPr id="54276" name="Line 10"/>
          <p:cNvSpPr>
            <a:spLocks noChangeShapeType="1"/>
          </p:cNvSpPr>
          <p:nvPr/>
        </p:nvSpPr>
        <p:spPr bwMode="auto">
          <a:xfrm>
            <a:off x="8486775" y="119063"/>
            <a:ext cx="13652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0794" tIns="50397" rIns="100794" bIns="50397"/>
          <a:lstStyle/>
          <a:p>
            <a:endParaRPr lang="en-US"/>
          </a:p>
        </p:txBody>
      </p:sp>
      <p:sp>
        <p:nvSpPr>
          <p:cNvPr id="54277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9213" y="7156450"/>
            <a:ext cx="5029200" cy="403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54278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7688" y="2889250"/>
            <a:ext cx="2990850" cy="238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8" y="2909888"/>
            <a:ext cx="6832600" cy="23764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60" y="5364013"/>
            <a:ext cx="9911578" cy="2195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000752" y="2915741"/>
            <a:ext cx="869349" cy="44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2012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832232" y="3303583"/>
            <a:ext cx="476303" cy="4762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15435" y="935880"/>
            <a:ext cx="5874696" cy="79304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CH" dirty="0" smtClean="0"/>
              <a:t>Pièces de connexion:</a:t>
            </a:r>
          </a:p>
          <a:p>
            <a:r>
              <a:rPr lang="fr-CH" dirty="0" smtClean="0"/>
              <a:t>Etude réalisée par l’institut de DUBNA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7995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2010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0312" y="935880"/>
            <a:ext cx="5040313" cy="568791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832232" y="3303583"/>
            <a:ext cx="476303" cy="4762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15435" y="935880"/>
            <a:ext cx="5874696" cy="793044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CH" dirty="0" smtClean="0"/>
              <a:t>Pièces de connexion:</a:t>
            </a:r>
          </a:p>
          <a:p>
            <a:r>
              <a:rPr lang="fr-CH" dirty="0" smtClean="0"/>
              <a:t>Etude réalisée par l’institut de DUBNA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763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0" y="0"/>
            <a:ext cx="1416930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2011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97899" y="771727"/>
            <a:ext cx="4921797" cy="5114792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377979" indent="-377979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Recherche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2200" dirty="0">
                <a:solidFill>
                  <a:srgbClr val="000000"/>
                </a:solidFill>
                <a:latin typeface="Calibri" panose="020F0502020204030204" pitchFamily="34" charset="0"/>
              </a:rPr>
              <a:t>de partenaires pour la fabrication.</a:t>
            </a:r>
          </a:p>
          <a:p>
            <a:r>
              <a:rPr lang="fr-CH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503972" indent="-503972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Suivi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2200" dirty="0">
                <a:solidFill>
                  <a:srgbClr val="000000"/>
                </a:solidFill>
                <a:latin typeface="Calibri" panose="020F0502020204030204" pitchFamily="34" charset="0"/>
              </a:rPr>
              <a:t>de la réalisation des premières pièces prototypes.</a:t>
            </a:r>
          </a:p>
          <a:p>
            <a:r>
              <a:rPr lang="fr-CH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377979" indent="-377979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Contrôle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2200" dirty="0">
                <a:solidFill>
                  <a:srgbClr val="000000"/>
                </a:solidFill>
                <a:latin typeface="Calibri" panose="020F0502020204030204" pitchFamily="34" charset="0"/>
              </a:rPr>
              <a:t>qualité des pièces livrées</a:t>
            </a:r>
          </a:p>
          <a:p>
            <a:r>
              <a:rPr lang="fr-CH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377979" indent="-377979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Suivi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2200" dirty="0">
                <a:solidFill>
                  <a:srgbClr val="000000"/>
                </a:solidFill>
                <a:latin typeface="Calibri" panose="020F0502020204030204" pitchFamily="34" charset="0"/>
              </a:rPr>
              <a:t>du premier montage.</a:t>
            </a:r>
          </a:p>
          <a:p>
            <a:r>
              <a:rPr lang="fr-CH" sz="9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</a:p>
          <a:p>
            <a:pPr marL="377979" indent="-377979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Mise au point Modifications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Améliorations</a:t>
            </a:r>
            <a:endParaRPr lang="fr-CH" sz="9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377979" indent="-377979">
              <a:buFont typeface="Arial" panose="020B0604020202020204" pitchFamily="34" charset="0"/>
              <a:buChar char="•"/>
            </a:pPr>
            <a:r>
              <a:rPr lang="fr-CH" sz="3100" b="1" dirty="0">
                <a:solidFill>
                  <a:srgbClr val="000000"/>
                </a:solidFill>
                <a:latin typeface="Calibri" panose="020F0502020204030204" pitchFamily="34" charset="0"/>
              </a:rPr>
              <a:t>Suivi</a:t>
            </a:r>
            <a:r>
              <a:rPr lang="fr-CH" sz="31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CH" sz="2200" dirty="0">
                <a:solidFill>
                  <a:srgbClr val="000000"/>
                </a:solidFill>
                <a:latin typeface="Calibri" panose="020F0502020204030204" pitchFamily="34" charset="0"/>
              </a:rPr>
              <a:t>du lancement des pièces séries.</a:t>
            </a:r>
            <a:endParaRPr lang="fr-CH" sz="31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 descr="IMG_15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44" y="2195661"/>
            <a:ext cx="4512501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72360" y="1619597"/>
            <a:ext cx="4456569" cy="44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Reception 1:er module 03/2011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5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4875" y="-9051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2012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58797" y="490876"/>
            <a:ext cx="3909950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Outillage de «STACKING»:</a:t>
            </a:r>
            <a:endParaRPr lang="fr-FR" dirty="0"/>
          </a:p>
        </p:txBody>
      </p:sp>
      <p:pic>
        <p:nvPicPr>
          <p:cNvPr id="2050" name="Picture 2" descr="\\cernhomej.cern.ch\j\jdegrang\Public\Hans\Presentation NA62 - DT\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4960" y="2589206"/>
            <a:ext cx="7937500" cy="447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homej.cern.ch\j\jdegrang\Public\Hans\Presentation NA62 - DT\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" y="1874827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homej.cern.ch\j\jdegrang\Public\Hans\Presentation NA62 - DT\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" y="1871761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homej.cern.ch\j\jdegrang\Public\Hans\Presentation NA62 - DT\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74827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94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">
        <p:cut/>
      </p:transition>
    </mc:Choice>
    <mc:Fallback xmlns="">
      <p:transition advTm="200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4875" y="-9051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2012</a:t>
            </a:r>
          </a:p>
        </p:txBody>
      </p:sp>
      <p:pic>
        <p:nvPicPr>
          <p:cNvPr id="2052" name="Picture 4" descr="\\cernhomej.cern.ch\j\jdegrang\Public\Hans\Presentation NA62 - DT\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71761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58797" y="490876"/>
            <a:ext cx="3909950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Outillage de «STACKING»: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767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">
        <p:cut/>
      </p:transition>
    </mc:Choice>
    <mc:Fallback xmlns="">
      <p:transition advTm="200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4875" y="-9051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2012</a:t>
            </a:r>
          </a:p>
        </p:txBody>
      </p:sp>
      <p:pic>
        <p:nvPicPr>
          <p:cNvPr id="2053" name="Picture 5" descr="\\cernhomej.cern.ch\j\jdegrang\Public\Hans\Presentation NA62 - DT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74827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58797" y="490876"/>
            <a:ext cx="3909950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Outillage de «STACKING»: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2213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200">
        <p:cut/>
      </p:transition>
    </mc:Choice>
    <mc:Fallback xmlns="">
      <p:transition advTm="200"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4875" y="-9051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2012</a:t>
            </a:r>
          </a:p>
        </p:txBody>
      </p:sp>
      <p:pic>
        <p:nvPicPr>
          <p:cNvPr id="2050" name="Picture 2" descr="\\cernhomej.cern.ch\j\jdegrang\Public\Hans\Presentation NA62 - DT\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71761"/>
            <a:ext cx="10080625" cy="5687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58797" y="490876"/>
            <a:ext cx="3909950" cy="449566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Outillage de «STACKING»: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768" y="3491805"/>
            <a:ext cx="2035773" cy="3689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107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6949" y="446030"/>
            <a:ext cx="5795019" cy="44956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CH" dirty="0" smtClean="0"/>
              <a:t>Service</a:t>
            </a:r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65824"/>
            <a:ext cx="10080625" cy="56879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8516" y="2195658"/>
            <a:ext cx="1756015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Active </a:t>
            </a:r>
            <a:r>
              <a:rPr lang="fr-CH" dirty="0" err="1" smtClean="0"/>
              <a:t>Side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78729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96949" y="446030"/>
            <a:ext cx="5795019" cy="449566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fr-CH" dirty="0" smtClean="0"/>
              <a:t>Service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71761"/>
            <a:ext cx="10080625" cy="56879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516" y="1464640"/>
            <a:ext cx="1982740" cy="4495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100794" tIns="50397" rIns="100794" bIns="50397" rtlCol="0">
            <a:spAutoFit/>
          </a:bodyPr>
          <a:lstStyle/>
          <a:p>
            <a:r>
              <a:rPr lang="fr-CH" dirty="0" smtClean="0"/>
              <a:t>Passive </a:t>
            </a:r>
            <a:r>
              <a:rPr lang="fr-CH" dirty="0" err="1" smtClean="0"/>
              <a:t>Side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1024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1458808" cy="739389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fr-CH" sz="4400" dirty="0">
                <a:solidFill>
                  <a:srgbClr val="FF0000"/>
                </a:solidFill>
              </a:rPr>
              <a:t>2014</a:t>
            </a:r>
          </a:p>
        </p:txBody>
      </p:sp>
      <p:pic>
        <p:nvPicPr>
          <p:cNvPr id="9218" name="Picture 2" descr="\\cernhomej.cern.ch\j\jdegrang\Public\Hans\Presentation NA62 - DT\Picture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242" y="9921"/>
            <a:ext cx="4676819" cy="7539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908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816" y="179437"/>
            <a:ext cx="8866187" cy="908770"/>
          </a:xfrm>
        </p:spPr>
        <p:txBody>
          <a:bodyPr/>
          <a:lstStyle/>
          <a:p>
            <a:r>
              <a:rPr lang="en-US" dirty="0" smtClean="0"/>
              <a:t>The study of </a:t>
            </a:r>
            <a:r>
              <a:rPr lang="en-US" dirty="0" err="1" smtClean="0"/>
              <a:t>Kaons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86"/>
          <a:stretch/>
        </p:blipFill>
        <p:spPr>
          <a:xfrm>
            <a:off x="35438" y="1187549"/>
            <a:ext cx="5436921" cy="6055792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646" y="1115541"/>
            <a:ext cx="4715979" cy="28083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424" y="3970099"/>
            <a:ext cx="3240360" cy="344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580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Title 1"/>
          <p:cNvSpPr>
            <a:spLocks noGrp="1"/>
          </p:cNvSpPr>
          <p:nvPr>
            <p:ph type="title"/>
          </p:nvPr>
        </p:nvSpPr>
        <p:spPr>
          <a:xfrm>
            <a:off x="576263" y="179388"/>
            <a:ext cx="8866187" cy="908050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/>
                <a:cs typeface="ＭＳ Ｐゴシック"/>
              </a:rPr>
              <a:t>Jérôme</a:t>
            </a:r>
          </a:p>
        </p:txBody>
      </p:sp>
      <p:sp>
        <p:nvSpPr>
          <p:cNvPr id="237570" name="Content Placeholder 2"/>
          <p:cNvSpPr>
            <a:spLocks noGrp="1"/>
          </p:cNvSpPr>
          <p:nvPr>
            <p:ph idx="1"/>
          </p:nvPr>
        </p:nvSpPr>
        <p:spPr>
          <a:xfrm>
            <a:off x="647700" y="1403350"/>
            <a:ext cx="8866188" cy="47879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Prototype 64 Straws</a:t>
            </a:r>
          </a:p>
          <a:p>
            <a:pPr eaLnBrk="1" hangingPunct="1"/>
            <a:r>
              <a:rPr lang="en-US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Gluing and Vacuum Test</a:t>
            </a:r>
          </a:p>
          <a:p>
            <a:pPr eaLnBrk="1" hangingPunct="1"/>
            <a:r>
              <a:rPr lang="en-US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ＭＳ Ｐゴシック"/>
              </a:rPr>
              <a:t>Assembly and Testing</a:t>
            </a:r>
          </a:p>
          <a:p>
            <a:pPr eaLnBrk="1" hangingPunct="1"/>
            <a:r>
              <a:rPr lang="en-US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Quality control and testing during assembly</a:t>
            </a:r>
          </a:p>
          <a:p>
            <a:pPr eaLnBrk="1" hangingPunct="1"/>
            <a:r>
              <a:rPr lang="fr-CH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Leak Test and Repair</a:t>
            </a:r>
          </a:p>
          <a:p>
            <a:pPr eaLnBrk="1" hangingPunct="1"/>
            <a:r>
              <a:rPr lang="en-US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High Voltage measurement the Front End cover</a:t>
            </a:r>
          </a:p>
          <a:p>
            <a:pPr eaLnBrk="1" hangingPunct="1"/>
            <a:r>
              <a:rPr lang="en-GB" sz="2800" smtClean="0">
                <a:solidFill>
                  <a:schemeClr val="accent1"/>
                </a:solidFill>
                <a:latin typeface="Times New Roman" pitchFamily="18" charset="0"/>
                <a:ea typeface="ＭＳ Ｐゴシック"/>
                <a:cs typeface="Times New Roman" pitchFamily="18" charset="0"/>
              </a:rPr>
              <a:t>Current status</a:t>
            </a:r>
            <a:endParaRPr lang="en-US" sz="2800" smtClean="0">
              <a:solidFill>
                <a:schemeClr val="accent1"/>
              </a:solidFill>
              <a:latin typeface="Times New Roman" pitchFamily="18" charset="0"/>
              <a:ea typeface="ＭＳ Ｐゴシック"/>
              <a:cs typeface="Times New Roman" pitchFamily="18" charset="0"/>
            </a:endParaRPr>
          </a:p>
          <a:p>
            <a:pPr eaLnBrk="1" hangingPunct="1"/>
            <a:endParaRPr lang="en-US" sz="2800" smtClean="0">
              <a:solidFill>
                <a:schemeClr val="accent1"/>
              </a:solidFill>
              <a:ea typeface="ＭＳ Ｐゴシック"/>
              <a:cs typeface="ＭＳ Ｐゴシック"/>
            </a:endParaRPr>
          </a:p>
          <a:p>
            <a:pPr eaLnBrk="1" hangingPunct="1"/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3757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</p:spTree>
    <p:extLst>
      <p:ext uri="{BB962C8B-B14F-4D97-AF65-F5344CB8AC3E}">
        <p14:creationId xmlns:p14="http://schemas.microsoft.com/office/powerpoint/2010/main" val="634237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Text Box 1"/>
          <p:cNvSpPr txBox="1">
            <a:spLocks noChangeArrowheads="1"/>
          </p:cNvSpPr>
          <p:nvPr/>
        </p:nvSpPr>
        <p:spPr bwMode="auto">
          <a:xfrm>
            <a:off x="4392613" y="179388"/>
            <a:ext cx="43926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Prototype 64 Straws</a:t>
            </a:r>
            <a:r>
              <a:rPr lang="en-US" sz="3200">
                <a:solidFill>
                  <a:schemeClr val="accent1"/>
                </a:solidFill>
              </a:rPr>
              <a:t>: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      - 32 Straws Cern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      - 32 Straws Dubna</a:t>
            </a:r>
          </a:p>
        </p:txBody>
      </p:sp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963" y="611188"/>
            <a:ext cx="3251200" cy="413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43613" y="1835150"/>
            <a:ext cx="367665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pic>
        <p:nvPicPr>
          <p:cNvPr id="23859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5003800"/>
            <a:ext cx="17287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8598" name="TextBox 1"/>
          <p:cNvSpPr txBox="1">
            <a:spLocks noChangeArrowheads="1"/>
          </p:cNvSpPr>
          <p:nvPr/>
        </p:nvSpPr>
        <p:spPr bwMode="auto">
          <a:xfrm>
            <a:off x="6696075" y="4859338"/>
            <a:ext cx="1296988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Side Cern</a:t>
            </a:r>
            <a:endParaRPr lang="en-GB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  <a:stCxn id="238598" idx="1"/>
          </p:cNvCxnSpPr>
          <p:nvPr/>
        </p:nvCxnSpPr>
        <p:spPr bwMode="auto">
          <a:xfrm flipV="1">
            <a:off x="6696075" y="3492500"/>
            <a:ext cx="571500" cy="1541463"/>
          </a:xfrm>
          <a:prstGeom prst="straightConnector1">
            <a:avLst/>
          </a:prstGeom>
          <a:noFill/>
          <a:ln w="12700" algn="ctr">
            <a:solidFill>
              <a:srgbClr val="C00000"/>
            </a:solidFill>
            <a:round/>
            <a:headEnd/>
            <a:tailEnd type="arrow" w="med" len="med"/>
          </a:ln>
        </p:spPr>
      </p:cxnSp>
      <p:sp>
        <p:nvSpPr>
          <p:cNvPr id="238600" name="TextBox 12"/>
          <p:cNvSpPr txBox="1">
            <a:spLocks noChangeArrowheads="1"/>
          </p:cNvSpPr>
          <p:nvPr/>
        </p:nvSpPr>
        <p:spPr bwMode="auto">
          <a:xfrm>
            <a:off x="4578350" y="2298700"/>
            <a:ext cx="14271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Side Dubna</a:t>
            </a:r>
            <a:endParaRPr lang="en-GB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>
            <a:stCxn id="238600" idx="2"/>
          </p:cNvCxnSpPr>
          <p:nvPr/>
        </p:nvCxnSpPr>
        <p:spPr>
          <a:xfrm>
            <a:off x="5292725" y="2647950"/>
            <a:ext cx="1295400" cy="844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8602" name="TextBox 10"/>
          <p:cNvSpPr txBox="1">
            <a:spLocks noChangeArrowheads="1"/>
          </p:cNvSpPr>
          <p:nvPr/>
        </p:nvSpPr>
        <p:spPr bwMode="auto">
          <a:xfrm>
            <a:off x="719138" y="5651500"/>
            <a:ext cx="223361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Web Prototype</a:t>
            </a:r>
            <a:endParaRPr lang="en-GB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1584325" y="4562475"/>
            <a:ext cx="1008063" cy="1017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8604" name="TextBox 22"/>
          <p:cNvSpPr txBox="1">
            <a:spLocks noChangeArrowheads="1"/>
          </p:cNvSpPr>
          <p:nvPr/>
        </p:nvSpPr>
        <p:spPr bwMode="auto">
          <a:xfrm>
            <a:off x="3678238" y="3492500"/>
            <a:ext cx="2232025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Partition Prototype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fr-CH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ith</a:t>
            </a:r>
            <a:r>
              <a:rPr lang="fr-CH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fr-CH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cover</a:t>
            </a:r>
            <a:endParaRPr lang="en-GB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3311525" y="2816225"/>
            <a:ext cx="1155700" cy="7191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8607" name="TextBox 1"/>
          <p:cNvSpPr txBox="1">
            <a:spLocks noChangeArrowheads="1"/>
          </p:cNvSpPr>
          <p:nvPr/>
        </p:nvSpPr>
        <p:spPr bwMode="auto">
          <a:xfrm>
            <a:off x="8064500" y="1331913"/>
            <a:ext cx="1804988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Straws</a:t>
            </a:r>
            <a:endParaRPr lang="en-GB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609" name="Line 17"/>
          <p:cNvSpPr>
            <a:spLocks noChangeShapeType="1"/>
          </p:cNvSpPr>
          <p:nvPr/>
        </p:nvSpPr>
        <p:spPr bwMode="auto">
          <a:xfrm>
            <a:off x="8496300" y="1619250"/>
            <a:ext cx="288925" cy="13684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8610" name="TextBox 1"/>
          <p:cNvSpPr txBox="1">
            <a:spLocks noChangeArrowheads="1"/>
          </p:cNvSpPr>
          <p:nvPr/>
        </p:nvSpPr>
        <p:spPr bwMode="auto">
          <a:xfrm>
            <a:off x="8353425" y="4787900"/>
            <a:ext cx="1296988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Spacers</a:t>
            </a:r>
            <a:endParaRPr lang="en-GB" sz="18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612" name="Line 20"/>
          <p:cNvSpPr>
            <a:spLocks noChangeShapeType="1"/>
          </p:cNvSpPr>
          <p:nvPr/>
        </p:nvSpPr>
        <p:spPr bwMode="auto">
          <a:xfrm flipH="1" flipV="1">
            <a:off x="8496300" y="3563938"/>
            <a:ext cx="288925" cy="12239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15890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40642" name="Text Box 1"/>
          <p:cNvSpPr txBox="1">
            <a:spLocks noChangeArrowheads="1"/>
          </p:cNvSpPr>
          <p:nvPr/>
        </p:nvSpPr>
        <p:spPr bwMode="auto">
          <a:xfrm>
            <a:off x="2860675" y="50800"/>
            <a:ext cx="48244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chemeClr val="tx1"/>
                </a:solidFill>
              </a:rPr>
              <a:t> </a:t>
            </a:r>
            <a:r>
              <a:rPr lang="en-US" sz="32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Gluing and Vacuum Test</a:t>
            </a:r>
          </a:p>
        </p:txBody>
      </p:sp>
      <p:pic>
        <p:nvPicPr>
          <p:cNvPr id="240643" name="Picture 3" descr="256x256_fit_one_bestfit_1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4397" y="1569317"/>
            <a:ext cx="4107493" cy="307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0644" name="Picture 5" descr="\\cern.ch\dfs\Departments\PH\Groups\TA1\NA62\Francisco\NA62\Module 0\Pictures\Structure sealing\December 2011 09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563" y="914400"/>
            <a:ext cx="2909887" cy="218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5" name="TextBox 5"/>
          <p:cNvSpPr txBox="1">
            <a:spLocks noChangeArrowheads="1"/>
          </p:cNvSpPr>
          <p:nvPr/>
        </p:nvSpPr>
        <p:spPr bwMode="auto">
          <a:xfrm>
            <a:off x="1028700" y="3143250"/>
            <a:ext cx="285908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 Sealing Angles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. DP 490 Epoxy 3M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. ~ 160 m of gluing</a:t>
            </a:r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646" name="TextBox 6"/>
          <p:cNvSpPr txBox="1">
            <a:spLocks noChangeArrowheads="1"/>
          </p:cNvSpPr>
          <p:nvPr/>
        </p:nvSpPr>
        <p:spPr bwMode="auto">
          <a:xfrm>
            <a:off x="7134225" y="683493"/>
            <a:ext cx="259238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 Vacuum Test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pressure 10</a:t>
            </a:r>
            <a:r>
              <a:rPr lang="fr-CH" sz="1400" baseline="30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-3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mbar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. ~3 </a:t>
            </a:r>
            <a:r>
              <a:rPr lang="fr-CH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days</a:t>
            </a:r>
            <a:endParaRPr lang="en-GB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0647" name="Picture 2" descr="\\cern.ch\dfs\Departments\PH\Groups\TA1\NA62\Francisco\NA62\Module 0\Pictures\Module 0 manutention\IMG_16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138" y="4356100"/>
            <a:ext cx="3784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48" name="TextBox 8"/>
          <p:cNvSpPr txBox="1">
            <a:spLocks noChangeArrowheads="1"/>
          </p:cNvSpPr>
          <p:nvPr/>
        </p:nvSpPr>
        <p:spPr bwMode="auto">
          <a:xfrm>
            <a:off x="4608513" y="6156325"/>
            <a:ext cx="3076575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 Module on frame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. Rotation 360°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. Wight ~ 1,5t</a:t>
            </a:r>
            <a:endParaRPr lang="en-GB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G:\Departments\PH\Groups\TA1\NA62\Module 0\Photos\IMG_15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4568" y="5184217"/>
            <a:ext cx="259228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1111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Text Box 1"/>
          <p:cNvSpPr txBox="1">
            <a:spLocks noChangeArrowheads="1"/>
          </p:cNvSpPr>
          <p:nvPr/>
        </p:nvSpPr>
        <p:spPr bwMode="auto">
          <a:xfrm>
            <a:off x="576263" y="250825"/>
            <a:ext cx="8350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 dirty="0" smtClean="0">
                <a:solidFill>
                  <a:schemeClr val="accent1"/>
                </a:solidFill>
                <a:latin typeface="Times New Roman" pitchFamily="18" charset="0"/>
              </a:rPr>
              <a:t>Assembly 1</a:t>
            </a:r>
            <a:endParaRPr lang="en-US" sz="41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241667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41669" name="TextBox 7"/>
          <p:cNvSpPr txBox="1">
            <a:spLocks noChangeArrowheads="1"/>
          </p:cNvSpPr>
          <p:nvPr/>
        </p:nvSpPr>
        <p:spPr bwMode="auto">
          <a:xfrm>
            <a:off x="4169902" y="939800"/>
            <a:ext cx="27352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Spacers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fr-CH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Straws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	installation: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.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128 </a:t>
            </a:r>
            <a:r>
              <a:rPr lang="fr-CH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spacers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(15360 rings)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.  ~ 7200 </a:t>
            </a:r>
            <a:r>
              <a:rPr lang="fr-CH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straws</a:t>
            </a:r>
            <a:r>
              <a:rPr lang="fr-CH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for 8 modules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1673" name="Picture 2" descr="\\cern.ch\dfs\Departments\PH\Groups\TA1\NA62\Francisco\NA62\Module 0\Pictures\Straws installation\Straw installation 0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776" y="944135"/>
            <a:ext cx="3468688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>
            <a:off x="3528144" y="1908175"/>
            <a:ext cx="791444" cy="498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41675" name="Picture 3" descr="\\cern.ch\dfs\Departments\PH\Groups\TA1\NA62\Francisco\NA62\Module 0\Pictures\Straws installation\Straw installation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013" y="357410"/>
            <a:ext cx="244316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/>
          <p:cNvCxnSpPr/>
          <p:nvPr/>
        </p:nvCxnSpPr>
        <p:spPr>
          <a:xfrm flipV="1">
            <a:off x="6777066" y="1273397"/>
            <a:ext cx="450850" cy="1533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027" name="Picture 3" descr="G:\Departments\PH\Groups\TA1\NA62\Module 0\Photos\Module 0 first straws.jpg (18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0095" y="2555701"/>
            <a:ext cx="4076418" cy="305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NA62\Pictures\Outillage de coupe\IMG_205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84" y="4595589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Departments\PH\Groups\TA1\NA62\Francisco\NA62\Module 0\Pictures\Straws installation\Spacer support 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0592" y="5773874"/>
            <a:ext cx="2221583" cy="16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68304" y="5652045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straws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2396" y="703738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Layer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20590" y="4287812"/>
            <a:ext cx="1763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Cutting</a:t>
            </a:r>
            <a:r>
              <a:rPr lang="fr-CH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End-</a:t>
            </a:r>
            <a:r>
              <a:rPr lang="fr-CH" sz="1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Straws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74468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24, 2013</a:t>
            </a: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4775" y="4427538"/>
            <a:ext cx="4291013" cy="3065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Straight Arrow Connector 3"/>
          <p:cNvCxnSpPr/>
          <p:nvPr/>
        </p:nvCxnSpPr>
        <p:spPr>
          <a:xfrm flipH="1">
            <a:off x="7632700" y="4356100"/>
            <a:ext cx="179388" cy="1681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TextBox 15"/>
          <p:cNvSpPr txBox="1">
            <a:spLocks noChangeArrowheads="1"/>
          </p:cNvSpPr>
          <p:nvPr/>
        </p:nvSpPr>
        <p:spPr bwMode="auto">
          <a:xfrm>
            <a:off x="6480175" y="3343275"/>
            <a:ext cx="26638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Installation WEB: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480 </a:t>
            </a:r>
            <a:r>
              <a:rPr lang="fr-CH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pcs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76263" y="250825"/>
            <a:ext cx="83502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 dirty="0" smtClean="0">
                <a:solidFill>
                  <a:schemeClr val="accent1"/>
                </a:solidFill>
                <a:latin typeface="Times New Roman" pitchFamily="18" charset="0"/>
              </a:rPr>
              <a:t>Assembly 2</a:t>
            </a:r>
            <a:endParaRPr lang="en-US" sz="4100" dirty="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302258" y="1510384"/>
            <a:ext cx="2701926" cy="1552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Wiring</a:t>
            </a: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Machine: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~ 16 km of </a:t>
            </a:r>
            <a:r>
              <a:rPr lang="fr-CH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wire</a:t>
            </a:r>
            <a:endParaRPr lang="fr-CH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. </a:t>
            </a:r>
            <a:r>
              <a:rPr lang="fr-CH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Thickness</a:t>
            </a: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30µm ( W/Au) </a:t>
            </a:r>
            <a:endParaRPr lang="fr-CH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en-GB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E:\DT meeting 23.01.2014\Wir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53" y="1205145"/>
            <a:ext cx="3172558" cy="4755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3672160" y="2286462"/>
            <a:ext cx="630098" cy="4984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766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45388" y="976313"/>
            <a:ext cx="2371725" cy="2540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lnSpcReduction="10000"/>
          </a:bodyPr>
          <a:lstStyle/>
          <a:p>
            <a:pPr marL="384978" indent="-384978" defTabSz="1007943" eaLnBrk="1" fontAlgn="auto" hangingPunct="1">
              <a:spcBef>
                <a:spcPts val="2205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defRPr/>
            </a:pPr>
            <a:r>
              <a:rPr lang="en-US" sz="1500" dirty="0"/>
              <a:t>The straws are inserted straight in </a:t>
            </a:r>
            <a:r>
              <a:rPr lang="en-US" sz="1500" dirty="0" smtClean="0"/>
              <a:t>horizontal </a:t>
            </a:r>
            <a:r>
              <a:rPr lang="en-US" sz="1500" dirty="0"/>
              <a:t>position and </a:t>
            </a:r>
            <a:r>
              <a:rPr lang="en-US" sz="1500" dirty="0" smtClean="0"/>
              <a:t>glued in vertical position</a:t>
            </a:r>
            <a:endParaRPr lang="en-US" sz="1500" dirty="0"/>
          </a:p>
          <a:p>
            <a:pPr marL="384978" indent="-384978" defTabSz="1007943" eaLnBrk="1" fontAlgn="auto" hangingPunct="1">
              <a:spcBef>
                <a:spcPts val="2205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defRPr/>
            </a:pPr>
            <a:r>
              <a:rPr lang="en-US" sz="1500" dirty="0"/>
              <a:t>Dedicated tooling keep the straws under tension, during the gluing </a:t>
            </a:r>
            <a:r>
              <a:rPr lang="en-US" sz="1500" dirty="0" smtClean="0"/>
              <a:t>process (1,5kg)</a:t>
            </a:r>
            <a:endParaRPr lang="en-US" sz="1500" dirty="0"/>
          </a:p>
        </p:txBody>
      </p:sp>
      <p:sp>
        <p:nvSpPr>
          <p:cNvPr id="243714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43715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072563" cy="717550"/>
          </a:xfrm>
        </p:spPr>
        <p:txBody>
          <a:bodyPr/>
          <a:lstStyle/>
          <a:p>
            <a:pPr eaLnBrk="1" hangingPunct="1"/>
            <a:r>
              <a:rPr lang="en-US" sz="3100" smtClean="0">
                <a:ea typeface="ＭＳ Ｐゴシック"/>
                <a:cs typeface="ＭＳ Ｐゴシック"/>
              </a:rPr>
              <a:t>      </a:t>
            </a:r>
            <a:r>
              <a:rPr lang="en-US" sz="31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Module assembly at CERN (4pcs)</a:t>
            </a:r>
          </a:p>
        </p:txBody>
      </p:sp>
      <p:pic>
        <p:nvPicPr>
          <p:cNvPr id="243716" name="Picture 9" descr="1206111_07-A4-at-144-dpi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150" y="4256088"/>
            <a:ext cx="445293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17" name="Picture 11" descr="IMG_805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3850" y="862013"/>
            <a:ext cx="3262313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192838" y="4222750"/>
            <a:ext cx="2833687" cy="2454275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en-US" sz="1500" dirty="0"/>
              <a:t>Each straw is guided in two points along its length by light weight spacers anchored in the module frames. </a:t>
            </a:r>
          </a:p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endParaRPr lang="en-US" sz="1500" dirty="0"/>
          </a:p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en-US" sz="1500" dirty="0"/>
              <a:t>The straws are floating with respect to the spacer and are positioned with a precision of ~ 20</a:t>
            </a:r>
            <a:r>
              <a:rPr lang="en-US" sz="1500" dirty="0">
                <a:latin typeface="Symbol"/>
              </a:rPr>
              <a:t>m</a:t>
            </a:r>
            <a:r>
              <a:rPr lang="en-US" sz="1500" dirty="0"/>
              <a:t>m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554288" y="4711700"/>
            <a:ext cx="3579812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43720" name="Picture 12" descr="IMG_9469(module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895763" y="22101175"/>
            <a:ext cx="8232775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721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8288" y="839788"/>
            <a:ext cx="3681412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rved Up Arrow 2"/>
          <p:cNvSpPr/>
          <p:nvPr/>
        </p:nvSpPr>
        <p:spPr>
          <a:xfrm>
            <a:off x="2105025" y="3681413"/>
            <a:ext cx="433388" cy="431800"/>
          </a:xfrm>
          <a:prstGeom prst="curvedUpArrow">
            <a:avLst>
              <a:gd name="adj1" fmla="val 25000"/>
              <a:gd name="adj2" fmla="val 83333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33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Title 1"/>
          <p:cNvSpPr>
            <a:spLocks noGrp="1"/>
          </p:cNvSpPr>
          <p:nvPr>
            <p:ph type="title"/>
          </p:nvPr>
        </p:nvSpPr>
        <p:spPr>
          <a:xfrm>
            <a:off x="503238" y="179388"/>
            <a:ext cx="8866187" cy="69215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Module assembly at Dubna (4pcs)</a:t>
            </a:r>
            <a:endParaRPr lang="en-GB" sz="4000" smtClean="0">
              <a:ea typeface="ＭＳ Ｐゴシック"/>
              <a:cs typeface="ＭＳ Ｐゴシック"/>
            </a:endParaRPr>
          </a:p>
        </p:txBody>
      </p:sp>
      <p:sp>
        <p:nvSpPr>
          <p:cNvPr id="24473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pic>
        <p:nvPicPr>
          <p:cNvPr id="244739" name="Picture 2" descr="G:\Departments\PH\Groups\TA1\NA62\Neil\Photos\P10101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3238" y="1042988"/>
            <a:ext cx="3097212" cy="4129087"/>
          </a:xfrm>
        </p:spPr>
      </p:pic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7545388" y="976313"/>
            <a:ext cx="2371725" cy="2540000"/>
          </a:xfrm>
          <a:prstGeom prst="rect">
            <a:avLst/>
          </a:prstGeom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0794" tIns="50397" rIns="100794" bIns="50397">
            <a:normAutofit/>
          </a:bodyPr>
          <a:lstStyle>
            <a:lvl1pPr marL="384175" indent="-384175" algn="l" defTabSz="1006475" rtl="0" fontAlgn="base">
              <a:spcBef>
                <a:spcPts val="2200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55650" indent="-369888" algn="l" defTabSz="1006475" rtl="0" fontAlgn="base">
              <a:spcBef>
                <a:spcPts val="663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66800" indent="-311150" algn="l" defTabSz="1006475" rtl="0" fontAlgn="base">
              <a:spcBef>
                <a:spcPts val="663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92238" indent="-325438" algn="l" defTabSz="1006475" rtl="0" fontAlgn="base">
              <a:spcBef>
                <a:spcPts val="663"/>
              </a:spcBef>
              <a:spcAft>
                <a:spcPct val="0"/>
              </a:spcAft>
              <a:buClr>
                <a:srgbClr val="215D77"/>
              </a:buClr>
              <a:buSzPct val="110000"/>
              <a:buFont typeface="Wingdings 2" charset="0"/>
              <a:buChar char="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703388" indent="-311150" algn="l" defTabSz="1006475" rtl="0" fontAlgn="base">
              <a:spcBef>
                <a:spcPts val="663"/>
              </a:spcBef>
              <a:spcAft>
                <a:spcPct val="0"/>
              </a:spcAft>
              <a:buClr>
                <a:srgbClr val="6FB7D7"/>
              </a:buClr>
              <a:buSzPct val="110000"/>
              <a:buFont typeface="Wingdings 2" charset="0"/>
              <a:buChar char="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015886" indent="-311482" algn="l" defTabSz="1007943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20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334368" indent="-311482" algn="l" defTabSz="1007943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20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644101" indent="-311482" algn="l" defTabSz="1007943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2000" kern="1200" dirty="0" smtClean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964333" indent="-311482" algn="l" defTabSz="1007943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2000" kern="1200" dirty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978" indent="-384978" defTabSz="1007943" fontAlgn="auto">
              <a:spcBef>
                <a:spcPts val="2205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defRPr/>
            </a:pPr>
            <a:r>
              <a:rPr lang="en-US" sz="1500" dirty="0" smtClean="0"/>
              <a:t>The straws are inserted straight in vertical position and glued</a:t>
            </a:r>
          </a:p>
          <a:p>
            <a:pPr marL="384978" indent="-384978" defTabSz="1007943" fontAlgn="auto">
              <a:spcBef>
                <a:spcPts val="2205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defRPr/>
            </a:pPr>
            <a:r>
              <a:rPr lang="en-US" sz="1500" dirty="0" smtClean="0"/>
              <a:t>Dedicated tooling keep the straws under tension, during the gluing process (1,5kg)</a:t>
            </a:r>
            <a:endParaRPr lang="en-US" sz="1500" dirty="0"/>
          </a:p>
        </p:txBody>
      </p:sp>
      <p:pic>
        <p:nvPicPr>
          <p:cNvPr id="244741" name="Picture 2" descr="G:\Departments\PH\Groups\TA1\NA62\Neil\Photos\P10101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250" y="1042988"/>
            <a:ext cx="30956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4742" name="Picture 9" descr="1206111_07-A4-at-144-dpi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0488" y="4787900"/>
            <a:ext cx="3360737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7545388" y="4643438"/>
            <a:ext cx="2460625" cy="246380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en-US" sz="1500" dirty="0"/>
              <a:t>Each straw is guided in two points along its length by light weight spacers anchored in the module frames. </a:t>
            </a:r>
          </a:p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endParaRPr lang="en-US" sz="1500" dirty="0"/>
          </a:p>
          <a:p>
            <a:pPr marL="314982" indent="-314982" hangingPunct="0">
              <a:lnSpc>
                <a:spcPct val="93000"/>
              </a:lnSpc>
              <a:buClr>
                <a:srgbClr val="000000"/>
              </a:buClr>
              <a:buSzPct val="100000"/>
              <a:buFont typeface="Arial"/>
              <a:buChar char="•"/>
              <a:defRPr/>
            </a:pPr>
            <a:r>
              <a:rPr lang="en-US" sz="1500" dirty="0"/>
              <a:t>The straws are floating with respect to the spacer and are positioned with a precision of ~ 20</a:t>
            </a:r>
            <a:r>
              <a:rPr lang="en-US" sz="1500" dirty="0">
                <a:latin typeface="Symbol"/>
              </a:rPr>
              <a:t>m</a:t>
            </a:r>
            <a:r>
              <a:rPr lang="en-US" sz="1500" dirty="0"/>
              <a:t>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470525" y="5075238"/>
            <a:ext cx="2074863" cy="254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4745" name="TextBox 12"/>
          <p:cNvSpPr txBox="1">
            <a:spLocks noChangeArrowheads="1"/>
          </p:cNvSpPr>
          <p:nvPr/>
        </p:nvSpPr>
        <p:spPr bwMode="auto">
          <a:xfrm>
            <a:off x="1079500" y="5292725"/>
            <a:ext cx="19446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The module rotate  about Z axis</a:t>
            </a:r>
          </a:p>
        </p:txBody>
      </p:sp>
      <p:sp>
        <p:nvSpPr>
          <p:cNvPr id="15" name="Circular Arrow 14"/>
          <p:cNvSpPr/>
          <p:nvPr/>
        </p:nvSpPr>
        <p:spPr>
          <a:xfrm>
            <a:off x="2376488" y="1682750"/>
            <a:ext cx="576262" cy="51593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3077905"/>
              <a:gd name="adj5" fmla="val 125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GB">
              <a:solidFill>
                <a:srgbClr val="FF0000"/>
              </a:solidFill>
            </a:endParaRPr>
          </a:p>
        </p:txBody>
      </p:sp>
      <p:sp>
        <p:nvSpPr>
          <p:cNvPr id="17" name="Circular Arrow 16"/>
          <p:cNvSpPr/>
          <p:nvPr/>
        </p:nvSpPr>
        <p:spPr>
          <a:xfrm rot="11062690">
            <a:off x="2357438" y="2979738"/>
            <a:ext cx="576262" cy="515937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1542130"/>
              <a:gd name="adj5" fmla="val 125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798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44463" y="971550"/>
            <a:ext cx="8247062" cy="6481763"/>
          </a:xfrm>
        </p:spPr>
        <p:txBody>
          <a:bodyPr rtlCol="0">
            <a:normAutofit fontScale="62500" lnSpcReduction="20000"/>
          </a:bodyPr>
          <a:lstStyle/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Leak testing at different stages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The Aluminum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frames and the straws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are leak tested before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wire installation 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Specifications: 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1mbar x cm</a:t>
            </a:r>
            <a:r>
              <a:rPr lang="en-US" i="1" baseline="30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3</a:t>
            </a:r>
            <a:r>
              <a:rPr lang="en-US" i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/min/straw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(mainly diffusion of CO</a:t>
            </a:r>
            <a:r>
              <a:rPr lang="en-US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2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)</a:t>
            </a:r>
          </a:p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Straw straightness measurement</a:t>
            </a:r>
          </a:p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Straw tension verification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An infrared emitter/receiver measures the natural frequency of the straws and the straw tension is calculated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 straw is replaced if tension is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&lt;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 70% of its nominal value</a:t>
            </a:r>
          </a:p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Wire tension measurement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 mechanical test of the wire tension is used by applying a  fixed force (F)  on the crimp tube (visual inspection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)</a:t>
            </a:r>
          </a:p>
          <a:p>
            <a:pPr marL="384978" indent="-384978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High Voltage (HV)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tests</a:t>
            </a:r>
          </a:p>
          <a:p>
            <a:pPr marL="755957" lvl="1" indent="-370979" algn="just" defTabSz="1007943" eaLnBrk="1" fontAlgn="auto" hangingPunct="1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first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HV test is carried out once the web are installed and a second HV test after the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wires are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inserted. The current is measured. In a second test, the front-end cover board is read out in order to look for micro discharges.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24576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45763" name="Title 5"/>
          <p:cNvSpPr>
            <a:spLocks noGrp="1"/>
          </p:cNvSpPr>
          <p:nvPr>
            <p:ph type="title"/>
          </p:nvPr>
        </p:nvSpPr>
        <p:spPr>
          <a:xfrm>
            <a:off x="1516063" y="107950"/>
            <a:ext cx="7832725" cy="1260475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Quality control and testing during assembly</a:t>
            </a:r>
          </a:p>
        </p:txBody>
      </p:sp>
      <p:pic>
        <p:nvPicPr>
          <p:cNvPr id="245764" name="Picture 6" descr="Image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40738" y="3911600"/>
            <a:ext cx="1557337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8934450" y="5292725"/>
            <a:ext cx="827088" cy="33338"/>
          </a:xfrm>
          <a:prstGeom prst="straightConnector1">
            <a:avLst/>
          </a:prstGeom>
          <a:ln w="38100" cmpd="sng"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766" name="TextBox 9"/>
          <p:cNvSpPr txBox="1">
            <a:spLocks noChangeArrowheads="1"/>
          </p:cNvSpPr>
          <p:nvPr/>
        </p:nvSpPr>
        <p:spPr bwMode="auto">
          <a:xfrm>
            <a:off x="9523413" y="4833938"/>
            <a:ext cx="3905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2656709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Text Box 1"/>
          <p:cNvSpPr txBox="1">
            <a:spLocks noChangeArrowheads="1"/>
          </p:cNvSpPr>
          <p:nvPr/>
        </p:nvSpPr>
        <p:spPr bwMode="auto">
          <a:xfrm>
            <a:off x="503238" y="15875"/>
            <a:ext cx="835025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>
                <a:solidFill>
                  <a:schemeClr val="accent1"/>
                </a:solidFill>
                <a:latin typeface="Times New Roman" pitchFamily="18" charset="0"/>
              </a:rPr>
              <a:t>Quality Control</a:t>
            </a:r>
          </a:p>
        </p:txBody>
      </p:sp>
      <p:pic>
        <p:nvPicPr>
          <p:cNvPr id="2467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0675" y="1403350"/>
            <a:ext cx="4410075" cy="601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7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900" y="3708400"/>
            <a:ext cx="4848225" cy="363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78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pic>
        <p:nvPicPr>
          <p:cNvPr id="24678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1800" y="1116013"/>
            <a:ext cx="3011488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790" name="TextBox 1"/>
          <p:cNvSpPr txBox="1">
            <a:spLocks noChangeArrowheads="1"/>
          </p:cNvSpPr>
          <p:nvPr/>
        </p:nvSpPr>
        <p:spPr bwMode="auto">
          <a:xfrm>
            <a:off x="431800" y="784225"/>
            <a:ext cx="1008063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HV Test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61038" y="1052513"/>
            <a:ext cx="3887787" cy="3508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defTabSz="1007943" fontAlgn="auto" hangingPunct="0">
              <a:lnSpc>
                <a:spcPct val="120000"/>
              </a:lnSpc>
              <a:spcBef>
                <a:spcPts val="1323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SzPct val="100000"/>
              <a:buFont typeface="Times New Roman" charset="0"/>
              <a:buNone/>
              <a:defRPr/>
            </a:pPr>
            <a:r>
              <a:rPr lang="en-US" sz="1400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. Straw straightness and tension measurement</a:t>
            </a:r>
            <a:r>
              <a:rPr lang="en-US" sz="1400" dirty="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246792" name="TextBox 10"/>
          <p:cNvSpPr txBox="1">
            <a:spLocks noChangeArrowheads="1"/>
          </p:cNvSpPr>
          <p:nvPr/>
        </p:nvSpPr>
        <p:spPr bwMode="auto">
          <a:xfrm>
            <a:off x="3168650" y="3348038"/>
            <a:ext cx="18954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Leak Test &amp; HV Test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41905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48834" name="Title 5"/>
          <p:cNvSpPr>
            <a:spLocks noGrp="1"/>
          </p:cNvSpPr>
          <p:nvPr>
            <p:ph type="title"/>
          </p:nvPr>
        </p:nvSpPr>
        <p:spPr>
          <a:xfrm>
            <a:off x="250825" y="-252413"/>
            <a:ext cx="9072563" cy="838201"/>
          </a:xfrm>
        </p:spPr>
        <p:txBody>
          <a:bodyPr/>
          <a:lstStyle/>
          <a:p>
            <a:pPr eaLnBrk="1" hangingPunct="1"/>
            <a:r>
              <a:rPr lang="en-US" sz="31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Measurement of the straw straightness</a:t>
            </a:r>
          </a:p>
        </p:txBody>
      </p:sp>
      <p:pic>
        <p:nvPicPr>
          <p:cNvPr id="248835" name="Picture 2" descr="Untitled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72175" y="920750"/>
            <a:ext cx="3960813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6" name="Picture 3" descr="P10101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771525"/>
            <a:ext cx="26670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ontent Placeholder 6"/>
          <p:cNvSpPr txBox="1">
            <a:spLocks noGrp="1"/>
          </p:cNvSpPr>
          <p:nvPr>
            <p:ph idx="1"/>
          </p:nvPr>
        </p:nvSpPr>
        <p:spPr>
          <a:xfrm>
            <a:off x="3011488" y="893763"/>
            <a:ext cx="2736850" cy="34385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spAutoFit/>
          </a:bodyPr>
          <a:lstStyle/>
          <a:p>
            <a:pPr marL="384978" indent="-384978" algn="just" defTabSz="1007943" eaLnBrk="1" fontAlgn="auto" hangingPunct="1"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500" dirty="0"/>
              <a:t>A laser device measures the distance to the straws and the x-position of the center is found</a:t>
            </a:r>
          </a:p>
          <a:p>
            <a:pPr marL="384978" indent="-384978" algn="just" defTabSz="1007943" eaLnBrk="1" fontAlgn="auto" hangingPunct="1"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500" dirty="0"/>
              <a:t>A decoder measures the x-position in each straw layer (top, center and bottom position)</a:t>
            </a:r>
          </a:p>
          <a:p>
            <a:pPr marL="384978" indent="-384978" algn="just" defTabSz="1007943" eaLnBrk="1" fontAlgn="auto" hangingPunct="1"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defRPr/>
            </a:pPr>
            <a:r>
              <a:rPr lang="en-US" sz="1500" dirty="0"/>
              <a:t>The nominal distance between two adjacent straws is 17.6 mm</a:t>
            </a:r>
          </a:p>
        </p:txBody>
      </p:sp>
      <p:pic>
        <p:nvPicPr>
          <p:cNvPr id="24883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240" b="11021"/>
          <a:stretch>
            <a:fillRect/>
          </a:stretch>
        </p:blipFill>
        <p:spPr bwMode="auto">
          <a:xfrm>
            <a:off x="101600" y="4503738"/>
            <a:ext cx="4821238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83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675" b="9718"/>
          <a:stretch>
            <a:fillRect/>
          </a:stretch>
        </p:blipFill>
        <p:spPr bwMode="auto">
          <a:xfrm>
            <a:off x="5084763" y="4359275"/>
            <a:ext cx="4854575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9448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84" y="4715941"/>
            <a:ext cx="5112568" cy="260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85725" y="6981825"/>
            <a:ext cx="4622800" cy="4968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254000" y="0"/>
            <a:ext cx="910679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 anchor="b"/>
          <a:lstStyle/>
          <a:p>
            <a:pPr algn="ctr" defTabSz="1007943" hangingPunct="1">
              <a:lnSpc>
                <a:spcPct val="100000"/>
              </a:lnSpc>
              <a:buClrTx/>
              <a:buSzTx/>
              <a:defRPr/>
            </a:pPr>
            <a:r>
              <a:rPr lang="en-US" sz="3500" kern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35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First ideas and </a:t>
            </a:r>
            <a:r>
              <a:rPr lang="en-US" sz="3500" kern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d</a:t>
            </a:r>
            <a:r>
              <a:rPr lang="en-US" sz="3500" kern="0" dirty="0" smtClean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esign </a:t>
            </a:r>
            <a:r>
              <a:rPr lang="en-US" sz="3500" kern="0" dirty="0">
                <a:solidFill>
                  <a:srgbClr val="000000"/>
                </a:solidFill>
                <a:latin typeface="+mj-lt"/>
                <a:ea typeface="+mj-ea"/>
                <a:cs typeface="+mj-cs"/>
              </a:rPr>
              <a:t>considerations</a:t>
            </a:r>
          </a:p>
        </p:txBody>
      </p:sp>
      <p:pic>
        <p:nvPicPr>
          <p:cNvPr id="26627" name="Picture 7" descr="1206111_07-A4-at-144-dpi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6376" y="4787949"/>
            <a:ext cx="3888432" cy="2575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183971" y="755501"/>
            <a:ext cx="9864848" cy="4354512"/>
          </a:xfrm>
        </p:spPr>
        <p:txBody>
          <a:bodyPr rtlCol="0">
            <a:normAutofit/>
          </a:bodyPr>
          <a:lstStyle/>
          <a:p>
            <a:pPr marL="384978" indent="-384978" defTabSz="1007943" fontAlgn="auto">
              <a:lnSpc>
                <a:spcPct val="140000"/>
              </a:lnSpc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3" charset="2"/>
              <a:buChar char=""/>
              <a:defRPr/>
            </a:pP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What is really new is the straw…in vacuum (10</a:t>
            </a:r>
            <a:r>
              <a:rPr lang="en-US" sz="22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-5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mbar)!</a:t>
            </a:r>
          </a:p>
          <a:p>
            <a:pPr marL="384978" indent="-384978" defTabSz="1007943" fontAlgn="auto">
              <a:lnSpc>
                <a:spcPct val="140000"/>
              </a:lnSpc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3" charset="2"/>
              <a:buChar char=""/>
              <a:defRPr/>
            </a:pP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Modular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design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(16 straws) for safe operation as the straws will be operated in direct contact with the decay vacuum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at ~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1 atmosphere above the surrounding 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vacuum! Leak: &lt; 1.5 cm</a:t>
            </a:r>
            <a:r>
              <a:rPr lang="en-US" sz="22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3</a:t>
            </a:r>
            <a:r>
              <a:rPr lang="en-US" sz="22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/day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  <a:p>
            <a:pPr marL="384978" indent="-384978" defTabSz="1007943" fontAlgn="auto">
              <a:lnSpc>
                <a:spcPct val="140000"/>
              </a:lnSpc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3" charset="2"/>
              <a:buChar char=""/>
              <a:defRPr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Minimum amount of material</a:t>
            </a:r>
          </a:p>
          <a:p>
            <a:pPr marL="755957" lvl="1" indent="-370979" defTabSz="1007943" fontAlgn="auto">
              <a:lnSpc>
                <a:spcPct val="140000"/>
              </a:lnSpc>
              <a:spcBef>
                <a:spcPts val="661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50000"/>
              <a:buFont typeface="Wingdings" charset="2"/>
              <a:buChar char=""/>
              <a:defRPr/>
            </a:pP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Apply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pre-tension to the straws (1.5 kg)  to get straight straw with minimum supporting </a:t>
            </a:r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</a:rPr>
              <a:t>material (spacer)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ea typeface="+mn-ea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312120" y="5508029"/>
            <a:ext cx="4118968" cy="580034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Title 1"/>
          <p:cNvSpPr>
            <a:spLocks noGrp="1"/>
          </p:cNvSpPr>
          <p:nvPr>
            <p:ph type="title"/>
          </p:nvPr>
        </p:nvSpPr>
        <p:spPr>
          <a:xfrm>
            <a:off x="576263" y="25400"/>
            <a:ext cx="8866187" cy="836613"/>
          </a:xfrm>
        </p:spPr>
        <p:txBody>
          <a:bodyPr/>
          <a:lstStyle/>
          <a:p>
            <a:pPr eaLnBrk="1" hangingPunct="1"/>
            <a:r>
              <a:rPr lang="fr-CH" sz="40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Leak Test and Repair</a:t>
            </a:r>
            <a:endParaRPr lang="en-GB" smtClean="0">
              <a:ea typeface="ＭＳ Ｐゴシック"/>
              <a:cs typeface="ＭＳ Ｐゴシック"/>
            </a:endParaRPr>
          </a:p>
        </p:txBody>
      </p:sp>
      <p:sp>
        <p:nvSpPr>
          <p:cNvPr id="24985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pic>
        <p:nvPicPr>
          <p:cNvPr id="249859" name="Content Placeholder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263" y="3275013"/>
            <a:ext cx="6048375" cy="3924300"/>
          </a:xfrm>
        </p:spPr>
      </p:pic>
      <p:pic>
        <p:nvPicPr>
          <p:cNvPr id="249860" name="Picture 2" descr="960x640_bestfit_18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63" y="1266825"/>
            <a:ext cx="28082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861" name="Picture 3" descr="C:\NA62\Fuite Module 1 after Beam Test\IMG_32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04138" y="4572000"/>
            <a:ext cx="2032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862" name="Picture 4" descr="C:\NA62\Fuite Module 1 after Beam Test\IMG_32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114935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3" name="TextBox 8"/>
          <p:cNvSpPr txBox="1">
            <a:spLocks noChangeArrowheads="1"/>
          </p:cNvSpPr>
          <p:nvPr/>
        </p:nvSpPr>
        <p:spPr bwMode="auto">
          <a:xfrm>
            <a:off x="576263" y="990600"/>
            <a:ext cx="20161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</a:rPr>
              <a:t>Test 4 Cells and more..</a:t>
            </a: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49864" name="TextBox 9"/>
          <p:cNvSpPr txBox="1">
            <a:spLocks noChangeArrowheads="1"/>
          </p:cNvSpPr>
          <p:nvPr/>
        </p:nvSpPr>
        <p:spPr bwMode="auto">
          <a:xfrm>
            <a:off x="8493125" y="857250"/>
            <a:ext cx="13684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</a:rPr>
              <a:t>Test 1 Straw</a:t>
            </a: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49865" name="TextBox 10"/>
          <p:cNvSpPr txBox="1">
            <a:spLocks noChangeArrowheads="1"/>
          </p:cNvSpPr>
          <p:nvPr/>
        </p:nvSpPr>
        <p:spPr bwMode="auto">
          <a:xfrm>
            <a:off x="8640763" y="4297363"/>
            <a:ext cx="13684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</a:rPr>
              <a:t>Search leak</a:t>
            </a:r>
            <a:endParaRPr lang="en-GB" sz="1400">
              <a:solidFill>
                <a:schemeClr val="tx1"/>
              </a:solidFill>
            </a:endParaRPr>
          </a:p>
        </p:txBody>
      </p:sp>
      <p:sp>
        <p:nvSpPr>
          <p:cNvPr id="249866" name="TextBox 11"/>
          <p:cNvSpPr txBox="1">
            <a:spLocks noChangeArrowheads="1"/>
          </p:cNvSpPr>
          <p:nvPr/>
        </p:nvSpPr>
        <p:spPr bwMode="auto">
          <a:xfrm>
            <a:off x="4824413" y="2916238"/>
            <a:ext cx="1728787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</a:rPr>
              <a:t>Leak Measurement</a:t>
            </a:r>
            <a:endParaRPr lang="en-GB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0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Content Placeholder 1"/>
          <p:cNvSpPr>
            <a:spLocks noGrp="1"/>
          </p:cNvSpPr>
          <p:nvPr>
            <p:ph idx="1"/>
          </p:nvPr>
        </p:nvSpPr>
        <p:spPr>
          <a:xfrm>
            <a:off x="144463" y="1400175"/>
            <a:ext cx="5540375" cy="1874838"/>
          </a:xfrm>
        </p:spPr>
        <p:txBody>
          <a:bodyPr/>
          <a:lstStyle/>
          <a:p>
            <a:pPr algn="just" eaLnBrk="1" hangingPunct="1">
              <a:spcBef>
                <a:spcPts val="1100"/>
              </a:spcBef>
            </a:pPr>
            <a:r>
              <a:rPr lang="en-US" sz="2200" smtClean="0">
                <a:ea typeface="ＭＳ Ｐゴシック"/>
                <a:cs typeface="ＭＳ Ｐゴシック"/>
              </a:rPr>
              <a:t>The final high voltage test is performed with the front-end  cover installed</a:t>
            </a:r>
          </a:p>
          <a:p>
            <a:pPr algn="just" eaLnBrk="1" hangingPunct="1">
              <a:spcBef>
                <a:spcPts val="1100"/>
              </a:spcBef>
            </a:pPr>
            <a:r>
              <a:rPr lang="en-US" sz="2200" smtClean="0">
                <a:ea typeface="ＭＳ Ｐゴシック"/>
                <a:cs typeface="ＭＳ Ｐゴシック"/>
              </a:rPr>
              <a:t>A threshold scan is performed to detect activity on individual channels. Noisy wires are replaced</a:t>
            </a:r>
          </a:p>
        </p:txBody>
      </p:sp>
      <p:sp>
        <p:nvSpPr>
          <p:cNvPr id="25088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0883" name="Title 5"/>
          <p:cNvSpPr>
            <a:spLocks noGrp="1"/>
          </p:cNvSpPr>
          <p:nvPr>
            <p:ph type="title"/>
          </p:nvPr>
        </p:nvSpPr>
        <p:spPr>
          <a:xfrm>
            <a:off x="71438" y="107950"/>
            <a:ext cx="9715500" cy="736600"/>
          </a:xfrm>
        </p:spPr>
        <p:txBody>
          <a:bodyPr/>
          <a:lstStyle/>
          <a:p>
            <a:pPr eaLnBrk="1" hangingPunct="1"/>
            <a:r>
              <a:rPr lang="en-US" sz="400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High Voltage measurement the with FE cover</a:t>
            </a:r>
          </a:p>
        </p:txBody>
      </p:sp>
      <p:pic>
        <p:nvPicPr>
          <p:cNvPr id="25088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2938" y="1008063"/>
            <a:ext cx="3830637" cy="265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885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75" y="3621088"/>
            <a:ext cx="9305925" cy="347186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50886" name="TextBox 6"/>
          <p:cNvSpPr txBox="1">
            <a:spLocks noChangeArrowheads="1"/>
          </p:cNvSpPr>
          <p:nvPr/>
        </p:nvSpPr>
        <p:spPr bwMode="auto">
          <a:xfrm>
            <a:off x="3641725" y="3857625"/>
            <a:ext cx="17827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/>
              <a:t>Time: 1s/ch</a:t>
            </a:r>
          </a:p>
        </p:txBody>
      </p:sp>
    </p:spTree>
    <p:extLst>
      <p:ext uri="{BB962C8B-B14F-4D97-AF65-F5344CB8AC3E}">
        <p14:creationId xmlns:p14="http://schemas.microsoft.com/office/powerpoint/2010/main" val="69406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Text Box 2"/>
          <p:cNvSpPr txBox="1">
            <a:spLocks noChangeArrowheads="1"/>
          </p:cNvSpPr>
          <p:nvPr/>
        </p:nvSpPr>
        <p:spPr bwMode="auto">
          <a:xfrm>
            <a:off x="933450" y="107950"/>
            <a:ext cx="82296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>
                <a:solidFill>
                  <a:schemeClr val="accent1"/>
                </a:solidFill>
                <a:latin typeface="Times New Roman" pitchFamily="18" charset="0"/>
              </a:rPr>
              <a:t>Modules in 154</a:t>
            </a:r>
          </a:p>
        </p:txBody>
      </p:sp>
      <p:sp>
        <p:nvSpPr>
          <p:cNvPr id="251906" name="Text Box 3"/>
          <p:cNvSpPr txBox="1">
            <a:spLocks noChangeArrowheads="1"/>
          </p:cNvSpPr>
          <p:nvPr/>
        </p:nvSpPr>
        <p:spPr bwMode="auto">
          <a:xfrm>
            <a:off x="5472113" y="1187450"/>
            <a:ext cx="3887787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28080" rIns="0" bIns="0"/>
          <a:lstStyle/>
          <a:p>
            <a:pPr marL="342900" indent="-341313" hangingPunct="0">
              <a:lnSpc>
                <a:spcPct val="73000"/>
              </a:lnSpc>
              <a:spcAft>
                <a:spcPts val="1413"/>
              </a:spcAft>
              <a:buSzPct val="10000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</a:pPr>
            <a:r>
              <a:rPr lang="en-GB" sz="3000">
                <a:solidFill>
                  <a:srgbClr val="000000"/>
                </a:solidFill>
                <a:latin typeface="Times New Roman" pitchFamily="18" charset="0"/>
              </a:rPr>
              <a:t>Ch1, Ch3 ready to receive FE covers</a:t>
            </a:r>
          </a:p>
          <a:p>
            <a:pPr marL="342900" indent="-341313" hangingPunct="0">
              <a:lnSpc>
                <a:spcPct val="73000"/>
              </a:lnSpc>
              <a:spcAft>
                <a:spcPts val="1413"/>
              </a:spcAft>
              <a:buSzPct val="100000"/>
              <a:tabLst>
                <a:tab pos="342900" algn="l"/>
                <a:tab pos="800100" algn="l"/>
                <a:tab pos="1257300" algn="l"/>
                <a:tab pos="1714500" algn="l"/>
                <a:tab pos="2171700" algn="l"/>
                <a:tab pos="2628900" algn="l"/>
                <a:tab pos="3086100" algn="l"/>
                <a:tab pos="3543300" algn="l"/>
                <a:tab pos="4000500" algn="l"/>
                <a:tab pos="4457700" algn="l"/>
                <a:tab pos="4914900" algn="l"/>
                <a:tab pos="5372100" algn="l"/>
                <a:tab pos="5829300" algn="l"/>
                <a:tab pos="6286500" algn="l"/>
                <a:tab pos="6743700" algn="l"/>
                <a:tab pos="7200900" algn="l"/>
                <a:tab pos="7658100" algn="l"/>
                <a:tab pos="8115300" algn="l"/>
                <a:tab pos="8572500" algn="l"/>
                <a:tab pos="9029700" algn="l"/>
                <a:tab pos="9486900" algn="l"/>
              </a:tabLst>
            </a:pPr>
            <a:r>
              <a:rPr lang="en-GB" sz="3000">
                <a:solidFill>
                  <a:srgbClr val="000000"/>
                </a:solidFill>
                <a:latin typeface="Times New Roman" pitchFamily="18" charset="0"/>
              </a:rPr>
              <a:t>Ch2 module UV (tested and validated) ready to receive FE covers </a:t>
            </a:r>
          </a:p>
        </p:txBody>
      </p:sp>
      <p:pic>
        <p:nvPicPr>
          <p:cNvPr id="25190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5675313"/>
            <a:ext cx="1985963" cy="148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0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238" y="846138"/>
            <a:ext cx="3527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909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4688" y="3548063"/>
            <a:ext cx="2735262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4823" name="AutoShape 7"/>
          <p:cNvCxnSpPr>
            <a:cxnSpLocks noChangeShapeType="1"/>
          </p:cNvCxnSpPr>
          <p:nvPr/>
        </p:nvCxnSpPr>
        <p:spPr bwMode="auto">
          <a:xfrm flipH="1" flipV="1">
            <a:off x="3600450" y="2124075"/>
            <a:ext cx="1800225" cy="142875"/>
          </a:xfrm>
          <a:prstGeom prst="straightConnector1">
            <a:avLst/>
          </a:prstGeom>
          <a:noFill/>
          <a:ln w="25560" cap="sq">
            <a:solidFill>
              <a:srgbClr val="00B0F0"/>
            </a:solidFill>
            <a:miter lim="800000"/>
            <a:headEnd/>
            <a:tailEnd type="arrow" w="med" len="med"/>
          </a:ln>
          <a:effectLst>
            <a:outerShdw blurRad="63500" dist="20160" dir="5400000" algn="ctr" rotWithShape="0">
              <a:srgbClr val="808080">
                <a:alpha val="38034"/>
              </a:srgbClr>
            </a:outerShdw>
          </a:effectLst>
          <a:extLst/>
        </p:spPr>
      </p:cxnSp>
      <p:sp>
        <p:nvSpPr>
          <p:cNvPr id="25191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1912" name="TextBox 3"/>
          <p:cNvSpPr txBox="1">
            <a:spLocks noChangeArrowheads="1"/>
          </p:cNvSpPr>
          <p:nvPr/>
        </p:nvSpPr>
        <p:spPr bwMode="auto">
          <a:xfrm>
            <a:off x="6116638" y="3517900"/>
            <a:ext cx="259715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>
                <a:solidFill>
                  <a:srgbClr val="FF0000"/>
                </a:solidFill>
              </a:rPr>
              <a:t>Installation 2014!!</a:t>
            </a:r>
          </a:p>
        </p:txBody>
      </p:sp>
      <p:pic>
        <p:nvPicPr>
          <p:cNvPr id="251913" name="Picture 2" descr="G:\Departments\PH\Groups\TA1\NA62\Jerome\Pictures\Pictures for Dt meeting 23.01.2013\20140122_10512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5213" y="3992563"/>
            <a:ext cx="4613275" cy="345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1914" name="TextBox 2"/>
          <p:cNvSpPr txBox="1">
            <a:spLocks noChangeArrowheads="1"/>
          </p:cNvSpPr>
          <p:nvPr/>
        </p:nvSpPr>
        <p:spPr bwMode="auto">
          <a:xfrm>
            <a:off x="4889500" y="7158038"/>
            <a:ext cx="9207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Ch1 UV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915" name="TextBox 12"/>
          <p:cNvSpPr txBox="1">
            <a:spLocks noChangeArrowheads="1"/>
          </p:cNvSpPr>
          <p:nvPr/>
        </p:nvSpPr>
        <p:spPr bwMode="auto">
          <a:xfrm>
            <a:off x="2373313" y="3200400"/>
            <a:ext cx="174625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Ch1 XY &amp; Ch2 UV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916" name="TextBox 13"/>
          <p:cNvSpPr txBox="1">
            <a:spLocks noChangeArrowheads="1"/>
          </p:cNvSpPr>
          <p:nvPr/>
        </p:nvSpPr>
        <p:spPr bwMode="auto">
          <a:xfrm>
            <a:off x="3903663" y="5318125"/>
            <a:ext cx="9207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Ch3 XY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917" name="TextBox 14"/>
          <p:cNvSpPr txBox="1">
            <a:spLocks noChangeArrowheads="1"/>
          </p:cNvSpPr>
          <p:nvPr/>
        </p:nvSpPr>
        <p:spPr bwMode="auto">
          <a:xfrm>
            <a:off x="369888" y="6915150"/>
            <a:ext cx="9207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Ch3 UV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32638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3954" name="TextBox 2"/>
          <p:cNvSpPr txBox="1">
            <a:spLocks noChangeArrowheads="1"/>
          </p:cNvSpPr>
          <p:nvPr/>
        </p:nvSpPr>
        <p:spPr bwMode="auto">
          <a:xfrm>
            <a:off x="3335338" y="338138"/>
            <a:ext cx="4132262" cy="66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400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Stacking Bldg. 157</a:t>
            </a:r>
          </a:p>
        </p:txBody>
      </p:sp>
      <p:pic>
        <p:nvPicPr>
          <p:cNvPr id="2539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0392" y="4353445"/>
            <a:ext cx="3971906" cy="298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395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013" y="1547813"/>
            <a:ext cx="367823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7" name="TextBox 1"/>
          <p:cNvSpPr txBox="1">
            <a:spLocks noChangeArrowheads="1"/>
          </p:cNvSpPr>
          <p:nvPr/>
        </p:nvSpPr>
        <p:spPr bwMode="auto">
          <a:xfrm>
            <a:off x="354013" y="1120775"/>
            <a:ext cx="2598737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 err="1" smtClean="0">
                <a:solidFill>
                  <a:schemeClr val="tx1"/>
                </a:solidFill>
              </a:rPr>
              <a:t>Chamber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smtClean="0">
                <a:solidFill>
                  <a:schemeClr val="tx1"/>
                </a:solidFill>
              </a:rPr>
              <a:t>in </a:t>
            </a:r>
            <a:r>
              <a:rPr lang="fr-CH" sz="1400" dirty="0">
                <a:solidFill>
                  <a:schemeClr val="tx1"/>
                </a:solidFill>
              </a:rPr>
              <a:t>vertical position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53958" name="TextBox 6"/>
          <p:cNvSpPr txBox="1">
            <a:spLocks noChangeArrowheads="1"/>
          </p:cNvSpPr>
          <p:nvPr/>
        </p:nvSpPr>
        <p:spPr bwMode="auto">
          <a:xfrm>
            <a:off x="6288269" y="3999929"/>
            <a:ext cx="30972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</a:rPr>
              <a:t>The Team </a:t>
            </a:r>
            <a:r>
              <a:rPr lang="fr-CH" sz="1400" dirty="0" err="1">
                <a:solidFill>
                  <a:schemeClr val="tx1"/>
                </a:solidFill>
              </a:rPr>
              <a:t>who</a:t>
            </a:r>
            <a:r>
              <a:rPr lang="fr-CH" sz="1400" dirty="0">
                <a:solidFill>
                  <a:schemeClr val="tx1"/>
                </a:solidFill>
              </a:rPr>
              <a:t> </a:t>
            </a:r>
            <a:r>
              <a:rPr lang="fr-CH" sz="1400" dirty="0" err="1">
                <a:solidFill>
                  <a:schemeClr val="tx1"/>
                </a:solidFill>
              </a:rPr>
              <a:t>prepare</a:t>
            </a:r>
            <a:r>
              <a:rPr lang="fr-CH" sz="1400" dirty="0">
                <a:solidFill>
                  <a:schemeClr val="tx1"/>
                </a:solidFill>
              </a:rPr>
              <a:t> the </a:t>
            </a:r>
            <a:r>
              <a:rPr lang="fr-CH" sz="1400" dirty="0" err="1">
                <a:solidFill>
                  <a:schemeClr val="tx1"/>
                </a:solidFill>
              </a:rPr>
              <a:t>Stacking</a:t>
            </a:r>
            <a:endParaRPr lang="en-GB" sz="1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G:\Departments\PH\Groups\TA1\NA62\Hans\photos\Stacking_photos\IMG_337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264" y="1093729"/>
            <a:ext cx="3921150" cy="261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036843" y="4346526"/>
            <a:ext cx="1723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2012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6595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ext Box 1"/>
          <p:cNvSpPr txBox="1">
            <a:spLocks noChangeArrowheads="1"/>
          </p:cNvSpPr>
          <p:nvPr/>
        </p:nvSpPr>
        <p:spPr bwMode="auto">
          <a:xfrm>
            <a:off x="360363" y="107950"/>
            <a:ext cx="835025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>
                <a:solidFill>
                  <a:schemeClr val="accent1"/>
                </a:solidFill>
                <a:latin typeface="Times New Roman" pitchFamily="18" charset="0"/>
              </a:rPr>
              <a:t>Detector handling &amp; transport</a:t>
            </a:r>
          </a:p>
        </p:txBody>
      </p:sp>
      <p:pic>
        <p:nvPicPr>
          <p:cNvPr id="25497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213" y="4487863"/>
            <a:ext cx="452755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97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238" y="1331913"/>
            <a:ext cx="41878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498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4981" name="TextBox 1"/>
          <p:cNvSpPr txBox="1">
            <a:spLocks noChangeArrowheads="1"/>
          </p:cNvSpPr>
          <p:nvPr/>
        </p:nvSpPr>
        <p:spPr bwMode="auto">
          <a:xfrm>
            <a:off x="4876800" y="2627313"/>
            <a:ext cx="1990725" cy="29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Handling by  GS Group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4982" name="TextBox 8"/>
          <p:cNvSpPr txBox="1">
            <a:spLocks noChangeArrowheads="1"/>
          </p:cNvSpPr>
          <p:nvPr/>
        </p:nvSpPr>
        <p:spPr bwMode="auto">
          <a:xfrm>
            <a:off x="3095625" y="5867400"/>
            <a:ext cx="174625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Truck goes to ECN3</a:t>
            </a:r>
            <a:endParaRPr lang="en-GB" sz="14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4497" y="4715941"/>
            <a:ext cx="4865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Technical Run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96655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Text Box 1"/>
          <p:cNvSpPr txBox="1">
            <a:spLocks noChangeArrowheads="1"/>
          </p:cNvSpPr>
          <p:nvPr/>
        </p:nvSpPr>
        <p:spPr bwMode="auto">
          <a:xfrm>
            <a:off x="503238" y="44450"/>
            <a:ext cx="8350250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>
                <a:solidFill>
                  <a:schemeClr val="accent1"/>
                </a:solidFill>
                <a:latin typeface="Times New Roman" pitchFamily="18" charset="0"/>
              </a:rPr>
              <a:t>Installation and integration</a:t>
            </a:r>
            <a:r>
              <a:rPr lang="en-US" sz="410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57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313" y="2132013"/>
            <a:ext cx="477043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0" y="1474788"/>
            <a:ext cx="4175125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702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7029" name="TextBox 1"/>
          <p:cNvSpPr txBox="1">
            <a:spLocks noChangeArrowheads="1"/>
          </p:cNvSpPr>
          <p:nvPr/>
        </p:nvSpPr>
        <p:spPr bwMode="auto">
          <a:xfrm>
            <a:off x="1079500" y="4760913"/>
            <a:ext cx="2592388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Final installation services</a:t>
            </a:r>
          </a:p>
        </p:txBody>
      </p:sp>
      <p:sp>
        <p:nvSpPr>
          <p:cNvPr id="257030" name="TextBox 6"/>
          <p:cNvSpPr txBox="1">
            <a:spLocks noChangeArrowheads="1"/>
          </p:cNvSpPr>
          <p:nvPr/>
        </p:nvSpPr>
        <p:spPr bwMode="auto">
          <a:xfrm>
            <a:off x="6264448" y="1763713"/>
            <a:ext cx="3546302" cy="292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Integration between </a:t>
            </a:r>
            <a:r>
              <a:rPr lang="en-GB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two sections (blue tubes)</a:t>
            </a:r>
            <a:endParaRPr lang="en-GB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88283" y="5364013"/>
            <a:ext cx="22621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ECN-3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632237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buFont typeface="Times New Roman" pitchFamily="18" charset="0"/>
              <a:buNone/>
            </a:pPr>
            <a:r>
              <a:rPr lang="en-US" smtClean="0">
                <a:ea typeface="ＭＳ Ｐゴシック"/>
                <a:cs typeface="ＭＳ Ｐゴシック"/>
              </a:rPr>
              <a:t>DT Training Seminar Jan. 24, 2013</a:t>
            </a:r>
          </a:p>
        </p:txBody>
      </p:sp>
      <p:sp>
        <p:nvSpPr>
          <p:cNvPr id="259074" name="Text Box 1"/>
          <p:cNvSpPr txBox="1">
            <a:spLocks noChangeArrowheads="1"/>
          </p:cNvSpPr>
          <p:nvPr/>
        </p:nvSpPr>
        <p:spPr bwMode="auto">
          <a:xfrm>
            <a:off x="503238" y="301625"/>
            <a:ext cx="835025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ctr" hangingPunct="0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4100">
                <a:solidFill>
                  <a:schemeClr val="accent1"/>
                </a:solidFill>
                <a:latin typeface="Times New Roman" pitchFamily="18" charset="0"/>
              </a:rPr>
              <a:t>Education &amp; Visit</a:t>
            </a:r>
          </a:p>
        </p:txBody>
      </p:sp>
      <p:pic>
        <p:nvPicPr>
          <p:cNvPr id="51203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" y="1776413"/>
            <a:ext cx="38735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E:\DT meeting 23.01.2014\20131205_1542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8013" y="1403350"/>
            <a:ext cx="3827462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335713" y="4427538"/>
            <a:ext cx="295275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Every year, many students come to visit us…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7700" y="1258888"/>
            <a:ext cx="345598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It’s with pleasure that we welcome you to visit our assembly area….</a:t>
            </a:r>
          </a:p>
        </p:txBody>
      </p:sp>
      <p:pic>
        <p:nvPicPr>
          <p:cNvPr id="3074" name="Picture 2" descr="G:\Departments\PH\Groups\TA1\NA62\Jerome\Pictures\Pictures for Dt meeting 23.01.2013\20140122_1030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5454650"/>
            <a:ext cx="2300288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12088" y="5173663"/>
            <a:ext cx="13684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Building 154</a:t>
            </a:r>
            <a:endParaRPr lang="en-GB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9081" name="Picture 2" descr="https://mediastream.cern.ch/MediaArchive/Photo/Public/2011/1102048/1102048_13/1102048_13-A4-at-144-dp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4550" y="4675188"/>
            <a:ext cx="39798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9082" name="TextBox 6"/>
          <p:cNvSpPr txBox="1">
            <a:spLocks noChangeArrowheads="1"/>
          </p:cNvSpPr>
          <p:nvPr/>
        </p:nvSpPr>
        <p:spPr bwMode="auto">
          <a:xfrm>
            <a:off x="431800" y="5940425"/>
            <a:ext cx="16430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EDIT </a:t>
            </a:r>
            <a:r>
              <a:rPr lang="fr-CH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school</a:t>
            </a:r>
            <a:r>
              <a:rPr lang="fr-CH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2011</a:t>
            </a:r>
            <a:endParaRPr lang="en-GB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9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4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4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9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9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4000"/>
                                        <p:tgtEl>
                                          <p:spTgt spid="259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1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4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25908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33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0388" y="3923853"/>
            <a:ext cx="5710237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0" name="Footer Placeholder 2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87784" y="179437"/>
            <a:ext cx="7528217" cy="789217"/>
          </a:xfrm>
          <a:prstGeom prst="rect">
            <a:avLst/>
          </a:prstGeom>
        </p:spPr>
        <p:txBody>
          <a:bodyPr lIns="100794" tIns="50397" rIns="100794" bIns="50397" anchor="b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0" dirty="0" smtClean="0">
                <a:solidFill>
                  <a:schemeClr val="tx1"/>
                </a:solidFill>
              </a:rPr>
              <a:t>Technical Run in November 2012</a:t>
            </a:r>
          </a:p>
        </p:txBody>
      </p:sp>
      <p:pic>
        <p:nvPicPr>
          <p:cNvPr id="58372" name="Picture 8" descr="IMG_376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60" y="2339677"/>
            <a:ext cx="4371155" cy="490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08264" y="3347789"/>
            <a:ext cx="5326062" cy="963613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marL="377979" indent="-377979">
              <a:buClr>
                <a:schemeClr val="tx1"/>
              </a:buClr>
              <a:buFont typeface="Arial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</a:rPr>
              <a:t>A measurement of the beam profile was performed using the straw chamber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784" y="1403573"/>
            <a:ext cx="6186487" cy="6778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algn="just">
              <a:defRPr/>
            </a:pPr>
            <a:r>
              <a:rPr lang="en-US" sz="2000" dirty="0"/>
              <a:t>One module (896 straws) was successfully operated in vacuum for &gt; 2 months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28144" y="6876181"/>
            <a:ext cx="1755775" cy="3921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Beam center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968304" y="4355901"/>
            <a:ext cx="792088" cy="2532633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0" name="Straight Arrow Connector 9"/>
          <p:cNvCxnSpPr>
            <a:stCxn id="18" idx="0"/>
          </p:cNvCxnSpPr>
          <p:nvPr/>
        </p:nvCxnSpPr>
        <p:spPr>
          <a:xfrm flipV="1">
            <a:off x="4406032" y="5791201"/>
            <a:ext cx="902568" cy="108498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0"/>
          </p:cNvCxnSpPr>
          <p:nvPr/>
        </p:nvCxnSpPr>
        <p:spPr>
          <a:xfrm flipH="1" flipV="1">
            <a:off x="2232000" y="4715941"/>
            <a:ext cx="2174032" cy="216024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08264" y="2771725"/>
            <a:ext cx="5326062" cy="392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marL="314982" indent="-314982">
              <a:buFont typeface="Arial"/>
              <a:buChar char="•"/>
              <a:defRPr/>
            </a:pPr>
            <a:r>
              <a:rPr lang="en-US" sz="2000" dirty="0"/>
              <a:t>Measured leak = 1.56x10</a:t>
            </a:r>
            <a:r>
              <a:rPr lang="en-US" sz="2000" baseline="30000" dirty="0"/>
              <a:t>-2 </a:t>
            </a:r>
            <a:r>
              <a:rPr lang="en-US" sz="2000" i="1" dirty="0"/>
              <a:t>mbar x l/s</a:t>
            </a:r>
          </a:p>
        </p:txBody>
      </p:sp>
      <p:pic>
        <p:nvPicPr>
          <p:cNvPr id="13" name="Picture 12" descr="IMG_071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843195" y="536794"/>
            <a:ext cx="2576191" cy="1717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3" name="Picture 2" descr="NA 62 prototype parts 00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232" y="3995861"/>
            <a:ext cx="2402830" cy="3203774"/>
          </a:xfrm>
          <a:prstGeom prst="rect">
            <a:avLst/>
          </a:prstGeom>
        </p:spPr>
      </p:pic>
      <p:pic>
        <p:nvPicPr>
          <p:cNvPr id="4" name="Picture 3" descr="NA 62 prototype parts 00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71525"/>
            <a:ext cx="4174748" cy="3131060"/>
          </a:xfrm>
          <a:prstGeom prst="rect">
            <a:avLst/>
          </a:prstGeom>
        </p:spPr>
      </p:pic>
      <p:pic>
        <p:nvPicPr>
          <p:cNvPr id="5" name="Picture 4" descr="NA 62 prototype parts 03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560" y="5292005"/>
            <a:ext cx="2471499" cy="1853624"/>
          </a:xfrm>
          <a:prstGeom prst="rect">
            <a:avLst/>
          </a:prstGeom>
        </p:spPr>
      </p:pic>
      <p:pic>
        <p:nvPicPr>
          <p:cNvPr id="6" name="Picture 5" descr="NA 62 prototype parts 03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63" y="4283311"/>
            <a:ext cx="3792421" cy="2844316"/>
          </a:xfrm>
          <a:prstGeom prst="rect">
            <a:avLst/>
          </a:prstGeom>
        </p:spPr>
      </p:pic>
      <p:pic>
        <p:nvPicPr>
          <p:cNvPr id="7" name="Picture 6" descr="NA 62 prototype parts 011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352" y="971525"/>
            <a:ext cx="3744419" cy="2808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3888" y="395461"/>
            <a:ext cx="6703278" cy="440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Picture of straw layout hand drawing 2007-2009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46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MG_074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232246" y="2635575"/>
            <a:ext cx="3071532" cy="2047688"/>
          </a:xfrm>
          <a:prstGeom prst="rect">
            <a:avLst/>
          </a:prstGeom>
        </p:spPr>
      </p:pic>
      <p:pic>
        <p:nvPicPr>
          <p:cNvPr id="3" name="Picture 2" descr="20130319_11105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68" y="2555701"/>
            <a:ext cx="3482950" cy="4643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075" y="914400"/>
            <a:ext cx="3887788" cy="37861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5" name="Picture 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93511" y="5027151"/>
            <a:ext cx="2919711" cy="2274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6259513" y="4787900"/>
            <a:ext cx="3249612" cy="390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Straw layout in one view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235700" y="6022975"/>
            <a:ext cx="3173413" cy="169863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14" name="TextBox 13"/>
          <p:cNvSpPr txBox="1"/>
          <p:nvPr/>
        </p:nvSpPr>
        <p:spPr>
          <a:xfrm>
            <a:off x="9313863" y="5822950"/>
            <a:ext cx="508000" cy="44926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 err="1">
                <a:latin typeface="Symbol" charset="2"/>
                <a:cs typeface="Symbol" charset="2"/>
              </a:rPr>
              <a:t>p</a:t>
            </a:r>
            <a:r>
              <a:rPr lang="en-US" baseline="30000" dirty="0"/>
              <a:t>+</a:t>
            </a:r>
          </a:p>
        </p:txBody>
      </p:sp>
      <p:sp>
        <p:nvSpPr>
          <p:cNvPr id="5530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25400" y="7156450"/>
            <a:ext cx="4960938" cy="403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321675" y="3170238"/>
            <a:ext cx="974725" cy="8286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33" name="TextBox 32"/>
          <p:cNvSpPr txBox="1"/>
          <p:nvPr/>
        </p:nvSpPr>
        <p:spPr>
          <a:xfrm rot="19487960">
            <a:off x="8164513" y="3097213"/>
            <a:ext cx="973137" cy="44926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</a:rPr>
              <a:t>2.1m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526338" y="1196975"/>
            <a:ext cx="357187" cy="449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 err="1"/>
              <a:t>x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9510713" y="1185863"/>
            <a:ext cx="360362" cy="4492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 err="1"/>
              <a:t>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976938" y="3330575"/>
            <a:ext cx="630237" cy="449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 err="1"/>
              <a:t>u,v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6953250" y="446088"/>
            <a:ext cx="2309813" cy="390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4 views: </a:t>
            </a:r>
            <a:r>
              <a:rPr lang="en-US" sz="2000" dirty="0" err="1"/>
              <a:t>x,y,u,v</a:t>
            </a:r>
            <a:r>
              <a:rPr lang="en-US" sz="2000" dirty="0"/>
              <a:t> 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896296" y="4067869"/>
            <a:ext cx="2088232" cy="165618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  <p:sp>
        <p:nvSpPr>
          <p:cNvPr id="24" name="Content Placeholder 1"/>
          <p:cNvSpPr>
            <a:spLocks noGrp="1"/>
          </p:cNvSpPr>
          <p:nvPr>
            <p:ph idx="1"/>
          </p:nvPr>
        </p:nvSpPr>
        <p:spPr>
          <a:xfrm>
            <a:off x="9276" y="971525"/>
            <a:ext cx="5895975" cy="529307"/>
          </a:xfrm>
        </p:spPr>
        <p:txBody>
          <a:bodyPr rtlCol="0">
            <a:normAutofit/>
          </a:bodyPr>
          <a:lstStyle/>
          <a:p>
            <a:pPr marL="384978" indent="-384978" defTabSz="1007943" fontAlgn="auto"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Char char=""/>
              <a:defRPr/>
            </a:pP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Each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ea typeface="+mn-ea"/>
                <a:cs typeface="+mn-cs"/>
              </a:rPr>
              <a:t>view (448 straws) gives one coordinate</a:t>
            </a:r>
          </a:p>
          <a:p>
            <a:pPr marL="120953" indent="0" defTabSz="1007943" fontAlgn="auto">
              <a:spcBef>
                <a:spcPts val="2205"/>
              </a:spcBef>
              <a:spcAft>
                <a:spcPts val="0"/>
              </a:spcAft>
              <a:buClr>
                <a:schemeClr val="accent1">
                  <a:lumMod val="60000"/>
                  <a:lumOff val="40000"/>
                </a:schemeClr>
              </a:buClr>
              <a:buFont typeface="Wingdings 2" pitchFamily="18" charset="2"/>
              <a:buNone/>
              <a:defRPr/>
            </a:pP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  <a:ea typeface="+mn-ea"/>
              <a:cs typeface="+mn-cs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67242" y="0"/>
            <a:ext cx="5925875" cy="783335"/>
          </a:xfrm>
          <a:prstGeom prst="rect">
            <a:avLst/>
          </a:prstGeom>
        </p:spPr>
        <p:txBody>
          <a:bodyPr lIns="100794" tIns="50397" rIns="100794" bIns="50397" anchor="ctr"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b="0" dirty="0" smtClean="0">
                <a:solidFill>
                  <a:schemeClr val="tx1"/>
                </a:solidFill>
              </a:rPr>
              <a:t>The detector </a:t>
            </a:r>
            <a:r>
              <a:rPr lang="en-US" b="0" dirty="0">
                <a:solidFill>
                  <a:schemeClr val="tx1"/>
                </a:solidFill>
              </a:rPr>
              <a:t>l</a:t>
            </a:r>
            <a:r>
              <a:rPr lang="en-US" b="0" dirty="0" smtClean="0">
                <a:solidFill>
                  <a:schemeClr val="tx1"/>
                </a:solidFill>
              </a:rPr>
              <a:t>ayout</a:t>
            </a:r>
            <a:endParaRPr lang="en-US" b="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935856" y="3923853"/>
            <a:ext cx="3456384" cy="216024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872" y="4427909"/>
            <a:ext cx="4351337" cy="3275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5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52980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sp>
        <p:nvSpPr>
          <p:cNvPr id="46082" name="TextBox 2"/>
          <p:cNvSpPr txBox="1">
            <a:spLocks noChangeArrowheads="1"/>
          </p:cNvSpPr>
          <p:nvPr/>
        </p:nvSpPr>
        <p:spPr bwMode="auto">
          <a:xfrm>
            <a:off x="3600450" y="971550"/>
            <a:ext cx="13652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Stacking</a:t>
            </a:r>
          </a:p>
        </p:txBody>
      </p:sp>
      <p:pic>
        <p:nvPicPr>
          <p:cNvPr id="5" name="Picture 4" descr="IMG_045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440" y="1403573"/>
            <a:ext cx="3226804" cy="4302406"/>
          </a:xfrm>
          <a:prstGeom prst="rect">
            <a:avLst/>
          </a:prstGeom>
        </p:spPr>
      </p:pic>
      <p:pic>
        <p:nvPicPr>
          <p:cNvPr id="6" name="Picture 5" descr="IMG_045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096" y="179437"/>
            <a:ext cx="3687822" cy="491709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784" y="1115541"/>
            <a:ext cx="2830513" cy="512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16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1"/>
          <p:cNvSpPr>
            <a:spLocks noGrp="1"/>
          </p:cNvSpPr>
          <p:nvPr>
            <p:ph type="title" idx="4294967295"/>
          </p:nvPr>
        </p:nvSpPr>
        <p:spPr>
          <a:xfrm>
            <a:off x="2441913" y="91576"/>
            <a:ext cx="5695670" cy="789217"/>
          </a:xfrm>
        </p:spPr>
        <p:txBody>
          <a:bodyPr anchor="b">
            <a:normAutofit fontScale="90000"/>
          </a:bodyPr>
          <a:lstStyle/>
          <a:p>
            <a:pPr eaLnBrk="1" hangingPunct="1"/>
            <a:r>
              <a:rPr lang="en-US" b="0" dirty="0" smtClean="0">
                <a:solidFill>
                  <a:schemeClr val="tx1"/>
                </a:solidFill>
              </a:rPr>
              <a:t>The straw</a:t>
            </a:r>
          </a:p>
        </p:txBody>
      </p:sp>
      <p:sp>
        <p:nvSpPr>
          <p:cNvPr id="614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43768" y="539477"/>
            <a:ext cx="6693472" cy="6381280"/>
          </a:xfrm>
        </p:spPr>
        <p:txBody>
          <a:bodyPr>
            <a:normAutofit fontScale="77500" lnSpcReduction="20000"/>
          </a:bodyPr>
          <a:lstStyle/>
          <a:p>
            <a:pPr lvl="1">
              <a:lnSpc>
                <a:spcPct val="130000"/>
              </a:lnSpc>
              <a:spcAft>
                <a:spcPts val="661"/>
              </a:spcAft>
              <a:buNone/>
            </a:pPr>
            <a:endParaRPr lang="en-US" sz="2200" dirty="0"/>
          </a:p>
          <a:p>
            <a:pPr>
              <a:lnSpc>
                <a:spcPct val="130000"/>
              </a:lnSpc>
              <a:spcAft>
                <a:spcPts val="661"/>
              </a:spcAft>
              <a:buNone/>
            </a:pPr>
            <a:r>
              <a:rPr lang="en-US" dirty="0"/>
              <a:t>Straw construction</a:t>
            </a:r>
          </a:p>
          <a:p>
            <a:pPr lvl="1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US" sz="2200" dirty="0"/>
              <a:t> 2.1 m long tube with a diameter of 9.8 mm</a:t>
            </a:r>
          </a:p>
          <a:p>
            <a:pPr lvl="1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US" sz="2200" dirty="0"/>
              <a:t> The base material is Poly Ethylene </a:t>
            </a:r>
            <a:r>
              <a:rPr lang="en-US" sz="2200" dirty="0" smtClean="0"/>
              <a:t>Terephthalate </a:t>
            </a:r>
            <a:r>
              <a:rPr lang="en-US" sz="2200" dirty="0"/>
              <a:t>(PET) with thickness of 36 </a:t>
            </a:r>
            <a:r>
              <a:rPr lang="en-US" sz="2200" dirty="0">
                <a:latin typeface="Symbol" charset="2"/>
                <a:cs typeface="Symbol" charset="2"/>
              </a:rPr>
              <a:t>m</a:t>
            </a:r>
            <a:r>
              <a:rPr lang="en-US" sz="2200" dirty="0"/>
              <a:t>m </a:t>
            </a:r>
          </a:p>
          <a:p>
            <a:pPr lvl="1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GB" sz="2200" dirty="0"/>
              <a:t> </a:t>
            </a:r>
            <a:r>
              <a:rPr lang="en-US" sz="2200" dirty="0"/>
              <a:t>The foil is coated on the inside with 50 nm of Cu </a:t>
            </a:r>
            <a:r>
              <a:rPr lang="en-US" sz="2200" dirty="0" smtClean="0"/>
              <a:t>and  </a:t>
            </a:r>
            <a:r>
              <a:rPr lang="en-US" sz="2200" dirty="0"/>
              <a:t>20 nm of Au by sputtering</a:t>
            </a:r>
          </a:p>
          <a:p>
            <a:pPr marL="433416" lvl="1" indent="0">
              <a:lnSpc>
                <a:spcPct val="130000"/>
              </a:lnSpc>
              <a:spcAft>
                <a:spcPts val="661"/>
              </a:spcAft>
              <a:buNone/>
            </a:pPr>
            <a:endParaRPr lang="en-US" sz="3100" dirty="0"/>
          </a:p>
          <a:p>
            <a:pPr>
              <a:lnSpc>
                <a:spcPct val="130000"/>
              </a:lnSpc>
              <a:spcAft>
                <a:spcPts val="661"/>
              </a:spcAft>
              <a:buNone/>
            </a:pPr>
            <a:r>
              <a:rPr lang="en-US" dirty="0"/>
              <a:t>The electrical properties and operation</a:t>
            </a:r>
          </a:p>
          <a:p>
            <a:pPr marL="587305" lvl="1" indent="0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US" sz="2200" dirty="0"/>
              <a:t> </a:t>
            </a:r>
            <a:r>
              <a:rPr lang="en-US" sz="2200" dirty="0" smtClean="0"/>
              <a:t> The </a:t>
            </a:r>
            <a:r>
              <a:rPr lang="en-US" sz="2200" dirty="0"/>
              <a:t>anode wire is 30 </a:t>
            </a:r>
            <a:r>
              <a:rPr lang="en-US" sz="2200" i="1" dirty="0">
                <a:sym typeface="Symbol"/>
              </a:rPr>
              <a:t></a:t>
            </a:r>
            <a:r>
              <a:rPr lang="en-US" sz="2200" dirty="0"/>
              <a:t>m in diameter and  </a:t>
            </a:r>
            <a:r>
              <a:rPr lang="en-US" sz="2200" dirty="0" smtClean="0"/>
              <a:t>made from 	gold-plated </a:t>
            </a:r>
            <a:r>
              <a:rPr lang="en-US" sz="2200" dirty="0"/>
              <a:t>tungsten</a:t>
            </a:r>
          </a:p>
          <a:p>
            <a:pPr marL="587305" lvl="1" indent="0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US" sz="2200" dirty="0" smtClean="0"/>
              <a:t>  Resistivity of anode: 50 Ohm and resistivity of 	cathode: 70 Ohm</a:t>
            </a:r>
          </a:p>
          <a:p>
            <a:pPr marL="587305" lvl="1" indent="0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r>
              <a:rPr lang="en-US" sz="2200" dirty="0" smtClean="0"/>
              <a:t>  HV 1750 V and gas mixture: </a:t>
            </a:r>
            <a:r>
              <a:rPr lang="en-US" sz="2200" dirty="0" err="1" smtClean="0">
                <a:solidFill>
                  <a:srgbClr val="FF0000"/>
                </a:solidFill>
              </a:rPr>
              <a:t>Ar</a:t>
            </a:r>
            <a:r>
              <a:rPr lang="en-US" sz="2200" dirty="0" smtClean="0">
                <a:solidFill>
                  <a:srgbClr val="FF0000"/>
                </a:solidFill>
              </a:rPr>
              <a:t> (70%)+ CO</a:t>
            </a:r>
            <a:r>
              <a:rPr lang="en-US" sz="2200" baseline="-25000" dirty="0" smtClean="0">
                <a:solidFill>
                  <a:srgbClr val="FF0000"/>
                </a:solidFill>
              </a:rPr>
              <a:t>2</a:t>
            </a:r>
            <a:r>
              <a:rPr lang="en-US" sz="2200" dirty="0" smtClean="0">
                <a:solidFill>
                  <a:srgbClr val="FF0000"/>
                </a:solidFill>
              </a:rPr>
              <a:t> (30%)</a:t>
            </a:r>
          </a:p>
          <a:p>
            <a:pPr>
              <a:lnSpc>
                <a:spcPct val="130000"/>
              </a:lnSpc>
              <a:spcAft>
                <a:spcPts val="551"/>
              </a:spcAft>
              <a:buClr>
                <a:schemeClr val="bg2">
                  <a:lumMod val="25000"/>
                </a:schemeClr>
              </a:buClr>
              <a:buNone/>
            </a:pPr>
            <a:endParaRPr lang="en-US" sz="2200" dirty="0"/>
          </a:p>
          <a:p>
            <a:pPr lvl="1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endParaRPr lang="en-US" sz="2200" dirty="0"/>
          </a:p>
          <a:p>
            <a:pPr lvl="1">
              <a:lnSpc>
                <a:spcPct val="130000"/>
              </a:lnSpc>
              <a:spcAft>
                <a:spcPts val="661"/>
              </a:spcAft>
              <a:buFont typeface="Wingdings" charset="2"/>
              <a:buChar char="u"/>
            </a:pPr>
            <a:endParaRPr lang="en-US" sz="2200" dirty="0"/>
          </a:p>
        </p:txBody>
      </p:sp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248635" y="-2183906"/>
            <a:ext cx="1571597" cy="92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0"/>
          <p:cNvGrpSpPr/>
          <p:nvPr/>
        </p:nvGrpSpPr>
        <p:grpSpPr>
          <a:xfrm>
            <a:off x="6881986" y="1345341"/>
            <a:ext cx="2617429" cy="1058229"/>
            <a:chOff x="207010" y="971328"/>
            <a:chExt cx="2778720" cy="960006"/>
          </a:xfrm>
        </p:grpSpPr>
        <p:sp>
          <p:nvSpPr>
            <p:cNvPr id="12" name="Rectangle 11"/>
            <p:cNvSpPr/>
            <p:nvPr/>
          </p:nvSpPr>
          <p:spPr>
            <a:xfrm>
              <a:off x="207010" y="971328"/>
              <a:ext cx="2778720" cy="653891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07010" y="1625219"/>
              <a:ext cx="2778720" cy="150899"/>
            </a:xfrm>
            <a:prstGeom prst="rect">
              <a:avLst/>
            </a:prstGeom>
            <a:solidFill>
              <a:srgbClr val="FF6354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07010" y="1776118"/>
              <a:ext cx="2778720" cy="155216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6945033" y="938221"/>
            <a:ext cx="1743642" cy="449566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36 </a:t>
            </a:r>
            <a:r>
              <a:rPr lang="en-US" dirty="0" smtClean="0">
                <a:solidFill>
                  <a:srgbClr val="000000"/>
                </a:solidFill>
                <a:latin typeface="Symbol"/>
              </a:rPr>
              <a:t>m</a:t>
            </a:r>
            <a:r>
              <a:rPr lang="en-US" dirty="0" smtClean="0">
                <a:solidFill>
                  <a:srgbClr val="000000"/>
                </a:solidFill>
              </a:rPr>
              <a:t>m PET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772160" y="2583952"/>
            <a:ext cx="1537906" cy="449566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50 nm Cu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119003" y="2991072"/>
            <a:ext cx="1503943" cy="449566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20 nm Au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7858935" y="2311182"/>
            <a:ext cx="517817" cy="27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6200000" flipV="1">
            <a:off x="7079434" y="2597911"/>
            <a:ext cx="758599" cy="277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3" descr="swp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1853" b="11369"/>
          <a:stretch>
            <a:fillRect/>
          </a:stretch>
        </p:blipFill>
        <p:spPr bwMode="auto">
          <a:xfrm>
            <a:off x="6921219" y="3845896"/>
            <a:ext cx="2555795" cy="306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urved Left Arrow 2"/>
          <p:cNvSpPr/>
          <p:nvPr/>
        </p:nvSpPr>
        <p:spPr>
          <a:xfrm flipV="1">
            <a:off x="9216776" y="2195661"/>
            <a:ext cx="720080" cy="324036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67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7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-136525"/>
            <a:ext cx="9348788" cy="823913"/>
          </a:xfrm>
        </p:spPr>
        <p:txBody>
          <a:bodyPr rtlCol="0">
            <a:normAutofit fontScale="90000"/>
          </a:bodyPr>
          <a:lstStyle/>
          <a:p>
            <a:pPr defTabSz="1007943"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  <a:ea typeface="Lucida Sans Unicode"/>
                <a:cs typeface="+mj-cs"/>
              </a:rPr>
              <a:t>Ultrasonic welding of straws</a:t>
            </a:r>
            <a:endParaRPr lang="en-US" dirty="0">
              <a:solidFill>
                <a:srgbClr val="000000"/>
              </a:solidFill>
              <a:ea typeface="Lucida Sans Unicode"/>
              <a:cs typeface="+mj-cs"/>
            </a:endParaRPr>
          </a:p>
        </p:txBody>
      </p:sp>
      <p:sp>
        <p:nvSpPr>
          <p:cNvPr id="56323" name="Rectangle 7"/>
          <p:cNvSpPr>
            <a:spLocks noChangeArrowheads="1"/>
          </p:cNvSpPr>
          <p:nvPr/>
        </p:nvSpPr>
        <p:spPr bwMode="auto">
          <a:xfrm>
            <a:off x="0" y="-225425"/>
            <a:ext cx="2032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 anchor="ctr">
            <a:spAutoFit/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0" y="5865813"/>
            <a:ext cx="10080625" cy="12509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>
            <a:spAutoFit/>
          </a:bodyPr>
          <a:lstStyle/>
          <a:p>
            <a:pPr algn="just">
              <a:defRPr/>
            </a:pPr>
            <a:r>
              <a:rPr lang="en-US" sz="2000" dirty="0"/>
              <a:t>Straw Quality Control: </a:t>
            </a:r>
          </a:p>
          <a:p>
            <a:pPr marL="818954" lvl="1" indent="-314982" algn="just">
              <a:buFont typeface="Arial"/>
              <a:buChar char="•"/>
              <a:defRPr/>
            </a:pPr>
            <a:r>
              <a:rPr lang="en-US" sz="2000" dirty="0"/>
              <a:t>All straws are leak tested after a short (15 min) pressure test at 3 bar </a:t>
            </a:r>
          </a:p>
          <a:p>
            <a:pPr marL="818954" lvl="1" indent="-314982" algn="just">
              <a:buFont typeface="Arial"/>
              <a:buChar char="•"/>
              <a:defRPr/>
            </a:pPr>
            <a:r>
              <a:rPr lang="en-US" sz="2000" dirty="0"/>
              <a:t>The strength of the weld is verified at both straw ends (traction test)</a:t>
            </a:r>
          </a:p>
          <a:p>
            <a:pPr marL="818954" lvl="1" indent="-314982" algn="just">
              <a:buFont typeface="Arial"/>
              <a:buChar char="•"/>
              <a:defRPr/>
            </a:pPr>
            <a:r>
              <a:rPr lang="en-US" sz="2000" dirty="0"/>
              <a:t>The electrical conductivity between the two straw ends is measured</a:t>
            </a:r>
          </a:p>
        </p:txBody>
      </p:sp>
      <p:pic>
        <p:nvPicPr>
          <p:cNvPr id="56326" name="Picture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3" y="906463"/>
            <a:ext cx="2813050" cy="169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631825" y="677863"/>
            <a:ext cx="3276600" cy="390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“Classical straw winding”</a:t>
            </a:r>
          </a:p>
        </p:txBody>
      </p:sp>
      <p:sp>
        <p:nvSpPr>
          <p:cNvPr id="5632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93663" y="7156450"/>
            <a:ext cx="4435475" cy="403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96000" y="3030538"/>
            <a:ext cx="1517650" cy="177800"/>
          </a:xfrm>
          <a:prstGeom prst="straightConnector1">
            <a:avLst/>
          </a:prstGeom>
          <a:ln w="127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375816">
            <a:off x="6285351" y="2477802"/>
            <a:ext cx="1236663" cy="450850"/>
          </a:xfrm>
          <a:prstGeom prst="rect">
            <a:avLst/>
          </a:prstGeom>
          <a:noFill/>
        </p:spPr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600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latin typeface="Symbol"/>
              </a:rPr>
              <a:t>m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15975" y="2614613"/>
            <a:ext cx="2451100" cy="3905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en-US" sz="2000" dirty="0"/>
              <a:t>Ultrasonic welding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59757"/>
            <a:ext cx="5324035" cy="2376264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223888" y="4499917"/>
            <a:ext cx="2952328" cy="144016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5122952" y="971525"/>
            <a:ext cx="4976129" cy="4346164"/>
            <a:chOff x="4212145" y="1198348"/>
            <a:chExt cx="4822155" cy="4091310"/>
          </a:xfrm>
          <a:solidFill>
            <a:schemeClr val="accent2">
              <a:lumMod val="40000"/>
              <a:lumOff val="60000"/>
            </a:schemeClr>
          </a:solidFill>
          <a:effectLst/>
        </p:grpSpPr>
        <p:pic>
          <p:nvPicPr>
            <p:cNvPr id="27" name="Picture 26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4189" y="4017594"/>
              <a:ext cx="4504690" cy="127206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pic>
          <p:nvPicPr>
            <p:cNvPr id="30" name="Picture 16" descr="A_soudure cote A_meas_50x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735" y="2104738"/>
              <a:ext cx="4462144" cy="145300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sp>
          <p:nvSpPr>
            <p:cNvPr id="31" name="TextBox 30"/>
            <p:cNvSpPr txBox="1"/>
            <p:nvPr/>
          </p:nvSpPr>
          <p:spPr>
            <a:xfrm>
              <a:off x="4212145" y="1198348"/>
              <a:ext cx="4822155" cy="555558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/>
                <a:t>Microscope pictures of a straw cross- section for quality control of the weld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575816" y="-36587"/>
            <a:ext cx="8351837" cy="80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6000" rIns="0" bIns="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4100" dirty="0" smtClean="0">
                <a:latin typeface="Times New Roman" charset="0"/>
              </a:rPr>
              <a:t>Strategy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43768" y="611485"/>
            <a:ext cx="8869363" cy="438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8080" rIns="0" bIns="0"/>
          <a:lstStyle>
            <a:lvl1pPr marL="430213" indent="-323850"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30213" algn="l"/>
                <a:tab pos="542925" algn="l"/>
                <a:tab pos="1000125" algn="l"/>
                <a:tab pos="1457325" algn="l"/>
                <a:tab pos="1914525" algn="l"/>
                <a:tab pos="2371725" algn="l"/>
                <a:tab pos="2828925" algn="l"/>
                <a:tab pos="3286125" algn="l"/>
                <a:tab pos="3743325" algn="l"/>
                <a:tab pos="4200525" algn="l"/>
                <a:tab pos="4657725" algn="l"/>
                <a:tab pos="5114925" algn="l"/>
                <a:tab pos="5572125" algn="l"/>
                <a:tab pos="6029325" algn="l"/>
                <a:tab pos="6486525" algn="l"/>
                <a:tab pos="6943725" algn="l"/>
                <a:tab pos="7400925" algn="l"/>
                <a:tab pos="7858125" algn="l"/>
                <a:tab pos="8315325" algn="l"/>
                <a:tab pos="8772525" algn="l"/>
                <a:tab pos="922972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00000"/>
              </a:lnSpc>
              <a:spcAft>
                <a:spcPts val="1413"/>
              </a:spcAft>
              <a:buSzPct val="45000"/>
              <a:buFont typeface="Wingdings" charset="0"/>
              <a:buChar char=""/>
              <a:defRPr/>
            </a:pPr>
            <a:r>
              <a:rPr lang="en-US" sz="3200" dirty="0" smtClean="0">
                <a:latin typeface="Times New Roman" charset="0"/>
              </a:rPr>
              <a:t>Use the competence at CERN. Three examples: 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635" y="1331565"/>
            <a:ext cx="5646737" cy="2011362"/>
          </a:xfrm>
          <a:prstGeom prst="rect">
            <a:avLst/>
          </a:prstGeom>
          <a:noFill/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31565"/>
            <a:ext cx="4408487" cy="3146425"/>
          </a:xfrm>
          <a:prstGeom prst="rect">
            <a:avLst/>
          </a:prstGeom>
          <a:noFill/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970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DT Training Seminar Jan. 23, 2013</a:t>
            </a:r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440" y="3275781"/>
            <a:ext cx="3153942" cy="240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776" y="4787949"/>
            <a:ext cx="3148375" cy="2460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160" y="5652045"/>
            <a:ext cx="2442706" cy="16297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84128" y="4859957"/>
            <a:ext cx="3312368" cy="668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PCB work shop!   Since 1/1/2014 PH-DT !! </a:t>
            </a:r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  <a:sym typeface="Wingdings"/>
              </a:rPr>
              <a:t></a:t>
            </a:r>
            <a:endParaRPr lang="en-US" sz="2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Content Placeholder 9" descr="Tensile test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20654" y="5436021"/>
            <a:ext cx="2496794" cy="187220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>
    <p:wipe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7612</TotalTime>
  <Words>2324</Words>
  <Application>Microsoft Macintosh PowerPoint</Application>
  <PresentationFormat>Custom</PresentationFormat>
  <Paragraphs>380</Paragraphs>
  <Slides>61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17</vt:i4>
      </vt:variant>
      <vt:variant>
        <vt:lpstr>Slide Titles</vt:lpstr>
      </vt:variant>
      <vt:variant>
        <vt:i4>61</vt:i4>
      </vt:variant>
    </vt:vector>
  </HeadingPairs>
  <TitlesOfParts>
    <vt:vector size="78" baseType="lpstr"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Breeze</vt:lpstr>
      <vt:lpstr>PowerPoint Presentation</vt:lpstr>
      <vt:lpstr>PowerPoint Presentation</vt:lpstr>
      <vt:lpstr>The NA62 experiment</vt:lpstr>
      <vt:lpstr>The study of Kaons</vt:lpstr>
      <vt:lpstr>PowerPoint Presentation</vt:lpstr>
      <vt:lpstr>PowerPoint Presentation</vt:lpstr>
      <vt:lpstr>The straw</vt:lpstr>
      <vt:lpstr>Ultrasonic welding of straws</vt:lpstr>
      <vt:lpstr>PowerPoint Presentation</vt:lpstr>
      <vt:lpstr>PowerPoint Presentation</vt:lpstr>
      <vt:lpstr>NA62 straw electronics and readout PH-DT + PH-ESE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Jérôme</vt:lpstr>
      <vt:lpstr>PowerPoint Presentation</vt:lpstr>
      <vt:lpstr>PowerPoint Presentation</vt:lpstr>
      <vt:lpstr>PowerPoint Presentation</vt:lpstr>
      <vt:lpstr>PowerPoint Presentation</vt:lpstr>
      <vt:lpstr>      Module assembly at CERN (4pcs)</vt:lpstr>
      <vt:lpstr>Module assembly at Dubna (4pcs)</vt:lpstr>
      <vt:lpstr>Quality control and testing during assembly</vt:lpstr>
      <vt:lpstr>PowerPoint Presentation</vt:lpstr>
      <vt:lpstr>Measurement of the straw straightness</vt:lpstr>
      <vt:lpstr>Leak Test and Repair</vt:lpstr>
      <vt:lpstr>High Voltage measurement the with FE cover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Straw Tracker in MA62</dc:title>
  <dc:creator>Hans Danielsson</dc:creator>
  <cp:lastModifiedBy>hans danielsson</cp:lastModifiedBy>
  <cp:revision>200</cp:revision>
  <cp:lastPrinted>2014-01-23T08:21:09Z</cp:lastPrinted>
  <dcterms:created xsi:type="dcterms:W3CDTF">2014-01-13T08:05:19Z</dcterms:created>
  <dcterms:modified xsi:type="dcterms:W3CDTF">2014-01-23T09:35:02Z</dcterms:modified>
</cp:coreProperties>
</file>