
<file path=[Content_Types].xml><?xml version="1.0" encoding="utf-8"?>
<Types xmlns="http://schemas.openxmlformats.org/package/2006/content-types">
  <Default Extension="png" ContentType="image/png"/>
  <Default Extension="mpeg" ContentType="video/mpe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vml" ContentType="application/vnd.openxmlformats-officedocument.vmlDrawing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8" r:id="rId2"/>
  </p:sldMasterIdLst>
  <p:notesMasterIdLst>
    <p:notesMasterId r:id="rId42"/>
  </p:notesMasterIdLst>
  <p:sldIdLst>
    <p:sldId id="257" r:id="rId3"/>
    <p:sldId id="265" r:id="rId4"/>
    <p:sldId id="266" r:id="rId5"/>
    <p:sldId id="267" r:id="rId6"/>
    <p:sldId id="303" r:id="rId7"/>
    <p:sldId id="304" r:id="rId8"/>
    <p:sldId id="305" r:id="rId9"/>
    <p:sldId id="307" r:id="rId10"/>
    <p:sldId id="310" r:id="rId11"/>
    <p:sldId id="313" r:id="rId12"/>
    <p:sldId id="322" r:id="rId13"/>
    <p:sldId id="302" r:id="rId14"/>
    <p:sldId id="268" r:id="rId15"/>
    <p:sldId id="259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337" r:id="rId27"/>
    <p:sldId id="261" r:id="rId28"/>
    <p:sldId id="262" r:id="rId29"/>
    <p:sldId id="263" r:id="rId30"/>
    <p:sldId id="264" r:id="rId31"/>
    <p:sldId id="294" r:id="rId32"/>
    <p:sldId id="290" r:id="rId33"/>
    <p:sldId id="286" r:id="rId34"/>
    <p:sldId id="336" r:id="rId35"/>
    <p:sldId id="342" r:id="rId36"/>
    <p:sldId id="340" r:id="rId37"/>
    <p:sldId id="341" r:id="rId38"/>
    <p:sldId id="283" r:id="rId39"/>
    <p:sldId id="284" r:id="rId40"/>
    <p:sldId id="338" r:id="rId4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8056" autoAdjust="0"/>
  </p:normalViewPr>
  <p:slideViewPr>
    <p:cSldViewPr>
      <p:cViewPr varScale="1">
        <p:scale>
          <a:sx n="85" d="100"/>
          <a:sy n="85" d="100"/>
        </p:scale>
        <p:origin x="5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F76C3-7B85-4F83-87C4-BCF29C6753DE}" type="datetimeFigureOut">
              <a:rPr lang="en-US" smtClean="0"/>
              <a:pPr/>
              <a:t>6/1/2015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6AB94-E67E-442C-B553-B6B238FAD9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30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39D6F2-737E-4F92-B103-03DA5050D686}" type="slidenum">
              <a:rPr lang="en-GB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999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C9543-7AD9-453B-A8F1-623B9BB833EF}" type="slidenum">
              <a:rPr lang="en-GB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104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3778C6-4FAF-4917-8CE8-EADEBC7A2D63}" type="slidenum">
              <a:rPr lang="de-DE"/>
              <a:pPr/>
              <a:t>13</a:t>
            </a:fld>
            <a:endParaRPr lang="de-DE"/>
          </a:p>
        </p:txBody>
      </p:sp>
      <p:sp>
        <p:nvSpPr>
          <p:cNvPr id="35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97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3588" cy="3430587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77" y="4343989"/>
            <a:ext cx="5487048" cy="4113035"/>
          </a:xfrm>
          <a:noFill/>
          <a:ln/>
        </p:spPr>
        <p:txBody>
          <a:bodyPr/>
          <a:lstStyle/>
          <a:p>
            <a:endParaRPr lang="en-US" sz="1600" b="1" smtClean="0">
              <a:solidFill>
                <a:srgbClr val="0070C0"/>
              </a:solidFill>
              <a:sym typeface="Wingding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94498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77" y="4343989"/>
            <a:ext cx="5487048" cy="4113035"/>
          </a:xfrm>
          <a:noFill/>
          <a:ln/>
        </p:spPr>
        <p:txBody>
          <a:bodyPr lIns="91939" tIns="45969" rIns="91939" bIns="45969"/>
          <a:lstStyle/>
          <a:p>
            <a:pPr marL="228600" indent="-228600"/>
            <a:r>
              <a:rPr lang="en-US" smtClean="0">
                <a:solidFill>
                  <a:srgbClr val="0000FF"/>
                </a:solidFill>
              </a:rPr>
              <a:t>55% efficiency, 60% sharing..	</a:t>
            </a:r>
          </a:p>
          <a:p>
            <a:pPr marL="228600" indent="-228600"/>
            <a:endParaRPr lang="en-US" smtClean="0">
              <a:solidFill>
                <a:srgbClr val="0000FF"/>
              </a:solidFill>
              <a:sym typeface="Wingdings" charset="2"/>
            </a:endParaRPr>
          </a:p>
          <a:p>
            <a:pPr marL="228600" indent="-228600"/>
            <a:r>
              <a:rPr lang="en-US" smtClean="0">
                <a:solidFill>
                  <a:srgbClr val="0000FF"/>
                </a:solidFill>
                <a:sym typeface="Wingdings" charset="2"/>
              </a:rPr>
              <a:t> </a:t>
            </a:r>
            <a:r>
              <a:rPr lang="en-US" smtClean="0">
                <a:solidFill>
                  <a:srgbClr val="0000FF"/>
                </a:solidFill>
              </a:rPr>
              <a:t>Intensity: as high as possible</a:t>
            </a:r>
          </a:p>
          <a:p>
            <a:pPr marL="228600" indent="-228600"/>
            <a:endParaRPr lang="en-US" smtClean="0">
              <a:solidFill>
                <a:srgbClr val="0000FF"/>
              </a:solidFill>
            </a:endParaRPr>
          </a:p>
          <a:p>
            <a:pPr marL="228600" indent="-228600"/>
            <a:r>
              <a:rPr lang="en-US" smtClean="0">
                <a:solidFill>
                  <a:srgbClr val="0000FF"/>
                </a:solidFill>
              </a:rPr>
              <a:t>	</a:t>
            </a:r>
            <a:r>
              <a:rPr lang="en-US" smtClean="0">
                <a:solidFill>
                  <a:srgbClr val="0000FF"/>
                </a:solidFill>
                <a:sym typeface="Wingdings" charset="2"/>
              </a:rPr>
              <a:t> </a:t>
            </a:r>
            <a:r>
              <a:rPr lang="en-US" smtClean="0">
                <a:solidFill>
                  <a:srgbClr val="0000FF"/>
                </a:solidFill>
              </a:rPr>
              <a:t>Neutrino energy: matched for </a:t>
            </a:r>
          </a:p>
          <a:p>
            <a:pPr marL="228600" indent="-228600"/>
            <a:r>
              <a:rPr lang="en-US" smtClean="0">
                <a:solidFill>
                  <a:srgbClr val="0000FF"/>
                </a:solidFill>
              </a:rPr>
              <a:t>		nm-nt appearance experiments:</a:t>
            </a:r>
          </a:p>
          <a:p>
            <a:pPr marL="228600" indent="-228600"/>
            <a:endParaRPr lang="en-US" smtClean="0">
              <a:solidFill>
                <a:srgbClr val="0000FF"/>
              </a:solidFill>
            </a:endParaRPr>
          </a:p>
          <a:p>
            <a:pPr marL="37931725" lvl="1" indent="-37474525"/>
            <a:r>
              <a:rPr lang="en-US" smtClean="0"/>
              <a:t>Oscillation probability nm– nt</a:t>
            </a:r>
          </a:p>
          <a:p>
            <a:pPr marL="37931725" lvl="1" indent="-37474525"/>
            <a:r>
              <a:rPr lang="en-US" smtClean="0"/>
              <a:t>Production cross-section nt with matter</a:t>
            </a:r>
          </a:p>
          <a:p>
            <a:pPr marL="37931725" lvl="1" indent="-37474525"/>
            <a:r>
              <a:rPr lang="en-US" smtClean="0"/>
              <a:t>Detection efficiency in the experiment</a:t>
            </a:r>
          </a:p>
          <a:p>
            <a:pPr marL="228600" indent="-22860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64511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677988" y="2362200"/>
            <a:ext cx="7466012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13700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08413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74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C21C2EB-3BA1-4540-A7D9-38D0DF358B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661EC-B45E-4222-8A44-C212862736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6725"/>
            <a:ext cx="1943100" cy="5629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6725"/>
            <a:ext cx="5676900" cy="5629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1A405-8277-4686-A5E4-85CB2E9876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A819B-F6DF-4239-8660-EC9C2ED0C3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3610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904-4243-4EA8-9059-A5AA93D1A873}" type="datetimeFigureOut">
              <a:rPr lang="de-DE" smtClean="0"/>
              <a:pPr/>
              <a:t>01.06.2015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61017-4A85-42C2-BA31-8A8C1BBAEE1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971551" y="3141663"/>
            <a:ext cx="914400" cy="914400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pPr lvl="0"/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524751" y="5373688"/>
            <a:ext cx="914400" cy="914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93610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904-4243-4EA8-9059-A5AA93D1A873}" type="datetimeFigureOut">
              <a:rPr lang="de-DE" smtClean="0"/>
              <a:pPr/>
              <a:t>01.06.2015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61017-4A85-42C2-BA31-8A8C1BBAEE18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971551" y="3141663"/>
            <a:ext cx="914400" cy="914400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pPr lvl="0"/>
            <a:r>
              <a:rPr lang="de-DE" dirty="0" smtClean="0"/>
              <a:t>Text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7524751" y="5373688"/>
            <a:ext cx="914400" cy="914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7D904-4243-4EA8-9059-A5AA93D1A873}" type="datetimeFigureOut">
              <a:rPr lang="de-DE" smtClean="0"/>
              <a:pPr/>
              <a:t>01.06.2015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61017-4A85-42C2-BA31-8A8C1BBAEE1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188913"/>
            <a:ext cx="7793037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1052513"/>
            <a:ext cx="3810000" cy="4968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78413" y="1052513"/>
            <a:ext cx="3810000" cy="2408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78413" y="3613150"/>
            <a:ext cx="3810000" cy="2408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7950" y="6243638"/>
            <a:ext cx="1905000" cy="457200"/>
          </a:xfrm>
        </p:spPr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GGI March 24, 2010</a:t>
            </a:r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84438" y="6243638"/>
            <a:ext cx="4068762" cy="457200"/>
          </a:xfrm>
        </p:spPr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Augusto Ceccucci</a:t>
            </a: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>
                <a:solidFill>
                  <a:srgbClr val="3333CC"/>
                </a:solidFill>
              </a:defRPr>
            </a:lvl1pPr>
          </a:lstStyle>
          <a:p>
            <a:pPr>
              <a:defRPr/>
            </a:pPr>
            <a:fld id="{9529087D-DF5A-4A83-9BF0-E4B7A01C7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32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6815-C9E7-41B9-8E16-985668D0578E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142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AD8C4-9D66-47E1-873F-B19FD84C311A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615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D10B5-7C56-4D91-A722-E836DB927A9C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716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FD430-FFB4-44B5-92B7-E46BAE4A56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7525-36E0-49EE-B60A-FD093036E4DE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19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AA3C-1968-4BAB-8686-A0953BAF0425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5537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EB61-2B64-4761-A307-5F691095D857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2782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43F6-C57C-4148-83ED-72C9C53011D4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783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8F4D-8B20-4484-8A09-DAA558E9DD11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9539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B5ED7DE-E7C8-4785-905D-41036E4268A5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6314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30AED-115E-4F91-A749-DE2126028512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2365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3E7F5-2200-49DD-848A-BB7030E5DA3C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890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3048000" cy="476250"/>
          </a:xfrm>
        </p:spPr>
        <p:txBody>
          <a:bodyPr/>
          <a:lstStyle>
            <a:lvl1pPr>
              <a:defRPr/>
            </a:lvl1pPr>
          </a:lstStyle>
          <a:p>
            <a:fld id="{0027E368-AE23-4EE8-95B3-039313C782E3}" type="datetime1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6/1/2015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5F6EDB3-51BD-4664-9C27-2E8829AC7EB7}" type="slidenum">
              <a:rPr lang="en-US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91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749D3-B56F-44F6-9CA2-1945C28612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7E290-7697-4FFA-AE47-CAC94E5D0A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BD94F-08B7-4414-AD06-7AEF69BECC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733D1-DC37-4193-9C22-F5071811AC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D2772-9124-4E29-BF8C-EE41F6A3DD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F7087-26C8-4018-8DED-D30EB033E7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EF92D-CE9E-4E19-B568-47154E2C67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C0030"/>
            </a:gs>
            <a:gs pos="50000">
              <a:srgbClr val="0A0067"/>
            </a:gs>
            <a:gs pos="100000">
              <a:srgbClr val="0C003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66725"/>
            <a:ext cx="66294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128AE304-CD99-4B0A-8F48-A4172F38AAE8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8305800" y="6400800"/>
            <a:ext cx="650875" cy="225425"/>
            <a:chOff x="4861" y="4030"/>
            <a:chExt cx="410" cy="142"/>
          </a:xfrm>
        </p:grpSpPr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4880" y="4036"/>
              <a:ext cx="136" cy="133"/>
            </a:xfrm>
            <a:custGeom>
              <a:avLst/>
              <a:gdLst/>
              <a:ahLst/>
              <a:cxnLst>
                <a:cxn ang="0">
                  <a:pos x="433" y="535"/>
                </a:cxn>
                <a:cxn ang="0">
                  <a:pos x="329" y="535"/>
                </a:cxn>
                <a:cxn ang="0">
                  <a:pos x="181" y="175"/>
                </a:cxn>
                <a:cxn ang="0">
                  <a:pos x="103" y="535"/>
                </a:cxn>
                <a:cxn ang="0">
                  <a:pos x="0" y="535"/>
                </a:cxn>
                <a:cxn ang="0">
                  <a:pos x="115" y="0"/>
                </a:cxn>
                <a:cxn ang="0">
                  <a:pos x="216" y="0"/>
                </a:cxn>
                <a:cxn ang="0">
                  <a:pos x="365" y="359"/>
                </a:cxn>
                <a:cxn ang="0">
                  <a:pos x="440" y="0"/>
                </a:cxn>
                <a:cxn ang="0">
                  <a:pos x="545" y="0"/>
                </a:cxn>
                <a:cxn ang="0">
                  <a:pos x="433" y="535"/>
                </a:cxn>
              </a:cxnLst>
              <a:rect l="0" t="0" r="r" b="b"/>
              <a:pathLst>
                <a:path w="545" h="535">
                  <a:moveTo>
                    <a:pt x="433" y="535"/>
                  </a:moveTo>
                  <a:lnTo>
                    <a:pt x="329" y="535"/>
                  </a:lnTo>
                  <a:lnTo>
                    <a:pt x="181" y="175"/>
                  </a:lnTo>
                  <a:lnTo>
                    <a:pt x="103" y="535"/>
                  </a:lnTo>
                  <a:lnTo>
                    <a:pt x="0" y="535"/>
                  </a:lnTo>
                  <a:lnTo>
                    <a:pt x="115" y="0"/>
                  </a:lnTo>
                  <a:lnTo>
                    <a:pt x="216" y="0"/>
                  </a:lnTo>
                  <a:lnTo>
                    <a:pt x="365" y="359"/>
                  </a:lnTo>
                  <a:lnTo>
                    <a:pt x="440" y="0"/>
                  </a:lnTo>
                  <a:lnTo>
                    <a:pt x="545" y="0"/>
                  </a:lnTo>
                  <a:lnTo>
                    <a:pt x="433" y="5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Freeform 9"/>
            <p:cNvSpPr>
              <a:spLocks noEditPoints="1"/>
            </p:cNvSpPr>
            <p:nvPr/>
          </p:nvSpPr>
          <p:spPr bwMode="auto">
            <a:xfrm>
              <a:off x="5016" y="4036"/>
              <a:ext cx="54" cy="133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219" y="0"/>
                </a:cxn>
                <a:cxn ang="0">
                  <a:pos x="200" y="94"/>
                </a:cxn>
                <a:cxn ang="0">
                  <a:pos x="93" y="94"/>
                </a:cxn>
                <a:cxn ang="0">
                  <a:pos x="114" y="0"/>
                </a:cxn>
                <a:cxn ang="0">
                  <a:pos x="81" y="148"/>
                </a:cxn>
                <a:cxn ang="0">
                  <a:pos x="189" y="148"/>
                </a:cxn>
                <a:cxn ang="0">
                  <a:pos x="104" y="535"/>
                </a:cxn>
                <a:cxn ang="0">
                  <a:pos x="0" y="535"/>
                </a:cxn>
                <a:cxn ang="0">
                  <a:pos x="81" y="148"/>
                </a:cxn>
              </a:cxnLst>
              <a:rect l="0" t="0" r="r" b="b"/>
              <a:pathLst>
                <a:path w="219" h="535">
                  <a:moveTo>
                    <a:pt x="114" y="0"/>
                  </a:moveTo>
                  <a:lnTo>
                    <a:pt x="219" y="0"/>
                  </a:lnTo>
                  <a:lnTo>
                    <a:pt x="200" y="94"/>
                  </a:lnTo>
                  <a:lnTo>
                    <a:pt x="93" y="94"/>
                  </a:lnTo>
                  <a:lnTo>
                    <a:pt x="114" y="0"/>
                  </a:lnTo>
                  <a:close/>
                  <a:moveTo>
                    <a:pt x="81" y="148"/>
                  </a:moveTo>
                  <a:lnTo>
                    <a:pt x="189" y="148"/>
                  </a:lnTo>
                  <a:lnTo>
                    <a:pt x="104" y="535"/>
                  </a:lnTo>
                  <a:lnTo>
                    <a:pt x="0" y="535"/>
                  </a:lnTo>
                  <a:lnTo>
                    <a:pt x="81" y="1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5073" y="4070"/>
              <a:ext cx="95" cy="102"/>
            </a:xfrm>
            <a:custGeom>
              <a:avLst/>
              <a:gdLst/>
              <a:ahLst/>
              <a:cxnLst>
                <a:cxn ang="0">
                  <a:pos x="348" y="283"/>
                </a:cxn>
                <a:cxn ang="0">
                  <a:pos x="323" y="327"/>
                </a:cxn>
                <a:cxn ang="0">
                  <a:pos x="290" y="360"/>
                </a:cxn>
                <a:cxn ang="0">
                  <a:pos x="252" y="385"/>
                </a:cxn>
                <a:cxn ang="0">
                  <a:pos x="209" y="401"/>
                </a:cxn>
                <a:cxn ang="0">
                  <a:pos x="161" y="405"/>
                </a:cxn>
                <a:cxn ang="0">
                  <a:pos x="110" y="399"/>
                </a:cxn>
                <a:cxn ang="0">
                  <a:pos x="67" y="381"/>
                </a:cxn>
                <a:cxn ang="0">
                  <a:pos x="33" y="351"/>
                </a:cxn>
                <a:cxn ang="0">
                  <a:pos x="10" y="310"/>
                </a:cxn>
                <a:cxn ang="0">
                  <a:pos x="1" y="258"/>
                </a:cxn>
                <a:cxn ang="0">
                  <a:pos x="1" y="208"/>
                </a:cxn>
                <a:cxn ang="0">
                  <a:pos x="10" y="163"/>
                </a:cxn>
                <a:cxn ang="0">
                  <a:pos x="25" y="121"/>
                </a:cxn>
                <a:cxn ang="0">
                  <a:pos x="49" y="82"/>
                </a:cxn>
                <a:cxn ang="0">
                  <a:pos x="81" y="49"/>
                </a:cxn>
                <a:cxn ang="0">
                  <a:pos x="120" y="25"/>
                </a:cxn>
                <a:cxn ang="0">
                  <a:pos x="162" y="8"/>
                </a:cxn>
                <a:cxn ang="0">
                  <a:pos x="209" y="0"/>
                </a:cxn>
                <a:cxn ang="0">
                  <a:pos x="258" y="2"/>
                </a:cxn>
                <a:cxn ang="0">
                  <a:pos x="300" y="14"/>
                </a:cxn>
                <a:cxn ang="0">
                  <a:pos x="335" y="36"/>
                </a:cxn>
                <a:cxn ang="0">
                  <a:pos x="361" y="66"/>
                </a:cxn>
                <a:cxn ang="0">
                  <a:pos x="377" y="102"/>
                </a:cxn>
                <a:cxn ang="0">
                  <a:pos x="282" y="141"/>
                </a:cxn>
                <a:cxn ang="0">
                  <a:pos x="277" y="120"/>
                </a:cxn>
                <a:cxn ang="0">
                  <a:pos x="269" y="102"/>
                </a:cxn>
                <a:cxn ang="0">
                  <a:pos x="257" y="90"/>
                </a:cxn>
                <a:cxn ang="0">
                  <a:pos x="241" y="82"/>
                </a:cxn>
                <a:cxn ang="0">
                  <a:pos x="223" y="79"/>
                </a:cxn>
                <a:cxn ang="0">
                  <a:pos x="202" y="80"/>
                </a:cxn>
                <a:cxn ang="0">
                  <a:pos x="180" y="87"/>
                </a:cxn>
                <a:cxn ang="0">
                  <a:pos x="159" y="101"/>
                </a:cxn>
                <a:cxn ang="0">
                  <a:pos x="141" y="121"/>
                </a:cxn>
                <a:cxn ang="0">
                  <a:pos x="126" y="147"/>
                </a:cxn>
                <a:cxn ang="0">
                  <a:pos x="114" y="179"/>
                </a:cxn>
                <a:cxn ang="0">
                  <a:pos x="109" y="211"/>
                </a:cxn>
                <a:cxn ang="0">
                  <a:pos x="105" y="242"/>
                </a:cxn>
                <a:cxn ang="0">
                  <a:pos x="106" y="269"/>
                </a:cxn>
                <a:cxn ang="0">
                  <a:pos x="111" y="289"/>
                </a:cxn>
                <a:cxn ang="0">
                  <a:pos x="120" y="304"/>
                </a:cxn>
                <a:cxn ang="0">
                  <a:pos x="135" y="315"/>
                </a:cxn>
                <a:cxn ang="0">
                  <a:pos x="150" y="321"/>
                </a:cxn>
                <a:cxn ang="0">
                  <a:pos x="170" y="322"/>
                </a:cxn>
                <a:cxn ang="0">
                  <a:pos x="189" y="318"/>
                </a:cxn>
                <a:cxn ang="0">
                  <a:pos x="207" y="310"/>
                </a:cxn>
                <a:cxn ang="0">
                  <a:pos x="223" y="296"/>
                </a:cxn>
                <a:cxn ang="0">
                  <a:pos x="239" y="275"/>
                </a:cxn>
                <a:cxn ang="0">
                  <a:pos x="251" y="250"/>
                </a:cxn>
              </a:cxnLst>
              <a:rect l="0" t="0" r="r" b="b"/>
              <a:pathLst>
                <a:path w="383" h="405">
                  <a:moveTo>
                    <a:pt x="251" y="250"/>
                  </a:moveTo>
                  <a:lnTo>
                    <a:pt x="355" y="267"/>
                  </a:lnTo>
                  <a:lnTo>
                    <a:pt x="348" y="283"/>
                  </a:lnTo>
                  <a:lnTo>
                    <a:pt x="341" y="298"/>
                  </a:lnTo>
                  <a:lnTo>
                    <a:pt x="331" y="313"/>
                  </a:lnTo>
                  <a:lnTo>
                    <a:pt x="323" y="327"/>
                  </a:lnTo>
                  <a:lnTo>
                    <a:pt x="312" y="338"/>
                  </a:lnTo>
                  <a:lnTo>
                    <a:pt x="301" y="350"/>
                  </a:lnTo>
                  <a:lnTo>
                    <a:pt x="290" y="360"/>
                  </a:lnTo>
                  <a:lnTo>
                    <a:pt x="277" y="369"/>
                  </a:lnTo>
                  <a:lnTo>
                    <a:pt x="265" y="377"/>
                  </a:lnTo>
                  <a:lnTo>
                    <a:pt x="252" y="385"/>
                  </a:lnTo>
                  <a:lnTo>
                    <a:pt x="238" y="391"/>
                  </a:lnTo>
                  <a:lnTo>
                    <a:pt x="223" y="396"/>
                  </a:lnTo>
                  <a:lnTo>
                    <a:pt x="209" y="401"/>
                  </a:lnTo>
                  <a:lnTo>
                    <a:pt x="193" y="403"/>
                  </a:lnTo>
                  <a:lnTo>
                    <a:pt x="177" y="405"/>
                  </a:lnTo>
                  <a:lnTo>
                    <a:pt x="161" y="405"/>
                  </a:lnTo>
                  <a:lnTo>
                    <a:pt x="143" y="404"/>
                  </a:lnTo>
                  <a:lnTo>
                    <a:pt x="125" y="403"/>
                  </a:lnTo>
                  <a:lnTo>
                    <a:pt x="110" y="399"/>
                  </a:lnTo>
                  <a:lnTo>
                    <a:pt x="94" y="395"/>
                  </a:lnTo>
                  <a:lnTo>
                    <a:pt x="80" y="388"/>
                  </a:lnTo>
                  <a:lnTo>
                    <a:pt x="67" y="381"/>
                  </a:lnTo>
                  <a:lnTo>
                    <a:pt x="55" y="372"/>
                  </a:lnTo>
                  <a:lnTo>
                    <a:pt x="43" y="363"/>
                  </a:lnTo>
                  <a:lnTo>
                    <a:pt x="33" y="351"/>
                  </a:lnTo>
                  <a:lnTo>
                    <a:pt x="25" y="338"/>
                  </a:lnTo>
                  <a:lnTo>
                    <a:pt x="18" y="324"/>
                  </a:lnTo>
                  <a:lnTo>
                    <a:pt x="10" y="310"/>
                  </a:lnTo>
                  <a:lnTo>
                    <a:pt x="6" y="294"/>
                  </a:lnTo>
                  <a:lnTo>
                    <a:pt x="2" y="276"/>
                  </a:lnTo>
                  <a:lnTo>
                    <a:pt x="1" y="258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1" y="208"/>
                  </a:lnTo>
                  <a:lnTo>
                    <a:pt x="3" y="193"/>
                  </a:lnTo>
                  <a:lnTo>
                    <a:pt x="7" y="177"/>
                  </a:lnTo>
                  <a:lnTo>
                    <a:pt x="10" y="163"/>
                  </a:lnTo>
                  <a:lnTo>
                    <a:pt x="14" y="148"/>
                  </a:lnTo>
                  <a:lnTo>
                    <a:pt x="19" y="134"/>
                  </a:lnTo>
                  <a:lnTo>
                    <a:pt x="25" y="121"/>
                  </a:lnTo>
                  <a:lnTo>
                    <a:pt x="32" y="107"/>
                  </a:lnTo>
                  <a:lnTo>
                    <a:pt x="40" y="94"/>
                  </a:lnTo>
                  <a:lnTo>
                    <a:pt x="49" y="82"/>
                  </a:lnTo>
                  <a:lnTo>
                    <a:pt x="59" y="70"/>
                  </a:lnTo>
                  <a:lnTo>
                    <a:pt x="70" y="60"/>
                  </a:lnTo>
                  <a:lnTo>
                    <a:pt x="81" y="49"/>
                  </a:lnTo>
                  <a:lnTo>
                    <a:pt x="94" y="40"/>
                  </a:lnTo>
                  <a:lnTo>
                    <a:pt x="107" y="32"/>
                  </a:lnTo>
                  <a:lnTo>
                    <a:pt x="120" y="25"/>
                  </a:lnTo>
                  <a:lnTo>
                    <a:pt x="134" y="19"/>
                  </a:lnTo>
                  <a:lnTo>
                    <a:pt x="148" y="13"/>
                  </a:lnTo>
                  <a:lnTo>
                    <a:pt x="162" y="8"/>
                  </a:lnTo>
                  <a:lnTo>
                    <a:pt x="178" y="5"/>
                  </a:lnTo>
                  <a:lnTo>
                    <a:pt x="193" y="2"/>
                  </a:lnTo>
                  <a:lnTo>
                    <a:pt x="209" y="0"/>
                  </a:lnTo>
                  <a:lnTo>
                    <a:pt x="226" y="0"/>
                  </a:lnTo>
                  <a:lnTo>
                    <a:pt x="243" y="0"/>
                  </a:lnTo>
                  <a:lnTo>
                    <a:pt x="258" y="2"/>
                  </a:lnTo>
                  <a:lnTo>
                    <a:pt x="272" y="5"/>
                  </a:lnTo>
                  <a:lnTo>
                    <a:pt x="287" y="9"/>
                  </a:lnTo>
                  <a:lnTo>
                    <a:pt x="300" y="14"/>
                  </a:lnTo>
                  <a:lnTo>
                    <a:pt x="312" y="20"/>
                  </a:lnTo>
                  <a:lnTo>
                    <a:pt x="324" y="28"/>
                  </a:lnTo>
                  <a:lnTo>
                    <a:pt x="335" y="36"/>
                  </a:lnTo>
                  <a:lnTo>
                    <a:pt x="344" y="46"/>
                  </a:lnTo>
                  <a:lnTo>
                    <a:pt x="353" y="55"/>
                  </a:lnTo>
                  <a:lnTo>
                    <a:pt x="361" y="66"/>
                  </a:lnTo>
                  <a:lnTo>
                    <a:pt x="367" y="78"/>
                  </a:lnTo>
                  <a:lnTo>
                    <a:pt x="373" y="89"/>
                  </a:lnTo>
                  <a:lnTo>
                    <a:pt x="377" y="102"/>
                  </a:lnTo>
                  <a:lnTo>
                    <a:pt x="380" y="116"/>
                  </a:lnTo>
                  <a:lnTo>
                    <a:pt x="383" y="130"/>
                  </a:lnTo>
                  <a:lnTo>
                    <a:pt x="282" y="141"/>
                  </a:lnTo>
                  <a:lnTo>
                    <a:pt x="281" y="134"/>
                  </a:lnTo>
                  <a:lnTo>
                    <a:pt x="280" y="127"/>
                  </a:lnTo>
                  <a:lnTo>
                    <a:pt x="277" y="120"/>
                  </a:lnTo>
                  <a:lnTo>
                    <a:pt x="275" y="114"/>
                  </a:lnTo>
                  <a:lnTo>
                    <a:pt x="271" y="108"/>
                  </a:lnTo>
                  <a:lnTo>
                    <a:pt x="269" y="102"/>
                  </a:lnTo>
                  <a:lnTo>
                    <a:pt x="265" y="97"/>
                  </a:lnTo>
                  <a:lnTo>
                    <a:pt x="262" y="94"/>
                  </a:lnTo>
                  <a:lnTo>
                    <a:pt x="257" y="90"/>
                  </a:lnTo>
                  <a:lnTo>
                    <a:pt x="252" y="87"/>
                  </a:lnTo>
                  <a:lnTo>
                    <a:pt x="247" y="85"/>
                  </a:lnTo>
                  <a:lnTo>
                    <a:pt x="241" y="82"/>
                  </a:lnTo>
                  <a:lnTo>
                    <a:pt x="235" y="81"/>
                  </a:lnTo>
                  <a:lnTo>
                    <a:pt x="229" y="80"/>
                  </a:lnTo>
                  <a:lnTo>
                    <a:pt x="223" y="79"/>
                  </a:lnTo>
                  <a:lnTo>
                    <a:pt x="216" y="79"/>
                  </a:lnTo>
                  <a:lnTo>
                    <a:pt x="209" y="79"/>
                  </a:lnTo>
                  <a:lnTo>
                    <a:pt x="202" y="80"/>
                  </a:lnTo>
                  <a:lnTo>
                    <a:pt x="195" y="81"/>
                  </a:lnTo>
                  <a:lnTo>
                    <a:pt x="187" y="83"/>
                  </a:lnTo>
                  <a:lnTo>
                    <a:pt x="180" y="87"/>
                  </a:lnTo>
                  <a:lnTo>
                    <a:pt x="173" y="90"/>
                  </a:lnTo>
                  <a:lnTo>
                    <a:pt x="166" y="95"/>
                  </a:lnTo>
                  <a:lnTo>
                    <a:pt x="159" y="101"/>
                  </a:lnTo>
                  <a:lnTo>
                    <a:pt x="153" y="107"/>
                  </a:lnTo>
                  <a:lnTo>
                    <a:pt x="146" y="114"/>
                  </a:lnTo>
                  <a:lnTo>
                    <a:pt x="141" y="121"/>
                  </a:lnTo>
                  <a:lnTo>
                    <a:pt x="135" y="129"/>
                  </a:lnTo>
                  <a:lnTo>
                    <a:pt x="130" y="137"/>
                  </a:lnTo>
                  <a:lnTo>
                    <a:pt x="126" y="147"/>
                  </a:lnTo>
                  <a:lnTo>
                    <a:pt x="122" y="157"/>
                  </a:lnTo>
                  <a:lnTo>
                    <a:pt x="118" y="168"/>
                  </a:lnTo>
                  <a:lnTo>
                    <a:pt x="114" y="179"/>
                  </a:lnTo>
                  <a:lnTo>
                    <a:pt x="112" y="190"/>
                  </a:lnTo>
                  <a:lnTo>
                    <a:pt x="110" y="201"/>
                  </a:lnTo>
                  <a:lnTo>
                    <a:pt x="109" y="211"/>
                  </a:lnTo>
                  <a:lnTo>
                    <a:pt x="106" y="222"/>
                  </a:lnTo>
                  <a:lnTo>
                    <a:pt x="106" y="233"/>
                  </a:lnTo>
                  <a:lnTo>
                    <a:pt x="105" y="242"/>
                  </a:lnTo>
                  <a:lnTo>
                    <a:pt x="105" y="253"/>
                  </a:lnTo>
                  <a:lnTo>
                    <a:pt x="105" y="261"/>
                  </a:lnTo>
                  <a:lnTo>
                    <a:pt x="106" y="269"/>
                  </a:lnTo>
                  <a:lnTo>
                    <a:pt x="107" y="276"/>
                  </a:lnTo>
                  <a:lnTo>
                    <a:pt x="110" y="283"/>
                  </a:lnTo>
                  <a:lnTo>
                    <a:pt x="111" y="289"/>
                  </a:lnTo>
                  <a:lnTo>
                    <a:pt x="114" y="295"/>
                  </a:lnTo>
                  <a:lnTo>
                    <a:pt x="117" y="300"/>
                  </a:lnTo>
                  <a:lnTo>
                    <a:pt x="120" y="304"/>
                  </a:lnTo>
                  <a:lnTo>
                    <a:pt x="125" y="309"/>
                  </a:lnTo>
                  <a:lnTo>
                    <a:pt x="130" y="313"/>
                  </a:lnTo>
                  <a:lnTo>
                    <a:pt x="135" y="315"/>
                  </a:lnTo>
                  <a:lnTo>
                    <a:pt x="140" y="317"/>
                  </a:lnTo>
                  <a:lnTo>
                    <a:pt x="146" y="320"/>
                  </a:lnTo>
                  <a:lnTo>
                    <a:pt x="150" y="321"/>
                  </a:lnTo>
                  <a:lnTo>
                    <a:pt x="158" y="322"/>
                  </a:lnTo>
                  <a:lnTo>
                    <a:pt x="164" y="322"/>
                  </a:lnTo>
                  <a:lnTo>
                    <a:pt x="170" y="322"/>
                  </a:lnTo>
                  <a:lnTo>
                    <a:pt x="177" y="321"/>
                  </a:lnTo>
                  <a:lnTo>
                    <a:pt x="183" y="321"/>
                  </a:lnTo>
                  <a:lnTo>
                    <a:pt x="189" y="318"/>
                  </a:lnTo>
                  <a:lnTo>
                    <a:pt x="195" y="317"/>
                  </a:lnTo>
                  <a:lnTo>
                    <a:pt x="201" y="314"/>
                  </a:lnTo>
                  <a:lnTo>
                    <a:pt x="207" y="310"/>
                  </a:lnTo>
                  <a:lnTo>
                    <a:pt x="211" y="307"/>
                  </a:lnTo>
                  <a:lnTo>
                    <a:pt x="217" y="302"/>
                  </a:lnTo>
                  <a:lnTo>
                    <a:pt x="223" y="296"/>
                  </a:lnTo>
                  <a:lnTo>
                    <a:pt x="228" y="289"/>
                  </a:lnTo>
                  <a:lnTo>
                    <a:pt x="234" y="282"/>
                  </a:lnTo>
                  <a:lnTo>
                    <a:pt x="239" y="275"/>
                  </a:lnTo>
                  <a:lnTo>
                    <a:pt x="243" y="267"/>
                  </a:lnTo>
                  <a:lnTo>
                    <a:pt x="247" y="258"/>
                  </a:lnTo>
                  <a:lnTo>
                    <a:pt x="251" y="2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11"/>
            <p:cNvSpPr>
              <a:spLocks noEditPoints="1"/>
            </p:cNvSpPr>
            <p:nvPr/>
          </p:nvSpPr>
          <p:spPr bwMode="auto">
            <a:xfrm>
              <a:off x="5177" y="4070"/>
              <a:ext cx="94" cy="102"/>
            </a:xfrm>
            <a:custGeom>
              <a:avLst/>
              <a:gdLst/>
              <a:ahLst/>
              <a:cxnLst>
                <a:cxn ang="0">
                  <a:pos x="106" y="239"/>
                </a:cxn>
                <a:cxn ang="0">
                  <a:pos x="103" y="247"/>
                </a:cxn>
                <a:cxn ang="0">
                  <a:pos x="106" y="273"/>
                </a:cxn>
                <a:cxn ang="0">
                  <a:pos x="115" y="294"/>
                </a:cxn>
                <a:cxn ang="0">
                  <a:pos x="130" y="313"/>
                </a:cxn>
                <a:cxn ang="0">
                  <a:pos x="150" y="324"/>
                </a:cxn>
                <a:cxn ang="0">
                  <a:pos x="173" y="331"/>
                </a:cxn>
                <a:cxn ang="0">
                  <a:pos x="205" y="328"/>
                </a:cxn>
                <a:cxn ang="0">
                  <a:pos x="236" y="309"/>
                </a:cxn>
                <a:cxn ang="0">
                  <a:pos x="262" y="275"/>
                </a:cxn>
                <a:cxn ang="0">
                  <a:pos x="343" y="318"/>
                </a:cxn>
                <a:cxn ang="0">
                  <a:pos x="314" y="352"/>
                </a:cxn>
                <a:cxn ang="0">
                  <a:pos x="283" y="378"/>
                </a:cxn>
                <a:cxn ang="0">
                  <a:pos x="247" y="395"/>
                </a:cxn>
                <a:cxn ang="0">
                  <a:pos x="209" y="404"/>
                </a:cxn>
                <a:cxn ang="0">
                  <a:pos x="162" y="404"/>
                </a:cxn>
                <a:cxn ang="0">
                  <a:pos x="108" y="394"/>
                </a:cxn>
                <a:cxn ang="0">
                  <a:pos x="64" y="368"/>
                </a:cxn>
                <a:cxn ang="0">
                  <a:pos x="29" y="329"/>
                </a:cxn>
                <a:cxn ang="0">
                  <a:pos x="8" y="282"/>
                </a:cxn>
                <a:cxn ang="0">
                  <a:pos x="0" y="226"/>
                </a:cxn>
                <a:cxn ang="0">
                  <a:pos x="6" y="168"/>
                </a:cxn>
                <a:cxn ang="0">
                  <a:pos x="27" y="116"/>
                </a:cxn>
                <a:cxn ang="0">
                  <a:pos x="61" y="63"/>
                </a:cxn>
                <a:cxn ang="0">
                  <a:pos x="120" y="20"/>
                </a:cxn>
                <a:cxn ang="0">
                  <a:pos x="192" y="1"/>
                </a:cxn>
                <a:cxn ang="0">
                  <a:pos x="253" y="2"/>
                </a:cxn>
                <a:cxn ang="0">
                  <a:pos x="297" y="16"/>
                </a:cxn>
                <a:cxn ang="0">
                  <a:pos x="333" y="45"/>
                </a:cxn>
                <a:cxn ang="0">
                  <a:pos x="359" y="83"/>
                </a:cxn>
                <a:cxn ang="0">
                  <a:pos x="374" y="132"/>
                </a:cxn>
                <a:cxn ang="0">
                  <a:pos x="376" y="177"/>
                </a:cxn>
                <a:cxn ang="0">
                  <a:pos x="375" y="204"/>
                </a:cxn>
                <a:cxn ang="0">
                  <a:pos x="371" y="228"/>
                </a:cxn>
                <a:cxn ang="0">
                  <a:pos x="280" y="173"/>
                </a:cxn>
                <a:cxn ang="0">
                  <a:pos x="280" y="163"/>
                </a:cxn>
                <a:cxn ang="0">
                  <a:pos x="279" y="140"/>
                </a:cxn>
                <a:cxn ang="0">
                  <a:pos x="273" y="115"/>
                </a:cxn>
                <a:cxn ang="0">
                  <a:pos x="260" y="96"/>
                </a:cxn>
                <a:cxn ang="0">
                  <a:pos x="245" y="83"/>
                </a:cxn>
                <a:cxn ang="0">
                  <a:pos x="224" y="75"/>
                </a:cxn>
                <a:cxn ang="0">
                  <a:pos x="200" y="74"/>
                </a:cxn>
                <a:cxn ang="0">
                  <a:pos x="178" y="81"/>
                </a:cxn>
                <a:cxn ang="0">
                  <a:pos x="156" y="93"/>
                </a:cxn>
                <a:cxn ang="0">
                  <a:pos x="138" y="113"/>
                </a:cxn>
                <a:cxn ang="0">
                  <a:pos x="124" y="140"/>
                </a:cxn>
                <a:cxn ang="0">
                  <a:pos x="114" y="173"/>
                </a:cxn>
              </a:cxnLst>
              <a:rect l="0" t="0" r="r" b="b"/>
              <a:pathLst>
                <a:path w="376" h="405">
                  <a:moveTo>
                    <a:pt x="370" y="235"/>
                  </a:moveTo>
                  <a:lnTo>
                    <a:pt x="106" y="235"/>
                  </a:lnTo>
                  <a:lnTo>
                    <a:pt x="106" y="239"/>
                  </a:lnTo>
                  <a:lnTo>
                    <a:pt x="105" y="242"/>
                  </a:lnTo>
                  <a:lnTo>
                    <a:pt x="103" y="244"/>
                  </a:lnTo>
                  <a:lnTo>
                    <a:pt x="103" y="247"/>
                  </a:lnTo>
                  <a:lnTo>
                    <a:pt x="103" y="256"/>
                  </a:lnTo>
                  <a:lnTo>
                    <a:pt x="105" y="264"/>
                  </a:lnTo>
                  <a:lnTo>
                    <a:pt x="106" y="273"/>
                  </a:lnTo>
                  <a:lnTo>
                    <a:pt x="108" y="280"/>
                  </a:lnTo>
                  <a:lnTo>
                    <a:pt x="112" y="288"/>
                  </a:lnTo>
                  <a:lnTo>
                    <a:pt x="115" y="294"/>
                  </a:lnTo>
                  <a:lnTo>
                    <a:pt x="119" y="301"/>
                  </a:lnTo>
                  <a:lnTo>
                    <a:pt x="124" y="307"/>
                  </a:lnTo>
                  <a:lnTo>
                    <a:pt x="130" y="313"/>
                  </a:lnTo>
                  <a:lnTo>
                    <a:pt x="136" y="317"/>
                  </a:lnTo>
                  <a:lnTo>
                    <a:pt x="143" y="321"/>
                  </a:lnTo>
                  <a:lnTo>
                    <a:pt x="150" y="324"/>
                  </a:lnTo>
                  <a:lnTo>
                    <a:pt x="157" y="328"/>
                  </a:lnTo>
                  <a:lnTo>
                    <a:pt x="164" y="330"/>
                  </a:lnTo>
                  <a:lnTo>
                    <a:pt x="173" y="331"/>
                  </a:lnTo>
                  <a:lnTo>
                    <a:pt x="181" y="331"/>
                  </a:lnTo>
                  <a:lnTo>
                    <a:pt x="193" y="330"/>
                  </a:lnTo>
                  <a:lnTo>
                    <a:pt x="205" y="328"/>
                  </a:lnTo>
                  <a:lnTo>
                    <a:pt x="216" y="323"/>
                  </a:lnTo>
                  <a:lnTo>
                    <a:pt x="227" y="317"/>
                  </a:lnTo>
                  <a:lnTo>
                    <a:pt x="236" y="309"/>
                  </a:lnTo>
                  <a:lnTo>
                    <a:pt x="246" y="300"/>
                  </a:lnTo>
                  <a:lnTo>
                    <a:pt x="254" y="288"/>
                  </a:lnTo>
                  <a:lnTo>
                    <a:pt x="262" y="275"/>
                  </a:lnTo>
                  <a:lnTo>
                    <a:pt x="358" y="291"/>
                  </a:lnTo>
                  <a:lnTo>
                    <a:pt x="350" y="305"/>
                  </a:lnTo>
                  <a:lnTo>
                    <a:pt x="343" y="318"/>
                  </a:lnTo>
                  <a:lnTo>
                    <a:pt x="333" y="330"/>
                  </a:lnTo>
                  <a:lnTo>
                    <a:pt x="325" y="342"/>
                  </a:lnTo>
                  <a:lnTo>
                    <a:pt x="314" y="352"/>
                  </a:lnTo>
                  <a:lnTo>
                    <a:pt x="304" y="362"/>
                  </a:lnTo>
                  <a:lnTo>
                    <a:pt x="294" y="370"/>
                  </a:lnTo>
                  <a:lnTo>
                    <a:pt x="283" y="378"/>
                  </a:lnTo>
                  <a:lnTo>
                    <a:pt x="272" y="384"/>
                  </a:lnTo>
                  <a:lnTo>
                    <a:pt x="260" y="390"/>
                  </a:lnTo>
                  <a:lnTo>
                    <a:pt x="247" y="395"/>
                  </a:lnTo>
                  <a:lnTo>
                    <a:pt x="235" y="398"/>
                  </a:lnTo>
                  <a:lnTo>
                    <a:pt x="222" y="402"/>
                  </a:lnTo>
                  <a:lnTo>
                    <a:pt x="209" y="404"/>
                  </a:lnTo>
                  <a:lnTo>
                    <a:pt x="194" y="405"/>
                  </a:lnTo>
                  <a:lnTo>
                    <a:pt x="181" y="405"/>
                  </a:lnTo>
                  <a:lnTo>
                    <a:pt x="162" y="404"/>
                  </a:lnTo>
                  <a:lnTo>
                    <a:pt x="143" y="403"/>
                  </a:lnTo>
                  <a:lnTo>
                    <a:pt x="125" y="398"/>
                  </a:lnTo>
                  <a:lnTo>
                    <a:pt x="108" y="394"/>
                  </a:lnTo>
                  <a:lnTo>
                    <a:pt x="93" y="387"/>
                  </a:lnTo>
                  <a:lnTo>
                    <a:pt x="77" y="378"/>
                  </a:lnTo>
                  <a:lnTo>
                    <a:pt x="64" y="368"/>
                  </a:lnTo>
                  <a:lnTo>
                    <a:pt x="51" y="356"/>
                  </a:lnTo>
                  <a:lnTo>
                    <a:pt x="39" y="343"/>
                  </a:lnTo>
                  <a:lnTo>
                    <a:pt x="29" y="329"/>
                  </a:lnTo>
                  <a:lnTo>
                    <a:pt x="21" y="314"/>
                  </a:lnTo>
                  <a:lnTo>
                    <a:pt x="14" y="298"/>
                  </a:lnTo>
                  <a:lnTo>
                    <a:pt x="8" y="282"/>
                  </a:lnTo>
                  <a:lnTo>
                    <a:pt x="4" y="264"/>
                  </a:lnTo>
                  <a:lnTo>
                    <a:pt x="2" y="246"/>
                  </a:lnTo>
                  <a:lnTo>
                    <a:pt x="0" y="226"/>
                  </a:lnTo>
                  <a:lnTo>
                    <a:pt x="2" y="206"/>
                  </a:lnTo>
                  <a:lnTo>
                    <a:pt x="3" y="187"/>
                  </a:lnTo>
                  <a:lnTo>
                    <a:pt x="6" y="168"/>
                  </a:lnTo>
                  <a:lnTo>
                    <a:pt x="12" y="150"/>
                  </a:lnTo>
                  <a:lnTo>
                    <a:pt x="18" y="133"/>
                  </a:lnTo>
                  <a:lnTo>
                    <a:pt x="27" y="116"/>
                  </a:lnTo>
                  <a:lnTo>
                    <a:pt x="35" y="100"/>
                  </a:lnTo>
                  <a:lnTo>
                    <a:pt x="46" y="83"/>
                  </a:lnTo>
                  <a:lnTo>
                    <a:pt x="61" y="63"/>
                  </a:lnTo>
                  <a:lnTo>
                    <a:pt x="79" y="47"/>
                  </a:lnTo>
                  <a:lnTo>
                    <a:pt x="99" y="32"/>
                  </a:lnTo>
                  <a:lnTo>
                    <a:pt x="120" y="20"/>
                  </a:lnTo>
                  <a:lnTo>
                    <a:pt x="142" y="12"/>
                  </a:lnTo>
                  <a:lnTo>
                    <a:pt x="167" y="5"/>
                  </a:lnTo>
                  <a:lnTo>
                    <a:pt x="192" y="1"/>
                  </a:lnTo>
                  <a:lnTo>
                    <a:pt x="219" y="0"/>
                  </a:lnTo>
                  <a:lnTo>
                    <a:pt x="237" y="1"/>
                  </a:lnTo>
                  <a:lnTo>
                    <a:pt x="253" y="2"/>
                  </a:lnTo>
                  <a:lnTo>
                    <a:pt x="270" y="6"/>
                  </a:lnTo>
                  <a:lnTo>
                    <a:pt x="284" y="11"/>
                  </a:lnTo>
                  <a:lnTo>
                    <a:pt x="297" y="16"/>
                  </a:lnTo>
                  <a:lnTo>
                    <a:pt x="310" y="25"/>
                  </a:lnTo>
                  <a:lnTo>
                    <a:pt x="322" y="34"/>
                  </a:lnTo>
                  <a:lnTo>
                    <a:pt x="333" y="45"/>
                  </a:lnTo>
                  <a:lnTo>
                    <a:pt x="344" y="56"/>
                  </a:lnTo>
                  <a:lnTo>
                    <a:pt x="352" y="69"/>
                  </a:lnTo>
                  <a:lnTo>
                    <a:pt x="359" y="83"/>
                  </a:lnTo>
                  <a:lnTo>
                    <a:pt x="365" y="97"/>
                  </a:lnTo>
                  <a:lnTo>
                    <a:pt x="370" y="114"/>
                  </a:lnTo>
                  <a:lnTo>
                    <a:pt x="374" y="132"/>
                  </a:lnTo>
                  <a:lnTo>
                    <a:pt x="375" y="149"/>
                  </a:lnTo>
                  <a:lnTo>
                    <a:pt x="376" y="168"/>
                  </a:lnTo>
                  <a:lnTo>
                    <a:pt x="376" y="177"/>
                  </a:lnTo>
                  <a:lnTo>
                    <a:pt x="376" y="187"/>
                  </a:lnTo>
                  <a:lnTo>
                    <a:pt x="375" y="195"/>
                  </a:lnTo>
                  <a:lnTo>
                    <a:pt x="375" y="204"/>
                  </a:lnTo>
                  <a:lnTo>
                    <a:pt x="374" y="213"/>
                  </a:lnTo>
                  <a:lnTo>
                    <a:pt x="373" y="221"/>
                  </a:lnTo>
                  <a:lnTo>
                    <a:pt x="371" y="228"/>
                  </a:lnTo>
                  <a:lnTo>
                    <a:pt x="370" y="235"/>
                  </a:lnTo>
                  <a:lnTo>
                    <a:pt x="370" y="235"/>
                  </a:lnTo>
                  <a:close/>
                  <a:moveTo>
                    <a:pt x="280" y="173"/>
                  </a:moveTo>
                  <a:lnTo>
                    <a:pt x="280" y="169"/>
                  </a:lnTo>
                  <a:lnTo>
                    <a:pt x="280" y="166"/>
                  </a:lnTo>
                  <a:lnTo>
                    <a:pt x="280" y="163"/>
                  </a:lnTo>
                  <a:lnTo>
                    <a:pt x="280" y="161"/>
                  </a:lnTo>
                  <a:lnTo>
                    <a:pt x="280" y="150"/>
                  </a:lnTo>
                  <a:lnTo>
                    <a:pt x="279" y="140"/>
                  </a:lnTo>
                  <a:lnTo>
                    <a:pt x="278" y="132"/>
                  </a:lnTo>
                  <a:lnTo>
                    <a:pt x="276" y="122"/>
                  </a:lnTo>
                  <a:lnTo>
                    <a:pt x="273" y="115"/>
                  </a:lnTo>
                  <a:lnTo>
                    <a:pt x="270" y="108"/>
                  </a:lnTo>
                  <a:lnTo>
                    <a:pt x="265" y="101"/>
                  </a:lnTo>
                  <a:lnTo>
                    <a:pt x="260" y="96"/>
                  </a:lnTo>
                  <a:lnTo>
                    <a:pt x="255" y="92"/>
                  </a:lnTo>
                  <a:lnTo>
                    <a:pt x="251" y="87"/>
                  </a:lnTo>
                  <a:lnTo>
                    <a:pt x="245" y="83"/>
                  </a:lnTo>
                  <a:lnTo>
                    <a:pt x="239" y="80"/>
                  </a:lnTo>
                  <a:lnTo>
                    <a:pt x="231" y="78"/>
                  </a:lnTo>
                  <a:lnTo>
                    <a:pt x="224" y="75"/>
                  </a:lnTo>
                  <a:lnTo>
                    <a:pt x="216" y="74"/>
                  </a:lnTo>
                  <a:lnTo>
                    <a:pt x="207" y="74"/>
                  </a:lnTo>
                  <a:lnTo>
                    <a:pt x="200" y="74"/>
                  </a:lnTo>
                  <a:lnTo>
                    <a:pt x="192" y="75"/>
                  </a:lnTo>
                  <a:lnTo>
                    <a:pt x="185" y="78"/>
                  </a:lnTo>
                  <a:lnTo>
                    <a:pt x="178" y="81"/>
                  </a:lnTo>
                  <a:lnTo>
                    <a:pt x="170" y="85"/>
                  </a:lnTo>
                  <a:lnTo>
                    <a:pt x="163" y="88"/>
                  </a:lnTo>
                  <a:lnTo>
                    <a:pt x="156" y="93"/>
                  </a:lnTo>
                  <a:lnTo>
                    <a:pt x="149" y="99"/>
                  </a:lnTo>
                  <a:lnTo>
                    <a:pt x="143" y="106"/>
                  </a:lnTo>
                  <a:lnTo>
                    <a:pt x="138" y="113"/>
                  </a:lnTo>
                  <a:lnTo>
                    <a:pt x="132" y="121"/>
                  </a:lnTo>
                  <a:lnTo>
                    <a:pt x="127" y="130"/>
                  </a:lnTo>
                  <a:lnTo>
                    <a:pt x="124" y="140"/>
                  </a:lnTo>
                  <a:lnTo>
                    <a:pt x="119" y="150"/>
                  </a:lnTo>
                  <a:lnTo>
                    <a:pt x="116" y="161"/>
                  </a:lnTo>
                  <a:lnTo>
                    <a:pt x="114" y="173"/>
                  </a:lnTo>
                  <a:lnTo>
                    <a:pt x="280" y="1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4861" y="4030"/>
              <a:ext cx="136" cy="134"/>
            </a:xfrm>
            <a:custGeom>
              <a:avLst/>
              <a:gdLst/>
              <a:ahLst/>
              <a:cxnLst>
                <a:cxn ang="0">
                  <a:pos x="434" y="535"/>
                </a:cxn>
                <a:cxn ang="0">
                  <a:pos x="330" y="535"/>
                </a:cxn>
                <a:cxn ang="0">
                  <a:pos x="181" y="175"/>
                </a:cxn>
                <a:cxn ang="0">
                  <a:pos x="103" y="535"/>
                </a:cxn>
                <a:cxn ang="0">
                  <a:pos x="0" y="535"/>
                </a:cxn>
                <a:cxn ang="0">
                  <a:pos x="115" y="0"/>
                </a:cxn>
                <a:cxn ang="0">
                  <a:pos x="217" y="0"/>
                </a:cxn>
                <a:cxn ang="0">
                  <a:pos x="365" y="358"/>
                </a:cxn>
                <a:cxn ang="0">
                  <a:pos x="441" y="0"/>
                </a:cxn>
                <a:cxn ang="0">
                  <a:pos x="546" y="0"/>
                </a:cxn>
                <a:cxn ang="0">
                  <a:pos x="434" y="535"/>
                </a:cxn>
              </a:cxnLst>
              <a:rect l="0" t="0" r="r" b="b"/>
              <a:pathLst>
                <a:path w="546" h="535">
                  <a:moveTo>
                    <a:pt x="434" y="535"/>
                  </a:moveTo>
                  <a:lnTo>
                    <a:pt x="330" y="535"/>
                  </a:lnTo>
                  <a:lnTo>
                    <a:pt x="181" y="175"/>
                  </a:lnTo>
                  <a:lnTo>
                    <a:pt x="103" y="535"/>
                  </a:lnTo>
                  <a:lnTo>
                    <a:pt x="0" y="535"/>
                  </a:lnTo>
                  <a:lnTo>
                    <a:pt x="115" y="0"/>
                  </a:lnTo>
                  <a:lnTo>
                    <a:pt x="217" y="0"/>
                  </a:lnTo>
                  <a:lnTo>
                    <a:pt x="365" y="358"/>
                  </a:lnTo>
                  <a:lnTo>
                    <a:pt x="441" y="0"/>
                  </a:lnTo>
                  <a:lnTo>
                    <a:pt x="546" y="0"/>
                  </a:lnTo>
                  <a:lnTo>
                    <a:pt x="434" y="535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Freeform 13"/>
            <p:cNvSpPr>
              <a:spLocks noEditPoints="1"/>
            </p:cNvSpPr>
            <p:nvPr/>
          </p:nvSpPr>
          <p:spPr bwMode="auto">
            <a:xfrm>
              <a:off x="4997" y="4030"/>
              <a:ext cx="54" cy="134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219" y="0"/>
                </a:cxn>
                <a:cxn ang="0">
                  <a:pos x="200" y="94"/>
                </a:cxn>
                <a:cxn ang="0">
                  <a:pos x="93" y="94"/>
                </a:cxn>
                <a:cxn ang="0">
                  <a:pos x="113" y="0"/>
                </a:cxn>
                <a:cxn ang="0">
                  <a:pos x="81" y="148"/>
                </a:cxn>
                <a:cxn ang="0">
                  <a:pos x="189" y="148"/>
                </a:cxn>
                <a:cxn ang="0">
                  <a:pos x="104" y="535"/>
                </a:cxn>
                <a:cxn ang="0">
                  <a:pos x="0" y="535"/>
                </a:cxn>
                <a:cxn ang="0">
                  <a:pos x="81" y="148"/>
                </a:cxn>
              </a:cxnLst>
              <a:rect l="0" t="0" r="r" b="b"/>
              <a:pathLst>
                <a:path w="219" h="535">
                  <a:moveTo>
                    <a:pt x="113" y="0"/>
                  </a:moveTo>
                  <a:lnTo>
                    <a:pt x="219" y="0"/>
                  </a:lnTo>
                  <a:lnTo>
                    <a:pt x="200" y="94"/>
                  </a:lnTo>
                  <a:lnTo>
                    <a:pt x="93" y="94"/>
                  </a:lnTo>
                  <a:lnTo>
                    <a:pt x="113" y="0"/>
                  </a:lnTo>
                  <a:close/>
                  <a:moveTo>
                    <a:pt x="81" y="148"/>
                  </a:moveTo>
                  <a:lnTo>
                    <a:pt x="189" y="148"/>
                  </a:lnTo>
                  <a:lnTo>
                    <a:pt x="104" y="535"/>
                  </a:lnTo>
                  <a:lnTo>
                    <a:pt x="0" y="535"/>
                  </a:lnTo>
                  <a:lnTo>
                    <a:pt x="81" y="148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5054" y="4065"/>
              <a:ext cx="96" cy="101"/>
            </a:xfrm>
            <a:custGeom>
              <a:avLst/>
              <a:gdLst/>
              <a:ahLst/>
              <a:cxnLst>
                <a:cxn ang="0">
                  <a:pos x="348" y="283"/>
                </a:cxn>
                <a:cxn ang="0">
                  <a:pos x="323" y="326"/>
                </a:cxn>
                <a:cxn ang="0">
                  <a:pos x="291" y="359"/>
                </a:cxn>
                <a:cxn ang="0">
                  <a:pos x="253" y="385"/>
                </a:cxn>
                <a:cxn ang="0">
                  <a:pos x="210" y="400"/>
                </a:cxn>
                <a:cxn ang="0">
                  <a:pos x="162" y="405"/>
                </a:cxn>
                <a:cxn ang="0">
                  <a:pos x="110" y="399"/>
                </a:cxn>
                <a:cxn ang="0">
                  <a:pos x="67" y="380"/>
                </a:cxn>
                <a:cxn ang="0">
                  <a:pos x="34" y="351"/>
                </a:cxn>
                <a:cxn ang="0">
                  <a:pos x="11" y="310"/>
                </a:cxn>
                <a:cxn ang="0">
                  <a:pos x="1" y="258"/>
                </a:cxn>
                <a:cxn ang="0">
                  <a:pos x="1" y="208"/>
                </a:cxn>
                <a:cxn ang="0">
                  <a:pos x="11" y="163"/>
                </a:cxn>
                <a:cxn ang="0">
                  <a:pos x="25" y="121"/>
                </a:cxn>
                <a:cxn ang="0">
                  <a:pos x="49" y="82"/>
                </a:cxn>
                <a:cxn ang="0">
                  <a:pos x="82" y="49"/>
                </a:cxn>
                <a:cxn ang="0">
                  <a:pos x="121" y="24"/>
                </a:cxn>
                <a:cxn ang="0">
                  <a:pos x="163" y="8"/>
                </a:cxn>
                <a:cxn ang="0">
                  <a:pos x="210" y="0"/>
                </a:cxn>
                <a:cxn ang="0">
                  <a:pos x="259" y="2"/>
                </a:cxn>
                <a:cxn ang="0">
                  <a:pos x="301" y="14"/>
                </a:cxn>
                <a:cxn ang="0">
                  <a:pos x="335" y="36"/>
                </a:cxn>
                <a:cxn ang="0">
                  <a:pos x="362" y="65"/>
                </a:cxn>
                <a:cxn ang="0">
                  <a:pos x="377" y="102"/>
                </a:cxn>
                <a:cxn ang="0">
                  <a:pos x="283" y="141"/>
                </a:cxn>
                <a:cxn ang="0">
                  <a:pos x="278" y="119"/>
                </a:cxn>
                <a:cxn ang="0">
                  <a:pos x="269" y="102"/>
                </a:cxn>
                <a:cxn ang="0">
                  <a:pos x="257" y="90"/>
                </a:cxn>
                <a:cxn ang="0">
                  <a:pos x="242" y="82"/>
                </a:cxn>
                <a:cxn ang="0">
                  <a:pos x="224" y="78"/>
                </a:cxn>
                <a:cxn ang="0">
                  <a:pos x="202" y="80"/>
                </a:cxn>
                <a:cxn ang="0">
                  <a:pos x="181" y="87"/>
                </a:cxn>
                <a:cxn ang="0">
                  <a:pos x="159" y="101"/>
                </a:cxn>
                <a:cxn ang="0">
                  <a:pos x="141" y="121"/>
                </a:cxn>
                <a:cxn ang="0">
                  <a:pos x="127" y="147"/>
                </a:cxn>
                <a:cxn ang="0">
                  <a:pos x="115" y="178"/>
                </a:cxn>
                <a:cxn ang="0">
                  <a:pos x="109" y="211"/>
                </a:cxn>
                <a:cxn ang="0">
                  <a:pos x="106" y="242"/>
                </a:cxn>
                <a:cxn ang="0">
                  <a:pos x="107" y="269"/>
                </a:cxn>
                <a:cxn ang="0">
                  <a:pos x="112" y="289"/>
                </a:cxn>
                <a:cxn ang="0">
                  <a:pos x="121" y="304"/>
                </a:cxn>
                <a:cxn ang="0">
                  <a:pos x="135" y="315"/>
                </a:cxn>
                <a:cxn ang="0">
                  <a:pos x="151" y="320"/>
                </a:cxn>
                <a:cxn ang="0">
                  <a:pos x="170" y="322"/>
                </a:cxn>
                <a:cxn ang="0">
                  <a:pos x="189" y="318"/>
                </a:cxn>
                <a:cxn ang="0">
                  <a:pos x="207" y="310"/>
                </a:cxn>
                <a:cxn ang="0">
                  <a:pos x="224" y="296"/>
                </a:cxn>
                <a:cxn ang="0">
                  <a:pos x="240" y="275"/>
                </a:cxn>
                <a:cxn ang="0">
                  <a:pos x="252" y="250"/>
                </a:cxn>
              </a:cxnLst>
              <a:rect l="0" t="0" r="r" b="b"/>
              <a:pathLst>
                <a:path w="383" h="405">
                  <a:moveTo>
                    <a:pt x="252" y="250"/>
                  </a:moveTo>
                  <a:lnTo>
                    <a:pt x="356" y="266"/>
                  </a:lnTo>
                  <a:lnTo>
                    <a:pt x="348" y="283"/>
                  </a:lnTo>
                  <a:lnTo>
                    <a:pt x="341" y="298"/>
                  </a:lnTo>
                  <a:lnTo>
                    <a:pt x="332" y="312"/>
                  </a:lnTo>
                  <a:lnTo>
                    <a:pt x="323" y="326"/>
                  </a:lnTo>
                  <a:lnTo>
                    <a:pt x="313" y="338"/>
                  </a:lnTo>
                  <a:lnTo>
                    <a:pt x="302" y="350"/>
                  </a:lnTo>
                  <a:lnTo>
                    <a:pt x="291" y="359"/>
                  </a:lnTo>
                  <a:lnTo>
                    <a:pt x="278" y="369"/>
                  </a:lnTo>
                  <a:lnTo>
                    <a:pt x="266" y="377"/>
                  </a:lnTo>
                  <a:lnTo>
                    <a:pt x="253" y="385"/>
                  </a:lnTo>
                  <a:lnTo>
                    <a:pt x="238" y="391"/>
                  </a:lnTo>
                  <a:lnTo>
                    <a:pt x="224" y="396"/>
                  </a:lnTo>
                  <a:lnTo>
                    <a:pt x="210" y="400"/>
                  </a:lnTo>
                  <a:lnTo>
                    <a:pt x="194" y="403"/>
                  </a:lnTo>
                  <a:lnTo>
                    <a:pt x="177" y="405"/>
                  </a:lnTo>
                  <a:lnTo>
                    <a:pt x="162" y="405"/>
                  </a:lnTo>
                  <a:lnTo>
                    <a:pt x="144" y="404"/>
                  </a:lnTo>
                  <a:lnTo>
                    <a:pt x="126" y="403"/>
                  </a:lnTo>
                  <a:lnTo>
                    <a:pt x="110" y="399"/>
                  </a:lnTo>
                  <a:lnTo>
                    <a:pt x="95" y="394"/>
                  </a:lnTo>
                  <a:lnTo>
                    <a:pt x="80" y="387"/>
                  </a:lnTo>
                  <a:lnTo>
                    <a:pt x="67" y="380"/>
                  </a:lnTo>
                  <a:lnTo>
                    <a:pt x="55" y="372"/>
                  </a:lnTo>
                  <a:lnTo>
                    <a:pt x="43" y="363"/>
                  </a:lnTo>
                  <a:lnTo>
                    <a:pt x="34" y="351"/>
                  </a:lnTo>
                  <a:lnTo>
                    <a:pt x="25" y="338"/>
                  </a:lnTo>
                  <a:lnTo>
                    <a:pt x="18" y="324"/>
                  </a:lnTo>
                  <a:lnTo>
                    <a:pt x="11" y="310"/>
                  </a:lnTo>
                  <a:lnTo>
                    <a:pt x="6" y="293"/>
                  </a:lnTo>
                  <a:lnTo>
                    <a:pt x="3" y="276"/>
                  </a:lnTo>
                  <a:lnTo>
                    <a:pt x="1" y="258"/>
                  </a:lnTo>
                  <a:lnTo>
                    <a:pt x="0" y="239"/>
                  </a:lnTo>
                  <a:lnTo>
                    <a:pt x="0" y="224"/>
                  </a:lnTo>
                  <a:lnTo>
                    <a:pt x="1" y="208"/>
                  </a:lnTo>
                  <a:lnTo>
                    <a:pt x="4" y="192"/>
                  </a:lnTo>
                  <a:lnTo>
                    <a:pt x="7" y="177"/>
                  </a:lnTo>
                  <a:lnTo>
                    <a:pt x="11" y="163"/>
                  </a:lnTo>
                  <a:lnTo>
                    <a:pt x="15" y="148"/>
                  </a:lnTo>
                  <a:lnTo>
                    <a:pt x="19" y="134"/>
                  </a:lnTo>
                  <a:lnTo>
                    <a:pt x="25" y="121"/>
                  </a:lnTo>
                  <a:lnTo>
                    <a:pt x="33" y="107"/>
                  </a:lnTo>
                  <a:lnTo>
                    <a:pt x="41" y="94"/>
                  </a:lnTo>
                  <a:lnTo>
                    <a:pt x="49" y="82"/>
                  </a:lnTo>
                  <a:lnTo>
                    <a:pt x="60" y="70"/>
                  </a:lnTo>
                  <a:lnTo>
                    <a:pt x="71" y="60"/>
                  </a:lnTo>
                  <a:lnTo>
                    <a:pt x="82" y="49"/>
                  </a:lnTo>
                  <a:lnTo>
                    <a:pt x="95" y="40"/>
                  </a:lnTo>
                  <a:lnTo>
                    <a:pt x="108" y="31"/>
                  </a:lnTo>
                  <a:lnTo>
                    <a:pt x="121" y="24"/>
                  </a:lnTo>
                  <a:lnTo>
                    <a:pt x="134" y="18"/>
                  </a:lnTo>
                  <a:lnTo>
                    <a:pt x="149" y="13"/>
                  </a:lnTo>
                  <a:lnTo>
                    <a:pt x="163" y="8"/>
                  </a:lnTo>
                  <a:lnTo>
                    <a:pt x="179" y="4"/>
                  </a:lnTo>
                  <a:lnTo>
                    <a:pt x="194" y="2"/>
                  </a:lnTo>
                  <a:lnTo>
                    <a:pt x="210" y="0"/>
                  </a:lnTo>
                  <a:lnTo>
                    <a:pt x="226" y="0"/>
                  </a:lnTo>
                  <a:lnTo>
                    <a:pt x="243" y="0"/>
                  </a:lnTo>
                  <a:lnTo>
                    <a:pt x="259" y="2"/>
                  </a:lnTo>
                  <a:lnTo>
                    <a:pt x="273" y="4"/>
                  </a:lnTo>
                  <a:lnTo>
                    <a:pt x="287" y="9"/>
                  </a:lnTo>
                  <a:lnTo>
                    <a:pt x="301" y="14"/>
                  </a:lnTo>
                  <a:lnTo>
                    <a:pt x="313" y="20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45" y="45"/>
                  </a:lnTo>
                  <a:lnTo>
                    <a:pt x="353" y="55"/>
                  </a:lnTo>
                  <a:lnTo>
                    <a:pt x="362" y="65"/>
                  </a:lnTo>
                  <a:lnTo>
                    <a:pt x="368" y="77"/>
                  </a:lnTo>
                  <a:lnTo>
                    <a:pt x="374" y="89"/>
                  </a:lnTo>
                  <a:lnTo>
                    <a:pt x="377" y="102"/>
                  </a:lnTo>
                  <a:lnTo>
                    <a:pt x="381" y="116"/>
                  </a:lnTo>
                  <a:lnTo>
                    <a:pt x="383" y="130"/>
                  </a:lnTo>
                  <a:lnTo>
                    <a:pt x="283" y="141"/>
                  </a:lnTo>
                  <a:lnTo>
                    <a:pt x="281" y="134"/>
                  </a:lnTo>
                  <a:lnTo>
                    <a:pt x="280" y="127"/>
                  </a:lnTo>
                  <a:lnTo>
                    <a:pt x="278" y="119"/>
                  </a:lnTo>
                  <a:lnTo>
                    <a:pt x="275" y="114"/>
                  </a:lnTo>
                  <a:lnTo>
                    <a:pt x="272" y="108"/>
                  </a:lnTo>
                  <a:lnTo>
                    <a:pt x="269" y="102"/>
                  </a:lnTo>
                  <a:lnTo>
                    <a:pt x="266" y="97"/>
                  </a:lnTo>
                  <a:lnTo>
                    <a:pt x="262" y="94"/>
                  </a:lnTo>
                  <a:lnTo>
                    <a:pt x="257" y="90"/>
                  </a:lnTo>
                  <a:lnTo>
                    <a:pt x="253" y="87"/>
                  </a:lnTo>
                  <a:lnTo>
                    <a:pt x="248" y="84"/>
                  </a:lnTo>
                  <a:lnTo>
                    <a:pt x="242" y="82"/>
                  </a:lnTo>
                  <a:lnTo>
                    <a:pt x="236" y="81"/>
                  </a:lnTo>
                  <a:lnTo>
                    <a:pt x="230" y="80"/>
                  </a:lnTo>
                  <a:lnTo>
                    <a:pt x="224" y="78"/>
                  </a:lnTo>
                  <a:lnTo>
                    <a:pt x="217" y="78"/>
                  </a:lnTo>
                  <a:lnTo>
                    <a:pt x="210" y="78"/>
                  </a:lnTo>
                  <a:lnTo>
                    <a:pt x="202" y="80"/>
                  </a:lnTo>
                  <a:lnTo>
                    <a:pt x="195" y="81"/>
                  </a:lnTo>
                  <a:lnTo>
                    <a:pt x="188" y="83"/>
                  </a:lnTo>
                  <a:lnTo>
                    <a:pt x="181" y="87"/>
                  </a:lnTo>
                  <a:lnTo>
                    <a:pt x="174" y="90"/>
                  </a:lnTo>
                  <a:lnTo>
                    <a:pt x="167" y="95"/>
                  </a:lnTo>
                  <a:lnTo>
                    <a:pt x="159" y="101"/>
                  </a:lnTo>
                  <a:lnTo>
                    <a:pt x="153" y="107"/>
                  </a:lnTo>
                  <a:lnTo>
                    <a:pt x="146" y="114"/>
                  </a:lnTo>
                  <a:lnTo>
                    <a:pt x="141" y="121"/>
                  </a:lnTo>
                  <a:lnTo>
                    <a:pt x="135" y="129"/>
                  </a:lnTo>
                  <a:lnTo>
                    <a:pt x="131" y="137"/>
                  </a:lnTo>
                  <a:lnTo>
                    <a:pt x="127" y="147"/>
                  </a:lnTo>
                  <a:lnTo>
                    <a:pt x="122" y="157"/>
                  </a:lnTo>
                  <a:lnTo>
                    <a:pt x="119" y="168"/>
                  </a:lnTo>
                  <a:lnTo>
                    <a:pt x="115" y="178"/>
                  </a:lnTo>
                  <a:lnTo>
                    <a:pt x="113" y="190"/>
                  </a:lnTo>
                  <a:lnTo>
                    <a:pt x="110" y="201"/>
                  </a:lnTo>
                  <a:lnTo>
                    <a:pt x="109" y="211"/>
                  </a:lnTo>
                  <a:lnTo>
                    <a:pt x="107" y="222"/>
                  </a:lnTo>
                  <a:lnTo>
                    <a:pt x="107" y="232"/>
                  </a:lnTo>
                  <a:lnTo>
                    <a:pt x="106" y="242"/>
                  </a:lnTo>
                  <a:lnTo>
                    <a:pt x="106" y="252"/>
                  </a:lnTo>
                  <a:lnTo>
                    <a:pt x="106" y="261"/>
                  </a:lnTo>
                  <a:lnTo>
                    <a:pt x="107" y="269"/>
                  </a:lnTo>
                  <a:lnTo>
                    <a:pt x="108" y="276"/>
                  </a:lnTo>
                  <a:lnTo>
                    <a:pt x="110" y="283"/>
                  </a:lnTo>
                  <a:lnTo>
                    <a:pt x="112" y="289"/>
                  </a:lnTo>
                  <a:lnTo>
                    <a:pt x="115" y="295"/>
                  </a:lnTo>
                  <a:lnTo>
                    <a:pt x="118" y="299"/>
                  </a:lnTo>
                  <a:lnTo>
                    <a:pt x="121" y="304"/>
                  </a:lnTo>
                  <a:lnTo>
                    <a:pt x="126" y="309"/>
                  </a:lnTo>
                  <a:lnTo>
                    <a:pt x="131" y="312"/>
                  </a:lnTo>
                  <a:lnTo>
                    <a:pt x="135" y="315"/>
                  </a:lnTo>
                  <a:lnTo>
                    <a:pt x="140" y="317"/>
                  </a:lnTo>
                  <a:lnTo>
                    <a:pt x="146" y="319"/>
                  </a:lnTo>
                  <a:lnTo>
                    <a:pt x="151" y="320"/>
                  </a:lnTo>
                  <a:lnTo>
                    <a:pt x="158" y="322"/>
                  </a:lnTo>
                  <a:lnTo>
                    <a:pt x="164" y="322"/>
                  </a:lnTo>
                  <a:lnTo>
                    <a:pt x="170" y="322"/>
                  </a:lnTo>
                  <a:lnTo>
                    <a:pt x="177" y="320"/>
                  </a:lnTo>
                  <a:lnTo>
                    <a:pt x="183" y="320"/>
                  </a:lnTo>
                  <a:lnTo>
                    <a:pt x="189" y="318"/>
                  </a:lnTo>
                  <a:lnTo>
                    <a:pt x="195" y="317"/>
                  </a:lnTo>
                  <a:lnTo>
                    <a:pt x="201" y="313"/>
                  </a:lnTo>
                  <a:lnTo>
                    <a:pt x="207" y="310"/>
                  </a:lnTo>
                  <a:lnTo>
                    <a:pt x="212" y="306"/>
                  </a:lnTo>
                  <a:lnTo>
                    <a:pt x="218" y="302"/>
                  </a:lnTo>
                  <a:lnTo>
                    <a:pt x="224" y="296"/>
                  </a:lnTo>
                  <a:lnTo>
                    <a:pt x="229" y="289"/>
                  </a:lnTo>
                  <a:lnTo>
                    <a:pt x="235" y="282"/>
                  </a:lnTo>
                  <a:lnTo>
                    <a:pt x="240" y="275"/>
                  </a:lnTo>
                  <a:lnTo>
                    <a:pt x="243" y="266"/>
                  </a:lnTo>
                  <a:lnTo>
                    <a:pt x="248" y="258"/>
                  </a:lnTo>
                  <a:lnTo>
                    <a:pt x="252" y="250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Freeform 15"/>
            <p:cNvSpPr>
              <a:spLocks noEditPoints="1"/>
            </p:cNvSpPr>
            <p:nvPr/>
          </p:nvSpPr>
          <p:spPr bwMode="auto">
            <a:xfrm>
              <a:off x="5159" y="4065"/>
              <a:ext cx="93" cy="101"/>
            </a:xfrm>
            <a:custGeom>
              <a:avLst/>
              <a:gdLst/>
              <a:ahLst/>
              <a:cxnLst>
                <a:cxn ang="0">
                  <a:pos x="105" y="238"/>
                </a:cxn>
                <a:cxn ang="0">
                  <a:pos x="103" y="246"/>
                </a:cxn>
                <a:cxn ang="0">
                  <a:pos x="105" y="272"/>
                </a:cxn>
                <a:cxn ang="0">
                  <a:pos x="115" y="293"/>
                </a:cxn>
                <a:cxn ang="0">
                  <a:pos x="129" y="312"/>
                </a:cxn>
                <a:cxn ang="0">
                  <a:pos x="150" y="324"/>
                </a:cxn>
                <a:cxn ang="0">
                  <a:pos x="172" y="331"/>
                </a:cxn>
                <a:cxn ang="0">
                  <a:pos x="205" y="327"/>
                </a:cxn>
                <a:cxn ang="0">
                  <a:pos x="236" y="309"/>
                </a:cxn>
                <a:cxn ang="0">
                  <a:pos x="262" y="275"/>
                </a:cxn>
                <a:cxn ang="0">
                  <a:pos x="342" y="318"/>
                </a:cxn>
                <a:cxn ang="0">
                  <a:pos x="314" y="352"/>
                </a:cxn>
                <a:cxn ang="0">
                  <a:pos x="282" y="378"/>
                </a:cxn>
                <a:cxn ang="0">
                  <a:pos x="247" y="394"/>
                </a:cxn>
                <a:cxn ang="0">
                  <a:pos x="208" y="404"/>
                </a:cxn>
                <a:cxn ang="0">
                  <a:pos x="162" y="404"/>
                </a:cxn>
                <a:cxn ang="0">
                  <a:pos x="108" y="393"/>
                </a:cxn>
                <a:cxn ang="0">
                  <a:pos x="63" y="367"/>
                </a:cxn>
                <a:cxn ang="0">
                  <a:pos x="29" y="329"/>
                </a:cxn>
                <a:cxn ang="0">
                  <a:pos x="7" y="282"/>
                </a:cxn>
                <a:cxn ang="0">
                  <a:pos x="0" y="225"/>
                </a:cxn>
                <a:cxn ang="0">
                  <a:pos x="6" y="168"/>
                </a:cxn>
                <a:cxn ang="0">
                  <a:pos x="26" y="116"/>
                </a:cxn>
                <a:cxn ang="0">
                  <a:pos x="61" y="63"/>
                </a:cxn>
                <a:cxn ang="0">
                  <a:pos x="120" y="20"/>
                </a:cxn>
                <a:cxn ang="0">
                  <a:pos x="191" y="1"/>
                </a:cxn>
                <a:cxn ang="0">
                  <a:pos x="253" y="2"/>
                </a:cxn>
                <a:cxn ang="0">
                  <a:pos x="297" y="16"/>
                </a:cxn>
                <a:cxn ang="0">
                  <a:pos x="333" y="44"/>
                </a:cxn>
                <a:cxn ang="0">
                  <a:pos x="359" y="83"/>
                </a:cxn>
                <a:cxn ang="0">
                  <a:pos x="373" y="131"/>
                </a:cxn>
                <a:cxn ang="0">
                  <a:pos x="376" y="177"/>
                </a:cxn>
                <a:cxn ang="0">
                  <a:pos x="375" y="204"/>
                </a:cxn>
                <a:cxn ang="0">
                  <a:pos x="371" y="228"/>
                </a:cxn>
                <a:cxn ang="0">
                  <a:pos x="280" y="172"/>
                </a:cxn>
                <a:cxn ang="0">
                  <a:pos x="280" y="163"/>
                </a:cxn>
                <a:cxn ang="0">
                  <a:pos x="279" y="139"/>
                </a:cxn>
                <a:cxn ang="0">
                  <a:pos x="273" y="115"/>
                </a:cxn>
                <a:cxn ang="0">
                  <a:pos x="260" y="96"/>
                </a:cxn>
                <a:cxn ang="0">
                  <a:pos x="244" y="83"/>
                </a:cxn>
                <a:cxn ang="0">
                  <a:pos x="224" y="75"/>
                </a:cxn>
                <a:cxn ang="0">
                  <a:pos x="200" y="74"/>
                </a:cxn>
                <a:cxn ang="0">
                  <a:pos x="177" y="81"/>
                </a:cxn>
                <a:cxn ang="0">
                  <a:pos x="156" y="92"/>
                </a:cxn>
                <a:cxn ang="0">
                  <a:pos x="138" y="112"/>
                </a:cxn>
                <a:cxn ang="0">
                  <a:pos x="123" y="139"/>
                </a:cxn>
                <a:cxn ang="0">
                  <a:pos x="114" y="172"/>
                </a:cxn>
              </a:cxnLst>
              <a:rect l="0" t="0" r="r" b="b"/>
              <a:pathLst>
                <a:path w="376" h="405">
                  <a:moveTo>
                    <a:pt x="370" y="235"/>
                  </a:moveTo>
                  <a:lnTo>
                    <a:pt x="105" y="235"/>
                  </a:lnTo>
                  <a:lnTo>
                    <a:pt x="105" y="238"/>
                  </a:lnTo>
                  <a:lnTo>
                    <a:pt x="104" y="242"/>
                  </a:lnTo>
                  <a:lnTo>
                    <a:pt x="103" y="244"/>
                  </a:lnTo>
                  <a:lnTo>
                    <a:pt x="103" y="246"/>
                  </a:lnTo>
                  <a:lnTo>
                    <a:pt x="103" y="256"/>
                  </a:lnTo>
                  <a:lnTo>
                    <a:pt x="104" y="264"/>
                  </a:lnTo>
                  <a:lnTo>
                    <a:pt x="105" y="272"/>
                  </a:lnTo>
                  <a:lnTo>
                    <a:pt x="108" y="279"/>
                  </a:lnTo>
                  <a:lnTo>
                    <a:pt x="111" y="288"/>
                  </a:lnTo>
                  <a:lnTo>
                    <a:pt x="115" y="293"/>
                  </a:lnTo>
                  <a:lnTo>
                    <a:pt x="118" y="300"/>
                  </a:lnTo>
                  <a:lnTo>
                    <a:pt x="123" y="306"/>
                  </a:lnTo>
                  <a:lnTo>
                    <a:pt x="129" y="312"/>
                  </a:lnTo>
                  <a:lnTo>
                    <a:pt x="135" y="317"/>
                  </a:lnTo>
                  <a:lnTo>
                    <a:pt x="142" y="320"/>
                  </a:lnTo>
                  <a:lnTo>
                    <a:pt x="150" y="324"/>
                  </a:lnTo>
                  <a:lnTo>
                    <a:pt x="157" y="327"/>
                  </a:lnTo>
                  <a:lnTo>
                    <a:pt x="164" y="330"/>
                  </a:lnTo>
                  <a:lnTo>
                    <a:pt x="172" y="331"/>
                  </a:lnTo>
                  <a:lnTo>
                    <a:pt x="181" y="331"/>
                  </a:lnTo>
                  <a:lnTo>
                    <a:pt x="193" y="330"/>
                  </a:lnTo>
                  <a:lnTo>
                    <a:pt x="205" y="327"/>
                  </a:lnTo>
                  <a:lnTo>
                    <a:pt x="215" y="323"/>
                  </a:lnTo>
                  <a:lnTo>
                    <a:pt x="226" y="317"/>
                  </a:lnTo>
                  <a:lnTo>
                    <a:pt x="236" y="309"/>
                  </a:lnTo>
                  <a:lnTo>
                    <a:pt x="245" y="299"/>
                  </a:lnTo>
                  <a:lnTo>
                    <a:pt x="254" y="288"/>
                  </a:lnTo>
                  <a:lnTo>
                    <a:pt x="262" y="275"/>
                  </a:lnTo>
                  <a:lnTo>
                    <a:pt x="358" y="291"/>
                  </a:lnTo>
                  <a:lnTo>
                    <a:pt x="349" y="305"/>
                  </a:lnTo>
                  <a:lnTo>
                    <a:pt x="342" y="318"/>
                  </a:lnTo>
                  <a:lnTo>
                    <a:pt x="333" y="330"/>
                  </a:lnTo>
                  <a:lnTo>
                    <a:pt x="324" y="342"/>
                  </a:lnTo>
                  <a:lnTo>
                    <a:pt x="314" y="352"/>
                  </a:lnTo>
                  <a:lnTo>
                    <a:pt x="304" y="362"/>
                  </a:lnTo>
                  <a:lnTo>
                    <a:pt x="293" y="370"/>
                  </a:lnTo>
                  <a:lnTo>
                    <a:pt x="282" y="378"/>
                  </a:lnTo>
                  <a:lnTo>
                    <a:pt x="272" y="384"/>
                  </a:lnTo>
                  <a:lnTo>
                    <a:pt x="260" y="390"/>
                  </a:lnTo>
                  <a:lnTo>
                    <a:pt x="247" y="394"/>
                  </a:lnTo>
                  <a:lnTo>
                    <a:pt x="235" y="398"/>
                  </a:lnTo>
                  <a:lnTo>
                    <a:pt x="221" y="402"/>
                  </a:lnTo>
                  <a:lnTo>
                    <a:pt x="208" y="404"/>
                  </a:lnTo>
                  <a:lnTo>
                    <a:pt x="194" y="405"/>
                  </a:lnTo>
                  <a:lnTo>
                    <a:pt x="181" y="405"/>
                  </a:lnTo>
                  <a:lnTo>
                    <a:pt x="162" y="404"/>
                  </a:lnTo>
                  <a:lnTo>
                    <a:pt x="142" y="403"/>
                  </a:lnTo>
                  <a:lnTo>
                    <a:pt x="124" y="398"/>
                  </a:lnTo>
                  <a:lnTo>
                    <a:pt x="108" y="393"/>
                  </a:lnTo>
                  <a:lnTo>
                    <a:pt x="92" y="386"/>
                  </a:lnTo>
                  <a:lnTo>
                    <a:pt x="77" y="378"/>
                  </a:lnTo>
                  <a:lnTo>
                    <a:pt x="63" y="367"/>
                  </a:lnTo>
                  <a:lnTo>
                    <a:pt x="50" y="356"/>
                  </a:lnTo>
                  <a:lnTo>
                    <a:pt x="38" y="343"/>
                  </a:lnTo>
                  <a:lnTo>
                    <a:pt x="29" y="329"/>
                  </a:lnTo>
                  <a:lnTo>
                    <a:pt x="20" y="313"/>
                  </a:lnTo>
                  <a:lnTo>
                    <a:pt x="13" y="298"/>
                  </a:lnTo>
                  <a:lnTo>
                    <a:pt x="7" y="282"/>
                  </a:lnTo>
                  <a:lnTo>
                    <a:pt x="4" y="264"/>
                  </a:lnTo>
                  <a:lnTo>
                    <a:pt x="1" y="245"/>
                  </a:lnTo>
                  <a:lnTo>
                    <a:pt x="0" y="225"/>
                  </a:lnTo>
                  <a:lnTo>
                    <a:pt x="1" y="205"/>
                  </a:lnTo>
                  <a:lnTo>
                    <a:pt x="2" y="186"/>
                  </a:lnTo>
                  <a:lnTo>
                    <a:pt x="6" y="168"/>
                  </a:lnTo>
                  <a:lnTo>
                    <a:pt x="12" y="150"/>
                  </a:lnTo>
                  <a:lnTo>
                    <a:pt x="18" y="132"/>
                  </a:lnTo>
                  <a:lnTo>
                    <a:pt x="26" y="116"/>
                  </a:lnTo>
                  <a:lnTo>
                    <a:pt x="35" y="100"/>
                  </a:lnTo>
                  <a:lnTo>
                    <a:pt x="46" y="83"/>
                  </a:lnTo>
                  <a:lnTo>
                    <a:pt x="61" y="63"/>
                  </a:lnTo>
                  <a:lnTo>
                    <a:pt x="79" y="47"/>
                  </a:lnTo>
                  <a:lnTo>
                    <a:pt x="98" y="31"/>
                  </a:lnTo>
                  <a:lnTo>
                    <a:pt x="120" y="20"/>
                  </a:lnTo>
                  <a:lnTo>
                    <a:pt x="141" y="11"/>
                  </a:lnTo>
                  <a:lnTo>
                    <a:pt x="166" y="4"/>
                  </a:lnTo>
                  <a:lnTo>
                    <a:pt x="191" y="1"/>
                  </a:lnTo>
                  <a:lnTo>
                    <a:pt x="219" y="0"/>
                  </a:lnTo>
                  <a:lnTo>
                    <a:pt x="237" y="1"/>
                  </a:lnTo>
                  <a:lnTo>
                    <a:pt x="253" y="2"/>
                  </a:lnTo>
                  <a:lnTo>
                    <a:pt x="269" y="6"/>
                  </a:lnTo>
                  <a:lnTo>
                    <a:pt x="284" y="10"/>
                  </a:lnTo>
                  <a:lnTo>
                    <a:pt x="297" y="16"/>
                  </a:lnTo>
                  <a:lnTo>
                    <a:pt x="310" y="24"/>
                  </a:lnTo>
                  <a:lnTo>
                    <a:pt x="322" y="34"/>
                  </a:lnTo>
                  <a:lnTo>
                    <a:pt x="333" y="44"/>
                  </a:lnTo>
                  <a:lnTo>
                    <a:pt x="343" y="56"/>
                  </a:lnTo>
                  <a:lnTo>
                    <a:pt x="352" y="69"/>
                  </a:lnTo>
                  <a:lnTo>
                    <a:pt x="359" y="83"/>
                  </a:lnTo>
                  <a:lnTo>
                    <a:pt x="365" y="97"/>
                  </a:lnTo>
                  <a:lnTo>
                    <a:pt x="370" y="114"/>
                  </a:lnTo>
                  <a:lnTo>
                    <a:pt x="373" y="131"/>
                  </a:lnTo>
                  <a:lnTo>
                    <a:pt x="375" y="149"/>
                  </a:lnTo>
                  <a:lnTo>
                    <a:pt x="376" y="168"/>
                  </a:lnTo>
                  <a:lnTo>
                    <a:pt x="376" y="177"/>
                  </a:lnTo>
                  <a:lnTo>
                    <a:pt x="376" y="186"/>
                  </a:lnTo>
                  <a:lnTo>
                    <a:pt x="375" y="195"/>
                  </a:lnTo>
                  <a:lnTo>
                    <a:pt x="375" y="204"/>
                  </a:lnTo>
                  <a:lnTo>
                    <a:pt x="373" y="212"/>
                  </a:lnTo>
                  <a:lnTo>
                    <a:pt x="372" y="221"/>
                  </a:lnTo>
                  <a:lnTo>
                    <a:pt x="371" y="228"/>
                  </a:lnTo>
                  <a:lnTo>
                    <a:pt x="370" y="235"/>
                  </a:lnTo>
                  <a:lnTo>
                    <a:pt x="370" y="235"/>
                  </a:lnTo>
                  <a:close/>
                  <a:moveTo>
                    <a:pt x="280" y="172"/>
                  </a:moveTo>
                  <a:lnTo>
                    <a:pt x="280" y="169"/>
                  </a:lnTo>
                  <a:lnTo>
                    <a:pt x="280" y="165"/>
                  </a:lnTo>
                  <a:lnTo>
                    <a:pt x="280" y="163"/>
                  </a:lnTo>
                  <a:lnTo>
                    <a:pt x="280" y="161"/>
                  </a:lnTo>
                  <a:lnTo>
                    <a:pt x="280" y="150"/>
                  </a:lnTo>
                  <a:lnTo>
                    <a:pt x="279" y="139"/>
                  </a:lnTo>
                  <a:lnTo>
                    <a:pt x="278" y="131"/>
                  </a:lnTo>
                  <a:lnTo>
                    <a:pt x="275" y="122"/>
                  </a:lnTo>
                  <a:lnTo>
                    <a:pt x="273" y="115"/>
                  </a:lnTo>
                  <a:lnTo>
                    <a:pt x="269" y="108"/>
                  </a:lnTo>
                  <a:lnTo>
                    <a:pt x="264" y="101"/>
                  </a:lnTo>
                  <a:lnTo>
                    <a:pt x="260" y="96"/>
                  </a:lnTo>
                  <a:lnTo>
                    <a:pt x="255" y="91"/>
                  </a:lnTo>
                  <a:lnTo>
                    <a:pt x="250" y="87"/>
                  </a:lnTo>
                  <a:lnTo>
                    <a:pt x="244" y="83"/>
                  </a:lnTo>
                  <a:lnTo>
                    <a:pt x="238" y="80"/>
                  </a:lnTo>
                  <a:lnTo>
                    <a:pt x="231" y="77"/>
                  </a:lnTo>
                  <a:lnTo>
                    <a:pt x="224" y="75"/>
                  </a:lnTo>
                  <a:lnTo>
                    <a:pt x="215" y="74"/>
                  </a:lnTo>
                  <a:lnTo>
                    <a:pt x="207" y="74"/>
                  </a:lnTo>
                  <a:lnTo>
                    <a:pt x="200" y="74"/>
                  </a:lnTo>
                  <a:lnTo>
                    <a:pt x="191" y="75"/>
                  </a:lnTo>
                  <a:lnTo>
                    <a:pt x="184" y="77"/>
                  </a:lnTo>
                  <a:lnTo>
                    <a:pt x="177" y="81"/>
                  </a:lnTo>
                  <a:lnTo>
                    <a:pt x="170" y="84"/>
                  </a:lnTo>
                  <a:lnTo>
                    <a:pt x="163" y="88"/>
                  </a:lnTo>
                  <a:lnTo>
                    <a:pt x="156" y="92"/>
                  </a:lnTo>
                  <a:lnTo>
                    <a:pt x="148" y="98"/>
                  </a:lnTo>
                  <a:lnTo>
                    <a:pt x="142" y="105"/>
                  </a:lnTo>
                  <a:lnTo>
                    <a:pt x="138" y="112"/>
                  </a:lnTo>
                  <a:lnTo>
                    <a:pt x="132" y="121"/>
                  </a:lnTo>
                  <a:lnTo>
                    <a:pt x="127" y="130"/>
                  </a:lnTo>
                  <a:lnTo>
                    <a:pt x="123" y="139"/>
                  </a:lnTo>
                  <a:lnTo>
                    <a:pt x="118" y="150"/>
                  </a:lnTo>
                  <a:lnTo>
                    <a:pt x="116" y="161"/>
                  </a:lnTo>
                  <a:lnTo>
                    <a:pt x="114" y="172"/>
                  </a:lnTo>
                  <a:lnTo>
                    <a:pt x="280" y="172"/>
                  </a:lnTo>
                  <a:close/>
                </a:path>
              </a:pathLst>
            </a:custGeom>
            <a:solidFill>
              <a:srgbClr val="99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4861" y="4030"/>
              <a:ext cx="136" cy="134"/>
            </a:xfrm>
            <a:custGeom>
              <a:avLst/>
              <a:gdLst/>
              <a:ahLst/>
              <a:cxnLst>
                <a:cxn ang="0">
                  <a:pos x="434" y="535"/>
                </a:cxn>
                <a:cxn ang="0">
                  <a:pos x="330" y="535"/>
                </a:cxn>
                <a:cxn ang="0">
                  <a:pos x="181" y="175"/>
                </a:cxn>
                <a:cxn ang="0">
                  <a:pos x="103" y="535"/>
                </a:cxn>
                <a:cxn ang="0">
                  <a:pos x="0" y="535"/>
                </a:cxn>
                <a:cxn ang="0">
                  <a:pos x="115" y="0"/>
                </a:cxn>
                <a:cxn ang="0">
                  <a:pos x="217" y="0"/>
                </a:cxn>
                <a:cxn ang="0">
                  <a:pos x="365" y="358"/>
                </a:cxn>
                <a:cxn ang="0">
                  <a:pos x="441" y="0"/>
                </a:cxn>
                <a:cxn ang="0">
                  <a:pos x="546" y="0"/>
                </a:cxn>
                <a:cxn ang="0">
                  <a:pos x="434" y="535"/>
                </a:cxn>
              </a:cxnLst>
              <a:rect l="0" t="0" r="r" b="b"/>
              <a:pathLst>
                <a:path w="546" h="535">
                  <a:moveTo>
                    <a:pt x="434" y="535"/>
                  </a:moveTo>
                  <a:lnTo>
                    <a:pt x="330" y="535"/>
                  </a:lnTo>
                  <a:lnTo>
                    <a:pt x="181" y="175"/>
                  </a:lnTo>
                  <a:lnTo>
                    <a:pt x="103" y="535"/>
                  </a:lnTo>
                  <a:lnTo>
                    <a:pt x="0" y="535"/>
                  </a:lnTo>
                  <a:lnTo>
                    <a:pt x="115" y="0"/>
                  </a:lnTo>
                  <a:lnTo>
                    <a:pt x="217" y="0"/>
                  </a:lnTo>
                  <a:lnTo>
                    <a:pt x="365" y="358"/>
                  </a:lnTo>
                  <a:lnTo>
                    <a:pt x="441" y="0"/>
                  </a:lnTo>
                  <a:lnTo>
                    <a:pt x="546" y="0"/>
                  </a:lnTo>
                  <a:lnTo>
                    <a:pt x="434" y="5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5020" y="4030"/>
              <a:ext cx="31" cy="2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26" y="0"/>
                </a:cxn>
                <a:cxn ang="0">
                  <a:pos x="107" y="94"/>
                </a:cxn>
                <a:cxn ang="0">
                  <a:pos x="0" y="94"/>
                </a:cxn>
                <a:cxn ang="0">
                  <a:pos x="20" y="0"/>
                </a:cxn>
              </a:cxnLst>
              <a:rect l="0" t="0" r="r" b="b"/>
              <a:pathLst>
                <a:path w="126" h="94">
                  <a:moveTo>
                    <a:pt x="20" y="0"/>
                  </a:moveTo>
                  <a:lnTo>
                    <a:pt x="126" y="0"/>
                  </a:lnTo>
                  <a:lnTo>
                    <a:pt x="107" y="94"/>
                  </a:lnTo>
                  <a:lnTo>
                    <a:pt x="0" y="94"/>
                  </a:lnTo>
                  <a:lnTo>
                    <a:pt x="2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auto">
            <a:xfrm>
              <a:off x="4997" y="4067"/>
              <a:ext cx="47" cy="97"/>
            </a:xfrm>
            <a:custGeom>
              <a:avLst/>
              <a:gdLst/>
              <a:ahLst/>
              <a:cxnLst>
                <a:cxn ang="0">
                  <a:pos x="81" y="0"/>
                </a:cxn>
                <a:cxn ang="0">
                  <a:pos x="189" y="0"/>
                </a:cxn>
                <a:cxn ang="0">
                  <a:pos x="104" y="387"/>
                </a:cxn>
                <a:cxn ang="0">
                  <a:pos x="0" y="387"/>
                </a:cxn>
                <a:cxn ang="0">
                  <a:pos x="81" y="0"/>
                </a:cxn>
              </a:cxnLst>
              <a:rect l="0" t="0" r="r" b="b"/>
              <a:pathLst>
                <a:path w="189" h="387">
                  <a:moveTo>
                    <a:pt x="81" y="0"/>
                  </a:moveTo>
                  <a:lnTo>
                    <a:pt x="189" y="0"/>
                  </a:lnTo>
                  <a:lnTo>
                    <a:pt x="104" y="387"/>
                  </a:lnTo>
                  <a:lnTo>
                    <a:pt x="0" y="387"/>
                  </a:lnTo>
                  <a:lnTo>
                    <a:pt x="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auto">
            <a:xfrm>
              <a:off x="5054" y="4065"/>
              <a:ext cx="96" cy="101"/>
            </a:xfrm>
            <a:custGeom>
              <a:avLst/>
              <a:gdLst/>
              <a:ahLst/>
              <a:cxnLst>
                <a:cxn ang="0">
                  <a:pos x="356" y="266"/>
                </a:cxn>
                <a:cxn ang="0">
                  <a:pos x="332" y="312"/>
                </a:cxn>
                <a:cxn ang="0">
                  <a:pos x="302" y="350"/>
                </a:cxn>
                <a:cxn ang="0">
                  <a:pos x="278" y="369"/>
                </a:cxn>
                <a:cxn ang="0">
                  <a:pos x="238" y="391"/>
                </a:cxn>
                <a:cxn ang="0">
                  <a:pos x="194" y="403"/>
                </a:cxn>
                <a:cxn ang="0">
                  <a:pos x="162" y="405"/>
                </a:cxn>
                <a:cxn ang="0">
                  <a:pos x="110" y="399"/>
                </a:cxn>
                <a:cxn ang="0">
                  <a:pos x="67" y="380"/>
                </a:cxn>
                <a:cxn ang="0">
                  <a:pos x="43" y="363"/>
                </a:cxn>
                <a:cxn ang="0">
                  <a:pos x="18" y="324"/>
                </a:cxn>
                <a:cxn ang="0">
                  <a:pos x="3" y="276"/>
                </a:cxn>
                <a:cxn ang="0">
                  <a:pos x="0" y="239"/>
                </a:cxn>
                <a:cxn ang="0">
                  <a:pos x="4" y="192"/>
                </a:cxn>
                <a:cxn ang="0">
                  <a:pos x="15" y="148"/>
                </a:cxn>
                <a:cxn ang="0">
                  <a:pos x="25" y="121"/>
                </a:cxn>
                <a:cxn ang="0">
                  <a:pos x="49" y="82"/>
                </a:cxn>
                <a:cxn ang="0">
                  <a:pos x="82" y="49"/>
                </a:cxn>
                <a:cxn ang="0">
                  <a:pos x="108" y="31"/>
                </a:cxn>
                <a:cxn ang="0">
                  <a:pos x="149" y="13"/>
                </a:cxn>
                <a:cxn ang="0">
                  <a:pos x="194" y="2"/>
                </a:cxn>
                <a:cxn ang="0">
                  <a:pos x="226" y="0"/>
                </a:cxn>
                <a:cxn ang="0">
                  <a:pos x="273" y="4"/>
                </a:cxn>
                <a:cxn ang="0">
                  <a:pos x="313" y="20"/>
                </a:cxn>
                <a:cxn ang="0">
                  <a:pos x="335" y="36"/>
                </a:cxn>
                <a:cxn ang="0">
                  <a:pos x="362" y="65"/>
                </a:cxn>
                <a:cxn ang="0">
                  <a:pos x="377" y="102"/>
                </a:cxn>
                <a:cxn ang="0">
                  <a:pos x="283" y="141"/>
                </a:cxn>
                <a:cxn ang="0">
                  <a:pos x="280" y="127"/>
                </a:cxn>
                <a:cxn ang="0">
                  <a:pos x="272" y="108"/>
                </a:cxn>
                <a:cxn ang="0">
                  <a:pos x="262" y="94"/>
                </a:cxn>
                <a:cxn ang="0">
                  <a:pos x="253" y="87"/>
                </a:cxn>
                <a:cxn ang="0">
                  <a:pos x="236" y="81"/>
                </a:cxn>
                <a:cxn ang="0">
                  <a:pos x="217" y="78"/>
                </a:cxn>
                <a:cxn ang="0">
                  <a:pos x="202" y="80"/>
                </a:cxn>
                <a:cxn ang="0">
                  <a:pos x="181" y="87"/>
                </a:cxn>
                <a:cxn ang="0">
                  <a:pos x="159" y="101"/>
                </a:cxn>
                <a:cxn ang="0">
                  <a:pos x="146" y="114"/>
                </a:cxn>
                <a:cxn ang="0">
                  <a:pos x="131" y="137"/>
                </a:cxn>
                <a:cxn ang="0">
                  <a:pos x="119" y="168"/>
                </a:cxn>
                <a:cxn ang="0">
                  <a:pos x="113" y="190"/>
                </a:cxn>
                <a:cxn ang="0">
                  <a:pos x="107" y="222"/>
                </a:cxn>
                <a:cxn ang="0">
                  <a:pos x="106" y="252"/>
                </a:cxn>
                <a:cxn ang="0">
                  <a:pos x="107" y="269"/>
                </a:cxn>
                <a:cxn ang="0">
                  <a:pos x="112" y="289"/>
                </a:cxn>
                <a:cxn ang="0">
                  <a:pos x="121" y="304"/>
                </a:cxn>
                <a:cxn ang="0">
                  <a:pos x="131" y="312"/>
                </a:cxn>
                <a:cxn ang="0">
                  <a:pos x="146" y="319"/>
                </a:cxn>
                <a:cxn ang="0">
                  <a:pos x="164" y="322"/>
                </a:cxn>
                <a:cxn ang="0">
                  <a:pos x="177" y="320"/>
                </a:cxn>
                <a:cxn ang="0">
                  <a:pos x="195" y="317"/>
                </a:cxn>
                <a:cxn ang="0">
                  <a:pos x="212" y="306"/>
                </a:cxn>
                <a:cxn ang="0">
                  <a:pos x="224" y="296"/>
                </a:cxn>
                <a:cxn ang="0">
                  <a:pos x="240" y="275"/>
                </a:cxn>
                <a:cxn ang="0">
                  <a:pos x="252" y="250"/>
                </a:cxn>
              </a:cxnLst>
              <a:rect l="0" t="0" r="r" b="b"/>
              <a:pathLst>
                <a:path w="383" h="405">
                  <a:moveTo>
                    <a:pt x="252" y="250"/>
                  </a:moveTo>
                  <a:lnTo>
                    <a:pt x="356" y="266"/>
                  </a:lnTo>
                  <a:lnTo>
                    <a:pt x="356" y="266"/>
                  </a:lnTo>
                  <a:lnTo>
                    <a:pt x="348" y="283"/>
                  </a:lnTo>
                  <a:lnTo>
                    <a:pt x="341" y="298"/>
                  </a:lnTo>
                  <a:lnTo>
                    <a:pt x="332" y="312"/>
                  </a:lnTo>
                  <a:lnTo>
                    <a:pt x="323" y="326"/>
                  </a:lnTo>
                  <a:lnTo>
                    <a:pt x="313" y="338"/>
                  </a:lnTo>
                  <a:lnTo>
                    <a:pt x="302" y="350"/>
                  </a:lnTo>
                  <a:lnTo>
                    <a:pt x="291" y="359"/>
                  </a:lnTo>
                  <a:lnTo>
                    <a:pt x="278" y="369"/>
                  </a:lnTo>
                  <a:lnTo>
                    <a:pt x="278" y="369"/>
                  </a:lnTo>
                  <a:lnTo>
                    <a:pt x="266" y="377"/>
                  </a:lnTo>
                  <a:lnTo>
                    <a:pt x="253" y="385"/>
                  </a:lnTo>
                  <a:lnTo>
                    <a:pt x="238" y="391"/>
                  </a:lnTo>
                  <a:lnTo>
                    <a:pt x="224" y="396"/>
                  </a:lnTo>
                  <a:lnTo>
                    <a:pt x="210" y="400"/>
                  </a:lnTo>
                  <a:lnTo>
                    <a:pt x="194" y="403"/>
                  </a:lnTo>
                  <a:lnTo>
                    <a:pt x="177" y="405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44" y="404"/>
                  </a:lnTo>
                  <a:lnTo>
                    <a:pt x="126" y="403"/>
                  </a:lnTo>
                  <a:lnTo>
                    <a:pt x="110" y="399"/>
                  </a:lnTo>
                  <a:lnTo>
                    <a:pt x="95" y="394"/>
                  </a:lnTo>
                  <a:lnTo>
                    <a:pt x="80" y="387"/>
                  </a:lnTo>
                  <a:lnTo>
                    <a:pt x="67" y="380"/>
                  </a:lnTo>
                  <a:lnTo>
                    <a:pt x="55" y="372"/>
                  </a:lnTo>
                  <a:lnTo>
                    <a:pt x="43" y="363"/>
                  </a:lnTo>
                  <a:lnTo>
                    <a:pt x="43" y="363"/>
                  </a:lnTo>
                  <a:lnTo>
                    <a:pt x="34" y="351"/>
                  </a:lnTo>
                  <a:lnTo>
                    <a:pt x="25" y="338"/>
                  </a:lnTo>
                  <a:lnTo>
                    <a:pt x="18" y="324"/>
                  </a:lnTo>
                  <a:lnTo>
                    <a:pt x="11" y="310"/>
                  </a:lnTo>
                  <a:lnTo>
                    <a:pt x="6" y="293"/>
                  </a:lnTo>
                  <a:lnTo>
                    <a:pt x="3" y="276"/>
                  </a:lnTo>
                  <a:lnTo>
                    <a:pt x="1" y="258"/>
                  </a:lnTo>
                  <a:lnTo>
                    <a:pt x="0" y="239"/>
                  </a:lnTo>
                  <a:lnTo>
                    <a:pt x="0" y="239"/>
                  </a:lnTo>
                  <a:lnTo>
                    <a:pt x="0" y="224"/>
                  </a:lnTo>
                  <a:lnTo>
                    <a:pt x="1" y="208"/>
                  </a:lnTo>
                  <a:lnTo>
                    <a:pt x="4" y="192"/>
                  </a:lnTo>
                  <a:lnTo>
                    <a:pt x="7" y="177"/>
                  </a:lnTo>
                  <a:lnTo>
                    <a:pt x="11" y="163"/>
                  </a:lnTo>
                  <a:lnTo>
                    <a:pt x="15" y="148"/>
                  </a:lnTo>
                  <a:lnTo>
                    <a:pt x="19" y="134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33" y="107"/>
                  </a:lnTo>
                  <a:lnTo>
                    <a:pt x="41" y="94"/>
                  </a:lnTo>
                  <a:lnTo>
                    <a:pt x="49" y="82"/>
                  </a:lnTo>
                  <a:lnTo>
                    <a:pt x="60" y="70"/>
                  </a:lnTo>
                  <a:lnTo>
                    <a:pt x="71" y="60"/>
                  </a:lnTo>
                  <a:lnTo>
                    <a:pt x="82" y="49"/>
                  </a:lnTo>
                  <a:lnTo>
                    <a:pt x="95" y="40"/>
                  </a:lnTo>
                  <a:lnTo>
                    <a:pt x="108" y="31"/>
                  </a:lnTo>
                  <a:lnTo>
                    <a:pt x="108" y="31"/>
                  </a:lnTo>
                  <a:lnTo>
                    <a:pt x="121" y="24"/>
                  </a:lnTo>
                  <a:lnTo>
                    <a:pt x="134" y="18"/>
                  </a:lnTo>
                  <a:lnTo>
                    <a:pt x="149" y="13"/>
                  </a:lnTo>
                  <a:lnTo>
                    <a:pt x="163" y="8"/>
                  </a:lnTo>
                  <a:lnTo>
                    <a:pt x="179" y="4"/>
                  </a:lnTo>
                  <a:lnTo>
                    <a:pt x="194" y="2"/>
                  </a:lnTo>
                  <a:lnTo>
                    <a:pt x="210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43" y="0"/>
                  </a:lnTo>
                  <a:lnTo>
                    <a:pt x="259" y="2"/>
                  </a:lnTo>
                  <a:lnTo>
                    <a:pt x="273" y="4"/>
                  </a:lnTo>
                  <a:lnTo>
                    <a:pt x="287" y="9"/>
                  </a:lnTo>
                  <a:lnTo>
                    <a:pt x="301" y="14"/>
                  </a:lnTo>
                  <a:lnTo>
                    <a:pt x="313" y="20"/>
                  </a:lnTo>
                  <a:lnTo>
                    <a:pt x="325" y="28"/>
                  </a:lnTo>
                  <a:lnTo>
                    <a:pt x="335" y="36"/>
                  </a:lnTo>
                  <a:lnTo>
                    <a:pt x="335" y="36"/>
                  </a:lnTo>
                  <a:lnTo>
                    <a:pt x="345" y="45"/>
                  </a:lnTo>
                  <a:lnTo>
                    <a:pt x="353" y="55"/>
                  </a:lnTo>
                  <a:lnTo>
                    <a:pt x="362" y="65"/>
                  </a:lnTo>
                  <a:lnTo>
                    <a:pt x="368" y="77"/>
                  </a:lnTo>
                  <a:lnTo>
                    <a:pt x="374" y="89"/>
                  </a:lnTo>
                  <a:lnTo>
                    <a:pt x="377" y="102"/>
                  </a:lnTo>
                  <a:lnTo>
                    <a:pt x="381" y="116"/>
                  </a:lnTo>
                  <a:lnTo>
                    <a:pt x="383" y="130"/>
                  </a:lnTo>
                  <a:lnTo>
                    <a:pt x="283" y="141"/>
                  </a:lnTo>
                  <a:lnTo>
                    <a:pt x="283" y="141"/>
                  </a:lnTo>
                  <a:lnTo>
                    <a:pt x="281" y="134"/>
                  </a:lnTo>
                  <a:lnTo>
                    <a:pt x="280" y="127"/>
                  </a:lnTo>
                  <a:lnTo>
                    <a:pt x="278" y="119"/>
                  </a:lnTo>
                  <a:lnTo>
                    <a:pt x="275" y="114"/>
                  </a:lnTo>
                  <a:lnTo>
                    <a:pt x="272" y="108"/>
                  </a:lnTo>
                  <a:lnTo>
                    <a:pt x="269" y="102"/>
                  </a:lnTo>
                  <a:lnTo>
                    <a:pt x="266" y="97"/>
                  </a:lnTo>
                  <a:lnTo>
                    <a:pt x="262" y="94"/>
                  </a:lnTo>
                  <a:lnTo>
                    <a:pt x="262" y="94"/>
                  </a:lnTo>
                  <a:lnTo>
                    <a:pt x="257" y="90"/>
                  </a:lnTo>
                  <a:lnTo>
                    <a:pt x="253" y="87"/>
                  </a:lnTo>
                  <a:lnTo>
                    <a:pt x="248" y="84"/>
                  </a:lnTo>
                  <a:lnTo>
                    <a:pt x="242" y="82"/>
                  </a:lnTo>
                  <a:lnTo>
                    <a:pt x="236" y="81"/>
                  </a:lnTo>
                  <a:lnTo>
                    <a:pt x="230" y="80"/>
                  </a:lnTo>
                  <a:lnTo>
                    <a:pt x="224" y="78"/>
                  </a:lnTo>
                  <a:lnTo>
                    <a:pt x="217" y="78"/>
                  </a:lnTo>
                  <a:lnTo>
                    <a:pt x="217" y="78"/>
                  </a:lnTo>
                  <a:lnTo>
                    <a:pt x="210" y="78"/>
                  </a:lnTo>
                  <a:lnTo>
                    <a:pt x="202" y="80"/>
                  </a:lnTo>
                  <a:lnTo>
                    <a:pt x="195" y="81"/>
                  </a:lnTo>
                  <a:lnTo>
                    <a:pt x="188" y="83"/>
                  </a:lnTo>
                  <a:lnTo>
                    <a:pt x="181" y="87"/>
                  </a:lnTo>
                  <a:lnTo>
                    <a:pt x="174" y="90"/>
                  </a:lnTo>
                  <a:lnTo>
                    <a:pt x="167" y="95"/>
                  </a:lnTo>
                  <a:lnTo>
                    <a:pt x="159" y="101"/>
                  </a:lnTo>
                  <a:lnTo>
                    <a:pt x="159" y="101"/>
                  </a:lnTo>
                  <a:lnTo>
                    <a:pt x="153" y="107"/>
                  </a:lnTo>
                  <a:lnTo>
                    <a:pt x="146" y="114"/>
                  </a:lnTo>
                  <a:lnTo>
                    <a:pt x="141" y="121"/>
                  </a:lnTo>
                  <a:lnTo>
                    <a:pt x="135" y="129"/>
                  </a:lnTo>
                  <a:lnTo>
                    <a:pt x="131" y="137"/>
                  </a:lnTo>
                  <a:lnTo>
                    <a:pt x="127" y="147"/>
                  </a:lnTo>
                  <a:lnTo>
                    <a:pt x="122" y="157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5" y="178"/>
                  </a:lnTo>
                  <a:lnTo>
                    <a:pt x="113" y="190"/>
                  </a:lnTo>
                  <a:lnTo>
                    <a:pt x="110" y="201"/>
                  </a:lnTo>
                  <a:lnTo>
                    <a:pt x="109" y="211"/>
                  </a:lnTo>
                  <a:lnTo>
                    <a:pt x="107" y="222"/>
                  </a:lnTo>
                  <a:lnTo>
                    <a:pt x="107" y="232"/>
                  </a:lnTo>
                  <a:lnTo>
                    <a:pt x="106" y="242"/>
                  </a:lnTo>
                  <a:lnTo>
                    <a:pt x="106" y="252"/>
                  </a:lnTo>
                  <a:lnTo>
                    <a:pt x="106" y="252"/>
                  </a:lnTo>
                  <a:lnTo>
                    <a:pt x="106" y="261"/>
                  </a:lnTo>
                  <a:lnTo>
                    <a:pt x="107" y="269"/>
                  </a:lnTo>
                  <a:lnTo>
                    <a:pt x="108" y="276"/>
                  </a:lnTo>
                  <a:lnTo>
                    <a:pt x="110" y="283"/>
                  </a:lnTo>
                  <a:lnTo>
                    <a:pt x="112" y="289"/>
                  </a:lnTo>
                  <a:lnTo>
                    <a:pt x="115" y="295"/>
                  </a:lnTo>
                  <a:lnTo>
                    <a:pt x="118" y="299"/>
                  </a:lnTo>
                  <a:lnTo>
                    <a:pt x="121" y="304"/>
                  </a:lnTo>
                  <a:lnTo>
                    <a:pt x="121" y="304"/>
                  </a:lnTo>
                  <a:lnTo>
                    <a:pt x="126" y="309"/>
                  </a:lnTo>
                  <a:lnTo>
                    <a:pt x="131" y="312"/>
                  </a:lnTo>
                  <a:lnTo>
                    <a:pt x="135" y="315"/>
                  </a:lnTo>
                  <a:lnTo>
                    <a:pt x="140" y="317"/>
                  </a:lnTo>
                  <a:lnTo>
                    <a:pt x="146" y="319"/>
                  </a:lnTo>
                  <a:lnTo>
                    <a:pt x="151" y="320"/>
                  </a:lnTo>
                  <a:lnTo>
                    <a:pt x="158" y="322"/>
                  </a:lnTo>
                  <a:lnTo>
                    <a:pt x="164" y="322"/>
                  </a:lnTo>
                  <a:lnTo>
                    <a:pt x="164" y="322"/>
                  </a:lnTo>
                  <a:lnTo>
                    <a:pt x="170" y="322"/>
                  </a:lnTo>
                  <a:lnTo>
                    <a:pt x="177" y="320"/>
                  </a:lnTo>
                  <a:lnTo>
                    <a:pt x="183" y="320"/>
                  </a:lnTo>
                  <a:lnTo>
                    <a:pt x="189" y="318"/>
                  </a:lnTo>
                  <a:lnTo>
                    <a:pt x="195" y="317"/>
                  </a:lnTo>
                  <a:lnTo>
                    <a:pt x="201" y="313"/>
                  </a:lnTo>
                  <a:lnTo>
                    <a:pt x="207" y="310"/>
                  </a:lnTo>
                  <a:lnTo>
                    <a:pt x="212" y="306"/>
                  </a:lnTo>
                  <a:lnTo>
                    <a:pt x="212" y="306"/>
                  </a:lnTo>
                  <a:lnTo>
                    <a:pt x="218" y="302"/>
                  </a:lnTo>
                  <a:lnTo>
                    <a:pt x="224" y="296"/>
                  </a:lnTo>
                  <a:lnTo>
                    <a:pt x="229" y="289"/>
                  </a:lnTo>
                  <a:lnTo>
                    <a:pt x="235" y="282"/>
                  </a:lnTo>
                  <a:lnTo>
                    <a:pt x="240" y="275"/>
                  </a:lnTo>
                  <a:lnTo>
                    <a:pt x="243" y="266"/>
                  </a:lnTo>
                  <a:lnTo>
                    <a:pt x="248" y="258"/>
                  </a:lnTo>
                  <a:lnTo>
                    <a:pt x="252" y="2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auto">
            <a:xfrm>
              <a:off x="5159" y="4065"/>
              <a:ext cx="93" cy="101"/>
            </a:xfrm>
            <a:custGeom>
              <a:avLst/>
              <a:gdLst/>
              <a:ahLst/>
              <a:cxnLst>
                <a:cxn ang="0">
                  <a:pos x="105" y="235"/>
                </a:cxn>
                <a:cxn ang="0">
                  <a:pos x="105" y="238"/>
                </a:cxn>
                <a:cxn ang="0">
                  <a:pos x="103" y="244"/>
                </a:cxn>
                <a:cxn ang="0">
                  <a:pos x="103" y="246"/>
                </a:cxn>
                <a:cxn ang="0">
                  <a:pos x="104" y="264"/>
                </a:cxn>
                <a:cxn ang="0">
                  <a:pos x="108" y="279"/>
                </a:cxn>
                <a:cxn ang="0">
                  <a:pos x="115" y="293"/>
                </a:cxn>
                <a:cxn ang="0">
                  <a:pos x="123" y="306"/>
                </a:cxn>
                <a:cxn ang="0">
                  <a:pos x="129" y="312"/>
                </a:cxn>
                <a:cxn ang="0">
                  <a:pos x="142" y="320"/>
                </a:cxn>
                <a:cxn ang="0">
                  <a:pos x="157" y="327"/>
                </a:cxn>
                <a:cxn ang="0">
                  <a:pos x="172" y="331"/>
                </a:cxn>
                <a:cxn ang="0">
                  <a:pos x="181" y="331"/>
                </a:cxn>
                <a:cxn ang="0">
                  <a:pos x="205" y="327"/>
                </a:cxn>
                <a:cxn ang="0">
                  <a:pos x="226" y="317"/>
                </a:cxn>
                <a:cxn ang="0">
                  <a:pos x="245" y="299"/>
                </a:cxn>
                <a:cxn ang="0">
                  <a:pos x="262" y="275"/>
                </a:cxn>
                <a:cxn ang="0">
                  <a:pos x="358" y="291"/>
                </a:cxn>
                <a:cxn ang="0">
                  <a:pos x="342" y="318"/>
                </a:cxn>
                <a:cxn ang="0">
                  <a:pos x="324" y="342"/>
                </a:cxn>
                <a:cxn ang="0">
                  <a:pos x="304" y="362"/>
                </a:cxn>
                <a:cxn ang="0">
                  <a:pos x="282" y="378"/>
                </a:cxn>
                <a:cxn ang="0">
                  <a:pos x="272" y="384"/>
                </a:cxn>
                <a:cxn ang="0">
                  <a:pos x="247" y="394"/>
                </a:cxn>
                <a:cxn ang="0">
                  <a:pos x="221" y="402"/>
                </a:cxn>
                <a:cxn ang="0">
                  <a:pos x="194" y="405"/>
                </a:cxn>
                <a:cxn ang="0">
                  <a:pos x="181" y="405"/>
                </a:cxn>
                <a:cxn ang="0">
                  <a:pos x="142" y="403"/>
                </a:cxn>
                <a:cxn ang="0">
                  <a:pos x="108" y="393"/>
                </a:cxn>
                <a:cxn ang="0">
                  <a:pos x="77" y="378"/>
                </a:cxn>
                <a:cxn ang="0">
                  <a:pos x="50" y="356"/>
                </a:cxn>
                <a:cxn ang="0">
                  <a:pos x="38" y="343"/>
                </a:cxn>
                <a:cxn ang="0">
                  <a:pos x="20" y="313"/>
                </a:cxn>
                <a:cxn ang="0">
                  <a:pos x="7" y="282"/>
                </a:cxn>
                <a:cxn ang="0">
                  <a:pos x="1" y="245"/>
                </a:cxn>
                <a:cxn ang="0">
                  <a:pos x="0" y="225"/>
                </a:cxn>
                <a:cxn ang="0">
                  <a:pos x="2" y="186"/>
                </a:cxn>
                <a:cxn ang="0">
                  <a:pos x="12" y="150"/>
                </a:cxn>
                <a:cxn ang="0">
                  <a:pos x="26" y="116"/>
                </a:cxn>
                <a:cxn ang="0">
                  <a:pos x="46" y="83"/>
                </a:cxn>
                <a:cxn ang="0">
                  <a:pos x="61" y="63"/>
                </a:cxn>
                <a:cxn ang="0">
                  <a:pos x="98" y="31"/>
                </a:cxn>
                <a:cxn ang="0">
                  <a:pos x="141" y="11"/>
                </a:cxn>
                <a:cxn ang="0">
                  <a:pos x="191" y="1"/>
                </a:cxn>
                <a:cxn ang="0">
                  <a:pos x="219" y="0"/>
                </a:cxn>
                <a:cxn ang="0">
                  <a:pos x="253" y="2"/>
                </a:cxn>
                <a:cxn ang="0">
                  <a:pos x="284" y="10"/>
                </a:cxn>
                <a:cxn ang="0">
                  <a:pos x="310" y="24"/>
                </a:cxn>
                <a:cxn ang="0">
                  <a:pos x="333" y="44"/>
                </a:cxn>
                <a:cxn ang="0">
                  <a:pos x="343" y="56"/>
                </a:cxn>
                <a:cxn ang="0">
                  <a:pos x="359" y="83"/>
                </a:cxn>
                <a:cxn ang="0">
                  <a:pos x="370" y="114"/>
                </a:cxn>
                <a:cxn ang="0">
                  <a:pos x="375" y="149"/>
                </a:cxn>
                <a:cxn ang="0">
                  <a:pos x="376" y="168"/>
                </a:cxn>
                <a:cxn ang="0">
                  <a:pos x="376" y="186"/>
                </a:cxn>
                <a:cxn ang="0">
                  <a:pos x="375" y="204"/>
                </a:cxn>
                <a:cxn ang="0">
                  <a:pos x="372" y="221"/>
                </a:cxn>
                <a:cxn ang="0">
                  <a:pos x="370" y="235"/>
                </a:cxn>
              </a:cxnLst>
              <a:rect l="0" t="0" r="r" b="b"/>
              <a:pathLst>
                <a:path w="376" h="405">
                  <a:moveTo>
                    <a:pt x="370" y="235"/>
                  </a:moveTo>
                  <a:lnTo>
                    <a:pt x="105" y="235"/>
                  </a:lnTo>
                  <a:lnTo>
                    <a:pt x="105" y="235"/>
                  </a:lnTo>
                  <a:lnTo>
                    <a:pt x="105" y="238"/>
                  </a:lnTo>
                  <a:lnTo>
                    <a:pt x="104" y="242"/>
                  </a:lnTo>
                  <a:lnTo>
                    <a:pt x="103" y="244"/>
                  </a:lnTo>
                  <a:lnTo>
                    <a:pt x="103" y="246"/>
                  </a:lnTo>
                  <a:lnTo>
                    <a:pt x="103" y="246"/>
                  </a:lnTo>
                  <a:lnTo>
                    <a:pt x="103" y="256"/>
                  </a:lnTo>
                  <a:lnTo>
                    <a:pt x="104" y="264"/>
                  </a:lnTo>
                  <a:lnTo>
                    <a:pt x="105" y="272"/>
                  </a:lnTo>
                  <a:lnTo>
                    <a:pt x="108" y="279"/>
                  </a:lnTo>
                  <a:lnTo>
                    <a:pt x="111" y="288"/>
                  </a:lnTo>
                  <a:lnTo>
                    <a:pt x="115" y="293"/>
                  </a:lnTo>
                  <a:lnTo>
                    <a:pt x="118" y="300"/>
                  </a:lnTo>
                  <a:lnTo>
                    <a:pt x="123" y="306"/>
                  </a:lnTo>
                  <a:lnTo>
                    <a:pt x="123" y="306"/>
                  </a:lnTo>
                  <a:lnTo>
                    <a:pt x="129" y="312"/>
                  </a:lnTo>
                  <a:lnTo>
                    <a:pt x="135" y="317"/>
                  </a:lnTo>
                  <a:lnTo>
                    <a:pt x="142" y="320"/>
                  </a:lnTo>
                  <a:lnTo>
                    <a:pt x="150" y="324"/>
                  </a:lnTo>
                  <a:lnTo>
                    <a:pt x="157" y="327"/>
                  </a:lnTo>
                  <a:lnTo>
                    <a:pt x="164" y="330"/>
                  </a:lnTo>
                  <a:lnTo>
                    <a:pt x="172" y="331"/>
                  </a:lnTo>
                  <a:lnTo>
                    <a:pt x="181" y="331"/>
                  </a:lnTo>
                  <a:lnTo>
                    <a:pt x="181" y="331"/>
                  </a:lnTo>
                  <a:lnTo>
                    <a:pt x="193" y="330"/>
                  </a:lnTo>
                  <a:lnTo>
                    <a:pt x="205" y="327"/>
                  </a:lnTo>
                  <a:lnTo>
                    <a:pt x="215" y="323"/>
                  </a:lnTo>
                  <a:lnTo>
                    <a:pt x="226" y="317"/>
                  </a:lnTo>
                  <a:lnTo>
                    <a:pt x="236" y="309"/>
                  </a:lnTo>
                  <a:lnTo>
                    <a:pt x="245" y="299"/>
                  </a:lnTo>
                  <a:lnTo>
                    <a:pt x="254" y="288"/>
                  </a:lnTo>
                  <a:lnTo>
                    <a:pt x="262" y="275"/>
                  </a:lnTo>
                  <a:lnTo>
                    <a:pt x="358" y="291"/>
                  </a:lnTo>
                  <a:lnTo>
                    <a:pt x="358" y="291"/>
                  </a:lnTo>
                  <a:lnTo>
                    <a:pt x="349" y="305"/>
                  </a:lnTo>
                  <a:lnTo>
                    <a:pt x="342" y="318"/>
                  </a:lnTo>
                  <a:lnTo>
                    <a:pt x="333" y="330"/>
                  </a:lnTo>
                  <a:lnTo>
                    <a:pt x="324" y="342"/>
                  </a:lnTo>
                  <a:lnTo>
                    <a:pt x="314" y="352"/>
                  </a:lnTo>
                  <a:lnTo>
                    <a:pt x="304" y="362"/>
                  </a:lnTo>
                  <a:lnTo>
                    <a:pt x="293" y="370"/>
                  </a:lnTo>
                  <a:lnTo>
                    <a:pt x="282" y="378"/>
                  </a:lnTo>
                  <a:lnTo>
                    <a:pt x="282" y="378"/>
                  </a:lnTo>
                  <a:lnTo>
                    <a:pt x="272" y="384"/>
                  </a:lnTo>
                  <a:lnTo>
                    <a:pt x="260" y="390"/>
                  </a:lnTo>
                  <a:lnTo>
                    <a:pt x="247" y="394"/>
                  </a:lnTo>
                  <a:lnTo>
                    <a:pt x="235" y="398"/>
                  </a:lnTo>
                  <a:lnTo>
                    <a:pt x="221" y="402"/>
                  </a:lnTo>
                  <a:lnTo>
                    <a:pt x="208" y="404"/>
                  </a:lnTo>
                  <a:lnTo>
                    <a:pt x="194" y="405"/>
                  </a:lnTo>
                  <a:lnTo>
                    <a:pt x="181" y="405"/>
                  </a:lnTo>
                  <a:lnTo>
                    <a:pt x="181" y="405"/>
                  </a:lnTo>
                  <a:lnTo>
                    <a:pt x="162" y="404"/>
                  </a:lnTo>
                  <a:lnTo>
                    <a:pt x="142" y="403"/>
                  </a:lnTo>
                  <a:lnTo>
                    <a:pt x="124" y="398"/>
                  </a:lnTo>
                  <a:lnTo>
                    <a:pt x="108" y="393"/>
                  </a:lnTo>
                  <a:lnTo>
                    <a:pt x="92" y="386"/>
                  </a:lnTo>
                  <a:lnTo>
                    <a:pt x="77" y="378"/>
                  </a:lnTo>
                  <a:lnTo>
                    <a:pt x="63" y="367"/>
                  </a:lnTo>
                  <a:lnTo>
                    <a:pt x="50" y="356"/>
                  </a:lnTo>
                  <a:lnTo>
                    <a:pt x="50" y="356"/>
                  </a:lnTo>
                  <a:lnTo>
                    <a:pt x="38" y="343"/>
                  </a:lnTo>
                  <a:lnTo>
                    <a:pt x="29" y="329"/>
                  </a:lnTo>
                  <a:lnTo>
                    <a:pt x="20" y="313"/>
                  </a:lnTo>
                  <a:lnTo>
                    <a:pt x="13" y="298"/>
                  </a:lnTo>
                  <a:lnTo>
                    <a:pt x="7" y="282"/>
                  </a:lnTo>
                  <a:lnTo>
                    <a:pt x="4" y="264"/>
                  </a:lnTo>
                  <a:lnTo>
                    <a:pt x="1" y="245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1" y="205"/>
                  </a:lnTo>
                  <a:lnTo>
                    <a:pt x="2" y="186"/>
                  </a:lnTo>
                  <a:lnTo>
                    <a:pt x="6" y="168"/>
                  </a:lnTo>
                  <a:lnTo>
                    <a:pt x="12" y="150"/>
                  </a:lnTo>
                  <a:lnTo>
                    <a:pt x="18" y="132"/>
                  </a:lnTo>
                  <a:lnTo>
                    <a:pt x="26" y="116"/>
                  </a:lnTo>
                  <a:lnTo>
                    <a:pt x="35" y="100"/>
                  </a:lnTo>
                  <a:lnTo>
                    <a:pt x="46" y="83"/>
                  </a:lnTo>
                  <a:lnTo>
                    <a:pt x="46" y="83"/>
                  </a:lnTo>
                  <a:lnTo>
                    <a:pt x="61" y="63"/>
                  </a:lnTo>
                  <a:lnTo>
                    <a:pt x="79" y="47"/>
                  </a:lnTo>
                  <a:lnTo>
                    <a:pt x="98" y="31"/>
                  </a:lnTo>
                  <a:lnTo>
                    <a:pt x="120" y="20"/>
                  </a:lnTo>
                  <a:lnTo>
                    <a:pt x="141" y="11"/>
                  </a:lnTo>
                  <a:lnTo>
                    <a:pt x="166" y="4"/>
                  </a:lnTo>
                  <a:lnTo>
                    <a:pt x="191" y="1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37" y="1"/>
                  </a:lnTo>
                  <a:lnTo>
                    <a:pt x="253" y="2"/>
                  </a:lnTo>
                  <a:lnTo>
                    <a:pt x="269" y="6"/>
                  </a:lnTo>
                  <a:lnTo>
                    <a:pt x="284" y="10"/>
                  </a:lnTo>
                  <a:lnTo>
                    <a:pt x="297" y="16"/>
                  </a:lnTo>
                  <a:lnTo>
                    <a:pt x="310" y="24"/>
                  </a:lnTo>
                  <a:lnTo>
                    <a:pt x="322" y="34"/>
                  </a:lnTo>
                  <a:lnTo>
                    <a:pt x="333" y="44"/>
                  </a:lnTo>
                  <a:lnTo>
                    <a:pt x="333" y="44"/>
                  </a:lnTo>
                  <a:lnTo>
                    <a:pt x="343" y="56"/>
                  </a:lnTo>
                  <a:lnTo>
                    <a:pt x="352" y="69"/>
                  </a:lnTo>
                  <a:lnTo>
                    <a:pt x="359" y="83"/>
                  </a:lnTo>
                  <a:lnTo>
                    <a:pt x="365" y="97"/>
                  </a:lnTo>
                  <a:lnTo>
                    <a:pt x="370" y="114"/>
                  </a:lnTo>
                  <a:lnTo>
                    <a:pt x="373" y="131"/>
                  </a:lnTo>
                  <a:lnTo>
                    <a:pt x="375" y="149"/>
                  </a:lnTo>
                  <a:lnTo>
                    <a:pt x="376" y="168"/>
                  </a:lnTo>
                  <a:lnTo>
                    <a:pt x="376" y="168"/>
                  </a:lnTo>
                  <a:lnTo>
                    <a:pt x="376" y="177"/>
                  </a:lnTo>
                  <a:lnTo>
                    <a:pt x="376" y="186"/>
                  </a:lnTo>
                  <a:lnTo>
                    <a:pt x="375" y="195"/>
                  </a:lnTo>
                  <a:lnTo>
                    <a:pt x="375" y="204"/>
                  </a:lnTo>
                  <a:lnTo>
                    <a:pt x="373" y="212"/>
                  </a:lnTo>
                  <a:lnTo>
                    <a:pt x="372" y="221"/>
                  </a:lnTo>
                  <a:lnTo>
                    <a:pt x="371" y="228"/>
                  </a:lnTo>
                  <a:lnTo>
                    <a:pt x="370" y="235"/>
                  </a:lnTo>
                  <a:lnTo>
                    <a:pt x="370" y="2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auto">
            <a:xfrm>
              <a:off x="5187" y="4083"/>
              <a:ext cx="42" cy="25"/>
            </a:xfrm>
            <a:custGeom>
              <a:avLst/>
              <a:gdLst/>
              <a:ahLst/>
              <a:cxnLst>
                <a:cxn ang="0">
                  <a:pos x="166" y="98"/>
                </a:cxn>
                <a:cxn ang="0">
                  <a:pos x="166" y="98"/>
                </a:cxn>
                <a:cxn ang="0">
                  <a:pos x="166" y="95"/>
                </a:cxn>
                <a:cxn ang="0">
                  <a:pos x="166" y="91"/>
                </a:cxn>
                <a:cxn ang="0">
                  <a:pos x="166" y="89"/>
                </a:cxn>
                <a:cxn ang="0">
                  <a:pos x="166" y="87"/>
                </a:cxn>
                <a:cxn ang="0">
                  <a:pos x="166" y="87"/>
                </a:cxn>
                <a:cxn ang="0">
                  <a:pos x="166" y="76"/>
                </a:cxn>
                <a:cxn ang="0">
                  <a:pos x="165" y="65"/>
                </a:cxn>
                <a:cxn ang="0">
                  <a:pos x="164" y="57"/>
                </a:cxn>
                <a:cxn ang="0">
                  <a:pos x="161" y="48"/>
                </a:cxn>
                <a:cxn ang="0">
                  <a:pos x="159" y="41"/>
                </a:cxn>
                <a:cxn ang="0">
                  <a:pos x="155" y="34"/>
                </a:cxn>
                <a:cxn ang="0">
                  <a:pos x="150" y="27"/>
                </a:cxn>
                <a:cxn ang="0">
                  <a:pos x="146" y="22"/>
                </a:cxn>
                <a:cxn ang="0">
                  <a:pos x="146" y="22"/>
                </a:cxn>
                <a:cxn ang="0">
                  <a:pos x="141" y="17"/>
                </a:cxn>
                <a:cxn ang="0">
                  <a:pos x="136" y="13"/>
                </a:cxn>
                <a:cxn ang="0">
                  <a:pos x="130" y="9"/>
                </a:cxn>
                <a:cxn ang="0">
                  <a:pos x="124" y="6"/>
                </a:cxn>
                <a:cxn ang="0">
                  <a:pos x="117" y="3"/>
                </a:cxn>
                <a:cxn ang="0">
                  <a:pos x="110" y="1"/>
                </a:cxn>
                <a:cxn ang="0">
                  <a:pos x="101" y="0"/>
                </a:cxn>
                <a:cxn ang="0">
                  <a:pos x="93" y="0"/>
                </a:cxn>
                <a:cxn ang="0">
                  <a:pos x="93" y="0"/>
                </a:cxn>
                <a:cxn ang="0">
                  <a:pos x="86" y="0"/>
                </a:cxn>
                <a:cxn ang="0">
                  <a:pos x="77" y="1"/>
                </a:cxn>
                <a:cxn ang="0">
                  <a:pos x="70" y="3"/>
                </a:cxn>
                <a:cxn ang="0">
                  <a:pos x="63" y="7"/>
                </a:cxn>
                <a:cxn ang="0">
                  <a:pos x="56" y="10"/>
                </a:cxn>
                <a:cxn ang="0">
                  <a:pos x="49" y="14"/>
                </a:cxn>
                <a:cxn ang="0">
                  <a:pos x="42" y="18"/>
                </a:cxn>
                <a:cxn ang="0">
                  <a:pos x="34" y="24"/>
                </a:cxn>
                <a:cxn ang="0">
                  <a:pos x="34" y="24"/>
                </a:cxn>
                <a:cxn ang="0">
                  <a:pos x="28" y="31"/>
                </a:cxn>
                <a:cxn ang="0">
                  <a:pos x="24" y="38"/>
                </a:cxn>
                <a:cxn ang="0">
                  <a:pos x="18" y="47"/>
                </a:cxn>
                <a:cxn ang="0">
                  <a:pos x="13" y="56"/>
                </a:cxn>
                <a:cxn ang="0">
                  <a:pos x="9" y="65"/>
                </a:cxn>
                <a:cxn ang="0">
                  <a:pos x="4" y="76"/>
                </a:cxn>
                <a:cxn ang="0">
                  <a:pos x="2" y="87"/>
                </a:cxn>
                <a:cxn ang="0">
                  <a:pos x="0" y="98"/>
                </a:cxn>
                <a:cxn ang="0">
                  <a:pos x="166" y="98"/>
                </a:cxn>
              </a:cxnLst>
              <a:rect l="0" t="0" r="r" b="b"/>
              <a:pathLst>
                <a:path w="166" h="98">
                  <a:moveTo>
                    <a:pt x="166" y="98"/>
                  </a:moveTo>
                  <a:lnTo>
                    <a:pt x="166" y="98"/>
                  </a:lnTo>
                  <a:lnTo>
                    <a:pt x="166" y="95"/>
                  </a:lnTo>
                  <a:lnTo>
                    <a:pt x="166" y="91"/>
                  </a:lnTo>
                  <a:lnTo>
                    <a:pt x="166" y="89"/>
                  </a:lnTo>
                  <a:lnTo>
                    <a:pt x="166" y="87"/>
                  </a:lnTo>
                  <a:lnTo>
                    <a:pt x="166" y="87"/>
                  </a:lnTo>
                  <a:lnTo>
                    <a:pt x="166" y="76"/>
                  </a:lnTo>
                  <a:lnTo>
                    <a:pt x="165" y="65"/>
                  </a:lnTo>
                  <a:lnTo>
                    <a:pt x="164" y="57"/>
                  </a:lnTo>
                  <a:lnTo>
                    <a:pt x="161" y="48"/>
                  </a:lnTo>
                  <a:lnTo>
                    <a:pt x="159" y="41"/>
                  </a:lnTo>
                  <a:lnTo>
                    <a:pt x="155" y="34"/>
                  </a:lnTo>
                  <a:lnTo>
                    <a:pt x="150" y="27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1" y="17"/>
                  </a:lnTo>
                  <a:lnTo>
                    <a:pt x="136" y="13"/>
                  </a:lnTo>
                  <a:lnTo>
                    <a:pt x="130" y="9"/>
                  </a:lnTo>
                  <a:lnTo>
                    <a:pt x="124" y="6"/>
                  </a:lnTo>
                  <a:lnTo>
                    <a:pt x="117" y="3"/>
                  </a:lnTo>
                  <a:lnTo>
                    <a:pt x="110" y="1"/>
                  </a:lnTo>
                  <a:lnTo>
                    <a:pt x="101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86" y="0"/>
                  </a:lnTo>
                  <a:lnTo>
                    <a:pt x="77" y="1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56" y="10"/>
                  </a:lnTo>
                  <a:lnTo>
                    <a:pt x="49" y="14"/>
                  </a:lnTo>
                  <a:lnTo>
                    <a:pt x="42" y="18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28" y="31"/>
                  </a:lnTo>
                  <a:lnTo>
                    <a:pt x="24" y="38"/>
                  </a:lnTo>
                  <a:lnTo>
                    <a:pt x="18" y="47"/>
                  </a:lnTo>
                  <a:lnTo>
                    <a:pt x="13" y="56"/>
                  </a:lnTo>
                  <a:lnTo>
                    <a:pt x="9" y="65"/>
                  </a:lnTo>
                  <a:lnTo>
                    <a:pt x="4" y="76"/>
                  </a:lnTo>
                  <a:lnTo>
                    <a:pt x="2" y="87"/>
                  </a:lnTo>
                  <a:lnTo>
                    <a:pt x="0" y="98"/>
                  </a:lnTo>
                  <a:lnTo>
                    <a:pt x="166" y="9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4" r:id="rId13"/>
    <p:sldLayoutId id="2147483665" r:id="rId14"/>
    <p:sldLayoutId id="2147483666" r:id="rId15"/>
    <p:sldLayoutId id="2147483667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000" b="1">
          <a:solidFill>
            <a:schemeClr val="hlink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hlink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74B62-5870-4A8F-9641-D7572EA1BD6F}" type="datetime1">
              <a:rPr lang="en-US" smtClean="0">
                <a:solidFill>
                  <a:srgbClr val="D4D2D0">
                    <a:shade val="50000"/>
                  </a:srgbClr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6/1/2015</a:t>
            </a:fld>
            <a:endParaRPr lang="en-US">
              <a:solidFill>
                <a:srgbClr val="D4D2D0">
                  <a:shade val="50000"/>
                </a:srgbClr>
              </a:solidFill>
              <a:latin typeface="Arial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D4D2D0">
                  <a:shade val="50000"/>
                </a:srgbClr>
              </a:solidFill>
              <a:latin typeface="Arial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b="1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D4D2D0">
                  <a:shade val="5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20573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3.mpeg"/><Relationship Id="rId1" Type="http://schemas.microsoft.com/office/2007/relationships/media" Target="../media/media3.m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5.png"/><Relationship Id="rId7" Type="http://schemas.openxmlformats.org/officeDocument/2006/relationships/image" Target="../media/image46.jpe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6" Type="http://schemas.openxmlformats.org/officeDocument/2006/relationships/hyperlink" Target="http://images.google.ch/imgres?imgurl=http://upload.wikimedia.org/wikipedia/commons/c/c5/Penguin_diagram.JPG&amp;imgrefurl=http://commons.wikimedia.org/wiki/File:Penguin_diagram.JPG&amp;usg=__rimcMIO6euyq1YUjiRPeEvW5giM=&amp;h=546&amp;w=399&amp;sz=105&amp;hl=en&amp;start=19&amp;um=1&amp;tbnid=RY8rvGkHbahrjM:&amp;tbnh=133&amp;tbnw=97&amp;prev=/images?q=penguin+diagram&amp;hl=en&amp;sa=N&amp;um=1" TargetMode="Externa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370" y="908720"/>
            <a:ext cx="9145370" cy="516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ctrTitle" sz="quarter"/>
          </p:nvPr>
        </p:nvSpPr>
        <p:spPr>
          <a:xfrm>
            <a:off x="838309" y="2762461"/>
            <a:ext cx="7466012" cy="1143000"/>
          </a:xfrm>
        </p:spPr>
        <p:txBody>
          <a:bodyPr/>
          <a:lstStyle/>
          <a:p>
            <a:r>
              <a:rPr lang="en-US" dirty="0" smtClean="0"/>
              <a:t>Particles and the Universe 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Cloud Chamber</a:t>
            </a:r>
            <a:endParaRPr lang="de-DE" dirty="0"/>
          </a:p>
        </p:txBody>
      </p:sp>
      <p:pic>
        <p:nvPicPr>
          <p:cNvPr id="4" name="P_25_CloudChamber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 cstate="print"/>
          <a:srcRect l="15000" r="15000"/>
          <a:stretch/>
        </p:blipFill>
        <p:spPr>
          <a:xfrm>
            <a:off x="1115616" y="1104170"/>
            <a:ext cx="6912768" cy="56371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629400" cy="1276350"/>
          </a:xfrm>
        </p:spPr>
        <p:txBody>
          <a:bodyPr/>
          <a:lstStyle/>
          <a:p>
            <a:r>
              <a:rPr lang="en-US" dirty="0" smtClean="0"/>
              <a:t>Fermi </a:t>
            </a:r>
            <a:r>
              <a:rPr lang="en-US" dirty="0" err="1" smtClean="0"/>
              <a:t>Telecope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glastschematic1-1024x98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340768"/>
            <a:ext cx="4562848" cy="4384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466725"/>
            <a:ext cx="8568952" cy="1276350"/>
          </a:xfrm>
        </p:spPr>
        <p:txBody>
          <a:bodyPr/>
          <a:lstStyle/>
          <a:p>
            <a:r>
              <a:rPr lang="fr-CH" dirty="0" err="1" smtClean="0"/>
              <a:t>Map</a:t>
            </a:r>
            <a:r>
              <a:rPr lang="fr-CH" dirty="0" smtClean="0"/>
              <a:t> of gamma rays </a:t>
            </a:r>
            <a:r>
              <a:rPr lang="fr-CH" dirty="0" err="1" smtClean="0"/>
              <a:t>from</a:t>
            </a:r>
            <a:r>
              <a:rPr lang="fr-CH" dirty="0" smtClean="0"/>
              <a:t> Fermi </a:t>
            </a:r>
            <a:endParaRPr lang="en-US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56" y="1628800"/>
            <a:ext cx="8827111" cy="4752528"/>
          </a:xfrm>
        </p:spPr>
      </p:pic>
    </p:spTree>
    <p:extLst>
      <p:ext uri="{BB962C8B-B14F-4D97-AF65-F5344CB8AC3E}">
        <p14:creationId xmlns:p14="http://schemas.microsoft.com/office/powerpoint/2010/main" val="221877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9354" name="Group 52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47738088"/>
              </p:ext>
            </p:extLst>
          </p:nvPr>
        </p:nvGraphicFramePr>
        <p:xfrm>
          <a:off x="899592" y="836712"/>
          <a:ext cx="4261168" cy="5283200"/>
        </p:xfrm>
        <a:graphic>
          <a:graphicData uri="http://schemas.openxmlformats.org/drawingml/2006/table">
            <a:tbl>
              <a:tblPr/>
              <a:tblGrid>
                <a:gridCol w="401638"/>
                <a:gridCol w="208280"/>
                <a:gridCol w="1360488"/>
                <a:gridCol w="1146175"/>
                <a:gridCol w="1144587"/>
              </a:tblGrid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anchor="ctr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Fermions (Matter)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25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Quarks</a:t>
                      </a:r>
                    </a:p>
                  </a:txBody>
                  <a:tcPr vert="eaVert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up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C8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Charm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C8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173 </a:t>
                      </a:r>
                      <a:r>
                        <a:rPr kumimoji="0" lang="en-US" sz="12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GeV</a:t>
                      </a: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top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C890"/>
                    </a:solidFill>
                  </a:tcPr>
                </a:tc>
              </a:tr>
              <a:tr h="11747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down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C8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strange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C8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66"/>
                          </a:solidFill>
                          <a:effectLst/>
                          <a:latin typeface="Tahoma" pitchFamily="34" charset="0"/>
                        </a:rPr>
                        <a:t>bottom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8C89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Leptons</a:t>
                      </a:r>
                    </a:p>
                  </a:txBody>
                  <a:tcPr vert="eaVert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</a:rPr>
                        <a:t>n</a:t>
                      </a:r>
                      <a:r>
                        <a:rPr kumimoji="0" lang="en-US" sz="4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electron</a:t>
                      </a:r>
                      <a:b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neutrino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</a:rPr>
                        <a:t>n</a:t>
                      </a:r>
                      <a:r>
                        <a:rPr kumimoji="0" lang="en-US" sz="4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muon</a:t>
                      </a:r>
                      <a:b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neutrino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</a:rPr>
                        <a:t>n</a:t>
                      </a:r>
                      <a:r>
                        <a:rPr kumimoji="0" lang="en-US" sz="4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</a:rPr>
                        <a:t>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tau</a:t>
                      </a:r>
                      <a:b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neutrino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11525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electron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muon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Symbol" pitchFamily="18" charset="2"/>
                        </a:rPr>
                        <a:t>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pitchFamily="34" charset="0"/>
                        </a:rPr>
                        <a:t>tau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9352" name="Group 52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33740100"/>
              </p:ext>
            </p:extLst>
          </p:nvPr>
        </p:nvGraphicFramePr>
        <p:xfrm>
          <a:off x="5148263" y="836613"/>
          <a:ext cx="2152967" cy="4748532"/>
        </p:xfrm>
        <a:graphic>
          <a:graphicData uri="http://schemas.openxmlformats.org/drawingml/2006/table">
            <a:tbl>
              <a:tblPr/>
              <a:tblGrid>
                <a:gridCol w="1512887"/>
                <a:gridCol w="208280"/>
                <a:gridCol w="431800"/>
              </a:tblGrid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Bosons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vert="eaVert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vert="eaVert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5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Symbol" pitchFamily="18" charset="2"/>
                        </a:rPr>
                        <a:t>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</a:rPr>
                        <a:t>photon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0" marR="0" marT="0" marB="0" vert="ea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Interactions</a:t>
                      </a:r>
                    </a:p>
                  </a:txBody>
                  <a:tcPr marL="0" marR="0" marT="0" marB="0" vert="eaVert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1055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Arial Narrow" pitchFamily="34" charset="0"/>
                        </a:rPr>
                        <a:t>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</a:rPr>
                        <a:t>gluon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5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</a:rPr>
                        <a:t>W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</a:rPr>
                        <a:t>W boson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56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Weak (neutral)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4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</a:rPr>
                        <a:t>Z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</a:rPr>
                        <a:t>Z boson</a:t>
                      </a:r>
                      <a:endParaRPr kumimoji="0" 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“Standard Model”</a:t>
            </a:r>
            <a:endParaRPr lang="en-US" dirty="0"/>
          </a:p>
        </p:txBody>
      </p:sp>
      <p:graphicFrame>
        <p:nvGraphicFramePr>
          <p:cNvPr id="249348" name="Group 516"/>
          <p:cNvGraphicFramePr>
            <a:graphicFrameLocks noGrp="1"/>
          </p:cNvGraphicFramePr>
          <p:nvPr/>
        </p:nvGraphicFramePr>
        <p:xfrm>
          <a:off x="7092950" y="4797425"/>
          <a:ext cx="1368425" cy="1079500"/>
        </p:xfrm>
        <a:graphic>
          <a:graphicData uri="http://schemas.openxmlformats.org/drawingml/2006/table">
            <a:tbl>
              <a:tblPr/>
              <a:tblGrid>
                <a:gridCol w="1368425"/>
              </a:tblGrid>
              <a:tr h="1079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</a:rPr>
                        <a:t>Higgs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Tahoma" pitchFamily="34" charset="0"/>
                        </a:rPr>
                        <a:t>boson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99"/>
                    </a:solidFill>
                  </a:tcPr>
                </a:tc>
              </a:tr>
            </a:tbl>
          </a:graphicData>
        </a:graphic>
      </p:graphicFrame>
      <p:sp>
        <p:nvSpPr>
          <p:cNvPr id="249355" name="Text Box 523"/>
          <p:cNvSpPr txBox="1">
            <a:spLocks noChangeArrowheads="1"/>
          </p:cNvSpPr>
          <p:nvPr/>
        </p:nvSpPr>
        <p:spPr bwMode="auto">
          <a:xfrm>
            <a:off x="838200" y="6172200"/>
            <a:ext cx="37673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Generation       </a:t>
            </a:r>
            <a:r>
              <a:rPr lang="en-US" sz="2000" dirty="0"/>
              <a:t>I     </a:t>
            </a:r>
            <a:r>
              <a:rPr lang="en-US" sz="2000" dirty="0" smtClean="0"/>
              <a:t>    </a:t>
            </a:r>
            <a:r>
              <a:rPr lang="en-US" sz="2000" dirty="0"/>
              <a:t>II            III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7620" y="2500306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4.2 </a:t>
            </a:r>
            <a:r>
              <a:rPr lang="en-US" sz="1200" b="1" dirty="0" err="1" smtClean="0"/>
              <a:t>GeV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52896" y="12953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14612" y="1357298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1.3 </a:t>
            </a:r>
            <a:r>
              <a:rPr lang="en-US" sz="1200" b="1" dirty="0" err="1" smtClean="0"/>
              <a:t>GeV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57290" y="1357298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~3 </a:t>
            </a:r>
            <a:r>
              <a:rPr lang="en-US" sz="1200" b="1" dirty="0" err="1" smtClean="0"/>
              <a:t>MeV</a:t>
            </a:r>
            <a:endParaRPr lang="en-US" sz="1200" b="1" dirty="0"/>
          </a:p>
        </p:txBody>
      </p:sp>
      <p:sp>
        <p:nvSpPr>
          <p:cNvPr id="16" name="Rectangle 15"/>
          <p:cNvSpPr/>
          <p:nvPr/>
        </p:nvSpPr>
        <p:spPr>
          <a:xfrm>
            <a:off x="1357290" y="2500306"/>
            <a:ext cx="7489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b="1" dirty="0" smtClean="0">
                <a:solidFill>
                  <a:prstClr val="white"/>
                </a:solidFill>
              </a:rPr>
              <a:t>~5 </a:t>
            </a:r>
            <a:r>
              <a:rPr lang="en-US" sz="1200" b="1" dirty="0" err="1" smtClean="0">
                <a:solidFill>
                  <a:prstClr val="white"/>
                </a:solidFill>
              </a:rPr>
              <a:t>MeV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714612" y="2500306"/>
            <a:ext cx="9444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b="1" dirty="0" smtClean="0">
                <a:solidFill>
                  <a:prstClr val="white"/>
                </a:solidFill>
              </a:rPr>
              <a:t>~100 </a:t>
            </a:r>
            <a:r>
              <a:rPr lang="en-US" sz="1200" b="1" dirty="0" err="1" smtClean="0">
                <a:solidFill>
                  <a:prstClr val="white"/>
                </a:solidFill>
              </a:rPr>
              <a:t>MeV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22319" y="5000636"/>
            <a:ext cx="8034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511 </a:t>
            </a:r>
            <a:r>
              <a:rPr lang="en-US" sz="1200" b="1" dirty="0" err="1" smtClean="0">
                <a:solidFill>
                  <a:schemeClr val="bg1"/>
                </a:solidFill>
              </a:rPr>
              <a:t>keV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12394" y="4983782"/>
            <a:ext cx="8467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b="1" dirty="0" smtClean="0">
                <a:solidFill>
                  <a:schemeClr val="bg1"/>
                </a:solidFill>
              </a:rPr>
              <a:t>105 </a:t>
            </a:r>
            <a:r>
              <a:rPr lang="en-US" sz="1200" b="1" dirty="0" err="1" smtClean="0">
                <a:solidFill>
                  <a:schemeClr val="bg1"/>
                </a:solidFill>
              </a:rPr>
              <a:t>MeV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50341" y="5000636"/>
            <a:ext cx="7745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200" b="1" dirty="0" smtClean="0">
                <a:solidFill>
                  <a:schemeClr val="bg1"/>
                </a:solidFill>
              </a:rPr>
              <a:t>1.8 </a:t>
            </a:r>
            <a:r>
              <a:rPr lang="en-US" sz="1200" b="1" dirty="0" err="1" smtClean="0">
                <a:solidFill>
                  <a:schemeClr val="bg1"/>
                </a:solidFill>
              </a:rPr>
              <a:t>GeV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351522" y="1628800"/>
            <a:ext cx="1593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/>
              <a:t>1keV =10</a:t>
            </a:r>
            <a:r>
              <a:rPr lang="en-US" sz="1800" b="1" baseline="30000" dirty="0" smtClean="0"/>
              <a:t>3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eV</a:t>
            </a:r>
            <a:endParaRPr lang="en-US" sz="1800" b="1" dirty="0"/>
          </a:p>
        </p:txBody>
      </p:sp>
      <p:sp>
        <p:nvSpPr>
          <p:cNvPr id="22" name="Rectangle 21"/>
          <p:cNvSpPr/>
          <p:nvPr/>
        </p:nvSpPr>
        <p:spPr>
          <a:xfrm>
            <a:off x="7335492" y="2071678"/>
            <a:ext cx="1683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/>
              <a:t>1MeV =10</a:t>
            </a:r>
            <a:r>
              <a:rPr lang="en-US" sz="1800" b="1" baseline="30000" dirty="0" smtClean="0"/>
              <a:t>6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eV</a:t>
            </a:r>
            <a:endParaRPr lang="en-US" sz="1800" b="1" dirty="0"/>
          </a:p>
        </p:txBody>
      </p:sp>
      <p:sp>
        <p:nvSpPr>
          <p:cNvPr id="23" name="Rectangle 22"/>
          <p:cNvSpPr/>
          <p:nvPr/>
        </p:nvSpPr>
        <p:spPr>
          <a:xfrm>
            <a:off x="7367552" y="2500306"/>
            <a:ext cx="16450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 smtClean="0"/>
              <a:t>1GeV =10</a:t>
            </a:r>
            <a:r>
              <a:rPr lang="en-US" sz="1800" b="1" baseline="30000" dirty="0" smtClean="0"/>
              <a:t>9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eV</a:t>
            </a:r>
            <a:endParaRPr lang="en-US" sz="1800" b="1" dirty="0" smtClean="0"/>
          </a:p>
          <a:p>
            <a:endParaRPr lang="en-US" sz="1800" b="1" dirty="0" smtClean="0"/>
          </a:p>
          <a:p>
            <a:r>
              <a:rPr lang="en-US" sz="1800" b="1" dirty="0" smtClean="0"/>
              <a:t>m</a:t>
            </a:r>
            <a:r>
              <a:rPr lang="en-US" sz="1800" b="1" baseline="-25000" dirty="0" smtClean="0"/>
              <a:t>P</a:t>
            </a:r>
            <a:r>
              <a:rPr lang="en-US" sz="1800" b="1" dirty="0" smtClean="0"/>
              <a:t>~938 </a:t>
            </a:r>
            <a:r>
              <a:rPr lang="en-US" sz="1800" b="1" dirty="0" err="1" smtClean="0"/>
              <a:t>MeV</a:t>
            </a:r>
            <a:r>
              <a:rPr lang="en-US" sz="1800" b="1" dirty="0" smtClean="0"/>
              <a:t> </a:t>
            </a:r>
            <a:endParaRPr lang="en-US" sz="1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0" y="1628800"/>
            <a:ext cx="9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Q=</a:t>
            </a:r>
          </a:p>
          <a:p>
            <a:r>
              <a:rPr lang="en-US" sz="1400" b="1" dirty="0" smtClean="0"/>
              <a:t>+2/3|q</a:t>
            </a:r>
            <a:r>
              <a:rPr lang="en-US" sz="1400" b="1" baseline="-25000" dirty="0" smtClean="0"/>
              <a:t>e</a:t>
            </a:r>
            <a:r>
              <a:rPr lang="en-US" sz="1400" b="1" dirty="0" smtClean="0"/>
              <a:t>|</a:t>
            </a:r>
            <a:endParaRPr lang="en-US" sz="1400" b="1" dirty="0"/>
          </a:p>
        </p:txBody>
      </p:sp>
      <p:sp>
        <p:nvSpPr>
          <p:cNvPr id="25" name="Rectangle 24"/>
          <p:cNvSpPr/>
          <p:nvPr/>
        </p:nvSpPr>
        <p:spPr>
          <a:xfrm>
            <a:off x="0" y="2780928"/>
            <a:ext cx="8627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Q=</a:t>
            </a:r>
          </a:p>
          <a:p>
            <a:r>
              <a:rPr lang="en-US" sz="1400" b="1" dirty="0" smtClean="0"/>
              <a:t>-1/3|q</a:t>
            </a:r>
            <a:r>
              <a:rPr lang="en-US" sz="1400" b="1" baseline="-25000" dirty="0" smtClean="0"/>
              <a:t>e</a:t>
            </a:r>
            <a:r>
              <a:rPr lang="en-US" sz="1400" b="1" dirty="0" smtClean="0"/>
              <a:t>|</a:t>
            </a:r>
          </a:p>
          <a:p>
            <a:pPr lvl="0"/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60232" y="476672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 </a:t>
            </a:r>
            <a:r>
              <a:rPr lang="en-US" b="1" dirty="0" err="1" smtClean="0"/>
              <a:t>eV</a:t>
            </a:r>
            <a:r>
              <a:rPr lang="en-US" b="1" dirty="0" smtClean="0"/>
              <a:t> ~ 1.6 10</a:t>
            </a:r>
            <a:r>
              <a:rPr lang="en-US" b="1" baseline="30000" dirty="0" smtClean="0"/>
              <a:t>-19</a:t>
            </a:r>
            <a:r>
              <a:rPr lang="en-US" b="1" dirty="0" smtClean="0"/>
              <a:t> J 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143504" y="1285860"/>
            <a:ext cx="1540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elettromagnetiche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143504" y="2357430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strong</a:t>
            </a:r>
            <a:endParaRPr lang="en-US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130039" y="3423636"/>
            <a:ext cx="1284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Weak (charged)</a:t>
            </a:r>
            <a:endParaRPr lang="en-US" sz="1200" b="1" dirty="0"/>
          </a:p>
        </p:txBody>
      </p:sp>
      <p:sp>
        <p:nvSpPr>
          <p:cNvPr id="28" name="Rectangle 27"/>
          <p:cNvSpPr/>
          <p:nvPr/>
        </p:nvSpPr>
        <p:spPr>
          <a:xfrm>
            <a:off x="8686" y="532542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400" b="1" dirty="0" smtClean="0">
                <a:solidFill>
                  <a:srgbClr val="FFFFFF"/>
                </a:solidFill>
              </a:rPr>
              <a:t>Q= -|</a:t>
            </a:r>
            <a:r>
              <a:rPr lang="en-US" sz="1400" b="1" dirty="0" err="1" smtClean="0">
                <a:solidFill>
                  <a:srgbClr val="FFFFFF"/>
                </a:solidFill>
              </a:rPr>
              <a:t>q</a:t>
            </a:r>
            <a:r>
              <a:rPr lang="en-US" sz="1400" b="1" baseline="-25000" dirty="0" err="1" smtClean="0">
                <a:solidFill>
                  <a:srgbClr val="FFFFFF"/>
                </a:solidFill>
              </a:rPr>
              <a:t>e</a:t>
            </a:r>
            <a:r>
              <a:rPr lang="en-US" sz="1400" b="1" dirty="0" smtClean="0">
                <a:solidFill>
                  <a:srgbClr val="FFFFFF"/>
                </a:solidFill>
              </a:rPr>
              <a:t>|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7504" y="407707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400" b="1" dirty="0" smtClean="0">
                <a:solidFill>
                  <a:srgbClr val="FFFFFF"/>
                </a:solidFill>
              </a:rPr>
              <a:t>Q=0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6629400" cy="730027"/>
          </a:xfrm>
        </p:spPr>
        <p:txBody>
          <a:bodyPr/>
          <a:lstStyle/>
          <a:p>
            <a:r>
              <a:rPr lang="en-US" dirty="0" smtClean="0"/>
              <a:t>Particle Interactions  </a:t>
            </a:r>
            <a:endParaRPr lang="en-US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24744"/>
            <a:ext cx="6833581" cy="4968552"/>
          </a:xfrm>
        </p:spPr>
      </p:pic>
    </p:spTree>
    <p:extLst>
      <p:ext uri="{BB962C8B-B14F-4D97-AF65-F5344CB8AC3E}">
        <p14:creationId xmlns:p14="http://schemas.microsoft.com/office/powerpoint/2010/main" val="290190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428736"/>
            <a:ext cx="4429539" cy="3204902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062664" cy="9460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CERN: European Organization for Nuclear Research </a:t>
            </a:r>
            <a:endParaRPr lang="en-US" dirty="0"/>
          </a:p>
        </p:txBody>
      </p:sp>
      <p:pic>
        <p:nvPicPr>
          <p:cNvPr id="9" name="Picture 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428736"/>
            <a:ext cx="4495800" cy="27873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16016" y="4365104"/>
            <a:ext cx="4084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Presso</a:t>
            </a:r>
            <a:r>
              <a:rPr lang="en-US" b="1" dirty="0" smtClean="0"/>
              <a:t> </a:t>
            </a:r>
            <a:r>
              <a:rPr lang="en-US" b="1" dirty="0" err="1" smtClean="0"/>
              <a:t>Ginevra</a:t>
            </a:r>
            <a:r>
              <a:rPr lang="en-US" b="1" dirty="0" smtClean="0"/>
              <a:t> a </a:t>
            </a:r>
            <a:r>
              <a:rPr lang="en-US" b="1" dirty="0" err="1" smtClean="0"/>
              <a:t>cavallo</a:t>
            </a:r>
            <a:r>
              <a:rPr lang="en-US" b="1" dirty="0" smtClean="0"/>
              <a:t> </a:t>
            </a:r>
            <a:r>
              <a:rPr lang="en-US" b="1" dirty="0" err="1" smtClean="0"/>
              <a:t>fra</a:t>
            </a:r>
            <a:endParaRPr lang="en-US" b="1" dirty="0" smtClean="0"/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Svizzera</a:t>
            </a:r>
            <a:r>
              <a:rPr lang="en-US" b="1" dirty="0" smtClean="0"/>
              <a:t> e </a:t>
            </a:r>
            <a:r>
              <a:rPr lang="en-US" b="1" dirty="0" err="1" smtClean="0"/>
              <a:t>Francia</a:t>
            </a:r>
            <a:endParaRPr lang="en-US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142976" y="4643446"/>
            <a:ext cx="2408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21 </a:t>
            </a:r>
            <a:r>
              <a:rPr lang="en-US" b="1" dirty="0" err="1" smtClean="0"/>
              <a:t>Stati</a:t>
            </a:r>
            <a:r>
              <a:rPr lang="en-US" b="1" dirty="0" smtClean="0"/>
              <a:t> </a:t>
            </a:r>
            <a:r>
              <a:rPr lang="en-US" b="1" dirty="0" err="1" smtClean="0"/>
              <a:t>membri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301208"/>
            <a:ext cx="8706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FF00"/>
                </a:solidFill>
              </a:rPr>
              <a:t>Le </a:t>
            </a:r>
            <a:r>
              <a:rPr lang="en-US" sz="2000" b="1" dirty="0" err="1" smtClean="0">
                <a:solidFill>
                  <a:srgbClr val="FFFF00"/>
                </a:solidFill>
              </a:rPr>
              <a:t>missioni</a:t>
            </a:r>
            <a:r>
              <a:rPr lang="en-US" sz="2000" b="1" dirty="0" smtClean="0">
                <a:solidFill>
                  <a:srgbClr val="FFFF00"/>
                </a:solidFill>
              </a:rPr>
              <a:t> del CERN: </a:t>
            </a:r>
            <a:r>
              <a:rPr lang="en-US" sz="2000" b="1" dirty="0" err="1" smtClean="0">
                <a:solidFill>
                  <a:srgbClr val="FFFF00"/>
                </a:solidFill>
              </a:rPr>
              <a:t>Ricerca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  <a:r>
              <a:rPr lang="en-US" sz="2000" b="1" dirty="0" err="1" smtClean="0">
                <a:solidFill>
                  <a:srgbClr val="FFFF00"/>
                </a:solidFill>
              </a:rPr>
              <a:t>Tecnologia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  <a:r>
              <a:rPr lang="en-US" sz="2000" b="1" dirty="0" err="1" smtClean="0">
                <a:solidFill>
                  <a:srgbClr val="FFFF00"/>
                </a:solidFill>
              </a:rPr>
              <a:t>Collaborazione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  <a:r>
              <a:rPr lang="en-US" sz="2000" b="1" dirty="0" err="1" smtClean="0">
                <a:solidFill>
                  <a:srgbClr val="FFFF00"/>
                </a:solidFill>
              </a:rPr>
              <a:t>Educazione</a:t>
            </a:r>
            <a:endParaRPr lang="en-US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629400" cy="792088"/>
          </a:xfrm>
        </p:spPr>
        <p:txBody>
          <a:bodyPr/>
          <a:lstStyle/>
          <a:p>
            <a:r>
              <a:rPr lang="en-US" dirty="0" smtClean="0"/>
              <a:t>Three Frontiers 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2373" y="980728"/>
            <a:ext cx="5995971" cy="561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931270-C15A-4921-8C05-89F4F3CB3465}" type="slidenum">
              <a:rPr lang="en-US" altLang="ja-JP" smtClean="0">
                <a:latin typeface="Arial" pitchFamily="34" charset="0"/>
                <a:cs typeface="Osaka"/>
              </a:rPr>
              <a:pPr/>
              <a:t>17</a:t>
            </a:fld>
            <a:endParaRPr lang="en-US" altLang="ja-JP" smtClean="0">
              <a:latin typeface="Arial" pitchFamily="34" charset="0"/>
              <a:cs typeface="Osaka"/>
            </a:endParaRPr>
          </a:p>
        </p:txBody>
      </p:sp>
      <p:sp>
        <p:nvSpPr>
          <p:cNvPr id="5734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781072"/>
          </a:xfrm>
        </p:spPr>
        <p:txBody>
          <a:bodyPr/>
          <a:lstStyle/>
          <a:p>
            <a:r>
              <a:rPr lang="en-US" dirty="0" smtClean="0"/>
              <a:t>CERN Accelerators</a:t>
            </a:r>
          </a:p>
        </p:txBody>
      </p:sp>
      <p:sp>
        <p:nvSpPr>
          <p:cNvPr id="5735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US" sz="2800" smtClean="0"/>
          </a:p>
        </p:txBody>
      </p:sp>
      <p:pic>
        <p:nvPicPr>
          <p:cNvPr id="57351" name="Picture 4" descr="accelerator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00" y="1142984"/>
            <a:ext cx="7215238" cy="5320932"/>
          </a:xfrm>
        </p:spPr>
      </p:pic>
      <p:sp>
        <p:nvSpPr>
          <p:cNvPr id="7" name="TextBox 6"/>
          <p:cNvSpPr txBox="1"/>
          <p:nvPr/>
        </p:nvSpPr>
        <p:spPr>
          <a:xfrm>
            <a:off x="1115616" y="1484784"/>
            <a:ext cx="2763898" cy="46166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unique complex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05402" y="3263099"/>
            <a:ext cx="1569660" cy="92333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Neutrinos to </a:t>
            </a:r>
          </a:p>
          <a:p>
            <a:r>
              <a:rPr lang="en-US" sz="1800" b="1" dirty="0" smtClean="0"/>
              <a:t>Gran </a:t>
            </a:r>
            <a:r>
              <a:rPr lang="en-US" sz="1800" b="1" dirty="0" err="1" smtClean="0"/>
              <a:t>Sasso</a:t>
            </a:r>
            <a:endParaRPr lang="en-US" sz="1800" b="1" dirty="0" smtClean="0"/>
          </a:p>
          <a:p>
            <a:r>
              <a:rPr lang="en-US" sz="1800" b="1" dirty="0" smtClean="0"/>
              <a:t>(until 2012)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15074" y="25003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95800" y="2514600"/>
            <a:ext cx="635110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NA62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1421535"/>
            <a:ext cx="2834430" cy="400110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Large Hadron Collider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78841" y="2083713"/>
            <a:ext cx="1758815" cy="58477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</a:rPr>
              <a:t>Extracted beams:</a:t>
            </a:r>
          </a:p>
          <a:p>
            <a:r>
              <a:rPr lang="en-US" sz="1600" b="1" dirty="0" err="1" smtClean="0">
                <a:solidFill>
                  <a:srgbClr val="FFFF00"/>
                </a:solidFill>
              </a:rPr>
              <a:t>Muon</a:t>
            </a:r>
            <a:r>
              <a:rPr lang="en-US" sz="1600" b="1" dirty="0" smtClean="0">
                <a:solidFill>
                  <a:srgbClr val="FFFF00"/>
                </a:solidFill>
              </a:rPr>
              <a:t>, K, Ions, p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-106690"/>
            <a:ext cx="8158166" cy="12763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LHC Detector: CMS </a:t>
            </a:r>
            <a:endParaRPr lang="en-US" dirty="0"/>
          </a:p>
        </p:txBody>
      </p:sp>
      <p:pic>
        <p:nvPicPr>
          <p:cNvPr id="15362" name="Picture 2" descr="http://discovermagazine.com/2007/aug/the-biggest-thing-in-physics/collider3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9785" y="1152112"/>
            <a:ext cx="3543300" cy="52959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16413" y="1169660"/>
            <a:ext cx="859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CMS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32040" y="2888666"/>
            <a:ext cx="28764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Detectors are instruments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That enable us to record the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Results of the collisions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4328" y="188640"/>
            <a:ext cx="8640960" cy="1276350"/>
          </a:xfrm>
        </p:spPr>
        <p:txBody>
          <a:bodyPr/>
          <a:lstStyle/>
          <a:p>
            <a:r>
              <a:rPr lang="en-US" dirty="0" smtClean="0"/>
              <a:t>Compact </a:t>
            </a:r>
            <a:r>
              <a:rPr lang="en-US" dirty="0" err="1" smtClean="0"/>
              <a:t>Muon</a:t>
            </a:r>
            <a:r>
              <a:rPr lang="en-US" dirty="0" smtClean="0"/>
              <a:t> Solenoid (CMS)</a:t>
            </a:r>
            <a:endParaRPr lang="en-US" dirty="0"/>
          </a:p>
        </p:txBody>
      </p:sp>
      <p:pic>
        <p:nvPicPr>
          <p:cNvPr id="6" name="Content Placeholder 5" descr="slice.tif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295400"/>
            <a:ext cx="8802888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8"/>
          <p:cNvSpPr>
            <a:spLocks noChangeArrowheads="1"/>
          </p:cNvSpPr>
          <p:nvPr/>
        </p:nvSpPr>
        <p:spPr bwMode="auto">
          <a:xfrm>
            <a:off x="228600" y="914400"/>
            <a:ext cx="4343400" cy="3581400"/>
          </a:xfrm>
          <a:prstGeom prst="wedgeEllipseCallout">
            <a:avLst>
              <a:gd name="adj1" fmla="val -33551"/>
              <a:gd name="adj2" fmla="val 6711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IE" sz="3600" b="1" dirty="0" smtClean="0">
                <a:latin typeface="Ti83Pluspc" pitchFamily="2" charset="0"/>
              </a:rPr>
              <a:t>What are the fundamental constituents of matter?</a:t>
            </a:r>
            <a:endParaRPr lang="en-GB" sz="3600" b="1" dirty="0">
              <a:latin typeface="Ti83Pluspc" pitchFamily="2" charset="0"/>
            </a:endParaRPr>
          </a:p>
        </p:txBody>
      </p:sp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2514600" y="228600"/>
            <a:ext cx="5410200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Particle Physicists</a:t>
            </a:r>
            <a:endParaRPr lang="en-US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9999FF"/>
                </a:outerShdw>
              </a:effectLst>
              <a:latin typeface="Impact"/>
            </a:endParaRPr>
          </a:p>
        </p:txBody>
      </p:sp>
      <p:sp>
        <p:nvSpPr>
          <p:cNvPr id="20484" name="WordArt 5"/>
          <p:cNvSpPr>
            <a:spLocks noChangeArrowheads="1" noChangeShapeType="1" noTextEdit="1"/>
          </p:cNvSpPr>
          <p:nvPr/>
        </p:nvSpPr>
        <p:spPr bwMode="auto">
          <a:xfrm>
            <a:off x="4211960" y="1196752"/>
            <a:ext cx="4779640" cy="1600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en-US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w</a:t>
            </a:r>
            <a:r>
              <a:rPr lang="en-US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hish </a:t>
            </a:r>
            <a:r>
              <a:rPr lang="en-US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to understand:</a:t>
            </a:r>
            <a:r>
              <a:rPr lang="en-US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:</a:t>
            </a:r>
            <a:endParaRPr lang="en-US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/>
                </a:outerShdw>
              </a:effectLst>
              <a:latin typeface="Impact"/>
            </a:endParaRPr>
          </a:p>
        </p:txBody>
      </p:sp>
      <p:pic>
        <p:nvPicPr>
          <p:cNvPr id="20485" name="Picture 6" descr="http://www.hazelwood.k12.mo.us/~grichert/sciweb/enstein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029200"/>
            <a:ext cx="9032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AutoShape 9"/>
          <p:cNvSpPr>
            <a:spLocks noChangeArrowheads="1"/>
          </p:cNvSpPr>
          <p:nvPr/>
        </p:nvSpPr>
        <p:spPr bwMode="auto">
          <a:xfrm>
            <a:off x="2971800" y="2895600"/>
            <a:ext cx="6019800" cy="3657600"/>
          </a:xfrm>
          <a:prstGeom prst="wedgeEllipseCallout">
            <a:avLst>
              <a:gd name="adj1" fmla="val -81806"/>
              <a:gd name="adj2" fmla="val 11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IE" sz="3600" b="1" dirty="0" smtClean="0">
                <a:latin typeface="Ti83Pluspc" pitchFamily="2" charset="0"/>
              </a:rPr>
              <a:t>Which are the fundament interactions among particles?</a:t>
            </a:r>
          </a:p>
          <a:p>
            <a:r>
              <a:rPr lang="en-IE" sz="3600" b="1" dirty="0" smtClean="0">
                <a:latin typeface="Ti83Pluspc" pitchFamily="2" charset="0"/>
              </a:rPr>
              <a:t>How does the world function?</a:t>
            </a:r>
          </a:p>
          <a:p>
            <a:endParaRPr lang="en-GB" sz="3600" b="1" dirty="0">
              <a:latin typeface="Ti83Pluspc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366" y="762000"/>
            <a:ext cx="830726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-228600"/>
            <a:ext cx="820668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The challenge of data taking at LHC</a:t>
            </a:r>
            <a:endParaRPr lang="en-US" sz="3600" dirty="0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6172200"/>
            <a:ext cx="5534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How many p-p interactions can you find ? 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47664" y="95250"/>
            <a:ext cx="6629400" cy="1276350"/>
          </a:xfrm>
        </p:spPr>
        <p:txBody>
          <a:bodyPr/>
          <a:lstStyle/>
          <a:p>
            <a:r>
              <a:rPr lang="en-US" dirty="0" err="1" smtClean="0"/>
              <a:t>Z</a:t>
            </a:r>
            <a:r>
              <a:rPr lang="en-US" dirty="0" err="1" smtClean="0">
                <a:sym typeface="Wingdings" pitchFamily="2" charset="2"/>
              </a:rPr>
              <a:t>e</a:t>
            </a:r>
            <a:r>
              <a:rPr lang="en-US" baseline="30000" dirty="0" err="1" smtClean="0">
                <a:sym typeface="Wingdings" pitchFamily="2" charset="2"/>
              </a:rPr>
              <a:t>+</a:t>
            </a:r>
            <a:r>
              <a:rPr lang="en-US" dirty="0" err="1" smtClean="0">
                <a:sym typeface="Wingdings" pitchFamily="2" charset="2"/>
              </a:rPr>
              <a:t>e</a:t>
            </a:r>
            <a:r>
              <a:rPr lang="en-US" baseline="30000" dirty="0" smtClean="0">
                <a:sym typeface="Wingdings" pitchFamily="2" charset="2"/>
              </a:rPr>
              <a:t>-</a:t>
            </a:r>
            <a:endParaRPr lang="en-US" baseline="30000" dirty="0"/>
          </a:p>
        </p:txBody>
      </p:sp>
      <p:pic>
        <p:nvPicPr>
          <p:cNvPr id="5" name="Content Placeholder 4" descr="Atlantis_154817_968871-3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371600"/>
            <a:ext cx="7692855" cy="4525963"/>
          </a:xfrm>
        </p:spPr>
      </p:pic>
      <p:sp>
        <p:nvSpPr>
          <p:cNvPr id="4" name="TextBox 3"/>
          <p:cNvSpPr txBox="1"/>
          <p:nvPr/>
        </p:nvSpPr>
        <p:spPr>
          <a:xfrm>
            <a:off x="1676400" y="6019800"/>
            <a:ext cx="5428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Can you find the electron pair?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3959" y="273903"/>
            <a:ext cx="3186642" cy="83099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few examples of nice </a:t>
            </a:r>
          </a:p>
          <a:p>
            <a:r>
              <a:rPr lang="en-US" sz="2400" b="1" dirty="0" smtClean="0"/>
              <a:t>Collider events…….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0"/>
            <a:ext cx="5616624" cy="548680"/>
          </a:xfrm>
        </p:spPr>
        <p:txBody>
          <a:bodyPr/>
          <a:lstStyle/>
          <a:p>
            <a:r>
              <a:rPr lang="en-US" dirty="0" smtClean="0"/>
              <a:t>Z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baseline="30000" dirty="0" err="1" smtClean="0">
                <a:latin typeface="Symbol" pitchFamily="18" charset="2"/>
                <a:sym typeface="Wingdings" pitchFamily="2" charset="2"/>
              </a:rPr>
              <a:t>+</a:t>
            </a:r>
            <a:r>
              <a:rPr lang="en-US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baseline="30000" dirty="0" smtClean="0">
                <a:latin typeface="Symbol" pitchFamily="18" charset="2"/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/>
          </a:p>
        </p:txBody>
      </p:sp>
      <p:pic>
        <p:nvPicPr>
          <p:cNvPr id="4" name="Content Placeholder 3" descr="atlas2010_vp1_run154822_evt1432150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692696"/>
            <a:ext cx="6880611" cy="4830763"/>
          </a:xfrm>
        </p:spPr>
      </p:pic>
      <p:sp>
        <p:nvSpPr>
          <p:cNvPr id="5" name="TextBox 4"/>
          <p:cNvSpPr txBox="1"/>
          <p:nvPr/>
        </p:nvSpPr>
        <p:spPr>
          <a:xfrm>
            <a:off x="490607" y="5694363"/>
            <a:ext cx="7842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FF00"/>
                </a:solidFill>
              </a:rPr>
              <a:t>Muons</a:t>
            </a:r>
            <a:r>
              <a:rPr lang="en-US" sz="2400" b="1" dirty="0" smtClean="0">
                <a:solidFill>
                  <a:srgbClr val="FFFF00"/>
                </a:solidFill>
              </a:rPr>
              <a:t> (</a:t>
            </a:r>
            <a:r>
              <a:rPr lang="en-US" sz="2400" b="1" dirty="0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en-US" sz="2400" b="1" dirty="0" smtClean="0">
                <a:solidFill>
                  <a:srgbClr val="FFFF00"/>
                </a:solidFill>
              </a:rPr>
              <a:t>) are like electrons..but ~200 times heavier…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Can you explain why they escape  from the inner detectors?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53678"/>
            <a:ext cx="6629400" cy="1276350"/>
          </a:xfrm>
        </p:spPr>
        <p:txBody>
          <a:bodyPr/>
          <a:lstStyle/>
          <a:p>
            <a:r>
              <a:rPr lang="en-US" dirty="0" smtClean="0"/>
              <a:t>W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e</a:t>
            </a:r>
            <a:r>
              <a:rPr lang="en-US" baseline="30000" dirty="0" smtClean="0">
                <a:sym typeface="Wingdings" pitchFamily="2" charset="2"/>
              </a:rPr>
              <a:t>+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n</a:t>
            </a:r>
            <a:endParaRPr lang="en-US" dirty="0">
              <a:latin typeface="Symbol" pitchFamily="18" charset="2"/>
            </a:endParaRPr>
          </a:p>
        </p:txBody>
      </p:sp>
      <p:pic>
        <p:nvPicPr>
          <p:cNvPr id="4" name="Content Placeholder 3" descr="Atlantis-Wenu-lego-rz-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8112256" cy="4525963"/>
          </a:xfrm>
        </p:spPr>
      </p:pic>
      <p:sp>
        <p:nvSpPr>
          <p:cNvPr id="5" name="TextBox 4"/>
          <p:cNvSpPr txBox="1"/>
          <p:nvPr/>
        </p:nvSpPr>
        <p:spPr>
          <a:xfrm>
            <a:off x="916673" y="5949280"/>
            <a:ext cx="4233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Can you see the neutrino (</a:t>
            </a:r>
            <a:r>
              <a:rPr lang="en-US" sz="2400" b="1" dirty="0" smtClean="0">
                <a:solidFill>
                  <a:srgbClr val="FFFF00"/>
                </a:solidFill>
                <a:latin typeface="Symbol" pitchFamily="18" charset="2"/>
              </a:rPr>
              <a:t>n</a:t>
            </a:r>
            <a:r>
              <a:rPr lang="en-US" sz="2400" b="1" dirty="0" smtClean="0">
                <a:solidFill>
                  <a:srgbClr val="FFFF00"/>
                </a:solidFill>
              </a:rPr>
              <a:t>)???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40677" y="-228600"/>
            <a:ext cx="9144000" cy="1143000"/>
          </a:xfrm>
        </p:spPr>
        <p:txBody>
          <a:bodyPr/>
          <a:lstStyle/>
          <a:p>
            <a:r>
              <a:rPr lang="en-US" sz="290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Triggering on di-muons at 10</a:t>
            </a:r>
            <a:r>
              <a:rPr lang="en-US" sz="2900" baseline="3000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32</a:t>
            </a:r>
            <a:r>
              <a:rPr lang="en-US" sz="290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-10</a:t>
            </a:r>
            <a:r>
              <a:rPr lang="en-US" sz="2900" baseline="3000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33</a:t>
            </a:r>
            <a:r>
              <a:rPr lang="en-US" sz="290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with CMS</a:t>
            </a: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0" y="5818088"/>
            <a:ext cx="961292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invariant mass M</a:t>
            </a:r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is a Lorentz scalar: what does it mean?</a:t>
            </a:r>
            <a:endParaRPr lang="en-US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How many “resonances” can you find?</a:t>
            </a:r>
          </a:p>
        </p:txBody>
      </p:sp>
      <p:pic>
        <p:nvPicPr>
          <p:cNvPr id="9220" name="Picture 5" descr="Figures_dimuMass_2011Run_1fb.pdf"/>
          <p:cNvPicPr>
            <a:picLocks noChangeAspect="1"/>
          </p:cNvPicPr>
          <p:nvPr/>
        </p:nvPicPr>
        <p:blipFill>
          <a:blip r:embed="rId3" cstate="print"/>
          <a:srcRect l="3368" t="5956" r="842" b="11909"/>
          <a:stretch>
            <a:fillRect/>
          </a:stretch>
        </p:blipFill>
        <p:spPr bwMode="auto">
          <a:xfrm>
            <a:off x="562708" y="690563"/>
            <a:ext cx="7770935" cy="510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09800" y="3657600"/>
          <a:ext cx="3371851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4" imgW="2247900" imgH="762000" progId="Equation.3">
                  <p:embed/>
                </p:oleObj>
              </mc:Choice>
              <mc:Fallback>
                <p:oleObj name="Equation" r:id="rId4" imgW="2247900" imgH="762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657600"/>
                        <a:ext cx="3371851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75856" y="4383335"/>
            <a:ext cx="3441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What is a “four-vector”??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36904" cy="1276350"/>
          </a:xfrm>
        </p:spPr>
        <p:txBody>
          <a:bodyPr/>
          <a:lstStyle/>
          <a:p>
            <a:r>
              <a:rPr lang="en-US" dirty="0" smtClean="0"/>
              <a:t>DISCOVERY OF THE HIGGS</a:t>
            </a:r>
            <a:br>
              <a:rPr lang="en-US" dirty="0" smtClean="0"/>
            </a:br>
            <a:r>
              <a:rPr lang="en-US" dirty="0" smtClean="0"/>
              <a:t>      ATLAS              CMS</a:t>
            </a:r>
            <a:endParaRPr lang="en-US" dirty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11960" y="1844824"/>
            <a:ext cx="4115793" cy="3950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844824"/>
            <a:ext cx="280554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CMS: </a:t>
            </a:r>
            <a:r>
              <a:rPr lang="en-US" dirty="0" err="1" smtClean="0"/>
              <a:t>H</a:t>
            </a:r>
            <a:r>
              <a:rPr lang="en-US" dirty="0" err="1" smtClean="0">
                <a:latin typeface="Lucida Sans Unicode"/>
                <a:cs typeface="Lucida Sans Unicode"/>
              </a:rPr>
              <a:t>→</a:t>
            </a:r>
            <a:r>
              <a:rPr lang="en-US" dirty="0" err="1" smtClean="0">
                <a:latin typeface="Symbol" pitchFamily="18" charset="2"/>
              </a:rPr>
              <a:t>gg</a:t>
            </a:r>
            <a:endParaRPr lang="en-US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56792"/>
            <a:ext cx="6677410" cy="4698509"/>
          </a:xfrm>
        </p:spPr>
      </p:pic>
    </p:spTree>
    <p:extLst>
      <p:ext uri="{BB962C8B-B14F-4D97-AF65-F5344CB8AC3E}">
        <p14:creationId xmlns:p14="http://schemas.microsoft.com/office/powerpoint/2010/main" val="90114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/>
              <a:t> Z </a:t>
            </a:r>
            <a:r>
              <a:rPr lang="en-US" dirty="0" err="1" smtClean="0"/>
              <a:t>Z</a:t>
            </a:r>
            <a:r>
              <a:rPr lang="en-US" dirty="0" smtClean="0"/>
              <a:t>* 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>
                <a:latin typeface="Symbol" pitchFamily="18" charset="2"/>
              </a:rPr>
              <a:t> m</a:t>
            </a:r>
            <a:r>
              <a:rPr lang="en-US" baseline="30000" dirty="0" smtClean="0">
                <a:latin typeface="Symbol" pitchFamily="18" charset="2"/>
              </a:rPr>
              <a:t>-</a:t>
            </a:r>
            <a:r>
              <a:rPr lang="en-US" dirty="0" smtClean="0">
                <a:latin typeface="Symbol" pitchFamily="18" charset="2"/>
              </a:rPr>
              <a:t> m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>
                <a:latin typeface="Symbol" pitchFamily="18" charset="2"/>
              </a:rPr>
              <a:t> m</a:t>
            </a:r>
            <a:r>
              <a:rPr lang="en-US" baseline="30000" dirty="0" smtClean="0">
                <a:latin typeface="Symbol" pitchFamily="18" charset="2"/>
              </a:rPr>
              <a:t>-</a:t>
            </a:r>
            <a:endParaRPr lang="en-US" baseline="30000" dirty="0">
              <a:latin typeface="Symbol" pitchFamily="18" charset="2"/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739" y="1935163"/>
            <a:ext cx="5454521" cy="4389437"/>
          </a:xfrm>
        </p:spPr>
      </p:pic>
    </p:spTree>
    <p:extLst>
      <p:ext uri="{BB962C8B-B14F-4D97-AF65-F5344CB8AC3E}">
        <p14:creationId xmlns:p14="http://schemas.microsoft.com/office/powerpoint/2010/main" val="183966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/>
              <a:t> Z </a:t>
            </a:r>
            <a:r>
              <a:rPr lang="en-US" dirty="0" err="1" smtClean="0"/>
              <a:t>Z</a:t>
            </a:r>
            <a:r>
              <a:rPr lang="en-US" dirty="0" smtClean="0"/>
              <a:t>* 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>
                <a:latin typeface="Symbol" pitchFamily="18" charset="2"/>
              </a:rPr>
              <a:t> m</a:t>
            </a:r>
            <a:r>
              <a:rPr lang="en-US" baseline="30000" dirty="0" smtClean="0">
                <a:latin typeface="Symbol" pitchFamily="18" charset="2"/>
              </a:rPr>
              <a:t>-</a:t>
            </a:r>
            <a:r>
              <a:rPr lang="en-US" dirty="0" smtClean="0">
                <a:latin typeface="Symbol" pitchFamily="18" charset="2"/>
              </a:rPr>
              <a:t> m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>
                <a:latin typeface="Symbol" pitchFamily="18" charset="2"/>
              </a:rPr>
              <a:t> m</a:t>
            </a:r>
            <a:r>
              <a:rPr lang="en-US" baseline="30000" dirty="0" smtClean="0">
                <a:latin typeface="Symbol" pitchFamily="18" charset="2"/>
              </a:rPr>
              <a:t>-</a:t>
            </a:r>
            <a:endParaRPr lang="en-US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628800"/>
            <a:ext cx="5112568" cy="4551537"/>
          </a:xfrm>
        </p:spPr>
      </p:pic>
    </p:spTree>
    <p:extLst>
      <p:ext uri="{BB962C8B-B14F-4D97-AF65-F5344CB8AC3E}">
        <p14:creationId xmlns:p14="http://schemas.microsoft.com/office/powerpoint/2010/main" val="264565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1680" y="0"/>
            <a:ext cx="6629400" cy="1008112"/>
          </a:xfrm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/>
              <a:t> Z </a:t>
            </a:r>
            <a:r>
              <a:rPr lang="en-US" dirty="0" err="1" smtClean="0"/>
              <a:t>Z</a:t>
            </a:r>
            <a:r>
              <a:rPr lang="en-US" dirty="0" smtClean="0"/>
              <a:t>* </a:t>
            </a:r>
            <a:r>
              <a:rPr lang="en-US" dirty="0" smtClean="0">
                <a:latin typeface="Lucida Sans Unicode"/>
                <a:cs typeface="Lucida Sans Unicode"/>
              </a:rPr>
              <a:t>→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>
                <a:latin typeface="Symbol" pitchFamily="18" charset="2"/>
              </a:rPr>
              <a:t> m</a:t>
            </a:r>
            <a:r>
              <a:rPr lang="en-US" baseline="30000" dirty="0" smtClean="0">
                <a:latin typeface="Symbol" pitchFamily="18" charset="2"/>
              </a:rPr>
              <a:t>-</a:t>
            </a:r>
            <a:r>
              <a:rPr lang="en-US" dirty="0" smtClean="0">
                <a:latin typeface="Symbol" pitchFamily="18" charset="2"/>
              </a:rPr>
              <a:t> m</a:t>
            </a:r>
            <a:r>
              <a:rPr lang="en-US" baseline="30000" dirty="0" smtClean="0">
                <a:latin typeface="Symbol" pitchFamily="18" charset="2"/>
              </a:rPr>
              <a:t>+</a:t>
            </a:r>
            <a:r>
              <a:rPr lang="en-US" dirty="0" smtClean="0">
                <a:latin typeface="Symbol" pitchFamily="18" charset="2"/>
              </a:rPr>
              <a:t> m</a:t>
            </a:r>
            <a:r>
              <a:rPr lang="en-US" baseline="30000" dirty="0" smtClean="0">
                <a:latin typeface="Symbol" pitchFamily="18" charset="2"/>
              </a:rPr>
              <a:t>-</a:t>
            </a:r>
            <a:endParaRPr lang="en-US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8808872" cy="5688632"/>
          </a:xfrm>
        </p:spPr>
      </p:pic>
    </p:spTree>
    <p:extLst>
      <p:ext uri="{BB962C8B-B14F-4D97-AF65-F5344CB8AC3E}">
        <p14:creationId xmlns:p14="http://schemas.microsoft.com/office/powerpoint/2010/main" val="147314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764704"/>
            <a:ext cx="698182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11"/>
          <p:cNvSpPr txBox="1">
            <a:spLocks noChangeArrowheads="1"/>
          </p:cNvSpPr>
          <p:nvPr/>
        </p:nvSpPr>
        <p:spPr bwMode="auto">
          <a:xfrm>
            <a:off x="1115616" y="692696"/>
            <a:ext cx="7010400" cy="1077218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 sz="3200" dirty="0" smtClean="0">
                <a:solidFill>
                  <a:srgbClr val="FFFF00"/>
                </a:solidFill>
                <a:latin typeface="Arial Black" pitchFamily="34" charset="0"/>
              </a:rPr>
              <a:t>“Elementary” particles as a function of time… </a:t>
            </a:r>
            <a:endParaRPr lang="en-GB" sz="32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1508" name="Text Box 12"/>
          <p:cNvSpPr txBox="1">
            <a:spLocks noChangeArrowheads="1"/>
          </p:cNvSpPr>
          <p:nvPr/>
        </p:nvSpPr>
        <p:spPr bwMode="auto">
          <a:xfrm>
            <a:off x="4355976" y="5877272"/>
            <a:ext cx="685800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IE" sz="1200" b="1"/>
              <a:t>AD</a:t>
            </a:r>
            <a:endParaRPr lang="en-GB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27C8B3-923D-418D-8802-6BDB9CA2DEEF}" type="slidenum">
              <a:rPr lang="en-US"/>
              <a:pPr/>
              <a:t>30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524000"/>
            <a:ext cx="8724900" cy="2557462"/>
            <a:chOff x="97" y="363"/>
            <a:chExt cx="5496" cy="1824"/>
          </a:xfrm>
        </p:grpSpPr>
        <p:pic>
          <p:nvPicPr>
            <p:cNvPr id="45064" name="Picture 3" descr="CNGSlayout_fraction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" y="363"/>
              <a:ext cx="5496" cy="1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65" name="Rectangle 4"/>
            <p:cNvSpPr>
              <a:spLocks noChangeArrowheads="1"/>
            </p:cNvSpPr>
            <p:nvPr/>
          </p:nvSpPr>
          <p:spPr bwMode="auto">
            <a:xfrm>
              <a:off x="4352" y="795"/>
              <a:ext cx="222" cy="1008"/>
            </a:xfrm>
            <a:prstGeom prst="rect">
              <a:avLst/>
            </a:prstGeom>
            <a:noFill/>
            <a:ln w="38100">
              <a:solidFill>
                <a:srgbClr val="00FF00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5066" name="Rectangle 5"/>
            <p:cNvSpPr>
              <a:spLocks noChangeArrowheads="1"/>
            </p:cNvSpPr>
            <p:nvPr/>
          </p:nvSpPr>
          <p:spPr bwMode="auto">
            <a:xfrm>
              <a:off x="5061" y="795"/>
              <a:ext cx="222" cy="1008"/>
            </a:xfrm>
            <a:prstGeom prst="rect">
              <a:avLst/>
            </a:prstGeom>
            <a:noFill/>
            <a:ln w="38100">
              <a:solidFill>
                <a:srgbClr val="00FF00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Calibri" charset="0"/>
              </a:endParaRPr>
            </a:p>
          </p:txBody>
        </p:sp>
        <p:sp>
          <p:nvSpPr>
            <p:cNvPr id="45067" name="Line 6"/>
            <p:cNvSpPr>
              <a:spLocks noChangeShapeType="1"/>
            </p:cNvSpPr>
            <p:nvPr/>
          </p:nvSpPr>
          <p:spPr bwMode="auto">
            <a:xfrm>
              <a:off x="540" y="1179"/>
              <a:ext cx="0" cy="1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8" name="Line 7"/>
            <p:cNvSpPr>
              <a:spLocks noChangeShapeType="1"/>
            </p:cNvSpPr>
            <p:nvPr/>
          </p:nvSpPr>
          <p:spPr bwMode="auto">
            <a:xfrm>
              <a:off x="673" y="1323"/>
              <a:ext cx="0" cy="2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69" name="Line 8"/>
            <p:cNvSpPr>
              <a:spLocks noChangeShapeType="1"/>
            </p:cNvSpPr>
            <p:nvPr/>
          </p:nvSpPr>
          <p:spPr bwMode="auto">
            <a:xfrm>
              <a:off x="540" y="1611"/>
              <a:ext cx="13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0" name="Line 9"/>
            <p:cNvSpPr>
              <a:spLocks noChangeShapeType="1"/>
            </p:cNvSpPr>
            <p:nvPr/>
          </p:nvSpPr>
          <p:spPr bwMode="auto">
            <a:xfrm>
              <a:off x="540" y="1755"/>
              <a:ext cx="9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1" name="Line 10"/>
            <p:cNvSpPr>
              <a:spLocks noChangeShapeType="1"/>
            </p:cNvSpPr>
            <p:nvPr/>
          </p:nvSpPr>
          <p:spPr bwMode="auto">
            <a:xfrm>
              <a:off x="540" y="1899"/>
              <a:ext cx="19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2" name="Line 11"/>
            <p:cNvSpPr>
              <a:spLocks noChangeShapeType="1"/>
            </p:cNvSpPr>
            <p:nvPr/>
          </p:nvSpPr>
          <p:spPr bwMode="auto">
            <a:xfrm>
              <a:off x="1515" y="1371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3" name="Line 12"/>
            <p:cNvSpPr>
              <a:spLocks noChangeShapeType="1"/>
            </p:cNvSpPr>
            <p:nvPr/>
          </p:nvSpPr>
          <p:spPr bwMode="auto">
            <a:xfrm>
              <a:off x="2490" y="1371"/>
              <a:ext cx="0" cy="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4" name="Line 13"/>
            <p:cNvSpPr>
              <a:spLocks noChangeShapeType="1"/>
            </p:cNvSpPr>
            <p:nvPr/>
          </p:nvSpPr>
          <p:spPr bwMode="auto">
            <a:xfrm>
              <a:off x="540" y="2139"/>
              <a:ext cx="31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5" name="Line 14"/>
            <p:cNvSpPr>
              <a:spLocks noChangeShapeType="1"/>
            </p:cNvSpPr>
            <p:nvPr/>
          </p:nvSpPr>
          <p:spPr bwMode="auto">
            <a:xfrm>
              <a:off x="3731" y="1563"/>
              <a:ext cx="0" cy="6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6" name="Line 15"/>
            <p:cNvSpPr>
              <a:spLocks noChangeShapeType="1"/>
            </p:cNvSpPr>
            <p:nvPr/>
          </p:nvSpPr>
          <p:spPr bwMode="auto">
            <a:xfrm>
              <a:off x="3731" y="2139"/>
              <a:ext cx="5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7" name="Line 16"/>
            <p:cNvSpPr>
              <a:spLocks noChangeShapeType="1"/>
            </p:cNvSpPr>
            <p:nvPr/>
          </p:nvSpPr>
          <p:spPr bwMode="auto">
            <a:xfrm>
              <a:off x="4263" y="1563"/>
              <a:ext cx="0" cy="6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8" name="Line 17"/>
            <p:cNvSpPr>
              <a:spLocks noChangeShapeType="1"/>
            </p:cNvSpPr>
            <p:nvPr/>
          </p:nvSpPr>
          <p:spPr bwMode="auto">
            <a:xfrm>
              <a:off x="5194" y="1563"/>
              <a:ext cx="0" cy="6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79" name="Line 18"/>
            <p:cNvSpPr>
              <a:spLocks noChangeShapeType="1"/>
            </p:cNvSpPr>
            <p:nvPr/>
          </p:nvSpPr>
          <p:spPr bwMode="auto">
            <a:xfrm>
              <a:off x="4972" y="1563"/>
              <a:ext cx="0" cy="6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0" name="Line 19"/>
            <p:cNvSpPr>
              <a:spLocks noChangeShapeType="1"/>
            </p:cNvSpPr>
            <p:nvPr/>
          </p:nvSpPr>
          <p:spPr bwMode="auto">
            <a:xfrm>
              <a:off x="4485" y="1563"/>
              <a:ext cx="0" cy="6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1" name="Line 20"/>
            <p:cNvSpPr>
              <a:spLocks noChangeShapeType="1"/>
            </p:cNvSpPr>
            <p:nvPr/>
          </p:nvSpPr>
          <p:spPr bwMode="auto">
            <a:xfrm>
              <a:off x="4485" y="2139"/>
              <a:ext cx="48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2" name="Line 21"/>
            <p:cNvSpPr>
              <a:spLocks noChangeShapeType="1"/>
            </p:cNvSpPr>
            <p:nvPr/>
          </p:nvSpPr>
          <p:spPr bwMode="auto">
            <a:xfrm>
              <a:off x="4263" y="2139"/>
              <a:ext cx="22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3" name="Line 22"/>
            <p:cNvSpPr>
              <a:spLocks noChangeShapeType="1"/>
            </p:cNvSpPr>
            <p:nvPr/>
          </p:nvSpPr>
          <p:spPr bwMode="auto">
            <a:xfrm>
              <a:off x="4972" y="2139"/>
              <a:ext cx="22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084" name="Text Box 23"/>
            <p:cNvSpPr txBox="1">
              <a:spLocks noChangeArrowheads="1"/>
            </p:cNvSpPr>
            <p:nvPr/>
          </p:nvSpPr>
          <p:spPr bwMode="auto">
            <a:xfrm>
              <a:off x="895" y="1514"/>
              <a:ext cx="445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0">
                  <a:latin typeface="Calibri" charset="0"/>
                </a:rPr>
                <a:t>43.4m</a:t>
              </a:r>
            </a:p>
          </p:txBody>
        </p:sp>
        <p:sp>
          <p:nvSpPr>
            <p:cNvPr id="45085" name="Text Box 24"/>
            <p:cNvSpPr txBox="1">
              <a:spLocks noChangeArrowheads="1"/>
            </p:cNvSpPr>
            <p:nvPr/>
          </p:nvSpPr>
          <p:spPr bwMode="auto">
            <a:xfrm>
              <a:off x="1648" y="1667"/>
              <a:ext cx="413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0">
                  <a:latin typeface="Calibri" charset="0"/>
                </a:rPr>
                <a:t>100m</a:t>
              </a:r>
            </a:p>
          </p:txBody>
        </p:sp>
        <p:sp>
          <p:nvSpPr>
            <p:cNvPr id="45086" name="Text Box 25"/>
            <p:cNvSpPr txBox="1">
              <a:spLocks noChangeArrowheads="1"/>
            </p:cNvSpPr>
            <p:nvPr/>
          </p:nvSpPr>
          <p:spPr bwMode="auto">
            <a:xfrm>
              <a:off x="2934" y="1899"/>
              <a:ext cx="478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0">
                  <a:latin typeface="Calibri" charset="0"/>
                </a:rPr>
                <a:t>1095m</a:t>
              </a:r>
            </a:p>
          </p:txBody>
        </p:sp>
        <p:sp>
          <p:nvSpPr>
            <p:cNvPr id="45087" name="Text Box 26"/>
            <p:cNvSpPr txBox="1">
              <a:spLocks noChangeArrowheads="1"/>
            </p:cNvSpPr>
            <p:nvPr/>
          </p:nvSpPr>
          <p:spPr bwMode="auto">
            <a:xfrm>
              <a:off x="3776" y="1899"/>
              <a:ext cx="348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0">
                  <a:latin typeface="Calibri" charset="0"/>
                </a:rPr>
                <a:t>18m</a:t>
              </a:r>
            </a:p>
          </p:txBody>
        </p:sp>
        <p:sp>
          <p:nvSpPr>
            <p:cNvPr id="45088" name="Text Box 27"/>
            <p:cNvSpPr txBox="1">
              <a:spLocks noChangeArrowheads="1"/>
            </p:cNvSpPr>
            <p:nvPr/>
          </p:nvSpPr>
          <p:spPr bwMode="auto">
            <a:xfrm>
              <a:off x="4219" y="1899"/>
              <a:ext cx="283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0">
                  <a:latin typeface="Calibri" charset="0"/>
                </a:rPr>
                <a:t>5m</a:t>
              </a:r>
            </a:p>
          </p:txBody>
        </p:sp>
        <p:sp>
          <p:nvSpPr>
            <p:cNvPr id="45089" name="Text Box 28"/>
            <p:cNvSpPr txBox="1">
              <a:spLocks noChangeArrowheads="1"/>
            </p:cNvSpPr>
            <p:nvPr/>
          </p:nvSpPr>
          <p:spPr bwMode="auto">
            <a:xfrm>
              <a:off x="4928" y="1890"/>
              <a:ext cx="283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0">
                  <a:latin typeface="Calibri" charset="0"/>
                </a:rPr>
                <a:t>5m</a:t>
              </a:r>
            </a:p>
          </p:txBody>
        </p:sp>
        <p:sp>
          <p:nvSpPr>
            <p:cNvPr id="45090" name="Text Box 29"/>
            <p:cNvSpPr txBox="1">
              <a:spLocks noChangeArrowheads="1"/>
            </p:cNvSpPr>
            <p:nvPr/>
          </p:nvSpPr>
          <p:spPr bwMode="auto">
            <a:xfrm>
              <a:off x="4574" y="1899"/>
              <a:ext cx="348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0">
                  <a:latin typeface="Calibri" charset="0"/>
                </a:rPr>
                <a:t>67m</a:t>
              </a:r>
            </a:p>
          </p:txBody>
        </p:sp>
        <p:sp>
          <p:nvSpPr>
            <p:cNvPr id="45091" name="Text Box 30"/>
            <p:cNvSpPr txBox="1">
              <a:spLocks noChangeArrowheads="1"/>
            </p:cNvSpPr>
            <p:nvPr/>
          </p:nvSpPr>
          <p:spPr bwMode="auto">
            <a:xfrm>
              <a:off x="496" y="1467"/>
              <a:ext cx="282" cy="17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000" b="0">
                  <a:latin typeface="Calibri" charset="0"/>
                </a:rPr>
                <a:t>2.7m</a:t>
              </a:r>
            </a:p>
          </p:txBody>
        </p:sp>
        <p:sp>
          <p:nvSpPr>
            <p:cNvPr id="45092" name="Text Box 31"/>
            <p:cNvSpPr txBox="1">
              <a:spLocks noChangeArrowheads="1"/>
            </p:cNvSpPr>
            <p:nvPr/>
          </p:nvSpPr>
          <p:spPr bwMode="auto">
            <a:xfrm>
              <a:off x="495" y="978"/>
              <a:ext cx="305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alibri" charset="0"/>
                </a:rPr>
                <a:t>TBID</a:t>
              </a:r>
            </a:p>
          </p:txBody>
        </p:sp>
        <p:sp>
          <p:nvSpPr>
            <p:cNvPr id="45093" name="Line 32"/>
            <p:cNvSpPr>
              <a:spLocks noChangeShapeType="1"/>
            </p:cNvSpPr>
            <p:nvPr/>
          </p:nvSpPr>
          <p:spPr bwMode="auto">
            <a:xfrm>
              <a:off x="653" y="1189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61" name="Rectangle 33"/>
          <p:cNvSpPr>
            <a:spLocks noChangeArrowheads="1"/>
          </p:cNvSpPr>
          <p:nvPr/>
        </p:nvSpPr>
        <p:spPr bwMode="auto">
          <a:xfrm>
            <a:off x="746125" y="3584575"/>
            <a:ext cx="4930775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400" b="0" dirty="0">
              <a:latin typeface="Calibri" charset="0"/>
              <a:sym typeface="Wingdings" charset="2"/>
            </a:endParaRPr>
          </a:p>
        </p:txBody>
      </p:sp>
      <p:sp>
        <p:nvSpPr>
          <p:cNvPr id="45062" name="Rectangle 34"/>
          <p:cNvSpPr>
            <a:spLocks noGrp="1" noChangeArrowheads="1"/>
          </p:cNvSpPr>
          <p:nvPr>
            <p:ph type="title"/>
          </p:nvPr>
        </p:nvSpPr>
        <p:spPr>
          <a:xfrm>
            <a:off x="323528" y="533400"/>
            <a:ext cx="8280920" cy="608013"/>
          </a:xfrm>
        </p:spPr>
        <p:txBody>
          <a:bodyPr>
            <a:noAutofit/>
          </a:bodyPr>
          <a:lstStyle/>
          <a:p>
            <a:r>
              <a:rPr lang="en-US" sz="4000" dirty="0" smtClean="0"/>
              <a:t>How to make a neutrino beam</a:t>
            </a:r>
            <a:endParaRPr lang="en-US" sz="4000" b="1" dirty="0" smtClean="0"/>
          </a:p>
        </p:txBody>
      </p:sp>
      <p:pic>
        <p:nvPicPr>
          <p:cNvPr id="36" name="Picture 35" descr="pi_mun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200" y="4495800"/>
            <a:ext cx="3834997" cy="1456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748FF2-528A-4373-9B8B-C213231E5B7E}" type="slidenum">
              <a:rPr lang="en-US"/>
              <a:pPr/>
              <a:t>31</a:t>
            </a:fld>
            <a:endParaRPr lang="en-US"/>
          </a:p>
        </p:txBody>
      </p:sp>
      <p:sp>
        <p:nvSpPr>
          <p:cNvPr id="23556" name="Rectangle 10"/>
          <p:cNvSpPr>
            <a:spLocks noChangeArrowheads="1"/>
          </p:cNvSpPr>
          <p:nvPr/>
        </p:nvSpPr>
        <p:spPr bwMode="auto">
          <a:xfrm>
            <a:off x="1059771" y="1184325"/>
            <a:ext cx="66135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3200" b="1" dirty="0" smtClean="0">
                <a:latin typeface="Calibri" charset="0"/>
              </a:rPr>
              <a:t>Long Baseline neutrino beam </a:t>
            </a:r>
            <a:endParaRPr lang="en-US" sz="3200" b="1" dirty="0">
              <a:latin typeface="Calibri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23528" y="1989053"/>
            <a:ext cx="8266112" cy="3481387"/>
            <a:chOff x="2011363" y="879475"/>
            <a:chExt cx="5029200" cy="2165974"/>
          </a:xfrm>
        </p:grpSpPr>
        <p:pic>
          <p:nvPicPr>
            <p:cNvPr id="23563" name="Picture 23" descr="fig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11363" y="879475"/>
              <a:ext cx="5022850" cy="166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4" name="Text Box 24"/>
            <p:cNvSpPr txBox="1">
              <a:spLocks noChangeArrowheads="1"/>
            </p:cNvSpPr>
            <p:nvPr/>
          </p:nvSpPr>
          <p:spPr bwMode="auto">
            <a:xfrm>
              <a:off x="2207165" y="2125719"/>
              <a:ext cx="1195368" cy="234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lnSpc>
                  <a:spcPct val="75000"/>
                </a:lnSpc>
              </a:pPr>
              <a:r>
                <a:rPr lang="en-US" sz="1200">
                  <a:solidFill>
                    <a:srgbClr val="FFFFCC"/>
                  </a:solidFill>
                  <a:latin typeface="Calibri" charset="0"/>
                </a:rPr>
                <a:t>produce</a:t>
              </a:r>
            </a:p>
            <a:p>
              <a:pPr defTabSz="457200">
                <a:lnSpc>
                  <a:spcPct val="75000"/>
                </a:lnSpc>
              </a:pPr>
              <a:r>
                <a:rPr lang="en-US" sz="1200">
                  <a:solidFill>
                    <a:srgbClr val="FFFFCC"/>
                  </a:solidFill>
                  <a:latin typeface="Calibri" charset="0"/>
                </a:rPr>
                <a:t>muon-neutrinos</a:t>
              </a:r>
            </a:p>
          </p:txBody>
        </p:sp>
        <p:sp>
          <p:nvSpPr>
            <p:cNvPr id="23565" name="Text Box 25"/>
            <p:cNvSpPr txBox="1">
              <a:spLocks noChangeArrowheads="1"/>
            </p:cNvSpPr>
            <p:nvPr/>
          </p:nvSpPr>
          <p:spPr bwMode="auto">
            <a:xfrm>
              <a:off x="5848440" y="2057279"/>
              <a:ext cx="1192123" cy="234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>
                <a:lnSpc>
                  <a:spcPct val="75000"/>
                </a:lnSpc>
              </a:pPr>
              <a:r>
                <a:rPr lang="en-US" sz="1200">
                  <a:solidFill>
                    <a:srgbClr val="FFFFCC"/>
                  </a:solidFill>
                  <a:latin typeface="Calibri" charset="0"/>
                </a:rPr>
                <a:t>measure</a:t>
              </a:r>
            </a:p>
            <a:p>
              <a:pPr defTabSz="457200">
                <a:lnSpc>
                  <a:spcPct val="75000"/>
                </a:lnSpc>
              </a:pPr>
              <a:r>
                <a:rPr lang="en-US" sz="1200">
                  <a:solidFill>
                    <a:srgbClr val="FFFFCC"/>
                  </a:solidFill>
                  <a:latin typeface="Calibri" charset="0"/>
                </a:rPr>
                <a:t>tau-neutrinos</a:t>
              </a:r>
            </a:p>
          </p:txBody>
        </p:sp>
        <p:sp>
          <p:nvSpPr>
            <p:cNvPr id="23566" name="Text Box 26"/>
            <p:cNvSpPr txBox="1">
              <a:spLocks noChangeArrowheads="1"/>
            </p:cNvSpPr>
            <p:nvPr/>
          </p:nvSpPr>
          <p:spPr bwMode="auto">
            <a:xfrm rot="-5400000">
              <a:off x="2196077" y="1566728"/>
              <a:ext cx="635060" cy="205980"/>
            </a:xfrm>
            <a:prstGeom prst="rect">
              <a:avLst/>
            </a:prstGeom>
            <a:solidFill>
              <a:srgbClr val="0066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en-US" sz="1600" b="0">
                  <a:solidFill>
                    <a:srgbClr val="FFFFCC"/>
                  </a:solidFill>
                  <a:latin typeface="Calibri" charset="0"/>
                </a:rPr>
                <a:t>CERN</a:t>
              </a:r>
            </a:p>
          </p:txBody>
        </p:sp>
        <p:sp>
          <p:nvSpPr>
            <p:cNvPr id="23567" name="Text Box 27"/>
            <p:cNvSpPr txBox="1">
              <a:spLocks noChangeArrowheads="1"/>
            </p:cNvSpPr>
            <p:nvPr/>
          </p:nvSpPr>
          <p:spPr bwMode="auto">
            <a:xfrm rot="-5400000">
              <a:off x="6380814" y="1358037"/>
              <a:ext cx="978850" cy="187255"/>
            </a:xfrm>
            <a:prstGeom prst="rect">
              <a:avLst/>
            </a:prstGeom>
            <a:solidFill>
              <a:srgbClr val="0066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en-US" sz="1400" b="0">
                  <a:solidFill>
                    <a:srgbClr val="FFFFCC"/>
                  </a:solidFill>
                  <a:latin typeface="Calibri" charset="0"/>
                </a:rPr>
                <a:t>Gran Sasso</a:t>
              </a:r>
            </a:p>
          </p:txBody>
        </p:sp>
        <p:sp>
          <p:nvSpPr>
            <p:cNvPr id="23568" name="Text Box 28"/>
            <p:cNvSpPr txBox="1">
              <a:spLocks noChangeArrowheads="1"/>
            </p:cNvSpPr>
            <p:nvPr/>
          </p:nvSpPr>
          <p:spPr bwMode="auto">
            <a:xfrm>
              <a:off x="4467006" y="2097070"/>
              <a:ext cx="685849" cy="191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en-US" sz="1400">
                  <a:solidFill>
                    <a:srgbClr val="FFFFCC"/>
                  </a:solidFill>
                  <a:latin typeface="Calibri" charset="0"/>
                </a:rPr>
                <a:t>732km</a:t>
              </a:r>
            </a:p>
          </p:txBody>
        </p:sp>
        <p:sp>
          <p:nvSpPr>
            <p:cNvPr id="23569" name="Line 29"/>
            <p:cNvSpPr>
              <a:spLocks noChangeShapeType="1"/>
            </p:cNvSpPr>
            <p:nvPr/>
          </p:nvSpPr>
          <p:spPr bwMode="auto">
            <a:xfrm flipV="1">
              <a:off x="2393951" y="2008187"/>
              <a:ext cx="4248150" cy="92075"/>
            </a:xfrm>
            <a:prstGeom prst="line">
              <a:avLst/>
            </a:prstGeom>
            <a:noFill/>
            <a:ln w="12700">
              <a:solidFill>
                <a:srgbClr val="FFFFCC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70" name="Text Box 30"/>
            <p:cNvSpPr txBox="1">
              <a:spLocks noChangeArrowheads="1"/>
            </p:cNvSpPr>
            <p:nvPr/>
          </p:nvSpPr>
          <p:spPr bwMode="auto">
            <a:xfrm>
              <a:off x="2012445" y="2539543"/>
              <a:ext cx="3835995" cy="287249"/>
            </a:xfrm>
            <a:prstGeom prst="rect">
              <a:avLst/>
            </a:prstGeom>
            <a:solidFill>
              <a:srgbClr val="BBE0E3">
                <a:alpha val="3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en-US" sz="2400" b="0" dirty="0">
                  <a:latin typeface="Calibri" charset="0"/>
                </a:rPr>
                <a:t>~4</a:t>
              </a:r>
              <a:r>
                <a:rPr lang="el-GR" sz="2400" b="0" dirty="0">
                  <a:latin typeface="Calibri" charset="0"/>
                  <a:cs typeface="Arial" charset="0"/>
                </a:rPr>
                <a:t>·</a:t>
              </a:r>
              <a:r>
                <a:rPr lang="en-US" sz="2400" b="0" dirty="0">
                  <a:latin typeface="Calibri" charset="0"/>
                </a:rPr>
                <a:t>10</a:t>
              </a:r>
              <a:r>
                <a:rPr lang="en-US" sz="2400" b="0" baseline="30000" dirty="0">
                  <a:latin typeface="Calibri" charset="0"/>
                </a:rPr>
                <a:t>19</a:t>
              </a:r>
              <a:r>
                <a:rPr lang="en-US" sz="2400" b="0" dirty="0">
                  <a:latin typeface="Calibri" charset="0"/>
                </a:rPr>
                <a:t> p/year        ~2</a:t>
              </a:r>
              <a:r>
                <a:rPr lang="el-GR" sz="2400" b="0" dirty="0">
                  <a:latin typeface="Calibri" charset="0"/>
                  <a:cs typeface="Arial" charset="0"/>
                </a:rPr>
                <a:t>·</a:t>
              </a:r>
              <a:r>
                <a:rPr lang="en-US" sz="2400" b="0" dirty="0">
                  <a:latin typeface="Calibri" charset="0"/>
                </a:rPr>
                <a:t>10</a:t>
              </a:r>
              <a:r>
                <a:rPr lang="en-US" sz="2400" b="0" baseline="30000" dirty="0">
                  <a:latin typeface="Calibri" charset="0"/>
                </a:rPr>
                <a:t>19</a:t>
              </a:r>
              <a:r>
                <a:rPr lang="en-US" sz="2400" b="0" dirty="0">
                  <a:latin typeface="Calibri" charset="0"/>
                </a:rPr>
                <a:t> </a:t>
              </a:r>
              <a:r>
                <a:rPr lang="en-US" sz="2400" b="0" dirty="0">
                  <a:latin typeface="Symbol" charset="2"/>
                </a:rPr>
                <a:t>n</a:t>
              </a:r>
              <a:r>
                <a:rPr lang="en-US" sz="2400" b="0" baseline="-25000" dirty="0">
                  <a:latin typeface="Symbol" charset="2"/>
                </a:rPr>
                <a:t>m</a:t>
              </a:r>
              <a:r>
                <a:rPr lang="en-US" sz="2400" b="0" dirty="0">
                  <a:latin typeface="Calibri" charset="0"/>
                </a:rPr>
                <a:t>/year</a:t>
              </a:r>
            </a:p>
          </p:txBody>
        </p:sp>
        <p:sp>
          <p:nvSpPr>
            <p:cNvPr id="23571" name="Text Box 31"/>
            <p:cNvSpPr txBox="1">
              <a:spLocks noChangeArrowheads="1"/>
            </p:cNvSpPr>
            <p:nvPr/>
          </p:nvSpPr>
          <p:spPr bwMode="auto">
            <a:xfrm>
              <a:off x="5848436" y="2528401"/>
              <a:ext cx="1185987" cy="517048"/>
            </a:xfrm>
            <a:prstGeom prst="rect">
              <a:avLst/>
            </a:prstGeom>
            <a:solidFill>
              <a:srgbClr val="BBE0E3">
                <a:alpha val="3803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en-US" sz="2400" b="0" dirty="0">
                  <a:latin typeface="Calibri" charset="0"/>
                </a:rPr>
                <a:t>~2 </a:t>
              </a:r>
              <a:r>
                <a:rPr lang="en-US" sz="2400" b="0" dirty="0" err="1">
                  <a:latin typeface="Symbol" charset="2"/>
                </a:rPr>
                <a:t>n</a:t>
              </a:r>
              <a:r>
                <a:rPr lang="en-US" sz="2400" b="0" baseline="-25000" dirty="0" err="1">
                  <a:latin typeface="Symbol" charset="2"/>
                </a:rPr>
                <a:t>t</a:t>
              </a:r>
              <a:r>
                <a:rPr lang="en-US" sz="2400" b="0" dirty="0">
                  <a:latin typeface="Calibri" charset="0"/>
                </a:rPr>
                <a:t>/year (</a:t>
              </a:r>
              <a:r>
                <a:rPr lang="en-US" b="0" dirty="0">
                  <a:latin typeface="Calibri" charset="0"/>
                </a:rPr>
                <a:t>~1</a:t>
              </a:r>
              <a:r>
                <a:rPr lang="el-GR" b="0" dirty="0">
                  <a:latin typeface="Calibri" charset="0"/>
                </a:rPr>
                <a:t>·</a:t>
              </a:r>
              <a:r>
                <a:rPr lang="en-US" b="0" dirty="0">
                  <a:latin typeface="Calibri" charset="0"/>
                </a:rPr>
                <a:t>10</a:t>
              </a:r>
              <a:r>
                <a:rPr lang="en-US" b="0" baseline="30000" dirty="0">
                  <a:latin typeface="Calibri" charset="0"/>
                </a:rPr>
                <a:t>17</a:t>
              </a:r>
              <a:r>
                <a:rPr lang="en-US" b="0" dirty="0">
                  <a:latin typeface="Calibri" charset="0"/>
                </a:rPr>
                <a:t> </a:t>
              </a:r>
              <a:r>
                <a:rPr lang="en-US" b="0" dirty="0">
                  <a:latin typeface="Symbol" charset="2"/>
                </a:rPr>
                <a:t>n</a:t>
              </a:r>
              <a:r>
                <a:rPr lang="en-US" b="0" baseline="-25000" dirty="0">
                  <a:latin typeface="Symbol" charset="2"/>
                </a:rPr>
                <a:t>m</a:t>
              </a:r>
              <a:r>
                <a:rPr lang="en-US" b="0" dirty="0">
                  <a:latin typeface="Calibri" charset="0"/>
                </a:rPr>
                <a:t>/year)</a:t>
              </a: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-381000" y="4716463"/>
            <a:ext cx="9472613" cy="753977"/>
            <a:chOff x="-436563" y="931863"/>
            <a:chExt cx="9472613" cy="754062"/>
          </a:xfrm>
        </p:grpSpPr>
        <p:sp>
          <p:nvSpPr>
            <p:cNvPr id="23561" name="Rectangle 37"/>
            <p:cNvSpPr>
              <a:spLocks noChangeArrowheads="1"/>
            </p:cNvSpPr>
            <p:nvPr/>
          </p:nvSpPr>
          <p:spPr bwMode="auto">
            <a:xfrm>
              <a:off x="-436563" y="1320844"/>
              <a:ext cx="3416320" cy="344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vl="7" eaLnBrk="0" hangingPunct="0">
                <a:lnSpc>
                  <a:spcPct val="80000"/>
                </a:lnSpc>
                <a:spcBef>
                  <a:spcPct val="20000"/>
                </a:spcBef>
              </a:pPr>
              <a:endParaRPr lang="en-US" sz="2000" b="1" dirty="0">
                <a:solidFill>
                  <a:srgbClr val="FFFF00"/>
                </a:solidFill>
                <a:latin typeface="Calibri" charset="0"/>
                <a:sym typeface="Wingdings" charset="2"/>
              </a:endParaRPr>
            </a:p>
          </p:txBody>
        </p:sp>
        <p:sp>
          <p:nvSpPr>
            <p:cNvPr id="23562" name="Rectangle 4"/>
            <p:cNvSpPr>
              <a:spLocks noChangeArrowheads="1"/>
            </p:cNvSpPr>
            <p:nvPr/>
          </p:nvSpPr>
          <p:spPr bwMode="auto">
            <a:xfrm>
              <a:off x="190500" y="931863"/>
              <a:ext cx="8845550" cy="754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0" hangingPunct="0">
                <a:lnSpc>
                  <a:spcPct val="80000"/>
                </a:lnSpc>
                <a:spcBef>
                  <a:spcPct val="20000"/>
                </a:spcBef>
              </a:pPr>
              <a:endParaRPr lang="en-US" sz="2000" b="0" dirty="0">
                <a:solidFill>
                  <a:srgbClr val="0000FF"/>
                </a:solidFill>
                <a:latin typeface="Calibri" charset="0"/>
                <a:sym typeface="Wingdings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5B77CE8-6CCD-40BE-BE5B-35486880A513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502672"/>
            <a:ext cx="4419600" cy="63553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520" y="2110676"/>
            <a:ext cx="38154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/>
              <a:t>Superkamiokande</a:t>
            </a:r>
            <a:r>
              <a:rPr lang="en-US" sz="3200" b="1" dirty="0" smtClean="0"/>
              <a:t> </a:t>
            </a:r>
          </a:p>
          <a:p>
            <a:r>
              <a:rPr lang="en-US" sz="3200" b="1" dirty="0" smtClean="0"/>
              <a:t>Neutrino</a:t>
            </a:r>
          </a:p>
          <a:p>
            <a:r>
              <a:rPr lang="en-US" sz="3200" b="1" dirty="0" smtClean="0"/>
              <a:t>Detector (Japan)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8438" y="4548869"/>
            <a:ext cx="34756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Do you know what the 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Detector is made of?</a:t>
            </a:r>
            <a:endParaRPr lang="en-US" sz="24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ICARUS</a:t>
            </a:r>
            <a:r>
              <a:rPr lang="en-US" sz="3600" dirty="0">
                <a:solidFill>
                  <a:srgbClr val="FFFF00"/>
                </a:solidFill>
              </a:rPr>
              <a:t> </a:t>
            </a:r>
            <a:r>
              <a:rPr lang="en-US" sz="3600" dirty="0" smtClean="0">
                <a:solidFill>
                  <a:srgbClr val="FFFF00"/>
                </a:solidFill>
              </a:rPr>
              <a:t>Bubble Chamber 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33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pic>
        <p:nvPicPr>
          <p:cNvPr id="1873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84984"/>
            <a:ext cx="3879491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73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212976"/>
            <a:ext cx="2470076" cy="3201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5949280"/>
            <a:ext cx="3070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Shown at NEUTRINO-2012 </a:t>
            </a:r>
          </a:p>
          <a:p>
            <a:r>
              <a:rPr lang="en-US" dirty="0" smtClean="0"/>
              <a:t>In Kyoto by F. </a:t>
            </a:r>
            <a:r>
              <a:rPr lang="en-US" dirty="0" err="1" smtClean="0"/>
              <a:t>Pietropaolo</a:t>
            </a:r>
            <a:endParaRPr lang="en-US" dirty="0"/>
          </a:p>
        </p:txBody>
      </p:sp>
      <p:pic>
        <p:nvPicPr>
          <p:cNvPr id="1873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72816"/>
            <a:ext cx="835384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5536" y="0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Baryon Asymmetry of the Universe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                         (BAU)      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7" name="Picture 8" descr="60secs_viola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3042" y="1357298"/>
            <a:ext cx="5778074" cy="3929090"/>
          </a:xfrm>
          <a:noFill/>
          <a:ln/>
        </p:spPr>
      </p:pic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642910" y="5700757"/>
            <a:ext cx="8143932" cy="400110"/>
          </a:xfrm>
          <a:prstGeom prst="rect">
            <a:avLst/>
          </a:prstGeom>
          <a:noFill/>
          <a:ln w="254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prstClr val="white"/>
                </a:solidFill>
                <a:latin typeface="Arial"/>
              </a:rPr>
              <a:t>n</a:t>
            </a:r>
            <a:r>
              <a:rPr lang="en-US" sz="2000" baseline="-25000" dirty="0" err="1" smtClean="0">
                <a:solidFill>
                  <a:prstClr val="white"/>
                </a:solidFill>
                <a:latin typeface="Arial"/>
              </a:rPr>
              <a:t>quark</a:t>
            </a:r>
            <a:r>
              <a:rPr lang="en-US" sz="2000" dirty="0" err="1" smtClean="0">
                <a:solidFill>
                  <a:prstClr val="white"/>
                </a:solidFill>
                <a:latin typeface="Arial"/>
              </a:rPr>
              <a:t>-n</a:t>
            </a:r>
            <a:r>
              <a:rPr lang="en-US" sz="2000" baseline="-25000" dirty="0" err="1" smtClean="0">
                <a:solidFill>
                  <a:prstClr val="white"/>
                </a:solidFill>
                <a:latin typeface="Arial"/>
              </a:rPr>
              <a:t>antiquark</a:t>
            </a:r>
            <a:r>
              <a:rPr lang="en-US" sz="2000" dirty="0" smtClean="0">
                <a:solidFill>
                  <a:prstClr val="white"/>
                </a:solidFill>
                <a:latin typeface="Arial"/>
              </a:rPr>
              <a:t>/</a:t>
            </a:r>
            <a:r>
              <a:rPr lang="en-US" sz="2000" dirty="0" err="1" smtClean="0">
                <a:solidFill>
                  <a:prstClr val="white"/>
                </a:solidFill>
                <a:latin typeface="Arial"/>
              </a:rPr>
              <a:t>n</a:t>
            </a:r>
            <a:r>
              <a:rPr lang="en-US" sz="2000" baseline="-25000" dirty="0" err="1" smtClean="0">
                <a:solidFill>
                  <a:prstClr val="white"/>
                </a:solidFill>
                <a:latin typeface="Arial"/>
              </a:rPr>
              <a:t>quark</a:t>
            </a:r>
            <a:r>
              <a:rPr lang="en-US" sz="2000" dirty="0" smtClean="0">
                <a:solidFill>
                  <a:prstClr val="white"/>
                </a:solidFill>
                <a:latin typeface="Arial"/>
              </a:rPr>
              <a:t>  (Proto Universe) ~</a:t>
            </a:r>
            <a:r>
              <a:rPr lang="en-US" sz="2000" dirty="0" err="1" smtClean="0">
                <a:solidFill>
                  <a:prstClr val="white"/>
                </a:solidFill>
                <a:latin typeface="Arial"/>
              </a:rPr>
              <a:t>n</a:t>
            </a:r>
            <a:r>
              <a:rPr lang="en-US" sz="2000" baseline="-25000" dirty="0" err="1">
                <a:solidFill>
                  <a:prstClr val="white"/>
                </a:solidFill>
                <a:latin typeface="Arial"/>
              </a:rPr>
              <a:t>b</a:t>
            </a:r>
            <a:r>
              <a:rPr lang="en-US" sz="2000" baseline="-25000" dirty="0" err="1" smtClean="0">
                <a:solidFill>
                  <a:prstClr val="white"/>
                </a:solidFill>
                <a:latin typeface="Arial"/>
              </a:rPr>
              <a:t>aryon</a:t>
            </a:r>
            <a:r>
              <a:rPr lang="en-US" sz="2000" dirty="0" smtClean="0">
                <a:solidFill>
                  <a:prstClr val="white"/>
                </a:solidFill>
                <a:latin typeface="Arial"/>
              </a:rPr>
              <a:t>/</a:t>
            </a:r>
            <a:r>
              <a:rPr lang="en-US" sz="2000" dirty="0" err="1" smtClean="0">
                <a:solidFill>
                  <a:prstClr val="white"/>
                </a:solidFill>
                <a:latin typeface="Arial"/>
              </a:rPr>
              <a:t>n</a:t>
            </a:r>
            <a:r>
              <a:rPr lang="en-US" sz="2000" baseline="-25000" dirty="0" err="1" smtClean="0">
                <a:solidFill>
                  <a:prstClr val="white"/>
                </a:solidFill>
                <a:latin typeface="Arial"/>
                <a:cs typeface="Arial" pitchFamily="34" charset="0"/>
              </a:rPr>
              <a:t>photon</a:t>
            </a:r>
            <a:r>
              <a:rPr lang="en-US" sz="2000" dirty="0" smtClean="0">
                <a:solidFill>
                  <a:prstClr val="white"/>
                </a:solidFill>
                <a:latin typeface="Arial"/>
              </a:rPr>
              <a:t> (Today)~</a:t>
            </a:r>
            <a:r>
              <a:rPr lang="en-US" sz="2000" b="1" dirty="0" smtClean="0">
                <a:solidFill>
                  <a:srgbClr val="FFFF00"/>
                </a:solidFill>
                <a:latin typeface="Arial"/>
              </a:rPr>
              <a:t>5×10</a:t>
            </a:r>
            <a:r>
              <a:rPr lang="en-US" sz="2000" b="1" baseline="30000" dirty="0" smtClean="0">
                <a:solidFill>
                  <a:srgbClr val="FFFF00"/>
                </a:solidFill>
                <a:latin typeface="Arial"/>
              </a:rPr>
              <a:t>-10</a:t>
            </a:r>
            <a:r>
              <a:rPr lang="en-US" sz="2000" b="1" dirty="0" smtClean="0">
                <a:solidFill>
                  <a:srgbClr val="FFFF00"/>
                </a:solidFill>
                <a:latin typeface="Arial"/>
              </a:rPr>
              <a:t> </a:t>
            </a:r>
            <a:endParaRPr lang="en-US" sz="2000" b="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2928934"/>
            <a:ext cx="660758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800" dirty="0" smtClean="0">
                <a:solidFill>
                  <a:srgbClr val="0070C0"/>
                </a:solidFill>
              </a:rPr>
              <a:t>?</a:t>
            </a:r>
            <a:endParaRPr lang="en-US" sz="8800" dirty="0">
              <a:solidFill>
                <a:srgbClr val="0070C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C74-CC20-48BD-A100-58C5FFD0F891}" type="slidenum">
              <a:rPr lang="en-US" smtClean="0">
                <a:solidFill>
                  <a:srgbClr val="D4D2D0">
                    <a:shade val="50000"/>
                  </a:srgbClr>
                </a:solidFill>
              </a:rPr>
              <a:pPr/>
              <a:t>34</a:t>
            </a:fld>
            <a:endParaRPr lang="en-US">
              <a:solidFill>
                <a:srgbClr val="D4D2D0">
                  <a:shade val="50000"/>
                </a:srgbClr>
              </a:solidFill>
            </a:endParaRPr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2287403" cy="1713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52370"/>
            <a:ext cx="2286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30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3" y="714375"/>
            <a:ext cx="3286125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itle 2"/>
          <p:cNvSpPr>
            <a:spLocks noGrp="1"/>
          </p:cNvSpPr>
          <p:nvPr>
            <p:ph type="title"/>
          </p:nvPr>
        </p:nvSpPr>
        <p:spPr>
          <a:xfrm>
            <a:off x="90778" y="-121840"/>
            <a:ext cx="8215313" cy="928688"/>
          </a:xfrm>
        </p:spPr>
        <p:txBody>
          <a:bodyPr/>
          <a:lstStyle/>
          <a:p>
            <a:r>
              <a:rPr lang="en-US" dirty="0" smtClean="0"/>
              <a:t>Ultra-rare K Decays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6960" y="3744118"/>
            <a:ext cx="4181475" cy="2786063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 smtClean="0"/>
              <a:t>The contribution to</a:t>
            </a:r>
          </a:p>
          <a:p>
            <a:pPr>
              <a:buFont typeface="Arial" pitchFamily="34" charset="0"/>
              <a:buNone/>
              <a:defRPr/>
            </a:pPr>
            <a:r>
              <a:rPr lang="en-US" dirty="0" smtClean="0"/>
              <a:t>      these  processes due to the Standard Theory is </a:t>
            </a:r>
            <a:r>
              <a:rPr lang="en-US" dirty="0" smtClean="0">
                <a:solidFill>
                  <a:srgbClr val="FFFF00"/>
                </a:solidFill>
              </a:rPr>
              <a:t>strongly suppressed (&lt;10</a:t>
            </a:r>
            <a:r>
              <a:rPr lang="en-US" baseline="30000" dirty="0" smtClean="0">
                <a:solidFill>
                  <a:srgbClr val="FFFF00"/>
                </a:solidFill>
              </a:rPr>
              <a:t>-10</a:t>
            </a:r>
            <a:r>
              <a:rPr lang="en-US" dirty="0" smtClean="0">
                <a:solidFill>
                  <a:srgbClr val="FFFF00"/>
                </a:solidFill>
              </a:rPr>
              <a:t>) </a:t>
            </a:r>
            <a:r>
              <a:rPr lang="en-US" dirty="0" smtClean="0"/>
              <a:t>and  </a:t>
            </a:r>
            <a:r>
              <a:rPr lang="en-US" dirty="0" smtClean="0">
                <a:solidFill>
                  <a:srgbClr val="FFFF00"/>
                </a:solidFill>
              </a:rPr>
              <a:t>calculable with excellent precision (~%)</a:t>
            </a:r>
          </a:p>
          <a:p>
            <a:pPr>
              <a:buFont typeface="Arial" pitchFamily="34" charset="0"/>
              <a:buNone/>
              <a:defRPr/>
            </a:pPr>
            <a:endParaRPr lang="en-US" dirty="0" smtClean="0">
              <a:solidFill>
                <a:srgbClr val="1802BE"/>
              </a:solidFill>
            </a:endParaRPr>
          </a:p>
          <a:p>
            <a:pPr>
              <a:defRPr/>
            </a:pPr>
            <a:r>
              <a:rPr lang="en-US" dirty="0" smtClean="0"/>
              <a:t>They are very sensitive to possible contributions from  </a:t>
            </a:r>
            <a:r>
              <a:rPr lang="en-US" dirty="0" smtClean="0">
                <a:solidFill>
                  <a:srgbClr val="FFFF00"/>
                </a:solidFill>
              </a:rPr>
              <a:t>New Physics </a:t>
            </a:r>
          </a:p>
          <a:p>
            <a:pPr>
              <a:defRPr/>
            </a:pPr>
            <a:endParaRPr lang="en-US" dirty="0" smtClean="0">
              <a:solidFill>
                <a:srgbClr val="1802BE"/>
              </a:solidFill>
            </a:endParaRPr>
          </a:p>
          <a:p>
            <a:pPr>
              <a:buFont typeface="Arial" pitchFamily="34" charset="0"/>
              <a:buNone/>
              <a:defRPr/>
            </a:pPr>
            <a:endParaRPr lang="en-US" dirty="0"/>
          </a:p>
        </p:txBody>
      </p:sp>
      <p:sp>
        <p:nvSpPr>
          <p:cNvPr id="1030" name="TextBox 8"/>
          <p:cNvSpPr txBox="1">
            <a:spLocks noChangeArrowheads="1"/>
          </p:cNvSpPr>
          <p:nvPr/>
        </p:nvSpPr>
        <p:spPr bwMode="auto">
          <a:xfrm>
            <a:off x="4929188" y="2143125"/>
            <a:ext cx="3770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B06BA"/>
                </a:solidFill>
                <a:latin typeface="Arial" pitchFamily="34" charset="0"/>
              </a:rPr>
              <a:t>   </a:t>
            </a:r>
          </a:p>
        </p:txBody>
      </p:sp>
      <p:graphicFrame>
        <p:nvGraphicFramePr>
          <p:cNvPr id="1026" name="Content Placeholder 9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196066073"/>
              </p:ext>
            </p:extLst>
          </p:nvPr>
        </p:nvGraphicFramePr>
        <p:xfrm>
          <a:off x="257673" y="1772816"/>
          <a:ext cx="2599827" cy="700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4" imgW="660240" imgH="177480" progId="Equation.3">
                  <p:embed/>
                </p:oleObj>
              </mc:Choice>
              <mc:Fallback>
                <p:oleObj name="Equation" r:id="rId4" imgW="6602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673" y="1772816"/>
                        <a:ext cx="2599827" cy="700509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476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7" descr="http://t3.gstatic.com/images?q=tbn:RY8rvGkHbahrjM:http://upload.wikimedia.org/wikipedia/commons/c/c5/Penguin_diagram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63" y="857250"/>
            <a:ext cx="20320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9125" y="4000500"/>
            <a:ext cx="409575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Box 17"/>
          <p:cNvSpPr txBox="1">
            <a:spLocks noChangeArrowheads="1"/>
          </p:cNvSpPr>
          <p:nvPr/>
        </p:nvSpPr>
        <p:spPr bwMode="auto">
          <a:xfrm>
            <a:off x="4929188" y="6143625"/>
            <a:ext cx="1847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solidFill>
                <a:srgbClr val="1802BE"/>
              </a:solidFill>
              <a:latin typeface="Arial" pitchFamily="34" charset="0"/>
            </a:endParaRPr>
          </a:p>
        </p:txBody>
      </p:sp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6786563" y="6072188"/>
            <a:ext cx="2000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035" name="TextBox 19"/>
          <p:cNvSpPr txBox="1">
            <a:spLocks noChangeArrowheads="1"/>
          </p:cNvSpPr>
          <p:nvPr/>
        </p:nvSpPr>
        <p:spPr bwMode="auto">
          <a:xfrm>
            <a:off x="1143000" y="20002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796F8-276F-4748-BA9A-1D8E10DA78C5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6934200" y="0"/>
            <a:ext cx="2209800" cy="838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42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2260"/>
            <a:ext cx="7242048" cy="588680"/>
          </a:xfrm>
        </p:spPr>
        <p:txBody>
          <a:bodyPr/>
          <a:lstStyle/>
          <a:p>
            <a:r>
              <a:rPr lang="en-US" dirty="0" smtClean="0"/>
              <a:t>Ultra-Rare </a:t>
            </a:r>
            <a:r>
              <a:rPr lang="en-US" i="1" dirty="0" smtClean="0"/>
              <a:t>K</a:t>
            </a:r>
            <a:r>
              <a:rPr lang="en-US" dirty="0" smtClean="0"/>
              <a:t> decay experiment</a:t>
            </a:r>
            <a:endParaRPr lang="en-US" dirty="0"/>
          </a:p>
        </p:txBody>
      </p:sp>
      <p:pic>
        <p:nvPicPr>
          <p:cNvPr id="6" name="Picture 2" descr="na62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0"/>
            <a:ext cx="2124075" cy="7366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98" y="1628800"/>
            <a:ext cx="7200800" cy="48022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60747" y="1041400"/>
            <a:ext cx="1664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CERN-SPS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711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Matter? Dark Energy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imagesCAZRKDY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3400" y="1981200"/>
            <a:ext cx="3624632" cy="431084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/>
            <a:r>
              <a:rPr lang="en-US" b="1" dirty="0" smtClean="0">
                <a:solidFill>
                  <a:srgbClr val="FFFF00"/>
                </a:solidFill>
              </a:rPr>
              <a:t>Dark Matter</a:t>
            </a:r>
            <a:r>
              <a:rPr lang="en-US" dirty="0" smtClean="0"/>
              <a:t> is matter that emits minimal to no light. Its evidence comes, for instance,  from the orbits of galaxies in galaxy clusters</a:t>
            </a:r>
          </a:p>
          <a:p>
            <a:pPr marL="457200" indent="-457200"/>
            <a:r>
              <a:rPr lang="en-US" b="1" dirty="0" smtClean="0">
                <a:solidFill>
                  <a:srgbClr val="FFFF00"/>
                </a:solidFill>
              </a:rPr>
              <a:t>Dark Energy </a:t>
            </a:r>
            <a:r>
              <a:rPr lang="en-US" dirty="0" smtClean="0"/>
              <a:t>is the term used to explain the accelerating expansion of the Universe (Cosmological Constant?)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0"/>
            <a:ext cx="8229600" cy="1143000"/>
          </a:xfrm>
        </p:spPr>
        <p:txBody>
          <a:bodyPr/>
          <a:lstStyle/>
          <a:p>
            <a:r>
              <a:rPr lang="en-US" sz="3200" dirty="0" smtClean="0"/>
              <a:t>2011 Nobel Prize </a:t>
            </a:r>
            <a:r>
              <a:rPr lang="en-US" sz="3200" smtClean="0"/>
              <a:t>in Physics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4040188" cy="639762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Accelerating Universe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64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52600" cy="175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86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149962"/>
            <a:ext cx="3581400" cy="520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86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776" y="2514600"/>
            <a:ext cx="4931424" cy="339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51520" y="6309320"/>
            <a:ext cx="5045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S. </a:t>
            </a:r>
            <a:r>
              <a:rPr lang="en-US" sz="2400" b="1" dirty="0" err="1" smtClean="0"/>
              <a:t>Perlmutter</a:t>
            </a:r>
            <a:r>
              <a:rPr lang="en-US" sz="2400" b="1" dirty="0" smtClean="0"/>
              <a:t>, B.P. Schmidt, A.G. </a:t>
            </a:r>
            <a:r>
              <a:rPr lang="en-US" sz="2400" b="1" dirty="0" err="1" smtClean="0"/>
              <a:t>Riess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423"/>
            <a:ext cx="9144000" cy="698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82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Constituents of matter </a:t>
            </a:r>
            <a:endParaRPr lang="en-US" dirty="0"/>
          </a:p>
        </p:txBody>
      </p:sp>
      <p:grpSp>
        <p:nvGrpSpPr>
          <p:cNvPr id="2" name="Group 30"/>
          <p:cNvGrpSpPr>
            <a:grpSpLocks noGrp="1"/>
          </p:cNvGrpSpPr>
          <p:nvPr/>
        </p:nvGrpSpPr>
        <p:grpSpPr bwMode="auto">
          <a:xfrm>
            <a:off x="428596" y="2714620"/>
            <a:ext cx="8229600" cy="1857388"/>
            <a:chOff x="87" y="576"/>
            <a:chExt cx="5577" cy="1200"/>
          </a:xfrm>
        </p:grpSpPr>
        <p:pic>
          <p:nvPicPr>
            <p:cNvPr id="5" name="Picture 2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7" y="576"/>
              <a:ext cx="5577" cy="1200"/>
            </a:xfrm>
            <a:prstGeom prst="rect">
              <a:avLst/>
            </a:prstGeom>
            <a:noFill/>
          </p:spPr>
        </p:pic>
        <p:sp>
          <p:nvSpPr>
            <p:cNvPr id="6" name="Text Box 27"/>
            <p:cNvSpPr txBox="1">
              <a:spLocks noChangeArrowheads="1"/>
            </p:cNvSpPr>
            <p:nvPr/>
          </p:nvSpPr>
          <p:spPr bwMode="auto">
            <a:xfrm>
              <a:off x="4835" y="765"/>
              <a:ext cx="2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1" charset="0"/>
                </a:rPr>
                <a:t>u</a:t>
              </a:r>
            </a:p>
          </p:txBody>
        </p:sp>
        <p:sp>
          <p:nvSpPr>
            <p:cNvPr id="7" name="Text Box 28"/>
            <p:cNvSpPr txBox="1">
              <a:spLocks noChangeArrowheads="1"/>
            </p:cNvSpPr>
            <p:nvPr/>
          </p:nvSpPr>
          <p:spPr bwMode="auto">
            <a:xfrm>
              <a:off x="5040" y="1152"/>
              <a:ext cx="25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1" charset="0"/>
                </a:rPr>
                <a:t>u</a:t>
              </a:r>
            </a:p>
          </p:txBody>
        </p:sp>
        <p:sp>
          <p:nvSpPr>
            <p:cNvPr id="8" name="Text Box 29"/>
            <p:cNvSpPr txBox="1">
              <a:spLocks noChangeArrowheads="1"/>
            </p:cNvSpPr>
            <p:nvPr/>
          </p:nvSpPr>
          <p:spPr bwMode="auto">
            <a:xfrm>
              <a:off x="4608" y="1152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1" charset="0"/>
                </a:rPr>
                <a:t>d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285984" y="4929198"/>
            <a:ext cx="5905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Bound State of  </a:t>
            </a:r>
            <a:r>
              <a:rPr lang="en-US" b="1" dirty="0" smtClean="0">
                <a:solidFill>
                  <a:srgbClr val="FFFF00"/>
                </a:solidFill>
              </a:rPr>
              <a:t>3 quark  </a:t>
            </a:r>
            <a:r>
              <a:rPr lang="en-US" b="1" dirty="0" smtClean="0"/>
              <a:t>= Baryon </a:t>
            </a:r>
          </a:p>
          <a:p>
            <a:r>
              <a:rPr lang="en-US" b="1" dirty="0" smtClean="0"/>
              <a:t>Bound State </a:t>
            </a:r>
            <a:r>
              <a:rPr lang="en-US" b="1" dirty="0" smtClean="0">
                <a:solidFill>
                  <a:srgbClr val="FFFF00"/>
                </a:solidFill>
              </a:rPr>
              <a:t>quark  anti-quark </a:t>
            </a:r>
            <a:r>
              <a:rPr lang="en-US" b="1" dirty="0" smtClean="0"/>
              <a:t>= Meson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7"/>
          </a:xfrm>
        </p:spPr>
        <p:txBody>
          <a:bodyPr/>
          <a:lstStyle/>
          <a:p>
            <a:pPr algn="ctr"/>
            <a:r>
              <a:rPr lang="de-DE" dirty="0" smtClean="0">
                <a:solidFill>
                  <a:srgbClr val="FFFF00"/>
                </a:solidFill>
              </a:rPr>
              <a:t>Cosmic Rays</a:t>
            </a:r>
            <a:endParaRPr lang="de-DE" dirty="0">
              <a:solidFill>
                <a:srgbClr val="FFFF00"/>
              </a:solidFill>
            </a:endParaRPr>
          </a:p>
        </p:txBody>
      </p:sp>
      <p:pic>
        <p:nvPicPr>
          <p:cNvPr id="10" name="Picture 9" descr="Cosmic_Ray_Art_F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71200"/>
            <a:ext cx="9144000" cy="5886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_02_CosmicIntro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0" y="1237827"/>
            <a:ext cx="9144000" cy="51435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FF00"/>
                </a:solidFill>
              </a:rPr>
              <a:t>What does it come from the sky? </a:t>
            </a:r>
            <a:endParaRPr lang="de-DE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1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/>
              <a:t>How do we measure cosmic rays?</a:t>
            </a:r>
            <a:endParaRPr lang="de-DE" sz="3600" dirty="0"/>
          </a:p>
        </p:txBody>
      </p:sp>
      <p:sp>
        <p:nvSpPr>
          <p:cNvPr id="11" name="Rectangle 87"/>
          <p:cNvSpPr>
            <a:spLocks noChangeArrowheads="1"/>
          </p:cNvSpPr>
          <p:nvPr/>
        </p:nvSpPr>
        <p:spPr bwMode="auto">
          <a:xfrm>
            <a:off x="7739066" y="6156257"/>
            <a:ext cx="1404937" cy="350126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de-DE" noProof="1">
              <a:solidFill>
                <a:schemeClr val="bg1"/>
              </a:solidFill>
            </a:endParaRPr>
          </a:p>
        </p:txBody>
      </p:sp>
      <p:pic>
        <p:nvPicPr>
          <p:cNvPr id="14" name="Grafik 13" descr="kat20a_rdax_430x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1866" y="880881"/>
            <a:ext cx="3997174" cy="59492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6096" y="2060848"/>
            <a:ext cx="3190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particles / m</a:t>
            </a:r>
            <a:r>
              <a:rPr lang="en-US" baseline="30000" dirty="0" smtClean="0"/>
              <a:t>2</a:t>
            </a:r>
            <a:r>
              <a:rPr lang="en-US" dirty="0" smtClean="0"/>
              <a:t> / s 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From where?</a:t>
            </a:r>
            <a:endParaRPr lang="de-DE" dirty="0"/>
          </a:p>
        </p:txBody>
      </p:sp>
      <p:sp>
        <p:nvSpPr>
          <p:cNvPr id="5" name="Textplatzhalter 2"/>
          <p:cNvSpPr txBox="1">
            <a:spLocks/>
          </p:cNvSpPr>
          <p:nvPr/>
        </p:nvSpPr>
        <p:spPr>
          <a:xfrm>
            <a:off x="971600" y="1052737"/>
            <a:ext cx="7128792" cy="5472608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de-D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de-DE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de-DE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From our Sun</a:t>
            </a:r>
            <a:endParaRPr kumimoji="0" lang="de-D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de-D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de-DE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de-D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de-DE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From Galaxies</a:t>
            </a:r>
            <a:endParaRPr kumimoji="0" lang="de-D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de-DE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de-DE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de-DE" sz="2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de-DE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From </a:t>
            </a:r>
            <a:r>
              <a:rPr kumimoji="0" lang="de-DE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Supernovae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Inhaltsplatzhalter 6" descr="Sonne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6" y="1196752"/>
            <a:ext cx="1801945" cy="158417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Grafik 7" descr="galaxi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996952"/>
            <a:ext cx="1800000" cy="157777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Grafik 8" descr="HESS-casa_chand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797154"/>
            <a:ext cx="1800000" cy="1584176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72000"/>
          </a:xfrm>
        </p:spPr>
        <p:txBody>
          <a:bodyPr>
            <a:noAutofit/>
          </a:bodyPr>
          <a:lstStyle/>
          <a:p>
            <a:r>
              <a:rPr lang="de-DE" dirty="0" smtClean="0">
                <a:solidFill>
                  <a:srgbClr val="FFFF00"/>
                </a:solidFill>
              </a:rPr>
              <a:t>Spark Chamber</a:t>
            </a:r>
            <a:endParaRPr lang="de-DE" sz="2400" i="1" dirty="0">
              <a:solidFill>
                <a:srgbClr val="FFFF00"/>
              </a:solidFill>
            </a:endParaRPr>
          </a:p>
        </p:txBody>
      </p:sp>
      <p:pic>
        <p:nvPicPr>
          <p:cNvPr id="5" name="P_18_SparkChamber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27584" y="1052736"/>
            <a:ext cx="7488832" cy="56166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4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n-Screen Presentation 1">
  <a:themeElements>
    <a:clrScheme name="Office Theme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Office Theme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On-Screen Presentation 1</Template>
  <TotalTime>1022</TotalTime>
  <Words>692</Words>
  <Application>Microsoft Office PowerPoint</Application>
  <PresentationFormat>On-screen Show (4:3)</PresentationFormat>
  <Paragraphs>208</Paragraphs>
  <Slides>39</Slides>
  <Notes>5</Notes>
  <HiddenSlides>0</HiddenSlides>
  <MMClips>3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9" baseType="lpstr">
      <vt:lpstr>ＭＳ Ｐゴシック</vt:lpstr>
      <vt:lpstr>Arial</vt:lpstr>
      <vt:lpstr>Arial Black</vt:lpstr>
      <vt:lpstr>Arial Narrow</vt:lpstr>
      <vt:lpstr>Book Antiqua</vt:lpstr>
      <vt:lpstr>Calibri</vt:lpstr>
      <vt:lpstr>Franklin Gothic Book</vt:lpstr>
      <vt:lpstr>Impact</vt:lpstr>
      <vt:lpstr>Lucida Sans Unicode</vt:lpstr>
      <vt:lpstr>Osaka</vt:lpstr>
      <vt:lpstr>Symbol</vt:lpstr>
      <vt:lpstr>Tahoma</vt:lpstr>
      <vt:lpstr>Ti83Pluspc</vt:lpstr>
      <vt:lpstr>Times New Roman</vt:lpstr>
      <vt:lpstr>Verdana</vt:lpstr>
      <vt:lpstr>Wingdings</vt:lpstr>
      <vt:lpstr>Wingdings 2</vt:lpstr>
      <vt:lpstr>On-Screen Presentation 1</vt:lpstr>
      <vt:lpstr>Technic</vt:lpstr>
      <vt:lpstr>Equation</vt:lpstr>
      <vt:lpstr>Particles and the Universe </vt:lpstr>
      <vt:lpstr>PowerPoint Presentation</vt:lpstr>
      <vt:lpstr>PowerPoint Presentation</vt:lpstr>
      <vt:lpstr>Constituents of matter </vt:lpstr>
      <vt:lpstr>Cosmic Rays</vt:lpstr>
      <vt:lpstr>What does it come from the sky? </vt:lpstr>
      <vt:lpstr>How do we measure cosmic rays?</vt:lpstr>
      <vt:lpstr>From where?</vt:lpstr>
      <vt:lpstr>Spark Chamber</vt:lpstr>
      <vt:lpstr>Cloud Chamber</vt:lpstr>
      <vt:lpstr>Fermi Telecope </vt:lpstr>
      <vt:lpstr>Map of gamma rays from Fermi </vt:lpstr>
      <vt:lpstr>The “Standard Model”</vt:lpstr>
      <vt:lpstr>Particle Interactions  </vt:lpstr>
      <vt:lpstr>CERN: European Organization for Nuclear Research </vt:lpstr>
      <vt:lpstr>Three Frontiers </vt:lpstr>
      <vt:lpstr>CERN Accelerators</vt:lpstr>
      <vt:lpstr>Example of LHC Detector: CMS </vt:lpstr>
      <vt:lpstr>Compact Muon Solenoid (CMS)</vt:lpstr>
      <vt:lpstr>The challenge of data taking at LHC</vt:lpstr>
      <vt:lpstr>Ze+e-</vt:lpstr>
      <vt:lpstr>Z  m+m- </vt:lpstr>
      <vt:lpstr>W+  e+ n</vt:lpstr>
      <vt:lpstr>Triggering on di-muons at 1032-1033 with CMS</vt:lpstr>
      <vt:lpstr>DISCOVERY OF THE HIGGS       ATLAS              CMS</vt:lpstr>
      <vt:lpstr> CMS: H→gg</vt:lpstr>
      <vt:lpstr>H→ Z Z* →m+ m- m+ m-</vt:lpstr>
      <vt:lpstr>H→ Z Z* →m+ m- m+ m-</vt:lpstr>
      <vt:lpstr>H→ Z Z* →m+ m- m+ m-</vt:lpstr>
      <vt:lpstr>How to make a neutrino beam</vt:lpstr>
      <vt:lpstr>PowerPoint Presentation</vt:lpstr>
      <vt:lpstr>PowerPoint Presentation</vt:lpstr>
      <vt:lpstr>ICARUS Bubble Chamber </vt:lpstr>
      <vt:lpstr>Baryon Asymmetry of the Universe                          (BAU)      </vt:lpstr>
      <vt:lpstr>Ultra-rare K Decays</vt:lpstr>
      <vt:lpstr>Ultra-Rare K decay experiment</vt:lpstr>
      <vt:lpstr>Dark Matter? Dark Energy</vt:lpstr>
      <vt:lpstr>2011 Nobel Prize in Physics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ceccucci</dc:creator>
  <cp:lastModifiedBy>Augusto Ceccucci</cp:lastModifiedBy>
  <cp:revision>74</cp:revision>
  <dcterms:created xsi:type="dcterms:W3CDTF">2012-12-06T09:53:52Z</dcterms:created>
  <dcterms:modified xsi:type="dcterms:W3CDTF">2015-06-01T08:31:26Z</dcterms:modified>
</cp:coreProperties>
</file>