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93" r:id="rId2"/>
    <p:sldMasterId id="2147483705" r:id="rId3"/>
  </p:sldMasterIdLst>
  <p:notesMasterIdLst>
    <p:notesMasterId r:id="rId25"/>
  </p:notesMasterIdLst>
  <p:handoutMasterIdLst>
    <p:handoutMasterId r:id="rId26"/>
  </p:handoutMasterIdLst>
  <p:sldIdLst>
    <p:sldId id="260" r:id="rId4"/>
    <p:sldId id="274" r:id="rId5"/>
    <p:sldId id="267" r:id="rId6"/>
    <p:sldId id="262" r:id="rId7"/>
    <p:sldId id="263" r:id="rId8"/>
    <p:sldId id="264" r:id="rId9"/>
    <p:sldId id="265" r:id="rId10"/>
    <p:sldId id="266" r:id="rId11"/>
    <p:sldId id="277" r:id="rId12"/>
    <p:sldId id="278" r:id="rId13"/>
    <p:sldId id="279" r:id="rId14"/>
    <p:sldId id="280" r:id="rId15"/>
    <p:sldId id="268" r:id="rId16"/>
    <p:sldId id="269" r:id="rId17"/>
    <p:sldId id="272" r:id="rId18"/>
    <p:sldId id="270" r:id="rId19"/>
    <p:sldId id="271" r:id="rId20"/>
    <p:sldId id="282" r:id="rId21"/>
    <p:sldId id="273" r:id="rId22"/>
    <p:sldId id="281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-140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VF\LINAC4_%20BIBSW\Bs4_inconel\comparaison%20position%20dump%20titan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224012696087413E-2"/>
          <c:y val="3.7709155345354656E-2"/>
          <c:w val="0.7859135786975463"/>
          <c:h val="0.94676733901413013"/>
        </c:manualLayout>
      </c:layout>
      <c:lineChart>
        <c:grouping val="standard"/>
        <c:varyColors val="0"/>
        <c:ser>
          <c:idx val="0"/>
          <c:order val="0"/>
          <c:tx>
            <c:strRef>
              <c:f>'integrated Field'!$O$1</c:f>
              <c:strCache>
                <c:ptCount val="1"/>
                <c:pt idx="0">
                  <c:v>no dump flange</c:v>
                </c:pt>
              </c:strCache>
            </c:strRef>
          </c:tx>
          <c:marker>
            <c:symbol val="none"/>
          </c:marker>
          <c:cat>
            <c:numRef>
              <c:f>'integrated Field'!$A$2:$A$192</c:f>
              <c:numCache>
                <c:formatCode>General</c:formatCode>
                <c:ptCount val="191"/>
                <c:pt idx="0">
                  <c:v>-95</c:v>
                </c:pt>
                <c:pt idx="1">
                  <c:v>-94</c:v>
                </c:pt>
                <c:pt idx="2">
                  <c:v>-93</c:v>
                </c:pt>
                <c:pt idx="3">
                  <c:v>-92</c:v>
                </c:pt>
                <c:pt idx="4">
                  <c:v>-91</c:v>
                </c:pt>
                <c:pt idx="5">
                  <c:v>-90</c:v>
                </c:pt>
                <c:pt idx="6">
                  <c:v>-89</c:v>
                </c:pt>
                <c:pt idx="7">
                  <c:v>-88</c:v>
                </c:pt>
                <c:pt idx="8">
                  <c:v>-87</c:v>
                </c:pt>
                <c:pt idx="9">
                  <c:v>-86</c:v>
                </c:pt>
                <c:pt idx="10">
                  <c:v>-85</c:v>
                </c:pt>
                <c:pt idx="11">
                  <c:v>-84</c:v>
                </c:pt>
                <c:pt idx="12">
                  <c:v>-83</c:v>
                </c:pt>
                <c:pt idx="13">
                  <c:v>-82</c:v>
                </c:pt>
                <c:pt idx="14">
                  <c:v>-81</c:v>
                </c:pt>
                <c:pt idx="15">
                  <c:v>-80</c:v>
                </c:pt>
                <c:pt idx="16">
                  <c:v>-79</c:v>
                </c:pt>
                <c:pt idx="17">
                  <c:v>-78</c:v>
                </c:pt>
                <c:pt idx="18">
                  <c:v>-77</c:v>
                </c:pt>
                <c:pt idx="19">
                  <c:v>-76</c:v>
                </c:pt>
                <c:pt idx="20">
                  <c:v>-75</c:v>
                </c:pt>
                <c:pt idx="21">
                  <c:v>-74</c:v>
                </c:pt>
                <c:pt idx="22">
                  <c:v>-73</c:v>
                </c:pt>
                <c:pt idx="23">
                  <c:v>-72</c:v>
                </c:pt>
                <c:pt idx="24">
                  <c:v>-71</c:v>
                </c:pt>
                <c:pt idx="25">
                  <c:v>-70</c:v>
                </c:pt>
                <c:pt idx="26">
                  <c:v>-69</c:v>
                </c:pt>
                <c:pt idx="27">
                  <c:v>-68</c:v>
                </c:pt>
                <c:pt idx="28">
                  <c:v>-67</c:v>
                </c:pt>
                <c:pt idx="29">
                  <c:v>-66</c:v>
                </c:pt>
                <c:pt idx="30">
                  <c:v>-65</c:v>
                </c:pt>
                <c:pt idx="31">
                  <c:v>-64</c:v>
                </c:pt>
                <c:pt idx="32">
                  <c:v>-63</c:v>
                </c:pt>
                <c:pt idx="33">
                  <c:v>-62</c:v>
                </c:pt>
                <c:pt idx="34">
                  <c:v>-61</c:v>
                </c:pt>
                <c:pt idx="35">
                  <c:v>-60</c:v>
                </c:pt>
                <c:pt idx="36">
                  <c:v>-59</c:v>
                </c:pt>
                <c:pt idx="37">
                  <c:v>-58</c:v>
                </c:pt>
                <c:pt idx="38">
                  <c:v>-57</c:v>
                </c:pt>
                <c:pt idx="39">
                  <c:v>-56</c:v>
                </c:pt>
                <c:pt idx="40">
                  <c:v>-55</c:v>
                </c:pt>
                <c:pt idx="41">
                  <c:v>-54</c:v>
                </c:pt>
                <c:pt idx="42">
                  <c:v>-53</c:v>
                </c:pt>
                <c:pt idx="43">
                  <c:v>-52</c:v>
                </c:pt>
                <c:pt idx="44">
                  <c:v>-51</c:v>
                </c:pt>
                <c:pt idx="45">
                  <c:v>-50</c:v>
                </c:pt>
                <c:pt idx="46">
                  <c:v>-49</c:v>
                </c:pt>
                <c:pt idx="47">
                  <c:v>-48</c:v>
                </c:pt>
                <c:pt idx="48">
                  <c:v>-47</c:v>
                </c:pt>
                <c:pt idx="49">
                  <c:v>-46</c:v>
                </c:pt>
                <c:pt idx="50">
                  <c:v>-45</c:v>
                </c:pt>
                <c:pt idx="51">
                  <c:v>-44</c:v>
                </c:pt>
                <c:pt idx="52">
                  <c:v>-43</c:v>
                </c:pt>
                <c:pt idx="53">
                  <c:v>-42</c:v>
                </c:pt>
                <c:pt idx="54">
                  <c:v>-41</c:v>
                </c:pt>
                <c:pt idx="55">
                  <c:v>-40</c:v>
                </c:pt>
                <c:pt idx="56">
                  <c:v>-39</c:v>
                </c:pt>
                <c:pt idx="57">
                  <c:v>-38</c:v>
                </c:pt>
                <c:pt idx="58">
                  <c:v>-37</c:v>
                </c:pt>
                <c:pt idx="59">
                  <c:v>-36</c:v>
                </c:pt>
                <c:pt idx="60">
                  <c:v>-35</c:v>
                </c:pt>
                <c:pt idx="61">
                  <c:v>-34</c:v>
                </c:pt>
                <c:pt idx="62">
                  <c:v>-33</c:v>
                </c:pt>
                <c:pt idx="63">
                  <c:v>-32</c:v>
                </c:pt>
                <c:pt idx="64">
                  <c:v>-31</c:v>
                </c:pt>
                <c:pt idx="65">
                  <c:v>-30</c:v>
                </c:pt>
                <c:pt idx="66">
                  <c:v>-29</c:v>
                </c:pt>
                <c:pt idx="67">
                  <c:v>-28</c:v>
                </c:pt>
                <c:pt idx="68">
                  <c:v>-27</c:v>
                </c:pt>
                <c:pt idx="69">
                  <c:v>-26</c:v>
                </c:pt>
                <c:pt idx="70">
                  <c:v>-25</c:v>
                </c:pt>
                <c:pt idx="71">
                  <c:v>-24</c:v>
                </c:pt>
                <c:pt idx="72">
                  <c:v>-23</c:v>
                </c:pt>
                <c:pt idx="73">
                  <c:v>-22</c:v>
                </c:pt>
                <c:pt idx="74">
                  <c:v>-21</c:v>
                </c:pt>
                <c:pt idx="75">
                  <c:v>-20</c:v>
                </c:pt>
                <c:pt idx="76">
                  <c:v>-19</c:v>
                </c:pt>
                <c:pt idx="77">
                  <c:v>-18</c:v>
                </c:pt>
                <c:pt idx="78">
                  <c:v>-17</c:v>
                </c:pt>
                <c:pt idx="79">
                  <c:v>-16</c:v>
                </c:pt>
                <c:pt idx="80">
                  <c:v>-15</c:v>
                </c:pt>
                <c:pt idx="81">
                  <c:v>-14</c:v>
                </c:pt>
                <c:pt idx="82">
                  <c:v>-13</c:v>
                </c:pt>
                <c:pt idx="83">
                  <c:v>-12</c:v>
                </c:pt>
                <c:pt idx="84">
                  <c:v>-11</c:v>
                </c:pt>
                <c:pt idx="85">
                  <c:v>-10</c:v>
                </c:pt>
                <c:pt idx="86">
                  <c:v>-9</c:v>
                </c:pt>
                <c:pt idx="87">
                  <c:v>-8</c:v>
                </c:pt>
                <c:pt idx="88">
                  <c:v>-7</c:v>
                </c:pt>
                <c:pt idx="89">
                  <c:v>-6</c:v>
                </c:pt>
                <c:pt idx="90">
                  <c:v>-5</c:v>
                </c:pt>
                <c:pt idx="91">
                  <c:v>-4</c:v>
                </c:pt>
                <c:pt idx="92">
                  <c:v>-3</c:v>
                </c:pt>
                <c:pt idx="93">
                  <c:v>-2</c:v>
                </c:pt>
                <c:pt idx="94">
                  <c:v>-1</c:v>
                </c:pt>
                <c:pt idx="95">
                  <c:v>0</c:v>
                </c:pt>
                <c:pt idx="96">
                  <c:v>1</c:v>
                </c:pt>
                <c:pt idx="97">
                  <c:v>2</c:v>
                </c:pt>
                <c:pt idx="98">
                  <c:v>3</c:v>
                </c:pt>
                <c:pt idx="99">
                  <c:v>4</c:v>
                </c:pt>
                <c:pt idx="100">
                  <c:v>5</c:v>
                </c:pt>
                <c:pt idx="101">
                  <c:v>6</c:v>
                </c:pt>
                <c:pt idx="102">
                  <c:v>7</c:v>
                </c:pt>
                <c:pt idx="103">
                  <c:v>8</c:v>
                </c:pt>
                <c:pt idx="104">
                  <c:v>9</c:v>
                </c:pt>
                <c:pt idx="105">
                  <c:v>10</c:v>
                </c:pt>
                <c:pt idx="106">
                  <c:v>11</c:v>
                </c:pt>
                <c:pt idx="107">
                  <c:v>12</c:v>
                </c:pt>
                <c:pt idx="108">
                  <c:v>13</c:v>
                </c:pt>
                <c:pt idx="109">
                  <c:v>14</c:v>
                </c:pt>
                <c:pt idx="110">
                  <c:v>15</c:v>
                </c:pt>
                <c:pt idx="111">
                  <c:v>16</c:v>
                </c:pt>
                <c:pt idx="112">
                  <c:v>17</c:v>
                </c:pt>
                <c:pt idx="113">
                  <c:v>18</c:v>
                </c:pt>
                <c:pt idx="114">
                  <c:v>19</c:v>
                </c:pt>
                <c:pt idx="115">
                  <c:v>20</c:v>
                </c:pt>
                <c:pt idx="116">
                  <c:v>21</c:v>
                </c:pt>
                <c:pt idx="117">
                  <c:v>22</c:v>
                </c:pt>
                <c:pt idx="118">
                  <c:v>23</c:v>
                </c:pt>
                <c:pt idx="119">
                  <c:v>24</c:v>
                </c:pt>
                <c:pt idx="120">
                  <c:v>25</c:v>
                </c:pt>
                <c:pt idx="121">
                  <c:v>26</c:v>
                </c:pt>
                <c:pt idx="122">
                  <c:v>27</c:v>
                </c:pt>
                <c:pt idx="123">
                  <c:v>28</c:v>
                </c:pt>
                <c:pt idx="124">
                  <c:v>29</c:v>
                </c:pt>
                <c:pt idx="125">
                  <c:v>30</c:v>
                </c:pt>
                <c:pt idx="126">
                  <c:v>31</c:v>
                </c:pt>
                <c:pt idx="127">
                  <c:v>32</c:v>
                </c:pt>
                <c:pt idx="128">
                  <c:v>33</c:v>
                </c:pt>
                <c:pt idx="129">
                  <c:v>34</c:v>
                </c:pt>
                <c:pt idx="130">
                  <c:v>35</c:v>
                </c:pt>
                <c:pt idx="131">
                  <c:v>36</c:v>
                </c:pt>
                <c:pt idx="132">
                  <c:v>37</c:v>
                </c:pt>
                <c:pt idx="133">
                  <c:v>38</c:v>
                </c:pt>
                <c:pt idx="134">
                  <c:v>39</c:v>
                </c:pt>
                <c:pt idx="135">
                  <c:v>40</c:v>
                </c:pt>
                <c:pt idx="136">
                  <c:v>41</c:v>
                </c:pt>
                <c:pt idx="137">
                  <c:v>42</c:v>
                </c:pt>
                <c:pt idx="138">
                  <c:v>43</c:v>
                </c:pt>
                <c:pt idx="139">
                  <c:v>44</c:v>
                </c:pt>
                <c:pt idx="140">
                  <c:v>45</c:v>
                </c:pt>
                <c:pt idx="141">
                  <c:v>46</c:v>
                </c:pt>
                <c:pt idx="142">
                  <c:v>47</c:v>
                </c:pt>
                <c:pt idx="143">
                  <c:v>48</c:v>
                </c:pt>
                <c:pt idx="144">
                  <c:v>49</c:v>
                </c:pt>
                <c:pt idx="145">
                  <c:v>50</c:v>
                </c:pt>
                <c:pt idx="146">
                  <c:v>51</c:v>
                </c:pt>
                <c:pt idx="147">
                  <c:v>52</c:v>
                </c:pt>
                <c:pt idx="148">
                  <c:v>53</c:v>
                </c:pt>
                <c:pt idx="149">
                  <c:v>54</c:v>
                </c:pt>
                <c:pt idx="150">
                  <c:v>55</c:v>
                </c:pt>
                <c:pt idx="151">
                  <c:v>56</c:v>
                </c:pt>
                <c:pt idx="152">
                  <c:v>57</c:v>
                </c:pt>
                <c:pt idx="153">
                  <c:v>58</c:v>
                </c:pt>
                <c:pt idx="154">
                  <c:v>59</c:v>
                </c:pt>
                <c:pt idx="155">
                  <c:v>60</c:v>
                </c:pt>
                <c:pt idx="156">
                  <c:v>61</c:v>
                </c:pt>
                <c:pt idx="157">
                  <c:v>62</c:v>
                </c:pt>
                <c:pt idx="158">
                  <c:v>63</c:v>
                </c:pt>
                <c:pt idx="159">
                  <c:v>64</c:v>
                </c:pt>
                <c:pt idx="160">
                  <c:v>65</c:v>
                </c:pt>
                <c:pt idx="161">
                  <c:v>66</c:v>
                </c:pt>
                <c:pt idx="162">
                  <c:v>67</c:v>
                </c:pt>
                <c:pt idx="163">
                  <c:v>68</c:v>
                </c:pt>
                <c:pt idx="164">
                  <c:v>69</c:v>
                </c:pt>
                <c:pt idx="165">
                  <c:v>70</c:v>
                </c:pt>
                <c:pt idx="166">
                  <c:v>71</c:v>
                </c:pt>
                <c:pt idx="167">
                  <c:v>72</c:v>
                </c:pt>
                <c:pt idx="168">
                  <c:v>73</c:v>
                </c:pt>
                <c:pt idx="169">
                  <c:v>74</c:v>
                </c:pt>
                <c:pt idx="170">
                  <c:v>75</c:v>
                </c:pt>
                <c:pt idx="171">
                  <c:v>76</c:v>
                </c:pt>
                <c:pt idx="172">
                  <c:v>77</c:v>
                </c:pt>
                <c:pt idx="173">
                  <c:v>78</c:v>
                </c:pt>
                <c:pt idx="174">
                  <c:v>79</c:v>
                </c:pt>
                <c:pt idx="175">
                  <c:v>80</c:v>
                </c:pt>
                <c:pt idx="176">
                  <c:v>81</c:v>
                </c:pt>
                <c:pt idx="177">
                  <c:v>82</c:v>
                </c:pt>
                <c:pt idx="178">
                  <c:v>83</c:v>
                </c:pt>
                <c:pt idx="179">
                  <c:v>84</c:v>
                </c:pt>
                <c:pt idx="180">
                  <c:v>85</c:v>
                </c:pt>
                <c:pt idx="181">
                  <c:v>86</c:v>
                </c:pt>
                <c:pt idx="182">
                  <c:v>87</c:v>
                </c:pt>
                <c:pt idx="183">
                  <c:v>88</c:v>
                </c:pt>
                <c:pt idx="184">
                  <c:v>89</c:v>
                </c:pt>
                <c:pt idx="185">
                  <c:v>90</c:v>
                </c:pt>
                <c:pt idx="186">
                  <c:v>91</c:v>
                </c:pt>
                <c:pt idx="187">
                  <c:v>92</c:v>
                </c:pt>
                <c:pt idx="188">
                  <c:v>93</c:v>
                </c:pt>
                <c:pt idx="189">
                  <c:v>94</c:v>
                </c:pt>
                <c:pt idx="190">
                  <c:v>95</c:v>
                </c:pt>
              </c:numCache>
            </c:numRef>
          </c:cat>
          <c:val>
            <c:numRef>
              <c:f>'integrated Field'!$O$2:$O$192</c:f>
              <c:numCache>
                <c:formatCode>General</c:formatCode>
                <c:ptCount val="191"/>
                <c:pt idx="0">
                  <c:v>-113.579820823525</c:v>
                </c:pt>
                <c:pt idx="1">
                  <c:v>-113.58916765823101</c:v>
                </c:pt>
                <c:pt idx="2">
                  <c:v>-113.600973971771</c:v>
                </c:pt>
                <c:pt idx="3">
                  <c:v>-113.61053313338201</c:v>
                </c:pt>
                <c:pt idx="4">
                  <c:v>-113.614697331332</c:v>
                </c:pt>
                <c:pt idx="5">
                  <c:v>-113.616723341832</c:v>
                </c:pt>
                <c:pt idx="6">
                  <c:v>-113.61636581201699</c:v>
                </c:pt>
                <c:pt idx="7">
                  <c:v>-113.61535325375</c:v>
                </c:pt>
                <c:pt idx="8">
                  <c:v>-113.61554279352499</c:v>
                </c:pt>
                <c:pt idx="9">
                  <c:v>-113.614946066735</c:v>
                </c:pt>
                <c:pt idx="10">
                  <c:v>-113.612508245001</c:v>
                </c:pt>
                <c:pt idx="11">
                  <c:v>-113.610285500049</c:v>
                </c:pt>
                <c:pt idx="12">
                  <c:v>-113.608211709979</c:v>
                </c:pt>
                <c:pt idx="13">
                  <c:v>-113.604509651472</c:v>
                </c:pt>
                <c:pt idx="14">
                  <c:v>-113.599282655883</c:v>
                </c:pt>
                <c:pt idx="15">
                  <c:v>-113.591636440382</c:v>
                </c:pt>
                <c:pt idx="16">
                  <c:v>-113.58209611247599</c:v>
                </c:pt>
                <c:pt idx="17">
                  <c:v>-113.57657569960401</c:v>
                </c:pt>
                <c:pt idx="18">
                  <c:v>-113.57200938707</c:v>
                </c:pt>
                <c:pt idx="19">
                  <c:v>-113.567169736444</c:v>
                </c:pt>
                <c:pt idx="20">
                  <c:v>-113.562700998366</c:v>
                </c:pt>
                <c:pt idx="21">
                  <c:v>-113.560221772126</c:v>
                </c:pt>
                <c:pt idx="22">
                  <c:v>-113.562269752806</c:v>
                </c:pt>
                <c:pt idx="23">
                  <c:v>-113.563254873785</c:v>
                </c:pt>
                <c:pt idx="24">
                  <c:v>-113.562058702908</c:v>
                </c:pt>
                <c:pt idx="25">
                  <c:v>-113.558226341123</c:v>
                </c:pt>
                <c:pt idx="26">
                  <c:v>-113.55236753719601</c:v>
                </c:pt>
                <c:pt idx="27">
                  <c:v>-113.54788007628601</c:v>
                </c:pt>
                <c:pt idx="28">
                  <c:v>-113.546443581163</c:v>
                </c:pt>
                <c:pt idx="29">
                  <c:v>-113.54294241086799</c:v>
                </c:pt>
                <c:pt idx="30">
                  <c:v>-113.538020603612</c:v>
                </c:pt>
                <c:pt idx="31">
                  <c:v>-113.534082515409</c:v>
                </c:pt>
                <c:pt idx="32">
                  <c:v>-113.533704919462</c:v>
                </c:pt>
                <c:pt idx="33">
                  <c:v>-113.531658142046</c:v>
                </c:pt>
                <c:pt idx="34">
                  <c:v>-113.528277837039</c:v>
                </c:pt>
                <c:pt idx="35">
                  <c:v>-113.524171193474</c:v>
                </c:pt>
                <c:pt idx="36">
                  <c:v>-113.522977807525</c:v>
                </c:pt>
                <c:pt idx="37">
                  <c:v>-113.52804771795201</c:v>
                </c:pt>
                <c:pt idx="38">
                  <c:v>-113.53482838206899</c:v>
                </c:pt>
                <c:pt idx="39">
                  <c:v>-113.54059485958101</c:v>
                </c:pt>
                <c:pt idx="40">
                  <c:v>-113.54388341848301</c:v>
                </c:pt>
                <c:pt idx="41">
                  <c:v>-113.54388463320301</c:v>
                </c:pt>
                <c:pt idx="42">
                  <c:v>-113.541403504865</c:v>
                </c:pt>
                <c:pt idx="43">
                  <c:v>-113.53650973270599</c:v>
                </c:pt>
                <c:pt idx="44">
                  <c:v>-113.528792554201</c:v>
                </c:pt>
                <c:pt idx="45">
                  <c:v>-113.51979178391601</c:v>
                </c:pt>
                <c:pt idx="46">
                  <c:v>-113.51164892454599</c:v>
                </c:pt>
                <c:pt idx="47">
                  <c:v>-113.511254461325</c:v>
                </c:pt>
                <c:pt idx="48">
                  <c:v>-113.514803481345</c:v>
                </c:pt>
                <c:pt idx="49">
                  <c:v>-113.520149780547</c:v>
                </c:pt>
                <c:pt idx="50">
                  <c:v>-113.525944956326</c:v>
                </c:pt>
                <c:pt idx="51">
                  <c:v>-113.530595600803</c:v>
                </c:pt>
                <c:pt idx="52">
                  <c:v>-113.531902036147</c:v>
                </c:pt>
                <c:pt idx="53">
                  <c:v>-113.530759882178</c:v>
                </c:pt>
                <c:pt idx="54">
                  <c:v>-113.527256948732</c:v>
                </c:pt>
                <c:pt idx="55">
                  <c:v>-113.52361621169599</c:v>
                </c:pt>
                <c:pt idx="56">
                  <c:v>-113.523245526773</c:v>
                </c:pt>
                <c:pt idx="57">
                  <c:v>-113.52785909470001</c:v>
                </c:pt>
                <c:pt idx="58">
                  <c:v>-113.531521793379</c:v>
                </c:pt>
                <c:pt idx="59">
                  <c:v>-113.533866591761</c:v>
                </c:pt>
                <c:pt idx="60">
                  <c:v>-113.53387022777299</c:v>
                </c:pt>
                <c:pt idx="61">
                  <c:v>-113.532747184426</c:v>
                </c:pt>
                <c:pt idx="62">
                  <c:v>-113.531489413766</c:v>
                </c:pt>
                <c:pt idx="63">
                  <c:v>-113.529311990626</c:v>
                </c:pt>
                <c:pt idx="64">
                  <c:v>-113.52621740594</c:v>
                </c:pt>
                <c:pt idx="65">
                  <c:v>-113.522233775068</c:v>
                </c:pt>
                <c:pt idx="66">
                  <c:v>-113.51643122486099</c:v>
                </c:pt>
                <c:pt idx="67">
                  <c:v>-113.51393252056801</c:v>
                </c:pt>
                <c:pt idx="68">
                  <c:v>-113.51320215540299</c:v>
                </c:pt>
                <c:pt idx="69">
                  <c:v>-113.513479721278</c:v>
                </c:pt>
                <c:pt idx="70">
                  <c:v>-113.51416696211599</c:v>
                </c:pt>
                <c:pt idx="71">
                  <c:v>-113.516547253958</c:v>
                </c:pt>
                <c:pt idx="72">
                  <c:v>-113.518169517838</c:v>
                </c:pt>
                <c:pt idx="73">
                  <c:v>-113.51832424756699</c:v>
                </c:pt>
                <c:pt idx="74">
                  <c:v>-113.518407001523</c:v>
                </c:pt>
                <c:pt idx="75">
                  <c:v>-113.517550521028</c:v>
                </c:pt>
                <c:pt idx="76">
                  <c:v>-113.51656348148801</c:v>
                </c:pt>
                <c:pt idx="77">
                  <c:v>-113.518619403752</c:v>
                </c:pt>
                <c:pt idx="78">
                  <c:v>-113.521592899493</c:v>
                </c:pt>
                <c:pt idx="79">
                  <c:v>-113.523660285093</c:v>
                </c:pt>
                <c:pt idx="80">
                  <c:v>-113.525683960232</c:v>
                </c:pt>
                <c:pt idx="81">
                  <c:v>-113.52686392395699</c:v>
                </c:pt>
                <c:pt idx="82">
                  <c:v>-113.52848642697801</c:v>
                </c:pt>
                <c:pt idx="83">
                  <c:v>-113.528049896295</c:v>
                </c:pt>
                <c:pt idx="84">
                  <c:v>-113.526088532773</c:v>
                </c:pt>
                <c:pt idx="85">
                  <c:v>-113.524489008977</c:v>
                </c:pt>
                <c:pt idx="86">
                  <c:v>-113.52200549590501</c:v>
                </c:pt>
                <c:pt idx="87">
                  <c:v>-113.518200521406</c:v>
                </c:pt>
                <c:pt idx="88">
                  <c:v>-113.51572517953601</c:v>
                </c:pt>
                <c:pt idx="89">
                  <c:v>-113.51455235472901</c:v>
                </c:pt>
                <c:pt idx="90">
                  <c:v>-113.514350539663</c:v>
                </c:pt>
                <c:pt idx="91">
                  <c:v>-113.51667749109799</c:v>
                </c:pt>
                <c:pt idx="92">
                  <c:v>-113.518157767695</c:v>
                </c:pt>
                <c:pt idx="93">
                  <c:v>-113.518665177584</c:v>
                </c:pt>
                <c:pt idx="94">
                  <c:v>-113.518408655138</c:v>
                </c:pt>
                <c:pt idx="95">
                  <c:v>-113.516733429987</c:v>
                </c:pt>
                <c:pt idx="96">
                  <c:v>-113.514815152107</c:v>
                </c:pt>
                <c:pt idx="97">
                  <c:v>-113.51406009890501</c:v>
                </c:pt>
                <c:pt idx="98">
                  <c:v>-113.514412328714</c:v>
                </c:pt>
                <c:pt idx="99">
                  <c:v>-113.515080566853</c:v>
                </c:pt>
                <c:pt idx="100">
                  <c:v>-113.513621911569</c:v>
                </c:pt>
                <c:pt idx="101">
                  <c:v>-113.512064908433</c:v>
                </c:pt>
                <c:pt idx="102">
                  <c:v>-113.510908153193</c:v>
                </c:pt>
                <c:pt idx="103">
                  <c:v>-113.50891436016001</c:v>
                </c:pt>
                <c:pt idx="104">
                  <c:v>-113.50630179461</c:v>
                </c:pt>
                <c:pt idx="105">
                  <c:v>-113.506823101013</c:v>
                </c:pt>
                <c:pt idx="106">
                  <c:v>-113.50848454648499</c:v>
                </c:pt>
                <c:pt idx="107">
                  <c:v>-113.510767406073</c:v>
                </c:pt>
                <c:pt idx="108">
                  <c:v>-113.51428473839999</c:v>
                </c:pt>
                <c:pt idx="109">
                  <c:v>-113.51858174549101</c:v>
                </c:pt>
                <c:pt idx="110">
                  <c:v>-113.520922998554</c:v>
                </c:pt>
                <c:pt idx="111">
                  <c:v>-113.524981842931</c:v>
                </c:pt>
                <c:pt idx="112">
                  <c:v>-113.527838066448</c:v>
                </c:pt>
                <c:pt idx="113">
                  <c:v>-113.528784275609</c:v>
                </c:pt>
                <c:pt idx="114">
                  <c:v>-113.528001333544</c:v>
                </c:pt>
                <c:pt idx="115">
                  <c:v>-113.527914408036</c:v>
                </c:pt>
                <c:pt idx="116">
                  <c:v>-113.52566852513201</c:v>
                </c:pt>
                <c:pt idx="117">
                  <c:v>-113.521745309149</c:v>
                </c:pt>
                <c:pt idx="118">
                  <c:v>-113.517126864864</c:v>
                </c:pt>
                <c:pt idx="119">
                  <c:v>-113.514163879408</c:v>
                </c:pt>
                <c:pt idx="120">
                  <c:v>-113.512566758779</c:v>
                </c:pt>
                <c:pt idx="121">
                  <c:v>-113.5135271556</c:v>
                </c:pt>
                <c:pt idx="122">
                  <c:v>-113.514770925151</c:v>
                </c:pt>
                <c:pt idx="123">
                  <c:v>-113.51563442683</c:v>
                </c:pt>
                <c:pt idx="124">
                  <c:v>-113.516422597868</c:v>
                </c:pt>
                <c:pt idx="125">
                  <c:v>-113.516197100121</c:v>
                </c:pt>
                <c:pt idx="126">
                  <c:v>-113.515681034726</c:v>
                </c:pt>
                <c:pt idx="127">
                  <c:v>-113.513695838155</c:v>
                </c:pt>
                <c:pt idx="128">
                  <c:v>-113.513419384237</c:v>
                </c:pt>
                <c:pt idx="129">
                  <c:v>-113.514067241577</c:v>
                </c:pt>
                <c:pt idx="130">
                  <c:v>-113.515020321262</c:v>
                </c:pt>
                <c:pt idx="131">
                  <c:v>-113.51679332730301</c:v>
                </c:pt>
                <c:pt idx="132">
                  <c:v>-113.516868597856</c:v>
                </c:pt>
                <c:pt idx="133">
                  <c:v>-113.51454164606901</c:v>
                </c:pt>
                <c:pt idx="134">
                  <c:v>-113.511185810703</c:v>
                </c:pt>
                <c:pt idx="135">
                  <c:v>-113.507823505595</c:v>
                </c:pt>
                <c:pt idx="136">
                  <c:v>-113.50765498353699</c:v>
                </c:pt>
                <c:pt idx="137">
                  <c:v>-113.509656303873</c:v>
                </c:pt>
                <c:pt idx="138">
                  <c:v>-113.51262729314401</c:v>
                </c:pt>
                <c:pt idx="139">
                  <c:v>-113.514934789872</c:v>
                </c:pt>
                <c:pt idx="140">
                  <c:v>-113.51761304650999</c:v>
                </c:pt>
                <c:pt idx="141">
                  <c:v>-113.521880727127</c:v>
                </c:pt>
                <c:pt idx="142">
                  <c:v>-113.52420947031</c:v>
                </c:pt>
                <c:pt idx="143">
                  <c:v>-113.524295303711</c:v>
                </c:pt>
                <c:pt idx="144">
                  <c:v>-113.52409922717599</c:v>
                </c:pt>
                <c:pt idx="145">
                  <c:v>-113.52551172242499</c:v>
                </c:pt>
                <c:pt idx="146">
                  <c:v>-113.529194458204</c:v>
                </c:pt>
                <c:pt idx="147">
                  <c:v>-113.53014762780001</c:v>
                </c:pt>
                <c:pt idx="148">
                  <c:v>-113.52821376233101</c:v>
                </c:pt>
                <c:pt idx="149">
                  <c:v>-113.52556589356401</c:v>
                </c:pt>
                <c:pt idx="150">
                  <c:v>-113.525224366955</c:v>
                </c:pt>
                <c:pt idx="151">
                  <c:v>-113.52547538680599</c:v>
                </c:pt>
                <c:pt idx="152">
                  <c:v>-113.524823771385</c:v>
                </c:pt>
                <c:pt idx="153">
                  <c:v>-113.524137842774</c:v>
                </c:pt>
                <c:pt idx="154">
                  <c:v>-113.523203647982</c:v>
                </c:pt>
                <c:pt idx="155">
                  <c:v>-113.524824038292</c:v>
                </c:pt>
                <c:pt idx="156">
                  <c:v>-113.528799571653</c:v>
                </c:pt>
                <c:pt idx="157">
                  <c:v>-113.531896648017</c:v>
                </c:pt>
                <c:pt idx="158">
                  <c:v>-113.534552843846</c:v>
                </c:pt>
                <c:pt idx="159">
                  <c:v>-113.53758234478001</c:v>
                </c:pt>
                <c:pt idx="160">
                  <c:v>-113.543316810234</c:v>
                </c:pt>
                <c:pt idx="161">
                  <c:v>-113.54686393242601</c:v>
                </c:pt>
                <c:pt idx="162">
                  <c:v>-113.548324949163</c:v>
                </c:pt>
                <c:pt idx="163">
                  <c:v>-113.549845325752</c:v>
                </c:pt>
                <c:pt idx="164">
                  <c:v>-113.550144266012</c:v>
                </c:pt>
                <c:pt idx="165">
                  <c:v>-113.55250310692</c:v>
                </c:pt>
                <c:pt idx="166">
                  <c:v>-113.55602716957399</c:v>
                </c:pt>
                <c:pt idx="167">
                  <c:v>-113.55855376125101</c:v>
                </c:pt>
                <c:pt idx="168">
                  <c:v>-113.56002225783401</c:v>
                </c:pt>
                <c:pt idx="169">
                  <c:v>-113.56185171001999</c:v>
                </c:pt>
                <c:pt idx="170">
                  <c:v>-113.567727594876</c:v>
                </c:pt>
                <c:pt idx="171">
                  <c:v>-113.573907698173</c:v>
                </c:pt>
                <c:pt idx="172">
                  <c:v>-113.579005051596</c:v>
                </c:pt>
                <c:pt idx="173">
                  <c:v>-113.58082082959599</c:v>
                </c:pt>
                <c:pt idx="174">
                  <c:v>-113.582901202079</c:v>
                </c:pt>
                <c:pt idx="175">
                  <c:v>-113.586237067976</c:v>
                </c:pt>
                <c:pt idx="176">
                  <c:v>-113.59011421724099</c:v>
                </c:pt>
                <c:pt idx="177">
                  <c:v>-113.592606161097</c:v>
                </c:pt>
                <c:pt idx="178">
                  <c:v>-113.59404191595399</c:v>
                </c:pt>
                <c:pt idx="179">
                  <c:v>-113.594909202632</c:v>
                </c:pt>
                <c:pt idx="180">
                  <c:v>-113.600941094741</c:v>
                </c:pt>
                <c:pt idx="181">
                  <c:v>-113.604517621505</c:v>
                </c:pt>
                <c:pt idx="182">
                  <c:v>-113.605691592027</c:v>
                </c:pt>
                <c:pt idx="183">
                  <c:v>-113.60384106148</c:v>
                </c:pt>
                <c:pt idx="184">
                  <c:v>-113.600038535518</c:v>
                </c:pt>
                <c:pt idx="185">
                  <c:v>-113.597003974166</c:v>
                </c:pt>
                <c:pt idx="186">
                  <c:v>-113.59251680625</c:v>
                </c:pt>
                <c:pt idx="187">
                  <c:v>-113.583339645118</c:v>
                </c:pt>
                <c:pt idx="188">
                  <c:v>-113.569617800974</c:v>
                </c:pt>
                <c:pt idx="189">
                  <c:v>-113.557210990667</c:v>
                </c:pt>
                <c:pt idx="190">
                  <c:v>-113.55149174405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'integrated Field'!$N$1</c:f>
              <c:strCache>
                <c:ptCount val="1"/>
                <c:pt idx="0">
                  <c:v>Ti tI6AL4v +10mm Flange</c:v>
                </c:pt>
              </c:strCache>
            </c:strRef>
          </c:tx>
          <c:marker>
            <c:symbol val="none"/>
          </c:marker>
          <c:trendline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  <c:trendlineType val="poly"/>
            <c:order val="3"/>
            <c:dispRSqr val="0"/>
            <c:dispEq val="1"/>
            <c:trendlineLbl>
              <c:layout>
                <c:manualLayout>
                  <c:x val="-6.7096750283702683E-2"/>
                  <c:y val="-0.48628616219968901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rgbClr val="0070C0"/>
                        </a:solidFill>
                      </a:defRPr>
                    </a:pPr>
                    <a:r>
                      <a:rPr lang="en-US" baseline="0" dirty="0"/>
                      <a:t>y = </a:t>
                    </a:r>
                    <a:r>
                      <a:rPr lang="en-US" baseline="0" dirty="0" smtClean="0"/>
                      <a:t> 7E-09x</a:t>
                    </a:r>
                    <a:r>
                      <a:rPr lang="en-US" baseline="30000" dirty="0" smtClean="0"/>
                      <a:t>3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/>
                      <a:t>- 1E-05x</a:t>
                    </a:r>
                    <a:r>
                      <a:rPr lang="en-US" baseline="30000" dirty="0"/>
                      <a:t>2</a:t>
                    </a:r>
                    <a:r>
                      <a:rPr lang="en-US" baseline="0" dirty="0"/>
                      <a:t> + 0.0021x - </a:t>
                    </a:r>
                    <a:r>
                      <a:rPr lang="en-US" baseline="0" dirty="0" smtClean="0"/>
                      <a:t>113.63 </a:t>
                    </a:r>
                    <a:endParaRPr lang="en-US" dirty="0"/>
                  </a:p>
                </c:rich>
              </c:tx>
              <c:numFmt formatCode="General" sourceLinked="0"/>
            </c:trendlineLbl>
          </c:trendline>
          <c:val>
            <c:numRef>
              <c:f>'integrated Field'!$N$2:$N$192</c:f>
              <c:numCache>
                <c:formatCode>General</c:formatCode>
                <c:ptCount val="191"/>
                <c:pt idx="0">
                  <c:v>-113.59613737955399</c:v>
                </c:pt>
                <c:pt idx="1">
                  <c:v>-113.60542487956801</c:v>
                </c:pt>
                <c:pt idx="2">
                  <c:v>-113.618616062603</c:v>
                </c:pt>
                <c:pt idx="3">
                  <c:v>-113.628707458108</c:v>
                </c:pt>
                <c:pt idx="4">
                  <c:v>-113.632703025796</c:v>
                </c:pt>
                <c:pt idx="5">
                  <c:v>-113.6349051916</c:v>
                </c:pt>
                <c:pt idx="6">
                  <c:v>-113.6349519299</c:v>
                </c:pt>
                <c:pt idx="7">
                  <c:v>-113.63492583050601</c:v>
                </c:pt>
                <c:pt idx="8">
                  <c:v>-113.635999409606</c:v>
                </c:pt>
                <c:pt idx="9">
                  <c:v>-113.63553147261101</c:v>
                </c:pt>
                <c:pt idx="10">
                  <c:v>-113.631854746133</c:v>
                </c:pt>
                <c:pt idx="11">
                  <c:v>-113.62921765983501</c:v>
                </c:pt>
                <c:pt idx="12">
                  <c:v>-113.627383040346</c:v>
                </c:pt>
                <c:pt idx="13">
                  <c:v>-113.624508819764</c:v>
                </c:pt>
                <c:pt idx="14">
                  <c:v>-113.61975609116401</c:v>
                </c:pt>
                <c:pt idx="15">
                  <c:v>-113.61275306075601</c:v>
                </c:pt>
                <c:pt idx="16">
                  <c:v>-113.60372040114601</c:v>
                </c:pt>
                <c:pt idx="17">
                  <c:v>-113.59843180809</c:v>
                </c:pt>
                <c:pt idx="18">
                  <c:v>-113.593589474898</c:v>
                </c:pt>
                <c:pt idx="19">
                  <c:v>-113.588333989093</c:v>
                </c:pt>
                <c:pt idx="20">
                  <c:v>-113.583373729565</c:v>
                </c:pt>
                <c:pt idx="21">
                  <c:v>-113.580493692779</c:v>
                </c:pt>
                <c:pt idx="22">
                  <c:v>-113.583028832986</c:v>
                </c:pt>
                <c:pt idx="23">
                  <c:v>-113.584529729743</c:v>
                </c:pt>
                <c:pt idx="24">
                  <c:v>-113.583394943493</c:v>
                </c:pt>
                <c:pt idx="25">
                  <c:v>-113.579744886052</c:v>
                </c:pt>
                <c:pt idx="26">
                  <c:v>-113.574112682654</c:v>
                </c:pt>
                <c:pt idx="27">
                  <c:v>-113.569648732628</c:v>
                </c:pt>
                <c:pt idx="28">
                  <c:v>-113.568213917074</c:v>
                </c:pt>
                <c:pt idx="29">
                  <c:v>-113.56466382095</c:v>
                </c:pt>
                <c:pt idx="30">
                  <c:v>-113.55988958411299</c:v>
                </c:pt>
                <c:pt idx="31">
                  <c:v>-113.555994025907</c:v>
                </c:pt>
                <c:pt idx="32">
                  <c:v>-113.555746587681</c:v>
                </c:pt>
                <c:pt idx="33">
                  <c:v>-113.554045268067</c:v>
                </c:pt>
                <c:pt idx="34">
                  <c:v>-113.550928478678</c:v>
                </c:pt>
                <c:pt idx="35">
                  <c:v>-113.54679940261499</c:v>
                </c:pt>
                <c:pt idx="36">
                  <c:v>-113.545936174716</c:v>
                </c:pt>
                <c:pt idx="37">
                  <c:v>-113.551465762226</c:v>
                </c:pt>
                <c:pt idx="38">
                  <c:v>-113.558545032474</c:v>
                </c:pt>
                <c:pt idx="39">
                  <c:v>-113.564180819353</c:v>
                </c:pt>
                <c:pt idx="40">
                  <c:v>-113.566820398826</c:v>
                </c:pt>
                <c:pt idx="41">
                  <c:v>-113.565788911531</c:v>
                </c:pt>
                <c:pt idx="42">
                  <c:v>-113.563065657495</c:v>
                </c:pt>
                <c:pt idx="43">
                  <c:v>-113.55828266537701</c:v>
                </c:pt>
                <c:pt idx="44">
                  <c:v>-113.550588270115</c:v>
                </c:pt>
                <c:pt idx="45">
                  <c:v>-113.541911545961</c:v>
                </c:pt>
                <c:pt idx="46">
                  <c:v>-113.534283186126</c:v>
                </c:pt>
                <c:pt idx="47">
                  <c:v>-113.534505990903</c:v>
                </c:pt>
                <c:pt idx="48">
                  <c:v>-113.538435291661</c:v>
                </c:pt>
                <c:pt idx="49">
                  <c:v>-113.543979335008</c:v>
                </c:pt>
                <c:pt idx="50">
                  <c:v>-113.549512791631</c:v>
                </c:pt>
                <c:pt idx="51">
                  <c:v>-113.554651418861</c:v>
                </c:pt>
                <c:pt idx="52">
                  <c:v>-113.556300331781</c:v>
                </c:pt>
                <c:pt idx="53">
                  <c:v>-113.55523326166001</c:v>
                </c:pt>
                <c:pt idx="54">
                  <c:v>-113.551390768571</c:v>
                </c:pt>
                <c:pt idx="55">
                  <c:v>-113.547096311202</c:v>
                </c:pt>
                <c:pt idx="56">
                  <c:v>-113.54611382516499</c:v>
                </c:pt>
                <c:pt idx="57">
                  <c:v>-113.55088320018299</c:v>
                </c:pt>
                <c:pt idx="58">
                  <c:v>-113.554540995</c:v>
                </c:pt>
                <c:pt idx="59">
                  <c:v>-113.556931777123</c:v>
                </c:pt>
                <c:pt idx="60">
                  <c:v>-113.55713290257199</c:v>
                </c:pt>
                <c:pt idx="61">
                  <c:v>-113.556266870717</c:v>
                </c:pt>
                <c:pt idx="62">
                  <c:v>-113.555075622448</c:v>
                </c:pt>
                <c:pt idx="63">
                  <c:v>-113.55280927183701</c:v>
                </c:pt>
                <c:pt idx="64">
                  <c:v>-113.549356578613</c:v>
                </c:pt>
                <c:pt idx="65">
                  <c:v>-113.545245364677</c:v>
                </c:pt>
                <c:pt idx="66">
                  <c:v>-113.539591238565</c:v>
                </c:pt>
                <c:pt idx="67">
                  <c:v>-113.536784859243</c:v>
                </c:pt>
                <c:pt idx="68">
                  <c:v>-113.535490520297</c:v>
                </c:pt>
                <c:pt idx="69">
                  <c:v>-113.535142705136</c:v>
                </c:pt>
                <c:pt idx="70">
                  <c:v>-113.53539731770201</c:v>
                </c:pt>
                <c:pt idx="71">
                  <c:v>-113.538065505695</c:v>
                </c:pt>
                <c:pt idx="72">
                  <c:v>-113.53984410089301</c:v>
                </c:pt>
                <c:pt idx="73">
                  <c:v>-113.539927112683</c:v>
                </c:pt>
                <c:pt idx="74">
                  <c:v>-113.539120881757</c:v>
                </c:pt>
                <c:pt idx="75">
                  <c:v>-113.53735269348699</c:v>
                </c:pt>
                <c:pt idx="76">
                  <c:v>-113.538274122147</c:v>
                </c:pt>
                <c:pt idx="77">
                  <c:v>-113.540067353224</c:v>
                </c:pt>
                <c:pt idx="78">
                  <c:v>-113.543135055051</c:v>
                </c:pt>
                <c:pt idx="79">
                  <c:v>-113.544976055711</c:v>
                </c:pt>
                <c:pt idx="80">
                  <c:v>-113.546872940794</c:v>
                </c:pt>
                <c:pt idx="81">
                  <c:v>-113.548298170411</c:v>
                </c:pt>
                <c:pt idx="82">
                  <c:v>-113.550429977265</c:v>
                </c:pt>
                <c:pt idx="83">
                  <c:v>-113.55102271343</c:v>
                </c:pt>
                <c:pt idx="84">
                  <c:v>-113.549804346405</c:v>
                </c:pt>
                <c:pt idx="85">
                  <c:v>-113.54787384331</c:v>
                </c:pt>
                <c:pt idx="86">
                  <c:v>-113.544806305824</c:v>
                </c:pt>
                <c:pt idx="87">
                  <c:v>-113.540703178012</c:v>
                </c:pt>
                <c:pt idx="88">
                  <c:v>-113.538335902795</c:v>
                </c:pt>
                <c:pt idx="89">
                  <c:v>-113.537063310907</c:v>
                </c:pt>
                <c:pt idx="90">
                  <c:v>-113.536305385509</c:v>
                </c:pt>
                <c:pt idx="91">
                  <c:v>-113.538457750662</c:v>
                </c:pt>
                <c:pt idx="92">
                  <c:v>-113.540007516119</c:v>
                </c:pt>
                <c:pt idx="93">
                  <c:v>-113.54096500438</c:v>
                </c:pt>
                <c:pt idx="94">
                  <c:v>-113.54099487200099</c:v>
                </c:pt>
                <c:pt idx="95">
                  <c:v>-113.53929333424701</c:v>
                </c:pt>
                <c:pt idx="96">
                  <c:v>-113.53734345786501</c:v>
                </c:pt>
                <c:pt idx="97">
                  <c:v>-113.536657734725</c:v>
                </c:pt>
                <c:pt idx="98">
                  <c:v>-113.53755190631099</c:v>
                </c:pt>
                <c:pt idx="99">
                  <c:v>-113.538669640503</c:v>
                </c:pt>
                <c:pt idx="100">
                  <c:v>-113.537393707956</c:v>
                </c:pt>
                <c:pt idx="101">
                  <c:v>-113.53558869996201</c:v>
                </c:pt>
                <c:pt idx="102">
                  <c:v>-113.534116667742</c:v>
                </c:pt>
                <c:pt idx="103">
                  <c:v>-113.532069906353</c:v>
                </c:pt>
                <c:pt idx="104">
                  <c:v>-113.52924006309</c:v>
                </c:pt>
                <c:pt idx="105">
                  <c:v>-113.5294494035</c:v>
                </c:pt>
                <c:pt idx="106">
                  <c:v>-113.530758108957</c:v>
                </c:pt>
                <c:pt idx="107">
                  <c:v>-113.532851022852</c:v>
                </c:pt>
                <c:pt idx="108">
                  <c:v>-113.53628923756401</c:v>
                </c:pt>
                <c:pt idx="109">
                  <c:v>-113.54037663240899</c:v>
                </c:pt>
                <c:pt idx="110">
                  <c:v>-113.542588766347</c:v>
                </c:pt>
                <c:pt idx="111">
                  <c:v>-113.546921866657</c:v>
                </c:pt>
                <c:pt idx="112">
                  <c:v>-113.550080416336</c:v>
                </c:pt>
                <c:pt idx="113">
                  <c:v>-113.551338819707</c:v>
                </c:pt>
                <c:pt idx="114">
                  <c:v>-113.55076440762301</c:v>
                </c:pt>
                <c:pt idx="115">
                  <c:v>-113.550738943599</c:v>
                </c:pt>
                <c:pt idx="116">
                  <c:v>-113.54853726818099</c:v>
                </c:pt>
                <c:pt idx="117">
                  <c:v>-113.544801572092</c:v>
                </c:pt>
                <c:pt idx="118">
                  <c:v>-113.540452407212</c:v>
                </c:pt>
                <c:pt idx="119">
                  <c:v>-113.537792837034</c:v>
                </c:pt>
                <c:pt idx="120">
                  <c:v>-113.53638008081801</c:v>
                </c:pt>
                <c:pt idx="121">
                  <c:v>-113.537154993399</c:v>
                </c:pt>
                <c:pt idx="122">
                  <c:v>-113.538117666871</c:v>
                </c:pt>
                <c:pt idx="123">
                  <c:v>-113.538774577499</c:v>
                </c:pt>
                <c:pt idx="124">
                  <c:v>-113.539340804774</c:v>
                </c:pt>
                <c:pt idx="125">
                  <c:v>-113.538893135108</c:v>
                </c:pt>
                <c:pt idx="126">
                  <c:v>-113.538058689397</c:v>
                </c:pt>
                <c:pt idx="127">
                  <c:v>-113.535750153877</c:v>
                </c:pt>
                <c:pt idx="128">
                  <c:v>-113.53525508638999</c:v>
                </c:pt>
                <c:pt idx="129">
                  <c:v>-113.535852188294</c:v>
                </c:pt>
                <c:pt idx="130">
                  <c:v>-113.536982685555</c:v>
                </c:pt>
                <c:pt idx="131">
                  <c:v>-113.539207946427</c:v>
                </c:pt>
                <c:pt idx="132">
                  <c:v>-113.54007427358199</c:v>
                </c:pt>
                <c:pt idx="133">
                  <c:v>-113.538799216813</c:v>
                </c:pt>
                <c:pt idx="134">
                  <c:v>-113.536386435308</c:v>
                </c:pt>
                <c:pt idx="135">
                  <c:v>-113.53321758026701</c:v>
                </c:pt>
                <c:pt idx="136">
                  <c:v>-113.532571412916</c:v>
                </c:pt>
                <c:pt idx="137">
                  <c:v>-113.533999120302</c:v>
                </c:pt>
                <c:pt idx="138">
                  <c:v>-113.536387217189</c:v>
                </c:pt>
                <c:pt idx="139">
                  <c:v>-113.538075373344</c:v>
                </c:pt>
                <c:pt idx="140">
                  <c:v>-113.54028873507799</c:v>
                </c:pt>
                <c:pt idx="141">
                  <c:v>-113.544544845901</c:v>
                </c:pt>
                <c:pt idx="142">
                  <c:v>-113.546942670885</c:v>
                </c:pt>
                <c:pt idx="143">
                  <c:v>-113.547086236052</c:v>
                </c:pt>
                <c:pt idx="144">
                  <c:v>-113.54673135162101</c:v>
                </c:pt>
                <c:pt idx="145">
                  <c:v>-113.547951586878</c:v>
                </c:pt>
                <c:pt idx="146">
                  <c:v>-113.551646400487</c:v>
                </c:pt>
                <c:pt idx="147">
                  <c:v>-113.552389418975</c:v>
                </c:pt>
                <c:pt idx="148">
                  <c:v>-113.550167632797</c:v>
                </c:pt>
                <c:pt idx="149">
                  <c:v>-113.547134884126</c:v>
                </c:pt>
                <c:pt idx="150">
                  <c:v>-113.546341518074</c:v>
                </c:pt>
                <c:pt idx="151">
                  <c:v>-113.54629981681001</c:v>
                </c:pt>
                <c:pt idx="152">
                  <c:v>-113.545503881161</c:v>
                </c:pt>
                <c:pt idx="153">
                  <c:v>-113.544819348849</c:v>
                </c:pt>
                <c:pt idx="154">
                  <c:v>-113.544169988853</c:v>
                </c:pt>
                <c:pt idx="155">
                  <c:v>-113.546215594229</c:v>
                </c:pt>
                <c:pt idx="156">
                  <c:v>-113.550399003677</c:v>
                </c:pt>
                <c:pt idx="157">
                  <c:v>-113.553634149731</c:v>
                </c:pt>
                <c:pt idx="158">
                  <c:v>-113.556390635242</c:v>
                </c:pt>
                <c:pt idx="159">
                  <c:v>-113.559415114163</c:v>
                </c:pt>
                <c:pt idx="160">
                  <c:v>-113.565259088299</c:v>
                </c:pt>
                <c:pt idx="161">
                  <c:v>-113.568873068586</c:v>
                </c:pt>
                <c:pt idx="162">
                  <c:v>-113.570317258188</c:v>
                </c:pt>
                <c:pt idx="163">
                  <c:v>-113.571738230515</c:v>
                </c:pt>
                <c:pt idx="164">
                  <c:v>-113.571802364558</c:v>
                </c:pt>
                <c:pt idx="165">
                  <c:v>-113.573741655519</c:v>
                </c:pt>
                <c:pt idx="166">
                  <c:v>-113.576904701269</c:v>
                </c:pt>
                <c:pt idx="167">
                  <c:v>-113.57927702881901</c:v>
                </c:pt>
                <c:pt idx="168">
                  <c:v>-113.580755226477</c:v>
                </c:pt>
                <c:pt idx="169">
                  <c:v>-113.582642140053</c:v>
                </c:pt>
                <c:pt idx="170">
                  <c:v>-113.588560973943</c:v>
                </c:pt>
                <c:pt idx="171">
                  <c:v>-113.594742971272</c:v>
                </c:pt>
                <c:pt idx="172">
                  <c:v>-113.599838341558</c:v>
                </c:pt>
                <c:pt idx="173">
                  <c:v>-113.601635448327</c:v>
                </c:pt>
                <c:pt idx="174">
                  <c:v>-113.603674273922</c:v>
                </c:pt>
                <c:pt idx="175">
                  <c:v>-113.606815401893</c:v>
                </c:pt>
                <c:pt idx="176">
                  <c:v>-113.610294770454</c:v>
                </c:pt>
                <c:pt idx="177">
                  <c:v>-113.612314018117</c:v>
                </c:pt>
                <c:pt idx="178">
                  <c:v>-113.61324146838599</c:v>
                </c:pt>
                <c:pt idx="179">
                  <c:v>-113.613543110251</c:v>
                </c:pt>
                <c:pt idx="180">
                  <c:v>-113.61926714562</c:v>
                </c:pt>
                <c:pt idx="181">
                  <c:v>-113.622772787881</c:v>
                </c:pt>
                <c:pt idx="182">
                  <c:v>-113.623995621308</c:v>
                </c:pt>
                <c:pt idx="183">
                  <c:v>-113.622232981625</c:v>
                </c:pt>
                <c:pt idx="184">
                  <c:v>-113.618426060733</c:v>
                </c:pt>
                <c:pt idx="185">
                  <c:v>-113.615222871847</c:v>
                </c:pt>
                <c:pt idx="186">
                  <c:v>-113.610381381075</c:v>
                </c:pt>
                <c:pt idx="187">
                  <c:v>-113.600648341057</c:v>
                </c:pt>
                <c:pt idx="188">
                  <c:v>-113.58621440162899</c:v>
                </c:pt>
                <c:pt idx="189">
                  <c:v>-113.573238379179</c:v>
                </c:pt>
                <c:pt idx="190">
                  <c:v>-113.567599780168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'integrated Field'!$P$1</c:f>
              <c:strCache>
                <c:ptCount val="1"/>
                <c:pt idx="0">
                  <c:v>Ti tI6AL4v 0mm Flange</c:v>
                </c:pt>
              </c:strCache>
            </c:strRef>
          </c:tx>
          <c:marker>
            <c:symbol val="none"/>
          </c:marker>
          <c:trendline>
            <c:spPr>
              <a:ln>
                <a:solidFill>
                  <a:srgbClr val="C00000"/>
                </a:solidFill>
              </a:ln>
            </c:spPr>
            <c:trendlineType val="poly"/>
            <c:order val="3"/>
            <c:dispRSqr val="0"/>
            <c:dispEq val="1"/>
            <c:trendlineLbl>
              <c:layout>
                <c:manualLayout>
                  <c:x val="-6.9477126577403972E-2"/>
                  <c:y val="-0.41416954289794294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rgbClr val="C00000"/>
                        </a:solidFill>
                      </a:defRPr>
                    </a:pPr>
                    <a:r>
                      <a:rPr lang="en-US" sz="1400" baseline="0" dirty="0">
                        <a:solidFill>
                          <a:srgbClr val="C00000"/>
                        </a:solidFill>
                      </a:rPr>
                      <a:t>y = -1E-08x</a:t>
                    </a:r>
                    <a:r>
                      <a:rPr lang="en-US" sz="1400" baseline="30000" dirty="0">
                        <a:solidFill>
                          <a:srgbClr val="C00000"/>
                        </a:solidFill>
                      </a:rPr>
                      <a:t>3</a:t>
                    </a:r>
                    <a:r>
                      <a:rPr lang="en-US" sz="1400" baseline="0" dirty="0">
                        <a:solidFill>
                          <a:srgbClr val="C00000"/>
                        </a:solidFill>
                      </a:rPr>
                      <a:t> - 7E-06x</a:t>
                    </a:r>
                    <a:r>
                      <a:rPr lang="en-US" sz="1400" baseline="30000" dirty="0">
                        <a:solidFill>
                          <a:srgbClr val="C00000"/>
                        </a:solidFill>
                      </a:rPr>
                      <a:t>2</a:t>
                    </a:r>
                    <a:r>
                      <a:rPr lang="en-US" sz="1400" baseline="0" dirty="0">
                        <a:solidFill>
                          <a:srgbClr val="C00000"/>
                        </a:solidFill>
                      </a:rPr>
                      <a:t> + 0.0017x - 113.62</a:t>
                    </a:r>
                    <a:endParaRPr lang="en-US" sz="1400" dirty="0">
                      <a:solidFill>
                        <a:srgbClr val="C00000"/>
                      </a:solidFill>
                    </a:endParaRPr>
                  </a:p>
                </c:rich>
              </c:tx>
              <c:numFmt formatCode="General" sourceLinked="0"/>
              <c:spPr>
                <a:solidFill>
                  <a:sysClr val="window" lastClr="FFFFFF"/>
                </a:solidFill>
              </c:spPr>
            </c:trendlineLbl>
          </c:trendline>
          <c:val>
            <c:numRef>
              <c:f>'integrated Field'!$P$2:$P$192</c:f>
              <c:numCache>
                <c:formatCode>General</c:formatCode>
                <c:ptCount val="191"/>
                <c:pt idx="0">
                  <c:v>-113.587491844948</c:v>
                </c:pt>
                <c:pt idx="1">
                  <c:v>-113.59553438075</c:v>
                </c:pt>
                <c:pt idx="2">
                  <c:v>-113.601766749136</c:v>
                </c:pt>
                <c:pt idx="3">
                  <c:v>-113.60536792985801</c:v>
                </c:pt>
                <c:pt idx="4">
                  <c:v>-113.606189551227</c:v>
                </c:pt>
                <c:pt idx="5">
                  <c:v>-113.60518308694201</c:v>
                </c:pt>
                <c:pt idx="6">
                  <c:v>-113.603718238049</c:v>
                </c:pt>
                <c:pt idx="7">
                  <c:v>-113.60939836146299</c:v>
                </c:pt>
                <c:pt idx="8">
                  <c:v>-113.615499742607</c:v>
                </c:pt>
                <c:pt idx="9">
                  <c:v>-113.618417374736</c:v>
                </c:pt>
                <c:pt idx="10">
                  <c:v>-113.616767924236</c:v>
                </c:pt>
                <c:pt idx="11">
                  <c:v>-113.611524534976</c:v>
                </c:pt>
                <c:pt idx="12">
                  <c:v>-113.610302287043</c:v>
                </c:pt>
                <c:pt idx="13">
                  <c:v>-113.61310782557599</c:v>
                </c:pt>
                <c:pt idx="14">
                  <c:v>-113.613542108318</c:v>
                </c:pt>
                <c:pt idx="15">
                  <c:v>-113.611581454654</c:v>
                </c:pt>
                <c:pt idx="16">
                  <c:v>-113.606710291799</c:v>
                </c:pt>
                <c:pt idx="17">
                  <c:v>-113.602278681077</c:v>
                </c:pt>
                <c:pt idx="18">
                  <c:v>-113.597902813094</c:v>
                </c:pt>
                <c:pt idx="19">
                  <c:v>-113.592517854896</c:v>
                </c:pt>
                <c:pt idx="20">
                  <c:v>-113.585144162001</c:v>
                </c:pt>
                <c:pt idx="21">
                  <c:v>-113.578736663961</c:v>
                </c:pt>
                <c:pt idx="22">
                  <c:v>-113.580283615339</c:v>
                </c:pt>
                <c:pt idx="23">
                  <c:v>-113.58036111134</c:v>
                </c:pt>
                <c:pt idx="24">
                  <c:v>-113.578711229848</c:v>
                </c:pt>
                <c:pt idx="25">
                  <c:v>-113.57523293663399</c:v>
                </c:pt>
                <c:pt idx="26">
                  <c:v>-113.570940468331</c:v>
                </c:pt>
                <c:pt idx="27">
                  <c:v>-113.57079814396801</c:v>
                </c:pt>
                <c:pt idx="28">
                  <c:v>-113.570938904282</c:v>
                </c:pt>
                <c:pt idx="29">
                  <c:v>-113.568264772098</c:v>
                </c:pt>
                <c:pt idx="30">
                  <c:v>-113.56324895272</c:v>
                </c:pt>
                <c:pt idx="31">
                  <c:v>-113.559710603578</c:v>
                </c:pt>
                <c:pt idx="32">
                  <c:v>-113.56017832319201</c:v>
                </c:pt>
                <c:pt idx="33">
                  <c:v>-113.558981946198</c:v>
                </c:pt>
                <c:pt idx="34">
                  <c:v>-113.556529566517</c:v>
                </c:pt>
                <c:pt idx="35">
                  <c:v>-113.553132138549</c:v>
                </c:pt>
                <c:pt idx="36">
                  <c:v>-113.548603622196</c:v>
                </c:pt>
                <c:pt idx="37">
                  <c:v>-113.544984892409</c:v>
                </c:pt>
                <c:pt idx="38">
                  <c:v>-113.542786593678</c:v>
                </c:pt>
                <c:pt idx="39">
                  <c:v>-113.539759607102</c:v>
                </c:pt>
                <c:pt idx="40">
                  <c:v>-113.53705164697</c:v>
                </c:pt>
                <c:pt idx="41">
                  <c:v>-113.536060548547</c:v>
                </c:pt>
                <c:pt idx="42">
                  <c:v>-113.54094883168401</c:v>
                </c:pt>
                <c:pt idx="43">
                  <c:v>-113.54702967189201</c:v>
                </c:pt>
                <c:pt idx="44">
                  <c:v>-113.55097838412701</c:v>
                </c:pt>
                <c:pt idx="45">
                  <c:v>-113.551314869054</c:v>
                </c:pt>
                <c:pt idx="46">
                  <c:v>-113.55121855601</c:v>
                </c:pt>
                <c:pt idx="47">
                  <c:v>-113.54946420124899</c:v>
                </c:pt>
                <c:pt idx="48">
                  <c:v>-113.545600916994</c:v>
                </c:pt>
                <c:pt idx="49">
                  <c:v>-113.542632353824</c:v>
                </c:pt>
                <c:pt idx="50">
                  <c:v>-113.540397038938</c:v>
                </c:pt>
                <c:pt idx="51">
                  <c:v>-113.540476739711</c:v>
                </c:pt>
                <c:pt idx="52">
                  <c:v>-113.543843780364</c:v>
                </c:pt>
                <c:pt idx="53">
                  <c:v>-113.547255999602</c:v>
                </c:pt>
                <c:pt idx="54">
                  <c:v>-113.54862123023599</c:v>
                </c:pt>
                <c:pt idx="55">
                  <c:v>-113.54719689247401</c:v>
                </c:pt>
                <c:pt idx="56">
                  <c:v>-113.545714672166</c:v>
                </c:pt>
                <c:pt idx="57">
                  <c:v>-113.546307951741</c:v>
                </c:pt>
                <c:pt idx="58">
                  <c:v>-113.54644364996</c:v>
                </c:pt>
                <c:pt idx="59">
                  <c:v>-113.54525102045299</c:v>
                </c:pt>
                <c:pt idx="60">
                  <c:v>-113.54368561714701</c:v>
                </c:pt>
                <c:pt idx="61">
                  <c:v>-113.540003169836</c:v>
                </c:pt>
                <c:pt idx="62">
                  <c:v>-113.538913596642</c:v>
                </c:pt>
                <c:pt idx="63">
                  <c:v>-113.537342677073</c:v>
                </c:pt>
                <c:pt idx="64">
                  <c:v>-113.532063282013</c:v>
                </c:pt>
                <c:pt idx="65">
                  <c:v>-113.52662170811</c:v>
                </c:pt>
                <c:pt idx="66">
                  <c:v>-113.52508852085499</c:v>
                </c:pt>
                <c:pt idx="67">
                  <c:v>-113.529952351142</c:v>
                </c:pt>
                <c:pt idx="68">
                  <c:v>-113.534424241241</c:v>
                </c:pt>
                <c:pt idx="69">
                  <c:v>-113.536894503781</c:v>
                </c:pt>
                <c:pt idx="70">
                  <c:v>-113.535751295195</c:v>
                </c:pt>
                <c:pt idx="71">
                  <c:v>-113.532223804479</c:v>
                </c:pt>
                <c:pt idx="72">
                  <c:v>-113.53305552790199</c:v>
                </c:pt>
                <c:pt idx="73">
                  <c:v>-113.532268384746</c:v>
                </c:pt>
                <c:pt idx="74">
                  <c:v>-113.530221231065</c:v>
                </c:pt>
                <c:pt idx="75">
                  <c:v>-113.529074060331</c:v>
                </c:pt>
                <c:pt idx="76">
                  <c:v>-113.537175100612</c:v>
                </c:pt>
                <c:pt idx="77">
                  <c:v>-113.541782060128</c:v>
                </c:pt>
                <c:pt idx="78">
                  <c:v>-113.543707489032</c:v>
                </c:pt>
                <c:pt idx="79">
                  <c:v>-113.54179659953201</c:v>
                </c:pt>
                <c:pt idx="80">
                  <c:v>-113.536238232345</c:v>
                </c:pt>
                <c:pt idx="81">
                  <c:v>-113.532087459416</c:v>
                </c:pt>
                <c:pt idx="82">
                  <c:v>-113.532324235056</c:v>
                </c:pt>
                <c:pt idx="83">
                  <c:v>-113.532911165557</c:v>
                </c:pt>
                <c:pt idx="84">
                  <c:v>-113.531066071015</c:v>
                </c:pt>
                <c:pt idx="85">
                  <c:v>-113.527783086149</c:v>
                </c:pt>
                <c:pt idx="86">
                  <c:v>-113.526640619549</c:v>
                </c:pt>
                <c:pt idx="87">
                  <c:v>-113.527110747124</c:v>
                </c:pt>
                <c:pt idx="88">
                  <c:v>-113.525590691369</c:v>
                </c:pt>
                <c:pt idx="89">
                  <c:v>-113.52232883481101</c:v>
                </c:pt>
                <c:pt idx="90">
                  <c:v>-113.518890506798</c:v>
                </c:pt>
                <c:pt idx="91">
                  <c:v>-113.521749173521</c:v>
                </c:pt>
                <c:pt idx="92">
                  <c:v>-113.526313789922</c:v>
                </c:pt>
                <c:pt idx="93">
                  <c:v>-113.529001558033</c:v>
                </c:pt>
                <c:pt idx="94">
                  <c:v>-113.530917212368</c:v>
                </c:pt>
                <c:pt idx="95">
                  <c:v>-113.534680183726</c:v>
                </c:pt>
                <c:pt idx="96">
                  <c:v>-113.539244321396</c:v>
                </c:pt>
                <c:pt idx="97">
                  <c:v>-113.543235754931</c:v>
                </c:pt>
                <c:pt idx="98">
                  <c:v>-113.545174392685</c:v>
                </c:pt>
                <c:pt idx="99">
                  <c:v>-113.54581828618301</c:v>
                </c:pt>
                <c:pt idx="100">
                  <c:v>-113.545637838319</c:v>
                </c:pt>
                <c:pt idx="101">
                  <c:v>-113.544402673183</c:v>
                </c:pt>
                <c:pt idx="102">
                  <c:v>-113.543110724629</c:v>
                </c:pt>
                <c:pt idx="103">
                  <c:v>-113.54147670107</c:v>
                </c:pt>
                <c:pt idx="104">
                  <c:v>-113.538562161404</c:v>
                </c:pt>
                <c:pt idx="105">
                  <c:v>-113.53710936467</c:v>
                </c:pt>
                <c:pt idx="106">
                  <c:v>-113.537199506555</c:v>
                </c:pt>
                <c:pt idx="107">
                  <c:v>-113.536254837896</c:v>
                </c:pt>
                <c:pt idx="108">
                  <c:v>-113.536908711012</c:v>
                </c:pt>
                <c:pt idx="109">
                  <c:v>-113.53758028689001</c:v>
                </c:pt>
                <c:pt idx="110">
                  <c:v>-113.538221595701</c:v>
                </c:pt>
                <c:pt idx="111">
                  <c:v>-113.54001473272299</c:v>
                </c:pt>
                <c:pt idx="112">
                  <c:v>-113.54008922384401</c:v>
                </c:pt>
                <c:pt idx="113">
                  <c:v>-113.53843781419801</c:v>
                </c:pt>
                <c:pt idx="114">
                  <c:v>-113.536859150974</c:v>
                </c:pt>
                <c:pt idx="115">
                  <c:v>-113.53526059309</c:v>
                </c:pt>
                <c:pt idx="116">
                  <c:v>-113.534790711917</c:v>
                </c:pt>
                <c:pt idx="117">
                  <c:v>-113.53572350112999</c:v>
                </c:pt>
                <c:pt idx="118">
                  <c:v>-113.534668681897</c:v>
                </c:pt>
                <c:pt idx="119">
                  <c:v>-113.532148465521</c:v>
                </c:pt>
                <c:pt idx="120">
                  <c:v>-113.52919951542999</c:v>
                </c:pt>
                <c:pt idx="121">
                  <c:v>-113.525538106952</c:v>
                </c:pt>
                <c:pt idx="122">
                  <c:v>-113.522679997995</c:v>
                </c:pt>
                <c:pt idx="123">
                  <c:v>-113.52069134256099</c:v>
                </c:pt>
                <c:pt idx="124">
                  <c:v>-113.520339229488</c:v>
                </c:pt>
                <c:pt idx="125">
                  <c:v>-113.522420387834</c:v>
                </c:pt>
                <c:pt idx="126">
                  <c:v>-113.526299194831</c:v>
                </c:pt>
                <c:pt idx="127">
                  <c:v>-113.527736089719</c:v>
                </c:pt>
                <c:pt idx="128">
                  <c:v>-113.527070849027</c:v>
                </c:pt>
                <c:pt idx="129">
                  <c:v>-113.527231707618</c:v>
                </c:pt>
                <c:pt idx="130">
                  <c:v>-113.529462083742</c:v>
                </c:pt>
                <c:pt idx="131">
                  <c:v>-113.531832780839</c:v>
                </c:pt>
                <c:pt idx="132">
                  <c:v>-113.533818032121</c:v>
                </c:pt>
                <c:pt idx="133">
                  <c:v>-113.534106720447</c:v>
                </c:pt>
                <c:pt idx="134">
                  <c:v>-113.533781183955</c:v>
                </c:pt>
                <c:pt idx="135">
                  <c:v>-113.535681699892</c:v>
                </c:pt>
                <c:pt idx="136">
                  <c:v>-113.53860729000201</c:v>
                </c:pt>
                <c:pt idx="137">
                  <c:v>-113.540698802571</c:v>
                </c:pt>
                <c:pt idx="138">
                  <c:v>-113.54288409783599</c:v>
                </c:pt>
                <c:pt idx="139">
                  <c:v>-113.54411583353</c:v>
                </c:pt>
                <c:pt idx="140">
                  <c:v>-113.543763443202</c:v>
                </c:pt>
                <c:pt idx="141">
                  <c:v>-113.542858442343</c:v>
                </c:pt>
                <c:pt idx="142">
                  <c:v>-113.54209531854499</c:v>
                </c:pt>
                <c:pt idx="143">
                  <c:v>-113.540609429535</c:v>
                </c:pt>
                <c:pt idx="144">
                  <c:v>-113.53937978748399</c:v>
                </c:pt>
                <c:pt idx="145">
                  <c:v>-113.541268838817</c:v>
                </c:pt>
                <c:pt idx="146">
                  <c:v>-113.54193257687901</c:v>
                </c:pt>
                <c:pt idx="147">
                  <c:v>-113.541509892967</c:v>
                </c:pt>
                <c:pt idx="148">
                  <c:v>-113.540010185179</c:v>
                </c:pt>
                <c:pt idx="149">
                  <c:v>-113.538445197863</c:v>
                </c:pt>
                <c:pt idx="150">
                  <c:v>-113.540402696434</c:v>
                </c:pt>
                <c:pt idx="151">
                  <c:v>-113.54273652033601</c:v>
                </c:pt>
                <c:pt idx="152">
                  <c:v>-113.543685161482</c:v>
                </c:pt>
                <c:pt idx="153">
                  <c:v>-113.542290948458</c:v>
                </c:pt>
                <c:pt idx="154">
                  <c:v>-113.539862918651</c:v>
                </c:pt>
                <c:pt idx="155">
                  <c:v>-113.544582881031</c:v>
                </c:pt>
                <c:pt idx="156">
                  <c:v>-113.55114143326399</c:v>
                </c:pt>
                <c:pt idx="157">
                  <c:v>-113.556418795993</c:v>
                </c:pt>
                <c:pt idx="158">
                  <c:v>-113.56033542822399</c:v>
                </c:pt>
                <c:pt idx="159">
                  <c:v>-113.562635186691</c:v>
                </c:pt>
                <c:pt idx="160">
                  <c:v>-113.563924374393</c:v>
                </c:pt>
                <c:pt idx="161">
                  <c:v>-113.565146136435</c:v>
                </c:pt>
                <c:pt idx="162">
                  <c:v>-113.56452238641199</c:v>
                </c:pt>
                <c:pt idx="163">
                  <c:v>-113.561620881973</c:v>
                </c:pt>
                <c:pt idx="164">
                  <c:v>-113.558228710756</c:v>
                </c:pt>
                <c:pt idx="165">
                  <c:v>-113.56160794595399</c:v>
                </c:pt>
                <c:pt idx="166">
                  <c:v>-113.565895440433</c:v>
                </c:pt>
                <c:pt idx="167">
                  <c:v>-113.56942905467599</c:v>
                </c:pt>
                <c:pt idx="168">
                  <c:v>-113.572168045693</c:v>
                </c:pt>
                <c:pt idx="169">
                  <c:v>-113.575498223201</c:v>
                </c:pt>
                <c:pt idx="170">
                  <c:v>-113.58154681572999</c:v>
                </c:pt>
                <c:pt idx="171">
                  <c:v>-113.585658760108</c:v>
                </c:pt>
                <c:pt idx="172">
                  <c:v>-113.586031906741</c:v>
                </c:pt>
                <c:pt idx="173">
                  <c:v>-113.585231930041</c:v>
                </c:pt>
                <c:pt idx="174">
                  <c:v>-113.586268593958</c:v>
                </c:pt>
                <c:pt idx="175">
                  <c:v>-113.595103661927</c:v>
                </c:pt>
                <c:pt idx="176">
                  <c:v>-113.605504306816</c:v>
                </c:pt>
                <c:pt idx="177">
                  <c:v>-113.613564674917</c:v>
                </c:pt>
                <c:pt idx="178">
                  <c:v>-113.617792479014</c:v>
                </c:pt>
                <c:pt idx="179">
                  <c:v>-113.619493411316</c:v>
                </c:pt>
                <c:pt idx="180">
                  <c:v>-113.62316174438</c:v>
                </c:pt>
                <c:pt idx="181">
                  <c:v>-113.62391030154301</c:v>
                </c:pt>
                <c:pt idx="182">
                  <c:v>-113.622391769765</c:v>
                </c:pt>
                <c:pt idx="183">
                  <c:v>-113.61642744539</c:v>
                </c:pt>
                <c:pt idx="184">
                  <c:v>-113.611258464458</c:v>
                </c:pt>
                <c:pt idx="185">
                  <c:v>-113.611678836775</c:v>
                </c:pt>
                <c:pt idx="186">
                  <c:v>-113.611204730891</c:v>
                </c:pt>
                <c:pt idx="187">
                  <c:v>-113.607970049058</c:v>
                </c:pt>
                <c:pt idx="188">
                  <c:v>-113.602414514816</c:v>
                </c:pt>
                <c:pt idx="189">
                  <c:v>-113.594036097988</c:v>
                </c:pt>
                <c:pt idx="190">
                  <c:v>-113.58592484931501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198336"/>
        <c:axId val="107199872"/>
      </c:lineChart>
      <c:catAx>
        <c:axId val="10719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99872"/>
        <c:crosses val="autoZero"/>
        <c:auto val="1"/>
        <c:lblAlgn val="ctr"/>
        <c:lblOffset val="100"/>
        <c:tickLblSkip val="10"/>
        <c:tickMarkSkip val="5"/>
        <c:noMultiLvlLbl val="0"/>
      </c:catAx>
      <c:valAx>
        <c:axId val="107199872"/>
        <c:scaling>
          <c:orientation val="minMax"/>
          <c:max val="-113.4"/>
          <c:min val="-113.7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19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498884294185511"/>
          <c:y val="0.62155032044674996"/>
          <c:w val="0.49827124944808171"/>
          <c:h val="0.30929851800391056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1EAD0-EF53-41F4-AA8D-FC3F48014813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6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DA39-536B-4F07-8550-FC6B93A6D3EF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00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507EC-54F7-4BAE-8455-7E67EF5E8D66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13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085E-CCBE-4820-B9B9-013F577EF942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679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86FDA-EDF6-46ED-B139-29DE82704D14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73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0B0BE-69DA-4571-94DF-4C245F904E08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737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2D16-0F9F-41DD-9F2A-D83232016F87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00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A304-A6CA-4765-978C-EEE70BAA44E9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85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67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162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07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967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95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73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52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6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88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43C8-AAD9-43E0-BEEF-F85AC0832E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95B42-4E4F-4FF3-84B9-95A3F4F07598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20120" y="266416"/>
            <a:ext cx="764611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026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7" y="88291"/>
            <a:ext cx="1211263" cy="92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87F012-C94C-4525-B71C-1C430F43B65F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30D397-9723-402C-8A3E-485718A4B3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00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09E4-4C90-495B-A5AA-27F3773CD657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5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7611A1A8-F3B1-4E47-B2E7-F1C0920D48AF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9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srgbClr val="2F2B20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srgbClr val="2F2B20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srgbClr val="2F2B20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srgbClr val="2F2B20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srgbClr val="2F2B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A0C1-224E-4699-82C4-695269C9E101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9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3E55-B0BF-4524-BBB4-911C1D854287}" type="datetime1">
              <a:rPr lang="en-GB" smtClean="0">
                <a:solidFill>
                  <a:srgbClr val="675E47"/>
                </a:solidFill>
              </a:rPr>
              <a:pPr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‹#›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9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717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>
                <a:solidFill>
                  <a:srgbClr val="2F2B2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defTabSz="914400"/>
            <a:fld id="{30C0FDAE-6A23-4418-9E80-44130067094A}" type="datetime1">
              <a:rPr lang="en-GB" smtClean="0">
                <a:solidFill>
                  <a:srgbClr val="675E47"/>
                </a:solidFill>
              </a:rPr>
              <a:pPr defTabSz="914400"/>
              <a:t>22/01/2014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defTabSz="914400"/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>
              <a:solidFill>
                <a:srgbClr val="675E4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defTabSz="914400"/>
            <a:fld id="{DE7E5B50-4D9A-4252-98F8-3E66FA6BBEC0}" type="slidenum">
              <a:rPr lang="en-GB" smtClean="0">
                <a:solidFill>
                  <a:srgbClr val="675E47"/>
                </a:solidFill>
              </a:rPr>
              <a:pPr defTabSz="914400"/>
              <a:t>‹#›</a:t>
            </a:fld>
            <a:endParaRPr lang="en-GB">
              <a:solidFill>
                <a:srgbClr val="675E4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4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80343C8-AAD9-43E0-BEEF-F85AC0832EE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22/01/2014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B295B42-4E4F-4FF3-84B9-95A3F4F0759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3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281673/files/sLHC%20Project%20Note%200035.pdf" TargetMode="External"/><Relationship Id="rId2" Type="http://schemas.openxmlformats.org/officeDocument/2006/relationships/hyperlink" Target="http://cds.cern.ch/record/1286308/files/project-note-0021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getFile.py/access?contribId=5&amp;resId=1&amp;materialId=slides&amp;confId=158153" TargetMode="External"/><Relationship Id="rId4" Type="http://schemas.openxmlformats.org/officeDocument/2006/relationships/hyperlink" Target="http://cds.cern.ch/record/1277906/files/CERN-ATS-2010-146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244116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getFile.py/access?contribId=0&amp;resId=1&amp;materialId=slides&amp;confId=276768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Baseline </a:t>
            </a:r>
            <a:r>
              <a:rPr lang="en-US" dirty="0" smtClean="0"/>
              <a:t>Design for the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</a:t>
            </a:r>
            <a:r>
              <a:rPr lang="en-US" baseline="30000" dirty="0"/>
              <a:t>0</a:t>
            </a:r>
            <a:r>
              <a:rPr lang="en-US" dirty="0"/>
              <a:t>/H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 smtClean="0"/>
              <a:t>Beam </a:t>
            </a:r>
            <a:r>
              <a:rPr lang="en-US" dirty="0"/>
              <a:t>Dump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2765"/>
            <a:ext cx="8701471" cy="210670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Wim</a:t>
            </a:r>
            <a:r>
              <a:rPr lang="en-US" dirty="0"/>
              <a:t> </a:t>
            </a:r>
            <a:r>
              <a:rPr lang="en-US" dirty="0" err="1"/>
              <a:t>Weterings</a:t>
            </a:r>
            <a:r>
              <a:rPr lang="en-US" dirty="0"/>
              <a:t> TE-ABT</a:t>
            </a:r>
          </a:p>
          <a:p>
            <a:endParaRPr lang="en-US" dirty="0"/>
          </a:p>
          <a:p>
            <a:r>
              <a:rPr lang="en-US" dirty="0"/>
              <a:t>Presenting work from: Bruno </a:t>
            </a:r>
            <a:r>
              <a:rPr lang="en-US" dirty="0" err="1" smtClean="0"/>
              <a:t>Balhan</a:t>
            </a:r>
            <a:r>
              <a:rPr lang="en-US" dirty="0" smtClean="0"/>
              <a:t>; Elena Benedetto; Jan </a:t>
            </a:r>
            <a:r>
              <a:rPr lang="en-US" dirty="0"/>
              <a:t>Borburgh</a:t>
            </a:r>
            <a:r>
              <a:rPr lang="en-US" dirty="0" smtClean="0"/>
              <a:t>; </a:t>
            </a:r>
            <a:br>
              <a:rPr lang="en-US" dirty="0" smtClean="0"/>
            </a:br>
            <a:r>
              <a:rPr lang="en-US" dirty="0" smtClean="0"/>
              <a:t>Chiara </a:t>
            </a:r>
            <a:r>
              <a:rPr lang="en-US" dirty="0" err="1" smtClean="0"/>
              <a:t>Bracco</a:t>
            </a:r>
            <a:r>
              <a:rPr lang="en-US" dirty="0" smtClean="0"/>
              <a:t>; Melanie </a:t>
            </a:r>
            <a:r>
              <a:rPr lang="en-US" dirty="0"/>
              <a:t>Delonca; Robert </a:t>
            </a:r>
            <a:r>
              <a:rPr lang="en-US" dirty="0" smtClean="0"/>
              <a:t>Froeschl; Marco </a:t>
            </a:r>
            <a:r>
              <a:rPr lang="en-US" dirty="0" err="1" smtClean="0"/>
              <a:t>Garlache</a:t>
            </a:r>
            <a:r>
              <a:rPr lang="en-US" dirty="0" smtClean="0"/>
              <a:t>; </a:t>
            </a:r>
            <a:br>
              <a:rPr lang="en-US" dirty="0" smtClean="0"/>
            </a:br>
            <a:r>
              <a:rPr lang="en-US" dirty="0" smtClean="0"/>
              <a:t>Brennan Goddard; Jan </a:t>
            </a:r>
            <a:r>
              <a:rPr lang="en-US" dirty="0"/>
              <a:t>Hansen; </a:t>
            </a:r>
            <a:r>
              <a:rPr lang="en-US" dirty="0" smtClean="0"/>
              <a:t>Klaus </a:t>
            </a:r>
            <a:r>
              <a:rPr lang="en-US" dirty="0" err="1" smtClean="0"/>
              <a:t>Hanke</a:t>
            </a:r>
            <a:r>
              <a:rPr lang="en-US" dirty="0" smtClean="0"/>
              <a:t>; Cesare Maglioni</a:t>
            </a:r>
            <a:r>
              <a:rPr lang="en-US" smtClean="0"/>
              <a:t>; </a:t>
            </a:r>
            <a:br>
              <a:rPr lang="en-US" smtClean="0"/>
            </a:br>
            <a:r>
              <a:rPr lang="en-US" smtClean="0"/>
              <a:t>Bettina </a:t>
            </a:r>
            <a:r>
              <a:rPr lang="en-US" dirty="0" err="1" smtClean="0"/>
              <a:t>Mikulec</a:t>
            </a:r>
            <a:r>
              <a:rPr lang="en-US" dirty="0" smtClean="0"/>
              <a:t>; Antony </a:t>
            </a:r>
            <a:r>
              <a:rPr lang="en-GB" dirty="0" smtClean="0"/>
              <a:t>Newborough; </a:t>
            </a:r>
            <a:r>
              <a:rPr lang="en-US" dirty="0" smtClean="0"/>
              <a:t>Alexandre </a:t>
            </a:r>
            <a:r>
              <a:rPr lang="en-US" dirty="0"/>
              <a:t>Ouzia; </a:t>
            </a:r>
            <a:r>
              <a:rPr lang="en-US" dirty="0" smtClean="0"/>
              <a:t>Benoit </a:t>
            </a:r>
            <a:r>
              <a:rPr lang="en-US" dirty="0" err="1" smtClean="0"/>
              <a:t>Riffaud</a:t>
            </a:r>
            <a:r>
              <a:rPr lang="en-US" dirty="0" smtClean="0"/>
              <a:t>; Federico Roncarolo; Laurent </a:t>
            </a:r>
            <a:r>
              <a:rPr lang="en-US" dirty="0" err="1" smtClean="0"/>
              <a:t>Zucalli</a:t>
            </a:r>
            <a:r>
              <a:rPr lang="en-US" dirty="0" smtClean="0"/>
              <a:t>; </a:t>
            </a:r>
            <a:r>
              <a:rPr lang="en-GB" dirty="0" smtClean="0"/>
              <a:t>Francesca Zocca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LIU-PSB meeting 118,  23-01-2014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"/>
          <a:stretch/>
        </p:blipFill>
        <p:spPr bwMode="auto">
          <a:xfrm>
            <a:off x="0" y="1082040"/>
            <a:ext cx="9144000" cy="502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Design, KSW Magnet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44246" y="2688440"/>
            <a:ext cx="1311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KSW4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932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"/>
          <a:stretch/>
        </p:blipFill>
        <p:spPr bwMode="auto">
          <a:xfrm>
            <a:off x="0" y="1082040"/>
            <a:ext cx="9144000" cy="502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Design, Current Baseline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8088" y="3031153"/>
            <a:ext cx="1814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SiC</a:t>
            </a:r>
            <a:r>
              <a:rPr lang="en-US" sz="2800" dirty="0" smtClean="0"/>
              <a:t> dump</a:t>
            </a:r>
          </a:p>
          <a:p>
            <a:r>
              <a:rPr lang="en-US" sz="2800" dirty="0" smtClean="0"/>
              <a:t>Inside BSW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89983" y="2896906"/>
            <a:ext cx="1638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Mb Insert</a:t>
            </a:r>
            <a:endParaRPr lang="en-GB" sz="2800" dirty="0"/>
          </a:p>
        </p:txBody>
      </p:sp>
      <p:cxnSp>
        <p:nvCxnSpPr>
          <p:cNvPr id="4" name="Straight Connector 3"/>
          <p:cNvCxnSpPr>
            <a:stCxn id="8" idx="2"/>
          </p:cNvCxnSpPr>
          <p:nvPr/>
        </p:nvCxnSpPr>
        <p:spPr>
          <a:xfrm>
            <a:off x="1009392" y="3420126"/>
            <a:ext cx="1756670" cy="5651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1"/>
          </p:cNvCxnSpPr>
          <p:nvPr/>
        </p:nvCxnSpPr>
        <p:spPr>
          <a:xfrm flipH="1">
            <a:off x="3740388" y="3508207"/>
            <a:ext cx="997700" cy="46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188190"/>
            <a:ext cx="6323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Existing BHZ chamber</a:t>
            </a:r>
            <a:endParaRPr lang="en-GB" sz="28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770682" y="5094176"/>
            <a:ext cx="321590" cy="11593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"/>
          <a:stretch/>
        </p:blipFill>
        <p:spPr bwMode="auto">
          <a:xfrm>
            <a:off x="0" y="1082040"/>
            <a:ext cx="9144000" cy="502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7" t="49287" r="60000" b="31140"/>
          <a:stretch/>
        </p:blipFill>
        <p:spPr bwMode="auto">
          <a:xfrm>
            <a:off x="2437498" y="3505200"/>
            <a:ext cx="1249361" cy="10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Design, Proposed Baseline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59881" y="1092182"/>
            <a:ext cx="1814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H</a:t>
            </a:r>
            <a:r>
              <a:rPr lang="en-US" sz="2800" baseline="30000" dirty="0" smtClean="0"/>
              <a:t>- </a:t>
            </a:r>
            <a:r>
              <a:rPr lang="en-US" sz="2800" dirty="0" smtClean="0"/>
              <a:t>monitor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-2" y="1573141"/>
            <a:ext cx="25760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Ti Dump</a:t>
            </a:r>
          </a:p>
          <a:p>
            <a:r>
              <a:rPr lang="en-US" sz="2800" dirty="0" smtClean="0"/>
              <a:t>Outside BSW</a:t>
            </a:r>
            <a:endParaRPr lang="en-GB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-2" y="6205555"/>
            <a:ext cx="4866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Modified BHZ chamber</a:t>
            </a:r>
            <a:endParaRPr lang="en-GB" sz="2800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703095" y="5117578"/>
            <a:ext cx="189416" cy="1174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55363" y="2523342"/>
            <a:ext cx="1255362" cy="1336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559881" y="1958340"/>
            <a:ext cx="699699" cy="17612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56613" y="6205555"/>
            <a:ext cx="3364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Shielding &amp; Cooling</a:t>
            </a:r>
            <a:endParaRPr lang="en-GB" sz="28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686859" y="4945139"/>
            <a:ext cx="1069754" cy="13466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3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75"/>
            <a:ext cx="4572000" cy="343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3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30392"/>
            <a:ext cx="4572000" cy="343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9501"/>
            <a:ext cx="4572000" cy="342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950631" y="-13272"/>
            <a:ext cx="119336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prstClr val="black"/>
                </a:solidFill>
              </a:rPr>
              <a:t>A. Ouzia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00700" y="4414600"/>
            <a:ext cx="102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[°C]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7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0705"/>
            <a:ext cx="4572000" cy="343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3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8117"/>
            <a:ext cx="4572000" cy="34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3272"/>
            <a:ext cx="4572000" cy="34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950631" y="-13272"/>
            <a:ext cx="119336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prstClr val="black"/>
                </a:solidFill>
              </a:rPr>
              <a:t>A. Ouzia</a:t>
            </a:r>
          </a:p>
        </p:txBody>
      </p:sp>
    </p:spTree>
    <p:extLst>
      <p:ext uri="{BB962C8B-B14F-4D97-AF65-F5344CB8AC3E}">
        <p14:creationId xmlns:p14="http://schemas.microsoft.com/office/powerpoint/2010/main" val="20825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09"/>
            <a:ext cx="4572000" cy="34275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7570"/>
            <a:ext cx="4572000" cy="34275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2560"/>
            <a:ext cx="4572000" cy="3432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7"/>
            <a:ext cx="4572000" cy="3426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75"/>
            <a:ext cx="4572000" cy="343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134148" y="1906292"/>
            <a:ext cx="1992417" cy="2822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52"/>
            <a:ext cx="4572000" cy="343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25715" y="2654402"/>
            <a:ext cx="2999539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Beam parameters (EDMS 963395 v3.1</a:t>
            </a:r>
            <a:r>
              <a:rPr lang="en-GB" sz="1400" dirty="0" smtClean="0">
                <a:solidFill>
                  <a:schemeClr val="dk1"/>
                </a:solidFill>
              </a:rPr>
              <a:t>)</a:t>
            </a:r>
          </a:p>
          <a:p>
            <a:r>
              <a:rPr lang="en-GB" sz="1400" dirty="0" smtClean="0"/>
              <a:t>Geometry (EDMS 1157402)</a:t>
            </a:r>
            <a:endParaRPr lang="en-GB" sz="1400" dirty="0">
              <a:solidFill>
                <a:schemeClr val="dk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" t="36741" r="2711" b="33250"/>
          <a:stretch/>
        </p:blipFill>
        <p:spPr bwMode="auto">
          <a:xfrm>
            <a:off x="4589435" y="2188588"/>
            <a:ext cx="4537130" cy="109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9" r="52852" b="511"/>
          <a:stretch/>
        </p:blipFill>
        <p:spPr bwMode="auto">
          <a:xfrm>
            <a:off x="7105530" y="531512"/>
            <a:ext cx="2049652" cy="123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2" t="10970" r="1456" b="8769"/>
          <a:stretch/>
        </p:blipFill>
        <p:spPr bwMode="auto">
          <a:xfrm>
            <a:off x="4571999" y="507569"/>
            <a:ext cx="2562149" cy="169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38241"/>
            <a:ext cx="4572000" cy="343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41103" y="4161296"/>
            <a:ext cx="511970" cy="2464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435" y="3446142"/>
            <a:ext cx="4572000" cy="342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" t="16194" r="23070" b="8286"/>
          <a:stretch/>
        </p:blipFill>
        <p:spPr bwMode="auto">
          <a:xfrm>
            <a:off x="5676847" y="4021810"/>
            <a:ext cx="3449718" cy="258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4" t="23345" r="57882" b="6890"/>
          <a:stretch/>
        </p:blipFill>
        <p:spPr bwMode="auto">
          <a:xfrm>
            <a:off x="4589434" y="4246536"/>
            <a:ext cx="1423907" cy="239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34148" y="1508520"/>
            <a:ext cx="193236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Resin </a:t>
            </a:r>
            <a:r>
              <a:rPr lang="en-GB" sz="1400" dirty="0"/>
              <a:t>limit is 20 </a:t>
            </a:r>
            <a:r>
              <a:rPr lang="en-GB" sz="1400" dirty="0" err="1"/>
              <a:t>MGy</a:t>
            </a:r>
            <a:r>
              <a:rPr lang="en-GB" sz="1400" dirty="0"/>
              <a:t> </a:t>
            </a:r>
            <a:endParaRPr lang="en-GB" sz="1400" dirty="0" smtClean="0"/>
          </a:p>
          <a:p>
            <a:pPr algn="ctr"/>
            <a:r>
              <a:rPr lang="en-GB" sz="1400" dirty="0" smtClean="0"/>
              <a:t>(PSB integrated ~1MGy)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423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55920" y="517250"/>
            <a:ext cx="2987040" cy="5232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0"/>
              </a:spcBef>
              <a:buNone/>
              <a:defRPr sz="2800" b="1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000" dirty="0"/>
              <a:t>(RP Issues)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5041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74"/>
          <a:stretch/>
        </p:blipFill>
        <p:spPr bwMode="auto">
          <a:xfrm>
            <a:off x="54406" y="821916"/>
            <a:ext cx="4579128" cy="263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220" y="3693918"/>
            <a:ext cx="471678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Differences in field homogeneity, using a simplified model, without Inconel chamber, compared to having no dump installed: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Dump at 0 mm from endplate, no significant differences.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Dump at 10 mm from </a:t>
            </a:r>
            <a:r>
              <a:rPr lang="en-GB" sz="1600" dirty="0"/>
              <a:t>endplate, </a:t>
            </a:r>
            <a:r>
              <a:rPr lang="en-GB" sz="1600" dirty="0" smtClean="0"/>
              <a:t>no influence.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 order to extract accurate polynomial component, a global calculation with the full geometry and instrumentation is foreseen when design will be frozen.</a:t>
            </a:r>
            <a:endParaRPr lang="en-GB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550118"/>
              </p:ext>
            </p:extLst>
          </p:nvPr>
        </p:nvGraphicFramePr>
        <p:xfrm>
          <a:off x="4310320" y="1480189"/>
          <a:ext cx="4647696" cy="1771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6117"/>
                <a:gridCol w="610333"/>
                <a:gridCol w="1113933"/>
                <a:gridCol w="1177313"/>
              </a:tblGrid>
              <a:tr h="25434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</a:rPr>
                        <a:t>0 mm</a:t>
                      </a:r>
                    </a:p>
                    <a:p>
                      <a:pPr algn="l" fontAlgn="b"/>
                      <a:r>
                        <a:rPr lang="fr-FR" sz="1400" u="none" strike="noStrike" dirty="0" err="1" smtClean="0">
                          <a:effectLst/>
                        </a:rPr>
                        <a:t>from</a:t>
                      </a:r>
                      <a:r>
                        <a:rPr lang="fr-FR" sz="1400" u="none" strike="noStrike" dirty="0" smtClean="0">
                          <a:effectLst/>
                        </a:rPr>
                        <a:t> end plate</a:t>
                      </a:r>
                      <a:endParaRPr lang="fr-FR" sz="1400" u="none" strike="noStrike" dirty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10 </a:t>
                      </a:r>
                      <a:r>
                        <a:rPr lang="fr-FR" sz="1400" u="none" strike="noStrike" dirty="0" smtClean="0">
                          <a:effectLst/>
                        </a:rPr>
                        <a:t>mm</a:t>
                      </a:r>
                    </a:p>
                    <a:p>
                      <a:pPr algn="l" fontAlgn="b"/>
                      <a:r>
                        <a:rPr lang="fr-FR" sz="1400" u="none" strike="noStrike" dirty="0" err="1" smtClean="0">
                          <a:effectLst/>
                        </a:rPr>
                        <a:t>from</a:t>
                      </a:r>
                      <a:r>
                        <a:rPr lang="fr-FR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400" u="none" strike="noStrike" dirty="0" smtClean="0">
                          <a:effectLst/>
                        </a:rPr>
                        <a:t>end </a:t>
                      </a:r>
                      <a:r>
                        <a:rPr lang="fr-FR" sz="1400" u="none" strike="noStrike" dirty="0">
                          <a:effectLst/>
                        </a:rPr>
                        <a:t>plate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Energy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dirty="0" smtClean="0">
                          <a:effectLst/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en-GB" sz="1400" u="none" strike="noStrike" dirty="0" smtClean="0">
                          <a:effectLst/>
                        </a:rPr>
                        <a:t>B.H/2 </a:t>
                      </a:r>
                      <a:r>
                        <a:rPr lang="en-GB" sz="1400" u="none" strike="noStrike" dirty="0">
                          <a:effectLst/>
                        </a:rPr>
                        <a:t>dv)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[</a:t>
                      </a:r>
                      <a:r>
                        <a:rPr lang="fr-FR" sz="1400" u="none" strike="noStrike" dirty="0">
                          <a:effectLst/>
                        </a:rPr>
                        <a:t>J]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2.9E-02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7.4E-03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Power loss </a:t>
                      </a:r>
                      <a:r>
                        <a:rPr lang="en-GB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dirty="0" smtClean="0">
                          <a:effectLst/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en-GB" sz="1400" u="none" strike="noStrike" dirty="0" smtClean="0">
                          <a:effectLst/>
                        </a:rPr>
                        <a:t>J.E </a:t>
                      </a:r>
                      <a:r>
                        <a:rPr lang="en-GB" sz="1400" u="none" strike="noStrike" dirty="0">
                          <a:effectLst/>
                        </a:rPr>
                        <a:t>dv)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[</a:t>
                      </a:r>
                      <a:r>
                        <a:rPr lang="fr-FR" sz="1400" u="none" strike="noStrike" dirty="0">
                          <a:effectLst/>
                        </a:rPr>
                        <a:t>W]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2.2E-01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7.8E-02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x-Lorentz force </a:t>
                      </a:r>
                      <a:r>
                        <a:rPr lang="fr-FR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dirty="0" smtClean="0">
                          <a:effectLst/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fr-FR" sz="1400" u="none" strike="noStrike" dirty="0" err="1" smtClean="0">
                          <a:effectLst/>
                        </a:rPr>
                        <a:t>JxB</a:t>
                      </a:r>
                      <a:r>
                        <a:rPr lang="fr-FR" sz="1400" u="none" strike="noStrike" dirty="0" smtClean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dv)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[</a:t>
                      </a:r>
                      <a:r>
                        <a:rPr lang="fr-FR" sz="1400" u="none" strike="noStrike" dirty="0">
                          <a:effectLst/>
                        </a:rPr>
                        <a:t>N]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1.8E-03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7.5E-04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y-Lorentz force </a:t>
                      </a:r>
                      <a:r>
                        <a:rPr lang="fr-FR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dirty="0" smtClean="0">
                          <a:effectLst/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fr-FR" sz="1400" u="none" strike="noStrike" dirty="0" err="1" smtClean="0">
                          <a:effectLst/>
                        </a:rPr>
                        <a:t>JxB</a:t>
                      </a:r>
                      <a:r>
                        <a:rPr lang="fr-FR" sz="1400" u="none" strike="noStrike" dirty="0" smtClean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dv)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[</a:t>
                      </a:r>
                      <a:r>
                        <a:rPr lang="fr-FR" sz="1400" u="none" strike="noStrike" dirty="0">
                          <a:effectLst/>
                        </a:rPr>
                        <a:t>N]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0.0E+00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0.0E+00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06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z-Lorentz force </a:t>
                      </a:r>
                      <a:r>
                        <a:rPr lang="fr-FR" sz="1400" u="none" strike="noStrike" dirty="0" smtClean="0">
                          <a:effectLst/>
                        </a:rPr>
                        <a:t>(</a:t>
                      </a:r>
                      <a:r>
                        <a:rPr lang="en-GB" sz="1400" dirty="0" smtClean="0">
                          <a:effectLst/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fr-FR" sz="1400" u="none" strike="noStrike" dirty="0" err="1" smtClean="0">
                          <a:effectLst/>
                        </a:rPr>
                        <a:t>JxB</a:t>
                      </a:r>
                      <a:r>
                        <a:rPr lang="fr-FR" sz="1400" u="none" strike="noStrike" dirty="0" smtClean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dv)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[</a:t>
                      </a:r>
                      <a:r>
                        <a:rPr lang="fr-FR" sz="1400" u="none" strike="noStrike" dirty="0">
                          <a:effectLst/>
                        </a:rPr>
                        <a:t>N]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-4.3E-02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-1.3E-03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10320" y="858861"/>
            <a:ext cx="4366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Dissipated Energy and Forces  in Ti block </a:t>
            </a:r>
          </a:p>
          <a:p>
            <a:r>
              <a:rPr lang="en-GB" dirty="0" smtClean="0"/>
              <a:t>has been evaluated vs position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54705" y="2670814"/>
            <a:ext cx="1690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density in TI block and external flange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8148549"/>
              </p:ext>
            </p:extLst>
          </p:nvPr>
        </p:nvGraphicFramePr>
        <p:xfrm>
          <a:off x="0" y="3594144"/>
          <a:ext cx="4695056" cy="2834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12475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Influence of dump position on Field homogeneity</a:t>
            </a:r>
          </a:p>
          <a:p>
            <a:pPr algn="ctr"/>
            <a:r>
              <a:rPr lang="en-GB" sz="2400" dirty="0" smtClean="0"/>
              <a:t>using Ti6al4v block, with electric conductivity of </a:t>
            </a:r>
            <a:r>
              <a:rPr lang="fr-FR" sz="2400" dirty="0" smtClean="0"/>
              <a:t>6E5 [S/m]</a:t>
            </a:r>
            <a:r>
              <a:rPr lang="en-GB" sz="2400" dirty="0" smtClean="0"/>
              <a:t> 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211" y="1066150"/>
            <a:ext cx="1468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9.058E-002 A/mm</a:t>
            </a:r>
            <a:r>
              <a:rPr lang="en-US" sz="1200" baseline="30000" dirty="0" smtClean="0"/>
              <a:t>2</a:t>
            </a:r>
            <a:endParaRPr lang="en-GB" sz="12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84046" y="2931352"/>
            <a:ext cx="1447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5.446E-005 </a:t>
            </a:r>
            <a:r>
              <a:rPr lang="en-US" sz="1200" dirty="0"/>
              <a:t>A/mm</a:t>
            </a:r>
            <a:r>
              <a:rPr lang="en-US" sz="1200" baseline="30000" dirty="0"/>
              <a:t>2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950631" y="-13272"/>
            <a:ext cx="119336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prstClr val="black"/>
                </a:solidFill>
              </a:rPr>
              <a:t>B. </a:t>
            </a:r>
            <a:r>
              <a:rPr lang="en-GB" b="1" dirty="0" err="1" smtClean="0">
                <a:solidFill>
                  <a:prstClr val="black"/>
                </a:solidFill>
              </a:rPr>
              <a:t>Balhan</a:t>
            </a:r>
            <a:endParaRPr lang="en-GB" b="1" dirty="0" smtClean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046" y="6402440"/>
            <a:ext cx="511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Mid-plane integrated Field distribution along z axis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810000" y="4122420"/>
            <a:ext cx="952500" cy="762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810000" y="4442460"/>
            <a:ext cx="952500" cy="1676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863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(1)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169818"/>
            <a:ext cx="8763034" cy="546345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400" u="sng" dirty="0"/>
              <a:t>Mechanical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design </a:t>
            </a:r>
            <a:r>
              <a:rPr lang="en-US" dirty="0" smtClean="0"/>
              <a:t>is feasible.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But modification of BHZ11 vacuum chambers will be </a:t>
            </a:r>
            <a:r>
              <a:rPr lang="en-US" dirty="0" smtClean="0"/>
              <a:t>required.</a:t>
            </a:r>
          </a:p>
          <a:p>
            <a:r>
              <a:rPr lang="en-GB" sz="2400" u="sng" dirty="0" smtClean="0"/>
              <a:t>Dump Design:</a:t>
            </a:r>
            <a:endParaRPr lang="en-GB" sz="24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Cooling can be integrated in the shielding </a:t>
            </a:r>
            <a:r>
              <a:rPr lang="en-GB" dirty="0" smtClean="0"/>
              <a:t>design.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this case, no </a:t>
            </a:r>
            <a:r>
              <a:rPr lang="en-GB" dirty="0" smtClean="0"/>
              <a:t>real heating issues are identified.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Mechanical forces and radiation damage are negligible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sz="2400" u="sng" dirty="0"/>
              <a:t>H</a:t>
            </a:r>
            <a:r>
              <a:rPr lang="en-GB" sz="2400" u="sng" baseline="30000" dirty="0"/>
              <a:t>0</a:t>
            </a:r>
            <a:r>
              <a:rPr lang="en-GB" sz="2400" u="sng" dirty="0"/>
              <a:t>H</a:t>
            </a:r>
            <a:r>
              <a:rPr lang="en-GB" sz="2400" u="sng" baseline="30000" dirty="0"/>
              <a:t>-</a:t>
            </a:r>
            <a:r>
              <a:rPr lang="en-GB" sz="2400" u="sng" dirty="0"/>
              <a:t> Current Monitor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position creates more aperture for PSB circulating </a:t>
            </a:r>
            <a:r>
              <a:rPr lang="en-US" dirty="0" smtClean="0"/>
              <a:t>beam.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Distance between dump and screen give minor changes to H</a:t>
            </a:r>
            <a:r>
              <a:rPr lang="en-GB" baseline="30000" dirty="0"/>
              <a:t>- </a:t>
            </a:r>
            <a:r>
              <a:rPr lang="en-GB" dirty="0"/>
              <a:t>beam </a:t>
            </a:r>
            <a:r>
              <a:rPr lang="en-GB" dirty="0" smtClean="0"/>
              <a:t>trajectory.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Monitor in uniform B-field, Polarization frame not </a:t>
            </a:r>
            <a:r>
              <a:rPr lang="en-US" dirty="0" smtClean="0"/>
              <a:t>required.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2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540948"/>
          </a:xfrm>
        </p:spPr>
        <p:txBody>
          <a:bodyPr>
            <a:normAutofit/>
          </a:bodyPr>
          <a:lstStyle/>
          <a:p>
            <a:r>
              <a:rPr lang="en-GB" u="sng" dirty="0" smtClean="0"/>
              <a:t>The ISSUE:</a:t>
            </a:r>
          </a:p>
          <a:p>
            <a:r>
              <a:rPr lang="en-GB" dirty="0" smtClean="0"/>
              <a:t>- </a:t>
            </a:r>
            <a:r>
              <a:rPr lang="en-GB" dirty="0"/>
              <a:t>Low Z material initially specified for RP </a:t>
            </a:r>
            <a:r>
              <a:rPr lang="en-GB" dirty="0" smtClean="0"/>
              <a:t>considerations;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SiC</a:t>
            </a:r>
            <a:r>
              <a:rPr lang="en-GB" dirty="0"/>
              <a:t> </a:t>
            </a:r>
            <a:r>
              <a:rPr lang="en-GB" dirty="0" smtClean="0"/>
              <a:t>was selected;</a:t>
            </a:r>
            <a:endParaRPr lang="en-GB" dirty="0"/>
          </a:p>
          <a:p>
            <a:r>
              <a:rPr lang="en-GB" dirty="0"/>
              <a:t>- Problems with swelling and risk of </a:t>
            </a:r>
            <a:r>
              <a:rPr lang="en-GB" dirty="0" smtClean="0"/>
              <a:t>breaking;</a:t>
            </a:r>
            <a:endParaRPr lang="en-GB" dirty="0"/>
          </a:p>
          <a:p>
            <a:r>
              <a:rPr lang="en-GB" dirty="0"/>
              <a:t>- Estimates are 1-2 years lifetime, before preventive maintenance is </a:t>
            </a:r>
            <a:r>
              <a:rPr lang="en-GB" dirty="0" smtClean="0"/>
              <a:t>needed;</a:t>
            </a: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 smtClean="0"/>
              <a:t>Goal to have a 4 </a:t>
            </a:r>
            <a:r>
              <a:rPr lang="en-GB" dirty="0"/>
              <a:t>year operational lifetime to match LHC </a:t>
            </a:r>
            <a:r>
              <a:rPr lang="en-GB" dirty="0" smtClean="0"/>
              <a:t>cycle;</a:t>
            </a:r>
          </a:p>
          <a:p>
            <a:pPr marL="342900" indent="-342900">
              <a:buFontTx/>
              <a:buChar char="-"/>
            </a:pPr>
            <a:endParaRPr lang="en-GB" dirty="0"/>
          </a:p>
          <a:p>
            <a:r>
              <a:rPr lang="en-GB" u="sng" dirty="0" smtClean="0"/>
              <a:t>Friday Morning PBU </a:t>
            </a:r>
            <a:r>
              <a:rPr lang="en-GB" u="sng" dirty="0"/>
              <a:t>Injection </a:t>
            </a:r>
            <a:r>
              <a:rPr lang="en-GB" u="sng" dirty="0" smtClean="0"/>
              <a:t>Meeting: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dirty="0" smtClean="0"/>
              <a:t> </a:t>
            </a:r>
            <a:r>
              <a:rPr lang="en-GB" sz="2400" b="1" dirty="0" smtClean="0">
                <a:solidFill>
                  <a:srgbClr val="0055A0"/>
                </a:solidFill>
                <a:ea typeface="+mj-ea"/>
              </a:rPr>
              <a:t>Proposal </a:t>
            </a:r>
            <a:r>
              <a:rPr lang="en-GB" sz="2400" b="1" dirty="0">
                <a:solidFill>
                  <a:srgbClr val="0055A0"/>
                </a:solidFill>
                <a:ea typeface="+mj-ea"/>
              </a:rPr>
              <a:t>for external metallic dump, using Titanium, but some potential issues to solve</a:t>
            </a:r>
            <a:r>
              <a:rPr lang="en-GB" sz="2400" b="1" dirty="0" smtClean="0">
                <a:solidFill>
                  <a:srgbClr val="0055A0"/>
                </a:solidFill>
                <a:ea typeface="+mj-ea"/>
              </a:rPr>
              <a:t>….</a:t>
            </a:r>
            <a:endParaRPr lang="en-GB" sz="2400" b="1" dirty="0">
              <a:solidFill>
                <a:srgbClr val="0055A0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423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169818"/>
            <a:ext cx="8763034" cy="546345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400" u="sng" dirty="0" smtClean="0"/>
              <a:t>Radiation </a:t>
            </a:r>
            <a:r>
              <a:rPr lang="en-GB" sz="2400" u="sng" dirty="0"/>
              <a:t>&amp; Shielding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BHZ resin gets ~0.1-0.2 </a:t>
            </a:r>
            <a:r>
              <a:rPr lang="en-GB" dirty="0" err="1"/>
              <a:t>MGy</a:t>
            </a:r>
            <a:r>
              <a:rPr lang="en-GB" dirty="0"/>
              <a:t> per year, factor 3-10 worse than for </a:t>
            </a:r>
            <a:r>
              <a:rPr lang="en-GB" dirty="0" err="1" smtClean="0"/>
              <a:t>SiC.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Resin limit is 20 </a:t>
            </a:r>
            <a:r>
              <a:rPr lang="en-GB" dirty="0" err="1"/>
              <a:t>MGy</a:t>
            </a:r>
            <a:r>
              <a:rPr lang="en-GB" dirty="0"/>
              <a:t> (integrated today ~1MGy), so even 0.2 </a:t>
            </a:r>
            <a:r>
              <a:rPr lang="en-GB" dirty="0" err="1"/>
              <a:t>Mgy</a:t>
            </a:r>
            <a:r>
              <a:rPr lang="en-GB" dirty="0"/>
              <a:t>/year is </a:t>
            </a:r>
            <a:r>
              <a:rPr lang="en-GB" dirty="0" smtClean="0"/>
              <a:t>acceptable.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BSW4 magnet replacement (dump change) 5 times </a:t>
            </a:r>
            <a:r>
              <a:rPr lang="en-GB" dirty="0" smtClean="0"/>
              <a:t>lower.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ALARA level 3 interventions for any </a:t>
            </a:r>
            <a:r>
              <a:rPr lang="en-GB" dirty="0" smtClean="0"/>
              <a:t>scenario.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Annual collective dose for Ti or </a:t>
            </a:r>
            <a:r>
              <a:rPr lang="en-GB" dirty="0" err="1"/>
              <a:t>SiC</a:t>
            </a:r>
            <a:r>
              <a:rPr lang="en-GB" dirty="0"/>
              <a:t> ~2-3 </a:t>
            </a:r>
            <a:r>
              <a:rPr lang="en-GB" dirty="0" err="1"/>
              <a:t>mSv</a:t>
            </a:r>
            <a:r>
              <a:rPr lang="en-GB" dirty="0"/>
              <a:t> (comparable to current PSB annual collective dose levels for this region)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Shielding </a:t>
            </a:r>
            <a:r>
              <a:rPr lang="en-GB" dirty="0"/>
              <a:t>shall be included and fixed to the BSW4 </a:t>
            </a:r>
            <a:r>
              <a:rPr lang="en-GB" dirty="0" smtClean="0"/>
              <a:t>magnet.</a:t>
            </a:r>
            <a:endParaRPr lang="en-GB" dirty="0"/>
          </a:p>
          <a:p>
            <a:r>
              <a:rPr lang="en-GB" sz="2400" u="sng" dirty="0" smtClean="0"/>
              <a:t>Effect </a:t>
            </a:r>
            <a:r>
              <a:rPr lang="en-GB" sz="2400" u="sng" dirty="0"/>
              <a:t>on magnetic </a:t>
            </a:r>
            <a:r>
              <a:rPr lang="en-GB" sz="2400" u="sng" dirty="0" smtClean="0"/>
              <a:t>Field and Optics:</a:t>
            </a:r>
            <a:endParaRPr lang="en-GB" sz="24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Front face of the dump ~10 mm from the end of the magnet field </a:t>
            </a:r>
            <a:r>
              <a:rPr lang="en-GB" dirty="0" smtClean="0"/>
              <a:t>clamp.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Negligible effect, but still waiting for the </a:t>
            </a:r>
            <a:r>
              <a:rPr lang="en-GB" dirty="0" err="1"/>
              <a:t>multipole</a:t>
            </a:r>
            <a:r>
              <a:rPr lang="en-GB" dirty="0"/>
              <a:t> expansion (should be no show-stopper</a:t>
            </a:r>
            <a:r>
              <a:rPr lang="en-GB" dirty="0" smtClean="0"/>
              <a:t>).</a:t>
            </a:r>
            <a:endParaRPr lang="en-GB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855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 smtClean="0"/>
              <a:t>We </a:t>
            </a:r>
            <a:r>
              <a:rPr lang="en-US" sz="2400" u="sng" dirty="0" smtClean="0"/>
              <a:t>propose to approve </a:t>
            </a:r>
            <a:r>
              <a:rPr lang="en-US" sz="2400" dirty="0" smtClean="0"/>
              <a:t>as new baseline: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Full metal Ti dump;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Starting at least 1cm outside the BSW4 magnet;</a:t>
            </a:r>
          </a:p>
          <a:p>
            <a:pPr marL="8145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Thus outside the BSW magnetic field;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Located inside </a:t>
            </a:r>
            <a:r>
              <a:rPr lang="en-US" dirty="0"/>
              <a:t>the vacuum </a:t>
            </a:r>
            <a:r>
              <a:rPr lang="en-US" dirty="0" smtClean="0"/>
              <a:t>chamber;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With the H</a:t>
            </a:r>
            <a:r>
              <a:rPr lang="en-US" baseline="30000" dirty="0" smtClean="0"/>
              <a:t>0</a:t>
            </a: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monitor ~5cm in front of the dump;</a:t>
            </a:r>
          </a:p>
          <a:p>
            <a:pPr marL="8145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Thus inside the BSW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Dump </a:t>
            </a:r>
            <a:r>
              <a:rPr lang="en-GB" dirty="0" smtClean="0"/>
              <a:t>Shielding should be at least equivalent ~5cm </a:t>
            </a:r>
            <a:r>
              <a:rPr lang="en-GB" dirty="0" err="1" smtClean="0"/>
              <a:t>Pb</a:t>
            </a:r>
            <a:r>
              <a:rPr lang="en-GB" dirty="0" smtClean="0"/>
              <a:t> collar;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hielded </a:t>
            </a:r>
            <a:r>
              <a:rPr lang="en-GB" dirty="0"/>
              <a:t>transport container for </a:t>
            </a:r>
            <a:r>
              <a:rPr lang="en-GB" dirty="0" smtClean="0"/>
              <a:t>BSW4, including dump, is required;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Modify BHZ11 chambers to create required space;</a:t>
            </a:r>
          </a:p>
          <a:p>
            <a:pPr marL="8145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Is not included in Cost to </a:t>
            </a:r>
            <a:r>
              <a:rPr lang="en-US" dirty="0" smtClean="0"/>
              <a:t>Completion (approx. 150kChF)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7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Baseline Concept</a:t>
            </a:r>
            <a:endParaRPr lang="en-US" dirty="0"/>
          </a:p>
        </p:txBody>
      </p:sp>
      <p:pic>
        <p:nvPicPr>
          <p:cNvPr id="21" name="Picture 3" descr="\\cern.ch\dfs\Users\b\briffaud\Public\Current_Projects\PSB\PSB_Injection\Views\Review_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56"/>
          <a:stretch/>
        </p:blipFill>
        <p:spPr bwMode="auto">
          <a:xfrm>
            <a:off x="0" y="994193"/>
            <a:ext cx="5184250" cy="373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1057200" y="3866711"/>
            <a:ext cx="184517" cy="6539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9" t="24728" r="63470" b="1910"/>
          <a:stretch/>
        </p:blipFill>
        <p:spPr bwMode="auto">
          <a:xfrm>
            <a:off x="5308169" y="697964"/>
            <a:ext cx="3686821" cy="341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6" t="42242" r="11516" b="19143"/>
          <a:stretch/>
        </p:blipFill>
        <p:spPr bwMode="auto">
          <a:xfrm>
            <a:off x="6455657" y="4523084"/>
            <a:ext cx="2628800" cy="185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393311" y="4115935"/>
            <a:ext cx="16295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Cooling system</a:t>
            </a:r>
            <a:br>
              <a:rPr lang="en-US" sz="1600" dirty="0" smtClean="0"/>
            </a:br>
            <a:r>
              <a:rPr lang="en-US" sz="1600" dirty="0" smtClean="0"/>
              <a:t>(on the back) ?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5682810" y="5614783"/>
            <a:ext cx="17449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Instrumentation for foil efficiency monitoring </a:t>
            </a:r>
            <a:br>
              <a:rPr lang="en-US" sz="1600" dirty="0" smtClean="0"/>
            </a:br>
            <a:r>
              <a:rPr lang="en-US" sz="1600" dirty="0" smtClean="0"/>
              <a:t>(on the front)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6456964" y="5256521"/>
            <a:ext cx="166473" cy="39549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53529" y="3875"/>
            <a:ext cx="17698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>
                <a:solidFill>
                  <a:srgbClr val="2F2B20"/>
                </a:solidFill>
              </a:rPr>
              <a:t>EDMS: </a:t>
            </a:r>
            <a:r>
              <a:rPr lang="en-GB" b="1" dirty="0" smtClean="0">
                <a:solidFill>
                  <a:srgbClr val="2F2B20"/>
                </a:solidFill>
              </a:rPr>
              <a:t>1163508</a:t>
            </a:r>
            <a:endParaRPr lang="en-GB" b="1" dirty="0">
              <a:solidFill>
                <a:srgbClr val="2F2B2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49" y="4520929"/>
            <a:ext cx="1540135" cy="377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KSW4 Magnet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22114" y="4520673"/>
            <a:ext cx="1847336" cy="377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Inconel  chamber</a:t>
            </a:r>
            <a:endParaRPr 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6" t="22501" r="9286" b="32578"/>
          <a:stretch/>
        </p:blipFill>
        <p:spPr bwMode="auto">
          <a:xfrm>
            <a:off x="0" y="4933940"/>
            <a:ext cx="5506948" cy="192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>
            <a:stCxn id="15" idx="2"/>
          </p:cNvCxnSpPr>
          <p:nvPr/>
        </p:nvCxnSpPr>
        <p:spPr>
          <a:xfrm flipH="1">
            <a:off x="872684" y="4898260"/>
            <a:ext cx="369033" cy="7165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600877" y="4878652"/>
            <a:ext cx="14344" cy="9250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617101" y="4880854"/>
            <a:ext cx="4994" cy="9227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57013" y="4523084"/>
            <a:ext cx="201612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H0/H- dump inside BSW4 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7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/>
              <a:t>2010</a:t>
            </a:r>
            <a:r>
              <a:rPr lang="en-GB" dirty="0" smtClean="0"/>
              <a:t> - First conceptual study, </a:t>
            </a:r>
            <a:r>
              <a:rPr lang="en-GB" dirty="0" err="1" smtClean="0"/>
              <a:t>AlN</a:t>
            </a:r>
            <a:r>
              <a:rPr lang="en-GB" dirty="0" smtClean="0"/>
              <a:t>, BN or Graphite – Graphite is retained due to RP and other considerations </a:t>
            </a:r>
            <a:r>
              <a:rPr lang="en-GB" dirty="0" smtClean="0">
                <a:hlinkClick r:id="rId2"/>
              </a:rPr>
              <a:t>here</a:t>
            </a:r>
            <a:r>
              <a:rPr lang="en-GB" dirty="0" smtClean="0"/>
              <a:t>, </a:t>
            </a:r>
            <a:r>
              <a:rPr lang="en-GB" dirty="0" smtClean="0">
                <a:hlinkClick r:id="rId3"/>
              </a:rPr>
              <a:t>here 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GB" dirty="0" smtClean="0">
                <a:hlinkClick r:id="rId4"/>
              </a:rPr>
              <a:t>here</a:t>
            </a:r>
            <a:r>
              <a:rPr lang="en-GB" dirty="0" smtClean="0"/>
              <a:t> and </a:t>
            </a:r>
            <a:r>
              <a:rPr lang="en-GB" dirty="0" smtClean="0">
                <a:hlinkClick r:id="rId5"/>
              </a:rPr>
              <a:t>here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2011</a:t>
            </a:r>
            <a:r>
              <a:rPr lang="en-GB" dirty="0" smtClean="0"/>
              <a:t> – No pumping is possible for the added degassing from a graphite dump, brazing is problematic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new material study started</a:t>
            </a:r>
          </a:p>
          <a:p>
            <a:r>
              <a:rPr lang="en-GB" b="1" dirty="0" smtClean="0"/>
              <a:t>2012</a:t>
            </a:r>
            <a:r>
              <a:rPr lang="en-GB" dirty="0" smtClean="0"/>
              <a:t> – Al2O3 : high risk of electrical charging</a:t>
            </a:r>
          </a:p>
          <a:p>
            <a:r>
              <a:rPr lang="en-GB" b="1" dirty="0" smtClean="0"/>
              <a:t>2013</a:t>
            </a:r>
            <a:r>
              <a:rPr lang="en-GB" dirty="0" smtClean="0"/>
              <a:t>– </a:t>
            </a:r>
            <a:r>
              <a:rPr lang="en-GB" dirty="0" err="1" smtClean="0"/>
              <a:t>SiC</a:t>
            </a:r>
            <a:r>
              <a:rPr lang="en-GB" dirty="0" smtClean="0"/>
              <a:t> : baseline retained by reviewers,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swelling issue to be studied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75E47"/>
                </a:solidFill>
              </a:rPr>
              <a:t>14/10/2013</a:t>
            </a:r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4</a:t>
            </a:fld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changes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066798" y="5445658"/>
            <a:ext cx="4114801" cy="574141"/>
          </a:xfrm>
          <a:prstGeom prst="ellipse">
            <a:avLst/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mtClean="0">
              <a:solidFill>
                <a:srgbClr val="0055A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0800000">
            <a:off x="5257800" y="5610129"/>
            <a:ext cx="609600" cy="190500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smtClean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9463" y="5486400"/>
            <a:ext cx="3082960" cy="646331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of Internal Review,</a:t>
            </a:r>
          </a:p>
          <a:p>
            <a:pPr defTabSz="914400"/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INDICO 244116</a:t>
            </a:r>
            <a:endParaRPr lang="en-GB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3529" y="3875"/>
            <a:ext cx="17698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srgbClr val="2F2B20"/>
                </a:solidFill>
              </a:rPr>
              <a:t>EDMS: 1320006</a:t>
            </a:r>
          </a:p>
        </p:txBody>
      </p:sp>
    </p:spTree>
    <p:extLst>
      <p:ext uri="{BB962C8B-B14F-4D97-AF65-F5344CB8AC3E}">
        <p14:creationId xmlns:p14="http://schemas.microsoft.com/office/powerpoint/2010/main" val="199460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240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Actual </a:t>
            </a:r>
            <a:r>
              <a:rPr lang="en-GB" dirty="0"/>
              <a:t>Baseline :</a:t>
            </a:r>
            <a:endParaRPr lang="en-GB" dirty="0" smtClean="0"/>
          </a:p>
          <a:p>
            <a:r>
              <a:rPr lang="en-GB" dirty="0" smtClean="0"/>
              <a:t>Bulk </a:t>
            </a:r>
            <a:r>
              <a:rPr lang="en-GB" dirty="0" err="1"/>
              <a:t>SiC</a:t>
            </a:r>
            <a:r>
              <a:rPr lang="en-GB" dirty="0"/>
              <a:t> dump inside the </a:t>
            </a:r>
            <a:r>
              <a:rPr lang="en-GB" dirty="0" smtClean="0"/>
              <a:t>magnet (</a:t>
            </a:r>
            <a:r>
              <a:rPr lang="en-GB" dirty="0" smtClean="0">
                <a:hlinkClick r:id="rId2"/>
              </a:rPr>
              <a:t>review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Under study :</a:t>
            </a:r>
            <a:endParaRPr lang="en-GB" dirty="0"/>
          </a:p>
          <a:p>
            <a:r>
              <a:rPr lang="en-GB" dirty="0" smtClean="0"/>
              <a:t>Alternative 1) Sliced </a:t>
            </a:r>
            <a:r>
              <a:rPr lang="en-GB" dirty="0" err="1"/>
              <a:t>SiC</a:t>
            </a:r>
            <a:r>
              <a:rPr lang="en-GB" dirty="0"/>
              <a:t> dump </a:t>
            </a:r>
            <a:r>
              <a:rPr lang="en-GB" dirty="0" smtClean="0"/>
              <a:t>inside </a:t>
            </a:r>
            <a:r>
              <a:rPr lang="en-GB" dirty="0"/>
              <a:t>the </a:t>
            </a:r>
            <a:r>
              <a:rPr lang="en-GB" dirty="0" smtClean="0"/>
              <a:t>BSW4</a:t>
            </a:r>
            <a:endParaRPr lang="en-GB" dirty="0"/>
          </a:p>
          <a:p>
            <a:r>
              <a:rPr lang="en-GB" dirty="0" smtClean="0"/>
              <a:t>Alternative 2) outside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</a:t>
            </a:r>
            <a:r>
              <a:rPr lang="en-GB" dirty="0" smtClean="0"/>
              <a:t> metal + </a:t>
            </a:r>
            <a:r>
              <a:rPr lang="en-GB" dirty="0"/>
              <a:t>sliced </a:t>
            </a:r>
            <a:r>
              <a:rPr lang="en-GB" dirty="0" err="1"/>
              <a:t>SiC</a:t>
            </a:r>
            <a:r>
              <a:rPr lang="en-GB" dirty="0"/>
              <a:t> dump </a:t>
            </a:r>
            <a:r>
              <a:rPr lang="en-GB" dirty="0" smtClean="0"/>
              <a:t>inside</a:t>
            </a:r>
          </a:p>
          <a:p>
            <a:pPr marL="301943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need 5cm behind BSW4</a:t>
            </a:r>
            <a:endParaRPr lang="en-GB" dirty="0"/>
          </a:p>
          <a:p>
            <a:r>
              <a:rPr lang="en-GB" dirty="0" smtClean="0"/>
              <a:t>Alternative 3) Full </a:t>
            </a:r>
            <a:r>
              <a:rPr lang="en-GB" dirty="0"/>
              <a:t>metal </a:t>
            </a:r>
            <a:r>
              <a:rPr lang="en-GB" dirty="0" smtClean="0"/>
              <a:t>dump outside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</a:t>
            </a:r>
            <a:r>
              <a:rPr lang="en-GB" dirty="0" smtClean="0"/>
              <a:t> the magnet</a:t>
            </a:r>
          </a:p>
          <a:p>
            <a:pPr marL="301943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need 8-9cm behind BSW4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75E47"/>
                </a:solidFill>
              </a:rPr>
              <a:t>Status of H0/H- dump conceptual design - Maglioni Delonca Ouzia</a:t>
            </a:r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5B50-4D9A-4252-98F8-3E66FA6BBEC0}" type="slidenum">
              <a:rPr lang="en-GB" smtClean="0">
                <a:solidFill>
                  <a:srgbClr val="675E47"/>
                </a:solidFill>
              </a:rPr>
              <a:pPr/>
              <a:t>5</a:t>
            </a:fld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design concepts </a:t>
            </a:r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872067" y="5445224"/>
            <a:ext cx="7408333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9A57C"/>
              </a:buClr>
              <a:buFont typeface="Symbol" pitchFamily="18" charset="2"/>
              <a:buNone/>
            </a:pPr>
            <a:r>
              <a:rPr lang="en-GB" sz="1800" baseline="30000" dirty="0">
                <a:solidFill>
                  <a:srgbClr val="FF0000"/>
                </a:solidFill>
                <a:sym typeface="Symbol"/>
              </a:rPr>
              <a:t></a:t>
            </a:r>
            <a:r>
              <a:rPr lang="en-GB" sz="18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Symbol"/>
              </a:rPr>
              <a:t> outside = in the space between BSW4 and BHZ11</a:t>
            </a:r>
            <a:endParaRPr lang="en-GB" sz="1800" dirty="0" smtClean="0">
              <a:solidFill>
                <a:srgbClr val="FF0000"/>
              </a:solidFill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</p:spPr>
        <p:txBody>
          <a:bodyPr/>
          <a:lstStyle/>
          <a:p>
            <a:r>
              <a:rPr lang="en-GB" dirty="0" smtClean="0">
                <a:solidFill>
                  <a:srgbClr val="675E47"/>
                </a:solidFill>
              </a:rPr>
              <a:t>14/10/2013</a:t>
            </a:r>
            <a:endParaRPr lang="en-GB" dirty="0">
              <a:solidFill>
                <a:srgbClr val="675E4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3529" y="3875"/>
            <a:ext cx="17698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srgbClr val="2F2B20"/>
                </a:solidFill>
              </a:rPr>
              <a:t>EDMS: 1320006</a:t>
            </a:r>
          </a:p>
        </p:txBody>
      </p:sp>
    </p:spTree>
    <p:extLst>
      <p:ext uri="{BB962C8B-B14F-4D97-AF65-F5344CB8AC3E}">
        <p14:creationId xmlns:p14="http://schemas.microsoft.com/office/powerpoint/2010/main" val="10357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5"/>
            <a:ext cx="4572000" cy="342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75"/>
            <a:ext cx="4572000" cy="343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46" y="3430018"/>
            <a:ext cx="4572000" cy="341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75" y="3430018"/>
            <a:ext cx="4572000" cy="3435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353529" y="3875"/>
            <a:ext cx="17698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prstClr val="black"/>
                </a:solidFill>
              </a:rPr>
              <a:t>EDMS: 1320006</a:t>
            </a:r>
          </a:p>
        </p:txBody>
      </p:sp>
    </p:spTree>
    <p:extLst>
      <p:ext uri="{BB962C8B-B14F-4D97-AF65-F5344CB8AC3E}">
        <p14:creationId xmlns:p14="http://schemas.microsoft.com/office/powerpoint/2010/main" val="37552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375850"/>
              </p:ext>
            </p:extLst>
          </p:nvPr>
        </p:nvGraphicFramePr>
        <p:xfrm>
          <a:off x="395537" y="1594832"/>
          <a:ext cx="8352927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1"/>
                <a:gridCol w="1711355"/>
                <a:gridCol w="1601013"/>
                <a:gridCol w="1800200"/>
                <a:gridCol w="1512168"/>
              </a:tblGrid>
              <a:tr h="370840">
                <a:tc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Baseline:  </a:t>
                      </a:r>
                      <a:r>
                        <a:rPr lang="en-GB" sz="1600" b="1" dirty="0" err="1" smtClean="0"/>
                        <a:t>SiC</a:t>
                      </a:r>
                      <a:r>
                        <a:rPr lang="en-GB" sz="1600" b="1" baseline="0" dirty="0" smtClean="0"/>
                        <a:t> bulk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Alt 1:  sliced</a:t>
                      </a:r>
                      <a:r>
                        <a:rPr lang="en-GB" sz="1600" b="1" baseline="0" dirty="0" smtClean="0"/>
                        <a:t> </a:t>
                      </a:r>
                      <a:r>
                        <a:rPr lang="en-GB" sz="1600" b="1" dirty="0" err="1" smtClean="0"/>
                        <a:t>SiC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Alt 2:</a:t>
                      </a:r>
                      <a:r>
                        <a:rPr lang="en-GB" sz="1600" b="1" baseline="0" dirty="0" smtClean="0"/>
                        <a:t> s</a:t>
                      </a:r>
                      <a:r>
                        <a:rPr lang="en-GB" sz="1600" b="1" dirty="0" smtClean="0"/>
                        <a:t>liced Sic + metal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Alt 3: full metal</a:t>
                      </a:r>
                      <a:endParaRPr lang="en-GB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Swelling - lifetime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1-2y*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1-2y*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~4</a:t>
                      </a:r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</a:tr>
              <a:tr h="3384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RP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dirty="0" smtClean="0">
                          <a:latin typeface="Times New Roman"/>
                          <a:cs typeface="Times New Roman"/>
                        </a:rPr>
                        <a:t>  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(with no PM) 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  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(with no PM)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Shielding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BSW4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BSW4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BSW4</a:t>
                      </a:r>
                      <a:r>
                        <a:rPr lang="en-GB" sz="1800" baseline="0" dirty="0" smtClean="0"/>
                        <a:t> + difficult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Dedicated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LAYOUT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Baseline / op1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Baseline / op1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Baseline / op1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Op2**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optics / field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VACUUM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BSW4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inside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Inside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Partly outside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outside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Chamber cooling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needed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smtClean="0"/>
                        <a:t>needed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needed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needed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BHZ protection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Monitor support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feasible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feasible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feasible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easy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 Comparison</a:t>
            </a:r>
            <a:endParaRPr lang="en-GB" dirty="0"/>
          </a:p>
        </p:txBody>
      </p:sp>
      <p:sp>
        <p:nvSpPr>
          <p:cNvPr id="9" name="Freeform 8"/>
          <p:cNvSpPr/>
          <p:nvPr/>
        </p:nvSpPr>
        <p:spPr>
          <a:xfrm>
            <a:off x="2195736" y="2587561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904658" y="2587561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Minus 12"/>
          <p:cNvSpPr/>
          <p:nvPr/>
        </p:nvSpPr>
        <p:spPr>
          <a:xfrm>
            <a:off x="2843808" y="5293528"/>
            <a:ext cx="288032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Minus 13"/>
          <p:cNvSpPr/>
          <p:nvPr/>
        </p:nvSpPr>
        <p:spPr>
          <a:xfrm flipV="1">
            <a:off x="4427984" y="5293528"/>
            <a:ext cx="288032" cy="4572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Minus 14"/>
          <p:cNvSpPr/>
          <p:nvPr/>
        </p:nvSpPr>
        <p:spPr>
          <a:xfrm flipV="1">
            <a:off x="6229266" y="5293528"/>
            <a:ext cx="288032" cy="4572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Minus 15"/>
          <p:cNvSpPr/>
          <p:nvPr/>
        </p:nvSpPr>
        <p:spPr>
          <a:xfrm flipV="1">
            <a:off x="7775038" y="5293528"/>
            <a:ext cx="288032" cy="4572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147623" y="4115112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900223" y="4115112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896335" y="2227521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95536" y="4013512"/>
            <a:ext cx="8352928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95536" y="600270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1200" dirty="0" smtClean="0">
                <a:solidFill>
                  <a:srgbClr val="2F2B20"/>
                </a:solidFill>
              </a:rPr>
              <a:t>* </a:t>
            </a:r>
            <a:r>
              <a:rPr lang="en-GB" sz="1200" dirty="0">
                <a:solidFill>
                  <a:srgbClr val="2F2B20"/>
                </a:solidFill>
              </a:rPr>
              <a:t>N</a:t>
            </a:r>
            <a:r>
              <a:rPr lang="en-GB" sz="1200" dirty="0" smtClean="0">
                <a:solidFill>
                  <a:srgbClr val="2F2B20"/>
                </a:solidFill>
              </a:rPr>
              <a:t>eed preventive maintenance. Figure may change after </a:t>
            </a:r>
            <a:r>
              <a:rPr lang="en-GB" sz="1200" dirty="0" err="1" smtClean="0">
                <a:solidFill>
                  <a:srgbClr val="2F2B20"/>
                </a:solidFill>
              </a:rPr>
              <a:t>SiC</a:t>
            </a:r>
            <a:r>
              <a:rPr lang="en-GB" sz="1200" dirty="0" smtClean="0">
                <a:solidFill>
                  <a:srgbClr val="2F2B20"/>
                </a:solidFill>
              </a:rPr>
              <a:t> irradiation campaign results.</a:t>
            </a:r>
          </a:p>
          <a:p>
            <a:pPr defTabSz="914400"/>
            <a:r>
              <a:rPr lang="en-GB" sz="1200" b="1" dirty="0" smtClean="0">
                <a:solidFill>
                  <a:srgbClr val="2F2B20"/>
                </a:solidFill>
              </a:rPr>
              <a:t>** </a:t>
            </a:r>
            <a:r>
              <a:rPr lang="en-GB" sz="1200" dirty="0" smtClean="0">
                <a:solidFill>
                  <a:srgbClr val="2F2B20"/>
                </a:solidFill>
              </a:rPr>
              <a:t>Following misalignment measurement</a:t>
            </a:r>
            <a:r>
              <a:rPr lang="en-GB" sz="1200" dirty="0">
                <a:solidFill>
                  <a:srgbClr val="2F2B20"/>
                </a:solidFill>
              </a:rPr>
              <a:t>, </a:t>
            </a:r>
            <a:r>
              <a:rPr lang="en-GB" sz="1200" dirty="0" smtClean="0">
                <a:solidFill>
                  <a:srgbClr val="2F2B20"/>
                </a:solidFill>
              </a:rPr>
              <a:t>BHZ11 chamber </a:t>
            </a:r>
            <a:r>
              <a:rPr lang="en-GB" sz="1200" dirty="0">
                <a:solidFill>
                  <a:srgbClr val="2F2B20"/>
                </a:solidFill>
              </a:rPr>
              <a:t>may </a:t>
            </a:r>
            <a:r>
              <a:rPr lang="en-GB" sz="1200" dirty="0" smtClean="0">
                <a:solidFill>
                  <a:srgbClr val="2F2B20"/>
                </a:solidFill>
              </a:rPr>
              <a:t>need to be changed anyway, see PSB H- Injection Tech Meeting, 03/10/13, </a:t>
            </a:r>
            <a:r>
              <a:rPr lang="en-GB" sz="1200" dirty="0" smtClean="0">
                <a:solidFill>
                  <a:srgbClr val="2F2B20"/>
                </a:solidFill>
                <a:hlinkClick r:id="rId2"/>
              </a:rPr>
              <a:t>here</a:t>
            </a:r>
            <a:endParaRPr lang="en-GB" sz="1200" dirty="0">
              <a:solidFill>
                <a:srgbClr val="2F2B2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915816" y="3692461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499992" y="3692461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5" name="Multiply 24"/>
          <p:cNvSpPr/>
          <p:nvPr/>
        </p:nvSpPr>
        <p:spPr>
          <a:xfrm>
            <a:off x="4355976" y="4043104"/>
            <a:ext cx="432048" cy="383531"/>
          </a:xfrm>
          <a:prstGeom prst="mathMultiply">
            <a:avLst>
              <a:gd name="adj1" fmla="val 1208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2915816" y="4091045"/>
            <a:ext cx="163286" cy="239515"/>
          </a:xfrm>
          <a:custGeom>
            <a:avLst/>
            <a:gdLst>
              <a:gd name="connsiteX0" fmla="*/ 0 w 772886"/>
              <a:gd name="connsiteY0" fmla="*/ 391915 h 892658"/>
              <a:gd name="connsiteX1" fmla="*/ 315686 w 772886"/>
              <a:gd name="connsiteY1" fmla="*/ 816458 h 892658"/>
              <a:gd name="connsiteX2" fmla="*/ 348343 w 772886"/>
              <a:gd name="connsiteY2" fmla="*/ 849115 h 892658"/>
              <a:gd name="connsiteX3" fmla="*/ 381000 w 772886"/>
              <a:gd name="connsiteY3" fmla="*/ 892658 h 892658"/>
              <a:gd name="connsiteX4" fmla="*/ 402772 w 772886"/>
              <a:gd name="connsiteY4" fmla="*/ 598744 h 892658"/>
              <a:gd name="connsiteX5" fmla="*/ 424543 w 772886"/>
              <a:gd name="connsiteY5" fmla="*/ 424572 h 892658"/>
              <a:gd name="connsiteX6" fmla="*/ 478972 w 772886"/>
              <a:gd name="connsiteY6" fmla="*/ 239515 h 892658"/>
              <a:gd name="connsiteX7" fmla="*/ 533400 w 772886"/>
              <a:gd name="connsiteY7" fmla="*/ 152429 h 892658"/>
              <a:gd name="connsiteX8" fmla="*/ 566057 w 772886"/>
              <a:gd name="connsiteY8" fmla="*/ 108886 h 892658"/>
              <a:gd name="connsiteX9" fmla="*/ 598714 w 772886"/>
              <a:gd name="connsiteY9" fmla="*/ 87115 h 892658"/>
              <a:gd name="connsiteX10" fmla="*/ 664029 w 772886"/>
              <a:gd name="connsiteY10" fmla="*/ 43572 h 892658"/>
              <a:gd name="connsiteX11" fmla="*/ 696686 w 772886"/>
              <a:gd name="connsiteY11" fmla="*/ 32686 h 892658"/>
              <a:gd name="connsiteX12" fmla="*/ 729343 w 772886"/>
              <a:gd name="connsiteY12" fmla="*/ 10915 h 892658"/>
              <a:gd name="connsiteX13" fmla="*/ 772886 w 772886"/>
              <a:gd name="connsiteY13" fmla="*/ 29 h 89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2886" h="892658">
                <a:moveTo>
                  <a:pt x="0" y="391915"/>
                </a:moveTo>
                <a:cubicBezTo>
                  <a:pt x="203118" y="617600"/>
                  <a:pt x="18845" y="403461"/>
                  <a:pt x="315686" y="816458"/>
                </a:cubicBezTo>
                <a:cubicBezTo>
                  <a:pt x="324671" y="828959"/>
                  <a:pt x="338324" y="837426"/>
                  <a:pt x="348343" y="849115"/>
                </a:cubicBezTo>
                <a:cubicBezTo>
                  <a:pt x="360150" y="862890"/>
                  <a:pt x="370114" y="878144"/>
                  <a:pt x="381000" y="892658"/>
                </a:cubicBezTo>
                <a:cubicBezTo>
                  <a:pt x="420994" y="772681"/>
                  <a:pt x="379679" y="906652"/>
                  <a:pt x="402772" y="598744"/>
                </a:cubicBezTo>
                <a:cubicBezTo>
                  <a:pt x="407148" y="540399"/>
                  <a:pt x="415299" y="482346"/>
                  <a:pt x="424543" y="424572"/>
                </a:cubicBezTo>
                <a:cubicBezTo>
                  <a:pt x="433790" y="366775"/>
                  <a:pt x="452406" y="292647"/>
                  <a:pt x="478972" y="239515"/>
                </a:cubicBezTo>
                <a:cubicBezTo>
                  <a:pt x="494281" y="208897"/>
                  <a:pt x="515257" y="181458"/>
                  <a:pt x="533400" y="152429"/>
                </a:cubicBezTo>
                <a:cubicBezTo>
                  <a:pt x="543016" y="137044"/>
                  <a:pt x="553228" y="121715"/>
                  <a:pt x="566057" y="108886"/>
                </a:cubicBezTo>
                <a:cubicBezTo>
                  <a:pt x="575308" y="99635"/>
                  <a:pt x="588498" y="95288"/>
                  <a:pt x="598714" y="87115"/>
                </a:cubicBezTo>
                <a:cubicBezTo>
                  <a:pt x="643450" y="51328"/>
                  <a:pt x="593141" y="73953"/>
                  <a:pt x="664029" y="43572"/>
                </a:cubicBezTo>
                <a:cubicBezTo>
                  <a:pt x="674576" y="39052"/>
                  <a:pt x="686423" y="37818"/>
                  <a:pt x="696686" y="32686"/>
                </a:cubicBezTo>
                <a:cubicBezTo>
                  <a:pt x="708388" y="26835"/>
                  <a:pt x="717641" y="16766"/>
                  <a:pt x="729343" y="10915"/>
                </a:cubicBezTo>
                <a:cubicBezTo>
                  <a:pt x="753410" y="-1119"/>
                  <a:pt x="754331" y="29"/>
                  <a:pt x="772886" y="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53529" y="3875"/>
            <a:ext cx="17698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dirty="0" smtClean="0">
                <a:solidFill>
                  <a:srgbClr val="2F2B20"/>
                </a:solidFill>
              </a:rPr>
              <a:t>EDMS: 1320006</a:t>
            </a:r>
          </a:p>
        </p:txBody>
      </p:sp>
      <p:sp>
        <p:nvSpPr>
          <p:cNvPr id="2" name="Rectangle 1"/>
          <p:cNvSpPr/>
          <p:nvPr/>
        </p:nvSpPr>
        <p:spPr>
          <a:xfrm>
            <a:off x="6476282" y="6550223"/>
            <a:ext cx="2667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2F2B20"/>
                </a:solidFill>
              </a:rPr>
              <a:t>C. Maglioni, M. Delonca, A. Ouzia</a:t>
            </a:r>
          </a:p>
        </p:txBody>
      </p:sp>
      <p:sp>
        <p:nvSpPr>
          <p:cNvPr id="3" name="Rectangle 2"/>
          <p:cNvSpPr/>
          <p:nvPr/>
        </p:nvSpPr>
        <p:spPr>
          <a:xfrm>
            <a:off x="7136969" y="1402597"/>
            <a:ext cx="1704814" cy="4742481"/>
          </a:xfrm>
          <a:prstGeom prst="rect">
            <a:avLst/>
          </a:prstGeom>
          <a:noFill/>
          <a:ln w="28575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136969" y="1033265"/>
            <a:ext cx="1704814" cy="369332"/>
          </a:xfrm>
          <a:prstGeom prst="rect">
            <a:avLst/>
          </a:prstGeom>
          <a:noFill/>
          <a:ln w="28575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b="1" dirty="0">
                <a:solidFill>
                  <a:srgbClr val="0055A0"/>
                </a:solidFill>
              </a:rPr>
              <a:t>New Proposal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68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Issues to be Solved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GB" sz="2200" dirty="0" smtClean="0"/>
              <a:t>PBU Injection Meeting of 29/11/2013; a proposal for </a:t>
            </a:r>
            <a:r>
              <a:rPr lang="en-GB" sz="2200" u="sng" dirty="0" smtClean="0"/>
              <a:t>new baseline</a:t>
            </a:r>
            <a:r>
              <a:rPr lang="en-GB" sz="2200" dirty="0" smtClean="0"/>
              <a:t> was made:</a:t>
            </a:r>
          </a:p>
          <a:p>
            <a:pPr>
              <a:spcBef>
                <a:spcPct val="0"/>
              </a:spcBef>
            </a:pPr>
            <a:endParaRPr lang="en-GB" b="1" dirty="0" smtClean="0">
              <a:solidFill>
                <a:srgbClr val="0055A0"/>
              </a:solidFill>
              <a:ea typeface="+mj-ea"/>
            </a:endParaRPr>
          </a:p>
          <a:p>
            <a:pPr>
              <a:spcBef>
                <a:spcPct val="0"/>
              </a:spcBef>
            </a:pPr>
            <a:r>
              <a:rPr lang="en-GB" sz="2800" b="1" dirty="0">
                <a:solidFill>
                  <a:srgbClr val="0055A0"/>
                </a:solidFill>
                <a:ea typeface="+mj-ea"/>
              </a:rPr>
              <a:t>Full metal dump outside the magnet</a:t>
            </a:r>
          </a:p>
          <a:p>
            <a:pPr>
              <a:spcBef>
                <a:spcPct val="0"/>
              </a:spcBef>
            </a:pPr>
            <a:endParaRPr lang="en-GB" b="1" dirty="0">
              <a:solidFill>
                <a:srgbClr val="0055A0"/>
              </a:solidFill>
              <a:ea typeface="+mj-ea"/>
            </a:endParaRPr>
          </a:p>
          <a:p>
            <a:r>
              <a:rPr lang="en-GB" sz="2200" dirty="0" smtClean="0"/>
              <a:t>Main </a:t>
            </a:r>
            <a:r>
              <a:rPr lang="en-GB" sz="2200" u="sng" dirty="0"/>
              <a:t>outstanding </a:t>
            </a:r>
            <a:r>
              <a:rPr lang="en-GB" sz="2200" u="sng" dirty="0" smtClean="0"/>
              <a:t>issues</a:t>
            </a:r>
            <a:r>
              <a:rPr lang="en-GB" sz="2200" dirty="0" smtClean="0"/>
              <a:t> were identified: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Integration feasibility study (</a:t>
            </a:r>
            <a:r>
              <a:rPr lang="en-GB" sz="2200" dirty="0" err="1" smtClean="0"/>
              <a:t>A.Ouzia</a:t>
            </a:r>
            <a:r>
              <a:rPr lang="en-GB" sz="2200" dirty="0" smtClean="0"/>
              <a:t>, B. </a:t>
            </a:r>
            <a:r>
              <a:rPr lang="en-GB" sz="2200" dirty="0" err="1" smtClean="0"/>
              <a:t>Riffaud</a:t>
            </a:r>
            <a:r>
              <a:rPr lang="en-GB" sz="22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RP, Activation and intervention scenarios (</a:t>
            </a:r>
            <a:r>
              <a:rPr lang="en-GB" sz="2200" dirty="0"/>
              <a:t>R</a:t>
            </a:r>
            <a:r>
              <a:rPr lang="en-GB" sz="2200" dirty="0" smtClean="0"/>
              <a:t>. Froeschl)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dose to downstream BHZ </a:t>
            </a:r>
            <a:r>
              <a:rPr lang="en-GB" sz="2200" dirty="0" smtClean="0"/>
              <a:t>coils </a:t>
            </a:r>
            <a:r>
              <a:rPr lang="en-GB" sz="2200" dirty="0"/>
              <a:t>(R. </a:t>
            </a:r>
            <a:r>
              <a:rPr lang="en-GB" sz="2200" dirty="0" smtClean="0"/>
              <a:t>Froeschl, A</a:t>
            </a:r>
            <a:r>
              <a:rPr lang="en-GB" sz="2200" dirty="0"/>
              <a:t>. Newborough)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Magnet field perturbation (</a:t>
            </a:r>
            <a:r>
              <a:rPr lang="en-GB" sz="2200" dirty="0"/>
              <a:t>B</a:t>
            </a:r>
            <a:r>
              <a:rPr lang="en-GB" sz="2200" dirty="0" smtClean="0"/>
              <a:t>. </a:t>
            </a:r>
            <a:r>
              <a:rPr lang="en-GB" sz="2200" dirty="0" err="1" smtClean="0"/>
              <a:t>Balhan</a:t>
            </a:r>
            <a:r>
              <a:rPr lang="en-GB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Optic perturbation </a:t>
            </a:r>
            <a:r>
              <a:rPr lang="en-GB" sz="2200" dirty="0" smtClean="0"/>
              <a:t>(</a:t>
            </a:r>
            <a:r>
              <a:rPr lang="en-GB" sz="2200" dirty="0"/>
              <a:t>E. Benedetto)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Position of Instrumentation (F. </a:t>
            </a:r>
            <a:r>
              <a:rPr lang="en-GB" sz="2200" dirty="0" smtClean="0"/>
              <a:t>Zocca)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Vacuum, (J</a:t>
            </a:r>
            <a:r>
              <a:rPr lang="en-GB" sz="2200" dirty="0"/>
              <a:t>. </a:t>
            </a:r>
            <a:r>
              <a:rPr lang="en-GB" sz="2200" dirty="0" smtClean="0"/>
              <a:t>Hansen, declared OK)</a:t>
            </a:r>
            <a:endParaRPr lang="en-GB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2597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3"/>
          <a:stretch/>
        </p:blipFill>
        <p:spPr bwMode="auto">
          <a:xfrm>
            <a:off x="0" y="1058111"/>
            <a:ext cx="9144000" cy="500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99281" y="4928461"/>
            <a:ext cx="937648" cy="37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BHZ11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67606" y="2771614"/>
            <a:ext cx="937648" cy="37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BHZ162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65508" y="2058192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BSW1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717745" y="2365969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BSW2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841446" y="2682277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BSW3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669870" y="2997433"/>
            <a:ext cx="937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BSW4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833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aveform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7710</TotalTime>
  <Words>1149</Words>
  <Application>Microsoft Office PowerPoint</Application>
  <PresentationFormat>On-screen Show (4:3)</PresentationFormat>
  <Paragraphs>218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LIU_PowerPoint_Template</vt:lpstr>
      <vt:lpstr>Waveform</vt:lpstr>
      <vt:lpstr>Office Theme</vt:lpstr>
      <vt:lpstr>New Baseline Design for the  H0/H- Beam Dump</vt:lpstr>
      <vt:lpstr>Introduction</vt:lpstr>
      <vt:lpstr>Current Baseline Concept</vt:lpstr>
      <vt:lpstr>History of changes</vt:lpstr>
      <vt:lpstr>Possible design concepts </vt:lpstr>
      <vt:lpstr>PowerPoint Presentation</vt:lpstr>
      <vt:lpstr>Solution Comparison</vt:lpstr>
      <vt:lpstr>Issues to be Solved</vt:lpstr>
      <vt:lpstr>Mechanical Design</vt:lpstr>
      <vt:lpstr>Mechanical Design, KSW Magnet</vt:lpstr>
      <vt:lpstr>Mechanical Design, Current Baseline</vt:lpstr>
      <vt:lpstr>Mechanical Design, Proposed Baseline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(1)</vt:lpstr>
      <vt:lpstr>Summary (2)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Wim Weterings</cp:lastModifiedBy>
  <cp:revision>53</cp:revision>
  <dcterms:created xsi:type="dcterms:W3CDTF">2011-05-16T09:28:26Z</dcterms:created>
  <dcterms:modified xsi:type="dcterms:W3CDTF">2014-01-23T08:10:04Z</dcterms:modified>
</cp:coreProperties>
</file>