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72" r:id="rId7"/>
    <p:sldMasterId id="2147483984" r:id="rId8"/>
  </p:sldMasterIdLst>
  <p:notesMasterIdLst>
    <p:notesMasterId r:id="rId16"/>
  </p:notesMasterIdLst>
  <p:handoutMasterIdLst>
    <p:handoutMasterId r:id="rId17"/>
  </p:handoutMasterIdLst>
  <p:sldIdLst>
    <p:sldId id="1093" r:id="rId9"/>
    <p:sldId id="1105" r:id="rId10"/>
    <p:sldId id="1120" r:id="rId11"/>
    <p:sldId id="1119" r:id="rId12"/>
    <p:sldId id="1122" r:id="rId13"/>
    <p:sldId id="1123" r:id="rId14"/>
    <p:sldId id="1124" r:id="rId15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9933"/>
    <a:srgbClr val="0000FF"/>
    <a:srgbClr val="0033CC"/>
    <a:srgbClr val="DDF9FF"/>
    <a:srgbClr val="FF3300"/>
    <a:srgbClr val="EDF6F9"/>
    <a:srgbClr val="E5F3EE"/>
    <a:srgbClr val="CCCCFF"/>
    <a:srgbClr val="ABC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47" autoAdjust="0"/>
    <p:restoredTop sz="86410" autoAdjust="0"/>
  </p:normalViewPr>
  <p:slideViewPr>
    <p:cSldViewPr snapToGrid="0">
      <p:cViewPr>
        <p:scale>
          <a:sx n="56" d="100"/>
          <a:sy n="56" d="100"/>
        </p:scale>
        <p:origin x="-1258" y="-106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21456-D903-C047-B95A-2761D46E3F44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838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521456-D903-C047-B95A-2761D46E3F44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838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2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7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14 Nov 2012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HF2012 : Higgs beyond LHC (Experiments)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>
                <a:solidFill>
                  <a:srgbClr val="000000"/>
                </a:solidFill>
              </a:rPr>
              <a:t>Facing the Scalar Sector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da-DK" altLang="en-US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1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2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7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Facing the Scalar Sector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altLang="en-US" smtClean="0">
                <a:solidFill>
                  <a:srgbClr val="000000"/>
                </a:solidFill>
              </a:rPr>
              <a:t>Brussels, 29-31 May 2013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08/06/2013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2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srgbClr val="000000"/>
                </a:solidFill>
              </a:rPr>
              <a:t>14 Nov 2012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02.02.2014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02.02.2014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02.02.2014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02.02.2014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02.02.2014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0AA7C-7BB1-404A-925B-7E83DA6985E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02/02/2014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02.02.2014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02.02.2014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Shanghai Particle Physics and Cosmology Symposium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560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8614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Physicsfacad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208" y="50800"/>
            <a:ext cx="3263392" cy="2235200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75345920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106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1692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4463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152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293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6936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6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October 16, 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Capabilities Frontier Summary - Summary to HEPAP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69027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74641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21016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42308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2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27588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63233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95010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7945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8602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324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14 Nov 2012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HF2012 : Higgs beyond LHC (Experiments)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42852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0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256-C881-F548-AAE3-C593ED9DDEC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C967D-9D41-D640-AA6D-A6437C686B9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90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5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/>
              <a:t>03.02.2014</a:t>
            </a:fld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6" y="6130927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538888" y="6504344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FCC--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 VC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2014-02-03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logo-tlep-01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909888" cy="113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14 Nov 2012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HF2012 : Higgs beyond LHC (Experiments)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5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Facing the Scalar Sector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da-DK" altLang="en-US" b="0" smtClean="0">
                <a:solidFill>
                  <a:srgbClr val="000000"/>
                </a:solidFill>
                <a:latin typeface="Arial" charset="0"/>
              </a:rPr>
              <a:t>Brussels, 29-31 May 2013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2"/>
            <a:ext cx="10727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227F8-C00D-4BE0-9C12-01A44F1B320C}" type="datetimeFigureOut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02.02.2014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6" y="6130927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50" y="6384927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design study r-ECFA  2013-07-20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73" y="46302"/>
            <a:ext cx="960698" cy="1064871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/>
          <p:nvPr/>
        </p:nvPicPr>
        <p:blipFill rotWithShape="1">
          <a:blip r:embed="rId14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15748" y="173622"/>
            <a:ext cx="821802" cy="79865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56700" cy="6858000"/>
            <a:chOff x="0" y="0"/>
            <a:chExt cx="9156700" cy="6858000"/>
          </a:xfrm>
        </p:grpSpPr>
        <p:pic>
          <p:nvPicPr>
            <p:cNvPr id="10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00" r="16667"/>
            <a:stretch/>
          </p:blipFill>
          <p:spPr bwMode="auto">
            <a:xfrm>
              <a:off x="7467257" y="0"/>
              <a:ext cx="168944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4" descr="C:\Documents and Settings\kevin.XENOLAND\My Documents\fnalppt\sub-pages\Fermi_Blue_subpage.jpg"/>
            <p:cNvPicPr>
              <a:picLocks noChangeAspect="1" noChangeArrowheads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805"/>
            <a:stretch/>
          </p:blipFill>
          <p:spPr bwMode="auto">
            <a:xfrm>
              <a:off x="0" y="0"/>
              <a:ext cx="76073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89487"/>
            <a:ext cx="1628790" cy="2954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6101" y="6426202"/>
            <a:ext cx="184115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October 16, 2013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6100" y="6426202"/>
            <a:ext cx="65405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t>Capabilities Frontier Summary - Summary to HEPAP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98817235-C917-8F48-A936-FEF3725D9AF4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4071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8B5B3256-C881-F548-AAE3-C593ED9DDEC6}" type="datetimeFigureOut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2/2/2014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fld id="{ED3C967D-9D41-D640-AA6D-A6437C686B90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263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709" y="352585"/>
            <a:ext cx="4573431" cy="6057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8490" y="1765223"/>
            <a:ext cx="176106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306 </a:t>
            </a:r>
            <a:r>
              <a:rPr lang="fr-CH" sz="2000" dirty="0" err="1" smtClean="0">
                <a:latin typeface="+mn-lt"/>
              </a:rPr>
              <a:t>registrants</a:t>
            </a:r>
            <a:endParaRPr lang="fr-CH" sz="2000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about </a:t>
            </a:r>
          </a:p>
          <a:p>
            <a:r>
              <a:rPr lang="fr-CH" sz="2000" dirty="0" smtClean="0">
                <a:latin typeface="+mn-lt"/>
              </a:rPr>
              <a:t>50 TLEP-ex</a:t>
            </a:r>
          </a:p>
          <a:p>
            <a:r>
              <a:rPr lang="fr-CH" sz="2000" dirty="0" smtClean="0">
                <a:latin typeface="+mn-lt"/>
              </a:rPr>
              <a:t>55 TLEP-</a:t>
            </a:r>
            <a:r>
              <a:rPr lang="fr-CH" sz="2000" dirty="0" err="1" smtClean="0">
                <a:latin typeface="+mn-lt"/>
              </a:rPr>
              <a:t>acc</a:t>
            </a:r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40 </a:t>
            </a:r>
            <a:r>
              <a:rPr lang="fr-CH" sz="2000" dirty="0" err="1" smtClean="0">
                <a:latin typeface="+mn-lt"/>
              </a:rPr>
              <a:t>pheno</a:t>
            </a:r>
            <a:endParaRPr lang="fr-CH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753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711" y="1117870"/>
            <a:ext cx="85479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2800" dirty="0" smtClean="0">
                <a:solidFill>
                  <a:srgbClr val="0000CC"/>
                </a:solidFill>
                <a:latin typeface="+mj-lt"/>
              </a:rPr>
              <a:t>Friday afternoon and Saturday morning at University </a:t>
            </a:r>
            <a:endParaRPr lang="en-US" sz="2000" dirty="0" smtClean="0">
              <a:solidFill>
                <a:srgbClr val="0000CC"/>
              </a:solidFill>
              <a:latin typeface="+mj-lt"/>
            </a:endParaRPr>
          </a:p>
          <a:p>
            <a:pPr lvl="0">
              <a:spcBef>
                <a:spcPct val="20000"/>
              </a:spcBef>
            </a:pPr>
            <a:endParaRPr lang="en-US" sz="2000" dirty="0">
              <a:solidFill>
                <a:srgbClr val="0000CC"/>
              </a:solidFill>
              <a:latin typeface="+mj-lt"/>
            </a:endParaRPr>
          </a:p>
          <a:p>
            <a:pPr lvl="0">
              <a:spcBef>
                <a:spcPct val="20000"/>
              </a:spcBef>
            </a:pPr>
            <a:r>
              <a:rPr lang="en-US" sz="2000" dirty="0" smtClean="0">
                <a:solidFill>
                  <a:srgbClr val="0000CC"/>
                </a:solidFill>
                <a:latin typeface="+mj-lt"/>
              </a:rPr>
              <a:t>14:00 break out sessions (coffee break at 16:00) </a:t>
            </a:r>
            <a:endParaRPr lang="en-US" sz="2000" dirty="0" smtClean="0">
              <a:solidFill>
                <a:srgbClr val="0000CC"/>
              </a:solidFill>
              <a:latin typeface="+mj-lt"/>
            </a:endParaRPr>
          </a:p>
          <a:p>
            <a:pPr lvl="0">
              <a:spcBef>
                <a:spcPct val="20000"/>
              </a:spcBef>
            </a:pPr>
            <a:r>
              <a:rPr lang="fr-CH" sz="2000" dirty="0" smtClean="0">
                <a:latin typeface="+mj-lt"/>
              </a:rPr>
              <a:t>-- </a:t>
            </a:r>
            <a:r>
              <a:rPr lang="fr-CH" sz="2000" dirty="0" err="1" smtClean="0">
                <a:latin typeface="+mj-lt"/>
              </a:rPr>
              <a:t>Technical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>
                <a:latin typeface="+mj-lt"/>
              </a:rPr>
              <a:t>infrastructure and civil engineering </a:t>
            </a:r>
            <a:r>
              <a:rPr lang="fr-CH" sz="2000" dirty="0" smtClean="0">
                <a:latin typeface="+mj-lt"/>
              </a:rPr>
              <a:t>                                        </a:t>
            </a:r>
            <a:r>
              <a:rPr lang="fr-CH" sz="2000" dirty="0" smtClean="0">
                <a:solidFill>
                  <a:srgbClr val="FF9933"/>
                </a:solidFill>
                <a:latin typeface="+mj-lt"/>
              </a:rPr>
              <a:t>Lebrun</a:t>
            </a:r>
            <a:r>
              <a:rPr lang="fr-CH" sz="2000" dirty="0">
                <a:latin typeface="+mj-lt"/>
              </a:rPr>
              <a:t/>
            </a:r>
            <a:br>
              <a:rPr lang="fr-CH" sz="2000" dirty="0">
                <a:latin typeface="+mj-lt"/>
              </a:rPr>
            </a:br>
            <a:r>
              <a:rPr lang="fr-CH" sz="2000" dirty="0" smtClean="0">
                <a:latin typeface="+mj-lt"/>
              </a:rPr>
              <a:t>-- Hadron </a:t>
            </a:r>
            <a:r>
              <a:rPr lang="fr-CH" sz="2000" dirty="0" err="1">
                <a:latin typeface="+mj-lt"/>
              </a:rPr>
              <a:t>collider</a:t>
            </a:r>
            <a:r>
              <a:rPr lang="fr-CH" sz="2000" dirty="0">
                <a:latin typeface="+mj-lt"/>
              </a:rPr>
              <a:t> design (+ SC </a:t>
            </a:r>
            <a:r>
              <a:rPr lang="fr-CH" sz="2000" dirty="0" err="1">
                <a:latin typeface="+mj-lt"/>
              </a:rPr>
              <a:t>magnet</a:t>
            </a:r>
            <a:r>
              <a:rPr lang="fr-CH" sz="2000" dirty="0">
                <a:latin typeface="+mj-lt"/>
              </a:rPr>
              <a:t> </a:t>
            </a:r>
            <a:r>
              <a:rPr lang="fr-CH" sz="2000" dirty="0" err="1">
                <a:latin typeface="+mj-lt"/>
              </a:rPr>
              <a:t>technology</a:t>
            </a:r>
            <a:r>
              <a:rPr lang="fr-CH" sz="2000" dirty="0">
                <a:latin typeface="+mj-lt"/>
              </a:rPr>
              <a:t>, + </a:t>
            </a:r>
            <a:r>
              <a:rPr lang="fr-CH" sz="2000" dirty="0" err="1">
                <a:latin typeface="+mj-lt"/>
              </a:rPr>
              <a:t>injectors</a:t>
            </a:r>
            <a:r>
              <a:rPr lang="fr-CH" sz="2000" dirty="0">
                <a:latin typeface="+mj-lt"/>
              </a:rPr>
              <a:t>) </a:t>
            </a:r>
            <a:r>
              <a:rPr lang="fr-CH" sz="2000" dirty="0" smtClean="0">
                <a:latin typeface="+mj-lt"/>
              </a:rPr>
              <a:t>            </a:t>
            </a:r>
            <a:r>
              <a:rPr lang="fr-CH" sz="2000" dirty="0" err="1" smtClean="0">
                <a:solidFill>
                  <a:srgbClr val="FF9933"/>
                </a:solidFill>
                <a:latin typeface="+mj-lt"/>
              </a:rPr>
              <a:t>Schulte</a:t>
            </a:r>
            <a:r>
              <a:rPr lang="fr-CH" sz="2000" dirty="0">
                <a:latin typeface="+mj-lt"/>
              </a:rPr>
              <a:t/>
            </a:r>
            <a:br>
              <a:rPr lang="fr-CH" sz="2000" dirty="0">
                <a:latin typeface="+mj-lt"/>
              </a:rPr>
            </a:br>
            <a:r>
              <a:rPr lang="fr-CH" sz="2000" dirty="0" smtClean="0">
                <a:latin typeface="+mj-lt"/>
              </a:rPr>
              <a:t>-- Lepton </a:t>
            </a:r>
            <a:r>
              <a:rPr lang="fr-CH" sz="2000" dirty="0" err="1">
                <a:latin typeface="+mj-lt"/>
              </a:rPr>
              <a:t>collider</a:t>
            </a:r>
            <a:r>
              <a:rPr lang="fr-CH" sz="2000" dirty="0">
                <a:latin typeface="+mj-lt"/>
              </a:rPr>
              <a:t> design (+ SC RF </a:t>
            </a:r>
            <a:r>
              <a:rPr lang="fr-CH" sz="2000" dirty="0" err="1">
                <a:latin typeface="+mj-lt"/>
              </a:rPr>
              <a:t>technology</a:t>
            </a:r>
            <a:r>
              <a:rPr lang="fr-CH" sz="2000" dirty="0">
                <a:latin typeface="+mj-lt"/>
              </a:rPr>
              <a:t> + </a:t>
            </a:r>
            <a:r>
              <a:rPr lang="fr-CH" sz="2000" dirty="0" err="1">
                <a:latin typeface="+mj-lt"/>
              </a:rPr>
              <a:t>injectors</a:t>
            </a:r>
            <a:r>
              <a:rPr lang="fr-CH" sz="2000" dirty="0">
                <a:latin typeface="+mj-lt"/>
              </a:rPr>
              <a:t>) </a:t>
            </a:r>
            <a:r>
              <a:rPr lang="fr-CH" sz="2000" dirty="0" smtClean="0">
                <a:latin typeface="+mj-lt"/>
              </a:rPr>
              <a:t>                    </a:t>
            </a:r>
            <a:r>
              <a:rPr lang="fr-CH" sz="2000" dirty="0" err="1" smtClean="0">
                <a:solidFill>
                  <a:srgbClr val="FF9933"/>
                </a:solidFill>
                <a:latin typeface="+mj-lt"/>
              </a:rPr>
              <a:t>Wenninger</a:t>
            </a:r>
            <a:r>
              <a:rPr lang="fr-CH" sz="2000" dirty="0">
                <a:latin typeface="+mj-lt"/>
              </a:rPr>
              <a:t/>
            </a:r>
            <a:br>
              <a:rPr lang="fr-CH" sz="2000" dirty="0">
                <a:latin typeface="+mj-lt"/>
              </a:rPr>
            </a:br>
            <a:r>
              <a:rPr lang="fr-CH" sz="2000" dirty="0" smtClean="0">
                <a:latin typeface="+mj-lt"/>
              </a:rPr>
              <a:t>-- Hadron </a:t>
            </a:r>
            <a:r>
              <a:rPr lang="fr-CH" sz="2000" dirty="0" err="1">
                <a:latin typeface="+mj-lt"/>
              </a:rPr>
              <a:t>Physics</a:t>
            </a:r>
            <a:r>
              <a:rPr lang="fr-CH" sz="2000" dirty="0">
                <a:latin typeface="+mj-lt"/>
              </a:rPr>
              <a:t>, </a:t>
            </a:r>
            <a:r>
              <a:rPr lang="fr-CH" sz="2000" dirty="0" err="1">
                <a:latin typeface="+mj-lt"/>
              </a:rPr>
              <a:t>Experiments</a:t>
            </a:r>
            <a:r>
              <a:rPr lang="fr-CH" sz="2000" dirty="0">
                <a:latin typeface="+mj-lt"/>
              </a:rPr>
              <a:t>, Detectors </a:t>
            </a:r>
            <a:r>
              <a:rPr lang="fr-CH" sz="2000" dirty="0" smtClean="0">
                <a:latin typeface="+mj-lt"/>
              </a:rPr>
              <a:t>                                      </a:t>
            </a:r>
            <a:r>
              <a:rPr lang="fr-CH" sz="2000" dirty="0">
                <a:solidFill>
                  <a:srgbClr val="FF9933"/>
                </a:solidFill>
                <a:latin typeface="+mj-lt"/>
              </a:rPr>
              <a:t>Ball +</a:t>
            </a:r>
            <a:r>
              <a:rPr lang="fr-CH" sz="2000" dirty="0" err="1">
                <a:solidFill>
                  <a:srgbClr val="FF9933"/>
                </a:solidFill>
                <a:latin typeface="+mj-lt"/>
              </a:rPr>
              <a:t>Gianotti</a:t>
            </a:r>
            <a:r>
              <a:rPr lang="fr-CH" sz="2000" dirty="0" smtClean="0">
                <a:latin typeface="+mj-lt"/>
              </a:rPr>
              <a:t>  </a:t>
            </a:r>
            <a:r>
              <a:rPr lang="fr-CH" sz="2000" dirty="0">
                <a:latin typeface="+mj-lt"/>
              </a:rPr>
              <a:t/>
            </a:r>
            <a:br>
              <a:rPr lang="fr-CH" sz="2000" dirty="0">
                <a:latin typeface="+mj-lt"/>
              </a:rPr>
            </a:br>
            <a:r>
              <a:rPr lang="fr-CH" sz="2000" dirty="0" smtClean="0">
                <a:latin typeface="+mj-lt"/>
              </a:rPr>
              <a:t>-- Lepton </a:t>
            </a:r>
            <a:r>
              <a:rPr lang="fr-CH" sz="2000" dirty="0" err="1">
                <a:latin typeface="+mj-lt"/>
              </a:rPr>
              <a:t>Physics</a:t>
            </a:r>
            <a:r>
              <a:rPr lang="fr-CH" sz="2000" dirty="0">
                <a:latin typeface="+mj-lt"/>
              </a:rPr>
              <a:t>, </a:t>
            </a:r>
            <a:r>
              <a:rPr lang="fr-CH" sz="2000" dirty="0" err="1">
                <a:latin typeface="+mj-lt"/>
              </a:rPr>
              <a:t>Experiments</a:t>
            </a:r>
            <a:r>
              <a:rPr lang="fr-CH" sz="2000" dirty="0">
                <a:latin typeface="+mj-lt"/>
              </a:rPr>
              <a:t>, Detectors </a:t>
            </a:r>
            <a:r>
              <a:rPr lang="fr-CH" sz="2000" dirty="0" smtClean="0">
                <a:latin typeface="+mj-lt"/>
              </a:rPr>
              <a:t>                                       </a:t>
            </a:r>
            <a:r>
              <a:rPr lang="fr-CH" sz="2000" dirty="0" err="1">
                <a:solidFill>
                  <a:srgbClr val="FF9933"/>
                </a:solidFill>
                <a:latin typeface="+mj-lt"/>
              </a:rPr>
              <a:t>Blondel+Janot</a:t>
            </a:r>
            <a:r>
              <a:rPr lang="fr-CH" sz="2000" dirty="0" smtClean="0">
                <a:latin typeface="+mj-lt"/>
              </a:rPr>
              <a:t>  </a:t>
            </a:r>
            <a:r>
              <a:rPr lang="fr-CH" sz="2000" dirty="0">
                <a:latin typeface="+mj-lt"/>
              </a:rPr>
              <a:t/>
            </a:r>
            <a:br>
              <a:rPr lang="fr-CH" sz="2000" dirty="0">
                <a:latin typeface="+mj-lt"/>
              </a:rPr>
            </a:br>
            <a:r>
              <a:rPr lang="fr-CH" sz="2000" dirty="0" smtClean="0">
                <a:latin typeface="+mj-lt"/>
              </a:rPr>
              <a:t>-- e-p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Physics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Experiments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, Detectors</a:t>
            </a:r>
            <a:r>
              <a:rPr lang="fr-CH" sz="2000" dirty="0" smtClean="0">
                <a:latin typeface="+mj-lt"/>
              </a:rPr>
              <a:t>                                           </a:t>
            </a:r>
            <a:r>
              <a:rPr lang="fr-CH" sz="2000" dirty="0" smtClean="0">
                <a:solidFill>
                  <a:srgbClr val="FF9933"/>
                </a:solidFill>
                <a:latin typeface="Calibri"/>
              </a:rPr>
              <a:t>Klein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/>
            </a:r>
            <a:br>
              <a:rPr lang="fr-CH" sz="2000" dirty="0">
                <a:solidFill>
                  <a:prstClr val="black"/>
                </a:solidFill>
                <a:latin typeface="Calibri"/>
              </a:rPr>
            </a:br>
            <a:r>
              <a:rPr lang="fr-CH" sz="2000" dirty="0" smtClean="0">
                <a:latin typeface="+mj-lt"/>
              </a:rPr>
              <a:t>-- FCC </a:t>
            </a:r>
            <a:r>
              <a:rPr lang="fr-CH" sz="2000" dirty="0" err="1" smtClean="0">
                <a:latin typeface="+mj-lt"/>
              </a:rPr>
              <a:t>Overall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>
                <a:latin typeface="+mj-lt"/>
              </a:rPr>
              <a:t>physics</a:t>
            </a:r>
            <a:r>
              <a:rPr lang="fr-CH" sz="2000" dirty="0">
                <a:latin typeface="+mj-lt"/>
              </a:rPr>
              <a:t> and </a:t>
            </a:r>
            <a:r>
              <a:rPr lang="fr-CH" sz="2000" dirty="0" err="1" smtClean="0">
                <a:latin typeface="+mj-lt"/>
              </a:rPr>
              <a:t>phenomenology</a:t>
            </a:r>
            <a:r>
              <a:rPr lang="fr-CH" sz="2000" dirty="0" smtClean="0">
                <a:latin typeface="+mj-lt"/>
              </a:rPr>
              <a:t>                                    </a:t>
            </a:r>
            <a:r>
              <a:rPr lang="fr-CH" sz="2000" dirty="0" smtClean="0">
                <a:solidFill>
                  <a:srgbClr val="FF9933"/>
                </a:solidFill>
                <a:latin typeface="+mj-lt"/>
              </a:rPr>
              <a:t>Ellis + </a:t>
            </a:r>
            <a:r>
              <a:rPr lang="fr-CH" sz="2000" dirty="0" err="1" smtClean="0">
                <a:solidFill>
                  <a:srgbClr val="FF9933"/>
                </a:solidFill>
                <a:latin typeface="+mj-lt"/>
              </a:rPr>
              <a:t>Mangano</a:t>
            </a:r>
            <a:endParaRPr lang="fr-CH" sz="2000" dirty="0">
              <a:solidFill>
                <a:srgbClr val="FF9933"/>
              </a:solidFill>
              <a:latin typeface="+mj-lt"/>
            </a:endParaRPr>
          </a:p>
          <a:p>
            <a:pPr lvl="0">
              <a:spcBef>
                <a:spcPct val="20000"/>
              </a:spcBef>
            </a:pPr>
            <a:endParaRPr lang="fr-CH" sz="2000" dirty="0">
              <a:latin typeface="+mj-lt"/>
            </a:endParaRPr>
          </a:p>
          <a:p>
            <a:pPr lvl="0">
              <a:spcBef>
                <a:spcPct val="20000"/>
              </a:spcBef>
            </a:pPr>
            <a:r>
              <a:rPr lang="fr-CH" sz="2000" dirty="0" smtClean="0">
                <a:solidFill>
                  <a:srgbClr val="0000FF"/>
                </a:solidFill>
                <a:latin typeface="+mj-lt"/>
              </a:rPr>
              <a:t>Saturday </a:t>
            </a:r>
            <a:r>
              <a:rPr lang="fr-CH" sz="2000" dirty="0" err="1" smtClean="0">
                <a:solidFill>
                  <a:srgbClr val="0000FF"/>
                </a:solidFill>
                <a:latin typeface="+mj-lt"/>
              </a:rPr>
              <a:t>morning</a:t>
            </a:r>
            <a:r>
              <a:rPr lang="fr-CH" sz="2000" dirty="0" smtClean="0">
                <a:solidFill>
                  <a:srgbClr val="0000FF"/>
                </a:solidFill>
                <a:latin typeface="+mj-lt"/>
              </a:rPr>
              <a:t> 9:00 (coffee break </a:t>
            </a:r>
            <a:r>
              <a:rPr lang="fr-CH" sz="2000" dirty="0" err="1" smtClean="0">
                <a:solidFill>
                  <a:srgbClr val="0000FF"/>
                </a:solidFill>
                <a:latin typeface="+mj-lt"/>
              </a:rPr>
              <a:t>at</a:t>
            </a:r>
            <a:r>
              <a:rPr lang="fr-CH" sz="2000" dirty="0" smtClean="0">
                <a:solidFill>
                  <a:srgbClr val="0000FF"/>
                </a:solidFill>
                <a:latin typeface="+mj-lt"/>
              </a:rPr>
              <a:t> 11:00)</a:t>
            </a:r>
          </a:p>
          <a:p>
            <a:pPr lvl="0">
              <a:spcBef>
                <a:spcPct val="20000"/>
              </a:spcBef>
            </a:pPr>
            <a:r>
              <a:rPr lang="fr-CH" sz="2000" dirty="0" smtClean="0">
                <a:latin typeface="+mj-lt"/>
              </a:rPr>
              <a:t>-- reports by </a:t>
            </a:r>
            <a:r>
              <a:rPr lang="fr-CH" sz="2000" u="sng" dirty="0" err="1" smtClean="0">
                <a:solidFill>
                  <a:srgbClr val="FF9933"/>
                </a:solidFill>
                <a:latin typeface="+mj-lt"/>
              </a:rPr>
              <a:t>conveners</a:t>
            </a:r>
            <a:r>
              <a:rPr lang="fr-CH" sz="2000" dirty="0" smtClean="0">
                <a:solidFill>
                  <a:srgbClr val="FF9933"/>
                </a:solidFill>
                <a:latin typeface="+mj-lt"/>
              </a:rPr>
              <a:t> </a:t>
            </a:r>
          </a:p>
          <a:p>
            <a:pPr lvl="0">
              <a:spcBef>
                <a:spcPct val="20000"/>
              </a:spcBef>
            </a:pPr>
            <a:r>
              <a:rPr lang="fr-CH" sz="2000" dirty="0" smtClean="0">
                <a:latin typeface="+mj-lt"/>
              </a:rPr>
              <a:t>-- Warp-up and </a:t>
            </a:r>
            <a:r>
              <a:rPr lang="fr-CH" sz="2000" dirty="0" err="1" smtClean="0">
                <a:latin typeface="+mj-lt"/>
              </a:rPr>
              <a:t>next</a:t>
            </a:r>
            <a:r>
              <a:rPr lang="fr-CH" sz="2000" dirty="0" smtClean="0">
                <a:latin typeface="+mj-lt"/>
              </a:rPr>
              <a:t> </a:t>
            </a:r>
            <a:r>
              <a:rPr lang="fr-CH" sz="2000" dirty="0" err="1" smtClean="0">
                <a:latin typeface="+mj-lt"/>
              </a:rPr>
              <a:t>steps</a:t>
            </a:r>
            <a:r>
              <a:rPr lang="fr-CH" sz="2000" dirty="0" smtClean="0">
                <a:latin typeface="+mj-lt"/>
              </a:rPr>
              <a:t> (Michael Benedikt) </a:t>
            </a:r>
          </a:p>
        </p:txBody>
      </p:sp>
    </p:spTree>
    <p:extLst>
      <p:ext uri="{BB962C8B-B14F-4D97-AF65-F5344CB8AC3E}">
        <p14:creationId xmlns:p14="http://schemas.microsoft.com/office/powerpoint/2010/main" val="283173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Connector 44"/>
          <p:cNvCxnSpPr/>
          <p:nvPr/>
        </p:nvCxnSpPr>
        <p:spPr>
          <a:xfrm flipH="1">
            <a:off x="4520159" y="2463073"/>
            <a:ext cx="1286" cy="10516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925751" y="1735291"/>
            <a:ext cx="1617792" cy="10514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International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Collaboration Board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12642" y="1735349"/>
            <a:ext cx="1617606" cy="1051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International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Steering Committee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85671" y="1735408"/>
            <a:ext cx="1617606" cy="10514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International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Advisory Committee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12642" y="3211204"/>
            <a:ext cx="1617606" cy="10514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Study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Coordination Group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01856" y="3211321"/>
            <a:ext cx="1617606" cy="105144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Study Support 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prstClr val="black"/>
                </a:solidFill>
              </a:rPr>
              <a:t>Office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26" y="5115378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Hadron </a:t>
            </a:r>
            <a:r>
              <a:rPr lang="en-US" sz="1050" dirty="0" smtClean="0">
                <a:solidFill>
                  <a:prstClr val="black"/>
                </a:solidFill>
              </a:rPr>
              <a:t>Collider Physics Experiments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74300" y="5122998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Lepton </a:t>
            </a:r>
            <a:r>
              <a:rPr lang="en-US" sz="1050" dirty="0" smtClean="0">
                <a:solidFill>
                  <a:prstClr val="black"/>
                </a:solidFill>
              </a:rPr>
              <a:t>Collider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97467" y="5120955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07660" y="5126532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43784" y="5130618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88135" y="5120955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e-p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 Machine aspects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355685" y="5130618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Infrastructures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Operation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248096" y="5115378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Costing Implementation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Planning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25360" y="5130618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cxnSp>
        <p:nvCxnSpPr>
          <p:cNvPr id="21" name="Elbow Connector 20"/>
          <p:cNvCxnSpPr>
            <a:stCxn id="4" idx="3"/>
            <a:endCxn id="5" idx="1"/>
          </p:cNvCxnSpPr>
          <p:nvPr/>
        </p:nvCxnSpPr>
        <p:spPr>
          <a:xfrm>
            <a:off x="2543545" y="2261010"/>
            <a:ext cx="1169098" cy="58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5" idx="3"/>
            <a:endCxn id="6" idx="1"/>
          </p:cNvCxnSpPr>
          <p:nvPr/>
        </p:nvCxnSpPr>
        <p:spPr>
          <a:xfrm>
            <a:off x="5330247" y="2261068"/>
            <a:ext cx="1055426" cy="58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7" idx="3"/>
            <a:endCxn id="8" idx="1"/>
          </p:cNvCxnSpPr>
          <p:nvPr/>
        </p:nvCxnSpPr>
        <p:spPr>
          <a:xfrm>
            <a:off x="5330247" y="3736925"/>
            <a:ext cx="1071608" cy="117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526286" y="4266178"/>
            <a:ext cx="0" cy="2915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84879" y="4565374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427349" y="4565374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316909" y="4563657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220537" y="4561939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84879" y="4553353"/>
            <a:ext cx="80822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977362" y="4566125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880990" y="4556787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770551" y="4570310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8667145" y="4553353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itle 1"/>
          <p:cNvSpPr txBox="1">
            <a:spLocks/>
          </p:cNvSpPr>
          <p:nvPr/>
        </p:nvSpPr>
        <p:spPr>
          <a:xfrm>
            <a:off x="418833" y="274638"/>
            <a:ext cx="852054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3800" b="0" dirty="0" smtClean="0">
                <a:solidFill>
                  <a:prstClr val="black"/>
                </a:solidFill>
              </a:rPr>
              <a:t>Study Organisation – Committees, Boards (</a:t>
            </a:r>
            <a:r>
              <a:rPr lang="en-GB" sz="3800" b="0" dirty="0" err="1" smtClean="0">
                <a:solidFill>
                  <a:prstClr val="black"/>
                </a:solidFill>
              </a:rPr>
              <a:t>i</a:t>
            </a:r>
            <a:r>
              <a:rPr lang="en-GB" sz="3800" b="0" dirty="0">
                <a:solidFill>
                  <a:prstClr val="black"/>
                </a:solidFill>
              </a:rPr>
              <a:t>)</a:t>
            </a:r>
            <a:r>
              <a:rPr lang="en-GB" sz="3800" b="0" dirty="0" smtClean="0">
                <a:solidFill>
                  <a:prstClr val="black"/>
                </a:solidFill>
              </a:rPr>
              <a:t> </a:t>
            </a:r>
            <a:endParaRPr lang="en-GB" sz="3800" b="0" dirty="0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51150" y="5130618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Accelerator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R&amp;D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Technologies</a:t>
            </a:r>
            <a:endParaRPr lang="en-US" sz="1050" dirty="0">
              <a:solidFill>
                <a:prstClr val="black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4141971" y="4569559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063405" y="4569559"/>
            <a:ext cx="0" cy="5500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074460" y="645539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i="1" dirty="0" smtClean="0">
                <a:solidFill>
                  <a:srgbClr val="008080"/>
                </a:solidFill>
              </a:rPr>
              <a:t>Benedikt</a:t>
            </a:r>
            <a:endParaRPr lang="fr-CH" i="1" dirty="0"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93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9424" y="1071801"/>
            <a:ext cx="8573694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u="sng" dirty="0" err="1" smtClean="0">
                <a:latin typeface="+mn-lt"/>
              </a:rPr>
              <a:t>Names</a:t>
            </a:r>
            <a:r>
              <a:rPr lang="fr-CH" sz="3200" u="sng" dirty="0" smtClean="0">
                <a:latin typeface="+mn-lt"/>
              </a:rPr>
              <a:t> and logo</a:t>
            </a: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The </a:t>
            </a:r>
            <a:r>
              <a:rPr lang="fr-CH" sz="2000" dirty="0" err="1" smtClean="0">
                <a:latin typeface="+mn-lt"/>
              </a:rPr>
              <a:t>idea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is</a:t>
            </a:r>
            <a:r>
              <a:rPr lang="fr-CH" sz="2000" dirty="0" smtClean="0">
                <a:latin typeface="+mn-lt"/>
              </a:rPr>
              <a:t> to assemble an International </a:t>
            </a:r>
            <a:r>
              <a:rPr lang="fr-CH" sz="2000" dirty="0" err="1" smtClean="0">
                <a:latin typeface="+mn-lt"/>
              </a:rPr>
              <a:t>Board</a:t>
            </a:r>
            <a:r>
              <a:rPr lang="fr-CH" sz="2000" dirty="0" smtClean="0">
                <a:latin typeface="+mn-lt"/>
              </a:rPr>
              <a:t>  meeting by </a:t>
            </a:r>
            <a:r>
              <a:rPr lang="fr-CH" sz="2000" dirty="0" err="1" smtClean="0">
                <a:latin typeface="+mn-lt"/>
              </a:rPr>
              <a:t>September</a:t>
            </a:r>
            <a:r>
              <a:rPr lang="fr-CH" sz="2000" dirty="0" smtClean="0">
                <a:latin typeface="+mn-lt"/>
              </a:rPr>
              <a:t> 2014</a:t>
            </a:r>
          </a:p>
          <a:p>
            <a:r>
              <a:rPr lang="fr-CH" sz="2000" dirty="0" smtClean="0">
                <a:latin typeface="+mn-lt"/>
              </a:rPr>
              <a:t>and to </a:t>
            </a:r>
            <a:r>
              <a:rPr lang="fr-CH" sz="2000" dirty="0" err="1" smtClean="0">
                <a:latin typeface="+mn-lt"/>
              </a:rPr>
              <a:t>give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plenty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err="1" smtClean="0">
                <a:latin typeface="+mn-lt"/>
              </a:rPr>
              <a:t>space</a:t>
            </a:r>
            <a:r>
              <a:rPr lang="fr-CH" sz="2000" dirty="0" smtClean="0">
                <a:latin typeface="+mn-lt"/>
              </a:rPr>
              <a:t> for the </a:t>
            </a:r>
            <a:r>
              <a:rPr lang="fr-CH" sz="2000" dirty="0" err="1" smtClean="0">
                <a:latin typeface="+mn-lt"/>
              </a:rPr>
              <a:t>stakeholders</a:t>
            </a:r>
            <a:r>
              <a:rPr lang="fr-CH" sz="2000" dirty="0" smtClean="0">
                <a:latin typeface="+mn-lt"/>
              </a:rPr>
              <a:t> to </a:t>
            </a:r>
            <a:r>
              <a:rPr lang="fr-CH" sz="2000" dirty="0" err="1" smtClean="0">
                <a:latin typeface="+mn-lt"/>
              </a:rPr>
              <a:t>make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contributions</a:t>
            </a:r>
            <a:r>
              <a:rPr lang="fr-CH" sz="2000" dirty="0">
                <a:latin typeface="+mn-lt"/>
              </a:rPr>
              <a:t> </a:t>
            </a:r>
            <a:endParaRPr lang="fr-CH" sz="2000" dirty="0" smtClean="0">
              <a:latin typeface="+mn-lt"/>
            </a:endParaRP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and </a:t>
            </a:r>
            <a:r>
              <a:rPr lang="fr-CH" sz="2000" dirty="0" err="1" smtClean="0">
                <a:latin typeface="+mn-lt"/>
              </a:rPr>
              <a:t>decide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names</a:t>
            </a:r>
            <a:r>
              <a:rPr lang="fr-CH" sz="2000" dirty="0" smtClean="0">
                <a:latin typeface="+mn-lt"/>
              </a:rPr>
              <a:t> etc.. </a:t>
            </a:r>
            <a:endParaRPr lang="fr-CH" sz="2000" dirty="0" smtClean="0"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  -- </a:t>
            </a:r>
            <a:r>
              <a:rPr lang="fr-CH" sz="2000" dirty="0" err="1" smtClean="0">
                <a:latin typeface="+mn-lt"/>
              </a:rPr>
              <a:t>DGs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instructed</a:t>
            </a:r>
            <a:r>
              <a:rPr lang="fr-CH" sz="2000" dirty="0" smtClean="0">
                <a:latin typeface="+mn-lt"/>
              </a:rPr>
              <a:t> Michael </a:t>
            </a:r>
            <a:r>
              <a:rPr lang="fr-CH" sz="2000" dirty="0" err="1" smtClean="0">
                <a:latin typeface="+mn-lt"/>
              </a:rPr>
              <a:t>that</a:t>
            </a:r>
            <a:r>
              <a:rPr lang="fr-CH" sz="2000" dirty="0" smtClean="0">
                <a:latin typeface="+mn-lt"/>
              </a:rPr>
              <a:t> the official </a:t>
            </a:r>
            <a:r>
              <a:rPr lang="fr-CH" sz="2000" dirty="0" err="1" smtClean="0">
                <a:latin typeface="+mn-lt"/>
              </a:rPr>
              <a:t>name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will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be</a:t>
            </a:r>
            <a:r>
              <a:rPr lang="fr-CH" sz="2000" dirty="0" smtClean="0">
                <a:latin typeface="+mn-lt"/>
              </a:rPr>
              <a:t> </a:t>
            </a: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    FCC-</a:t>
            </a:r>
            <a:r>
              <a:rPr lang="fr-CH" sz="2000" dirty="0" err="1" smtClean="0">
                <a:latin typeface="+mn-lt"/>
              </a:rPr>
              <a:t>hh</a:t>
            </a:r>
            <a:r>
              <a:rPr lang="fr-CH" sz="2000" dirty="0" smtClean="0">
                <a:latin typeface="+mn-lt"/>
              </a:rPr>
              <a:t>,   FCC-</a:t>
            </a:r>
            <a:r>
              <a:rPr lang="fr-CH" sz="2000" dirty="0" err="1" smtClean="0">
                <a:latin typeface="+mn-lt"/>
              </a:rPr>
              <a:t>ee</a:t>
            </a:r>
            <a:r>
              <a:rPr lang="fr-CH" sz="2000" dirty="0" smtClean="0">
                <a:latin typeface="+mn-lt"/>
              </a:rPr>
              <a:t>,  FCC-eh </a:t>
            </a:r>
          </a:p>
          <a:p>
            <a:r>
              <a:rPr lang="fr-CH" sz="2000" dirty="0" smtClean="0">
                <a:latin typeface="+mn-lt"/>
              </a:rPr>
              <a:t>       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suggest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write</a:t>
            </a:r>
            <a:r>
              <a:rPr lang="fr-CH" sz="2000" dirty="0" smtClean="0">
                <a:latin typeface="+mn-lt"/>
              </a:rPr>
              <a:t> for </a:t>
            </a:r>
            <a:r>
              <a:rPr lang="fr-CH" sz="2000" dirty="0" err="1" smtClean="0">
                <a:latin typeface="+mn-lt"/>
              </a:rPr>
              <a:t>now</a:t>
            </a:r>
            <a:r>
              <a:rPr lang="fr-CH" sz="2000" dirty="0" smtClean="0">
                <a:latin typeface="+mn-lt"/>
              </a:rPr>
              <a:t> FCC-</a:t>
            </a:r>
            <a:r>
              <a:rPr lang="fr-CH" sz="2000" dirty="0" err="1" smtClean="0">
                <a:latin typeface="+mn-lt"/>
              </a:rPr>
              <a:t>ee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>
                <a:latin typeface="+mn-lt"/>
              </a:rPr>
              <a:t>(</a:t>
            </a:r>
            <a:r>
              <a:rPr lang="fr-CH" sz="2000" dirty="0" smtClean="0">
                <a:latin typeface="+mn-lt"/>
              </a:rPr>
              <a:t>TLEP) TLEP </a:t>
            </a:r>
            <a:r>
              <a:rPr lang="fr-CH" sz="2000" dirty="0" err="1" smtClean="0">
                <a:latin typeface="+mn-lt"/>
              </a:rPr>
              <a:t>being</a:t>
            </a:r>
            <a:r>
              <a:rPr lang="fr-CH" sz="2000" dirty="0" smtClean="0">
                <a:latin typeface="+mn-lt"/>
              </a:rPr>
              <a:t> an </a:t>
            </a:r>
            <a:r>
              <a:rPr lang="fr-CH" sz="2000" dirty="0" err="1" smtClean="0">
                <a:latin typeface="+mn-lt"/>
              </a:rPr>
              <a:t>unofficial</a:t>
            </a:r>
            <a:r>
              <a:rPr lang="fr-CH" sz="2000" dirty="0" smtClean="0">
                <a:latin typeface="+mn-lt"/>
              </a:rPr>
              <a:t> alias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  -- logo </a:t>
            </a:r>
            <a:r>
              <a:rPr lang="fr-CH" sz="2000" i="1" dirty="0" smtClean="0">
                <a:latin typeface="+mn-lt"/>
              </a:rPr>
              <a:t>as in the corner. </a:t>
            </a:r>
          </a:p>
          <a:p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B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ased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on the first </a:t>
            </a:r>
            <a:r>
              <a:rPr lang="fr-CH" sz="2000" dirty="0" err="1">
                <a:solidFill>
                  <a:prstClr val="black"/>
                </a:solidFill>
                <a:latin typeface="Calibri"/>
              </a:rPr>
              <a:t>idea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 by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Patrick, but </a:t>
            </a:r>
            <a:r>
              <a:rPr lang="fr-CH" sz="2000" dirty="0">
                <a:latin typeface="+mn-lt"/>
              </a:rPr>
              <a:t>i</a:t>
            </a:r>
            <a:r>
              <a:rPr lang="fr-CH" sz="2000" dirty="0" smtClean="0">
                <a:latin typeface="+mn-lt"/>
              </a:rPr>
              <a:t>n </a:t>
            </a:r>
            <a:r>
              <a:rPr lang="fr-CH" sz="2000" dirty="0" err="1" smtClean="0">
                <a:latin typeface="+mn-lt"/>
              </a:rPr>
              <a:t>CERN’s</a:t>
            </a:r>
            <a:r>
              <a:rPr lang="fr-CH" sz="2000" dirty="0" smtClean="0">
                <a:latin typeface="+mn-lt"/>
              </a:rPr>
              <a:t> tradition </a:t>
            </a:r>
            <a:r>
              <a:rPr lang="fr-CH" sz="2000" dirty="0" err="1" smtClean="0">
                <a:latin typeface="+mn-lt"/>
              </a:rPr>
              <a:t>it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is</a:t>
            </a:r>
            <a:r>
              <a:rPr lang="fr-CH" sz="2000" dirty="0" smtClean="0">
                <a:latin typeface="+mn-lt"/>
              </a:rPr>
              <a:t> all </a:t>
            </a:r>
            <a:r>
              <a:rPr lang="fr-CH" sz="2000" dirty="0" err="1" smtClean="0">
                <a:latin typeface="+mn-lt"/>
              </a:rPr>
              <a:t>blue</a:t>
            </a:r>
            <a:r>
              <a:rPr lang="fr-CH" sz="2000" dirty="0" smtClean="0">
                <a:latin typeface="+mn-lt"/>
              </a:rPr>
              <a:t> and white</a:t>
            </a:r>
            <a:endParaRPr lang="fr-CH" sz="2000" dirty="0" smtClean="0">
              <a:latin typeface="+mn-lt"/>
            </a:endParaRPr>
          </a:p>
          <a:p>
            <a:endParaRPr lang="fr-CH" sz="2000" dirty="0" smtClean="0">
              <a:latin typeface="+mn-lt"/>
            </a:endParaRPr>
          </a:p>
          <a:p>
            <a:r>
              <a:rPr lang="fr-CH" sz="20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Very</a:t>
            </a:r>
            <a:r>
              <a:rPr lang="fr-CH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important </a:t>
            </a:r>
            <a:r>
              <a:rPr lang="fr-CH" sz="20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that</a:t>
            </a:r>
            <a:r>
              <a:rPr lang="fr-CH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all </a:t>
            </a:r>
            <a:r>
              <a:rPr lang="fr-CH" sz="2000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three</a:t>
            </a:r>
            <a:r>
              <a:rPr lang="fr-CH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machines </a:t>
            </a:r>
            <a:r>
              <a:rPr lang="fr-CH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are </a:t>
            </a:r>
            <a:r>
              <a:rPr lang="fr-CH" sz="20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explicit in the logo</a:t>
            </a:r>
            <a:endParaRPr lang="fr-CH" sz="2000" dirty="0" smtClean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17827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7826" y="1603247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Hadron </a:t>
            </a:r>
            <a:r>
              <a:rPr lang="en-US" sz="1050" dirty="0" smtClean="0">
                <a:solidFill>
                  <a:prstClr val="black"/>
                </a:solidFill>
              </a:rPr>
              <a:t>Collider Physics Experiments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74300" y="1610867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Lepton </a:t>
            </a:r>
            <a:r>
              <a:rPr lang="en-US" sz="1050" dirty="0" smtClean="0">
                <a:solidFill>
                  <a:prstClr val="black"/>
                </a:solidFill>
              </a:rPr>
              <a:t>Collider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97467" y="1608824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07660" y="1614401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43784" y="1618487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88135" y="1608824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e-p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 Machine aspects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355685" y="1618487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Infrastructures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Operation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248096" y="1613638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Costing Implementation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Planning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25360" y="1618487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27516" y="15331"/>
            <a:ext cx="907617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b="0" dirty="0" smtClean="0">
                <a:solidFill>
                  <a:prstClr val="black"/>
                </a:solidFill>
              </a:rPr>
              <a:t>Study Organisation – Committees, Boards </a:t>
            </a:r>
            <a:endParaRPr lang="en-GB" b="0" dirty="0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51150" y="1618487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Accelerator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R&amp;D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Technologies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457200" y="1080654"/>
            <a:ext cx="8229600" cy="758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GB" b="0" dirty="0" smtClean="0">
                <a:solidFill>
                  <a:prstClr val="black"/>
                </a:solidFill>
              </a:rPr>
              <a:t>Hadron collider coordination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4628" y="3044131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Hadron </a:t>
            </a:r>
            <a:r>
              <a:rPr lang="en-US" sz="1050" dirty="0" smtClean="0">
                <a:solidFill>
                  <a:prstClr val="black"/>
                </a:solidFill>
              </a:rPr>
              <a:t>Collider Physics Experiments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971103" y="3051751"/>
            <a:ext cx="830769" cy="8061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Lepton </a:t>
            </a:r>
            <a:r>
              <a:rPr lang="en-US" sz="1050" dirty="0" smtClean="0">
                <a:solidFill>
                  <a:prstClr val="black"/>
                </a:solidFill>
              </a:rPr>
              <a:t>Collider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794268" y="3049708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704460" y="3055285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540587" y="3059371"/>
            <a:ext cx="830769" cy="8061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884935" y="3049708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e-p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 Machine aspects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352488" y="3059371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Infrastructures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Operation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244896" y="3054522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Costing Implementation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Planning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622162" y="3059371"/>
            <a:ext cx="830769" cy="8061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447953" y="3059371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Accelerator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R&amp;D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Technologies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454002" y="2521538"/>
            <a:ext cx="8229600" cy="758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GB" b="0" dirty="0" smtClean="0">
                <a:solidFill>
                  <a:prstClr val="black"/>
                </a:solidFill>
              </a:rPr>
              <a:t>Lepton collider coordination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1428" y="4485015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Hadron </a:t>
            </a:r>
            <a:r>
              <a:rPr lang="en-US" sz="1050" dirty="0" smtClean="0">
                <a:solidFill>
                  <a:prstClr val="black"/>
                </a:solidFill>
              </a:rPr>
              <a:t>Collider Physics Experiments</a:t>
            </a:r>
          </a:p>
        </p:txBody>
      </p:sp>
      <p:sp>
        <p:nvSpPr>
          <p:cNvPr id="71" name="Rectangle 70"/>
          <p:cNvSpPr/>
          <p:nvPr/>
        </p:nvSpPr>
        <p:spPr>
          <a:xfrm>
            <a:off x="967904" y="4492635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Lepton </a:t>
            </a:r>
            <a:r>
              <a:rPr lang="en-US" sz="1050" dirty="0" smtClean="0">
                <a:solidFill>
                  <a:prstClr val="black"/>
                </a:solidFill>
              </a:rPr>
              <a:t>Collider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791070" y="4490592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701263" y="4496169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537387" y="4500255"/>
            <a:ext cx="830769" cy="8061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881738" y="4490592"/>
            <a:ext cx="830769" cy="806106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0"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e-p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 Machine aspects</a:t>
            </a:r>
          </a:p>
        </p:txBody>
      </p:sp>
      <p:sp>
        <p:nvSpPr>
          <p:cNvPr id="76" name="Rectangle 75"/>
          <p:cNvSpPr/>
          <p:nvPr/>
        </p:nvSpPr>
        <p:spPr>
          <a:xfrm>
            <a:off x="7349288" y="4500255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Infrastructures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Operation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8241699" y="4495406"/>
            <a:ext cx="830769" cy="8061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Costing Implementation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Planning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618964" y="4500255"/>
            <a:ext cx="830769" cy="8061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444753" y="4500255"/>
            <a:ext cx="830769" cy="8061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Accelerator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R&amp;D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Technologies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450803" y="3962422"/>
            <a:ext cx="8229600" cy="758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GB" b="0" dirty="0" smtClean="0">
                <a:solidFill>
                  <a:prstClr val="black"/>
                </a:solidFill>
              </a:rPr>
              <a:t>Accelerator coordination</a:t>
            </a:r>
          </a:p>
        </p:txBody>
      </p:sp>
      <p:sp>
        <p:nvSpPr>
          <p:cNvPr id="81" name="Rectangle 80"/>
          <p:cNvSpPr/>
          <p:nvPr/>
        </p:nvSpPr>
        <p:spPr>
          <a:xfrm>
            <a:off x="67821" y="5894726"/>
            <a:ext cx="830769" cy="80610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Hadron </a:t>
            </a:r>
            <a:r>
              <a:rPr lang="en-US" sz="1050" dirty="0" smtClean="0">
                <a:solidFill>
                  <a:prstClr val="black"/>
                </a:solidFill>
              </a:rPr>
              <a:t>Collider Physics Experiments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974298" y="5902346"/>
            <a:ext cx="830769" cy="80610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>
                <a:solidFill>
                  <a:prstClr val="black"/>
                </a:solidFill>
              </a:rPr>
              <a:t>Lepton </a:t>
            </a:r>
            <a:r>
              <a:rPr lang="en-US" sz="1050" dirty="0" smtClean="0">
                <a:solidFill>
                  <a:prstClr val="black"/>
                </a:solidFill>
              </a:rPr>
              <a:t>Collider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</a:t>
            </a:r>
          </a:p>
        </p:txBody>
      </p:sp>
      <p:sp>
        <p:nvSpPr>
          <p:cNvPr id="83" name="Rectangle 82"/>
          <p:cNvSpPr/>
          <p:nvPr/>
        </p:nvSpPr>
        <p:spPr>
          <a:xfrm>
            <a:off x="2797462" y="5900303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707656" y="5905880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Hadron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5543780" y="5909966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Collider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888131" y="5900303"/>
            <a:ext cx="830769" cy="806106"/>
          </a:xfrm>
          <a:prstGeom prst="rect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e-p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Physics Experiments Machine aspects</a:t>
            </a:r>
          </a:p>
        </p:txBody>
      </p:sp>
      <p:sp>
        <p:nvSpPr>
          <p:cNvPr id="87" name="Rectangle 86"/>
          <p:cNvSpPr/>
          <p:nvPr/>
        </p:nvSpPr>
        <p:spPr>
          <a:xfrm>
            <a:off x="7355683" y="5909966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Infrastructures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Operation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8248091" y="5905117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Costing Implementation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Planning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25357" y="5909966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Lepton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Injectors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6451148" y="5909966"/>
            <a:ext cx="830769" cy="80610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Accelerator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R&amp;D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50" dirty="0" smtClean="0">
                <a:solidFill>
                  <a:prstClr val="black"/>
                </a:solidFill>
              </a:rPr>
              <a:t>Technologies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91" name="Content Placeholder 2"/>
          <p:cNvSpPr txBox="1">
            <a:spLocks/>
          </p:cNvSpPr>
          <p:nvPr/>
        </p:nvSpPr>
        <p:spPr>
          <a:xfrm>
            <a:off x="457196" y="5372133"/>
            <a:ext cx="8229600" cy="758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en-GB" b="0" dirty="0" smtClean="0">
                <a:solidFill>
                  <a:prstClr val="black"/>
                </a:solidFill>
              </a:rPr>
              <a:t>Physics coordination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56129" y="5568287"/>
            <a:ext cx="3077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meet</a:t>
            </a:r>
            <a:r>
              <a:rPr lang="fr-CH" dirty="0" smtClean="0"/>
              <a:t>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Wednesday</a:t>
            </a:r>
            <a:r>
              <a:rPr lang="fr-CH" dirty="0" smtClean="0"/>
              <a:t> 5 </a:t>
            </a:r>
            <a:r>
              <a:rPr lang="fr-CH" dirty="0" err="1" smtClean="0"/>
              <a:t>February</a:t>
            </a:r>
            <a:endParaRPr lang="fr-CH" dirty="0"/>
          </a:p>
        </p:txBody>
      </p:sp>
      <p:sp>
        <p:nvSpPr>
          <p:cNvPr id="48" name="TextBox 47"/>
          <p:cNvSpPr txBox="1"/>
          <p:nvPr/>
        </p:nvSpPr>
        <p:spPr>
          <a:xfrm>
            <a:off x="5609034" y="2709013"/>
            <a:ext cx="1435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has not met </a:t>
            </a:r>
            <a:r>
              <a:rPr lang="fr-CH" dirty="0" err="1" smtClean="0"/>
              <a:t>yet</a:t>
            </a:r>
            <a:r>
              <a:rPr lang="fr-CH" dirty="0" smtClean="0"/>
              <a:t>.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9325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8990" y="1555844"/>
            <a:ext cx="767806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In </a:t>
            </a:r>
            <a:r>
              <a:rPr lang="fr-CH" sz="2000" dirty="0" err="1" smtClean="0">
                <a:latin typeface="+mn-lt"/>
              </a:rPr>
              <a:t>general</a:t>
            </a:r>
            <a:r>
              <a:rPr lang="fr-CH" sz="2000" dirty="0" smtClean="0">
                <a:latin typeface="+mn-lt"/>
              </a:rPr>
              <a:t> effort to </a:t>
            </a:r>
            <a:r>
              <a:rPr lang="fr-CH" sz="2000" dirty="0" err="1" smtClean="0">
                <a:latin typeface="+mn-lt"/>
              </a:rPr>
              <a:t>coordinate</a:t>
            </a:r>
            <a:r>
              <a:rPr lang="fr-CH" sz="2000" dirty="0" smtClean="0">
                <a:latin typeface="+mn-lt"/>
              </a:rPr>
              <a:t> pp and </a:t>
            </a:r>
            <a:r>
              <a:rPr lang="fr-CH" sz="2000" dirty="0" err="1" smtClean="0">
                <a:latin typeface="+mn-lt"/>
              </a:rPr>
              <a:t>e+e</a:t>
            </a:r>
            <a:r>
              <a:rPr lang="fr-CH" sz="2000" dirty="0" smtClean="0">
                <a:latin typeface="+mn-lt"/>
              </a:rPr>
              <a:t>- </a:t>
            </a:r>
            <a:r>
              <a:rPr lang="fr-CH" sz="2000" dirty="0" err="1" smtClean="0">
                <a:latin typeface="+mn-lt"/>
              </a:rPr>
              <a:t>studies</a:t>
            </a:r>
            <a:r>
              <a:rPr lang="fr-CH" sz="2000" dirty="0" smtClean="0">
                <a:latin typeface="+mn-lt"/>
              </a:rPr>
              <a:t> as </a:t>
            </a:r>
            <a:r>
              <a:rPr lang="fr-CH" sz="2000" dirty="0" err="1" smtClean="0">
                <a:latin typeface="+mn-lt"/>
              </a:rPr>
              <a:t>much</a:t>
            </a:r>
            <a:r>
              <a:rPr lang="fr-CH" sz="2000" dirty="0" smtClean="0">
                <a:latin typeface="+mn-lt"/>
              </a:rPr>
              <a:t> as possible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-- </a:t>
            </a:r>
            <a:r>
              <a:rPr lang="fr-CH" sz="2000" dirty="0" err="1" smtClean="0">
                <a:latin typeface="+mn-lt"/>
              </a:rPr>
              <a:t>phenomenology</a:t>
            </a:r>
            <a:r>
              <a:rPr lang="fr-CH" sz="2000" dirty="0" smtClean="0">
                <a:latin typeface="+mn-lt"/>
              </a:rPr>
              <a:t> break-out session at the kick off meeting</a:t>
            </a:r>
          </a:p>
          <a:p>
            <a:r>
              <a:rPr lang="fr-CH" sz="2000" dirty="0" smtClean="0">
                <a:latin typeface="+mn-lt"/>
              </a:rPr>
              <a:t>-- </a:t>
            </a:r>
            <a:r>
              <a:rPr lang="fr-CH" sz="2000" dirty="0" err="1" smtClean="0">
                <a:latin typeface="+mn-lt"/>
              </a:rPr>
              <a:t>physics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study</a:t>
            </a:r>
            <a:r>
              <a:rPr lang="fr-CH" sz="2000" dirty="0" smtClean="0">
                <a:latin typeface="+mn-lt"/>
              </a:rPr>
              <a:t> coordination</a:t>
            </a:r>
          </a:p>
          <a:p>
            <a:endParaRPr lang="fr-CH" sz="2000" dirty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endParaRPr lang="fr-CH" sz="2000" dirty="0">
              <a:latin typeface="+mn-lt"/>
            </a:endParaRPr>
          </a:p>
          <a:p>
            <a:endParaRPr lang="fr-CH" sz="2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1317" y="3420813"/>
            <a:ext cx="7915701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CH" sz="2000" dirty="0" smtClean="0">
                <a:latin typeface="+mn-lt"/>
              </a:rPr>
              <a:t>-- </a:t>
            </a:r>
            <a:r>
              <a:rPr lang="fr-CH" sz="2000" dirty="0" err="1" smtClean="0">
                <a:latin typeface="+mn-lt"/>
              </a:rPr>
              <a:t>We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will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start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regular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ee</a:t>
            </a:r>
            <a:r>
              <a:rPr lang="fr-CH" sz="2000" dirty="0" smtClean="0">
                <a:latin typeface="+mn-lt"/>
              </a:rPr>
              <a:t>-FCC (TLEP)  </a:t>
            </a:r>
            <a:r>
              <a:rPr lang="fr-CH" sz="2000" dirty="0" err="1" smtClean="0">
                <a:latin typeface="+mn-lt"/>
              </a:rPr>
              <a:t>specific</a:t>
            </a:r>
            <a:r>
              <a:rPr lang="fr-CH" sz="2000" dirty="0" smtClean="0">
                <a:latin typeface="+mn-lt"/>
              </a:rPr>
              <a:t> meetings </a:t>
            </a:r>
            <a:r>
              <a:rPr lang="fr-CH" sz="2000" dirty="0" err="1" smtClean="0">
                <a:latin typeface="+mn-lt"/>
              </a:rPr>
              <a:t>with</a:t>
            </a:r>
            <a:r>
              <a:rPr lang="fr-CH" sz="2000" dirty="0" smtClean="0">
                <a:latin typeface="+mn-lt"/>
              </a:rPr>
              <a:t> the  </a:t>
            </a:r>
            <a:r>
              <a:rPr lang="fr-CH" sz="2000" dirty="0" err="1" smtClean="0">
                <a:latin typeface="+mn-lt"/>
              </a:rPr>
              <a:t>physics</a:t>
            </a:r>
            <a:r>
              <a:rPr lang="fr-CH" sz="2000" dirty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study</a:t>
            </a:r>
            <a:r>
              <a:rPr lang="fr-CH" sz="2000" dirty="0" smtClean="0">
                <a:latin typeface="+mn-lt"/>
              </a:rPr>
              <a:t> WG </a:t>
            </a:r>
            <a:r>
              <a:rPr lang="fr-CH" sz="2000" dirty="0" err="1" smtClean="0">
                <a:latin typeface="+mn-lt"/>
              </a:rPr>
              <a:t>conveners</a:t>
            </a:r>
            <a:r>
              <a:rPr lang="fr-CH" sz="2000" dirty="0" smtClean="0">
                <a:latin typeface="+mn-lt"/>
              </a:rPr>
              <a:t>. </a:t>
            </a:r>
          </a:p>
          <a:p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3872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010" y="0"/>
            <a:ext cx="5929715" cy="6450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7672" y="1787857"/>
            <a:ext cx="217905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</a:rPr>
              <a:t>PUBLISHED!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latin typeface="+mn-lt"/>
              </a:rPr>
              <a:t>congratulations to </a:t>
            </a:r>
          </a:p>
          <a:p>
            <a:r>
              <a:rPr lang="fr-CH" sz="2000" dirty="0" smtClean="0">
                <a:latin typeface="+mn-lt"/>
              </a:rPr>
              <a:t>Patrick!</a:t>
            </a:r>
          </a:p>
          <a:p>
            <a:r>
              <a:rPr lang="fr-CH" sz="2000" dirty="0" smtClean="0">
                <a:latin typeface="+mn-lt"/>
              </a:rPr>
              <a:t> and to all! </a:t>
            </a:r>
            <a:endParaRPr lang="fr-CH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49141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Fermilab_2013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81671</TotalTime>
  <Words>389</Words>
  <Application>Microsoft Office PowerPoint</Application>
  <PresentationFormat>On-screen Show (4:3)</PresentationFormat>
  <Paragraphs>161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1_Office Theme</vt:lpstr>
      <vt:lpstr>Theme1</vt:lpstr>
      <vt:lpstr>1_Theme1</vt:lpstr>
      <vt:lpstr>2_Theme1</vt:lpstr>
      <vt:lpstr>3_Theme1</vt:lpstr>
      <vt:lpstr>5_Office Theme</vt:lpstr>
      <vt:lpstr>Fermilab_2013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361</cp:revision>
  <cp:lastPrinted>2001-11-08T10:22:42Z</cp:lastPrinted>
  <dcterms:created xsi:type="dcterms:W3CDTF">2007-04-25T04:41:04Z</dcterms:created>
  <dcterms:modified xsi:type="dcterms:W3CDTF">2014-02-03T08:17:00Z</dcterms:modified>
</cp:coreProperties>
</file>