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02" r:id="rId1"/>
    <p:sldMasterId id="2147486908" r:id="rId2"/>
  </p:sldMasterIdLst>
  <p:notesMasterIdLst>
    <p:notesMasterId r:id="rId12"/>
  </p:notesMasterIdLst>
  <p:handoutMasterIdLst>
    <p:handoutMasterId r:id="rId13"/>
  </p:handoutMasterIdLst>
  <p:sldIdLst>
    <p:sldId id="1249" r:id="rId3"/>
    <p:sldId id="1238" r:id="rId4"/>
    <p:sldId id="1245" r:id="rId5"/>
    <p:sldId id="1246" r:id="rId6"/>
    <p:sldId id="1250" r:id="rId7"/>
    <p:sldId id="1205" r:id="rId8"/>
    <p:sldId id="1216" r:id="rId9"/>
    <p:sldId id="1225" r:id="rId10"/>
    <p:sldId id="1243" r:id="rId11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00FF"/>
    <a:srgbClr val="D60093"/>
    <a:srgbClr val="FFFF66"/>
    <a:srgbClr val="FFFF99"/>
    <a:srgbClr val="009900"/>
    <a:srgbClr val="FF5050"/>
    <a:srgbClr val="3784C3"/>
    <a:srgbClr val="FF33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194" autoAdjust="0"/>
  </p:normalViewPr>
  <p:slideViewPr>
    <p:cSldViewPr>
      <p:cViewPr varScale="1">
        <p:scale>
          <a:sx n="73" d="100"/>
          <a:sy n="73" d="100"/>
        </p:scale>
        <p:origin x="-600" y="-96"/>
      </p:cViewPr>
      <p:guideLst>
        <p:guide orient="horz" pos="187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"/>
    </p:cViewPr>
  </p:sorterViewPr>
  <p:notesViewPr>
    <p:cSldViewPr>
      <p:cViewPr varScale="1">
        <p:scale>
          <a:sx n="55" d="100"/>
          <a:sy n="55" d="100"/>
        </p:scale>
        <p:origin x="-2237" y="-96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EB7C4F-0939-41EB-A466-7777BF76DB63}" type="datetime1">
              <a:rPr lang="en-US" smtClean="0"/>
              <a:t>2/2/2014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Kickoff - lepton collider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5586-E4B0-4B6F-B4B6-5D7B6C5E91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0E74F-0E9E-4398-A028-753D41A8161A}" type="datetime1">
              <a:rPr lang="en-US" smtClean="0"/>
              <a:t>2/2/2014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Kickoff - lepton collider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AF25-BF74-4972-B942-BFED45AA9C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1DE46F-56B4-4BE8-A1E1-53CE4E701ACC}" type="datetime1">
              <a:rPr lang="en-US" smtClean="0"/>
              <a:t>2/2/2014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Kickoff - lepton collider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DAFE-FB4B-4D61-9057-6D8FF3E9CC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1F7BB-D258-4780-859F-E66557797FD6}" type="datetime1">
              <a:rPr lang="en-US" smtClean="0"/>
              <a:t>2/2/2014</a:t>
            </a:fld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Kickoff - lepton collider / J. Wenninger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7E95-4F2D-4A84-B9A4-10565D1B4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B0281-8C04-4CB5-A47C-49E12B9E2FC6}" type="datetime1">
              <a:rPr lang="en-US" smtClean="0"/>
              <a:t>2/2/2014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Kickoff - lepton collider / J. Wenninger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AD134-3581-4776-8AD8-FDC3823BF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mlogo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1188" y="0"/>
            <a:ext cx="912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lhclogo.prev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6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086600" cy="71596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065ED17-DDD3-4DA6-A1D4-040BA70486BD}" type="datetime1">
              <a:rPr lang="en-US" smtClean="0"/>
              <a:t>2/2/2014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FCC Kickoff - lepton collider / J. Wenninger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42F16B-63E4-4D15-90A6-73E0C1B4E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032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650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412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63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7C46EB-C9F7-4994-BA2B-9E81D1F9D422}" type="datetime1">
              <a:rPr lang="en-US" smtClean="0"/>
              <a:t>2/2/2014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Kickoff - lepton collider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BCA23-32AC-4B7C-8AE3-3A46E140FA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A3A76-056B-4EE6-B5D8-E764BD5BE0C0}" type="datetime1">
              <a:rPr lang="en-US" smtClean="0"/>
              <a:t>2/2/2014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Kickoff - lepton collider / J. Wenninger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02427-AFE3-4BCF-9038-0FB899F3E4BB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396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239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3931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4296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7442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084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97089497-6043-4A13-B4D8-5E09838C7E08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3505200"/>
            <a:ext cx="6400800" cy="2324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de-CH"/>
              <a:t>Text Level 1 20 Pt. </a:t>
            </a:r>
          </a:p>
          <a:p>
            <a:pPr lvl="1"/>
            <a:r>
              <a:rPr lang="de-CH"/>
              <a:t>Text Level 2 18 Pt.</a:t>
            </a:r>
          </a:p>
          <a:p>
            <a:pPr lvl="2"/>
            <a:r>
              <a:rPr lang="de-CH"/>
              <a:t>Text Level 3 16 Pt.</a:t>
            </a:r>
          </a:p>
          <a:p>
            <a:pPr lvl="3"/>
            <a:r>
              <a:rPr lang="de-CH"/>
              <a:t>Text Level 4 14 Pt.</a:t>
            </a:r>
          </a:p>
          <a:p>
            <a:pPr lvl="4"/>
            <a:r>
              <a:rPr lang="de-CH"/>
              <a:t>Text Level 5 14 Pt.</a:t>
            </a:r>
            <a:endParaRPr lang="en-US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0193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76502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376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5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E4F89-A6F4-4F59-8A06-34EF38F33DDF}" type="datetime1">
              <a:rPr lang="en-US" smtClean="0"/>
              <a:t>2/2/2014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Kickoff - lepton collider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4539-D6C4-43A4-B860-F1DFC8E4D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7761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/>
            <a:fld id="{57C3E7D3-E8A8-4E1B-881E-DBC7929F1526}" type="slidenum">
              <a:rPr lang="en-US" sz="1400">
                <a:solidFill>
                  <a:srgbClr val="000000"/>
                </a:solidFill>
                <a:latin typeface="Arial" pitchFamily="34" charset="0"/>
              </a:rPr>
              <a:pPr eaLnBrk="1" hangingPunct="1"/>
              <a:t>‹#›</a:t>
            </a:fld>
            <a:endParaRPr lang="en-US" sz="14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632575"/>
            <a:ext cx="2895600" cy="25241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FCC Kickoff - lepton collider / J. Wenninger</a:t>
            </a: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Date Placeholder 4"/>
          <p:cNvSpPr>
            <a:spLocks noGrp="1"/>
          </p:cNvSpPr>
          <p:nvPr userDrawn="1">
            <p:ph type="dt" sz="half" idx="12"/>
          </p:nvPr>
        </p:nvSpPr>
        <p:spPr>
          <a:xfrm>
            <a:off x="34925" y="6616700"/>
            <a:ext cx="2133600" cy="268288"/>
          </a:xfrm>
          <a:prstGeom prst="rect">
            <a:avLst/>
          </a:prstGeom>
        </p:spPr>
        <p:txBody>
          <a:bodyPr/>
          <a:lstStyle/>
          <a:p>
            <a:pPr eaLnBrk="1" hangingPunct="1"/>
            <a:fld id="{8266EAD2-E322-4633-9AE8-54F5190206EE}" type="datetime1"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2/2/2014</a:t>
            </a:fld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08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EE6847-EC10-4F28-A348-DFAE0A6C48F3}" type="datetime1">
              <a:rPr lang="en-US" smtClean="0"/>
              <a:t>2/2/2014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Kickoff - lepton collider /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0DC79-7F61-41FF-9316-39EF221566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E99DB-F13A-48D4-9550-1F7B9F1A34FB}" type="datetime1">
              <a:rPr lang="en-US" smtClean="0"/>
              <a:t>2/2/2014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Kickoff - lepton collider / J. Wenninger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54AE3-93E8-4287-A05B-4B0FBAEEFE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029EE38-A9FD-4CC1-8911-81A3851ED0D0}" type="datetime1">
              <a:rPr lang="en-US" smtClean="0"/>
              <a:t>2/2/2014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FCC Kickoff - lepton collider /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565" y="0"/>
            <a:ext cx="1779279" cy="783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6A7D5-6E27-47EA-99DC-03FE75BAD4E2}" type="datetime1">
              <a:rPr lang="en-US" smtClean="0"/>
              <a:t>2/2/2014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Kickoff - lepton collider / J. Wenninger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10275-3A49-46CA-A6EE-68DB2BA804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BF3E6B-8A8F-4197-AC19-1B7BDABC956C}" type="datetime1">
              <a:rPr lang="en-US" smtClean="0"/>
              <a:t>2/2/2014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Kickoff - lepton collider /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EA62-16F5-4832-A462-CC341ED0F6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3AFD81-2D78-4718-AE0B-357BEF9D56D0}" type="datetime1">
              <a:rPr lang="en-US" smtClean="0"/>
              <a:t>2/2/2014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FCC Kickoff - lepton collider /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C1E19-85E8-4E0E-9136-72C62C7695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95300" y="5905500"/>
            <a:ext cx="1447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4DEFE33-EE8A-43F7-A64C-BD2627D2CD8D}" type="datetime1">
              <a:rPr lang="en-US" smtClean="0"/>
              <a:t>2/2/2014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81200" y="2971800"/>
            <a:ext cx="44196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/>
              <a:t>FCC Kickoff - lepton collider / J. Wenninger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93C8C17-11B6-4841-AA6C-480BD23B03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82" r:id="rId1"/>
    <p:sldLayoutId id="2147486883" r:id="rId2"/>
    <p:sldLayoutId id="2147486884" r:id="rId3"/>
    <p:sldLayoutId id="2147486885" r:id="rId4"/>
    <p:sldLayoutId id="2147486886" r:id="rId5"/>
    <p:sldLayoutId id="2147486894" r:id="rId6"/>
    <p:sldLayoutId id="2147486887" r:id="rId7"/>
    <p:sldLayoutId id="2147486888" r:id="rId8"/>
    <p:sldLayoutId id="2147486889" r:id="rId9"/>
    <p:sldLayoutId id="2147486890" r:id="rId10"/>
    <p:sldLayoutId id="2147486891" r:id="rId11"/>
    <p:sldLayoutId id="2147486892" r:id="rId12"/>
    <p:sldLayoutId id="2147486893" r:id="rId13"/>
    <p:sldLayoutId id="2147486895" r:id="rId14"/>
    <p:sldLayoutId id="2147486896" r:id="rId15"/>
    <p:sldLayoutId id="2147486897" r:id="rId16"/>
    <p:sldLayoutId id="2147486898" r:id="rId17"/>
    <p:sldLayoutId id="2147486899" r:id="rId18"/>
    <p:sldLayoutId id="2147486900" r:id="rId19"/>
    <p:sldLayoutId id="2147486901" r:id="rId20"/>
    <p:sldLayoutId id="2147486902" r:id="rId21"/>
    <p:sldLayoutId id="2147486903" r:id="rId22"/>
    <p:sldLayoutId id="2147486904" r:id="rId23"/>
    <p:sldLayoutId id="2147486905" r:id="rId24"/>
    <p:sldLayoutId id="2147486906" r:id="rId25"/>
    <p:sldLayoutId id="2147486907" r:id="rId26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785813"/>
            <a:ext cx="8229600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 Level 1 20 </a:t>
            </a:r>
            <a:r>
              <a:rPr lang="de-CH" dirty="0" err="1" smtClean="0"/>
              <a:t>Pt</a:t>
            </a:r>
            <a:r>
              <a:rPr lang="de-CH" dirty="0" smtClean="0"/>
              <a:t>. </a:t>
            </a:r>
          </a:p>
          <a:p>
            <a:pPr lvl="1"/>
            <a:r>
              <a:rPr lang="de-CH" dirty="0" smtClean="0"/>
              <a:t>Text Level 2 18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2"/>
            <a:r>
              <a:rPr lang="de-CH" dirty="0" smtClean="0"/>
              <a:t>Text Level 3 16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3"/>
            <a:r>
              <a:rPr lang="de-CH" dirty="0" smtClean="0"/>
              <a:t>Text Level 4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4"/>
            <a:r>
              <a:rPr lang="de-CH" dirty="0" smtClean="0"/>
              <a:t>Text Level 5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  <a:endParaRPr lang="en-US" dirty="0" smtClean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209800" y="6556375"/>
            <a:ext cx="46482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2012-03-26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381000" y="6542088"/>
            <a:ext cx="33861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LHC 8:30 meeting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5727700" y="6542088"/>
            <a:ext cx="26670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EBH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63550" y="79375"/>
            <a:ext cx="82184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D9D0EF41-8BD5-4BA3-B152-07B4757AE79F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7" name="Line 23"/>
          <p:cNvSpPr>
            <a:spLocks noChangeShapeType="1"/>
          </p:cNvSpPr>
          <p:nvPr userDrawn="1"/>
        </p:nvSpPr>
        <p:spPr bwMode="auto">
          <a:xfrm>
            <a:off x="458788" y="71437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73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09" r:id="rId1"/>
    <p:sldLayoutId id="2147486910" r:id="rId2"/>
    <p:sldLayoutId id="2147486911" r:id="rId3"/>
    <p:sldLayoutId id="2147486912" r:id="rId4"/>
    <p:sldLayoutId id="2147486913" r:id="rId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399"/>
          </a:solidFill>
          <a:latin typeface="+mn-lt"/>
          <a:ea typeface="+mn-ea"/>
          <a:cs typeface="+mn-cs"/>
        </a:defRPr>
      </a:lvl1pPr>
      <a:lvl2pPr marL="565150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906463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493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017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589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61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33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305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1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4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3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2.wmf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7.wmf"/><Relationship Id="rId4" Type="http://schemas.openxmlformats.org/officeDocument/2006/relationships/oleObject" Target="../embeddings/oleObject7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29EE38-A9FD-4CC1-8911-81A3851ED0D0}" type="datetime1">
              <a:rPr lang="en-US" smtClean="0"/>
              <a:t>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Kickoff - lepton collider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85120" y="1546536"/>
            <a:ext cx="7678705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800" i="1" kern="0" dirty="0" smtClean="0">
                <a:solidFill>
                  <a:srgbClr val="0000FF"/>
                </a:solidFill>
                <a:latin typeface="+mn-lt"/>
              </a:rPr>
              <a:t>Baseline Parameter Update for TLEP / FCC-</a:t>
            </a:r>
            <a:r>
              <a:rPr lang="en-US" sz="2800" i="1" kern="0" dirty="0" err="1" smtClean="0">
                <a:solidFill>
                  <a:srgbClr val="0000FF"/>
                </a:solidFill>
                <a:latin typeface="+mn-lt"/>
              </a:rPr>
              <a:t>ee</a:t>
            </a:r>
            <a:endParaRPr lang="en-GB" sz="2800" i="1" kern="0" dirty="0" smtClean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9620" y="3067816"/>
            <a:ext cx="2303836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800" kern="0" dirty="0" smtClean="0">
                <a:latin typeface="+mn-lt"/>
              </a:rPr>
              <a:t>J. </a:t>
            </a:r>
            <a:r>
              <a:rPr lang="en-US" sz="2800" kern="0" dirty="0" err="1" smtClean="0">
                <a:latin typeface="+mn-lt"/>
              </a:rPr>
              <a:t>Wenninger</a:t>
            </a:r>
            <a:endParaRPr lang="en-GB" sz="2800" kern="0" dirty="0" smtClean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92360" y="5095439"/>
            <a:ext cx="6638356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Ack</a:t>
            </a:r>
            <a:r>
              <a:rPr lang="en-US" sz="2000" kern="0" dirty="0" smtClean="0">
                <a:latin typeface="+mn-lt"/>
              </a:rPr>
              <a:t>nowledgements: B. </a:t>
            </a:r>
            <a:r>
              <a:rPr lang="en-US" sz="2000" kern="0" dirty="0" err="1" smtClean="0">
                <a:latin typeface="+mn-lt"/>
              </a:rPr>
              <a:t>Holzer</a:t>
            </a:r>
            <a:r>
              <a:rPr lang="en-US" sz="2000" kern="0" dirty="0" smtClean="0">
                <a:latin typeface="+mn-lt"/>
              </a:rPr>
              <a:t>, A. </a:t>
            </a:r>
            <a:r>
              <a:rPr lang="en-US" sz="2000" kern="0" dirty="0" err="1" smtClean="0">
                <a:latin typeface="+mn-lt"/>
              </a:rPr>
              <a:t>Blondel</a:t>
            </a:r>
            <a:r>
              <a:rPr lang="en-US" sz="2000" kern="0" dirty="0" smtClean="0">
                <a:latin typeface="+mn-lt"/>
              </a:rPr>
              <a:t>, M. </a:t>
            </a:r>
            <a:r>
              <a:rPr lang="en-US" sz="2000" kern="0" dirty="0" err="1" smtClean="0">
                <a:latin typeface="+mn-lt"/>
              </a:rPr>
              <a:t>Koratzinos</a:t>
            </a:r>
            <a:endParaRPr lang="en-GB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393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29EE38-A9FD-4CC1-8911-81A3851ED0D0}" type="datetime1">
              <a:rPr lang="en-US" smtClean="0"/>
              <a:t>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Kickoff - lepton collider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3116200"/>
              </p:ext>
            </p:extLst>
          </p:nvPr>
        </p:nvGraphicFramePr>
        <p:xfrm>
          <a:off x="2267700" y="2084825"/>
          <a:ext cx="3149210" cy="13393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8" name="Equation" r:id="rId3" imgW="1104840" imgH="469800" progId="Equation.3">
                  <p:embed/>
                </p:oleObj>
              </mc:Choice>
              <mc:Fallback>
                <p:oleObj name="Equation" r:id="rId3" imgW="110484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67700" y="2084825"/>
                        <a:ext cx="3149210" cy="1339318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oup 23"/>
          <p:cNvGrpSpPr/>
          <p:nvPr/>
        </p:nvGrpSpPr>
        <p:grpSpPr>
          <a:xfrm>
            <a:off x="6799566" y="3419050"/>
            <a:ext cx="1902040" cy="778050"/>
            <a:chOff x="2692712" y="5037615"/>
            <a:chExt cx="2230491" cy="942450"/>
          </a:xfrm>
        </p:grpSpPr>
        <p:sp>
          <p:nvSpPr>
            <p:cNvPr id="7" name="Oval 6"/>
            <p:cNvSpPr/>
            <p:nvPr/>
          </p:nvSpPr>
          <p:spPr bwMode="auto">
            <a:xfrm rot="1517219" flipV="1">
              <a:off x="3040199" y="5447662"/>
              <a:ext cx="1248163" cy="14163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" name="Oval 7"/>
            <p:cNvSpPr/>
            <p:nvPr/>
          </p:nvSpPr>
          <p:spPr bwMode="auto">
            <a:xfrm rot="20133054" flipV="1">
              <a:off x="3086435" y="5468412"/>
              <a:ext cx="1155693" cy="148154"/>
            </a:xfrm>
            <a:prstGeom prst="ellipse">
              <a:avLst/>
            </a:prstGeom>
            <a:solidFill>
              <a:srgbClr val="FF5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 bwMode="auto">
            <a:xfrm flipV="1">
              <a:off x="2698321" y="5054444"/>
              <a:ext cx="1997095" cy="92562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2692712" y="5037615"/>
              <a:ext cx="1940996" cy="942449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7030A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Arc 21"/>
            <p:cNvSpPr/>
            <p:nvPr/>
          </p:nvSpPr>
          <p:spPr bwMode="auto">
            <a:xfrm rot="2442530">
              <a:off x="3704037" y="5188647"/>
              <a:ext cx="737395" cy="739265"/>
            </a:xfrm>
            <a:prstGeom prst="arc">
              <a:avLst/>
            </a:prstGeom>
            <a:noFill/>
            <a:ln w="28575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467629" y="5342434"/>
              <a:ext cx="455574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600" i="1" kern="0" dirty="0" smtClean="0">
                  <a:solidFill>
                    <a:srgbClr val="7030A0"/>
                  </a:solidFill>
                  <a:latin typeface="+mn-lt"/>
                </a:rPr>
                <a:t>2</a:t>
              </a:r>
              <a:r>
                <a:rPr lang="en-US" sz="1600" i="1" kern="0" dirty="0" smtClean="0">
                  <a:solidFill>
                    <a:srgbClr val="7030A0"/>
                  </a:solidFill>
                  <a:latin typeface="Symbol" panose="05050102010706020507" pitchFamily="18" charset="2"/>
                </a:rPr>
                <a:t>F</a:t>
              </a:r>
              <a:endParaRPr lang="en-GB" sz="1600" i="1" kern="0" dirty="0" smtClean="0">
                <a:solidFill>
                  <a:srgbClr val="7030A0"/>
                </a:solidFill>
                <a:latin typeface="Symbol" panose="05050102010706020507" pitchFamily="18" charset="2"/>
              </a:endParaRPr>
            </a:p>
          </p:txBody>
        </p:sp>
      </p:grp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1815931"/>
              </p:ext>
            </p:extLst>
          </p:nvPr>
        </p:nvGraphicFramePr>
        <p:xfrm>
          <a:off x="2267700" y="5042010"/>
          <a:ext cx="2098675" cy="133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9" name="Equation" r:id="rId5" imgW="736560" imgH="469800" progId="Equation.3">
                  <p:embed/>
                </p:oleObj>
              </mc:Choice>
              <mc:Fallback>
                <p:oleObj name="Equation" r:id="rId5" imgW="736560" imgH="469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00" y="5042010"/>
                        <a:ext cx="2098675" cy="1339850"/>
                      </a:xfrm>
                      <a:prstGeom prst="rect">
                        <a:avLst/>
                      </a:prstGeom>
                      <a:solidFill>
                        <a:schemeClr val="accent5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6916248" y="2990485"/>
            <a:ext cx="766557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>
                <a:latin typeface="+mn-lt"/>
              </a:rPr>
              <a:t>F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smtClean="0">
                <a:latin typeface="+mn-lt"/>
                <a:sym typeface="Symbol"/>
              </a:rPr>
              <a:t> 1</a:t>
            </a:r>
            <a:endParaRPr lang="en-GB" sz="2000" kern="0" dirty="0" smtClean="0">
              <a:latin typeface="+mn-l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794424" y="1226817"/>
            <a:ext cx="2170139" cy="1198826"/>
            <a:chOff x="6646377" y="1585575"/>
            <a:chExt cx="2170139" cy="1198826"/>
          </a:xfrm>
        </p:grpSpPr>
        <p:grpSp>
          <p:nvGrpSpPr>
            <p:cNvPr id="9" name="Group 8"/>
            <p:cNvGrpSpPr/>
            <p:nvPr/>
          </p:nvGrpSpPr>
          <p:grpSpPr>
            <a:xfrm>
              <a:off x="6646377" y="1585575"/>
              <a:ext cx="863351" cy="1198826"/>
              <a:chOff x="6573952" y="1970906"/>
              <a:chExt cx="863351" cy="1198826"/>
            </a:xfrm>
          </p:grpSpPr>
          <p:sp>
            <p:nvSpPr>
              <p:cNvPr id="25" name="Oval 24"/>
              <p:cNvSpPr/>
              <p:nvPr/>
            </p:nvSpPr>
            <p:spPr bwMode="auto">
              <a:xfrm>
                <a:off x="6573952" y="2468875"/>
                <a:ext cx="863351" cy="172822"/>
              </a:xfrm>
              <a:prstGeom prst="ellips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 bwMode="auto">
              <a:xfrm>
                <a:off x="6645870" y="1970906"/>
                <a:ext cx="702194" cy="451293"/>
              </a:xfrm>
              <a:custGeom>
                <a:avLst/>
                <a:gdLst>
                  <a:gd name="connsiteX0" fmla="*/ 0 w 906648"/>
                  <a:gd name="connsiteY0" fmla="*/ 547305 h 1094610"/>
                  <a:gd name="connsiteX1" fmla="*/ 453324 w 906648"/>
                  <a:gd name="connsiteY1" fmla="*/ 0 h 1094610"/>
                  <a:gd name="connsiteX2" fmla="*/ 906648 w 906648"/>
                  <a:gd name="connsiteY2" fmla="*/ 547305 h 1094610"/>
                  <a:gd name="connsiteX3" fmla="*/ 453324 w 906648"/>
                  <a:gd name="connsiteY3" fmla="*/ 1094610 h 1094610"/>
                  <a:gd name="connsiteX4" fmla="*/ 0 w 906648"/>
                  <a:gd name="connsiteY4" fmla="*/ 547305 h 1094610"/>
                  <a:gd name="connsiteX0" fmla="*/ 906648 w 906648"/>
                  <a:gd name="connsiteY0" fmla="*/ 475270 h 1022575"/>
                  <a:gd name="connsiteX1" fmla="*/ 453324 w 906648"/>
                  <a:gd name="connsiteY1" fmla="*/ 1022575 h 1022575"/>
                  <a:gd name="connsiteX2" fmla="*/ 0 w 906648"/>
                  <a:gd name="connsiteY2" fmla="*/ 475270 h 1022575"/>
                  <a:gd name="connsiteX3" fmla="*/ 544764 w 906648"/>
                  <a:gd name="connsiteY3" fmla="*/ 19405 h 1022575"/>
                  <a:gd name="connsiteX0" fmla="*/ 906648 w 906648"/>
                  <a:gd name="connsiteY0" fmla="*/ 0 h 547305"/>
                  <a:gd name="connsiteX1" fmla="*/ 453324 w 906648"/>
                  <a:gd name="connsiteY1" fmla="*/ 547305 h 547305"/>
                  <a:gd name="connsiteX2" fmla="*/ 0 w 906648"/>
                  <a:gd name="connsiteY2" fmla="*/ 0 h 547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6648" h="547305">
                    <a:moveTo>
                      <a:pt x="906648" y="0"/>
                    </a:moveTo>
                    <a:cubicBezTo>
                      <a:pt x="906648" y="302268"/>
                      <a:pt x="703688" y="547305"/>
                      <a:pt x="453324" y="547305"/>
                    </a:cubicBezTo>
                    <a:cubicBezTo>
                      <a:pt x="202960" y="547305"/>
                      <a:pt x="0" y="302268"/>
                      <a:pt x="0" y="0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27" name="Oval 25"/>
              <p:cNvSpPr/>
              <p:nvPr/>
            </p:nvSpPr>
            <p:spPr bwMode="auto">
              <a:xfrm rot="10800000">
                <a:off x="6634966" y="2718439"/>
                <a:ext cx="702194" cy="451293"/>
              </a:xfrm>
              <a:custGeom>
                <a:avLst/>
                <a:gdLst>
                  <a:gd name="connsiteX0" fmla="*/ 0 w 906648"/>
                  <a:gd name="connsiteY0" fmla="*/ 547305 h 1094610"/>
                  <a:gd name="connsiteX1" fmla="*/ 453324 w 906648"/>
                  <a:gd name="connsiteY1" fmla="*/ 0 h 1094610"/>
                  <a:gd name="connsiteX2" fmla="*/ 906648 w 906648"/>
                  <a:gd name="connsiteY2" fmla="*/ 547305 h 1094610"/>
                  <a:gd name="connsiteX3" fmla="*/ 453324 w 906648"/>
                  <a:gd name="connsiteY3" fmla="*/ 1094610 h 1094610"/>
                  <a:gd name="connsiteX4" fmla="*/ 0 w 906648"/>
                  <a:gd name="connsiteY4" fmla="*/ 547305 h 1094610"/>
                  <a:gd name="connsiteX0" fmla="*/ 906648 w 906648"/>
                  <a:gd name="connsiteY0" fmla="*/ 475270 h 1022575"/>
                  <a:gd name="connsiteX1" fmla="*/ 453324 w 906648"/>
                  <a:gd name="connsiteY1" fmla="*/ 1022575 h 1022575"/>
                  <a:gd name="connsiteX2" fmla="*/ 0 w 906648"/>
                  <a:gd name="connsiteY2" fmla="*/ 475270 h 1022575"/>
                  <a:gd name="connsiteX3" fmla="*/ 544764 w 906648"/>
                  <a:gd name="connsiteY3" fmla="*/ 19405 h 1022575"/>
                  <a:gd name="connsiteX0" fmla="*/ 906648 w 906648"/>
                  <a:gd name="connsiteY0" fmla="*/ 0 h 547305"/>
                  <a:gd name="connsiteX1" fmla="*/ 453324 w 906648"/>
                  <a:gd name="connsiteY1" fmla="*/ 547305 h 547305"/>
                  <a:gd name="connsiteX2" fmla="*/ 0 w 906648"/>
                  <a:gd name="connsiteY2" fmla="*/ 0 h 5473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06648" h="547305">
                    <a:moveTo>
                      <a:pt x="906648" y="0"/>
                    </a:moveTo>
                    <a:cubicBezTo>
                      <a:pt x="906648" y="302268"/>
                      <a:pt x="703688" y="547305"/>
                      <a:pt x="453324" y="547305"/>
                    </a:cubicBezTo>
                    <a:cubicBezTo>
                      <a:pt x="202960" y="547305"/>
                      <a:pt x="0" y="302268"/>
                      <a:pt x="0" y="0"/>
                    </a:cubicBez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7833219" y="1636758"/>
              <a:ext cx="795411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2000" kern="0" dirty="0" smtClean="0">
                  <a:latin typeface="+mn-lt"/>
                </a:rPr>
                <a:t>H </a:t>
              </a:r>
              <a:r>
                <a:rPr lang="en-US" sz="2000" kern="0" dirty="0" smtClean="0">
                  <a:latin typeface="+mn-lt"/>
                  <a:sym typeface="Symbol"/>
                </a:rPr>
                <a:t> 1</a:t>
              </a:r>
              <a:endParaRPr lang="en-GB" sz="2000" kern="0" dirty="0" smtClean="0">
                <a:latin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641194" y="2087089"/>
              <a:ext cx="1175322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600" i="1" kern="0" dirty="0" smtClean="0">
                  <a:latin typeface="+mn-lt"/>
                </a:rPr>
                <a:t>Hour-glass</a:t>
              </a:r>
              <a:endParaRPr lang="en-GB" sz="1600" i="1" kern="0" dirty="0" smtClean="0">
                <a:latin typeface="+mn-lt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7866122" y="2882630"/>
            <a:ext cx="1045643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latin typeface="+mn-lt"/>
              </a:rPr>
              <a:t>Crossing angle</a:t>
            </a:r>
            <a:endParaRPr lang="en-GB" sz="1600" i="1" kern="0" dirty="0" smtClean="0">
              <a:latin typeface="+mn-lt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2457603"/>
              </p:ext>
            </p:extLst>
          </p:nvPr>
        </p:nvGraphicFramePr>
        <p:xfrm>
          <a:off x="2479675" y="3989388"/>
          <a:ext cx="2689225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0" name="Equation" r:id="rId7" imgW="1447560" imgH="482400" progId="Equation.3">
                  <p:embed/>
                </p:oleObj>
              </mc:Choice>
              <mc:Fallback>
                <p:oleObj name="Equation" r:id="rId7" imgW="1447560" imgH="48240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9675" y="3989388"/>
                        <a:ext cx="2689225" cy="89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Right Arrow 14"/>
          <p:cNvSpPr/>
          <p:nvPr/>
        </p:nvSpPr>
        <p:spPr bwMode="auto">
          <a:xfrm rot="19960514">
            <a:off x="5430770" y="2248357"/>
            <a:ext cx="1222853" cy="119345"/>
          </a:xfrm>
          <a:prstGeom prst="right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31" name="Right Arrow 30"/>
          <p:cNvSpPr/>
          <p:nvPr/>
        </p:nvSpPr>
        <p:spPr bwMode="auto">
          <a:xfrm rot="1326415">
            <a:off x="4961610" y="3311066"/>
            <a:ext cx="1674580" cy="131478"/>
          </a:xfrm>
          <a:prstGeom prst="right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080032"/>
              </p:ext>
            </p:extLst>
          </p:nvPr>
        </p:nvGraphicFramePr>
        <p:xfrm>
          <a:off x="2474026" y="880395"/>
          <a:ext cx="2997575" cy="6928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41" name="Equation" r:id="rId9" imgW="1688760" imgH="393480" progId="Equation.3">
                  <p:embed/>
                </p:oleObj>
              </mc:Choice>
              <mc:Fallback>
                <p:oleObj name="Equation" r:id="rId9" imgW="1688760" imgH="39348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74026" y="880395"/>
                        <a:ext cx="2997575" cy="69284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Down Arrow 17"/>
          <p:cNvSpPr/>
          <p:nvPr/>
        </p:nvSpPr>
        <p:spPr bwMode="auto">
          <a:xfrm rot="10800000">
            <a:off x="3576204" y="1478054"/>
            <a:ext cx="345646" cy="496295"/>
          </a:xfrm>
          <a:prstGeom prst="down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71265" y="4026884"/>
            <a:ext cx="1613010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Beam-beam parameter</a:t>
            </a:r>
            <a:endParaRPr lang="en-GB" sz="20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Down Arrow 31"/>
          <p:cNvSpPr/>
          <p:nvPr/>
        </p:nvSpPr>
        <p:spPr bwMode="auto">
          <a:xfrm>
            <a:off x="3576204" y="3467405"/>
            <a:ext cx="345646" cy="496295"/>
          </a:xfrm>
          <a:prstGeom prst="downArrow">
            <a:avLst/>
          </a:prstGeom>
          <a:solidFill>
            <a:srgbClr val="00B05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0" name="Curved Right Arrow 19"/>
          <p:cNvSpPr/>
          <p:nvPr/>
        </p:nvSpPr>
        <p:spPr bwMode="auto">
          <a:xfrm>
            <a:off x="1038740" y="2758674"/>
            <a:ext cx="921720" cy="3053185"/>
          </a:xfrm>
          <a:prstGeom prst="curv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7450" y="954458"/>
            <a:ext cx="1968487" cy="5847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latin typeface="+mn-lt"/>
              </a:rPr>
              <a:t>Constant synch. </a:t>
            </a:r>
            <a:r>
              <a:rPr lang="en-US" sz="1600" i="1" kern="0" dirty="0">
                <a:latin typeface="+mn-lt"/>
              </a:rPr>
              <a:t>r</a:t>
            </a:r>
            <a:r>
              <a:rPr lang="en-US" sz="1600" i="1" kern="0" dirty="0" smtClean="0">
                <a:latin typeface="+mn-lt"/>
              </a:rPr>
              <a:t>adiation power</a:t>
            </a:r>
            <a:endParaRPr lang="en-GB" sz="1600" i="1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7135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0" grpId="0"/>
      <p:bldP spid="15" grpId="0" animBg="1"/>
      <p:bldP spid="31" grpId="0" animBg="1"/>
      <p:bldP spid="18" grpId="0" animBg="1"/>
      <p:bldP spid="19" grpId="0"/>
      <p:bldP spid="32" grpId="0" animBg="1"/>
      <p:bldP spid="20" grpId="0" animBg="1"/>
      <p:bldP spid="2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 parameter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29EE38-A9FD-4CC1-8911-81A3851ED0D0}" type="datetime1">
              <a:rPr lang="en-US" smtClean="0"/>
              <a:t>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Kickoff - lepton collider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735" y="2430470"/>
            <a:ext cx="4992650" cy="3385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6534" y="855865"/>
            <a:ext cx="8027590" cy="143629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The beam-beam </a:t>
            </a:r>
            <a:r>
              <a:rPr lang="en-US" sz="2000" kern="0" dirty="0" smtClean="0">
                <a:latin typeface="+mn-lt"/>
              </a:rPr>
              <a:t>parameter measures the strength of the field sensed by the core particles due to the counter-rotating bunch.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Beam-beam parameter limits are empirically scaled from LEP data (also 4 IPs).</a:t>
            </a:r>
            <a:endParaRPr lang="en-GB" sz="2000" kern="0" dirty="0" smtClean="0">
              <a:latin typeface="+mn-lt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7907095"/>
              </p:ext>
            </p:extLst>
          </p:nvPr>
        </p:nvGraphicFramePr>
        <p:xfrm>
          <a:off x="1176222" y="2415835"/>
          <a:ext cx="2651372" cy="17287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0" name="Equation" r:id="rId4" imgW="1447560" imgH="939600" progId="Equation.3">
                  <p:embed/>
                </p:oleObj>
              </mc:Choice>
              <mc:Fallback>
                <p:oleObj name="Equation" r:id="rId4" imgW="1447560" imgH="939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6222" y="2415835"/>
                        <a:ext cx="2651372" cy="17287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908626" y="4273910"/>
            <a:ext cx="3164109" cy="707886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i="1" kern="0" dirty="0" smtClean="0">
                <a:latin typeface="+mn-lt"/>
              </a:rPr>
              <a:t>Limits are consistent with results of first simulations</a:t>
            </a:r>
            <a:endParaRPr lang="en-GB" sz="2000" i="1" kern="0" dirty="0" smtClean="0">
              <a:latin typeface="+mn-lt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2977000"/>
              </p:ext>
            </p:extLst>
          </p:nvPr>
        </p:nvGraphicFramePr>
        <p:xfrm>
          <a:off x="1653220" y="5182877"/>
          <a:ext cx="2206625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1" name="Equation" r:id="rId6" imgW="774360" imgH="444240" progId="Equation.3">
                  <p:embed/>
                </p:oleObj>
              </mc:Choice>
              <mc:Fallback>
                <p:oleObj name="Equation" r:id="rId6" imgW="774360" imgH="444240" progId="Equation.3">
                  <p:embed/>
                  <p:pic>
                    <p:nvPicPr>
                      <p:cNvPr id="0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53220" y="5182877"/>
                        <a:ext cx="2206625" cy="1266825"/>
                      </a:xfrm>
                      <a:prstGeom prst="rect">
                        <a:avLst/>
                      </a:prstGeom>
                      <a:solidFill>
                        <a:srgbClr val="DAEDE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ight Arrow 9"/>
          <p:cNvSpPr/>
          <p:nvPr/>
        </p:nvSpPr>
        <p:spPr bwMode="auto">
          <a:xfrm>
            <a:off x="643011" y="5547455"/>
            <a:ext cx="749446" cy="53767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93720" y="5845813"/>
            <a:ext cx="1920719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b="1" i="1" kern="0" dirty="0" err="1">
                <a:latin typeface="Symbol" panose="05050102010706020507" pitchFamily="18" charset="2"/>
              </a:rPr>
              <a:t>t</a:t>
            </a:r>
            <a:r>
              <a:rPr lang="en-US" sz="1600" b="1" i="1" kern="0" baseline="-25000" dirty="0" err="1" smtClean="0">
                <a:latin typeface="+mn-lt"/>
              </a:rPr>
              <a:t>s</a:t>
            </a:r>
            <a:r>
              <a:rPr lang="en-US" sz="1600" b="1" i="1" kern="0" dirty="0" smtClean="0">
                <a:latin typeface="+mn-lt"/>
              </a:rPr>
              <a:t> = damping time</a:t>
            </a:r>
            <a:endParaRPr lang="en-GB" sz="1600" b="1" i="1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86255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Emittances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29EE38-A9FD-4CC1-8911-81A3851ED0D0}" type="datetime1">
              <a:rPr lang="en-US" smtClean="0"/>
              <a:t>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FCC Kickoff - lepton collider / J. </a:t>
            </a:r>
            <a:r>
              <a:rPr lang="en-US" dirty="0" err="1" smtClean="0"/>
              <a:t>Wenninger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8" name="Picture 17" descr="emittance_3GLS_v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030" y="2814520"/>
            <a:ext cx="5683940" cy="3698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684274" y="5387655"/>
            <a:ext cx="2265895" cy="30777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prstClr val="black"/>
                </a:solidFill>
                <a:latin typeface="+mj-lt"/>
              </a:rPr>
              <a:t>R. </a:t>
            </a:r>
            <a:r>
              <a:rPr lang="en-US" sz="1400" i="1" dirty="0" err="1" smtClean="0">
                <a:solidFill>
                  <a:prstClr val="black"/>
                </a:solidFill>
                <a:latin typeface="+mj-lt"/>
              </a:rPr>
              <a:t>Bartolini</a:t>
            </a:r>
            <a:r>
              <a:rPr lang="en-US" sz="1400" i="1" dirty="0" smtClean="0">
                <a:solidFill>
                  <a:prstClr val="black"/>
                </a:solidFill>
                <a:latin typeface="+mj-lt"/>
              </a:rPr>
              <a:t>, DIAMOND</a:t>
            </a:r>
            <a:endParaRPr lang="en-GB" sz="1400" i="1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1521" y="963049"/>
            <a:ext cx="8335690" cy="154914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TLEP is </a:t>
            </a:r>
            <a:r>
              <a:rPr lang="en-US" sz="2000" kern="0" dirty="0" smtClean="0">
                <a:latin typeface="+mn-lt"/>
              </a:rPr>
              <a:t>a large machine, scaling of achievable </a:t>
            </a:r>
            <a:r>
              <a:rPr lang="en-US" sz="2000" kern="0" dirty="0" err="1" smtClean="0">
                <a:latin typeface="+mn-lt"/>
              </a:rPr>
              <a:t>emittances</a:t>
            </a:r>
            <a:r>
              <a:rPr lang="en-US" sz="2000" kern="0" dirty="0" smtClean="0">
                <a:latin typeface="+mn-lt"/>
              </a:rPr>
              <a:t> (mainly vertical) is not straightforward.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Limits applied to define baseline parameters:</a:t>
            </a: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sz="2000" kern="0" dirty="0" err="1" smtClean="0">
                <a:solidFill>
                  <a:srgbClr val="0000FF"/>
                </a:solidFill>
                <a:latin typeface="Symbol" panose="05050102010706020507" pitchFamily="18" charset="2"/>
              </a:rPr>
              <a:t>e</a:t>
            </a:r>
            <a:r>
              <a:rPr lang="en-US" sz="2000" kern="0" baseline="-25000" dirty="0" err="1" smtClean="0">
                <a:solidFill>
                  <a:srgbClr val="0000FF"/>
                </a:solidFill>
                <a:latin typeface="+mn-lt"/>
              </a:rPr>
              <a:t>y</a:t>
            </a:r>
            <a:r>
              <a:rPr lang="en-US" sz="2000" kern="0" dirty="0" smtClean="0">
                <a:solidFill>
                  <a:srgbClr val="0000FF"/>
                </a:solidFill>
                <a:latin typeface="+mn-lt"/>
              </a:rPr>
              <a:t>/</a:t>
            </a:r>
            <a:r>
              <a:rPr lang="en-US" sz="2000" kern="0" dirty="0" smtClean="0">
                <a:solidFill>
                  <a:srgbClr val="0000FF"/>
                </a:solidFill>
                <a:latin typeface="Symbol" panose="05050102010706020507" pitchFamily="18" charset="2"/>
              </a:rPr>
              <a:t>e</a:t>
            </a:r>
            <a:r>
              <a:rPr lang="en-US" sz="2000" kern="0" baseline="-25000" dirty="0" smtClean="0">
                <a:solidFill>
                  <a:srgbClr val="0000FF"/>
                </a:solidFill>
                <a:latin typeface="+mn-lt"/>
              </a:rPr>
              <a:t>x</a:t>
            </a:r>
            <a:r>
              <a:rPr lang="en-US" sz="2000" kern="0" dirty="0" smtClean="0">
                <a:solidFill>
                  <a:srgbClr val="0000FF"/>
                </a:solidFill>
                <a:latin typeface="+mn-lt"/>
              </a:rPr>
              <a:t> ≥ 0.001 , </a:t>
            </a:r>
            <a:r>
              <a:rPr lang="en-US" sz="2000" kern="0" dirty="0" err="1" smtClean="0">
                <a:solidFill>
                  <a:srgbClr val="0000FF"/>
                </a:solidFill>
                <a:latin typeface="Symbol" panose="05050102010706020507" pitchFamily="18" charset="2"/>
              </a:rPr>
              <a:t>e</a:t>
            </a:r>
            <a:r>
              <a:rPr lang="en-US" sz="2000" kern="0" baseline="-25000" dirty="0" err="1" smtClean="0">
                <a:solidFill>
                  <a:srgbClr val="0000FF"/>
                </a:solidFill>
                <a:latin typeface="+mn-lt"/>
              </a:rPr>
              <a:t>y</a:t>
            </a:r>
            <a:r>
              <a:rPr lang="en-US" sz="2000" kern="0" dirty="0" smtClean="0">
                <a:solidFill>
                  <a:srgbClr val="0000FF"/>
                </a:solidFill>
                <a:latin typeface="+mn-lt"/>
              </a:rPr>
              <a:t> ≥ ~ 2 pm</a:t>
            </a:r>
            <a:endParaRPr lang="en-GB" sz="2000" kern="0" dirty="0" smtClean="0">
              <a:latin typeface="+mn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014488" y="3305754"/>
            <a:ext cx="2497257" cy="1429098"/>
            <a:chOff x="5014488" y="3305754"/>
            <a:chExt cx="2497257" cy="1429098"/>
          </a:xfrm>
        </p:grpSpPr>
        <p:sp>
          <p:nvSpPr>
            <p:cNvPr id="12" name="TextBox 11"/>
            <p:cNvSpPr txBox="1"/>
            <p:nvPr/>
          </p:nvSpPr>
          <p:spPr>
            <a:xfrm>
              <a:off x="6684274" y="3305754"/>
              <a:ext cx="827471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2000" kern="0" dirty="0" smtClean="0">
                  <a:solidFill>
                    <a:srgbClr val="D60093"/>
                  </a:solidFill>
                  <a:latin typeface="+mn-lt"/>
                </a:rPr>
                <a:t>TLEP</a:t>
              </a:r>
              <a:endParaRPr lang="en-GB" sz="2000" kern="0" dirty="0" smtClean="0">
                <a:solidFill>
                  <a:srgbClr val="D60093"/>
                </a:solidFill>
                <a:latin typeface="+mn-lt"/>
              </a:endParaRPr>
            </a:p>
          </p:txBody>
        </p:sp>
        <p:sp>
          <p:nvSpPr>
            <p:cNvPr id="6" name="Oval 5"/>
            <p:cNvSpPr/>
            <p:nvPr/>
          </p:nvSpPr>
          <p:spPr bwMode="auto">
            <a:xfrm rot="19395092">
              <a:off x="5014488" y="3979214"/>
              <a:ext cx="1833481" cy="755638"/>
            </a:xfrm>
            <a:prstGeom prst="ellipse">
              <a:avLst/>
            </a:prstGeom>
            <a:noFill/>
            <a:ln w="38100" cap="flat" cmpd="sng" algn="ctr">
              <a:solidFill>
                <a:srgbClr val="D6009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526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 updates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29EE38-A9FD-4CC1-8911-81A3851ED0D0}" type="datetime1">
              <a:rPr lang="en-US" smtClean="0"/>
              <a:t>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Kickoff - lepton collider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54938" y="971080"/>
            <a:ext cx="7873025" cy="420012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solidFill>
                  <a:srgbClr val="0000FF"/>
                </a:solidFill>
                <a:latin typeface="+mn-lt"/>
              </a:rPr>
              <a:t>Aim to have a consistent set, with input from the 6</a:t>
            </a:r>
            <a:r>
              <a:rPr lang="en-US" sz="2000" kern="0" baseline="30000" dirty="0" smtClean="0">
                <a:solidFill>
                  <a:srgbClr val="0000FF"/>
                </a:solidFill>
                <a:latin typeface="+mn-lt"/>
              </a:rPr>
              <a:t>th</a:t>
            </a:r>
            <a:r>
              <a:rPr lang="en-US" sz="2000" kern="0" dirty="0" smtClean="0">
                <a:solidFill>
                  <a:srgbClr val="0000FF"/>
                </a:solidFill>
                <a:latin typeface="+mn-lt"/>
              </a:rPr>
              <a:t> TLEP workshop.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u="sng" kern="0" dirty="0" smtClean="0">
                <a:solidFill>
                  <a:srgbClr val="C00000"/>
                </a:solidFill>
                <a:latin typeface="+mn-lt"/>
              </a:rPr>
              <a:t>Z</a:t>
            </a:r>
            <a:r>
              <a:rPr lang="en-US" sz="2000" kern="0" dirty="0" smtClean="0">
                <a:latin typeface="+mn-lt"/>
              </a:rPr>
              <a:t>: the beam-beam tune shift was lowered from 0.068 to 0.03. This is consistent with a) LEP scaling and b) first simulations.</a:t>
            </a: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Bunch population ~ halved, bunch number ~ doubled.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The optics parameters (lattice) were updated based on the first lattice design. This made the bunches longer at all energies (</a:t>
            </a:r>
            <a:r>
              <a:rPr lang="en-US" sz="2000" i="1" kern="0" dirty="0" smtClean="0">
                <a:latin typeface="+mn-lt"/>
              </a:rPr>
              <a:t>Hourglass</a:t>
            </a:r>
            <a:r>
              <a:rPr lang="en-US" sz="2000" kern="0" dirty="0" smtClean="0">
                <a:latin typeface="+mn-lt"/>
              </a:rPr>
              <a:t> factor reduction), requiring some parameter tuning and lowering some luminosities.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The lattice at the </a:t>
            </a:r>
            <a:r>
              <a:rPr lang="en-US" sz="2000" u="sng" kern="0" dirty="0" smtClean="0">
                <a:solidFill>
                  <a:srgbClr val="C00000"/>
                </a:solidFill>
                <a:latin typeface="+mn-lt"/>
              </a:rPr>
              <a:t>H</a:t>
            </a:r>
            <a:r>
              <a:rPr lang="en-US" sz="2000" kern="0" dirty="0" smtClean="0">
                <a:latin typeface="+mn-lt"/>
              </a:rPr>
              <a:t> was made identical to the </a:t>
            </a:r>
            <a:r>
              <a:rPr lang="en-US" sz="2000" kern="0" dirty="0" err="1" smtClean="0">
                <a:latin typeface="+mn-lt"/>
              </a:rPr>
              <a:t>ttbar</a:t>
            </a:r>
            <a:r>
              <a:rPr lang="en-US" sz="2000" kern="0" dirty="0" smtClean="0">
                <a:latin typeface="+mn-lt"/>
              </a:rPr>
              <a:t>. This lowered the bunch length (</a:t>
            </a:r>
            <a:r>
              <a:rPr lang="en-US" sz="2000" i="1" kern="0" dirty="0" smtClean="0">
                <a:latin typeface="+mn-lt"/>
              </a:rPr>
              <a:t>Hourglass</a:t>
            </a:r>
            <a:r>
              <a:rPr lang="en-US" sz="2000" kern="0" dirty="0" smtClean="0">
                <a:latin typeface="+mn-lt"/>
              </a:rPr>
              <a:t> factor increase !) and the </a:t>
            </a:r>
            <a:r>
              <a:rPr lang="en-US" sz="2000" kern="0" dirty="0" err="1" smtClean="0">
                <a:latin typeface="+mn-lt"/>
              </a:rPr>
              <a:t>emittances</a:t>
            </a:r>
            <a:r>
              <a:rPr lang="en-US" sz="2000" kern="0" dirty="0" smtClean="0">
                <a:latin typeface="+mn-lt"/>
              </a:rPr>
              <a:t>. To keep the tune shifts under control </a:t>
            </a:r>
            <a:r>
              <a:rPr lang="en-US" sz="2000" kern="0" dirty="0" smtClean="0">
                <a:latin typeface="+mn-lt"/>
                <a:sym typeface="Wingdings" panose="05000000000000000000" pitchFamily="2" charset="2"/>
              </a:rPr>
              <a:t> lower bunch intensity and larger bunch number (&gt; 1000 !).</a:t>
            </a:r>
            <a:endParaRPr lang="en-GB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7847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parameter table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99D565-A5E6-4893-9C0C-B59EBA1024D0}" type="datetime1">
              <a:rPr lang="en-US" smtClean="0"/>
              <a:t>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Kickoff - lepton collider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641464"/>
              </p:ext>
            </p:extLst>
          </p:nvPr>
        </p:nvGraphicFramePr>
        <p:xfrm>
          <a:off x="513902" y="1163105"/>
          <a:ext cx="8423436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3440"/>
                <a:gridCol w="1344175"/>
                <a:gridCol w="1305770"/>
                <a:gridCol w="1228960"/>
                <a:gridCol w="1344175"/>
                <a:gridCol w="13569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Parameter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>
                          <a:solidFill>
                            <a:srgbClr val="0000FF"/>
                          </a:solidFill>
                        </a:rPr>
                        <a:t>Z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W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H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0000FF"/>
                          </a:solidFill>
                        </a:rPr>
                        <a:t>tt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C0000"/>
                          </a:solidFill>
                        </a:rPr>
                        <a:t>LEP2</a:t>
                      </a:r>
                      <a:endParaRPr lang="en-GB" dirty="0">
                        <a:solidFill>
                          <a:srgbClr val="CC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r>
                        <a:rPr lang="en-US" baseline="0" dirty="0" smtClean="0"/>
                        <a:t> (mA)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No. bunches</a:t>
                      </a:r>
                      <a:r>
                        <a:rPr lang="en-US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16’700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4’490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1’330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dirty="0" smtClean="0"/>
                        <a:t>*</a:t>
                      </a:r>
                      <a:r>
                        <a:rPr lang="en-US" baseline="-25000" dirty="0" smtClean="0"/>
                        <a:t>x/y</a:t>
                      </a:r>
                      <a:r>
                        <a:rPr lang="en-US" dirty="0" smtClean="0"/>
                        <a:t>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 /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 /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 /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1000 /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1500 / 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baseline="-25000" dirty="0" smtClean="0"/>
                        <a:t>x</a:t>
                      </a:r>
                      <a:r>
                        <a:rPr lang="en-US" dirty="0" smtClean="0"/>
                        <a:t> (nm)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30-50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dirty="0" smtClean="0"/>
                        <a:t> (pm)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~250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x</a:t>
                      </a:r>
                      <a:r>
                        <a:rPr lang="en-US" baseline="-25000" dirty="0" err="1" smtClean="0">
                          <a:solidFill>
                            <a:schemeClr val="tx1"/>
                          </a:solidFill>
                        </a:rPr>
                        <a:t>y</a:t>
                      </a:r>
                      <a:endParaRPr lang="en-GB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0.03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0.06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0.09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0.09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0.07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 (10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34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cm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-2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baseline="30000" dirty="0" smtClean="0">
                          <a:solidFill>
                            <a:srgbClr val="FF0000"/>
                          </a:solidFill>
                        </a:rPr>
                        <a:t>-1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28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5.9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1.8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0.012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152485" y="4830206"/>
            <a:ext cx="4633000" cy="400110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  <a:sym typeface="Wingdings" panose="05000000000000000000" pitchFamily="2" charset="2"/>
              </a:rPr>
              <a:t> At the Z : 20 ns (or smaller) spacing </a:t>
            </a:r>
            <a:endParaRPr lang="en-GB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6665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C38235-6287-4B48-B8F4-3ECA0A344B15}" type="datetime1">
              <a:rPr lang="en-US" smtClean="0"/>
              <a:t>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Kickoff - lepton collider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98322" y="955020"/>
            <a:ext cx="7302693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i="1" kern="0" dirty="0" smtClean="0">
                <a:solidFill>
                  <a:srgbClr val="0000FF"/>
                </a:solidFill>
                <a:latin typeface="+mn-lt"/>
              </a:rPr>
              <a:t>Number of  bunches : ~</a:t>
            </a:r>
            <a:r>
              <a:rPr lang="en-US" sz="2000" b="1" i="1" kern="0" dirty="0" smtClean="0">
                <a:solidFill>
                  <a:srgbClr val="0000FF"/>
                </a:solidFill>
                <a:latin typeface="+mn-lt"/>
              </a:rPr>
              <a:t>17’000 at 45 </a:t>
            </a:r>
            <a:r>
              <a:rPr lang="en-US" sz="2000" b="1" i="1" kern="0" dirty="0" err="1" smtClean="0">
                <a:solidFill>
                  <a:srgbClr val="0000FF"/>
                </a:solidFill>
                <a:latin typeface="+mn-lt"/>
              </a:rPr>
              <a:t>G</a:t>
            </a:r>
            <a:r>
              <a:rPr lang="en-US" sz="2000" i="1" kern="0" dirty="0" err="1" smtClean="0">
                <a:solidFill>
                  <a:srgbClr val="0000FF"/>
                </a:solidFill>
                <a:latin typeface="+mn-lt"/>
              </a:rPr>
              <a:t>eV</a:t>
            </a:r>
            <a:r>
              <a:rPr lang="en-US" sz="2000" i="1" kern="0" dirty="0" smtClean="0">
                <a:solidFill>
                  <a:srgbClr val="0000FF"/>
                </a:solidFill>
                <a:latin typeface="+mn-lt"/>
              </a:rPr>
              <a:t>  </a:t>
            </a:r>
            <a:r>
              <a:rPr lang="en-US" sz="2000" i="1" kern="0" dirty="0" smtClean="0">
                <a:solidFill>
                  <a:srgbClr val="0000FF"/>
                </a:solidFill>
                <a:latin typeface="+mn-lt"/>
                <a:sym typeface="Symbol"/>
              </a:rPr>
              <a:t></a:t>
            </a:r>
            <a:r>
              <a:rPr lang="en-US" sz="2000" i="1" kern="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en-US" sz="2000" b="1" i="1" kern="0" dirty="0" smtClean="0">
                <a:solidFill>
                  <a:srgbClr val="0000FF"/>
                </a:solidFill>
                <a:latin typeface="+mn-lt"/>
              </a:rPr>
              <a:t>~100 at 175 </a:t>
            </a:r>
            <a:r>
              <a:rPr lang="en-US" sz="2000" b="1" i="1" kern="0" dirty="0" err="1" smtClean="0">
                <a:solidFill>
                  <a:srgbClr val="0000FF"/>
                </a:solidFill>
                <a:latin typeface="+mn-lt"/>
              </a:rPr>
              <a:t>GeV</a:t>
            </a:r>
            <a:endParaRPr lang="en-GB" sz="2000" b="1" i="1" kern="0" dirty="0" smtClean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76410" y="1646310"/>
            <a:ext cx="6989710" cy="400110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The large number of bunches at Z, W (&amp; H) requires 2 rings</a:t>
            </a:r>
            <a:endParaRPr lang="en-GB" sz="2000" kern="0" dirty="0" smtClean="0">
              <a:latin typeface="+mn-lt"/>
            </a:endParaRPr>
          </a:p>
        </p:txBody>
      </p:sp>
      <p:sp>
        <p:nvSpPr>
          <p:cNvPr id="9" name="Right Arrow 8"/>
          <p:cNvSpPr/>
          <p:nvPr/>
        </p:nvSpPr>
        <p:spPr bwMode="auto">
          <a:xfrm>
            <a:off x="616285" y="1663180"/>
            <a:ext cx="761237" cy="310121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3835" y="2123230"/>
            <a:ext cx="66294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108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5" name="Picture 44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96" y="2194972"/>
            <a:ext cx="6350156" cy="430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 - luminosity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BB0DC4-FA18-4805-9E11-940100A1290F}" type="datetime1">
              <a:rPr lang="en-US" smtClean="0"/>
              <a:t>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Kickoff - lepton collider / J. Wenninger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16285" y="918535"/>
            <a:ext cx="7988240" cy="122084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Lifetime from luminosity depends on radiative </a:t>
            </a:r>
            <a:r>
              <a:rPr lang="en-US" sz="2000" kern="0" dirty="0" err="1" smtClean="0">
                <a:latin typeface="+mn-lt"/>
              </a:rPr>
              <a:t>Bhabha</a:t>
            </a:r>
            <a:r>
              <a:rPr lang="en-US" sz="2000" kern="0" dirty="0" smtClean="0">
                <a:latin typeface="+mn-lt"/>
              </a:rPr>
              <a:t> scattering total cross-section </a:t>
            </a:r>
            <a:r>
              <a:rPr lang="en-US" sz="2000" kern="0" dirty="0">
                <a:solidFill>
                  <a:srgbClr val="000000"/>
                </a:solidFill>
                <a:latin typeface="Symbol" panose="05050102010706020507" pitchFamily="18" charset="2"/>
                <a:sym typeface="Symbol"/>
              </a:rPr>
              <a:t>s</a:t>
            </a:r>
            <a:r>
              <a:rPr lang="en-US" sz="2000" kern="0" baseline="-25000" dirty="0">
                <a:solidFill>
                  <a:srgbClr val="000000"/>
                </a:solidFill>
                <a:latin typeface="Arial"/>
                <a:sym typeface="Symbol"/>
              </a:rPr>
              <a:t>ee</a:t>
            </a:r>
            <a:r>
              <a:rPr lang="en-US" sz="2000" kern="0" dirty="0">
                <a:solidFill>
                  <a:srgbClr val="000000"/>
                </a:solidFill>
                <a:latin typeface="Arial"/>
                <a:sym typeface="Symbol"/>
              </a:rPr>
              <a:t>  0.21 (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  <a:sym typeface="Symbol"/>
              </a:rPr>
              <a:t>b) </a:t>
            </a:r>
            <a:r>
              <a:rPr lang="en-US" sz="2000" kern="0" dirty="0" smtClean="0">
                <a:latin typeface="+mn-lt"/>
                <a:sym typeface="Symbol"/>
              </a:rPr>
              <a:t> constant with energy (LEP). </a:t>
            </a:r>
          </a:p>
          <a:p>
            <a:pPr indent="444500">
              <a:spcBef>
                <a:spcPts val="12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  <a:sym typeface="Symbol"/>
              </a:rPr>
              <a:t> Lifetimes </a:t>
            </a:r>
            <a:r>
              <a:rPr lang="en-US" sz="2000" kern="0" dirty="0" smtClean="0">
                <a:latin typeface="+mn-lt"/>
                <a:sym typeface="Symbol"/>
              </a:rPr>
              <a:t>down to ~15 minutes.</a:t>
            </a:r>
            <a:endParaRPr lang="en-GB" sz="2000" kern="0" dirty="0" smtClean="0">
              <a:latin typeface="+mn-lt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1020693"/>
              </p:ext>
            </p:extLst>
          </p:nvPr>
        </p:nvGraphicFramePr>
        <p:xfrm>
          <a:off x="4263843" y="2631313"/>
          <a:ext cx="1640907" cy="9254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" name="Equation" r:id="rId4" imgW="787320" imgH="444240" progId="Equation.3">
                  <p:embed/>
                </p:oleObj>
              </mc:Choice>
              <mc:Fallback>
                <p:oleObj name="Equation" r:id="rId4" imgW="787320" imgH="444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63843" y="2631313"/>
                        <a:ext cx="1640907" cy="9254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23717" y="4575131"/>
            <a:ext cx="89319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b="1" i="1" kern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b="1" i="1" kern="0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r>
              <a:rPr lang="en-US" sz="2000" b="1" i="1" kern="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4</a:t>
            </a:r>
            <a:endParaRPr lang="en-GB" sz="2000" b="1" i="1" kern="0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5186480" y="1775487"/>
            <a:ext cx="921720" cy="345645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77035" y="1711958"/>
            <a:ext cx="2366564" cy="707886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Continuous injection (top-up)</a:t>
            </a:r>
            <a:endParaRPr lang="en-GB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654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29EE38-A9FD-4CC1-8911-81A3851ED0D0}" type="datetime1">
              <a:rPr lang="en-US" smtClean="0"/>
              <a:t>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FCC Kickoff - lepton collider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85120" y="4064752"/>
            <a:ext cx="7988240" cy="101566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To lower the number of bunches without loosing luminosity, it may be possible to use schemes based on large crossing angles (10’s of </a:t>
            </a:r>
            <a:r>
              <a:rPr lang="en-US" sz="2000" kern="0" dirty="0" err="1" smtClean="0">
                <a:latin typeface="+mn-lt"/>
              </a:rPr>
              <a:t>mrad</a:t>
            </a:r>
            <a:r>
              <a:rPr lang="en-US" sz="2000" kern="0" dirty="0" smtClean="0">
                <a:latin typeface="+mn-lt"/>
              </a:rPr>
              <a:t>) </a:t>
            </a:r>
            <a:r>
              <a:rPr lang="en-US" sz="2000" kern="0" dirty="0" smtClean="0">
                <a:latin typeface="+mn-lt"/>
                <a:sym typeface="Wingdings" panose="05000000000000000000" pitchFamily="2" charset="2"/>
              </a:rPr>
              <a:t> similar to </a:t>
            </a:r>
            <a:r>
              <a:rPr lang="en-US" sz="2000" kern="0" dirty="0" err="1" smtClean="0">
                <a:latin typeface="+mn-lt"/>
                <a:sym typeface="Wingdings" panose="05000000000000000000" pitchFamily="2" charset="2"/>
              </a:rPr>
              <a:t>SuperKEBK</a:t>
            </a:r>
            <a:r>
              <a:rPr lang="en-US" sz="2000" kern="0" dirty="0" smtClean="0">
                <a:latin typeface="+mn-lt"/>
                <a:sym typeface="Wingdings" panose="05000000000000000000" pitchFamily="2" charset="2"/>
              </a:rPr>
              <a:t>. TBC.</a:t>
            </a:r>
            <a:endParaRPr lang="en-US" sz="2000" kern="0" dirty="0" smtClean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85120" y="1238695"/>
            <a:ext cx="7988240" cy="278845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New official parameter set based on first lattice, scaling from LEP and results from first simulations. See appended document (not quite final – but only for the text).</a:t>
            </a:r>
            <a:endParaRPr lang="en-US" sz="2000" kern="0" dirty="0" smtClean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smtClean="0">
                <a:latin typeface="+mn-lt"/>
              </a:rPr>
              <a:t>Parameters for Z, W and H require 2 separate rings that are combined around the IR.</a:t>
            </a:r>
            <a:endParaRPr lang="en-US" i="1" kern="0" dirty="0" smtClean="0">
              <a:solidFill>
                <a:srgbClr val="0000FF"/>
              </a:solidFill>
              <a:latin typeface="+mn-lt"/>
            </a:endParaRP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Bunch separation ~20 ns for Z !</a:t>
            </a: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Single ring option probably limited to ~30-300 bunches. Single ring limits will be evaluated during the study.</a:t>
            </a:r>
          </a:p>
        </p:txBody>
      </p:sp>
    </p:spTree>
    <p:extLst>
      <p:ext uri="{BB962C8B-B14F-4D97-AF65-F5344CB8AC3E}">
        <p14:creationId xmlns:p14="http://schemas.microsoft.com/office/powerpoint/2010/main" val="112163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rgbClr val="009900"/>
          </a:solidFill>
          <a:prstDash val="sysDash"/>
          <a:round/>
          <a:headEnd type="none" w="med" len="med"/>
          <a:tailEnd type="none" w="med" len="med"/>
        </a:ln>
        <a:effectLst/>
      </a:spPr>
      <a:bodyPr/>
      <a:lstStyle/>
    </a:lnDef>
    <a:txDef>
      <a:spPr/>
      <a:bodyPr/>
      <a:lstStyle>
        <a:defPPr marL="227013" indent="-227013">
          <a:spcBef>
            <a:spcPct val="20000"/>
          </a:spcBef>
          <a:spcAft>
            <a:spcPts val="400"/>
          </a:spcAft>
          <a:buClr>
            <a:srgbClr val="0000FF"/>
          </a:buClr>
          <a:buSzPct val="80000"/>
          <a:buFont typeface="Wingdings" pitchFamily="2" charset="2"/>
          <a:buChar char="q"/>
          <a:defRPr sz="2000" kern="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24099</TotalTime>
  <Words>652</Words>
  <Application>Microsoft Office PowerPoint</Application>
  <PresentationFormat>On-screen Show (4:3)</PresentationFormat>
  <Paragraphs>125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Theme1</vt:lpstr>
      <vt:lpstr>Default Design</vt:lpstr>
      <vt:lpstr>Equation</vt:lpstr>
      <vt:lpstr>Microsoft Equation 3.0</vt:lpstr>
      <vt:lpstr>PowerPoint Presentation</vt:lpstr>
      <vt:lpstr>Luminosity</vt:lpstr>
      <vt:lpstr>Beam-beam parameter</vt:lpstr>
      <vt:lpstr>Emittances</vt:lpstr>
      <vt:lpstr>Parameter updates</vt:lpstr>
      <vt:lpstr>Key parameter table</vt:lpstr>
      <vt:lpstr>Luminosity</vt:lpstr>
      <vt:lpstr>Lifetime - luminosity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Jorg Wenninger</cp:lastModifiedBy>
  <cp:revision>6717</cp:revision>
  <cp:lastPrinted>2013-09-23T09:57:18Z</cp:lastPrinted>
  <dcterms:created xsi:type="dcterms:W3CDTF">1601-01-01T00:00:00Z</dcterms:created>
  <dcterms:modified xsi:type="dcterms:W3CDTF">2014-02-02T20:43:12Z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