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8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9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0" r:id="rId1"/>
    <p:sldMasterId id="2147483742" r:id="rId2"/>
    <p:sldMasterId id="2147483757" r:id="rId3"/>
    <p:sldMasterId id="2147483788" r:id="rId4"/>
    <p:sldMasterId id="2147483815" r:id="rId5"/>
    <p:sldMasterId id="2147483893" r:id="rId6"/>
    <p:sldMasterId id="2147483972" r:id="rId7"/>
    <p:sldMasterId id="2147483984" r:id="rId8"/>
    <p:sldMasterId id="2147483988" r:id="rId9"/>
    <p:sldMasterId id="2147483992" r:id="rId10"/>
  </p:sldMasterIdLst>
  <p:notesMasterIdLst>
    <p:notesMasterId r:id="rId23"/>
  </p:notesMasterIdLst>
  <p:handoutMasterIdLst>
    <p:handoutMasterId r:id="rId24"/>
  </p:handoutMasterIdLst>
  <p:sldIdLst>
    <p:sldId id="1093" r:id="rId11"/>
    <p:sldId id="1096" r:id="rId12"/>
    <p:sldId id="1097" r:id="rId13"/>
    <p:sldId id="1095" r:id="rId14"/>
    <p:sldId id="1098" r:id="rId15"/>
    <p:sldId id="1099" r:id="rId16"/>
    <p:sldId id="1102" r:id="rId17"/>
    <p:sldId id="1103" r:id="rId18"/>
    <p:sldId id="1104" r:id="rId19"/>
    <p:sldId id="1100" r:id="rId20"/>
    <p:sldId id="1101" r:id="rId21"/>
    <p:sldId id="1094" r:id="rId22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F9FF"/>
    <a:srgbClr val="008080"/>
    <a:srgbClr val="FF9933"/>
    <a:srgbClr val="0000FF"/>
    <a:srgbClr val="0033CC"/>
    <a:srgbClr val="FF3300"/>
    <a:srgbClr val="EDF6F9"/>
    <a:srgbClr val="E5F3EE"/>
    <a:srgbClr val="CCCCFF"/>
    <a:srgbClr val="ABC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47" autoAdjust="0"/>
    <p:restoredTop sz="86410" autoAdjust="0"/>
  </p:normalViewPr>
  <p:slideViewPr>
    <p:cSldViewPr snapToGrid="0">
      <p:cViewPr>
        <p:scale>
          <a:sx n="100" d="100"/>
          <a:sy n="100" d="100"/>
        </p:scale>
        <p:origin x="-2112" y="-808"/>
      </p:cViewPr>
      <p:guideLst>
        <p:guide orient="horz" pos="22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1950"/>
    </p:cViewPr>
  </p:sorterViewPr>
  <p:notesViewPr>
    <p:cSldViewPr snapToGrid="0">
      <p:cViewPr varScale="1">
        <p:scale>
          <a:sx n="48" d="100"/>
          <a:sy n="48" d="100"/>
        </p:scale>
        <p:origin x="-2004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10.xml"/><Relationship Id="rId21" Type="http://schemas.openxmlformats.org/officeDocument/2006/relationships/slide" Target="slides/slide11.xml"/><Relationship Id="rId22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" Target="slides/slide1.xml"/><Relationship Id="rId12" Type="http://schemas.openxmlformats.org/officeDocument/2006/relationships/slide" Target="slides/slide2.xml"/><Relationship Id="rId13" Type="http://schemas.openxmlformats.org/officeDocument/2006/relationships/slide" Target="slides/slide3.xml"/><Relationship Id="rId14" Type="http://schemas.openxmlformats.org/officeDocument/2006/relationships/slide" Target="slides/slide4.xml"/><Relationship Id="rId15" Type="http://schemas.openxmlformats.org/officeDocument/2006/relationships/slide" Target="slides/slide5.xml"/><Relationship Id="rId16" Type="http://schemas.openxmlformats.org/officeDocument/2006/relationships/slide" Target="slides/slide6.xml"/><Relationship Id="rId17" Type="http://schemas.openxmlformats.org/officeDocument/2006/relationships/slide" Target="slides/slide7.xml"/><Relationship Id="rId18" Type="http://schemas.openxmlformats.org/officeDocument/2006/relationships/slide" Target="slides/slide8.xml"/><Relationship Id="rId19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0025" y="0"/>
            <a:ext cx="30495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endParaRPr lang="en-US"/>
          </a:p>
        </p:txBody>
      </p:sp>
      <p:sp>
        <p:nvSpPr>
          <p:cNvPr id="217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09150"/>
            <a:ext cx="304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0025" y="9709150"/>
            <a:ext cx="30495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fld id="{C6B5E852-0091-43F4-9E06-9FD6794880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71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59338"/>
            <a:ext cx="520382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3438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fld id="{2C2D0228-BB61-40C2-BD8F-6D458FEDA8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6553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6.jp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8.emf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8.emf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2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143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1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14 Nov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HF2012 : Higgs beyond LHC (Experiments)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3/10/14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7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459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1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95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Facing the Scalar Sector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da-DK" altLang="en-US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39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5049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405184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90703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20294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33658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053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4413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14 Nov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HF2012 : Higgs beyond LHC (Experiments)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53063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1672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1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1789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70973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998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7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Facing the Scalar Sector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da-DK" altLang="en-US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6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87718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05242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76566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7347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8013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1739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416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0409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22370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1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6280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2355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1851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2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193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>
                <a:solidFill>
                  <a:srgbClr val="000000"/>
                </a:solidFill>
              </a:rPr>
              <a:t>14 Nov 2012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3/10/14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1692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3/10/14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905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3/10/14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30489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3/10/14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4324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3/10/14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951655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3/10/14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56171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3/10/14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866343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3/10/14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91497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3/10/14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191892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3/10/14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4069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02"/>
            <a:ext cx="53213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27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5604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08614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Physicsfacad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208" y="50800"/>
            <a:ext cx="3263392" cy="2235200"/>
          </a:xfrm>
          <a:prstGeom prst="rect">
            <a:avLst/>
          </a:prstGeom>
          <a:effectLst>
            <a:softEdge rad="25400"/>
          </a:effectLst>
        </p:spPr>
      </p:pic>
    </p:spTree>
    <p:extLst>
      <p:ext uri="{BB962C8B-B14F-4D97-AF65-F5344CB8AC3E}">
        <p14:creationId xmlns:p14="http://schemas.microsoft.com/office/powerpoint/2010/main" val="175345920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31062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16926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4463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21523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62933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56936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960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69027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008280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0142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9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8783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190520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758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9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3483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213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3/10/14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830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4" Type="http://schemas.openxmlformats.org/officeDocument/2006/relationships/image" Target="../media/image1.png"/><Relationship Id="rId5" Type="http://schemas.openxmlformats.org/officeDocument/2006/relationships/image" Target="../media/image9.jpg"/><Relationship Id="rId1" Type="http://schemas.openxmlformats.org/officeDocument/2006/relationships/slideLayout" Target="../slideLayouts/slideLayout87.xml"/><Relationship Id="rId2" Type="http://schemas.openxmlformats.org/officeDocument/2006/relationships/slideLayout" Target="../slideLayouts/slideLayout8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slideLayout" Target="../slideLayouts/slideLayout9.xml"/><Relationship Id="rId8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4.xml"/><Relationship Id="rId15" Type="http://schemas.openxmlformats.org/officeDocument/2006/relationships/theme" Target="../theme/theme4.xml"/><Relationship Id="rId1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2.xml"/><Relationship Id="rId3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6.xml"/><Relationship Id="rId7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8.xml"/><Relationship Id="rId9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0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58.xml"/><Relationship Id="rId15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9.xml"/><Relationship Id="rId12" Type="http://schemas.openxmlformats.org/officeDocument/2006/relationships/theme" Target="../theme/theme6.xml"/><Relationship Id="rId13" Type="http://schemas.openxmlformats.org/officeDocument/2006/relationships/image" Target="../media/image1.png"/><Relationship Id="rId14" Type="http://schemas.openxmlformats.org/officeDocument/2006/relationships/image" Target="../media/image3.png"/><Relationship Id="rId15" Type="http://schemas.microsoft.com/office/2007/relationships/hdphoto" Target="../media/hdphoto1.wdp"/><Relationship Id="rId1" Type="http://schemas.openxmlformats.org/officeDocument/2006/relationships/slideLayout" Target="../slideLayouts/slideLayout59.xml"/><Relationship Id="rId2" Type="http://schemas.openxmlformats.org/officeDocument/2006/relationships/slideLayout" Target="../slideLayouts/slideLayout60.xml"/><Relationship Id="rId3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6.xml"/><Relationship Id="rId9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0.xml"/><Relationship Id="rId12" Type="http://schemas.openxmlformats.org/officeDocument/2006/relationships/theme" Target="../theme/theme7.xml"/><Relationship Id="rId13" Type="http://schemas.openxmlformats.org/officeDocument/2006/relationships/image" Target="../media/image4.jpeg"/><Relationship Id="rId14" Type="http://schemas.openxmlformats.org/officeDocument/2006/relationships/image" Target="../media/image5.emf"/><Relationship Id="rId1" Type="http://schemas.openxmlformats.org/officeDocument/2006/relationships/slideLayout" Target="../slideLayouts/slideLayout70.xml"/><Relationship Id="rId2" Type="http://schemas.openxmlformats.org/officeDocument/2006/relationships/slideLayout" Target="../slideLayouts/slideLayout71.xml"/><Relationship Id="rId3" Type="http://schemas.openxmlformats.org/officeDocument/2006/relationships/slideLayout" Target="../slideLayouts/slideLayout72.xml"/><Relationship Id="rId4" Type="http://schemas.openxmlformats.org/officeDocument/2006/relationships/slideLayout" Target="../slideLayouts/slideLayout73.xml"/><Relationship Id="rId5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6.xml"/><Relationship Id="rId8" Type="http://schemas.openxmlformats.org/officeDocument/2006/relationships/slideLayout" Target="../slideLayouts/slideLayout77.xml"/><Relationship Id="rId9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79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3.xml"/><Relationship Id="rId4" Type="http://schemas.openxmlformats.org/officeDocument/2006/relationships/theme" Target="../theme/theme8.xml"/><Relationship Id="rId5" Type="http://schemas.openxmlformats.org/officeDocument/2006/relationships/image" Target="../media/image7.emf"/><Relationship Id="rId1" Type="http://schemas.openxmlformats.org/officeDocument/2006/relationships/slideLayout" Target="../slideLayouts/slideLayout81.xml"/><Relationship Id="rId2" Type="http://schemas.openxmlformats.org/officeDocument/2006/relationships/slideLayout" Target="../slideLayouts/slideLayout82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6.xml"/><Relationship Id="rId4" Type="http://schemas.openxmlformats.org/officeDocument/2006/relationships/theme" Target="../theme/theme9.xml"/><Relationship Id="rId5" Type="http://schemas.openxmlformats.org/officeDocument/2006/relationships/image" Target="../media/image7.emf"/><Relationship Id="rId1" Type="http://schemas.openxmlformats.org/officeDocument/2006/relationships/slideLayout" Target="../slideLayouts/slideLayout84.xml"/><Relationship Id="rId2" Type="http://schemas.openxmlformats.org/officeDocument/2006/relationships/slideLayout" Target="../slideLayouts/slideLayout8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227F8-C00D-4BE0-9C12-01A44F1B320C}" type="datetimeFigureOut">
              <a:rPr lang="fr-CH" smtClean="0"/>
              <a:t>3/10/14</a:t>
            </a:fld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6" y="6130927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538888" y="6504344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FCC--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TLEP VC 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2014-03-10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 descr="logo-tlep-01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909888" cy="113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77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3" r:id="rId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3/10/14</a:t>
            </a:fld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96821" y="6344918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FCC-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experiments summary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44995" cy="9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53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5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14 Nov 2012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HF2012 : Higgs beyond LHC (Experiments)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2"/>
            <a:ext cx="10727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</p:sldLayoutIdLst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5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14 Nov 2012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HF2012 : Higgs beyond LHC (Experiments)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2"/>
            <a:ext cx="10727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transition xmlns:p14="http://schemas.microsoft.com/office/powerpoint/2010/main">
    <p:dissolve/>
  </p:transition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5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Facing the Scalar Sector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da-DK" altLang="en-US" b="0" smtClean="0">
                <a:solidFill>
                  <a:srgbClr val="000000"/>
                </a:solidFill>
                <a:latin typeface="Arial" charset="0"/>
              </a:rPr>
              <a:t>Brussels, 29-31 May 2013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2"/>
            <a:ext cx="10727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1100419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5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Facing the Scalar Sector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da-DK" altLang="en-US" b="0" smtClean="0">
                <a:solidFill>
                  <a:srgbClr val="000000"/>
                </a:solidFill>
                <a:latin typeface="Arial" charset="0"/>
              </a:rPr>
              <a:t>Brussels, 29-31 May 2013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2"/>
            <a:ext cx="10727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48168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3/10/14</a:t>
            </a:fld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8416926" y="6130927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66950" y="6384927"/>
            <a:ext cx="428625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TLEP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 design study r-ECFA  2013-07-20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873" y="46302"/>
            <a:ext cx="960698" cy="1064871"/>
          </a:xfrm>
          <a:prstGeom prst="rect">
            <a:avLst/>
          </a:prstGeom>
          <a:solidFill>
            <a:srgbClr val="DDF9FF"/>
          </a:solidFill>
          <a:ln>
            <a:solidFill>
              <a:srgbClr val="DDF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0" name="Picture 9"/>
          <p:cNvPicPr/>
          <p:nvPr/>
        </p:nvPicPr>
        <p:blipFill rotWithShape="1">
          <a:blip r:embed="rId14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100000"/>
                    </a14:imgEffect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86"/>
          <a:stretch/>
        </p:blipFill>
        <p:spPr>
          <a:xfrm>
            <a:off x="115748" y="173622"/>
            <a:ext cx="821802" cy="79865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92939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56700" cy="6858000"/>
            <a:chOff x="0" y="0"/>
            <a:chExt cx="9156700" cy="6858000"/>
          </a:xfrm>
        </p:grpSpPr>
        <p:pic>
          <p:nvPicPr>
            <p:cNvPr id="10" name="Picture 24" descr="C:\Documents and Settings\kevin.XENOLAND\My Documents\fnalppt\sub-pages\Fermi_Blue_subpage.jp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500" r="16667"/>
            <a:stretch/>
          </p:blipFill>
          <p:spPr bwMode="auto">
            <a:xfrm>
              <a:off x="7467257" y="0"/>
              <a:ext cx="1689443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4" descr="C:\Documents and Settings\kevin.XENOLAND\My Documents\fnalppt\sub-pages\Fermi_Blue_subpage.jp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6805"/>
            <a:stretch/>
          </p:blipFill>
          <p:spPr bwMode="auto">
            <a:xfrm>
              <a:off x="0" y="0"/>
              <a:ext cx="76073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89487"/>
            <a:ext cx="1628790" cy="2954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40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6101" y="6426202"/>
            <a:ext cx="184115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October 16, 2013</a:t>
            </a:r>
            <a:endParaRPr lang="en-US" b="0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6100" y="6426202"/>
            <a:ext cx="65405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Capabilities Frontier Summary - Summary to HEPAP</a:t>
            </a:r>
            <a:endParaRPr lang="en-US" b="0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02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98817235-C917-8F48-A936-FEF3725D9AF4}" type="slidenum">
              <a:rPr lang="en-US" b="0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4071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1" y="6356824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6501926D-BD55-4F99-B46D-3C231A52E354}" type="slidenum">
              <a:rPr lang="en-GB" b="0" smtClean="0">
                <a:solidFill>
                  <a:srgbClr val="FFFFFF"/>
                </a:solidFill>
                <a:latin typeface="Arial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2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 b="0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65304"/>
            <a:ext cx="9144000" cy="707202"/>
          </a:xfrm>
          <a:prstGeom prst="rect">
            <a:avLst/>
          </a:prstGeom>
          <a:solidFill>
            <a:srgbClr val="000000"/>
          </a:solidFill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1" y="6266289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00" dirty="0" smtClean="0">
                <a:solidFill>
                  <a:srgbClr val="FFFFFF"/>
                </a:solidFill>
                <a:latin typeface="Arial"/>
              </a:rPr>
              <a:t>Future Circular Collider Study</a:t>
            </a:r>
            <a:br>
              <a:rPr lang="en-GB" sz="1000" dirty="0" smtClean="0">
                <a:solidFill>
                  <a:srgbClr val="FFFFFF"/>
                </a:solidFill>
                <a:latin typeface="Arial"/>
              </a:rPr>
            </a:br>
            <a:r>
              <a:rPr lang="en-US" sz="1000" b="0" dirty="0" smtClean="0">
                <a:solidFill>
                  <a:srgbClr val="FFFFFF"/>
                </a:solidFill>
                <a:latin typeface="Arial"/>
              </a:rPr>
              <a:t>Michael Benedikt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b="0" dirty="0" smtClean="0">
                <a:solidFill>
                  <a:srgbClr val="FFFFFF"/>
                </a:solidFill>
                <a:latin typeface="Arial"/>
              </a:rPr>
              <a:t>FCC Kick-Off 2014</a:t>
            </a:r>
          </a:p>
        </p:txBody>
      </p:sp>
    </p:spTree>
    <p:extLst>
      <p:ext uri="{BB962C8B-B14F-4D97-AF65-F5344CB8AC3E}">
        <p14:creationId xmlns:p14="http://schemas.microsoft.com/office/powerpoint/2010/main" val="326709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1" y="6356824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6501926D-BD55-4F99-B46D-3C231A52E354}" type="slidenum">
              <a:rPr lang="en-GB" b="0" smtClean="0">
                <a:solidFill>
                  <a:srgbClr val="FFFFFF"/>
                </a:solidFill>
                <a:latin typeface="Arial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2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 b="0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1" y="6266289"/>
            <a:ext cx="46482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00" dirty="0" smtClean="0">
                <a:solidFill>
                  <a:srgbClr val="FFFFFF"/>
                </a:solidFill>
                <a:latin typeface="Arial"/>
              </a:rPr>
              <a:t>Future Circular Collider Study</a:t>
            </a:r>
            <a:endParaRPr lang="en-US" sz="1000" b="0" dirty="0" smtClean="0">
              <a:solidFill>
                <a:srgbClr val="FFFFFF"/>
              </a:solidFill>
              <a:latin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b="0" dirty="0" smtClean="0">
                <a:solidFill>
                  <a:srgbClr val="FFFFFF"/>
                </a:solidFill>
                <a:latin typeface="Arial"/>
              </a:rPr>
              <a:t>FCC Kick-Off 2014</a:t>
            </a:r>
          </a:p>
        </p:txBody>
      </p:sp>
    </p:spTree>
    <p:extLst>
      <p:ext uri="{BB962C8B-B14F-4D97-AF65-F5344CB8AC3E}">
        <p14:creationId xmlns:p14="http://schemas.microsoft.com/office/powerpoint/2010/main" val="1757064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0" r:id="rId2"/>
    <p:sldLayoutId id="2147483991" r:id="rId3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tlep.web.cern.ch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0.jpeg"/><Relationship Id="rId3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13.emf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82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Relationship Id="rId2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Relationship Id="rId2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Relationship Id="rId2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1061" y="1938262"/>
            <a:ext cx="3641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smtClean="0">
                <a:latin typeface="+mn-lt"/>
              </a:rPr>
              <a:t>FCC news (</a:t>
            </a:r>
            <a:r>
              <a:rPr lang="fr-CH" sz="2800" dirty="0" err="1" smtClean="0">
                <a:latin typeface="+mn-lt"/>
              </a:rPr>
              <a:t>e</a:t>
            </a:r>
            <a:r>
              <a:rPr lang="fr-CH" sz="2800" baseline="30000" dirty="0" err="1" smtClean="0">
                <a:latin typeface="Symbol" charset="2"/>
                <a:cs typeface="Symbol" charset="2"/>
              </a:rPr>
              <a:t>+</a:t>
            </a:r>
            <a:r>
              <a:rPr lang="fr-CH" sz="2800" dirty="0" err="1" smtClean="0">
                <a:latin typeface="+mn-lt"/>
              </a:rPr>
              <a:t>e</a:t>
            </a:r>
            <a:r>
              <a:rPr lang="fr-CH" sz="2800" baseline="30000" dirty="0" smtClean="0">
                <a:latin typeface="Symbol" charset="2"/>
                <a:cs typeface="Symbol" charset="2"/>
              </a:rPr>
              <a:t>-</a:t>
            </a:r>
            <a:r>
              <a:rPr lang="fr-CH" sz="2800" dirty="0" smtClean="0">
                <a:latin typeface="+mn-lt"/>
              </a:rPr>
              <a:t> </a:t>
            </a:r>
            <a:r>
              <a:rPr lang="fr-CH" sz="2800" dirty="0" err="1" smtClean="0">
                <a:latin typeface="+mn-lt"/>
              </a:rPr>
              <a:t>flavour</a:t>
            </a:r>
            <a:r>
              <a:rPr lang="fr-CH" sz="2800" dirty="0" smtClean="0">
                <a:latin typeface="+mn-lt"/>
              </a:rPr>
              <a:t>) </a:t>
            </a:r>
            <a:endParaRPr lang="fr-CH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7539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3833" y="1009934"/>
            <a:ext cx="27378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err="1" smtClean="0">
                <a:latin typeface="+mn-lt"/>
              </a:rPr>
              <a:t>Some</a:t>
            </a:r>
            <a:r>
              <a:rPr lang="fr-CH" sz="3600" dirty="0" smtClean="0">
                <a:latin typeface="+mn-lt"/>
              </a:rPr>
              <a:t> news...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4149" y="2024248"/>
            <a:ext cx="8584401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fr-CH" sz="2800" dirty="0" smtClean="0">
                <a:latin typeface="+mn-lt"/>
              </a:rPr>
              <a:t>Web </a:t>
            </a:r>
            <a:r>
              <a:rPr lang="fr-CH" sz="2800" dirty="0" smtClean="0">
                <a:latin typeface="+mn-lt"/>
              </a:rPr>
              <a:t>site </a:t>
            </a:r>
            <a:r>
              <a:rPr lang="fr-CH" sz="2800" dirty="0" smtClean="0">
                <a:latin typeface="+mn-lt"/>
              </a:rPr>
              <a:t>being refurbished (still far from completion)</a:t>
            </a:r>
          </a:p>
          <a:p>
            <a:pPr marL="457200" indent="-457200">
              <a:buFont typeface="Arial"/>
              <a:buChar char="•"/>
            </a:pPr>
            <a:r>
              <a:rPr lang="fr-CH" sz="2800" dirty="0">
                <a:latin typeface="+mn-lt"/>
              </a:rPr>
              <a:t> </a:t>
            </a:r>
            <a:r>
              <a:rPr lang="fr-CH" sz="2800" dirty="0" smtClean="0">
                <a:latin typeface="+mn-lt"/>
              </a:rPr>
              <a:t>      Towards nice integration with FCC</a:t>
            </a:r>
          </a:p>
          <a:p>
            <a:pPr marL="457200" indent="-457200">
              <a:buFont typeface="Arial"/>
              <a:buChar char="•"/>
            </a:pPr>
            <a:r>
              <a:rPr lang="fr-CH" sz="2800" dirty="0">
                <a:latin typeface="+mn-lt"/>
              </a:rPr>
              <a:t> </a:t>
            </a:r>
            <a:r>
              <a:rPr lang="fr-CH" sz="2800" dirty="0" smtClean="0">
                <a:latin typeface="+mn-lt"/>
              </a:rPr>
              <a:t>      While assuring continuity TLEP -&gt; FCC-ee</a:t>
            </a:r>
            <a:endParaRPr lang="fr-CH" sz="2800" dirty="0" smtClean="0">
              <a:latin typeface="+mn-lt"/>
            </a:endParaRPr>
          </a:p>
          <a:p>
            <a:r>
              <a:rPr lang="fr-CH" sz="2800" dirty="0" smtClean="0">
                <a:latin typeface="+mn-lt"/>
              </a:rPr>
              <a:t>       </a:t>
            </a:r>
            <a:r>
              <a:rPr lang="fr-CH" sz="2800" dirty="0" err="1" smtClean="0">
                <a:latin typeface="+mn-lt"/>
              </a:rPr>
              <a:t>see</a:t>
            </a:r>
            <a:r>
              <a:rPr lang="fr-CH" sz="2800" dirty="0" smtClean="0">
                <a:latin typeface="+mn-lt"/>
              </a:rPr>
              <a:t> </a:t>
            </a:r>
            <a:r>
              <a:rPr lang="fr-CH" sz="2800" dirty="0" smtClean="0">
                <a:latin typeface="+mn-lt"/>
                <a:hlinkClick r:id="rId2"/>
              </a:rPr>
              <a:t>http://tlep.web.cern.ch</a:t>
            </a:r>
            <a:endParaRPr lang="fr-CH" sz="2800" dirty="0" smtClean="0">
              <a:latin typeface="+mn-lt"/>
            </a:endParaRPr>
          </a:p>
          <a:p>
            <a:endParaRPr lang="fr-CH" sz="2800" dirty="0">
              <a:latin typeface="+mn-lt"/>
            </a:endParaRPr>
          </a:p>
          <a:p>
            <a:r>
              <a:rPr lang="fr-CH" sz="2800" dirty="0" smtClean="0">
                <a:latin typeface="+mn-lt"/>
              </a:rPr>
              <a:t>2. discussions under progress towards help </a:t>
            </a:r>
          </a:p>
          <a:p>
            <a:r>
              <a:rPr lang="fr-CH" sz="2800" dirty="0" smtClean="0">
                <a:latin typeface="+mn-lt"/>
              </a:rPr>
              <a:t>     from  </a:t>
            </a:r>
            <a:r>
              <a:rPr lang="fr-CH" sz="2800" dirty="0" smtClean="0">
                <a:latin typeface="+mn-lt"/>
              </a:rPr>
              <a:t>CERN-</a:t>
            </a:r>
            <a:r>
              <a:rPr lang="fr-CH" sz="2800" dirty="0" smtClean="0">
                <a:latin typeface="+mn-lt"/>
              </a:rPr>
              <a:t>PH and CERN-IT </a:t>
            </a:r>
            <a:r>
              <a:rPr lang="fr-CH" sz="2800" dirty="0" smtClean="0">
                <a:latin typeface="+mn-lt"/>
              </a:rPr>
              <a:t>for software </a:t>
            </a:r>
            <a:r>
              <a:rPr lang="fr-CH" sz="2800" dirty="0" smtClean="0">
                <a:latin typeface="+mn-lt"/>
              </a:rPr>
              <a:t>…</a:t>
            </a:r>
            <a:endParaRPr lang="fr-CH" sz="2800" dirty="0" smtClean="0">
              <a:latin typeface="+mn-lt"/>
            </a:endParaRPr>
          </a:p>
          <a:p>
            <a:endParaRPr lang="fr-CH" sz="2800" dirty="0">
              <a:latin typeface="+mn-lt"/>
            </a:endParaRPr>
          </a:p>
          <a:p>
            <a:r>
              <a:rPr lang="fr-CH" sz="2800" dirty="0" smtClean="0">
                <a:latin typeface="+mn-lt"/>
              </a:rPr>
              <a:t>3. </a:t>
            </a:r>
            <a:r>
              <a:rPr lang="fr-CH" sz="2800" dirty="0" smtClean="0">
                <a:latin typeface="+mn-lt"/>
              </a:rPr>
              <a:t>News from ICFA (see next slide)</a:t>
            </a:r>
            <a:endParaRPr lang="fr-CH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68829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6603" y="1665027"/>
            <a:ext cx="843431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At </a:t>
            </a:r>
            <a:r>
              <a:rPr lang="en-US" sz="2000" dirty="0"/>
              <a:t>its meeting on February 21, 2014 at DESY, ICFA issued a statement that “</a:t>
            </a:r>
            <a:r>
              <a:rPr lang="en-US" sz="2000" i="1" dirty="0"/>
              <a:t>ICFA supports studies of energy frontier circular colliders and encourages global coordination</a:t>
            </a:r>
            <a:r>
              <a:rPr lang="en-US" sz="2000" dirty="0"/>
              <a:t>.”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ICFA </a:t>
            </a:r>
            <a:r>
              <a:rPr lang="en-US" sz="2000" dirty="0"/>
              <a:t>also approved the 55th ICFA Advanced Beam Dynamics Workshop on High Luminosity Circular </a:t>
            </a:r>
            <a:r>
              <a:rPr lang="en-US" sz="2000" dirty="0" err="1"/>
              <a:t>e</a:t>
            </a:r>
            <a:r>
              <a:rPr lang="en-US" sz="2000" baseline="30000" dirty="0" err="1">
                <a:latin typeface="Symbol" charset="2"/>
                <a:cs typeface="Symbol" charset="2"/>
              </a:rPr>
              <a:t>+</a:t>
            </a:r>
            <a:r>
              <a:rPr lang="en-US" sz="2000" dirty="0" err="1"/>
              <a:t>e</a:t>
            </a:r>
            <a:r>
              <a:rPr lang="en-US" sz="2000" baseline="30000" dirty="0">
                <a:latin typeface="Symbol" charset="2"/>
                <a:cs typeface="Symbol" charset="2"/>
              </a:rPr>
              <a:t>-</a:t>
            </a:r>
            <a:r>
              <a:rPr lang="en-US" sz="2000" dirty="0"/>
              <a:t> Colliders.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It </a:t>
            </a:r>
            <a:r>
              <a:rPr lang="en-US" sz="2000" dirty="0"/>
              <a:t>will take place October 8-11, 2014 in Beijing and be hosted by the Institute of High Energy Physics (IHEP).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The </a:t>
            </a:r>
            <a:r>
              <a:rPr lang="en-US" sz="2000" dirty="0"/>
              <a:t>focus will be on Higgs factory. </a:t>
            </a:r>
            <a:endParaRPr lang="fr-CH" sz="2000" dirty="0" err="1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0318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355" y="1719618"/>
            <a:ext cx="469872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H" sz="2000" dirty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1- </a:t>
            </a:r>
            <a:r>
              <a:rPr lang="fr-CH" sz="2000" dirty="0">
                <a:latin typeface="+mn-lt"/>
              </a:rPr>
              <a:t>C</a:t>
            </a:r>
            <a:r>
              <a:rPr lang="fr-CH" sz="2000" dirty="0" smtClean="0">
                <a:latin typeface="+mn-lt"/>
              </a:rPr>
              <a:t>omplete assembly of </a:t>
            </a:r>
            <a:r>
              <a:rPr lang="fr-CH" sz="2000" dirty="0" smtClean="0">
                <a:latin typeface="+mn-lt"/>
              </a:rPr>
              <a:t>conveners, e.g., </a:t>
            </a:r>
          </a:p>
          <a:p>
            <a:r>
              <a:rPr lang="fr-CH" sz="2000" dirty="0" smtClean="0">
                <a:latin typeface="+mn-lt"/>
              </a:rPr>
              <a:t>     H(126) properties and </a:t>
            </a:r>
            <a:r>
              <a:rPr lang="fr-CH" sz="2000" dirty="0" smtClean="0">
                <a:latin typeface="+mn-lt"/>
              </a:rPr>
              <a:t>Offline software</a:t>
            </a:r>
          </a:p>
          <a:p>
            <a:r>
              <a:rPr lang="fr-CH" sz="2000" dirty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    are still missing in « Experiments »</a:t>
            </a:r>
            <a:endParaRPr lang="fr-CH" sz="2000" dirty="0">
              <a:latin typeface="+mn-lt"/>
            </a:endParaRPr>
          </a:p>
          <a:p>
            <a:endParaRPr lang="fr-CH" sz="2000" dirty="0" smtClean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2- </a:t>
            </a:r>
            <a:r>
              <a:rPr lang="fr-CH" sz="2000" dirty="0" err="1" smtClean="0">
                <a:latin typeface="+mn-lt"/>
              </a:rPr>
              <a:t>organize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next</a:t>
            </a:r>
            <a:r>
              <a:rPr lang="fr-CH" sz="2000" dirty="0" smtClean="0">
                <a:latin typeface="+mn-lt"/>
              </a:rPr>
              <a:t> FCC-</a:t>
            </a:r>
            <a:r>
              <a:rPr lang="fr-CH" sz="2000" dirty="0" err="1" smtClean="0">
                <a:latin typeface="+mn-lt"/>
              </a:rPr>
              <a:t>ee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events</a:t>
            </a:r>
            <a:r>
              <a:rPr lang="fr-CH" sz="2000" dirty="0" smtClean="0">
                <a:latin typeface="+mn-lt"/>
              </a:rPr>
              <a:t> </a:t>
            </a:r>
          </a:p>
          <a:p>
            <a:r>
              <a:rPr lang="fr-CH" sz="2000" dirty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   </a:t>
            </a:r>
            <a:r>
              <a:rPr lang="fr-CH" sz="2000" dirty="0" err="1">
                <a:latin typeface="+mn-lt"/>
              </a:rPr>
              <a:t>P</a:t>
            </a:r>
            <a:r>
              <a:rPr lang="fr-CH" sz="2000" dirty="0" err="1" smtClean="0">
                <a:latin typeface="+mn-lt"/>
              </a:rPr>
              <a:t>hysics</a:t>
            </a:r>
            <a:r>
              <a:rPr lang="fr-CH" sz="2000" dirty="0" smtClean="0">
                <a:latin typeface="+mn-lt"/>
              </a:rPr>
              <a:t> discussions </a:t>
            </a:r>
          </a:p>
          <a:p>
            <a:r>
              <a:rPr lang="fr-CH" sz="2000" dirty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   </a:t>
            </a:r>
            <a:r>
              <a:rPr lang="fr-CH" sz="2000" dirty="0" smtClean="0">
                <a:latin typeface="+mn-lt"/>
              </a:rPr>
              <a:t>Machine-Detector </a:t>
            </a:r>
            <a:r>
              <a:rPr lang="fr-CH" sz="2000" dirty="0" smtClean="0">
                <a:latin typeface="+mn-lt"/>
              </a:rPr>
              <a:t>interface </a:t>
            </a:r>
          </a:p>
          <a:p>
            <a:r>
              <a:rPr lang="fr-CH" sz="2000" dirty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   Accelerator design etc... </a:t>
            </a:r>
          </a:p>
          <a:p>
            <a:endParaRPr lang="fr-CH" sz="20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8844" y="1319508"/>
            <a:ext cx="12970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Next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steps</a:t>
            </a:r>
            <a:endParaRPr lang="fr-CH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93202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91880" y="6477000"/>
            <a:ext cx="275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prstClr val="black"/>
                </a:solidFill>
              </a:rPr>
              <a:t>330 </a:t>
            </a:r>
            <a:r>
              <a:rPr lang="fr-CH" dirty="0" err="1" smtClean="0">
                <a:solidFill>
                  <a:prstClr val="black"/>
                </a:solidFill>
              </a:rPr>
              <a:t>registered</a:t>
            </a:r>
            <a:r>
              <a:rPr lang="fr-CH" dirty="0" smtClean="0">
                <a:solidFill>
                  <a:prstClr val="black"/>
                </a:solidFill>
              </a:rPr>
              <a:t> participants </a:t>
            </a:r>
            <a:endParaRPr lang="fr-CH" dirty="0">
              <a:solidFill>
                <a:prstClr val="black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026" y="27615"/>
            <a:ext cx="3475000" cy="14532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0" y="27615"/>
            <a:ext cx="3475000" cy="145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50603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059" y="1196752"/>
            <a:ext cx="9029207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3600" b="0" dirty="0" smtClean="0">
                <a:solidFill>
                  <a:srgbClr val="0C377B"/>
                </a:solidFill>
                <a:latin typeface="Arial"/>
              </a:rPr>
              <a:t>Discussion of all FCC aspects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3600" b="0" dirty="0" smtClean="0">
                <a:solidFill>
                  <a:srgbClr val="0C377B"/>
                </a:solidFill>
                <a:latin typeface="Arial"/>
              </a:rPr>
              <a:t>        </a:t>
            </a:r>
            <a:r>
              <a:rPr lang="en-GB" sz="3600" b="0" dirty="0" smtClean="0">
                <a:solidFill>
                  <a:srgbClr val="C00000"/>
                </a:solidFill>
                <a:latin typeface="Arial"/>
              </a:rPr>
              <a:t>include all safety aspects from start </a:t>
            </a:r>
          </a:p>
          <a:p>
            <a:pPr marL="571500" indent="-5715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3600" b="0" dirty="0" smtClean="0">
                <a:solidFill>
                  <a:srgbClr val="0C377B"/>
                </a:solidFill>
                <a:latin typeface="Arial"/>
              </a:rPr>
              <a:t>Refine scope of the study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3600" b="0" dirty="0">
                <a:solidFill>
                  <a:srgbClr val="0C377B"/>
                </a:solidFill>
                <a:latin typeface="Arial"/>
              </a:rPr>
              <a:t>	</a:t>
            </a:r>
            <a:r>
              <a:rPr lang="en-GB" sz="3600" b="0" dirty="0" smtClean="0">
                <a:solidFill>
                  <a:srgbClr val="C00000"/>
                </a:solidFill>
                <a:latin typeface="Arial"/>
              </a:rPr>
              <a:t>done, consensus on studying </a:t>
            </a:r>
            <a:r>
              <a:rPr lang="en-GB" sz="3600" b="0" u="sng" dirty="0" smtClean="0">
                <a:solidFill>
                  <a:srgbClr val="C00000"/>
                </a:solidFill>
                <a:latin typeface="Arial"/>
              </a:rPr>
              <a:t>now</a:t>
            </a:r>
            <a:r>
              <a:rPr lang="en-GB" sz="3600" b="0" dirty="0" smtClean="0">
                <a:solidFill>
                  <a:srgbClr val="C00000"/>
                </a:solidFill>
                <a:latin typeface="Arial"/>
              </a:rPr>
              <a:t> all 	options, parameters, physics,…</a:t>
            </a:r>
          </a:p>
          <a:p>
            <a:pPr marL="571500" indent="-5715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3600" b="0" dirty="0" smtClean="0">
                <a:solidFill>
                  <a:srgbClr val="0C377B"/>
                </a:solidFill>
                <a:latin typeface="Arial"/>
              </a:rPr>
              <a:t>Define schedule, WBS, milestones of the study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3600" b="0" dirty="0" smtClean="0">
                <a:solidFill>
                  <a:srgbClr val="C00000"/>
                </a:solidFill>
                <a:latin typeface="Arial"/>
              </a:rPr>
              <a:t>	challenges </a:t>
            </a:r>
            <a:r>
              <a:rPr lang="en-GB" sz="3600" b="0" dirty="0">
                <a:solidFill>
                  <a:srgbClr val="C00000"/>
                </a:solidFill>
                <a:latin typeface="Arial"/>
              </a:rPr>
              <a:t>pointed out, several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3600" b="0" dirty="0">
                <a:solidFill>
                  <a:srgbClr val="C00000"/>
                </a:solidFill>
                <a:latin typeface="Arial"/>
              </a:rPr>
              <a:t>	priorities defined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3600" b="0" dirty="0" smtClean="0">
              <a:solidFill>
                <a:srgbClr val="0C377B"/>
              </a:solidFill>
              <a:latin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3600" b="0" dirty="0" smtClean="0">
                <a:solidFill>
                  <a:srgbClr val="0C377B"/>
                </a:solidFill>
                <a:latin typeface="Arial"/>
              </a:rPr>
              <a:t> </a:t>
            </a:r>
            <a:endParaRPr lang="en-GB" sz="3600" b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1224136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 smtClean="0">
                <a:solidFill>
                  <a:srgbClr val="FFFF00"/>
                </a:solidFill>
              </a:rPr>
              <a:t>Workshop Goals </a:t>
            </a:r>
            <a:r>
              <a:rPr lang="en-US" sz="2000" dirty="0" smtClean="0">
                <a:solidFill>
                  <a:srgbClr val="FFFF00"/>
                </a:solidFill>
              </a:rPr>
              <a:t>presented 12 Jan 2014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49825" y="6168610"/>
            <a:ext cx="1538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Rolf </a:t>
            </a:r>
            <a:r>
              <a:rPr lang="fr-CH" sz="2400" dirty="0" err="1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Heuer</a:t>
            </a:r>
            <a:endParaRPr lang="fr-CH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36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3059" y="776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3600" dirty="0" smtClean="0">
                <a:solidFill>
                  <a:srgbClr val="FFFF00"/>
                </a:solidFill>
              </a:rPr>
              <a:t>Proposal for FCC Study Time Line</a:t>
            </a:r>
            <a:endParaRPr lang="en-US" sz="3600" i="1" dirty="0">
              <a:solidFill>
                <a:srgbClr val="FFFF00"/>
              </a:solidFill>
            </a:endParaRPr>
          </a:p>
        </p:txBody>
      </p:sp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3972708"/>
              </p:ext>
            </p:extLst>
          </p:nvPr>
        </p:nvGraphicFramePr>
        <p:xfrm>
          <a:off x="51944" y="1087905"/>
          <a:ext cx="9065680" cy="4955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</a:tblGrid>
              <a:tr h="440196"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2014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2015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2016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2017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2018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2885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62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11" name="Rounded Rectangle 10"/>
          <p:cNvSpPr/>
          <p:nvPr/>
        </p:nvSpPr>
        <p:spPr>
          <a:xfrm>
            <a:off x="1152456" y="1862408"/>
            <a:ext cx="3332030" cy="486472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Kick-off, collaboration forming,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</a:t>
            </a:r>
            <a:r>
              <a:rPr lang="en-GB" sz="16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study plan and organisation</a:t>
            </a:r>
            <a:endParaRPr lang="en-GB" sz="16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776568" y="5776539"/>
            <a:ext cx="4527713" cy="376404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Release CDR &amp; Workshop on next steps</a:t>
            </a:r>
            <a:endParaRPr lang="en-GB" sz="1600" dirty="0">
              <a:solidFill>
                <a:srgbClr val="0C377B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707224" y="5081427"/>
            <a:ext cx="2169032" cy="579821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Workshop &amp; Review</a:t>
            </a: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 contents of CDR</a:t>
            </a:r>
            <a:endParaRPr lang="en-GB" sz="16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529400" y="2959435"/>
            <a:ext cx="5223847" cy="376404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Workshop &amp; Review</a:t>
            </a:r>
            <a:r>
              <a:rPr lang="en-GB" sz="16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en-GB" sz="1600" dirty="0" smtClean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</a:t>
            </a:r>
            <a:r>
              <a:rPr lang="en-GB" sz="16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identification  of baseline</a:t>
            </a:r>
            <a:endParaRPr lang="en-GB" sz="16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267744" y="2923592"/>
            <a:ext cx="615661" cy="576741"/>
            <a:chOff x="-1219048" y="3333377"/>
            <a:chExt cx="540000" cy="54000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grpSp>
        <p:nvGrpSpPr>
          <p:cNvPr id="28" name="Group 27"/>
          <p:cNvGrpSpPr/>
          <p:nvPr/>
        </p:nvGrpSpPr>
        <p:grpSpPr>
          <a:xfrm>
            <a:off x="8172401" y="5660571"/>
            <a:ext cx="615661" cy="576741"/>
            <a:chOff x="6234726" y="2760924"/>
            <a:chExt cx="540000" cy="54000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726" y="2760924"/>
              <a:ext cx="540000" cy="540000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0100" y="2877214"/>
              <a:ext cx="252000" cy="252000"/>
            </a:xfrm>
            <a:prstGeom prst="rect">
              <a:avLst/>
            </a:prstGeom>
          </p:spPr>
        </p:pic>
      </p:grpSp>
      <p:sp>
        <p:nvSpPr>
          <p:cNvPr id="32" name="Rounded Rectangle 31"/>
          <p:cNvSpPr/>
          <p:nvPr/>
        </p:nvSpPr>
        <p:spPr>
          <a:xfrm>
            <a:off x="2798002" y="3366379"/>
            <a:ext cx="2710103" cy="54222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err="1" smtClean="0">
                <a:solidFill>
                  <a:srgbClr val="0C377B"/>
                </a:solidFill>
                <a:latin typeface="Century Gothic" panose="020B0502020202020204" pitchFamily="34" charset="0"/>
              </a:rPr>
              <a:t>Ph</a:t>
            </a:r>
            <a:r>
              <a:rPr lang="en-GB" sz="1600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 2: Conceptual study of baseline “strong interact.”</a:t>
            </a:r>
            <a:endParaRPr lang="en-GB" sz="1600" dirty="0">
              <a:solidFill>
                <a:srgbClr val="0C377B"/>
              </a:solidFill>
              <a:latin typeface="Century Gothic" panose="020B0502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5436096" y="3925083"/>
            <a:ext cx="3456384" cy="537728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Workshop &amp; Review, cost model, LHC results </a:t>
            </a:r>
            <a:r>
              <a:rPr lang="en-GB" sz="1600" dirty="0" smtClean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 study </a:t>
            </a:r>
            <a:r>
              <a:rPr lang="en-GB" sz="16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re-scoping?</a:t>
            </a:r>
            <a:endParaRPr lang="en-GB" sz="16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5461169" y="4470277"/>
            <a:ext cx="1899888" cy="54222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err="1" smtClean="0">
                <a:solidFill>
                  <a:srgbClr val="0C377B"/>
                </a:solidFill>
                <a:latin typeface="Century Gothic" panose="020B0502020202020204" pitchFamily="34" charset="0"/>
              </a:rPr>
              <a:t>Ph</a:t>
            </a:r>
            <a:r>
              <a:rPr lang="en-GB" sz="1600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 3: Study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consolidation</a:t>
            </a:r>
            <a:endParaRPr lang="en-GB" sz="1600" dirty="0">
              <a:solidFill>
                <a:srgbClr val="0C377B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6764651" y="5083830"/>
            <a:ext cx="615661" cy="576741"/>
            <a:chOff x="-1219048" y="3333377"/>
            <a:chExt cx="540000" cy="540000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sp>
        <p:nvSpPr>
          <p:cNvPr id="10" name="Rounded Rectangle 9"/>
          <p:cNvSpPr/>
          <p:nvPr/>
        </p:nvSpPr>
        <p:spPr>
          <a:xfrm>
            <a:off x="7317096" y="5428183"/>
            <a:ext cx="890472" cy="376404"/>
          </a:xfrm>
          <a:prstGeom prst="roundRect">
            <a:avLst/>
          </a:prstGeom>
          <a:solidFill>
            <a:srgbClr val="FFCCFF"/>
          </a:solidFill>
          <a:ln>
            <a:solidFill>
              <a:srgbClr val="CC0099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CC0099"/>
                </a:solidFill>
                <a:latin typeface="Century Gothic" panose="020B0502020202020204" pitchFamily="34" charset="0"/>
              </a:rPr>
              <a:t>Report</a:t>
            </a:r>
            <a:endParaRPr lang="en-GB" sz="1600" dirty="0">
              <a:solidFill>
                <a:srgbClr val="CC0099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214680" y="1898394"/>
            <a:ext cx="995428" cy="376404"/>
          </a:xfrm>
          <a:prstGeom prst="roundRect">
            <a:avLst/>
          </a:prstGeom>
          <a:solidFill>
            <a:srgbClr val="FFCCFF"/>
          </a:solidFill>
          <a:ln>
            <a:solidFill>
              <a:srgbClr val="CC0099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CC0099"/>
                </a:solidFill>
                <a:latin typeface="Century Gothic" panose="020B0502020202020204" pitchFamily="34" charset="0"/>
              </a:rPr>
              <a:t>Prepare</a:t>
            </a:r>
            <a:endParaRPr lang="en-GB" sz="1600" dirty="0">
              <a:solidFill>
                <a:srgbClr val="CC0099"/>
              </a:solidFill>
              <a:latin typeface="Century Gothic" panose="020B0502020202020204" pitchFamily="34" charset="0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179512" y="5157869"/>
            <a:ext cx="2750501" cy="863419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4 large FCC Workshops distributed over participating regions</a:t>
            </a:r>
            <a:endParaRPr lang="en-GB" sz="1600" b="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964452" y="4003712"/>
            <a:ext cx="615661" cy="576741"/>
            <a:chOff x="-1219048" y="3333377"/>
            <a:chExt cx="540000" cy="54000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sp>
        <p:nvSpPr>
          <p:cNvPr id="7" name="Rounded Rectangle 6"/>
          <p:cNvSpPr/>
          <p:nvPr/>
        </p:nvSpPr>
        <p:spPr>
          <a:xfrm>
            <a:off x="475683" y="2346087"/>
            <a:ext cx="2238916" cy="54222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err="1" smtClean="0">
                <a:solidFill>
                  <a:srgbClr val="0C377B"/>
                </a:solidFill>
                <a:latin typeface="Century Gothic" panose="020B0502020202020204" pitchFamily="34" charset="0"/>
              </a:rPr>
              <a:t>Ph</a:t>
            </a:r>
            <a:r>
              <a:rPr lang="en-GB" sz="1600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 1: Explore options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“weak interaction”</a:t>
            </a:r>
            <a:endParaRPr lang="en-GB" sz="1600" dirty="0">
              <a:solidFill>
                <a:srgbClr val="0C377B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67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5" y="553131"/>
            <a:ext cx="9078525" cy="5565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0047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498" y="5633902"/>
            <a:ext cx="8471230" cy="120032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sz="3600" dirty="0" err="1" smtClean="0">
                <a:solidFill>
                  <a:prstClr val="black"/>
                </a:solidFill>
                <a:latin typeface="Calibri"/>
              </a:rPr>
              <a:t>conveners</a:t>
            </a:r>
            <a:r>
              <a:rPr lang="fr-CH" sz="3600" dirty="0" smtClean="0">
                <a:solidFill>
                  <a:prstClr val="black"/>
                </a:solidFill>
                <a:latin typeface="Calibri"/>
              </a:rPr>
              <a:t> jobs </a:t>
            </a:r>
            <a:r>
              <a:rPr lang="fr-CH" sz="3600" dirty="0" err="1" smtClean="0">
                <a:solidFill>
                  <a:prstClr val="black"/>
                </a:solidFill>
                <a:latin typeface="Calibri"/>
              </a:rPr>
              <a:t>is</a:t>
            </a:r>
            <a:r>
              <a:rPr lang="fr-CH" sz="3600" dirty="0" smtClean="0">
                <a:solidFill>
                  <a:prstClr val="black"/>
                </a:solidFill>
                <a:latin typeface="Calibri"/>
              </a:rPr>
              <a:t> to assemble </a:t>
            </a:r>
            <a:r>
              <a:rPr lang="fr-CH" sz="3600" dirty="0" err="1" smtClean="0">
                <a:solidFill>
                  <a:prstClr val="black"/>
                </a:solidFill>
                <a:latin typeface="Calibri"/>
              </a:rPr>
              <a:t>collaborators</a:t>
            </a:r>
            <a:endParaRPr lang="fr-CH" sz="3600" dirty="0" smtClean="0">
              <a:solidFill>
                <a:prstClr val="black"/>
              </a:solidFill>
              <a:latin typeface="Calibri"/>
            </a:endParaRPr>
          </a:p>
          <a:p>
            <a:r>
              <a:rPr lang="fr-CH" sz="3600" dirty="0" smtClean="0">
                <a:solidFill>
                  <a:prstClr val="black"/>
                </a:solidFill>
                <a:latin typeface="Calibri"/>
              </a:rPr>
              <a:t>and </a:t>
            </a:r>
            <a:r>
              <a:rPr lang="fr-CH" sz="3600" dirty="0" err="1" smtClean="0">
                <a:solidFill>
                  <a:prstClr val="black"/>
                </a:solidFill>
                <a:latin typeface="Calibri"/>
              </a:rPr>
              <a:t>find</a:t>
            </a:r>
            <a:r>
              <a:rPr lang="fr-CH" sz="36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3600" dirty="0" err="1" smtClean="0">
                <a:solidFill>
                  <a:prstClr val="black"/>
                </a:solidFill>
                <a:latin typeface="Calibri"/>
              </a:rPr>
              <a:t>co-conveners</a:t>
            </a:r>
            <a:r>
              <a:rPr lang="fr-CH" sz="3600" dirty="0" smtClean="0">
                <a:solidFill>
                  <a:prstClr val="black"/>
                </a:solidFill>
                <a:latin typeface="Calibri"/>
              </a:rPr>
              <a:t> in a global </a:t>
            </a:r>
            <a:r>
              <a:rPr lang="fr-CH" sz="3600" dirty="0" err="1" smtClean="0">
                <a:solidFill>
                  <a:prstClr val="black"/>
                </a:solidFill>
                <a:latin typeface="Calibri"/>
              </a:rPr>
              <a:t>way</a:t>
            </a:r>
            <a:endParaRPr lang="fr-CH" sz="3600" dirty="0" smtClean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304800"/>
            <a:ext cx="8724900" cy="5308600"/>
          </a:xfrm>
          <a:prstGeom prst="rect">
            <a:avLst/>
          </a:prstGeom>
          <a:ln>
            <a:solidFill>
              <a:srgbClr val="4F81BD"/>
            </a:solidFill>
          </a:ln>
        </p:spPr>
      </p:pic>
    </p:spTree>
    <p:extLst>
      <p:ext uri="{BB962C8B-B14F-4D97-AF65-F5344CB8AC3E}">
        <p14:creationId xmlns:p14="http://schemas.microsoft.com/office/powerpoint/2010/main" val="1196058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4769" y="758238"/>
            <a:ext cx="8899231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smtClean="0">
                <a:latin typeface="+mn-lt"/>
              </a:rPr>
              <a:t>A </a:t>
            </a:r>
            <a:r>
              <a:rPr lang="fr-CH" sz="2800" dirty="0" err="1" smtClean="0">
                <a:latin typeface="+mn-lt"/>
              </a:rPr>
              <a:t>recurrent</a:t>
            </a:r>
            <a:r>
              <a:rPr lang="fr-CH" sz="2800" dirty="0" smtClean="0">
                <a:latin typeface="+mn-lt"/>
              </a:rPr>
              <a:t> </a:t>
            </a:r>
            <a:r>
              <a:rPr lang="fr-CH" sz="2800" dirty="0" err="1" smtClean="0">
                <a:latin typeface="+mn-lt"/>
              </a:rPr>
              <a:t>theme</a:t>
            </a:r>
            <a:r>
              <a:rPr lang="fr-CH" sz="2800" dirty="0" smtClean="0">
                <a:latin typeface="+mn-lt"/>
              </a:rPr>
              <a:t> </a:t>
            </a:r>
            <a:r>
              <a:rPr lang="fr-CH" sz="2800" dirty="0" err="1" smtClean="0">
                <a:latin typeface="+mn-lt"/>
              </a:rPr>
              <a:t>is</a:t>
            </a:r>
            <a:r>
              <a:rPr lang="fr-CH" sz="2800" dirty="0" smtClean="0">
                <a:latin typeface="+mn-lt"/>
              </a:rPr>
              <a:t> the entry </a:t>
            </a:r>
            <a:r>
              <a:rPr lang="fr-CH" sz="2800" dirty="0" err="1" smtClean="0">
                <a:latin typeface="+mn-lt"/>
              </a:rPr>
              <a:t>level</a:t>
            </a:r>
            <a:r>
              <a:rPr lang="fr-CH" sz="2800" dirty="0" smtClean="0">
                <a:latin typeface="+mn-lt"/>
              </a:rPr>
              <a:t> of FCC-</a:t>
            </a:r>
            <a:r>
              <a:rPr lang="fr-CH" sz="2800" dirty="0" err="1" smtClean="0">
                <a:latin typeface="+mn-lt"/>
              </a:rPr>
              <a:t>ee</a:t>
            </a:r>
            <a:r>
              <a:rPr lang="fr-CH" sz="2800" dirty="0" smtClean="0">
                <a:latin typeface="+mn-lt"/>
              </a:rPr>
              <a:t>, </a:t>
            </a:r>
          </a:p>
          <a:p>
            <a:r>
              <a:rPr lang="fr-CH" sz="2800" dirty="0" smtClean="0">
                <a:latin typeface="+mn-lt"/>
              </a:rPr>
              <a:t>as </a:t>
            </a:r>
            <a:r>
              <a:rPr lang="fr-CH" sz="2800" dirty="0" err="1" smtClean="0">
                <a:latin typeface="+mn-lt"/>
              </a:rPr>
              <a:t>it</a:t>
            </a:r>
            <a:r>
              <a:rPr lang="fr-CH" sz="2800" dirty="0" smtClean="0">
                <a:latin typeface="+mn-lt"/>
              </a:rPr>
              <a:t> </a:t>
            </a:r>
            <a:r>
              <a:rPr lang="fr-CH" sz="2800" dirty="0" err="1" smtClean="0">
                <a:latin typeface="+mn-lt"/>
              </a:rPr>
              <a:t>is</a:t>
            </a:r>
            <a:r>
              <a:rPr lang="fr-CH" sz="2800" dirty="0" smtClean="0">
                <a:latin typeface="+mn-lt"/>
              </a:rPr>
              <a:t> </a:t>
            </a:r>
            <a:r>
              <a:rPr lang="fr-CH" sz="2800" dirty="0" err="1" smtClean="0">
                <a:latin typeface="+mn-lt"/>
              </a:rPr>
              <a:t>perceived</a:t>
            </a:r>
            <a:r>
              <a:rPr lang="fr-CH" sz="2800" dirty="0" smtClean="0">
                <a:latin typeface="+mn-lt"/>
              </a:rPr>
              <a:t> as </a:t>
            </a:r>
            <a:r>
              <a:rPr lang="fr-CH" sz="2800" dirty="0" err="1" smtClean="0">
                <a:latin typeface="+mn-lt"/>
              </a:rPr>
              <a:t>difficult</a:t>
            </a:r>
            <a:r>
              <a:rPr lang="fr-CH" sz="2800" dirty="0" smtClean="0">
                <a:latin typeface="+mn-lt"/>
              </a:rPr>
              <a:t> to imagine </a:t>
            </a:r>
            <a:r>
              <a:rPr lang="fr-CH" sz="2800" dirty="0" err="1" smtClean="0">
                <a:latin typeface="+mn-lt"/>
              </a:rPr>
              <a:t>starting</a:t>
            </a:r>
            <a:endParaRPr lang="fr-CH" sz="2800" dirty="0" smtClean="0">
              <a:latin typeface="+mn-lt"/>
            </a:endParaRPr>
          </a:p>
          <a:p>
            <a:r>
              <a:rPr lang="fr-CH" sz="2800" dirty="0" err="1" smtClean="0">
                <a:latin typeface="+mn-lt"/>
              </a:rPr>
              <a:t>with</a:t>
            </a:r>
            <a:r>
              <a:rPr lang="fr-CH" sz="2800" dirty="0" smtClean="0">
                <a:latin typeface="+mn-lt"/>
              </a:rPr>
              <a:t> (for the RF) the full 100MW and or the full 12 GV. </a:t>
            </a:r>
          </a:p>
          <a:p>
            <a:endParaRPr lang="fr-CH" sz="2800" dirty="0">
              <a:latin typeface="+mn-lt"/>
            </a:endParaRPr>
          </a:p>
          <a:p>
            <a:r>
              <a:rPr lang="fr-CH" sz="2800" dirty="0" smtClean="0">
                <a:latin typeface="+mn-lt"/>
              </a:rPr>
              <a:t>A «running up» plan </a:t>
            </a:r>
            <a:r>
              <a:rPr lang="fr-CH" sz="2800" dirty="0" err="1" smtClean="0">
                <a:latin typeface="+mn-lt"/>
              </a:rPr>
              <a:t>may</a:t>
            </a:r>
            <a:r>
              <a:rPr lang="fr-CH" sz="2800" dirty="0" smtClean="0">
                <a:latin typeface="+mn-lt"/>
              </a:rPr>
              <a:t> </a:t>
            </a:r>
            <a:r>
              <a:rPr lang="fr-CH" sz="2800" dirty="0" err="1" smtClean="0">
                <a:latin typeface="+mn-lt"/>
              </a:rPr>
              <a:t>be</a:t>
            </a:r>
            <a:r>
              <a:rPr lang="fr-CH" sz="2800" dirty="0" smtClean="0">
                <a:latin typeface="+mn-lt"/>
              </a:rPr>
              <a:t> </a:t>
            </a:r>
            <a:r>
              <a:rPr lang="fr-CH" sz="2800" dirty="0" err="1" smtClean="0">
                <a:latin typeface="+mn-lt"/>
              </a:rPr>
              <a:t>introduced</a:t>
            </a:r>
            <a:r>
              <a:rPr lang="fr-CH" sz="2800" dirty="0" smtClean="0">
                <a:latin typeface="+mn-lt"/>
              </a:rPr>
              <a:t> in </a:t>
            </a:r>
            <a:r>
              <a:rPr lang="fr-CH" sz="2800" dirty="0" err="1" smtClean="0">
                <a:latin typeface="+mn-lt"/>
              </a:rPr>
              <a:t>parallel</a:t>
            </a:r>
            <a:r>
              <a:rPr lang="fr-CH" sz="2800" dirty="0" smtClean="0">
                <a:latin typeface="+mn-lt"/>
              </a:rPr>
              <a:t> </a:t>
            </a:r>
          </a:p>
          <a:p>
            <a:r>
              <a:rPr lang="fr-CH" sz="2800" dirty="0" err="1" smtClean="0">
                <a:latin typeface="+mn-lt"/>
              </a:rPr>
              <a:t>with</a:t>
            </a:r>
            <a:r>
              <a:rPr lang="fr-CH" sz="2800" dirty="0" smtClean="0">
                <a:latin typeface="+mn-lt"/>
              </a:rPr>
              <a:t> the running plan.</a:t>
            </a:r>
          </a:p>
          <a:p>
            <a:endParaRPr lang="fr-CH" sz="2800" dirty="0">
              <a:latin typeface="+mn-lt"/>
            </a:endParaRPr>
          </a:p>
          <a:p>
            <a:r>
              <a:rPr lang="fr-CH" sz="2800" dirty="0" err="1" smtClean="0">
                <a:latin typeface="+mn-lt"/>
              </a:rPr>
              <a:t>physics</a:t>
            </a:r>
            <a:r>
              <a:rPr lang="fr-CH" sz="2800" dirty="0" smtClean="0">
                <a:latin typeface="+mn-lt"/>
              </a:rPr>
              <a:t> </a:t>
            </a:r>
            <a:r>
              <a:rPr lang="fr-CH" sz="2800" dirty="0" err="1">
                <a:latin typeface="+mn-lt"/>
              </a:rPr>
              <a:t>w</a:t>
            </a:r>
            <a:r>
              <a:rPr lang="fr-CH" sz="2800" dirty="0" err="1" smtClean="0">
                <a:latin typeface="+mn-lt"/>
              </a:rPr>
              <a:t>ith</a:t>
            </a:r>
            <a:r>
              <a:rPr lang="fr-CH" sz="2800" dirty="0" smtClean="0">
                <a:latin typeface="+mn-lt"/>
              </a:rPr>
              <a:t> 1% of full </a:t>
            </a:r>
            <a:r>
              <a:rPr lang="fr-CH" sz="2800" dirty="0" err="1" smtClean="0">
                <a:latin typeface="+mn-lt"/>
              </a:rPr>
              <a:t>luminosity</a:t>
            </a:r>
            <a:r>
              <a:rPr lang="fr-CH" sz="2800" dirty="0" smtClean="0">
                <a:latin typeface="+mn-lt"/>
              </a:rPr>
              <a:t>, </a:t>
            </a:r>
            <a:r>
              <a:rPr lang="fr-CH" sz="2800" dirty="0" err="1" smtClean="0">
                <a:latin typeface="+mn-lt"/>
              </a:rPr>
              <a:t>with</a:t>
            </a:r>
            <a:r>
              <a:rPr lang="fr-CH" sz="2800" dirty="0" smtClean="0">
                <a:latin typeface="+mn-lt"/>
              </a:rPr>
              <a:t> 10%, etc...</a:t>
            </a:r>
          </a:p>
          <a:p>
            <a:endParaRPr lang="fr-CH" sz="2800" dirty="0">
              <a:latin typeface="+mn-lt"/>
            </a:endParaRPr>
          </a:p>
          <a:p>
            <a:r>
              <a:rPr lang="fr-CH" sz="2800" dirty="0" smtClean="0">
                <a:latin typeface="+mn-lt"/>
              </a:rPr>
              <a:t>--</a:t>
            </a:r>
            <a:r>
              <a:rPr lang="fr-CH" sz="2800" dirty="0" err="1" smtClean="0">
                <a:latin typeface="+mn-lt"/>
              </a:rPr>
              <a:t>Next</a:t>
            </a:r>
            <a:r>
              <a:rPr lang="fr-CH" sz="2800" dirty="0" smtClean="0">
                <a:latin typeface="+mn-lt"/>
              </a:rPr>
              <a:t> slide </a:t>
            </a:r>
            <a:r>
              <a:rPr lang="fr-CH" sz="2800" dirty="0" err="1" smtClean="0">
                <a:latin typeface="+mn-lt"/>
              </a:rPr>
              <a:t>physics</a:t>
            </a:r>
            <a:r>
              <a:rPr lang="fr-CH" sz="2800" dirty="0" smtClean="0">
                <a:latin typeface="+mn-lt"/>
              </a:rPr>
              <a:t> plan as </a:t>
            </a:r>
            <a:r>
              <a:rPr lang="fr-CH" sz="2800" dirty="0" err="1" smtClean="0">
                <a:latin typeface="+mn-lt"/>
              </a:rPr>
              <a:t>discussed</a:t>
            </a:r>
            <a:r>
              <a:rPr lang="fr-CH" sz="2800" dirty="0" smtClean="0">
                <a:latin typeface="+mn-lt"/>
              </a:rPr>
              <a:t> in ‘TLEP </a:t>
            </a:r>
            <a:r>
              <a:rPr lang="fr-CH" sz="2800" dirty="0" err="1" smtClean="0">
                <a:latin typeface="+mn-lt"/>
              </a:rPr>
              <a:t>physics</a:t>
            </a:r>
            <a:r>
              <a:rPr lang="fr-CH" sz="2800" dirty="0" smtClean="0">
                <a:latin typeface="+mn-lt"/>
              </a:rPr>
              <a:t> case’</a:t>
            </a:r>
          </a:p>
          <a:p>
            <a:r>
              <a:rPr lang="fr-CH" sz="2800" dirty="0" err="1" smtClean="0">
                <a:latin typeface="+mn-lt"/>
              </a:rPr>
              <a:t>needs</a:t>
            </a:r>
            <a:r>
              <a:rPr lang="fr-CH" sz="2800" dirty="0" smtClean="0">
                <a:latin typeface="+mn-lt"/>
              </a:rPr>
              <a:t> to </a:t>
            </a:r>
            <a:r>
              <a:rPr lang="fr-CH" sz="2800" dirty="0" err="1" smtClean="0">
                <a:latin typeface="+mn-lt"/>
              </a:rPr>
              <a:t>be</a:t>
            </a:r>
            <a:r>
              <a:rPr lang="fr-CH" sz="2800" dirty="0" smtClean="0">
                <a:latin typeface="+mn-lt"/>
              </a:rPr>
              <a:t> </a:t>
            </a:r>
            <a:r>
              <a:rPr lang="fr-CH" sz="2800" dirty="0" err="1" smtClean="0">
                <a:latin typeface="+mn-lt"/>
              </a:rPr>
              <a:t>reviewed</a:t>
            </a:r>
            <a:r>
              <a:rPr lang="fr-CH" sz="2800" dirty="0" smtClean="0">
                <a:latin typeface="+mn-lt"/>
              </a:rPr>
              <a:t> </a:t>
            </a:r>
          </a:p>
          <a:p>
            <a:pPr marL="457200" indent="-457200">
              <a:buFont typeface="Arial"/>
              <a:buChar char="•"/>
            </a:pPr>
            <a:r>
              <a:rPr lang="fr-CH" sz="2800" dirty="0" smtClean="0">
                <a:latin typeface="+mn-lt"/>
              </a:rPr>
              <a:t>in </a:t>
            </a:r>
            <a:r>
              <a:rPr lang="fr-CH" sz="2800" dirty="0" err="1" smtClean="0">
                <a:latin typeface="+mn-lt"/>
              </a:rPr>
              <a:t>terms</a:t>
            </a:r>
            <a:r>
              <a:rPr lang="fr-CH" sz="2800" dirty="0" smtClean="0">
                <a:latin typeface="+mn-lt"/>
              </a:rPr>
              <a:t> of </a:t>
            </a:r>
            <a:r>
              <a:rPr lang="fr-CH" sz="2800" dirty="0" err="1" smtClean="0">
                <a:latin typeface="+mn-lt"/>
              </a:rPr>
              <a:t>present</a:t>
            </a:r>
            <a:r>
              <a:rPr lang="fr-CH" sz="2800" dirty="0" smtClean="0">
                <a:latin typeface="+mn-lt"/>
              </a:rPr>
              <a:t> </a:t>
            </a:r>
            <a:r>
              <a:rPr lang="fr-CH" sz="2800" dirty="0" err="1" smtClean="0">
                <a:latin typeface="+mn-lt"/>
              </a:rPr>
              <a:t>estimates</a:t>
            </a:r>
            <a:r>
              <a:rPr lang="fr-CH" sz="2800" dirty="0" smtClean="0">
                <a:latin typeface="+mn-lt"/>
              </a:rPr>
              <a:t> of performance</a:t>
            </a:r>
          </a:p>
          <a:p>
            <a:pPr marL="457200" indent="-457200">
              <a:buFont typeface="Arial"/>
              <a:buChar char="•"/>
            </a:pPr>
            <a:r>
              <a:rPr lang="fr-CH" sz="2800" dirty="0" smtClean="0">
                <a:latin typeface="+mn-lt"/>
              </a:rPr>
              <a:t>in </a:t>
            </a:r>
            <a:r>
              <a:rPr lang="fr-CH" sz="2800" dirty="0" err="1" smtClean="0">
                <a:latin typeface="+mn-lt"/>
              </a:rPr>
              <a:t>terms</a:t>
            </a:r>
            <a:r>
              <a:rPr lang="fr-CH" sz="2800" dirty="0" smtClean="0">
                <a:latin typeface="+mn-lt"/>
              </a:rPr>
              <a:t> of running-up</a:t>
            </a:r>
            <a:endParaRPr lang="fr-CH" sz="2800" dirty="0">
              <a:latin typeface="+mn-lt"/>
            </a:endParaRPr>
          </a:p>
          <a:p>
            <a:r>
              <a:rPr lang="fr-CH" sz="2800" dirty="0" smtClean="0">
                <a:latin typeface="+mn-lt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680645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14748" y="23149"/>
            <a:ext cx="66135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err="1" smtClean="0">
                <a:latin typeface="+mn-lt"/>
              </a:rPr>
              <a:t>recall</a:t>
            </a:r>
            <a:r>
              <a:rPr lang="fr-CH" sz="2800" dirty="0" smtClean="0">
                <a:latin typeface="+mn-lt"/>
              </a:rPr>
              <a:t>: A possible TLEP running  programme</a:t>
            </a:r>
            <a:endParaRPr lang="fr-CH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236" y="917912"/>
            <a:ext cx="9120851" cy="59093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2000" dirty="0" smtClean="0">
                <a:latin typeface="+mj-lt"/>
              </a:rPr>
              <a:t>1.   ZH </a:t>
            </a:r>
            <a:r>
              <a:rPr lang="fr-CH" sz="2000" dirty="0" err="1" smtClean="0">
                <a:latin typeface="+mj-lt"/>
              </a:rPr>
              <a:t>threshold</a:t>
            </a:r>
            <a:r>
              <a:rPr lang="fr-CH" sz="2000" dirty="0" smtClean="0">
                <a:latin typeface="+mj-lt"/>
              </a:rPr>
              <a:t> scan and 240 </a:t>
            </a:r>
            <a:r>
              <a:rPr lang="fr-CH" sz="2000" dirty="0" err="1" smtClean="0">
                <a:latin typeface="+mj-lt"/>
              </a:rPr>
              <a:t>GeV</a:t>
            </a:r>
            <a:r>
              <a:rPr lang="fr-CH" sz="2000" dirty="0" smtClean="0">
                <a:latin typeface="+mj-lt"/>
              </a:rPr>
              <a:t> running</a:t>
            </a:r>
            <a:r>
              <a:rPr lang="fr-CH" sz="2000" dirty="0" smtClean="0"/>
              <a:t> </a:t>
            </a:r>
            <a:r>
              <a:rPr lang="fr-CH" sz="2000" dirty="0" smtClean="0">
                <a:latin typeface="+mj-lt"/>
              </a:rPr>
              <a:t> (200 </a:t>
            </a:r>
            <a:r>
              <a:rPr lang="fr-CH" sz="2000" dirty="0" err="1" smtClean="0">
                <a:latin typeface="+mj-lt"/>
              </a:rPr>
              <a:t>GeV</a:t>
            </a:r>
            <a:r>
              <a:rPr lang="fr-CH" sz="2000" dirty="0" smtClean="0">
                <a:latin typeface="+mj-lt"/>
              </a:rPr>
              <a:t> to 250 </a:t>
            </a:r>
            <a:r>
              <a:rPr lang="fr-CH" sz="2000" dirty="0" err="1" smtClean="0">
                <a:latin typeface="+mj-lt"/>
              </a:rPr>
              <a:t>GeV</a:t>
            </a:r>
            <a:r>
              <a:rPr lang="fr-CH" sz="2000" dirty="0" smtClean="0">
                <a:latin typeface="+mj-lt"/>
              </a:rPr>
              <a:t>)</a:t>
            </a:r>
          </a:p>
          <a:p>
            <a:r>
              <a:rPr lang="fr-CH" sz="2000" dirty="0" smtClean="0">
                <a:latin typeface="+mj-lt"/>
              </a:rPr>
              <a:t>       </a:t>
            </a:r>
            <a:r>
              <a:rPr lang="fr-CH" sz="2000" dirty="0" smtClean="0">
                <a:solidFill>
                  <a:srgbClr val="C00000"/>
                </a:solidFill>
                <a:latin typeface="+mj-lt"/>
              </a:rPr>
              <a:t>5+ </a:t>
            </a:r>
            <a:r>
              <a:rPr lang="fr-CH" sz="2000" dirty="0" err="1" smtClean="0">
                <a:solidFill>
                  <a:srgbClr val="C00000"/>
                </a:solidFill>
                <a:latin typeface="+mj-lt"/>
              </a:rPr>
              <a:t>years</a:t>
            </a:r>
            <a:r>
              <a:rPr lang="fr-CH" sz="2000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@2 10^35 /cm2/s =&gt; 210^6 ZH </a:t>
            </a:r>
            <a:r>
              <a:rPr lang="fr-CH" sz="2000" dirty="0" err="1" smtClean="0">
                <a:latin typeface="+mj-lt"/>
              </a:rPr>
              <a:t>events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  </a:t>
            </a:r>
            <a:r>
              <a:rPr lang="fr-CH" sz="1800" dirty="0" smtClean="0">
                <a:solidFill>
                  <a:srgbClr val="008080"/>
                </a:solidFill>
                <a:latin typeface="+mj-lt"/>
              </a:rPr>
              <a:t>++ </a:t>
            </a:r>
            <a:r>
              <a:rPr lang="fr-CH" sz="1800" dirty="0" err="1" smtClean="0">
                <a:solidFill>
                  <a:srgbClr val="008080"/>
                </a:solidFill>
                <a:latin typeface="+mj-lt"/>
              </a:rPr>
              <a:t>returns</a:t>
            </a:r>
            <a:r>
              <a:rPr lang="fr-CH" sz="1800" dirty="0" smtClean="0">
                <a:solidFill>
                  <a:srgbClr val="008080"/>
                </a:solidFill>
                <a:latin typeface="+mj-lt"/>
              </a:rPr>
              <a:t> </a:t>
            </a:r>
            <a:r>
              <a:rPr lang="fr-CH" sz="1800" dirty="0" err="1" smtClean="0">
                <a:solidFill>
                  <a:srgbClr val="008080"/>
                </a:solidFill>
                <a:latin typeface="+mj-lt"/>
              </a:rPr>
              <a:t>at</a:t>
            </a:r>
            <a:r>
              <a:rPr lang="fr-CH" sz="1800" dirty="0" smtClean="0">
                <a:solidFill>
                  <a:srgbClr val="008080"/>
                </a:solidFill>
                <a:latin typeface="+mj-lt"/>
              </a:rPr>
              <a:t> Z </a:t>
            </a:r>
            <a:r>
              <a:rPr lang="fr-CH" sz="1800" dirty="0" err="1" smtClean="0">
                <a:solidFill>
                  <a:srgbClr val="008080"/>
                </a:solidFill>
                <a:latin typeface="+mj-lt"/>
              </a:rPr>
              <a:t>peak</a:t>
            </a:r>
            <a:r>
              <a:rPr lang="fr-CH" sz="1800" dirty="0" smtClean="0">
                <a:solidFill>
                  <a:srgbClr val="008080"/>
                </a:solidFill>
                <a:latin typeface="+mj-lt"/>
              </a:rPr>
              <a:t> </a:t>
            </a:r>
            <a:r>
              <a:rPr lang="fr-CH" sz="1800" dirty="0" err="1" smtClean="0">
                <a:solidFill>
                  <a:srgbClr val="008080"/>
                </a:solidFill>
                <a:latin typeface="+mj-lt"/>
              </a:rPr>
              <a:t>with</a:t>
            </a:r>
            <a:r>
              <a:rPr lang="fr-CH" sz="1800" dirty="0" smtClean="0">
                <a:solidFill>
                  <a:srgbClr val="008080"/>
                </a:solidFill>
                <a:latin typeface="+mj-lt"/>
              </a:rPr>
              <a:t> TLEP-H configuration </a:t>
            </a:r>
          </a:p>
          <a:p>
            <a:r>
              <a:rPr lang="fr-CH" sz="1800" dirty="0">
                <a:solidFill>
                  <a:srgbClr val="008080"/>
                </a:solidFill>
                <a:latin typeface="+mj-lt"/>
              </a:rPr>
              <a:t> </a:t>
            </a:r>
            <a:r>
              <a:rPr lang="fr-CH" sz="1800" dirty="0" smtClean="0">
                <a:solidFill>
                  <a:srgbClr val="008080"/>
                </a:solidFill>
                <a:latin typeface="+mj-lt"/>
              </a:rPr>
              <a:t>                                        for detector and </a:t>
            </a:r>
            <a:r>
              <a:rPr lang="fr-CH" sz="1800" dirty="0" err="1" smtClean="0">
                <a:solidFill>
                  <a:srgbClr val="008080"/>
                </a:solidFill>
                <a:latin typeface="+mj-lt"/>
              </a:rPr>
              <a:t>beam</a:t>
            </a:r>
            <a:r>
              <a:rPr lang="fr-CH" sz="1800" dirty="0" smtClean="0">
                <a:solidFill>
                  <a:srgbClr val="008080"/>
                </a:solidFill>
                <a:latin typeface="+mj-lt"/>
              </a:rPr>
              <a:t> </a:t>
            </a:r>
            <a:r>
              <a:rPr lang="fr-CH" sz="1800" dirty="0" err="1" smtClean="0">
                <a:solidFill>
                  <a:srgbClr val="008080"/>
                </a:solidFill>
                <a:latin typeface="+mj-lt"/>
              </a:rPr>
              <a:t>energy</a:t>
            </a:r>
            <a:r>
              <a:rPr lang="fr-CH" sz="1800" dirty="0" smtClean="0">
                <a:solidFill>
                  <a:srgbClr val="008080"/>
                </a:solidFill>
                <a:latin typeface="+mj-lt"/>
              </a:rPr>
              <a:t> calibration</a:t>
            </a:r>
          </a:p>
          <a:p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2.  Top </a:t>
            </a:r>
            <a:r>
              <a:rPr lang="fr-CH" sz="2000" dirty="0" err="1" smtClean="0">
                <a:latin typeface="+mj-lt"/>
              </a:rPr>
              <a:t>threshold</a:t>
            </a:r>
            <a:r>
              <a:rPr lang="fr-CH" sz="2000" dirty="0" smtClean="0">
                <a:latin typeface="+mj-lt"/>
              </a:rPr>
              <a:t> scan and (350) </a:t>
            </a:r>
            <a:r>
              <a:rPr lang="fr-CH" sz="2000" dirty="0" err="1" smtClean="0">
                <a:latin typeface="+mj-lt"/>
              </a:rPr>
              <a:t>GeV</a:t>
            </a:r>
            <a:r>
              <a:rPr lang="fr-CH" sz="2000" dirty="0" smtClean="0">
                <a:latin typeface="+mj-lt"/>
              </a:rPr>
              <a:t> running </a:t>
            </a:r>
          </a:p>
          <a:p>
            <a:r>
              <a:rPr lang="fr-CH" sz="2000" dirty="0" smtClean="0">
                <a:latin typeface="+mj-lt"/>
              </a:rPr>
              <a:t>       </a:t>
            </a:r>
            <a:r>
              <a:rPr lang="fr-CH" sz="2000" dirty="0">
                <a:solidFill>
                  <a:srgbClr val="C00000"/>
                </a:solidFill>
                <a:latin typeface="Calibri"/>
              </a:rPr>
              <a:t>5+ </a:t>
            </a:r>
            <a:r>
              <a:rPr lang="fr-CH" sz="2000" dirty="0" err="1">
                <a:solidFill>
                  <a:srgbClr val="C00000"/>
                </a:solidFill>
                <a:latin typeface="Calibri"/>
              </a:rPr>
              <a:t>years</a:t>
            </a:r>
            <a:r>
              <a:rPr lang="fr-CH" sz="2000" dirty="0">
                <a:solidFill>
                  <a:srgbClr val="C00000"/>
                </a:solidFill>
                <a:latin typeface="Calibri"/>
              </a:rPr>
              <a:t> 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@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5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10^34 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/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cm2/s </a:t>
            </a:r>
            <a:r>
              <a:rPr lang="fr-CH" sz="200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 10^6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ttbar</a:t>
            </a:r>
            <a:r>
              <a:rPr lang="fr-CH" sz="200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 pairs </a:t>
            </a:r>
            <a:r>
              <a:rPr lang="fr-CH" sz="2000" dirty="0" smtClean="0">
                <a:solidFill>
                  <a:srgbClr val="008080"/>
                </a:solidFill>
                <a:latin typeface="Calibri"/>
                <a:sym typeface="Wingdings" pitchFamily="2" charset="2"/>
              </a:rPr>
              <a:t>++</a:t>
            </a:r>
            <a:r>
              <a:rPr lang="fr-CH" sz="2000" dirty="0" err="1" smtClean="0">
                <a:solidFill>
                  <a:srgbClr val="008080"/>
                </a:solidFill>
                <a:latin typeface="Calibri"/>
                <a:sym typeface="Wingdings" pitchFamily="2" charset="2"/>
              </a:rPr>
              <a:t>Zpeak</a:t>
            </a:r>
            <a:endParaRPr lang="fr-CH" sz="2000" dirty="0" smtClean="0">
              <a:solidFill>
                <a:srgbClr val="008080"/>
              </a:solidFill>
              <a:latin typeface="+mj-lt"/>
            </a:endParaRP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  </a:t>
            </a:r>
          </a:p>
          <a:p>
            <a:r>
              <a:rPr lang="fr-CH" sz="2000" dirty="0" smtClean="0">
                <a:latin typeface="+mj-lt"/>
              </a:rPr>
              <a:t>3. Z </a:t>
            </a:r>
            <a:r>
              <a:rPr lang="fr-CH" sz="2000" dirty="0" err="1" smtClean="0">
                <a:latin typeface="+mj-lt"/>
              </a:rPr>
              <a:t>peak</a:t>
            </a:r>
            <a:r>
              <a:rPr lang="fr-CH" sz="2000" dirty="0" smtClean="0">
                <a:latin typeface="+mj-lt"/>
              </a:rPr>
              <a:t> scan and </a:t>
            </a:r>
            <a:r>
              <a:rPr lang="fr-CH" sz="2000" dirty="0" err="1" smtClean="0">
                <a:latin typeface="+mj-lt"/>
              </a:rPr>
              <a:t>peak</a:t>
            </a:r>
            <a:r>
              <a:rPr lang="fr-CH" sz="2000" dirty="0" smtClean="0">
                <a:latin typeface="+mj-lt"/>
              </a:rPr>
              <a:t> running , TLEP-Z configuration </a:t>
            </a:r>
            <a:r>
              <a:rPr lang="fr-CH" sz="2000" dirty="0" smtClean="0">
                <a:latin typeface="+mj-lt"/>
                <a:sym typeface="Wingdings" pitchFamily="2" charset="2"/>
              </a:rPr>
              <a:t> 10^12 Z </a:t>
            </a:r>
            <a:r>
              <a:rPr lang="fr-CH" sz="2000" dirty="0" err="1" smtClean="0">
                <a:latin typeface="+mj-lt"/>
                <a:sym typeface="Wingdings" pitchFamily="2" charset="2"/>
              </a:rPr>
              <a:t>decays</a:t>
            </a:r>
            <a:endParaRPr lang="fr-CH" sz="2000" dirty="0" smtClean="0">
              <a:latin typeface="+mj-lt"/>
            </a:endParaRP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</a:t>
            </a:r>
            <a:r>
              <a:rPr lang="fr-CH" sz="2000" dirty="0" smtClean="0">
                <a:latin typeface="+mj-lt"/>
                <a:sym typeface="Wingdings" pitchFamily="2" charset="2"/>
              </a:rPr>
              <a:t> </a:t>
            </a:r>
            <a:r>
              <a:rPr lang="fr-CH" sz="2000" dirty="0" smtClean="0">
                <a:latin typeface="+mj-lt"/>
              </a:rPr>
              <a:t>transverse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of  ‘single’ </a:t>
            </a:r>
            <a:r>
              <a:rPr lang="fr-CH" sz="2000" dirty="0" err="1" smtClean="0">
                <a:latin typeface="+mj-lt"/>
              </a:rPr>
              <a:t>bunches</a:t>
            </a:r>
            <a:r>
              <a:rPr lang="fr-CH" sz="2000" dirty="0" smtClean="0">
                <a:latin typeface="+mj-lt"/>
              </a:rPr>
              <a:t>  for </a:t>
            </a:r>
            <a:r>
              <a:rPr lang="fr-CH" sz="2000" dirty="0" err="1" smtClean="0">
                <a:latin typeface="+mj-lt"/>
              </a:rPr>
              <a:t>precise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E_beam</a:t>
            </a:r>
            <a:r>
              <a:rPr lang="fr-CH" sz="2000" dirty="0" smtClean="0">
                <a:latin typeface="+mj-lt"/>
              </a:rPr>
              <a:t> calibration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 </a:t>
            </a:r>
            <a:r>
              <a:rPr lang="fr-CH" sz="2000" dirty="0" smtClean="0">
                <a:solidFill>
                  <a:srgbClr val="C00000"/>
                </a:solidFill>
                <a:latin typeface="+mj-lt"/>
              </a:rPr>
              <a:t>2 </a:t>
            </a:r>
            <a:r>
              <a:rPr lang="fr-CH" sz="2000" dirty="0" err="1" smtClean="0">
                <a:solidFill>
                  <a:srgbClr val="C00000"/>
                </a:solidFill>
                <a:latin typeface="+mj-lt"/>
              </a:rPr>
              <a:t>years</a:t>
            </a:r>
            <a:endParaRPr lang="fr-CH" sz="2000" dirty="0" smtClean="0">
              <a:solidFill>
                <a:srgbClr val="C00000"/>
              </a:solidFill>
              <a:latin typeface="+mj-lt"/>
            </a:endParaRP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                                                                                                                       </a:t>
            </a:r>
          </a:p>
          <a:p>
            <a:r>
              <a:rPr lang="fr-CH" sz="2000" dirty="0" smtClean="0">
                <a:latin typeface="+mj-lt"/>
              </a:rPr>
              <a:t>4. WW </a:t>
            </a:r>
            <a:r>
              <a:rPr lang="fr-CH" sz="2000" dirty="0" err="1" smtClean="0">
                <a:latin typeface="+mj-lt"/>
              </a:rPr>
              <a:t>threshold</a:t>
            </a:r>
            <a:r>
              <a:rPr lang="fr-CH" sz="2000" dirty="0" smtClean="0">
                <a:latin typeface="+mj-lt"/>
              </a:rPr>
              <a:t> scan for W mass </a:t>
            </a:r>
            <a:r>
              <a:rPr lang="fr-CH" sz="2000" dirty="0" err="1" smtClean="0">
                <a:latin typeface="+mj-lt"/>
              </a:rPr>
              <a:t>measurement</a:t>
            </a:r>
            <a:r>
              <a:rPr lang="fr-CH" sz="2000" dirty="0" smtClean="0">
                <a:latin typeface="+mj-lt"/>
              </a:rPr>
              <a:t> and W pair </a:t>
            </a:r>
            <a:r>
              <a:rPr lang="fr-CH" sz="2000" dirty="0" err="1" smtClean="0">
                <a:latin typeface="+mj-lt"/>
              </a:rPr>
              <a:t>studies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</a:t>
            </a:r>
            <a:r>
              <a:rPr lang="fr-CH" sz="2000" dirty="0" smtClean="0">
                <a:solidFill>
                  <a:srgbClr val="C00000"/>
                </a:solidFill>
                <a:latin typeface="+mj-lt"/>
              </a:rPr>
              <a:t>1-2 </a:t>
            </a:r>
            <a:r>
              <a:rPr lang="fr-CH" sz="2000" dirty="0" err="1" smtClean="0">
                <a:solidFill>
                  <a:srgbClr val="C00000"/>
                </a:solidFill>
                <a:latin typeface="+mj-lt"/>
              </a:rPr>
              <a:t>years</a:t>
            </a:r>
            <a:r>
              <a:rPr lang="fr-CH" sz="2000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fr-CH" sz="2000" dirty="0" smtClean="0">
                <a:latin typeface="+mj-lt"/>
                <a:sym typeface="Wingdings" pitchFamily="2" charset="2"/>
              </a:rPr>
              <a:t> 10^8 W pairs </a:t>
            </a:r>
            <a:r>
              <a:rPr lang="fr-CH" sz="2000" dirty="0">
                <a:solidFill>
                  <a:srgbClr val="008080"/>
                </a:solidFill>
                <a:latin typeface="Calibri"/>
                <a:sym typeface="Wingdings" pitchFamily="2" charset="2"/>
              </a:rPr>
              <a:t>++</a:t>
            </a:r>
            <a:r>
              <a:rPr lang="fr-CH" sz="2000" dirty="0" err="1" smtClean="0">
                <a:solidFill>
                  <a:srgbClr val="008080"/>
                </a:solidFill>
                <a:latin typeface="Calibri"/>
                <a:sym typeface="Wingdings" pitchFamily="2" charset="2"/>
              </a:rPr>
              <a:t>Zpeak</a:t>
            </a:r>
            <a:endParaRPr lang="fr-CH" sz="2000" dirty="0" smtClean="0">
              <a:solidFill>
                <a:srgbClr val="008080"/>
              </a:solidFill>
              <a:latin typeface="Calibri"/>
              <a:sym typeface="Wingdings" pitchFamily="2" charset="2"/>
            </a:endParaRPr>
          </a:p>
          <a:p>
            <a:r>
              <a:rPr lang="fr-CH" sz="2000" dirty="0">
                <a:solidFill>
                  <a:srgbClr val="008080"/>
                </a:solidFill>
                <a:latin typeface="Calibri"/>
                <a:sym typeface="Wingdings" pitchFamily="2" charset="2"/>
              </a:rPr>
              <a:t> </a:t>
            </a:r>
            <a:r>
              <a:rPr lang="fr-CH" sz="2000" dirty="0" smtClean="0">
                <a:solidFill>
                  <a:srgbClr val="008080"/>
                </a:solidFill>
                <a:latin typeface="Calibri"/>
                <a:sym typeface="Wingdings" pitchFamily="2" charset="2"/>
              </a:rPr>
              <a:t>    </a:t>
            </a:r>
            <a:endParaRPr lang="fr-CH" sz="2000" dirty="0">
              <a:latin typeface="+mj-lt"/>
              <a:sym typeface="Wingdings" pitchFamily="2" charset="2"/>
            </a:endParaRPr>
          </a:p>
          <a:p>
            <a:r>
              <a:rPr lang="fr-CH" sz="2000" dirty="0" smtClean="0">
                <a:latin typeface="+mj-lt"/>
                <a:sym typeface="Wingdings" pitchFamily="2" charset="2"/>
              </a:rPr>
              <a:t>5. </a:t>
            </a:r>
            <a:r>
              <a:rPr lang="fr-CH" sz="2000" dirty="0" err="1" smtClean="0">
                <a:latin typeface="+mj-lt"/>
                <a:sym typeface="Wingdings" pitchFamily="2" charset="2"/>
              </a:rPr>
              <a:t>Polarized</a:t>
            </a:r>
            <a:r>
              <a:rPr lang="fr-CH" sz="2000" dirty="0" smtClean="0">
                <a:latin typeface="+mj-lt"/>
                <a:sym typeface="Wingdings" pitchFamily="2" charset="2"/>
              </a:rPr>
              <a:t> </a:t>
            </a:r>
            <a:r>
              <a:rPr lang="fr-CH" sz="2000" dirty="0" err="1" smtClean="0">
                <a:latin typeface="+mj-lt"/>
                <a:sym typeface="Wingdings" pitchFamily="2" charset="2"/>
              </a:rPr>
              <a:t>beams</a:t>
            </a:r>
            <a:r>
              <a:rPr lang="fr-CH" sz="2000" dirty="0" smtClean="0">
                <a:latin typeface="+mj-lt"/>
                <a:sym typeface="Wingdings" pitchFamily="2" charset="2"/>
              </a:rPr>
              <a:t> (spin </a:t>
            </a:r>
            <a:r>
              <a:rPr lang="fr-CH" sz="2000" dirty="0" err="1" smtClean="0">
                <a:latin typeface="+mj-lt"/>
                <a:sym typeface="Wingdings" pitchFamily="2" charset="2"/>
              </a:rPr>
              <a:t>rotators</a:t>
            </a:r>
            <a:r>
              <a:rPr lang="fr-CH" sz="2000" dirty="0" smtClean="0">
                <a:latin typeface="+mj-lt"/>
                <a:sym typeface="Wingdings" pitchFamily="2" charset="2"/>
              </a:rPr>
              <a:t>) </a:t>
            </a:r>
            <a:r>
              <a:rPr lang="fr-CH" sz="2000" dirty="0" err="1" smtClean="0">
                <a:latin typeface="+mj-lt"/>
                <a:sym typeface="Wingdings" pitchFamily="2" charset="2"/>
              </a:rPr>
              <a:t>at</a:t>
            </a:r>
            <a:r>
              <a:rPr lang="fr-CH" sz="2000" dirty="0" smtClean="0">
                <a:latin typeface="+mj-lt"/>
                <a:sym typeface="Wingdings" pitchFamily="2" charset="2"/>
              </a:rPr>
              <a:t> Z </a:t>
            </a:r>
            <a:r>
              <a:rPr lang="fr-CH" sz="2000" dirty="0" err="1" smtClean="0">
                <a:latin typeface="+mj-lt"/>
                <a:sym typeface="Wingdings" pitchFamily="2" charset="2"/>
              </a:rPr>
              <a:t>peak</a:t>
            </a:r>
            <a:r>
              <a:rPr lang="fr-CH" sz="2000" dirty="0" smtClean="0">
                <a:latin typeface="+mj-lt"/>
                <a:sym typeface="Wingdings" pitchFamily="2" charset="2"/>
              </a:rPr>
              <a:t> </a:t>
            </a:r>
            <a:r>
              <a:rPr lang="fr-CH" sz="2000" dirty="0" smtClean="0">
                <a:solidFill>
                  <a:srgbClr val="C00000"/>
                </a:solidFill>
                <a:latin typeface="+mj-lt"/>
                <a:sym typeface="Wingdings" pitchFamily="2" charset="2"/>
              </a:rPr>
              <a:t>1 </a:t>
            </a:r>
            <a:r>
              <a:rPr lang="fr-CH" sz="2000" dirty="0" err="1" smtClean="0">
                <a:solidFill>
                  <a:srgbClr val="C00000"/>
                </a:solidFill>
                <a:latin typeface="+mj-lt"/>
                <a:sym typeface="Wingdings" pitchFamily="2" charset="2"/>
              </a:rPr>
              <a:t>year</a:t>
            </a:r>
            <a:r>
              <a:rPr lang="fr-CH" sz="2000" dirty="0" smtClean="0">
                <a:solidFill>
                  <a:srgbClr val="C00000"/>
                </a:solidFill>
                <a:latin typeface="+mj-lt"/>
                <a:sym typeface="Wingdings" pitchFamily="2" charset="2"/>
              </a:rPr>
              <a:t> </a:t>
            </a:r>
            <a:r>
              <a:rPr lang="fr-CH" sz="2000" dirty="0" err="1" smtClean="0">
                <a:latin typeface="+mj-lt"/>
                <a:sym typeface="Wingdings" pitchFamily="2" charset="2"/>
              </a:rPr>
              <a:t>at</a:t>
            </a:r>
            <a:r>
              <a:rPr lang="fr-CH" sz="2000" dirty="0" smtClean="0">
                <a:latin typeface="+mj-lt"/>
                <a:sym typeface="Wingdings" pitchFamily="2" charset="2"/>
              </a:rPr>
              <a:t> BBTS=0.01/IP =&gt; 10</a:t>
            </a:r>
            <a:r>
              <a:rPr lang="fr-CH" sz="2000" baseline="30000" dirty="0" smtClean="0">
                <a:latin typeface="+mj-lt"/>
                <a:sym typeface="Wingdings" pitchFamily="2" charset="2"/>
              </a:rPr>
              <a:t>11</a:t>
            </a:r>
            <a:r>
              <a:rPr lang="fr-CH" sz="2000" dirty="0" smtClean="0">
                <a:latin typeface="+mj-lt"/>
                <a:sym typeface="Wingdings" pitchFamily="2" charset="2"/>
              </a:rPr>
              <a:t> Z </a:t>
            </a:r>
            <a:r>
              <a:rPr lang="fr-CH" sz="2000" dirty="0" err="1" smtClean="0">
                <a:latin typeface="+mj-lt"/>
                <a:sym typeface="Wingdings" pitchFamily="2" charset="2"/>
              </a:rPr>
              <a:t>decays</a:t>
            </a:r>
            <a:r>
              <a:rPr lang="fr-CH" sz="2000" dirty="0" smtClean="0">
                <a:latin typeface="+mj-lt"/>
                <a:sym typeface="Wingdings" pitchFamily="2" charset="2"/>
              </a:rPr>
              <a:t>.    </a:t>
            </a:r>
            <a:endParaRPr lang="fr-CH" sz="2000" dirty="0">
              <a:latin typeface="+mj-lt"/>
            </a:endParaRPr>
          </a:p>
          <a:p>
            <a:r>
              <a:rPr lang="fr-CH" sz="2000" dirty="0" smtClean="0"/>
              <a:t>  </a:t>
            </a:r>
          </a:p>
          <a:p>
            <a:r>
              <a:rPr lang="fr-CH" sz="2000" dirty="0" smtClean="0">
                <a:latin typeface="+mj-lt"/>
              </a:rPr>
              <a:t>6. more and upgrades….</a:t>
            </a:r>
          </a:p>
          <a:p>
            <a:r>
              <a:rPr lang="fr-CH" sz="2000" dirty="0"/>
              <a:t> </a:t>
            </a:r>
            <a:r>
              <a:rPr lang="fr-CH" sz="2000" dirty="0" smtClean="0"/>
              <a:t>    </a:t>
            </a:r>
            <a:endParaRPr lang="fr-CH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7211028" y="1608881"/>
            <a:ext cx="1996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FF0000"/>
                </a:solidFill>
              </a:rPr>
              <a:t>Higgs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smtClean="0">
                <a:solidFill>
                  <a:srgbClr val="FF0000"/>
                </a:solidFill>
              </a:rPr>
              <a:t>boson HZ </a:t>
            </a:r>
            <a:r>
              <a:rPr lang="fr-CH" dirty="0" err="1" smtClean="0">
                <a:solidFill>
                  <a:srgbClr val="FF0000"/>
                </a:solidFill>
              </a:rPr>
              <a:t>studies</a:t>
            </a:r>
            <a:endParaRPr lang="fr-CH" dirty="0" smtClean="0">
              <a:solidFill>
                <a:srgbClr val="FF0000"/>
              </a:solidFill>
            </a:endParaRPr>
          </a:p>
          <a:p>
            <a:r>
              <a:rPr lang="fr-CH" dirty="0" smtClean="0">
                <a:solidFill>
                  <a:srgbClr val="FF0000"/>
                </a:solidFill>
              </a:rPr>
              <a:t>+ WW, ZZ etc..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88629" y="2596586"/>
            <a:ext cx="20553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Top quark mass </a:t>
            </a:r>
          </a:p>
          <a:p>
            <a:r>
              <a:rPr lang="fr-CH" dirty="0" err="1" smtClean="0">
                <a:solidFill>
                  <a:srgbClr val="FF0000"/>
                </a:solidFill>
              </a:rPr>
              <a:t>Hvv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Higgs</a:t>
            </a:r>
            <a:r>
              <a:rPr lang="fr-CH" dirty="0" smtClean="0">
                <a:solidFill>
                  <a:srgbClr val="FF0000"/>
                </a:solidFill>
              </a:rPr>
              <a:t> boson </a:t>
            </a:r>
            <a:r>
              <a:rPr lang="fr-CH" dirty="0" err="1" smtClean="0">
                <a:solidFill>
                  <a:srgbClr val="FF0000"/>
                </a:solidFill>
              </a:rPr>
              <a:t>studies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15242" y="4039433"/>
            <a:ext cx="160806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FF0000"/>
                </a:solidFill>
              </a:rPr>
              <a:t>Mz</a:t>
            </a:r>
            <a:r>
              <a:rPr lang="fr-CH" dirty="0" smtClean="0">
                <a:solidFill>
                  <a:srgbClr val="FF0000"/>
                </a:solidFill>
              </a:rPr>
              <a:t>, </a:t>
            </a:r>
            <a:r>
              <a:rPr lang="fr-CH" dirty="0" smtClean="0">
                <a:solidFill>
                  <a:srgbClr val="FF0000"/>
                </a:solidFill>
                <a:sym typeface="Symbol"/>
              </a:rPr>
              <a:t></a:t>
            </a:r>
            <a:r>
              <a:rPr lang="fr-CH" baseline="-25000" dirty="0" smtClean="0">
                <a:solidFill>
                  <a:srgbClr val="FF0000"/>
                </a:solidFill>
                <a:sym typeface="Symbol"/>
              </a:rPr>
              <a:t>Z </a:t>
            </a:r>
            <a:r>
              <a:rPr lang="fr-CH" dirty="0" smtClean="0">
                <a:solidFill>
                  <a:srgbClr val="FF0000"/>
                </a:solidFill>
                <a:sym typeface="Symbol"/>
              </a:rPr>
              <a:t>R</a:t>
            </a:r>
            <a:r>
              <a:rPr lang="fr-CH" baseline="-25000" dirty="0" smtClean="0">
                <a:solidFill>
                  <a:srgbClr val="FF0000"/>
                </a:solidFill>
                <a:sym typeface="Symbol"/>
              </a:rPr>
              <a:t>b</a:t>
            </a:r>
            <a:r>
              <a:rPr lang="fr-CH" dirty="0" smtClean="0">
                <a:solidFill>
                  <a:srgbClr val="FF0000"/>
                </a:solidFill>
                <a:sym typeface="Symbol"/>
              </a:rPr>
              <a:t>  etc…</a:t>
            </a:r>
          </a:p>
          <a:p>
            <a:r>
              <a:rPr lang="fr-CH" dirty="0" err="1" smtClean="0">
                <a:solidFill>
                  <a:srgbClr val="FF0000"/>
                </a:solidFill>
                <a:sym typeface="Symbol"/>
              </a:rPr>
              <a:t>Precision</a:t>
            </a:r>
            <a:r>
              <a:rPr lang="fr-CH" dirty="0" smtClean="0">
                <a:solidFill>
                  <a:srgbClr val="FF0000"/>
                </a:solidFill>
                <a:sym typeface="Symbol"/>
              </a:rPr>
              <a:t> tests and</a:t>
            </a:r>
          </a:p>
          <a:p>
            <a:r>
              <a:rPr lang="fr-CH" dirty="0" smtClean="0">
                <a:solidFill>
                  <a:srgbClr val="FF0000"/>
                </a:solidFill>
                <a:sym typeface="Symbol"/>
              </a:rPr>
              <a:t>rare </a:t>
            </a:r>
            <a:r>
              <a:rPr lang="fr-CH" dirty="0" err="1" smtClean="0">
                <a:solidFill>
                  <a:srgbClr val="FF0000"/>
                </a:solidFill>
                <a:sym typeface="Symbol"/>
              </a:rPr>
              <a:t>decays</a:t>
            </a:r>
            <a:r>
              <a:rPr lang="fr-CH" dirty="0" smtClean="0">
                <a:solidFill>
                  <a:srgbClr val="FF0000"/>
                </a:solidFill>
                <a:sym typeface="Symbol"/>
              </a:rPr>
              <a:t> 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71877" y="4915867"/>
            <a:ext cx="19352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M</a:t>
            </a:r>
            <a:r>
              <a:rPr lang="fr-CH" baseline="-25000" dirty="0" smtClean="0">
                <a:solidFill>
                  <a:srgbClr val="FF0000"/>
                </a:solidFill>
              </a:rPr>
              <a:t>W</a:t>
            </a:r>
            <a:r>
              <a:rPr lang="fr-CH" dirty="0" smtClean="0">
                <a:solidFill>
                  <a:srgbClr val="FF0000"/>
                </a:solidFill>
              </a:rPr>
              <a:t>, and W </a:t>
            </a:r>
            <a:r>
              <a:rPr lang="fr-CH" dirty="0" err="1" smtClean="0">
                <a:solidFill>
                  <a:srgbClr val="FF0000"/>
                </a:solidFill>
              </a:rPr>
              <a:t>properties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</a:p>
          <a:p>
            <a:r>
              <a:rPr lang="fr-CH" dirty="0" smtClean="0">
                <a:solidFill>
                  <a:srgbClr val="FF0000"/>
                </a:solidFill>
                <a:sym typeface="Symbol"/>
              </a:rPr>
              <a:t>etc…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15242" y="5822064"/>
            <a:ext cx="12696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A</a:t>
            </a:r>
            <a:r>
              <a:rPr lang="fr-CH" baseline="-25000" dirty="0" smtClean="0">
                <a:solidFill>
                  <a:srgbClr val="FF0000"/>
                </a:solidFill>
              </a:rPr>
              <a:t>LR</a:t>
            </a:r>
            <a:r>
              <a:rPr lang="fr-CH" dirty="0" smtClean="0">
                <a:solidFill>
                  <a:srgbClr val="FF0000"/>
                </a:solidFill>
              </a:rPr>
              <a:t>, </a:t>
            </a:r>
            <a:r>
              <a:rPr lang="fr-CH" dirty="0" err="1" smtClean="0">
                <a:solidFill>
                  <a:srgbClr val="FF0000"/>
                </a:solidFill>
              </a:rPr>
              <a:t>A</a:t>
            </a:r>
            <a:r>
              <a:rPr lang="fr-CH" baseline="-25000" dirty="0" err="1" smtClean="0">
                <a:solidFill>
                  <a:srgbClr val="FF0000"/>
                </a:solidFill>
              </a:rPr>
              <a:t>FB</a:t>
            </a:r>
            <a:r>
              <a:rPr lang="fr-CH" baseline="30000" dirty="0" err="1" smtClean="0">
                <a:solidFill>
                  <a:srgbClr val="FF0000"/>
                </a:solidFill>
              </a:rPr>
              <a:t>pol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etc</a:t>
            </a:r>
            <a:endParaRPr lang="fr-CH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203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211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212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err="1">
            <a:latin typeface="+mn-lt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dirty="0" smtClean="0">
            <a:latin typeface="+mn-lt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Fermilab_2013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1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81759</TotalTime>
  <Words>682</Words>
  <Application>Microsoft Macintosh PowerPoint</Application>
  <PresentationFormat>On-screen Show (4:3)</PresentationFormat>
  <Paragraphs>127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1_Office Theme</vt:lpstr>
      <vt:lpstr>Theme1</vt:lpstr>
      <vt:lpstr>1_Theme1</vt:lpstr>
      <vt:lpstr>2_Theme1</vt:lpstr>
      <vt:lpstr>3_Theme1</vt:lpstr>
      <vt:lpstr>5_Office Theme</vt:lpstr>
      <vt:lpstr>Fermilab_2013</vt:lpstr>
      <vt:lpstr>1_FC5643-CERN3027 - Scale of contributions</vt:lpstr>
      <vt:lpstr>FC5643-CERN3027 - Scale of contributions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Université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Alain Blondel</dc:creator>
  <cp:lastModifiedBy>Janot Patrick</cp:lastModifiedBy>
  <cp:revision>371</cp:revision>
  <cp:lastPrinted>2001-11-08T10:22:42Z</cp:lastPrinted>
  <dcterms:created xsi:type="dcterms:W3CDTF">2007-04-25T04:41:04Z</dcterms:created>
  <dcterms:modified xsi:type="dcterms:W3CDTF">2014-03-10T11:25:00Z</dcterms:modified>
</cp:coreProperties>
</file>