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552" r:id="rId2"/>
    <p:sldId id="402" r:id="rId3"/>
    <p:sldId id="509" r:id="rId4"/>
    <p:sldId id="511" r:id="rId5"/>
    <p:sldId id="512" r:id="rId6"/>
    <p:sldId id="515" r:id="rId7"/>
    <p:sldId id="516" r:id="rId8"/>
    <p:sldId id="555" r:id="rId9"/>
    <p:sldId id="479" r:id="rId10"/>
    <p:sldId id="556" r:id="rId11"/>
    <p:sldId id="517" r:id="rId12"/>
    <p:sldId id="518" r:id="rId13"/>
    <p:sldId id="520" r:id="rId14"/>
    <p:sldId id="521" r:id="rId15"/>
    <p:sldId id="522" r:id="rId16"/>
    <p:sldId id="530" r:id="rId17"/>
    <p:sldId id="533" r:id="rId18"/>
    <p:sldId id="519" r:id="rId19"/>
    <p:sldId id="481" r:id="rId20"/>
    <p:sldId id="535" r:id="rId21"/>
    <p:sldId id="536" r:id="rId22"/>
    <p:sldId id="534" r:id="rId23"/>
    <p:sldId id="482" r:id="rId24"/>
    <p:sldId id="537" r:id="rId25"/>
    <p:sldId id="554" r:id="rId26"/>
    <p:sldId id="538" r:id="rId27"/>
    <p:sldId id="543" r:id="rId28"/>
    <p:sldId id="544" r:id="rId29"/>
    <p:sldId id="545" r:id="rId30"/>
    <p:sldId id="514" r:id="rId31"/>
    <p:sldId id="546" r:id="rId32"/>
    <p:sldId id="547" r:id="rId33"/>
    <p:sldId id="548" r:id="rId34"/>
    <p:sldId id="549" r:id="rId35"/>
    <p:sldId id="550" r:id="rId36"/>
    <p:sldId id="539" r:id="rId37"/>
    <p:sldId id="551" r:id="rId38"/>
    <p:sldId id="541" r:id="rId39"/>
    <p:sldId id="542" r:id="rId40"/>
    <p:sldId id="540" r:id="rId41"/>
    <p:sldId id="557" r:id="rId42"/>
    <p:sldId id="382" r:id="rId43"/>
    <p:sldId id="353" r:id="rId44"/>
    <p:sldId id="425" r:id="rId45"/>
    <p:sldId id="410" r:id="rId46"/>
    <p:sldId id="411" r:id="rId47"/>
    <p:sldId id="412" r:id="rId48"/>
    <p:sldId id="416" r:id="rId49"/>
    <p:sldId id="418" r:id="rId50"/>
    <p:sldId id="419" r:id="rId51"/>
    <p:sldId id="420" r:id="rId52"/>
    <p:sldId id="421" r:id="rId53"/>
    <p:sldId id="422" r:id="rId54"/>
    <p:sldId id="423" r:id="rId55"/>
    <p:sldId id="424" r:id="rId56"/>
    <p:sldId id="445" r:id="rId57"/>
    <p:sldId id="446" r:id="rId58"/>
    <p:sldId id="447" r:id="rId59"/>
    <p:sldId id="449" r:id="rId60"/>
    <p:sldId id="450" r:id="rId61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7B17"/>
    <a:srgbClr val="364E3E"/>
    <a:srgbClr val="D8003B"/>
    <a:srgbClr val="CC66FF"/>
    <a:srgbClr val="000066"/>
    <a:srgbClr val="008000"/>
    <a:srgbClr val="FF9900"/>
    <a:srgbClr val="FF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33" autoAdjust="0"/>
    <p:restoredTop sz="95833" autoAdjust="0"/>
  </p:normalViewPr>
  <p:slideViewPr>
    <p:cSldViewPr snapToGrid="0" snapToObjects="1">
      <p:cViewPr>
        <p:scale>
          <a:sx n="100" d="100"/>
          <a:sy n="100" d="100"/>
        </p:scale>
        <p:origin x="-704" y="-112"/>
      </p:cViewPr>
      <p:guideLst>
        <p:guide orient="horz" pos="2205"/>
        <p:guide pos="2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-2968" y="-10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handoutMaster" Target="handoutMasters/handout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0F65C373-26B3-684A-8A00-A472E52A52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108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66DC72F9-8EFA-F74B-AEBB-F5401DDD30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283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0E-3D2F-4E5C-8853-E4ADCB8D790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17BE0-A184-DE41-991D-46A8C9E1B069}" type="slidenum">
              <a:rPr lang="en-US"/>
              <a:pPr/>
              <a:t>52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EAFE8-A5F4-2441-972A-FE9647ECB794}" type="slidenum">
              <a:rPr lang="en-US"/>
              <a:pPr/>
              <a:t>53</a:t>
            </a:fld>
            <a:endParaRPr 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C0985-06FC-174A-8C27-55B52CCCB426}" type="slidenum">
              <a:rPr lang="en-US"/>
              <a:pPr/>
              <a:t>54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F7956C-761A-4445-B09B-110891F610C9}" type="slidenum">
              <a:rPr lang="en-US"/>
              <a:pPr/>
              <a:t>55</a:t>
            </a:fld>
            <a:endParaRPr lang="en-U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B70056-FB21-E44A-87A0-99CFF6DDEDD5}" type="slidenum">
              <a:rPr lang="en-US"/>
              <a:pPr/>
              <a:t>56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8100" cy="3838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5555" tIns="47777" rIns="95555" bIns="4777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1EB87C-76F1-5B45-AFCE-70495A37CC9B}" type="slidenum">
              <a:rPr lang="en-US"/>
              <a:pPr/>
              <a:t>57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8100" cy="3838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5555" tIns="47777" rIns="95555" bIns="47777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7E7EB-9DF7-6047-A4DA-6B96429250A7}" type="slidenum">
              <a:rPr lang="en-US"/>
              <a:pPr/>
              <a:t>58</a:t>
            </a:fld>
            <a:endParaRPr lang="en-US"/>
          </a:p>
        </p:txBody>
      </p:sp>
      <p:sp>
        <p:nvSpPr>
          <p:cNvPr id="2150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8100" cy="3838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5555" tIns="47777" rIns="95555" bIns="47777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BF09B-BD77-D044-8B27-2987B80C0CB6}" type="slidenum">
              <a:rPr lang="en-US"/>
              <a:pPr/>
              <a:t>59</a:t>
            </a:fld>
            <a:endParaRPr 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573A4-5414-A24B-B76B-05B70F7EA213}" type="slidenum">
              <a:rPr lang="en-US"/>
              <a:pPr/>
              <a:t>60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3FEC9C-7E4E-BA41-A728-AF3B3BA1988B}" type="slidenum">
              <a:rPr lang="en-US"/>
              <a:pPr/>
              <a:t>43</a:t>
            </a:fld>
            <a:endParaRPr lang="en-US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BC9561-779A-B14E-AFCC-D0C54D9A797C}" type="slidenum">
              <a:rPr lang="en-US"/>
              <a:pPr/>
              <a:t>45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C0B32E-0278-0B4C-94C5-0FB5F36848B6}" type="slidenum">
              <a:rPr lang="en-US"/>
              <a:pPr/>
              <a:t>46</a:t>
            </a:fld>
            <a:endParaRPr 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44104-A897-E64C-8FE5-D76E5D573BB8}" type="slidenum">
              <a:rPr lang="en-US"/>
              <a:pPr/>
              <a:t>47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24DB3-E141-F045-B9B3-1CE971CD7CDE}" type="slidenum">
              <a:rPr lang="en-US"/>
              <a:pPr/>
              <a:t>48</a:t>
            </a:fld>
            <a:endParaRPr lang="en-US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7BB34-03DA-6D4F-A085-472F233284B3}" type="slidenum">
              <a:rPr lang="en-US"/>
              <a:pPr/>
              <a:t>49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6AEBB-1339-DB45-9463-81CB0E4A001B}" type="slidenum">
              <a:rPr lang="en-US"/>
              <a:pPr/>
              <a:t>50</a:t>
            </a:fld>
            <a:endParaRPr lang="en-US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B2624-32E0-E34F-819C-BEF934EE5517}" type="slidenum">
              <a:rPr lang="en-US"/>
              <a:pPr/>
              <a:t>51</a:t>
            </a:fld>
            <a:endParaRPr 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E3D1B-279C-8445-B29E-4F43ED2857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2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D0FCD-89E8-1445-A464-49F5EA054F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50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A3561-AD89-1E4A-9AAC-73102BFEB1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07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A5ADA9E6-E151-4544-9BFA-67F8763779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3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810000"/>
            <a:ext cx="41529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0904BB0-C1B8-B741-9450-297BAFDCA3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6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4191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8458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3810000"/>
            <a:ext cx="84582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7000" y="6553200"/>
            <a:ext cx="37719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11638" y="65532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04075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29AEBFBF-E029-8A49-A299-3EE58D749F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2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2B60D-2C16-234D-B992-A5CB7E0D7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7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F53A-19B0-5746-9D83-434441C327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24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786C0-6741-FD4C-B8C0-DE7DC18D71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9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65E92-2CCA-F549-9FE5-F9C541CB6E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2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84AD9-EEAD-B147-A457-8A1155A842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7FE51-417D-AB40-B9CE-23E551131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39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B53CB-D5A6-E84E-8F0D-FE5129ECBD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2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56B5A-A527-564E-8F64-9971B71569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1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" y="101594"/>
            <a:ext cx="4191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" y="812800"/>
            <a:ext cx="863600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0" y="6553200"/>
            <a:ext cx="3771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11638" y="6553200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659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90"/>
                </a:solidFill>
                <a:latin typeface="+mn-lt"/>
              </a:defRPr>
            </a:lvl1pPr>
          </a:lstStyle>
          <a:p>
            <a:fld id="{1081459B-D103-AB47-B09B-53AB95C8CD8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6">
            <a:alphaModFix amt="24000"/>
          </a:blip>
          <a:srcRect t="47788" b="37398"/>
          <a:stretch/>
        </p:blipFill>
        <p:spPr>
          <a:xfrm>
            <a:off x="-101600" y="0"/>
            <a:ext cx="9245600" cy="6476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6">
            <a:alphaModFix amt="56000"/>
          </a:blip>
          <a:srcRect l="-1250" t="74126" r="-972" b="20804"/>
          <a:stretch/>
        </p:blipFill>
        <p:spPr>
          <a:xfrm>
            <a:off x="-177800" y="6635318"/>
            <a:ext cx="9436100" cy="2226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2400">
          <a:solidFill>
            <a:srgbClr val="000090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2pPr>
      <a:lvl3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3pPr>
      <a:lvl4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4pPr>
      <a:lvl5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4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Times" charset="0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FF"/>
          </a:solidFill>
          <a:latin typeface="Times" charset="0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accent1">
              <a:lumMod val="25000"/>
            </a:schemeClr>
          </a:solidFill>
          <a:latin typeface="Times" charset="0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0"/>
          </a:solidFill>
          <a:latin typeface="Times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media" Target="../media/media2.gif"/><Relationship Id="rId4" Type="http://schemas.openxmlformats.org/officeDocument/2006/relationships/video" Target="../media/media2.gif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1" Type="http://schemas.microsoft.com/office/2007/relationships/media" Target="../media/media3.gif"/><Relationship Id="rId2" Type="http://schemas.openxmlformats.org/officeDocument/2006/relationships/video" Target="../media/media3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1" Type="http://schemas.microsoft.com/office/2007/relationships/media" Target="../media/media4.gif"/><Relationship Id="rId2" Type="http://schemas.openxmlformats.org/officeDocument/2006/relationships/video" Target="../media/media4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0.png"/><Relationship Id="rId1" Type="http://schemas.microsoft.com/office/2007/relationships/media" Target="../media/media5.gif"/><Relationship Id="rId2" Type="http://schemas.openxmlformats.org/officeDocument/2006/relationships/video" Target="../media/media5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0.png"/><Relationship Id="rId6" Type="http://schemas.openxmlformats.org/officeDocument/2006/relationships/image" Target="../media/image6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2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jpeg"/><Relationship Id="rId5" Type="http://schemas.openxmlformats.org/officeDocument/2006/relationships/image" Target="../media/image71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3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4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4" descr="C:\Documents and Settings\Bruno\Documenti\Immagini\!cid_0B150E17EFA544648ABA42BF42EBEC90@G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60350"/>
            <a:ext cx="4114800" cy="637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973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4851400" cy="533400"/>
          </a:xfrm>
        </p:spPr>
        <p:txBody>
          <a:bodyPr/>
          <a:lstStyle/>
          <a:p>
            <a:pPr algn="l"/>
            <a:r>
              <a:rPr lang="en-US" b="1" dirty="0" smtClean="0"/>
              <a:t>Precise SM measurements 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Chiara Mariotti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D9E68-C183-AF4B-AADE-4476EA8337C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5621" y="5526978"/>
            <a:ext cx="8407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Good understanding of the detector + accurate theory predictions</a:t>
            </a:r>
          </a:p>
          <a:p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  <a:sym typeface="Wingdings"/>
              </a:rPr>
              <a:t>    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Precise measurements </a:t>
            </a:r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</a:rPr>
              <a:t>of the SM processes over many orders of magnitude</a:t>
            </a:r>
          </a:p>
          <a:p>
            <a:r>
              <a:rPr lang="en-US" dirty="0" smtClean="0">
                <a:solidFill>
                  <a:srgbClr val="0000FF"/>
                </a:solidFill>
                <a:latin typeface="Georgia"/>
                <a:cs typeface="Georgia"/>
                <a:sym typeface="Wingdings"/>
              </a:rPr>
              <a:t>    Good knowledge of 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  <a:sym typeface="Wingdings"/>
              </a:rPr>
              <a:t>the background to Higgs </a:t>
            </a:r>
            <a:r>
              <a:rPr lang="en-US" dirty="0">
                <a:solidFill>
                  <a:srgbClr val="000090"/>
                </a:solidFill>
                <a:latin typeface="Georgia"/>
                <a:cs typeface="Georgia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  <a:sym typeface="Wingdings"/>
              </a:rPr>
              <a:t>analyses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489462" y="3825240"/>
            <a:ext cx="174625" cy="0"/>
          </a:xfrm>
          <a:prstGeom prst="line">
            <a:avLst/>
          </a:prstGeom>
          <a:ln>
            <a:solidFill>
              <a:srgbClr val="C700E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79925" y="3573795"/>
            <a:ext cx="133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3"/>
            <a:ext cx="8763019" cy="494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89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Verso </a:t>
            </a:r>
            <a:r>
              <a:rPr lang="en-US" b="1" dirty="0" err="1" smtClean="0"/>
              <a:t>l’Higgs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Misuriamo</a:t>
            </a:r>
            <a:r>
              <a:rPr lang="en-US" dirty="0" smtClean="0"/>
              <a:t> con </a:t>
            </a:r>
            <a:r>
              <a:rPr lang="en-US" dirty="0" err="1" smtClean="0"/>
              <a:t>alta</a:t>
            </a:r>
            <a:r>
              <a:rPr lang="en-US" dirty="0" smtClean="0"/>
              <a:t> </a:t>
            </a:r>
            <a:r>
              <a:rPr lang="en-US" dirty="0" err="1" smtClean="0"/>
              <a:t>precisione</a:t>
            </a:r>
            <a:r>
              <a:rPr lang="en-US" dirty="0" smtClean="0"/>
              <a:t> </a:t>
            </a:r>
            <a:r>
              <a:rPr lang="en-US" dirty="0" err="1" smtClean="0"/>
              <a:t>tutti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processi</a:t>
            </a:r>
            <a:r>
              <a:rPr lang="en-US" dirty="0" smtClean="0"/>
              <a:t> note del </a:t>
            </a:r>
            <a:r>
              <a:rPr lang="en-US" dirty="0" err="1" smtClean="0"/>
              <a:t>modello</a:t>
            </a:r>
            <a:r>
              <a:rPr lang="en-US" dirty="0" smtClean="0"/>
              <a:t> standard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parecchi</a:t>
            </a:r>
            <a:r>
              <a:rPr lang="en-US" dirty="0" smtClean="0"/>
              <a:t> </a:t>
            </a:r>
            <a:r>
              <a:rPr lang="en-US" dirty="0" err="1" smtClean="0"/>
              <a:t>ordini</a:t>
            </a:r>
            <a:r>
              <a:rPr lang="en-US" dirty="0" smtClean="0"/>
              <a:t> di </a:t>
            </a:r>
            <a:r>
              <a:rPr lang="en-US" dirty="0" err="1" smtClean="0"/>
              <a:t>grandezza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>
                <a:solidFill>
                  <a:srgbClr val="0000FF"/>
                </a:solidFill>
              </a:rPr>
              <a:t>Questo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significa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che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stiamo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capendo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bene</a:t>
            </a:r>
            <a:r>
              <a:rPr lang="en-US" dirty="0" smtClean="0">
                <a:solidFill>
                  <a:srgbClr val="0000FF"/>
                </a:solidFill>
              </a:rPr>
              <a:t> la </a:t>
            </a:r>
            <a:r>
              <a:rPr lang="en-US" dirty="0" err="1" smtClean="0">
                <a:solidFill>
                  <a:srgbClr val="0000FF"/>
                </a:solidFill>
              </a:rPr>
              <a:t>risposta</a:t>
            </a:r>
            <a:r>
              <a:rPr lang="en-US" dirty="0" smtClean="0">
                <a:solidFill>
                  <a:srgbClr val="0000FF"/>
                </a:solidFill>
              </a:rPr>
              <a:t> del </a:t>
            </a:r>
            <a:r>
              <a:rPr lang="en-US" dirty="0" err="1" smtClean="0">
                <a:solidFill>
                  <a:srgbClr val="0000FF"/>
                </a:solidFill>
              </a:rPr>
              <a:t>nostro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rivelatore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E </a:t>
            </a:r>
            <a:r>
              <a:rPr lang="en-US" dirty="0" err="1" smtClean="0">
                <a:solidFill>
                  <a:srgbClr val="0000FF"/>
                </a:solidFill>
              </a:rPr>
              <a:t>che</a:t>
            </a:r>
            <a:r>
              <a:rPr lang="en-US" dirty="0" smtClean="0">
                <a:solidFill>
                  <a:srgbClr val="0000FF"/>
                </a:solidFill>
              </a:rPr>
              <a:t> la </a:t>
            </a:r>
            <a:r>
              <a:rPr lang="en-US" dirty="0" err="1" smtClean="0">
                <a:solidFill>
                  <a:srgbClr val="0000FF"/>
                </a:solidFill>
              </a:rPr>
              <a:t>simulazione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riproduce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correttamente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nostri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dati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err="1" smtClean="0">
                <a:solidFill>
                  <a:srgbClr val="008000"/>
                </a:solidFill>
              </a:rPr>
              <a:t>Possiamo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dunque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cercare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processi</a:t>
            </a:r>
            <a:r>
              <a:rPr lang="en-US" dirty="0" smtClean="0">
                <a:solidFill>
                  <a:srgbClr val="008000"/>
                </a:solidFill>
              </a:rPr>
              <a:t> e </a:t>
            </a:r>
            <a:r>
              <a:rPr lang="en-US" dirty="0" err="1" smtClean="0">
                <a:solidFill>
                  <a:srgbClr val="008000"/>
                </a:solidFill>
              </a:rPr>
              <a:t>particelle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nuove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mai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visti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fino</a:t>
            </a:r>
            <a:r>
              <a:rPr lang="en-US" dirty="0" smtClean="0">
                <a:solidFill>
                  <a:srgbClr val="008000"/>
                </a:solidFill>
              </a:rPr>
              <a:t> ad </a:t>
            </a:r>
            <a:r>
              <a:rPr lang="en-US" dirty="0" err="1" smtClean="0">
                <a:solidFill>
                  <a:srgbClr val="008000"/>
                </a:solidFill>
              </a:rPr>
              <a:t>ora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3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La </a:t>
            </a:r>
            <a:r>
              <a:rPr lang="en-US" b="1" dirty="0" err="1" smtClean="0"/>
              <a:t>ricerca</a:t>
            </a:r>
            <a:r>
              <a:rPr lang="en-US" b="1" dirty="0" smtClean="0"/>
              <a:t> </a:t>
            </a:r>
            <a:r>
              <a:rPr lang="en-US" b="1" dirty="0" err="1" smtClean="0"/>
              <a:t>dell’Higgs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4000" y="901700"/>
            <a:ext cx="8636000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FF"/>
                </a:solidFill>
                <a:latin typeface="Times" charset="0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3366FF"/>
                </a:solidFill>
                <a:latin typeface="Times" charset="0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1">
                    <a:lumMod val="25000"/>
                  </a:schemeClr>
                </a:solidFill>
                <a:latin typeface="Times" charset="0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0"/>
                </a:solidFill>
                <a:latin typeface="Times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Il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bosone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di Higgs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puo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’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essere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prodotto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nella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fusione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di 2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dei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gluoni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che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sono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all’interno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del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protone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:</a:t>
            </a:r>
          </a:p>
          <a:p>
            <a:pPr>
              <a:lnSpc>
                <a:spcPct val="80000"/>
              </a:lnSpc>
            </a:pPr>
            <a:endParaRPr lang="en-US" sz="2000" b="1" dirty="0" smtClean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 smtClean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 smtClean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 smtClean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endParaRPr lang="en-US" sz="2000" b="1" dirty="0" smtClean="0">
              <a:solidFill>
                <a:srgbClr val="008000"/>
              </a:solidFill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Il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bosone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di Higgs  non e</a:t>
            </a:r>
            <a:r>
              <a:rPr lang="ja-JP" altLang="en-US" sz="2000" b="1" dirty="0" smtClean="0">
                <a:solidFill>
                  <a:srgbClr val="008000"/>
                </a:solidFill>
                <a:latin typeface="Times New Roman" charset="0"/>
              </a:rPr>
              <a:t>’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una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Times New Roman" charset="0"/>
              </a:rPr>
              <a:t>particella</a:t>
            </a:r>
            <a:r>
              <a:rPr lang="en-US" sz="2000" b="1" dirty="0" smtClean="0">
                <a:solidFill>
                  <a:srgbClr val="008000"/>
                </a:solidFill>
                <a:latin typeface="Times New Roman" charset="0"/>
              </a:rPr>
              <a:t> stabile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 charset="0"/>
              </a:rPr>
              <a:t>   Decade in </a:t>
            </a:r>
            <a:r>
              <a:rPr lang="en-US" sz="2000" dirty="0" err="1" smtClean="0">
                <a:latin typeface="Times New Roman" charset="0"/>
              </a:rPr>
              <a:t>particelle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elementari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piu</a:t>
            </a:r>
            <a:r>
              <a:rPr lang="ja-JP" altLang="en-US" sz="2000" dirty="0" smtClean="0">
                <a:latin typeface="Times New Roman" charset="0"/>
              </a:rPr>
              <a:t>’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leggere</a:t>
            </a:r>
            <a:endParaRPr lang="en-US" sz="2000" dirty="0" smtClean="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 charset="0"/>
              </a:rPr>
              <a:t>    </a:t>
            </a:r>
            <a:r>
              <a:rPr lang="en-US" sz="2000" dirty="0" err="1" smtClean="0">
                <a:latin typeface="Times New Roman" charset="0"/>
              </a:rPr>
              <a:t>Gli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ja-JP" altLang="en-US" sz="2000" dirty="0" smtClean="0">
                <a:latin typeface="Times New Roman" charset="0"/>
              </a:rPr>
              <a:t>“</a:t>
            </a:r>
            <a:r>
              <a:rPr lang="en-US" sz="2000" dirty="0" err="1" smtClean="0">
                <a:latin typeface="Times New Roman" charset="0"/>
              </a:rPr>
              <a:t>stati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finali</a:t>
            </a:r>
            <a:r>
              <a:rPr lang="ja-JP" altLang="en-US" sz="2000" dirty="0" smtClean="0">
                <a:latin typeface="Times New Roman" charset="0"/>
              </a:rPr>
              <a:t>”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sono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molteplici</a:t>
            </a:r>
            <a:r>
              <a:rPr lang="en-US" sz="2000" dirty="0" smtClean="0">
                <a:latin typeface="Times New Roman" charset="0"/>
              </a:rPr>
              <a:t>; </a:t>
            </a:r>
            <a:r>
              <a:rPr lang="en-US" sz="2000" dirty="0" err="1" smtClean="0">
                <a:latin typeface="Times New Roman" charset="0"/>
              </a:rPr>
              <a:t>i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piu</a:t>
            </a:r>
            <a:r>
              <a:rPr lang="en-US" sz="2000" dirty="0" smtClean="0">
                <a:latin typeface="Times New Roman" charset="0"/>
              </a:rPr>
              <a:t>’</a:t>
            </a:r>
            <a:r>
              <a:rPr lang="en-US" altLang="ja-JP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importanti</a:t>
            </a:r>
            <a:r>
              <a:rPr lang="en-US" sz="2000" dirty="0" smtClean="0">
                <a:latin typeface="Times New Roman" charset="0"/>
              </a:rPr>
              <a:t> </a:t>
            </a:r>
            <a:r>
              <a:rPr lang="en-US" sz="2000" dirty="0" err="1" smtClean="0">
                <a:latin typeface="Times New Roman" charset="0"/>
              </a:rPr>
              <a:t>sono</a:t>
            </a:r>
            <a:r>
              <a:rPr lang="en-US" sz="2000" dirty="0" smtClean="0">
                <a:latin typeface="Times New Roman" charset="0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latin typeface="Times New Roman" charset="0"/>
              </a:rPr>
              <a:t>H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due</a:t>
            </a:r>
            <a:r>
              <a:rPr lang="en-US" sz="2000" dirty="0" smtClean="0">
                <a:latin typeface="Times New Roman" charset="0"/>
                <a:sym typeface="Wingdings" charset="0"/>
              </a:rPr>
              <a:t>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fotoni</a:t>
            </a:r>
            <a:r>
              <a:rPr lang="en-US" sz="2000" dirty="0" smtClean="0">
                <a:latin typeface="Times New Roman" charset="0"/>
                <a:sym typeface="Wingdings" charset="0"/>
              </a:rPr>
              <a:t> (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Hγγ</a:t>
            </a:r>
            <a:r>
              <a:rPr lang="en-US" sz="2000" dirty="0" smtClean="0">
                <a:latin typeface="Times New Roman" charset="0"/>
                <a:sym typeface="Wingdings" charset="0"/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latin typeface="Times New Roman" charset="0"/>
                <a:sym typeface="Wingdings" charset="0"/>
              </a:rPr>
              <a:t>H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quattro</a:t>
            </a:r>
            <a:r>
              <a:rPr lang="en-US" sz="2000" dirty="0" smtClean="0">
                <a:latin typeface="Times New Roman" charset="0"/>
                <a:sym typeface="Wingdings" charset="0"/>
              </a:rPr>
              <a:t>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leptoni</a:t>
            </a:r>
            <a:r>
              <a:rPr lang="en-US" sz="2000" dirty="0" smtClean="0">
                <a:latin typeface="Times New Roman" charset="0"/>
                <a:sym typeface="Wingdings" charset="0"/>
              </a:rPr>
              <a:t>, per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esempio</a:t>
            </a:r>
            <a:r>
              <a:rPr lang="en-US" sz="2000" dirty="0" smtClean="0">
                <a:latin typeface="Times New Roman" charset="0"/>
                <a:sym typeface="Wingdings" charset="0"/>
              </a:rPr>
              <a:t>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quattro</a:t>
            </a:r>
            <a:r>
              <a:rPr lang="en-US" sz="2000" dirty="0" smtClean="0">
                <a:latin typeface="Times New Roman" charset="0"/>
                <a:sym typeface="Wingdings" charset="0"/>
              </a:rPr>
              <a:t>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elettroni</a:t>
            </a:r>
            <a:r>
              <a:rPr lang="en-US" sz="2000" dirty="0" smtClean="0">
                <a:latin typeface="Times New Roman" charset="0"/>
                <a:sym typeface="Wingdings" charset="0"/>
              </a:rPr>
              <a:t>  o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quattro</a:t>
            </a:r>
            <a:r>
              <a:rPr lang="en-US" sz="2000" dirty="0" smtClean="0">
                <a:latin typeface="Times New Roman" charset="0"/>
                <a:sym typeface="Wingdings" charset="0"/>
              </a:rPr>
              <a:t> </a:t>
            </a:r>
            <a:r>
              <a:rPr lang="en-US" sz="2000" dirty="0" err="1" smtClean="0">
                <a:latin typeface="Times New Roman" charset="0"/>
                <a:sym typeface="Wingdings" charset="0"/>
              </a:rPr>
              <a:t>muoni</a:t>
            </a:r>
            <a:r>
              <a:rPr lang="en-US" sz="2000" dirty="0" smtClean="0">
                <a:latin typeface="Times New Roman" charset="0"/>
                <a:sym typeface="Wingdings" charset="0"/>
              </a:rPr>
              <a:t> (H</a:t>
            </a:r>
            <a:r>
              <a:rPr lang="en-US" sz="2000" dirty="0" smtClean="0">
                <a:latin typeface="Times New Roman" charset="0"/>
                <a:sym typeface="Wingdings"/>
              </a:rPr>
              <a:t>4l)</a:t>
            </a:r>
            <a:endParaRPr lang="en-US" sz="2000" dirty="0" smtClean="0">
              <a:latin typeface="Times New Roman" charset="0"/>
              <a:sym typeface="Wingdings" charset="0"/>
            </a:endParaRPr>
          </a:p>
          <a:p>
            <a:pPr lvl="1">
              <a:lnSpc>
                <a:spcPct val="80000"/>
              </a:lnSpc>
            </a:pPr>
            <a:endParaRPr lang="en-US" sz="1800" dirty="0">
              <a:latin typeface="Times New Roman" charset="0"/>
              <a:sym typeface="Wingding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52863"/>
          <a:stretch>
            <a:fillRect/>
          </a:stretch>
        </p:blipFill>
        <p:spPr>
          <a:xfrm>
            <a:off x="3149600" y="1372349"/>
            <a:ext cx="1766455" cy="163229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889000" y="5499100"/>
            <a:ext cx="977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854200" y="5207000"/>
            <a:ext cx="9652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1892300" y="5524500"/>
            <a:ext cx="838200" cy="4699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3950855" y="5524500"/>
            <a:ext cx="9779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4916055" y="5232400"/>
            <a:ext cx="9652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4928755" y="5511800"/>
            <a:ext cx="952500" cy="152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Oval 12"/>
          <p:cNvSpPr/>
          <p:nvPr/>
        </p:nvSpPr>
        <p:spPr bwMode="auto">
          <a:xfrm>
            <a:off x="1803400" y="5384800"/>
            <a:ext cx="241300" cy="2540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833505" y="5410200"/>
            <a:ext cx="241300" cy="254000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4872760" y="4978400"/>
            <a:ext cx="740640" cy="5461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4983143" y="5601603"/>
            <a:ext cx="625062" cy="6277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4655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ZZ4l (l=</a:t>
            </a:r>
            <a:r>
              <a:rPr lang="en-US" b="1" dirty="0" err="1" smtClean="0">
                <a:sym typeface="Wingdings"/>
              </a:rPr>
              <a:t>e,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="1" dirty="0" smtClean="0">
                <a:sym typeface="Wingdings"/>
              </a:rPr>
              <a:t>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00" y="1028700"/>
            <a:ext cx="7797800" cy="5524500"/>
          </a:xfrm>
        </p:spPr>
        <p:txBody>
          <a:bodyPr/>
          <a:lstStyle/>
          <a:p>
            <a:r>
              <a:rPr lang="en-US" sz="2000" dirty="0" smtClean="0"/>
              <a:t>La </a:t>
            </a:r>
            <a:r>
              <a:rPr lang="en-US" sz="2000" dirty="0" err="1" smtClean="0"/>
              <a:t>probabilita</a:t>
            </a:r>
            <a:r>
              <a:rPr lang="en-US" sz="2000" dirty="0" smtClean="0"/>
              <a:t>’ </a:t>
            </a:r>
            <a:r>
              <a:rPr lang="en-US" sz="2000" dirty="0" err="1" smtClean="0"/>
              <a:t>che</a:t>
            </a:r>
            <a:r>
              <a:rPr lang="en-US" sz="2000" dirty="0" smtClean="0"/>
              <a:t> H </a:t>
            </a:r>
            <a:r>
              <a:rPr lang="en-US" sz="2000" dirty="0" smtClean="0">
                <a:sym typeface="Wingdings"/>
              </a:rPr>
              <a:t> ZZ4l e’ </a:t>
            </a: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molto </a:t>
            </a:r>
            <a:r>
              <a:rPr lang="en-US" sz="2000" dirty="0" err="1" smtClean="0">
                <a:solidFill>
                  <a:srgbClr val="008000"/>
                </a:solidFill>
                <a:sym typeface="Wingdings"/>
              </a:rPr>
              <a:t>piccola</a:t>
            </a:r>
            <a:r>
              <a:rPr lang="en-US" sz="2000" dirty="0" smtClean="0">
                <a:sym typeface="Wingdings"/>
              </a:rPr>
              <a:t>, </a:t>
            </a:r>
          </a:p>
          <a:p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l’Higgs</a:t>
            </a:r>
            <a:r>
              <a:rPr lang="en-US" sz="2000" dirty="0" smtClean="0">
                <a:sym typeface="Wingdings"/>
              </a:rPr>
              <a:t> decade in 4l </a:t>
            </a:r>
            <a:r>
              <a:rPr lang="en-US" sz="2000" dirty="0" err="1" smtClean="0">
                <a:sym typeface="Wingdings"/>
              </a:rPr>
              <a:t>sono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il</a:t>
            </a:r>
            <a:r>
              <a:rPr lang="en-US" sz="2000" dirty="0" smtClean="0">
                <a:sym typeface="Wingdings"/>
              </a:rPr>
              <a:t> 10% circa </a:t>
            </a:r>
            <a:r>
              <a:rPr lang="en-US" sz="2000" dirty="0" err="1" smtClean="0">
                <a:sym typeface="Wingdings"/>
              </a:rPr>
              <a:t>delle</a:t>
            </a:r>
            <a:r>
              <a:rPr lang="en-US" sz="2000" dirty="0" smtClean="0">
                <a:sym typeface="Wingdings"/>
              </a:rPr>
              <a:t> volte.</a:t>
            </a:r>
          </a:p>
          <a:p>
            <a:endParaRPr lang="en-US" sz="2000" dirty="0" smtClean="0">
              <a:sym typeface="Wingdings"/>
            </a:endParaRPr>
          </a:p>
          <a:p>
            <a:r>
              <a:rPr lang="en-US" sz="2000" dirty="0" err="1" smtClean="0">
                <a:sym typeface="Wingdings"/>
              </a:rPr>
              <a:t>Gli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eventi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sono</a:t>
            </a:r>
            <a:r>
              <a:rPr lang="en-US" sz="2000" dirty="0" smtClean="0">
                <a:sym typeface="Wingdings"/>
              </a:rPr>
              <a:t> molto “</a:t>
            </a:r>
            <a:r>
              <a:rPr lang="en-US" sz="2000" dirty="0" err="1" smtClean="0">
                <a:solidFill>
                  <a:srgbClr val="008000"/>
                </a:solidFill>
                <a:sym typeface="Wingdings"/>
              </a:rPr>
              <a:t>puliti</a:t>
            </a:r>
            <a:r>
              <a:rPr lang="en-US" sz="2000" dirty="0" smtClean="0">
                <a:sym typeface="Wingdings"/>
              </a:rPr>
              <a:t>”: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4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leptoni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(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elettroni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o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muoni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)</a:t>
            </a:r>
          </a:p>
          <a:p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   con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altissima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efficienza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di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identificazione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e    </a:t>
            </a:r>
          </a:p>
          <a:p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  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ricostruzione</a:t>
            </a:r>
            <a:endParaRPr lang="en-US" sz="2000" dirty="0" smtClean="0">
              <a:solidFill>
                <a:srgbClr val="0000FF"/>
              </a:solidFill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2F8599"/>
                </a:solidFill>
                <a:sym typeface="Wingdings"/>
              </a:rPr>
              <a:t>provenienti</a:t>
            </a:r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 dal </a:t>
            </a:r>
            <a:r>
              <a:rPr lang="en-US" sz="2000" dirty="0" err="1" smtClean="0">
                <a:solidFill>
                  <a:srgbClr val="2F8599"/>
                </a:solidFill>
                <a:sym typeface="Wingdings"/>
              </a:rPr>
              <a:t>punto</a:t>
            </a:r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2F8599"/>
                </a:solidFill>
                <a:sym typeface="Wingdings"/>
              </a:rPr>
              <a:t>dell’interazione</a:t>
            </a:r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 (</a:t>
            </a:r>
            <a:r>
              <a:rPr lang="en-US" sz="2000" dirty="0" err="1" smtClean="0">
                <a:solidFill>
                  <a:srgbClr val="2F8599"/>
                </a:solidFill>
                <a:sym typeface="Wingdings"/>
              </a:rPr>
              <a:t>l’Higgs</a:t>
            </a:r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 </a:t>
            </a:r>
          </a:p>
          <a:p>
            <a:pPr marL="0" indent="0"/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     decade </a:t>
            </a:r>
            <a:r>
              <a:rPr lang="en-US" sz="2000" dirty="0" err="1" smtClean="0">
                <a:solidFill>
                  <a:srgbClr val="2F8599"/>
                </a:solidFill>
                <a:sym typeface="Wingdings"/>
              </a:rPr>
              <a:t>immediatamente</a:t>
            </a:r>
            <a:r>
              <a:rPr lang="en-US" sz="2000" dirty="0" smtClean="0">
                <a:solidFill>
                  <a:srgbClr val="2F8599"/>
                </a:solidFill>
                <a:sym typeface="Wingdings"/>
              </a:rPr>
              <a:t>)</a:t>
            </a:r>
          </a:p>
          <a:p>
            <a:pPr>
              <a:buFont typeface="Arial"/>
              <a:buChar char="•"/>
            </a:pPr>
            <a:r>
              <a:rPr lang="en-US" sz="2000" dirty="0">
                <a:solidFill>
                  <a:srgbClr val="3366FF"/>
                </a:solidFill>
                <a:sym typeface="Wingdings"/>
              </a:rPr>
              <a:t> 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con alto </a:t>
            </a:r>
            <a:r>
              <a:rPr lang="en-US" sz="2000" dirty="0" err="1" smtClean="0">
                <a:solidFill>
                  <a:srgbClr val="3366FF"/>
                </a:solidFill>
                <a:sym typeface="Wingdings"/>
              </a:rPr>
              <a:t>valore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 del </a:t>
            </a:r>
            <a:r>
              <a:rPr lang="en-US" sz="2000" dirty="0" err="1" smtClean="0">
                <a:solidFill>
                  <a:srgbClr val="3366FF"/>
                </a:solidFill>
                <a:sym typeface="Wingdings"/>
              </a:rPr>
              <a:t>momento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3366FF"/>
                </a:solidFill>
                <a:sym typeface="Wingdings"/>
              </a:rPr>
              <a:t>trasverso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 (p</a:t>
            </a:r>
            <a:r>
              <a:rPr lang="en-US" sz="2000" baseline="-25000" dirty="0" smtClean="0">
                <a:solidFill>
                  <a:srgbClr val="3366FF"/>
                </a:solidFill>
                <a:sym typeface="Wingdings"/>
              </a:rPr>
              <a:t>T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~60 </a:t>
            </a:r>
            <a:r>
              <a:rPr lang="en-US" sz="2000" dirty="0" err="1" smtClean="0">
                <a:solidFill>
                  <a:srgbClr val="3366FF"/>
                </a:solidFill>
                <a:sym typeface="Wingdings"/>
              </a:rPr>
              <a:t>GeV</a:t>
            </a:r>
            <a:r>
              <a:rPr lang="en-US" sz="2000" dirty="0" smtClean="0">
                <a:solidFill>
                  <a:srgbClr val="3366FF"/>
                </a:solidFill>
                <a:sym typeface="Wingdings"/>
              </a:rPr>
              <a:t>) 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olidFill>
                  <a:srgbClr val="660066"/>
                </a:solidFill>
                <a:sym typeface="Wingdings"/>
              </a:rPr>
              <a:t>isolati</a:t>
            </a:r>
            <a:endParaRPr lang="en-US" sz="2000" dirty="0">
              <a:solidFill>
                <a:srgbClr val="660066"/>
              </a:solidFill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94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2e2mu-7TeV-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13" y="977901"/>
            <a:ext cx="8736245" cy="44109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" y="5453233"/>
            <a:ext cx="2552370" cy="275017"/>
          </a:xfrm>
        </p:spPr>
        <p:txBody>
          <a:bodyPr/>
          <a:lstStyle/>
          <a:p>
            <a:r>
              <a:rPr lang="en-US" smtClean="0"/>
              <a:t>Chiara Mariotti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 bwMode="auto">
          <a:xfrm>
            <a:off x="3727339" y="5448850"/>
            <a:ext cx="2133600" cy="30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0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955D9E68-C183-AF4B-AADE-4476EA8337C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10166" y="2310501"/>
            <a:ext cx="3521479" cy="338554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0000FF"/>
                </a:solidFill>
                <a:latin typeface="+mn-lt"/>
              </a:rPr>
              <a:t>4-lepton Mass : 125.8 </a:t>
            </a:r>
            <a:r>
              <a:rPr lang="en-US" sz="16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1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702" y="41021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12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4566" y="31115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28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60997" y="5321301"/>
            <a:ext cx="260707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14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0474" y="9779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15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4561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Isolamento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" y="876300"/>
            <a:ext cx="3149819" cy="30482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70519" y="914400"/>
            <a:ext cx="53210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Il </a:t>
            </a:r>
            <a:r>
              <a:rPr lang="en-US" dirty="0" err="1" smtClean="0">
                <a:latin typeface="+mn-lt"/>
              </a:rPr>
              <a:t>leptone</a:t>
            </a:r>
            <a:r>
              <a:rPr lang="en-U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</a:rPr>
              <a:t>elettrone</a:t>
            </a:r>
            <a:r>
              <a:rPr lang="en-US" dirty="0" smtClean="0">
                <a:latin typeface="+mn-lt"/>
              </a:rPr>
              <a:t> o </a:t>
            </a:r>
            <a:r>
              <a:rPr lang="en-US" dirty="0" err="1" smtClean="0">
                <a:latin typeface="+mn-lt"/>
              </a:rPr>
              <a:t>muone</a:t>
            </a:r>
            <a:r>
              <a:rPr lang="en-US" dirty="0" smtClean="0">
                <a:latin typeface="+mn-lt"/>
              </a:rPr>
              <a:t>)  </a:t>
            </a:r>
            <a:r>
              <a:rPr lang="en-US" dirty="0" err="1" smtClean="0">
                <a:latin typeface="+mn-lt"/>
              </a:rPr>
              <a:t>puo</a:t>
            </a:r>
            <a:r>
              <a:rPr lang="en-US" dirty="0" smtClean="0">
                <a:latin typeface="+mn-lt"/>
              </a:rPr>
              <a:t>’ </a:t>
            </a:r>
            <a:r>
              <a:rPr lang="en-US" dirty="0" err="1" smtClean="0">
                <a:latin typeface="+mn-lt"/>
              </a:rPr>
              <a:t>essere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prodotto</a:t>
            </a:r>
            <a:r>
              <a:rPr lang="en-US" dirty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isolato</a:t>
            </a:r>
            <a:r>
              <a:rPr lang="en-US" dirty="0" smtClean="0">
                <a:latin typeface="+mn-lt"/>
              </a:rPr>
              <a:t> o </a:t>
            </a:r>
            <a:r>
              <a:rPr lang="en-US" dirty="0" err="1" smtClean="0">
                <a:latin typeface="+mn-lt"/>
              </a:rPr>
              <a:t>dentro</a:t>
            </a:r>
            <a:r>
              <a:rPr lang="en-US" dirty="0" smtClean="0">
                <a:latin typeface="+mn-lt"/>
              </a:rPr>
              <a:t> un jet.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Se </a:t>
            </a:r>
            <a:r>
              <a:rPr lang="en-US" dirty="0" err="1" smtClean="0">
                <a:latin typeface="+mn-lt"/>
              </a:rPr>
              <a:t>proviene</a:t>
            </a:r>
            <a:r>
              <a:rPr lang="en-US" dirty="0" smtClean="0">
                <a:latin typeface="+mn-lt"/>
              </a:rPr>
              <a:t> dal </a:t>
            </a:r>
            <a:r>
              <a:rPr lang="en-US" dirty="0" err="1" smtClean="0">
                <a:latin typeface="+mn-lt"/>
              </a:rPr>
              <a:t>decadimento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dell’H</a:t>
            </a:r>
            <a:r>
              <a:rPr lang="en-US" dirty="0">
                <a:latin typeface="+mn-lt"/>
              </a:rPr>
              <a:t>,</a:t>
            </a:r>
            <a:endParaRPr lang="en-US" dirty="0" smtClean="0">
              <a:latin typeface="+mn-lt"/>
            </a:endParaRPr>
          </a:p>
          <a:p>
            <a:r>
              <a:rPr lang="en-US" dirty="0" err="1" smtClean="0">
                <a:latin typeface="+mn-lt"/>
              </a:rPr>
              <a:t>della</a:t>
            </a:r>
            <a:r>
              <a:rPr lang="en-US" dirty="0" smtClean="0">
                <a:latin typeface="+mn-lt"/>
              </a:rPr>
              <a:t> Z o W, </a:t>
            </a:r>
            <a:r>
              <a:rPr lang="en-US" dirty="0" err="1" smtClean="0">
                <a:latin typeface="+mn-lt"/>
              </a:rPr>
              <a:t>sara</a:t>
            </a:r>
            <a:r>
              <a:rPr lang="en-US" dirty="0" smtClean="0">
                <a:latin typeface="+mn-lt"/>
              </a:rPr>
              <a:t>’ </a:t>
            </a:r>
            <a:r>
              <a:rPr lang="en-US" dirty="0" err="1" smtClean="0">
                <a:latin typeface="+mn-lt"/>
              </a:rPr>
              <a:t>isolata</a:t>
            </a:r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H </a:t>
            </a:r>
            <a:r>
              <a:rPr lang="en-US" dirty="0" smtClean="0">
                <a:latin typeface="+mn-lt"/>
                <a:sym typeface="Wingdings"/>
              </a:rPr>
              <a:t> ZZ4l</a:t>
            </a:r>
          </a:p>
          <a:p>
            <a:endParaRPr lang="en-US" dirty="0">
              <a:latin typeface="+mn-lt"/>
              <a:sym typeface="Wingdings"/>
            </a:endParaRPr>
          </a:p>
          <a:p>
            <a:r>
              <a:rPr lang="en-US" dirty="0" smtClean="0">
                <a:latin typeface="+mn-lt"/>
                <a:sym typeface="Wingdings"/>
              </a:rPr>
              <a:t>Z  </a:t>
            </a:r>
            <a:r>
              <a:rPr lang="en-US" dirty="0" err="1" smtClean="0">
                <a:latin typeface="+mn-lt"/>
                <a:sym typeface="Wingdings"/>
              </a:rPr>
              <a:t>ll</a:t>
            </a:r>
            <a:endParaRPr lang="en-US" dirty="0" smtClean="0">
              <a:latin typeface="+mn-lt"/>
              <a:sym typeface="Wingdings"/>
            </a:endParaRPr>
          </a:p>
          <a:p>
            <a:r>
              <a:rPr lang="en-US" dirty="0" smtClean="0">
                <a:latin typeface="+mn-lt"/>
                <a:sym typeface="Wingdings"/>
              </a:rPr>
              <a:t>W  lv </a:t>
            </a:r>
            <a:endParaRPr lang="en-US" dirty="0" smtClean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19800" y="2768600"/>
            <a:ext cx="1930400" cy="787400"/>
            <a:chOff x="889000" y="5207000"/>
            <a:chExt cx="1930400" cy="78740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889000" y="5499100"/>
              <a:ext cx="9779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1854200" y="5207000"/>
              <a:ext cx="965200" cy="3048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1892300" y="5524500"/>
              <a:ext cx="838200" cy="4699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4" name="Oval 13"/>
            <p:cNvSpPr/>
            <p:nvPr/>
          </p:nvSpPr>
          <p:spPr bwMode="auto">
            <a:xfrm>
              <a:off x="1803400" y="5384800"/>
              <a:ext cx="241300" cy="254000"/>
            </a:xfrm>
            <a:prstGeom prst="ellipse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27000" y="4260334"/>
            <a:ext cx="63808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Se </a:t>
            </a:r>
            <a:r>
              <a:rPr lang="en-US" sz="1600" dirty="0" err="1" smtClean="0">
                <a:latin typeface="+mn-lt"/>
              </a:rPr>
              <a:t>invece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il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leptone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proviene</a:t>
            </a:r>
            <a:r>
              <a:rPr lang="en-US" sz="1600" dirty="0" smtClean="0">
                <a:latin typeface="+mn-lt"/>
              </a:rPr>
              <a:t> dal </a:t>
            </a:r>
            <a:r>
              <a:rPr lang="en-US" sz="1600" dirty="0" err="1" smtClean="0">
                <a:latin typeface="+mn-lt"/>
              </a:rPr>
              <a:t>decadimento</a:t>
            </a:r>
            <a:r>
              <a:rPr lang="en-US" sz="1600" dirty="0" smtClean="0">
                <a:latin typeface="+mn-lt"/>
              </a:rPr>
              <a:t> di un </a:t>
            </a:r>
            <a:r>
              <a:rPr lang="en-US" sz="1600" dirty="0" err="1" smtClean="0">
                <a:latin typeface="+mn-lt"/>
              </a:rPr>
              <a:t>adrone</a:t>
            </a:r>
            <a:r>
              <a:rPr lang="en-US" sz="1600" dirty="0" smtClean="0">
                <a:latin typeface="+mn-lt"/>
              </a:rPr>
              <a:t>, </a:t>
            </a:r>
          </a:p>
          <a:p>
            <a:r>
              <a:rPr lang="en-US" sz="1600" dirty="0" smtClean="0">
                <a:latin typeface="+mn-lt"/>
              </a:rPr>
              <a:t>per </a:t>
            </a:r>
            <a:r>
              <a:rPr lang="en-US" sz="1600" dirty="0" err="1" smtClean="0">
                <a:latin typeface="+mn-lt"/>
              </a:rPr>
              <a:t>esempio</a:t>
            </a:r>
            <a:r>
              <a:rPr lang="en-US" sz="1600" dirty="0" smtClean="0">
                <a:latin typeface="+mn-lt"/>
              </a:rPr>
              <a:t> B, </a:t>
            </a:r>
            <a:r>
              <a:rPr lang="en-US" sz="1600" dirty="0" err="1" smtClean="0">
                <a:latin typeface="+mn-lt"/>
              </a:rPr>
              <a:t>sara</a:t>
            </a:r>
            <a:r>
              <a:rPr lang="en-US" sz="1600" dirty="0" smtClean="0">
                <a:latin typeface="+mn-lt"/>
              </a:rPr>
              <a:t>’ </a:t>
            </a:r>
            <a:r>
              <a:rPr lang="en-US" sz="1600" dirty="0" err="1" smtClean="0">
                <a:latin typeface="+mn-lt"/>
              </a:rPr>
              <a:t>dentro</a:t>
            </a:r>
            <a:r>
              <a:rPr lang="en-US" sz="1600" dirty="0" smtClean="0">
                <a:latin typeface="+mn-lt"/>
              </a:rPr>
              <a:t> un jet –</a:t>
            </a:r>
          </a:p>
          <a:p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fatto</a:t>
            </a:r>
            <a:r>
              <a:rPr lang="en-US" sz="1600" dirty="0" smtClean="0">
                <a:latin typeface="+mn-lt"/>
              </a:rPr>
              <a:t> di </a:t>
            </a:r>
            <a:r>
              <a:rPr lang="en-US" sz="1600" dirty="0" err="1" smtClean="0">
                <a:latin typeface="+mn-lt"/>
              </a:rPr>
              <a:t>particelle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</a:t>
            </a:r>
            <a:r>
              <a:rPr lang="en-US" sz="1600" dirty="0" err="1" smtClean="0">
                <a:latin typeface="+mn-lt"/>
              </a:rPr>
              <a:t>he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vengono</a:t>
            </a:r>
            <a:r>
              <a:rPr lang="en-US" sz="1600" dirty="0" smtClean="0">
                <a:latin typeface="+mn-lt"/>
              </a:rPr>
              <a:t> </a:t>
            </a:r>
          </a:p>
          <a:p>
            <a:r>
              <a:rPr lang="en-US" sz="1600" dirty="0" err="1" smtClean="0">
                <a:latin typeface="+mn-lt"/>
              </a:rPr>
              <a:t>dalla</a:t>
            </a:r>
            <a:r>
              <a:rPr lang="en-US" sz="1600" dirty="0" smtClean="0">
                <a:latin typeface="+mn-lt"/>
              </a:rPr>
              <a:t> “</a:t>
            </a:r>
            <a:r>
              <a:rPr lang="en-US" sz="1600" dirty="0" err="1" smtClean="0">
                <a:latin typeface="+mn-lt"/>
              </a:rPr>
              <a:t>adronizzazione</a:t>
            </a:r>
            <a:r>
              <a:rPr lang="en-US" sz="1600" dirty="0" smtClean="0">
                <a:latin typeface="+mn-lt"/>
              </a:rPr>
              <a:t>” </a:t>
            </a:r>
            <a:r>
              <a:rPr lang="en-US" sz="1600" dirty="0" err="1" smtClean="0">
                <a:latin typeface="+mn-lt"/>
              </a:rPr>
              <a:t>dei</a:t>
            </a:r>
            <a:r>
              <a:rPr lang="en-US" sz="1600" dirty="0" smtClean="0">
                <a:latin typeface="+mn-lt"/>
              </a:rPr>
              <a:t> quark </a:t>
            </a:r>
          </a:p>
          <a:p>
            <a:r>
              <a:rPr lang="en-US" sz="1600" dirty="0">
                <a:latin typeface="+mn-lt"/>
              </a:rPr>
              <a:t>d</a:t>
            </a:r>
            <a:r>
              <a:rPr lang="en-US" sz="1600" dirty="0" smtClean="0">
                <a:latin typeface="+mn-lt"/>
              </a:rPr>
              <a:t>el </a:t>
            </a:r>
            <a:r>
              <a:rPr lang="en-US" sz="1600" dirty="0" err="1" smtClean="0">
                <a:latin typeface="+mn-lt"/>
              </a:rPr>
              <a:t>vertice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primario</a:t>
            </a:r>
            <a:r>
              <a:rPr lang="en-US" sz="1600" dirty="0" smtClean="0">
                <a:latin typeface="+mn-lt"/>
              </a:rPr>
              <a:t> e </a:t>
            </a:r>
            <a:r>
              <a:rPr lang="en-US" sz="1600" dirty="0" err="1" smtClean="0">
                <a:latin typeface="+mn-lt"/>
              </a:rPr>
              <a:t>dei</a:t>
            </a:r>
            <a:r>
              <a:rPr lang="en-US" sz="1600" dirty="0" smtClean="0">
                <a:latin typeface="+mn-lt"/>
              </a:rPr>
              <a:t> </a:t>
            </a:r>
          </a:p>
          <a:p>
            <a:r>
              <a:rPr lang="en-US" sz="1600" dirty="0" smtClean="0">
                <a:latin typeface="+mn-lt"/>
              </a:rPr>
              <a:t>quark </a:t>
            </a:r>
            <a:r>
              <a:rPr lang="en-US" sz="1600" dirty="0" err="1" smtClean="0">
                <a:latin typeface="+mn-lt"/>
              </a:rPr>
              <a:t>che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compongono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il</a:t>
            </a:r>
            <a:r>
              <a:rPr lang="en-US" sz="1600" dirty="0" smtClean="0">
                <a:latin typeface="+mn-lt"/>
              </a:rPr>
              <a:t> B</a:t>
            </a:r>
            <a:endParaRPr lang="en-US" sz="1600" dirty="0">
              <a:latin typeface="+mn-l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519" y="4978911"/>
            <a:ext cx="2621725" cy="17021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581" y="4737312"/>
            <a:ext cx="3264820" cy="212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8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ZZ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4l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73263-F25D-4B4E-872D-68FC163E513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9" y="4031239"/>
            <a:ext cx="2903793" cy="27378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400" y="4031238"/>
            <a:ext cx="3238500" cy="27378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58" y="944522"/>
            <a:ext cx="2989193" cy="28286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639" y="931805"/>
            <a:ext cx="3129624" cy="28387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339" y="974614"/>
            <a:ext cx="2959100" cy="28086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60500" y="3547767"/>
            <a:ext cx="693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MZ1</a:t>
            </a:r>
            <a:endParaRPr lang="en-US" b="1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8632" y="3611267"/>
            <a:ext cx="7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MZ2</a:t>
            </a:r>
            <a:endParaRPr lang="en-US" b="1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76621" y="3579001"/>
            <a:ext cx="650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M4l</a:t>
            </a:r>
            <a:endParaRPr lang="en-US" b="1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94113" y="6488668"/>
            <a:ext cx="874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IP/</a:t>
            </a:r>
            <a:r>
              <a:rPr lang="en-US" b="1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b="1" baseline="-25000" dirty="0" err="1" smtClean="0">
                <a:solidFill>
                  <a:srgbClr val="000090"/>
                </a:solidFill>
                <a:latin typeface="Georgia"/>
                <a:cs typeface="Georgia"/>
              </a:rPr>
              <a:t>IP</a:t>
            </a:r>
            <a:endParaRPr lang="en-US" b="1" baseline="-25000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124" y="6488668"/>
            <a:ext cx="724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ISO</a:t>
            </a:r>
            <a:endParaRPr lang="en-US" b="1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953" y="4051320"/>
            <a:ext cx="26613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2 leptons of </a:t>
            </a:r>
            <a:r>
              <a:rPr lang="en-US" sz="1600" dirty="0" err="1" smtClean="0">
                <a:solidFill>
                  <a:srgbClr val="000090"/>
                </a:solidFill>
                <a:latin typeface="Georgia"/>
                <a:cs typeface="Georgia"/>
              </a:rPr>
              <a:t>pT</a:t>
            </a:r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&gt;20, 10 </a:t>
            </a:r>
            <a:r>
              <a:rPr lang="en-US" sz="1600" dirty="0" err="1" smtClean="0">
                <a:solidFill>
                  <a:srgbClr val="000090"/>
                </a:solidFill>
                <a:latin typeface="Georgia"/>
                <a:cs typeface="Georgia"/>
              </a:rPr>
              <a:t>GeV</a:t>
            </a:r>
            <a:endParaRPr lang="en-US" sz="1600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  Isolated and  from PV 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  the couple closest to MZ</a:t>
            </a:r>
          </a:p>
          <a:p>
            <a:endParaRPr lang="en-US" sz="1600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PLUS  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2 leptons of </a:t>
            </a:r>
            <a:r>
              <a:rPr lang="en-US" sz="1600" dirty="0" err="1" smtClean="0">
                <a:solidFill>
                  <a:srgbClr val="000090"/>
                </a:solidFill>
                <a:latin typeface="Georgia"/>
                <a:cs typeface="Georgia"/>
              </a:rPr>
              <a:t>pT</a:t>
            </a:r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&gt;5 (7) </a:t>
            </a:r>
            <a:r>
              <a:rPr lang="en-US" sz="1600" dirty="0" err="1" smtClean="0">
                <a:solidFill>
                  <a:srgbClr val="000090"/>
                </a:solidFill>
                <a:latin typeface="Georgia"/>
                <a:cs typeface="Georgia"/>
              </a:rPr>
              <a:t>GeV</a:t>
            </a:r>
            <a:endParaRPr lang="en-US" sz="1600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sz="1600" dirty="0">
                <a:solidFill>
                  <a:srgbClr val="000090"/>
                </a:solidFill>
                <a:latin typeface="Georgia"/>
                <a:cs typeface="Georgia"/>
              </a:rPr>
              <a:t>w</a:t>
            </a:r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ith M&gt;12 </a:t>
            </a:r>
            <a:r>
              <a:rPr lang="en-US" sz="1600" dirty="0" err="1" smtClean="0">
                <a:solidFill>
                  <a:srgbClr val="000090"/>
                </a:solidFill>
                <a:latin typeface="Georgia"/>
                <a:cs typeface="Georgia"/>
              </a:rPr>
              <a:t>GeV</a:t>
            </a:r>
            <a:endParaRPr lang="en-US" sz="1600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Georgia"/>
                <a:cs typeface="Georgia"/>
              </a:rPr>
              <a:t>Isolated and from PV</a:t>
            </a:r>
            <a:endParaRPr lang="en-US" sz="1600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Bad Liebenzell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3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Isolamento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524" y="970538"/>
            <a:ext cx="4890952" cy="413486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254000" y="2692400"/>
            <a:ext cx="1943100" cy="1587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D8003B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127000" y="3314700"/>
            <a:ext cx="12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D8003B"/>
                </a:solidFill>
                <a:latin typeface="+mn-lt"/>
              </a:rPr>
              <a:t>Segnale</a:t>
            </a:r>
            <a:endParaRPr lang="en-US" b="1" dirty="0">
              <a:solidFill>
                <a:srgbClr val="D8003B"/>
              </a:solidFill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3613150" y="4813300"/>
            <a:ext cx="1409700" cy="1524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635495" y="5428734"/>
            <a:ext cx="977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+mn-lt"/>
              </a:rPr>
              <a:t>Fondo</a:t>
            </a:r>
            <a:endParaRPr lang="en-US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4775200"/>
            <a:ext cx="168507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ISOLAMENTO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913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Un </a:t>
            </a:r>
            <a:r>
              <a:rPr lang="en-US" b="1" dirty="0" err="1"/>
              <a:t>b</a:t>
            </a:r>
            <a:r>
              <a:rPr lang="en-US" b="1" dirty="0" err="1" smtClean="0"/>
              <a:t>ellissimo</a:t>
            </a:r>
            <a:r>
              <a:rPr lang="en-US" b="1" dirty="0" smtClean="0"/>
              <a:t> </a:t>
            </a:r>
            <a:r>
              <a:rPr lang="en-US" b="1" dirty="0" err="1" smtClean="0"/>
              <a:t>picco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Chiara Mariotti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D9E68-C183-AF4B-AADE-4476EA8337C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276" y="2240280"/>
            <a:ext cx="3109725" cy="3581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479" y="1661160"/>
            <a:ext cx="2927461" cy="33832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1" y="1249680"/>
            <a:ext cx="2676912" cy="3093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624575"/>
            <a:ext cx="7598054" cy="830997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90"/>
                </a:solidFill>
                <a:latin typeface="+mn-lt"/>
              </a:rPr>
              <a:t>La </a:t>
            </a:r>
            <a:r>
              <a:rPr lang="it-IT" sz="1600" dirty="0">
                <a:solidFill>
                  <a:srgbClr val="0000FF"/>
                </a:solidFill>
                <a:latin typeface="+mn-lt"/>
              </a:rPr>
              <a:t>bellezza</a:t>
            </a:r>
            <a:r>
              <a:rPr lang="it-IT" sz="1600" dirty="0">
                <a:solidFill>
                  <a:srgbClr val="000090"/>
                </a:solidFill>
                <a:latin typeface="+mn-lt"/>
              </a:rPr>
              <a:t> di un’equazione è più importante della sua esattezza, </a:t>
            </a:r>
            <a:endParaRPr lang="it-IT" sz="1600" dirty="0" smtClean="0">
              <a:solidFill>
                <a:srgbClr val="000090"/>
              </a:solidFill>
              <a:latin typeface="+mn-lt"/>
            </a:endParaRPr>
          </a:p>
          <a:p>
            <a:r>
              <a:rPr lang="it-IT" sz="1600" dirty="0" smtClean="0">
                <a:solidFill>
                  <a:srgbClr val="000090"/>
                </a:solidFill>
                <a:latin typeface="+mn-lt"/>
              </a:rPr>
              <a:t>nel </a:t>
            </a:r>
            <a:r>
              <a:rPr lang="it-IT" sz="1600" dirty="0">
                <a:solidFill>
                  <a:srgbClr val="000090"/>
                </a:solidFill>
                <a:latin typeface="+mn-lt"/>
              </a:rPr>
              <a:t>senso che se un’equazione è bella, prima o poi si dimostrerà </a:t>
            </a:r>
            <a:r>
              <a:rPr lang="it-IT" sz="1600" dirty="0" smtClean="0">
                <a:solidFill>
                  <a:srgbClr val="0000FF"/>
                </a:solidFill>
                <a:latin typeface="+mn-lt"/>
              </a:rPr>
              <a:t>esatta.</a:t>
            </a:r>
            <a:endParaRPr lang="it-IT" sz="1600" dirty="0">
              <a:solidFill>
                <a:srgbClr val="0000FF"/>
              </a:solidFill>
              <a:latin typeface="+mn-lt"/>
            </a:endParaRPr>
          </a:p>
          <a:p>
            <a:r>
              <a:rPr lang="it-IT" sz="1600" dirty="0" smtClean="0">
                <a:solidFill>
                  <a:srgbClr val="000090"/>
                </a:solidFill>
                <a:latin typeface="+mn-lt"/>
              </a:rPr>
              <a:t>    Paul </a:t>
            </a:r>
            <a:r>
              <a:rPr lang="it-IT" sz="1600" dirty="0" err="1" smtClean="0">
                <a:solidFill>
                  <a:srgbClr val="000090"/>
                </a:solidFill>
                <a:latin typeface="+mn-lt"/>
              </a:rPr>
              <a:t>Dirac</a:t>
            </a:r>
            <a:endParaRPr lang="it-IT" sz="1600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7300" y="822960"/>
            <a:ext cx="895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80005"/>
                </a:solidFill>
                <a:latin typeface="Georgia"/>
                <a:cs typeface="Georgia"/>
              </a:rPr>
              <a:t>4 </a:t>
            </a:r>
            <a:r>
              <a:rPr lang="en-US" b="1" dirty="0">
                <a:solidFill>
                  <a:srgbClr val="C80005"/>
                </a:solidFill>
                <a:latin typeface="Georgia"/>
                <a:cs typeface="Georgia"/>
              </a:rPr>
              <a:t>J</a:t>
            </a:r>
            <a:r>
              <a:rPr lang="en-US" b="1" dirty="0" smtClean="0">
                <a:solidFill>
                  <a:srgbClr val="C80005"/>
                </a:solidFill>
                <a:latin typeface="Georgia"/>
                <a:cs typeface="Georgia"/>
              </a:rPr>
              <a:t>uly</a:t>
            </a:r>
            <a:endParaRPr lang="en-US" b="1" dirty="0">
              <a:solidFill>
                <a:srgbClr val="C80005"/>
              </a:solidFill>
              <a:latin typeface="Georgia"/>
              <a:cs typeface="Georg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1" y="1217962"/>
            <a:ext cx="127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80005"/>
                </a:solidFill>
                <a:latin typeface="Georgia"/>
                <a:cs typeface="Georgia"/>
              </a:rPr>
              <a:t>Nov 2012</a:t>
            </a:r>
            <a:endParaRPr lang="en-US" b="1" dirty="0">
              <a:solidFill>
                <a:srgbClr val="C80005"/>
              </a:solidFill>
              <a:latin typeface="Georgia"/>
              <a:cs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16800" y="182756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80005"/>
                </a:solidFill>
                <a:latin typeface="Georgia"/>
                <a:cs typeface="Georgia"/>
              </a:rPr>
              <a:t>Oggi</a:t>
            </a:r>
            <a:endParaRPr lang="en-US" b="1" dirty="0">
              <a:solidFill>
                <a:srgbClr val="C80005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5970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4902200" cy="533400"/>
          </a:xfrm>
        </p:spPr>
        <p:txBody>
          <a:bodyPr/>
          <a:lstStyle/>
          <a:p>
            <a:pPr algn="l"/>
            <a:r>
              <a:rPr lang="en-US" b="1" dirty="0" smtClean="0"/>
              <a:t>La </a:t>
            </a:r>
            <a:r>
              <a:rPr lang="en-US" b="1" dirty="0" err="1" smtClean="0"/>
              <a:t>significanza</a:t>
            </a:r>
            <a:r>
              <a:rPr lang="en-US" b="1" dirty="0" smtClean="0"/>
              <a:t> del </a:t>
            </a:r>
            <a:r>
              <a:rPr lang="en-US" b="1" dirty="0" err="1" smtClean="0"/>
              <a:t>segnale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nostri</a:t>
            </a:r>
            <a:r>
              <a:rPr lang="en-US" dirty="0" smtClean="0"/>
              <a:t> </a:t>
            </a:r>
            <a:r>
              <a:rPr lang="en-US" dirty="0" err="1" smtClean="0"/>
              <a:t>dati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compatibili</a:t>
            </a:r>
            <a:r>
              <a:rPr lang="en-US" dirty="0" smtClean="0"/>
              <a:t> con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ipotesi</a:t>
            </a:r>
            <a:r>
              <a:rPr lang="en-US" dirty="0" smtClean="0"/>
              <a:t> di solo </a:t>
            </a:r>
            <a:r>
              <a:rPr lang="en-US" dirty="0" err="1" smtClean="0"/>
              <a:t>fondo</a:t>
            </a:r>
            <a:r>
              <a:rPr lang="en-US" dirty="0"/>
              <a:t> </a:t>
            </a:r>
            <a:r>
              <a:rPr lang="en-US" dirty="0" smtClean="0"/>
              <a:t>o con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ipotesi</a:t>
            </a:r>
            <a:r>
              <a:rPr lang="en-US" dirty="0" smtClean="0"/>
              <a:t> di “</a:t>
            </a:r>
            <a:r>
              <a:rPr lang="en-US" dirty="0" err="1" smtClean="0"/>
              <a:t>segnale</a:t>
            </a:r>
            <a:r>
              <a:rPr lang="en-US" dirty="0" smtClean="0"/>
              <a:t> + </a:t>
            </a:r>
            <a:r>
              <a:rPr lang="en-US" dirty="0" err="1" smtClean="0"/>
              <a:t>fondo</a:t>
            </a:r>
            <a:r>
              <a:rPr lang="en-US" dirty="0" smtClean="0"/>
              <a:t>”?</a:t>
            </a:r>
          </a:p>
          <a:p>
            <a:r>
              <a:rPr lang="en-US" altLang="ja-JP" b="1" dirty="0" smtClean="0">
                <a:solidFill>
                  <a:srgbClr val="0000CC"/>
                </a:solidFill>
                <a:latin typeface="Arial"/>
              </a:rPr>
              <a:t>                 </a:t>
            </a:r>
            <a:r>
              <a:rPr lang="ja-JP" altLang="en-US" b="1" dirty="0" smtClean="0">
                <a:solidFill>
                  <a:srgbClr val="0000CC"/>
                </a:solidFill>
                <a:latin typeface="Arial"/>
              </a:rPr>
              <a:t>“</a:t>
            </a:r>
            <a:r>
              <a:rPr lang="en-US" altLang="ja-JP" b="1" dirty="0" err="1" smtClean="0">
                <a:solidFill>
                  <a:srgbClr val="0000CC"/>
                </a:solidFill>
              </a:rPr>
              <a:t>fondo</a:t>
            </a:r>
            <a:r>
              <a:rPr lang="en-US" b="1" dirty="0" smtClean="0">
                <a:solidFill>
                  <a:srgbClr val="0000CC"/>
                </a:solidFill>
              </a:rPr>
              <a:t> </a:t>
            </a:r>
            <a:r>
              <a:rPr lang="ja-JP" altLang="en-US" b="1" dirty="0">
                <a:solidFill>
                  <a:srgbClr val="0000CC"/>
                </a:solidFill>
                <a:latin typeface="Arial"/>
              </a:rPr>
              <a:t>“</a:t>
            </a: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en-US" sz="2800" b="1" dirty="0">
                <a:solidFill>
                  <a:srgbClr val="0000CC"/>
                </a:solidFill>
                <a:sym typeface="Symbol" charset="0"/>
              </a:rPr>
              <a:t></a:t>
            </a:r>
            <a:r>
              <a:rPr lang="en-US" b="1" dirty="0">
                <a:solidFill>
                  <a:srgbClr val="0000CC"/>
                </a:solidFill>
              </a:rPr>
              <a:t>  </a:t>
            </a:r>
            <a:r>
              <a:rPr lang="ja-JP" altLang="en-US" b="1" dirty="0" smtClean="0">
                <a:solidFill>
                  <a:srgbClr val="0000CC"/>
                </a:solidFill>
                <a:latin typeface="Arial"/>
              </a:rPr>
              <a:t>‘</a:t>
            </a:r>
            <a:r>
              <a:rPr lang="en-US" altLang="ja-JP" b="1" dirty="0" err="1" smtClean="0">
                <a:solidFill>
                  <a:srgbClr val="0000CC"/>
                </a:solidFill>
              </a:rPr>
              <a:t>fondo</a:t>
            </a:r>
            <a:r>
              <a:rPr lang="en-US" b="1" dirty="0" err="1" smtClean="0">
                <a:solidFill>
                  <a:srgbClr val="0000CC"/>
                </a:solidFill>
              </a:rPr>
              <a:t>+signale</a:t>
            </a:r>
            <a:r>
              <a:rPr lang="ja-JP" altLang="en-US" b="1" dirty="0" smtClean="0">
                <a:solidFill>
                  <a:srgbClr val="0000CC"/>
                </a:solidFill>
                <a:latin typeface="Arial"/>
              </a:rPr>
              <a:t>”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fondo</a:t>
            </a:r>
            <a:r>
              <a:rPr lang="en-US" dirty="0" smtClean="0"/>
              <a:t> e’ </a:t>
            </a:r>
            <a:r>
              <a:rPr lang="en-US" dirty="0" err="1" smtClean="0"/>
              <a:t>formato</a:t>
            </a:r>
            <a:r>
              <a:rPr lang="en-US" dirty="0" smtClean="0"/>
              <a:t> </a:t>
            </a:r>
            <a:r>
              <a:rPr lang="en-US" dirty="0" err="1" smtClean="0"/>
              <a:t>dai</a:t>
            </a:r>
            <a:r>
              <a:rPr lang="en-US" dirty="0" smtClean="0"/>
              <a:t> </a:t>
            </a:r>
            <a:r>
              <a:rPr lang="en-US" dirty="0" err="1" smtClean="0"/>
              <a:t>processi</a:t>
            </a:r>
            <a:r>
              <a:rPr lang="en-US" dirty="0" smtClean="0"/>
              <a:t> del </a:t>
            </a:r>
            <a:r>
              <a:rPr lang="en-US" dirty="0" err="1" smtClean="0"/>
              <a:t>Modello</a:t>
            </a:r>
            <a:r>
              <a:rPr lang="en-US" dirty="0" smtClean="0"/>
              <a:t> Standard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conosciamo</a:t>
            </a:r>
            <a:r>
              <a:rPr lang="en-US" dirty="0" smtClean="0"/>
              <a:t> e </a:t>
            </a:r>
            <a:r>
              <a:rPr lang="en-US" dirty="0" err="1" smtClean="0"/>
              <a:t>abbiamo</a:t>
            </a:r>
            <a:r>
              <a:rPr lang="en-US" dirty="0" smtClean="0"/>
              <a:t> (</a:t>
            </a:r>
            <a:r>
              <a:rPr lang="en-US" dirty="0" err="1" smtClean="0"/>
              <a:t>ri</a:t>
            </a:r>
            <a:r>
              <a:rPr lang="en-US" dirty="0" smtClean="0"/>
              <a:t>)</a:t>
            </a:r>
            <a:r>
              <a:rPr lang="en-US" dirty="0" err="1" smtClean="0"/>
              <a:t>misurato</a:t>
            </a:r>
            <a:r>
              <a:rPr lang="en-US" dirty="0" smtClean="0"/>
              <a:t> </a:t>
            </a:r>
            <a:r>
              <a:rPr lang="en-US" dirty="0" err="1" smtClean="0"/>
              <a:t>nell’esperimento</a:t>
            </a:r>
            <a:r>
              <a:rPr lang="en-US" dirty="0" smtClean="0"/>
              <a:t>.</a:t>
            </a:r>
          </a:p>
          <a:p>
            <a:r>
              <a:rPr lang="en-US" dirty="0" smtClean="0"/>
              <a:t>Il </a:t>
            </a:r>
            <a:r>
              <a:rPr lang="en-US" dirty="0" err="1" smtClean="0"/>
              <a:t>segnale</a:t>
            </a:r>
            <a:r>
              <a:rPr lang="en-US" dirty="0" smtClean="0"/>
              <a:t>: </a:t>
            </a:r>
            <a:r>
              <a:rPr lang="en-US" dirty="0" err="1" smtClean="0"/>
              <a:t>ipotesi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sia</a:t>
            </a:r>
            <a:r>
              <a:rPr lang="en-US" dirty="0" smtClean="0"/>
              <a:t> un </a:t>
            </a:r>
            <a:r>
              <a:rPr lang="en-US" dirty="0" err="1" smtClean="0"/>
              <a:t>bosone</a:t>
            </a:r>
            <a:r>
              <a:rPr lang="en-US" dirty="0" smtClean="0"/>
              <a:t> di  Higgs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" name="Picture 91" descr="probdens_110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86" r="33333" b="4579"/>
          <a:stretch>
            <a:fillRect/>
          </a:stretch>
        </p:blipFill>
        <p:spPr bwMode="auto">
          <a:xfrm>
            <a:off x="2397339" y="3733800"/>
            <a:ext cx="4292172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188200" y="4813300"/>
            <a:ext cx="74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fondo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23" name="Straight Arrow Connector 22"/>
          <p:cNvCxnSpPr>
            <a:stCxn id="21" idx="1"/>
          </p:cNvCxnSpPr>
          <p:nvPr/>
        </p:nvCxnSpPr>
        <p:spPr bwMode="auto">
          <a:xfrm flipH="1">
            <a:off x="6251362" y="4997966"/>
            <a:ext cx="936838" cy="1846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1117600" y="5578396"/>
            <a:ext cx="169499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Segnale</a:t>
            </a:r>
            <a:r>
              <a:rPr lang="en-US" b="1" dirty="0" smtClean="0"/>
              <a:t> +</a:t>
            </a:r>
            <a:r>
              <a:rPr lang="en-US" b="1" dirty="0" err="1" smtClean="0"/>
              <a:t>fondo</a:t>
            </a:r>
            <a:endParaRPr lang="en-US" b="1" dirty="0"/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 bwMode="auto">
          <a:xfrm flipV="1">
            <a:off x="1965098" y="5182632"/>
            <a:ext cx="1489302" cy="3957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7340600" y="5935028"/>
            <a:ext cx="74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DATI</a:t>
            </a:r>
            <a:endParaRPr lang="en-US" b="1" dirty="0"/>
          </a:p>
        </p:txBody>
      </p:sp>
      <p:cxnSp>
        <p:nvCxnSpPr>
          <p:cNvPr id="30" name="Straight Arrow Connector 29"/>
          <p:cNvCxnSpPr>
            <a:stCxn id="29" idx="1"/>
          </p:cNvCxnSpPr>
          <p:nvPr/>
        </p:nvCxnSpPr>
        <p:spPr bwMode="auto">
          <a:xfrm flipH="1" flipV="1">
            <a:off x="5765800" y="5727700"/>
            <a:ext cx="1574800" cy="3919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0598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3500" y="114300"/>
            <a:ext cx="4191000" cy="533400"/>
          </a:xfrm>
        </p:spPr>
        <p:txBody>
          <a:bodyPr/>
          <a:lstStyle/>
          <a:p>
            <a:pPr algn="l"/>
            <a:r>
              <a:rPr lang="en-US" b="1" dirty="0" err="1" smtClean="0"/>
              <a:t>Fisica</a:t>
            </a:r>
            <a:r>
              <a:rPr lang="en-US" b="1" dirty="0" smtClean="0"/>
              <a:t> a LHC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761598"/>
            <a:ext cx="7835900" cy="560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Livelli</a:t>
            </a:r>
            <a:r>
              <a:rPr lang="en-US" b="1" dirty="0" smtClean="0"/>
              <a:t> di </a:t>
            </a:r>
            <a:r>
              <a:rPr lang="en-US" b="1" dirty="0" err="1" smtClean="0"/>
              <a:t>confidenza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6" name="Picture 91" descr="probdens_110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86" r="33333" b="4579"/>
          <a:stretch>
            <a:fillRect/>
          </a:stretch>
        </p:blipFill>
        <p:spPr bwMode="auto">
          <a:xfrm>
            <a:off x="577850" y="955675"/>
            <a:ext cx="371475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2" descr="probdens_120"/>
          <p:cNvPicPr>
            <a:picLocks noChangeAspect="1" noChangeArrowheads="1"/>
          </p:cNvPicPr>
          <p:nvPr/>
        </p:nvPicPr>
        <p:blipFill>
          <a:blip r:embed="rId3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96" r="35948" b="4407"/>
          <a:stretch>
            <a:fillRect/>
          </a:stretch>
        </p:blipFill>
        <p:spPr bwMode="auto">
          <a:xfrm>
            <a:off x="4838700" y="968375"/>
            <a:ext cx="3632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93"/>
          <p:cNvSpPr txBox="1">
            <a:spLocks noChangeArrowheads="1"/>
          </p:cNvSpPr>
          <p:nvPr/>
        </p:nvSpPr>
        <p:spPr bwMode="auto">
          <a:xfrm>
            <a:off x="1964002" y="860425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=110</a:t>
            </a:r>
          </a:p>
        </p:txBody>
      </p:sp>
      <p:sp>
        <p:nvSpPr>
          <p:cNvPr id="19" name="Text Box 94"/>
          <p:cNvSpPr txBox="1">
            <a:spLocks noChangeArrowheads="1"/>
          </p:cNvSpPr>
          <p:nvPr/>
        </p:nvSpPr>
        <p:spPr bwMode="auto">
          <a:xfrm>
            <a:off x="6489700" y="739775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=120</a:t>
            </a:r>
          </a:p>
        </p:txBody>
      </p:sp>
    </p:spTree>
    <p:extLst>
      <p:ext uri="{BB962C8B-B14F-4D97-AF65-F5344CB8AC3E}">
        <p14:creationId xmlns:p14="http://schemas.microsoft.com/office/powerpoint/2010/main" val="299340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Livelli</a:t>
            </a:r>
            <a:r>
              <a:rPr lang="en-US" b="1" dirty="0" smtClean="0"/>
              <a:t> di </a:t>
            </a:r>
            <a:r>
              <a:rPr lang="en-US" b="1" dirty="0" err="1" smtClean="0"/>
              <a:t>confidenza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4405312"/>
            <a:ext cx="8636000" cy="2160587"/>
          </a:xfrm>
        </p:spPr>
        <p:txBody>
          <a:bodyPr/>
          <a:lstStyle/>
          <a:p>
            <a:r>
              <a:rPr lang="en-US" sz="1800" dirty="0" smtClean="0"/>
              <a:t>La </a:t>
            </a:r>
            <a:r>
              <a:rPr lang="en-US" sz="1800" dirty="0" err="1" smtClean="0"/>
              <a:t>distanza</a:t>
            </a:r>
            <a:r>
              <a:rPr lang="en-US" sz="1800" dirty="0" smtClean="0"/>
              <a:t> </a:t>
            </a:r>
            <a:r>
              <a:rPr lang="en-US" sz="1800" dirty="0" err="1" smtClean="0"/>
              <a:t>tra</a:t>
            </a:r>
            <a:r>
              <a:rPr lang="en-US" sz="1800" dirty="0" smtClean="0"/>
              <a:t> le 2 </a:t>
            </a:r>
            <a:r>
              <a:rPr lang="en-US" sz="1800" dirty="0" err="1" smtClean="0"/>
              <a:t>ipotesi</a:t>
            </a:r>
            <a:r>
              <a:rPr lang="en-US" sz="1800" dirty="0" smtClean="0"/>
              <a:t>: </a:t>
            </a:r>
            <a:r>
              <a:rPr lang="en-US" sz="1800" dirty="0" err="1" smtClean="0"/>
              <a:t>ovvero</a:t>
            </a:r>
            <a:r>
              <a:rPr lang="en-US" sz="1800" dirty="0" smtClean="0"/>
              <a:t> la nostra </a:t>
            </a:r>
            <a:r>
              <a:rPr lang="en-US" sz="1800" dirty="0" err="1" smtClean="0"/>
              <a:t>capacita</a:t>
            </a:r>
            <a:r>
              <a:rPr lang="en-US" sz="1800" dirty="0" smtClean="0"/>
              <a:t>’ di </a:t>
            </a:r>
            <a:r>
              <a:rPr lang="en-US" sz="1800" dirty="0" err="1" smtClean="0"/>
              <a:t>poter</a:t>
            </a:r>
            <a:r>
              <a:rPr lang="en-US" sz="1800" dirty="0" smtClean="0"/>
              <a:t> </a:t>
            </a:r>
            <a:r>
              <a:rPr lang="en-US" sz="1800" dirty="0" err="1" smtClean="0"/>
              <a:t>osservare</a:t>
            </a:r>
            <a:r>
              <a:rPr lang="en-US" sz="1800" dirty="0" smtClean="0"/>
              <a:t> un </a:t>
            </a:r>
            <a:r>
              <a:rPr lang="en-US" sz="1800" dirty="0" err="1" smtClean="0"/>
              <a:t>segnale</a:t>
            </a:r>
            <a:r>
              <a:rPr lang="en-US" sz="1800" dirty="0" smtClean="0"/>
              <a:t>, </a:t>
            </a:r>
            <a:r>
              <a:rPr lang="en-US" sz="1800" dirty="0" err="1" smtClean="0"/>
              <a:t>dipende</a:t>
            </a:r>
            <a:r>
              <a:rPr lang="en-US" sz="1800" dirty="0" smtClean="0"/>
              <a:t> </a:t>
            </a:r>
            <a:r>
              <a:rPr lang="en-US" sz="1800" dirty="0" err="1" smtClean="0"/>
              <a:t>dalla</a:t>
            </a:r>
            <a:r>
              <a:rPr lang="en-US" sz="1800" dirty="0" smtClean="0"/>
              <a:t> </a:t>
            </a:r>
            <a:r>
              <a:rPr lang="en-US" sz="1800" dirty="0" err="1" smtClean="0"/>
              <a:t>sezione</a:t>
            </a:r>
            <a:r>
              <a:rPr lang="en-US" sz="1800" dirty="0" smtClean="0"/>
              <a:t> </a:t>
            </a:r>
            <a:r>
              <a:rPr lang="en-US" sz="1800" dirty="0" err="1" smtClean="0"/>
              <a:t>d’urto</a:t>
            </a:r>
            <a:r>
              <a:rPr lang="en-US" sz="1800" dirty="0" smtClean="0"/>
              <a:t> del </a:t>
            </a:r>
            <a:r>
              <a:rPr lang="en-US" sz="1800" dirty="0" err="1" smtClean="0"/>
              <a:t>segnale</a:t>
            </a:r>
            <a:r>
              <a:rPr lang="en-US" sz="1800" dirty="0" smtClean="0"/>
              <a:t> e </a:t>
            </a:r>
            <a:r>
              <a:rPr lang="en-US" sz="1800" dirty="0" err="1" smtClean="0"/>
              <a:t>dalla</a:t>
            </a:r>
            <a:r>
              <a:rPr lang="en-US" sz="1800" dirty="0" smtClean="0"/>
              <a:t> “</a:t>
            </a:r>
            <a:r>
              <a:rPr lang="en-US" sz="1800" dirty="0" err="1" smtClean="0"/>
              <a:t>luminosita</a:t>
            </a:r>
            <a:r>
              <a:rPr lang="en-US" sz="1800" dirty="0" smtClean="0"/>
              <a:t>”, </a:t>
            </a:r>
            <a:r>
              <a:rPr lang="en-US" sz="1800" dirty="0" err="1" smtClean="0"/>
              <a:t>ovvero</a:t>
            </a:r>
            <a:r>
              <a:rPr lang="en-US" sz="1800" dirty="0" smtClean="0"/>
              <a:t> da </a:t>
            </a:r>
            <a:r>
              <a:rPr lang="en-US" sz="1800" dirty="0" err="1" smtClean="0"/>
              <a:t>quanti</a:t>
            </a:r>
            <a:r>
              <a:rPr lang="en-US" sz="1800" dirty="0" smtClean="0"/>
              <a:t> </a:t>
            </a:r>
            <a:r>
              <a:rPr lang="en-US" sz="1800" dirty="0" err="1" smtClean="0"/>
              <a:t>eventi</a:t>
            </a:r>
            <a:r>
              <a:rPr lang="en-US" sz="1800" dirty="0" smtClean="0"/>
              <a:t> </a:t>
            </a:r>
            <a:r>
              <a:rPr lang="en-US" sz="1800" dirty="0" err="1" smtClean="0"/>
              <a:t>possiamo</a:t>
            </a:r>
            <a:r>
              <a:rPr lang="en-US" sz="1800" dirty="0" smtClean="0"/>
              <a:t> </a:t>
            </a:r>
            <a:r>
              <a:rPr lang="en-US" sz="1800" dirty="0" err="1" smtClean="0"/>
              <a:t>produrre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E da </a:t>
            </a:r>
            <a:r>
              <a:rPr lang="en-US" sz="1800" dirty="0" err="1" smtClean="0"/>
              <a:t>quanto</a:t>
            </a:r>
            <a:r>
              <a:rPr lang="en-US" sz="1800" dirty="0" smtClean="0"/>
              <a:t> </a:t>
            </a:r>
            <a:r>
              <a:rPr lang="en-US" sz="1800" dirty="0" err="1" smtClean="0"/>
              <a:t>bene</a:t>
            </a:r>
            <a:r>
              <a:rPr lang="en-US" sz="1800" dirty="0" smtClean="0"/>
              <a:t> </a:t>
            </a:r>
            <a:r>
              <a:rPr lang="en-US" sz="1800" dirty="0" err="1" smtClean="0"/>
              <a:t>riusciamo</a:t>
            </a:r>
            <a:r>
              <a:rPr lang="en-US" sz="1800" dirty="0" smtClean="0"/>
              <a:t> a </a:t>
            </a:r>
            <a:r>
              <a:rPr lang="en-US" sz="1800" dirty="0" err="1" smtClean="0"/>
              <a:t>vederli</a:t>
            </a:r>
            <a:r>
              <a:rPr lang="en-US" sz="1800" dirty="0" smtClean="0"/>
              <a:t>, </a:t>
            </a:r>
            <a:r>
              <a:rPr lang="en-US" sz="1800" dirty="0" err="1" smtClean="0"/>
              <a:t>ovvero</a:t>
            </a:r>
            <a:r>
              <a:rPr lang="en-US" sz="1800" dirty="0" smtClean="0"/>
              <a:t> da </a:t>
            </a:r>
            <a:r>
              <a:rPr lang="en-US" sz="1800" dirty="0" err="1" smtClean="0"/>
              <a:t>quanto</a:t>
            </a:r>
            <a:r>
              <a:rPr lang="en-US" sz="1800" dirty="0" smtClean="0"/>
              <a:t> </a:t>
            </a:r>
            <a:r>
              <a:rPr lang="en-US" sz="1800" dirty="0" err="1" smtClean="0"/>
              <a:t>bene</a:t>
            </a:r>
            <a:r>
              <a:rPr lang="en-US" sz="1800" dirty="0" smtClean="0"/>
              <a:t> </a:t>
            </a:r>
            <a:r>
              <a:rPr lang="en-US" sz="1800" dirty="0" err="1" smtClean="0"/>
              <a:t>abbiamo</a:t>
            </a:r>
            <a:r>
              <a:rPr lang="en-US" sz="1800" dirty="0" smtClean="0"/>
              <a:t> </a:t>
            </a:r>
            <a:r>
              <a:rPr lang="en-US" sz="1800" dirty="0" err="1" smtClean="0"/>
              <a:t>progettato</a:t>
            </a:r>
            <a:r>
              <a:rPr lang="en-US" sz="1800" dirty="0" smtClean="0"/>
              <a:t> e </a:t>
            </a:r>
            <a:r>
              <a:rPr lang="en-US" sz="1800" dirty="0" err="1" smtClean="0"/>
              <a:t>costruito</a:t>
            </a:r>
            <a:r>
              <a:rPr lang="en-US" sz="1800" dirty="0" smtClean="0"/>
              <a:t> </a:t>
            </a:r>
            <a:r>
              <a:rPr lang="en-US" sz="1800" dirty="0" err="1" smtClean="0"/>
              <a:t>il</a:t>
            </a:r>
            <a:r>
              <a:rPr lang="en-US" sz="1800" dirty="0" smtClean="0"/>
              <a:t> </a:t>
            </a:r>
            <a:r>
              <a:rPr lang="en-US" sz="1800" dirty="0" err="1" smtClean="0"/>
              <a:t>nostro</a:t>
            </a:r>
            <a:r>
              <a:rPr lang="en-US" sz="1800" dirty="0" smtClean="0"/>
              <a:t> </a:t>
            </a:r>
            <a:r>
              <a:rPr lang="en-US" sz="1800" dirty="0" err="1" smtClean="0"/>
              <a:t>rivelatore</a:t>
            </a:r>
            <a:r>
              <a:rPr lang="en-US" sz="1800" dirty="0" smtClean="0"/>
              <a:t> e da </a:t>
            </a:r>
            <a:r>
              <a:rPr lang="en-US" sz="1800" dirty="0" err="1" smtClean="0"/>
              <a:t>quanto</a:t>
            </a:r>
            <a:r>
              <a:rPr lang="en-US" sz="1800" dirty="0" smtClean="0"/>
              <a:t> </a:t>
            </a:r>
            <a:r>
              <a:rPr lang="en-US" sz="1800" dirty="0" err="1" smtClean="0"/>
              <a:t>bene</a:t>
            </a:r>
            <a:r>
              <a:rPr lang="en-US" sz="1800" dirty="0" smtClean="0"/>
              <a:t> </a:t>
            </a:r>
            <a:r>
              <a:rPr lang="en-US" sz="1800" dirty="0" err="1" smtClean="0"/>
              <a:t>abbiamo</a:t>
            </a:r>
            <a:r>
              <a:rPr lang="en-US" sz="1800" dirty="0" smtClean="0"/>
              <a:t> </a:t>
            </a:r>
            <a:r>
              <a:rPr lang="en-US" sz="1800" dirty="0" err="1" smtClean="0"/>
              <a:t>ottimizzato</a:t>
            </a:r>
            <a:r>
              <a:rPr lang="en-US" sz="1800" dirty="0" smtClean="0"/>
              <a:t> la nostra </a:t>
            </a:r>
            <a:r>
              <a:rPr lang="en-US" sz="1800" dirty="0" err="1" smtClean="0"/>
              <a:t>analisi</a:t>
            </a:r>
            <a:r>
              <a:rPr lang="en-US" sz="1800" dirty="0" smtClean="0"/>
              <a:t>.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87" descr="fig6a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2" r="12091" b="1010"/>
          <a:stretch>
            <a:fillRect/>
          </a:stretch>
        </p:blipFill>
        <p:spPr bwMode="auto">
          <a:xfrm>
            <a:off x="2552700" y="966788"/>
            <a:ext cx="4375150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1" descr="probdens_110"/>
          <p:cNvPicPr>
            <a:picLocks noChangeAspect="1" noChangeArrowheads="1"/>
          </p:cNvPicPr>
          <p:nvPr/>
        </p:nvPicPr>
        <p:blipFill>
          <a:blip r:embed="rId3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86" r="33333" b="4579"/>
          <a:stretch>
            <a:fillRect/>
          </a:stretch>
        </p:blipFill>
        <p:spPr bwMode="auto">
          <a:xfrm>
            <a:off x="-25400" y="914400"/>
            <a:ext cx="371475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2" descr="probdens_120"/>
          <p:cNvPicPr>
            <a:picLocks noChangeAspect="1" noChangeArrowheads="1"/>
          </p:cNvPicPr>
          <p:nvPr/>
        </p:nvPicPr>
        <p:blipFill>
          <a:blip r:embed="rId4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96" r="35948" b="4407"/>
          <a:stretch>
            <a:fillRect/>
          </a:stretch>
        </p:blipFill>
        <p:spPr bwMode="auto">
          <a:xfrm>
            <a:off x="5556250" y="990600"/>
            <a:ext cx="3632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3"/>
          <p:cNvSpPr txBox="1">
            <a:spLocks noChangeArrowheads="1"/>
          </p:cNvSpPr>
          <p:nvPr/>
        </p:nvSpPr>
        <p:spPr bwMode="auto">
          <a:xfrm>
            <a:off x="1360752" y="81915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=110</a:t>
            </a:r>
          </a:p>
        </p:txBody>
      </p:sp>
      <p:sp>
        <p:nvSpPr>
          <p:cNvPr id="14" name="Text Box 94"/>
          <p:cNvSpPr txBox="1">
            <a:spLocks noChangeArrowheads="1"/>
          </p:cNvSpPr>
          <p:nvPr/>
        </p:nvSpPr>
        <p:spPr bwMode="auto">
          <a:xfrm>
            <a:off x="7207250" y="76200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=120</a:t>
            </a:r>
          </a:p>
        </p:txBody>
      </p:sp>
      <p:pic>
        <p:nvPicPr>
          <p:cNvPr id="8" name="Picture 89" descr="fig6a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2" r="12091" b="1010"/>
          <a:stretch>
            <a:fillRect/>
          </a:stretch>
        </p:blipFill>
        <p:spPr bwMode="auto">
          <a:xfrm>
            <a:off x="2552700" y="966788"/>
            <a:ext cx="4375150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6"/>
          <p:cNvSpPr txBox="1">
            <a:spLocks noChangeArrowheads="1"/>
          </p:cNvSpPr>
          <p:nvPr/>
        </p:nvSpPr>
        <p:spPr bwMode="auto">
          <a:xfrm>
            <a:off x="3378200" y="2057400"/>
            <a:ext cx="911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=115</a:t>
            </a:r>
          </a:p>
        </p:txBody>
      </p:sp>
      <p:sp>
        <p:nvSpPr>
          <p:cNvPr id="10" name="Text Box 95"/>
          <p:cNvSpPr txBox="1">
            <a:spLocks noChangeArrowheads="1"/>
          </p:cNvSpPr>
          <p:nvPr/>
        </p:nvSpPr>
        <p:spPr bwMode="auto">
          <a:xfrm>
            <a:off x="3378200" y="205740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=115</a:t>
            </a:r>
          </a:p>
        </p:txBody>
      </p:sp>
    </p:spTree>
    <p:extLst>
      <p:ext uri="{BB962C8B-B14F-4D97-AF65-F5344CB8AC3E}">
        <p14:creationId xmlns:p14="http://schemas.microsoft.com/office/powerpoint/2010/main" val="160375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700" y="114294"/>
            <a:ext cx="4191000" cy="533400"/>
          </a:xfrm>
        </p:spPr>
        <p:txBody>
          <a:bodyPr/>
          <a:lstStyle/>
          <a:p>
            <a:pPr algn="l"/>
            <a:r>
              <a:rPr lang="en-US" b="1" dirty="0" err="1" smtClean="0"/>
              <a:t>Livelli</a:t>
            </a:r>
            <a:r>
              <a:rPr lang="en-US" b="1" dirty="0" smtClean="0"/>
              <a:t> di </a:t>
            </a:r>
            <a:r>
              <a:rPr lang="en-US" b="1" dirty="0" err="1" smtClean="0"/>
              <a:t>confidenza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2863850" y="4722813"/>
            <a:ext cx="0" cy="927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1809750" y="5218113"/>
            <a:ext cx="635635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77850" y="5729288"/>
            <a:ext cx="741741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/>
              <a:buChar char="•"/>
            </a:pPr>
            <a:r>
              <a:rPr lang="en-US" sz="2000" dirty="0">
                <a:solidFill>
                  <a:srgbClr val="0000CC"/>
                </a:solidFill>
                <a:latin typeface="Comic Sans MS" charset="0"/>
                <a:sym typeface="CommonBullets" charset="0"/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sym typeface="CommonBullets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</a:rPr>
              <a:t>CL</a:t>
            </a:r>
            <a:r>
              <a:rPr lang="en-US" sz="2000" b="1" baseline="-25000" dirty="0" err="1">
                <a:solidFill>
                  <a:srgbClr val="0000FF"/>
                </a:solidFill>
              </a:rPr>
              <a:t>s+b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: </a:t>
            </a:r>
            <a:r>
              <a:rPr lang="en-US" sz="2000" dirty="0" err="1">
                <a:solidFill>
                  <a:srgbClr val="0000CC"/>
                </a:solidFill>
              </a:rPr>
              <a:t>una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misura</a:t>
            </a:r>
            <a:r>
              <a:rPr lang="en-US" sz="2000" dirty="0">
                <a:solidFill>
                  <a:srgbClr val="0000CC"/>
                </a:solidFill>
              </a:rPr>
              <a:t> di  </a:t>
            </a:r>
            <a:r>
              <a:rPr lang="en-US" sz="2000" dirty="0" err="1">
                <a:solidFill>
                  <a:srgbClr val="0000CC"/>
                </a:solidFill>
              </a:rPr>
              <a:t>compatibilita</a:t>
            </a:r>
            <a:r>
              <a:rPr lang="ja-JP" altLang="en-US" sz="2000" dirty="0">
                <a:solidFill>
                  <a:srgbClr val="0000CC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CC"/>
                </a:solidFill>
              </a:rPr>
              <a:t> con  </a:t>
            </a:r>
            <a:r>
              <a:rPr lang="ja-JP" altLang="en-US" sz="2000" dirty="0">
                <a:solidFill>
                  <a:srgbClr val="0000CC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0000CC"/>
                </a:solidFill>
              </a:rPr>
              <a:t>s+b</a:t>
            </a:r>
            <a:r>
              <a:rPr lang="ja-JP" altLang="en-US" sz="2000" dirty="0">
                <a:solidFill>
                  <a:srgbClr val="0000CC"/>
                </a:solidFill>
                <a:latin typeface="Arial"/>
              </a:rPr>
              <a:t>”</a:t>
            </a:r>
            <a:endParaRPr lang="en-US" sz="2000" dirty="0">
              <a:solidFill>
                <a:srgbClr val="0000CC"/>
              </a:solidFill>
            </a:endParaRPr>
          </a:p>
          <a:p>
            <a:pPr marL="342900" indent="-342900" eaLnBrk="0" hangingPunct="0">
              <a:buFont typeface="Arial"/>
              <a:buChar char="•"/>
            </a:pPr>
            <a:r>
              <a:rPr lang="en-US" sz="2000" dirty="0">
                <a:solidFill>
                  <a:srgbClr val="0000CC"/>
                </a:solidFill>
                <a:sym typeface="CommonBullets" charset="0"/>
              </a:rPr>
              <a:t> </a:t>
            </a:r>
            <a:r>
              <a:rPr lang="en-US" sz="2000" dirty="0" smtClean="0">
                <a:solidFill>
                  <a:srgbClr val="0000CC"/>
                </a:solidFill>
                <a:sym typeface="CommonBullets" charset="0"/>
              </a:rPr>
              <a:t> 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CL</a:t>
            </a:r>
            <a:r>
              <a:rPr lang="en-US" sz="2000" b="1" baseline="-25000" dirty="0">
                <a:solidFill>
                  <a:schemeClr val="tx2"/>
                </a:solidFill>
              </a:rPr>
              <a:t>s </a:t>
            </a:r>
            <a:r>
              <a:rPr lang="en-US" sz="2000" b="1" dirty="0">
                <a:solidFill>
                  <a:schemeClr val="tx2"/>
                </a:solidFill>
              </a:rPr>
              <a:t>= </a:t>
            </a:r>
            <a:r>
              <a:rPr lang="en-US" sz="2000" dirty="0">
                <a:solidFill>
                  <a:schemeClr val="tx2"/>
                </a:solidFill>
              </a:rPr>
              <a:t>CL </a:t>
            </a:r>
            <a:r>
              <a:rPr lang="en-US" sz="2000" b="1" baseline="-25000" dirty="0" err="1">
                <a:solidFill>
                  <a:schemeClr val="tx2"/>
                </a:solidFill>
              </a:rPr>
              <a:t>s+b</a:t>
            </a:r>
            <a:r>
              <a:rPr lang="en-US" sz="2000" dirty="0">
                <a:solidFill>
                  <a:schemeClr val="tx2"/>
                </a:solidFill>
              </a:rPr>
              <a:t> / </a:t>
            </a:r>
            <a:r>
              <a:rPr lang="en-US" sz="2000" dirty="0" err="1">
                <a:solidFill>
                  <a:schemeClr val="tx2"/>
                </a:solidFill>
              </a:rPr>
              <a:t>CL</a:t>
            </a:r>
            <a:r>
              <a:rPr lang="en-US" sz="2000" b="1" baseline="-25000" dirty="0" err="1">
                <a:solidFill>
                  <a:schemeClr val="tx2"/>
                </a:solidFill>
              </a:rPr>
              <a:t>b</a:t>
            </a:r>
            <a:r>
              <a:rPr lang="en-US" sz="2000" b="1" baseline="-25000" dirty="0">
                <a:solidFill>
                  <a:schemeClr val="tx2"/>
                </a:solidFill>
              </a:rPr>
              <a:t>  </a:t>
            </a:r>
            <a:r>
              <a:rPr lang="en-US" sz="2000" dirty="0">
                <a:solidFill>
                  <a:schemeClr val="tx2"/>
                </a:solidFill>
              </a:rPr>
              <a:t>  da </a:t>
            </a:r>
            <a:r>
              <a:rPr lang="en-US" sz="2000" dirty="0" err="1">
                <a:solidFill>
                  <a:schemeClr val="tx2"/>
                </a:solidFill>
              </a:rPr>
              <a:t>il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limite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inferiore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sulla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massa</a:t>
            </a:r>
            <a:r>
              <a:rPr lang="en-US" sz="2000" dirty="0">
                <a:solidFill>
                  <a:schemeClr val="tx2"/>
                </a:solidFill>
              </a:rPr>
              <a:t> dell</a:t>
            </a:r>
            <a:r>
              <a:rPr lang="ja-JP" altLang="en-US" sz="2000" dirty="0">
                <a:solidFill>
                  <a:schemeClr val="tx2"/>
                </a:solidFill>
                <a:latin typeface="Arial"/>
              </a:rPr>
              <a:t>’</a:t>
            </a:r>
            <a:r>
              <a:rPr lang="en-US" sz="2000" dirty="0">
                <a:solidFill>
                  <a:schemeClr val="tx2"/>
                </a:solidFill>
              </a:rPr>
              <a:t> Higgs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836738" y="4129088"/>
            <a:ext cx="5828781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eaLnBrk="0" hangingPunct="0">
              <a:buFont typeface="Arial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omic Sans MS" charset="0"/>
                <a:sym typeface="CommonBullets" charset="0"/>
              </a:rPr>
              <a:t> </a:t>
            </a:r>
            <a:r>
              <a:rPr lang="en-US" sz="2000" dirty="0">
                <a:solidFill>
                  <a:srgbClr val="D8003B"/>
                </a:solidFill>
              </a:rPr>
              <a:t>1 -</a:t>
            </a:r>
            <a:r>
              <a:rPr lang="en-US" sz="2000" b="1" dirty="0" err="1">
                <a:solidFill>
                  <a:srgbClr val="D8003B"/>
                </a:solidFill>
              </a:rPr>
              <a:t>CL</a:t>
            </a:r>
            <a:r>
              <a:rPr lang="en-US" sz="2000" b="1" baseline="-25000" dirty="0" err="1">
                <a:solidFill>
                  <a:srgbClr val="D8003B"/>
                </a:solidFill>
              </a:rPr>
              <a:t>b</a:t>
            </a:r>
            <a:r>
              <a:rPr lang="en-US" sz="2000" dirty="0">
                <a:solidFill>
                  <a:srgbClr val="D8003B"/>
                </a:solidFill>
              </a:rPr>
              <a:t> </a:t>
            </a:r>
            <a:r>
              <a:rPr lang="en-US" sz="2000" dirty="0">
                <a:solidFill>
                  <a:srgbClr val="0000CC"/>
                </a:solidFill>
              </a:rPr>
              <a:t>: </a:t>
            </a:r>
            <a:r>
              <a:rPr lang="en-US" sz="2000" dirty="0" err="1">
                <a:solidFill>
                  <a:srgbClr val="FF0000"/>
                </a:solidFill>
              </a:rPr>
              <a:t>una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misura</a:t>
            </a:r>
            <a:r>
              <a:rPr lang="en-US" sz="2000" dirty="0">
                <a:solidFill>
                  <a:srgbClr val="FF0000"/>
                </a:solidFill>
              </a:rPr>
              <a:t> di </a:t>
            </a:r>
            <a:r>
              <a:rPr lang="en-US" sz="2000" dirty="0" err="1">
                <a:solidFill>
                  <a:srgbClr val="FF0000"/>
                </a:solidFill>
              </a:rPr>
              <a:t>incompatibilita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FF0000"/>
                </a:solidFill>
              </a:rPr>
              <a:t> con 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“</a:t>
            </a:r>
            <a:r>
              <a:rPr lang="en-US" sz="2000" dirty="0">
                <a:solidFill>
                  <a:srgbClr val="FF0000"/>
                </a:solidFill>
              </a:rPr>
              <a:t>b</a:t>
            </a:r>
            <a:r>
              <a:rPr lang="ja-JP" altLang="en-US" sz="2000" dirty="0">
                <a:solidFill>
                  <a:srgbClr val="FF0000"/>
                </a:solidFill>
                <a:latin typeface="Arial"/>
              </a:rPr>
              <a:t>”</a:t>
            </a:r>
            <a:endParaRPr lang="en-US" sz="2000" dirty="0">
              <a:solidFill>
                <a:srgbClr val="FF0000"/>
              </a:solidFill>
            </a:endParaRPr>
          </a:p>
          <a:p>
            <a:pPr eaLnBrk="0" hangingPunct="0"/>
            <a:endParaRPr lang="en-US" sz="2000" dirty="0"/>
          </a:p>
          <a:p>
            <a:pPr eaLnBrk="0" hangingPunct="0"/>
            <a:r>
              <a:rPr lang="en-US" sz="2000" dirty="0"/>
              <a:t>1 -</a:t>
            </a:r>
            <a:r>
              <a:rPr lang="en-US" sz="2000" dirty="0" err="1">
                <a:solidFill>
                  <a:srgbClr val="FF0000"/>
                </a:solidFill>
              </a:rPr>
              <a:t>CL</a:t>
            </a:r>
            <a:r>
              <a:rPr lang="en-US" sz="2000" b="1" baseline="-25000" dirty="0" err="1">
                <a:solidFill>
                  <a:srgbClr val="FF0000"/>
                </a:solidFill>
              </a:rPr>
              <a:t>b</a:t>
            </a:r>
            <a:r>
              <a:rPr lang="en-US" sz="2000" b="1" baseline="-25000" dirty="0"/>
              <a:t>   </a:t>
            </a:r>
            <a:r>
              <a:rPr lang="en-US" sz="2000" b="1" dirty="0"/>
              <a:t> </a:t>
            </a:r>
            <a:r>
              <a:rPr lang="en-US" sz="2000" b="1" dirty="0" smtClean="0"/>
              <a:t>   </a:t>
            </a:r>
            <a:r>
              <a:rPr lang="en-US" sz="1800" dirty="0" smtClean="0"/>
              <a:t>0.32    </a:t>
            </a:r>
            <a:r>
              <a:rPr lang="en-US" sz="1800" dirty="0"/>
              <a:t>0.064   </a:t>
            </a:r>
            <a:r>
              <a:rPr lang="en-US" sz="1800" dirty="0" smtClean="0"/>
              <a:t>  </a:t>
            </a:r>
            <a:r>
              <a:rPr lang="en-US" sz="1800" dirty="0"/>
              <a:t>2.7 x 10</a:t>
            </a:r>
            <a:r>
              <a:rPr lang="en-US" sz="1800" baseline="30000" dirty="0"/>
              <a:t>-3</a:t>
            </a:r>
            <a:r>
              <a:rPr lang="en-US" sz="1800" dirty="0"/>
              <a:t>  </a:t>
            </a:r>
            <a:r>
              <a:rPr lang="en-US" sz="1800" dirty="0" smtClean="0"/>
              <a:t>      </a:t>
            </a:r>
            <a:r>
              <a:rPr lang="en-US" sz="1800" dirty="0"/>
              <a:t>6.3x10</a:t>
            </a:r>
            <a:r>
              <a:rPr lang="en-US" sz="1800" baseline="30000" dirty="0"/>
              <a:t>-5  </a:t>
            </a:r>
            <a:r>
              <a:rPr lang="en-US" sz="1800" dirty="0"/>
              <a:t>   5.7x10</a:t>
            </a:r>
            <a:r>
              <a:rPr lang="en-US" sz="1800" baseline="30000" dirty="0"/>
              <a:t>-7</a:t>
            </a:r>
          </a:p>
          <a:p>
            <a:pPr eaLnBrk="0" hangingPunct="0"/>
            <a:r>
              <a:rPr lang="en-US" sz="1800" baseline="30000" dirty="0">
                <a:latin typeface="Comic Sans MS" charset="0"/>
              </a:rPr>
              <a:t>                        </a:t>
            </a:r>
            <a:endParaRPr lang="en-US" sz="1800" dirty="0">
              <a:latin typeface="Comic Sans MS" charset="0"/>
            </a:endParaRPr>
          </a:p>
          <a:p>
            <a:pPr eaLnBrk="0" hangingPunct="0"/>
            <a:r>
              <a:rPr lang="en-US" sz="1800" dirty="0">
                <a:latin typeface="Comic Sans MS" charset="0"/>
              </a:rPr>
              <a:t>                1</a:t>
            </a:r>
            <a:r>
              <a:rPr lang="en-US" sz="1800" b="1" dirty="0">
                <a:latin typeface="Symbol" charset="0"/>
              </a:rPr>
              <a:t>s          </a:t>
            </a:r>
            <a:r>
              <a:rPr lang="en-US" sz="1800" dirty="0">
                <a:latin typeface="Comic Sans MS" charset="0"/>
              </a:rPr>
              <a:t>2</a:t>
            </a:r>
            <a:r>
              <a:rPr lang="en-US" sz="1800" b="1" dirty="0">
                <a:latin typeface="Symbol" charset="0"/>
              </a:rPr>
              <a:t>s           </a:t>
            </a:r>
            <a:r>
              <a:rPr lang="en-US" sz="1800" dirty="0">
                <a:latin typeface="Comic Sans MS" charset="0"/>
              </a:rPr>
              <a:t> 3</a:t>
            </a:r>
            <a:r>
              <a:rPr lang="en-US" sz="1800" b="1" dirty="0">
                <a:latin typeface="Symbol" charset="0"/>
              </a:rPr>
              <a:t>s </a:t>
            </a:r>
            <a:r>
              <a:rPr lang="en-US" sz="1800" dirty="0">
                <a:latin typeface="Comic Sans MS" charset="0"/>
              </a:rPr>
              <a:t>             4</a:t>
            </a:r>
            <a:r>
              <a:rPr lang="en-US" sz="1800" b="1" dirty="0">
                <a:latin typeface="Symbol" charset="0"/>
              </a:rPr>
              <a:t>s </a:t>
            </a:r>
            <a:r>
              <a:rPr lang="en-US" sz="1800" dirty="0">
                <a:latin typeface="Comic Sans MS" charset="0"/>
              </a:rPr>
              <a:t>          5</a:t>
            </a:r>
            <a:r>
              <a:rPr lang="en-US" sz="1800" b="1" dirty="0">
                <a:latin typeface="Symbol" charset="0"/>
              </a:rPr>
              <a:t>s </a:t>
            </a:r>
            <a:endParaRPr lang="en-US" sz="1800" dirty="0">
              <a:latin typeface="Comic Sans MS" charset="0"/>
            </a:endParaRPr>
          </a:p>
          <a:p>
            <a:pPr eaLnBrk="0" hangingPunct="0"/>
            <a:endParaRPr lang="en-US" sz="1800" b="1" dirty="0">
              <a:latin typeface="Symbol" charset="0"/>
            </a:endParaRPr>
          </a:p>
        </p:txBody>
      </p:sp>
      <p:pic>
        <p:nvPicPr>
          <p:cNvPr id="20" name="Picture 87" descr="fig6a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2" r="12091" b="1010"/>
          <a:stretch>
            <a:fillRect/>
          </a:stretch>
        </p:blipFill>
        <p:spPr bwMode="auto">
          <a:xfrm>
            <a:off x="2552700" y="788988"/>
            <a:ext cx="4375150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1" descr="probdens_110"/>
          <p:cNvPicPr>
            <a:picLocks noChangeAspect="1" noChangeArrowheads="1"/>
          </p:cNvPicPr>
          <p:nvPr/>
        </p:nvPicPr>
        <p:blipFill>
          <a:blip r:embed="rId3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86" r="33333" b="4579"/>
          <a:stretch>
            <a:fillRect/>
          </a:stretch>
        </p:blipFill>
        <p:spPr bwMode="auto">
          <a:xfrm>
            <a:off x="-25400" y="736600"/>
            <a:ext cx="371475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2" descr="probdens_120"/>
          <p:cNvPicPr>
            <a:picLocks noChangeAspect="1" noChangeArrowheads="1"/>
          </p:cNvPicPr>
          <p:nvPr/>
        </p:nvPicPr>
        <p:blipFill>
          <a:blip r:embed="rId4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96" r="35948" b="4407"/>
          <a:stretch>
            <a:fillRect/>
          </a:stretch>
        </p:blipFill>
        <p:spPr bwMode="auto">
          <a:xfrm>
            <a:off x="5556250" y="812800"/>
            <a:ext cx="3632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93"/>
          <p:cNvSpPr txBox="1">
            <a:spLocks noChangeArrowheads="1"/>
          </p:cNvSpPr>
          <p:nvPr/>
        </p:nvSpPr>
        <p:spPr bwMode="auto">
          <a:xfrm>
            <a:off x="1360752" y="64135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/>
              <a:t>M</a:t>
            </a:r>
            <a:r>
              <a:rPr lang="en-US" sz="1600" b="1" baseline="-25000" dirty="0"/>
              <a:t>H</a:t>
            </a:r>
            <a:r>
              <a:rPr lang="en-US" sz="1600" b="1" dirty="0"/>
              <a:t>=110</a:t>
            </a:r>
          </a:p>
        </p:txBody>
      </p:sp>
      <p:sp>
        <p:nvSpPr>
          <p:cNvPr id="24" name="Text Box 94"/>
          <p:cNvSpPr txBox="1">
            <a:spLocks noChangeArrowheads="1"/>
          </p:cNvSpPr>
          <p:nvPr/>
        </p:nvSpPr>
        <p:spPr bwMode="auto">
          <a:xfrm>
            <a:off x="7207250" y="58420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=120</a:t>
            </a:r>
          </a:p>
        </p:txBody>
      </p:sp>
      <p:pic>
        <p:nvPicPr>
          <p:cNvPr id="25" name="Picture 89" descr="fig6a"/>
          <p:cNvPicPr>
            <a:picLocks noChangeAspect="1" noChangeArrowheads="1"/>
          </p:cNvPicPr>
          <p:nvPr/>
        </p:nvPicPr>
        <p:blipFill>
          <a:blip r:embed="rId2">
            <a:lum bright="-88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2" r="12091" b="1010"/>
          <a:stretch>
            <a:fillRect/>
          </a:stretch>
        </p:blipFill>
        <p:spPr bwMode="auto">
          <a:xfrm>
            <a:off x="2552700" y="788988"/>
            <a:ext cx="4375150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76"/>
          <p:cNvSpPr txBox="1">
            <a:spLocks noChangeArrowheads="1"/>
          </p:cNvSpPr>
          <p:nvPr/>
        </p:nvSpPr>
        <p:spPr bwMode="auto">
          <a:xfrm>
            <a:off x="3378200" y="1879600"/>
            <a:ext cx="911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=115</a:t>
            </a:r>
          </a:p>
        </p:txBody>
      </p:sp>
      <p:sp>
        <p:nvSpPr>
          <p:cNvPr id="27" name="Text Box 95"/>
          <p:cNvSpPr txBox="1">
            <a:spLocks noChangeArrowheads="1"/>
          </p:cNvSpPr>
          <p:nvPr/>
        </p:nvSpPr>
        <p:spPr bwMode="auto">
          <a:xfrm>
            <a:off x="3378200" y="1879600"/>
            <a:ext cx="91149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/>
              <a:t>M</a:t>
            </a:r>
            <a:r>
              <a:rPr lang="en-US" sz="1600" b="1" baseline="-25000"/>
              <a:t>H</a:t>
            </a:r>
            <a:r>
              <a:rPr lang="en-US" sz="1600" b="1"/>
              <a:t>=115</a:t>
            </a:r>
          </a:p>
        </p:txBody>
      </p:sp>
    </p:spTree>
    <p:extLst>
      <p:ext uri="{BB962C8B-B14F-4D97-AF65-F5344CB8AC3E}">
        <p14:creationId xmlns:p14="http://schemas.microsoft.com/office/powerpoint/2010/main" val="276201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8864600" cy="533400"/>
          </a:xfrm>
        </p:spPr>
        <p:txBody>
          <a:bodyPr/>
          <a:lstStyle/>
          <a:p>
            <a:pPr algn="l"/>
            <a:r>
              <a:rPr lang="en-US" b="1" dirty="0" err="1"/>
              <a:t>C</a:t>
            </a:r>
            <a:r>
              <a:rPr lang="en-US" b="1" dirty="0" err="1" smtClean="0"/>
              <a:t>ompatibilita</a:t>
            </a:r>
            <a:r>
              <a:rPr lang="en-US" b="1" dirty="0" smtClean="0"/>
              <a:t>’ </a:t>
            </a:r>
            <a:r>
              <a:rPr lang="en-US" b="1" dirty="0" err="1" smtClean="0"/>
              <a:t>dei</a:t>
            </a:r>
            <a:r>
              <a:rPr lang="en-US" b="1" dirty="0" smtClean="0"/>
              <a:t> </a:t>
            </a:r>
            <a:r>
              <a:rPr lang="en-US" b="1" dirty="0" err="1" smtClean="0"/>
              <a:t>dati</a:t>
            </a:r>
            <a:r>
              <a:rPr lang="en-US" b="1" dirty="0" smtClean="0"/>
              <a:t> con </a:t>
            </a:r>
            <a:r>
              <a:rPr lang="en-US" b="1" dirty="0" err="1" smtClean="0"/>
              <a:t>l’ipotesi</a:t>
            </a:r>
            <a:r>
              <a:rPr lang="en-US" b="1" dirty="0" smtClean="0"/>
              <a:t> di solo </a:t>
            </a:r>
            <a:r>
              <a:rPr lang="en-US" b="1" dirty="0" err="1" smtClean="0"/>
              <a:t>fondo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850" y="3841750"/>
            <a:ext cx="3206750" cy="30961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900" y="755650"/>
            <a:ext cx="3394947" cy="3263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55650"/>
            <a:ext cx="41148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62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Spettro</a:t>
            </a:r>
            <a:r>
              <a:rPr lang="en-US" b="1" dirty="0" smtClean="0"/>
              <a:t> di </a:t>
            </a:r>
            <a:r>
              <a:rPr lang="en-US" b="1" dirty="0" err="1" smtClean="0"/>
              <a:t>massa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571539"/>
            <a:ext cx="1905000" cy="304800"/>
          </a:xfrm>
        </p:spPr>
        <p:txBody>
          <a:bodyPr/>
          <a:lstStyle/>
          <a:p>
            <a:fld id="{0EA2B60D-2C16-234D-B992-A5CB7E0D781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HZZ4l_animated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82663" y="634994"/>
            <a:ext cx="4661337" cy="3599745"/>
          </a:xfrm>
          <a:prstGeom prst="rect">
            <a:avLst/>
          </a:prstGeom>
        </p:spPr>
      </p:pic>
      <p:pic>
        <p:nvPicPr>
          <p:cNvPr id="7" name="4l-FixedScale-NoMuProf2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7000" y="652306"/>
            <a:ext cx="4394199" cy="42619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599" y="5344735"/>
            <a:ext cx="890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n-lt"/>
              </a:rPr>
              <a:t>La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risoluzione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sperimentale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e’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ottima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misuriamo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con gran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precisione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muoni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e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gli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elettroni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. Il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numero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di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eventi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e’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sufficiente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. </a:t>
            </a:r>
            <a:endParaRPr 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700" y="645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83216" y="190494"/>
            <a:ext cx="2207493" cy="369332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NOBEL PLOT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51000" y="6128434"/>
            <a:ext cx="6019800" cy="707886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ATLAS 4ℓ     </a:t>
            </a:r>
            <a:r>
              <a:rPr lang="en-US" sz="2000" dirty="0" err="1" smtClean="0"/>
              <a:t>Massa_H</a:t>
            </a:r>
            <a:r>
              <a:rPr lang="en-US" sz="2000" dirty="0" smtClean="0"/>
              <a:t> = 124.51 </a:t>
            </a:r>
            <a:r>
              <a:rPr lang="en-US" sz="2000" dirty="0"/>
              <a:t>± </a:t>
            </a:r>
            <a:r>
              <a:rPr lang="en-US" sz="2000" dirty="0" smtClean="0"/>
              <a:t>0.52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CMS     </a:t>
            </a:r>
            <a:r>
              <a:rPr lang="en-US" sz="2000" dirty="0"/>
              <a:t>4ℓ </a:t>
            </a:r>
            <a:r>
              <a:rPr lang="en-US" sz="2000" dirty="0" smtClean="0"/>
              <a:t>    </a:t>
            </a:r>
            <a:r>
              <a:rPr lang="en-US" sz="2000" dirty="0" err="1" smtClean="0"/>
              <a:t>Massa_H</a:t>
            </a:r>
            <a:r>
              <a:rPr lang="en-US" sz="2000" dirty="0" smtClean="0"/>
              <a:t> = </a:t>
            </a:r>
            <a:r>
              <a:rPr lang="en-US" sz="2000" dirty="0"/>
              <a:t>125.8 </a:t>
            </a:r>
            <a:r>
              <a:rPr lang="en-US" sz="2000" dirty="0" smtClean="0"/>
              <a:t>  ± 0.44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7789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HZZ4l_date_animated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95350" y="848693"/>
            <a:ext cx="6845300" cy="5286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Lo </a:t>
            </a:r>
            <a:r>
              <a:rPr lang="en-US" b="1" dirty="0" err="1" smtClean="0"/>
              <a:t>spettro</a:t>
            </a:r>
            <a:r>
              <a:rPr lang="en-US" b="1" dirty="0" smtClean="0"/>
              <a:t> di </a:t>
            </a:r>
            <a:r>
              <a:rPr lang="en-US" b="1" dirty="0" err="1" smtClean="0"/>
              <a:t>massa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571539"/>
            <a:ext cx="1905000" cy="304800"/>
          </a:xfrm>
        </p:spPr>
        <p:txBody>
          <a:bodyPr/>
          <a:lstStyle/>
          <a:p>
            <a:fld id="{0EA2B60D-2C16-234D-B992-A5CB7E0D781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1300" y="5925208"/>
            <a:ext cx="8902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n-lt"/>
              </a:rPr>
              <a:t>The experimental resolution is excellent, we measure with high precision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muons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and electrons. </a:t>
            </a:r>
            <a:endParaRPr 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700" y="645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Horizontal Scroll 4"/>
          <p:cNvSpPr/>
          <p:nvPr/>
        </p:nvSpPr>
        <p:spPr bwMode="auto">
          <a:xfrm>
            <a:off x="4546600" y="393706"/>
            <a:ext cx="3416300" cy="825494"/>
          </a:xfrm>
          <a:prstGeom prst="horizontalScroll">
            <a:avLst/>
          </a:prstGeom>
          <a:solidFill>
            <a:srgbClr val="B6F7FF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Handwriting - Dakota"/>
                <a:ea typeface="ＭＳ Ｐゴシック" charset="0"/>
                <a:cs typeface="Handwriting - Dakota"/>
              </a:rPr>
              <a:t>THE NOBEL PLOT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Handwriting - Dakota"/>
              <a:ea typeface="ＭＳ Ｐゴシック" charset="0"/>
              <a:cs typeface="Handwriting - Dakota"/>
            </a:endParaRPr>
          </a:p>
        </p:txBody>
      </p:sp>
    </p:spTree>
    <p:extLst>
      <p:ext uri="{BB962C8B-B14F-4D97-AF65-F5344CB8AC3E}">
        <p14:creationId xmlns:p14="http://schemas.microsoft.com/office/powerpoint/2010/main" val="31774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Le </a:t>
            </a:r>
            <a:r>
              <a:rPr lang="en-US" b="1" dirty="0" err="1" smtClean="0"/>
              <a:t>proprieta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066800"/>
            <a:ext cx="8636000" cy="5524500"/>
          </a:xfrm>
        </p:spPr>
        <p:txBody>
          <a:bodyPr/>
          <a:lstStyle/>
          <a:p>
            <a:r>
              <a:rPr lang="en-US" sz="2000" dirty="0" smtClean="0"/>
              <a:t>Il </a:t>
            </a:r>
            <a:r>
              <a:rPr lang="en-US" sz="2000" dirty="0" err="1" smtClean="0"/>
              <a:t>canale</a:t>
            </a:r>
            <a:r>
              <a:rPr lang="en-US" sz="2000" dirty="0" smtClean="0"/>
              <a:t> 4l </a:t>
            </a:r>
            <a:r>
              <a:rPr lang="en-US" sz="2000" dirty="0" err="1" smtClean="0"/>
              <a:t>permette</a:t>
            </a:r>
            <a:r>
              <a:rPr lang="en-US" sz="2000" dirty="0" smtClean="0"/>
              <a:t> di </a:t>
            </a:r>
            <a:r>
              <a:rPr lang="en-US" sz="2000" dirty="0" err="1" smtClean="0"/>
              <a:t>misurare</a:t>
            </a:r>
            <a:r>
              <a:rPr lang="en-US" sz="2000" dirty="0" smtClean="0"/>
              <a:t> le “</a:t>
            </a:r>
            <a:r>
              <a:rPr lang="en-US" sz="2000" dirty="0" err="1" smtClean="0"/>
              <a:t>proprieta</a:t>
            </a:r>
            <a:r>
              <a:rPr lang="en-US" sz="2000" dirty="0" smtClean="0"/>
              <a:t>’” </a:t>
            </a:r>
            <a:r>
              <a:rPr lang="en-US" sz="2000" dirty="0" err="1" smtClean="0"/>
              <a:t>dell’Higgs</a:t>
            </a:r>
            <a:r>
              <a:rPr lang="en-US" sz="2000" dirty="0" smtClean="0"/>
              <a:t> (Spin, </a:t>
            </a:r>
            <a:r>
              <a:rPr lang="en-US" sz="2000" dirty="0" err="1" smtClean="0"/>
              <a:t>Parita</a:t>
            </a:r>
            <a:r>
              <a:rPr lang="en-US" sz="2000" dirty="0" smtClean="0"/>
              <a:t>’, </a:t>
            </a:r>
            <a:r>
              <a:rPr lang="en-US" sz="2000" dirty="0" err="1" smtClean="0"/>
              <a:t>massa</a:t>
            </a:r>
            <a:r>
              <a:rPr lang="en-US" sz="2000" dirty="0" smtClean="0"/>
              <a:t>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err="1" smtClean="0"/>
              <a:t>Gli</a:t>
            </a:r>
            <a:r>
              <a:rPr lang="en-US" sz="2000" dirty="0" smtClean="0"/>
              <a:t> </a:t>
            </a:r>
            <a:r>
              <a:rPr lang="en-US" sz="2000" dirty="0" err="1" smtClean="0"/>
              <a:t>esperimenti</a:t>
            </a:r>
            <a:r>
              <a:rPr lang="en-US" sz="2000" dirty="0" smtClean="0"/>
              <a:t> </a:t>
            </a:r>
            <a:r>
              <a:rPr lang="en-US" sz="2000" dirty="0" err="1" smtClean="0"/>
              <a:t>hanno</a:t>
            </a:r>
            <a:r>
              <a:rPr lang="en-US" sz="2000" dirty="0" smtClean="0"/>
              <a:t> </a:t>
            </a:r>
            <a:r>
              <a:rPr lang="en-US" sz="2000" dirty="0" err="1" smtClean="0"/>
              <a:t>misurato</a:t>
            </a:r>
            <a:r>
              <a:rPr lang="en-US" sz="2000" dirty="0" smtClean="0"/>
              <a:t> la </a:t>
            </a:r>
            <a:r>
              <a:rPr lang="en-US" sz="2000" dirty="0" err="1" smtClean="0"/>
              <a:t>compatibilita</a:t>
            </a:r>
            <a:r>
              <a:rPr lang="en-US" sz="2000" dirty="0" smtClean="0"/>
              <a:t>’ </a:t>
            </a:r>
            <a:r>
              <a:rPr lang="en-US" sz="2000" dirty="0" err="1" smtClean="0"/>
              <a:t>dei</a:t>
            </a:r>
            <a:r>
              <a:rPr lang="en-US" sz="2000" dirty="0" smtClean="0"/>
              <a:t> </a:t>
            </a:r>
            <a:r>
              <a:rPr lang="en-US" sz="2000" dirty="0" err="1" smtClean="0"/>
              <a:t>dati</a:t>
            </a:r>
            <a:r>
              <a:rPr lang="en-US" sz="2000" dirty="0" smtClean="0"/>
              <a:t> con le </a:t>
            </a:r>
            <a:r>
              <a:rPr lang="en-US" sz="2000" dirty="0" err="1" smtClean="0"/>
              <a:t>varie</a:t>
            </a:r>
            <a:r>
              <a:rPr lang="en-US" sz="2000" dirty="0" smtClean="0"/>
              <a:t> </a:t>
            </a:r>
            <a:r>
              <a:rPr lang="en-US" sz="2000" dirty="0" err="1" smtClean="0"/>
              <a:t>ipotesi</a:t>
            </a:r>
            <a:r>
              <a:rPr lang="en-US" sz="2000" dirty="0" smtClean="0"/>
              <a:t> e con </a:t>
            </a:r>
            <a:r>
              <a:rPr lang="en-US" sz="2000" dirty="0" err="1" smtClean="0"/>
              <a:t>altissima</a:t>
            </a:r>
            <a:r>
              <a:rPr lang="en-US" sz="2000" dirty="0"/>
              <a:t> </a:t>
            </a:r>
            <a:r>
              <a:rPr lang="en-US" sz="2000" dirty="0" err="1" smtClean="0"/>
              <a:t>probabilita</a:t>
            </a:r>
            <a:r>
              <a:rPr lang="en-US" sz="2000" dirty="0" smtClean="0"/>
              <a:t>’ (98-99%) 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numerici</a:t>
            </a:r>
            <a:r>
              <a:rPr lang="en-US" sz="2000" dirty="0" smtClean="0"/>
              <a:t> </a:t>
            </a:r>
            <a:r>
              <a:rPr lang="en-US" sz="2000" dirty="0" err="1" smtClean="0"/>
              <a:t>quantici</a:t>
            </a:r>
            <a:r>
              <a:rPr lang="en-US" sz="2000" dirty="0" smtClean="0"/>
              <a:t> </a:t>
            </a:r>
            <a:r>
              <a:rPr lang="en-US" sz="2000" dirty="0" err="1" smtClean="0"/>
              <a:t>misurati</a:t>
            </a:r>
            <a:r>
              <a:rPr lang="en-US" sz="2000" dirty="0" smtClean="0"/>
              <a:t> </a:t>
            </a:r>
            <a:r>
              <a:rPr lang="en-US" sz="2000" dirty="0" err="1" smtClean="0"/>
              <a:t>sono</a:t>
            </a:r>
            <a:r>
              <a:rPr lang="en-US" sz="2000" dirty="0" smtClean="0"/>
              <a:t> </a:t>
            </a:r>
            <a:r>
              <a:rPr lang="en-US" sz="2000" dirty="0" err="1" smtClean="0"/>
              <a:t>quelli</a:t>
            </a:r>
            <a:r>
              <a:rPr lang="en-US" sz="2000" dirty="0" smtClean="0"/>
              <a:t> di un </a:t>
            </a:r>
            <a:r>
              <a:rPr lang="en-US" sz="2000" dirty="0" err="1" smtClean="0"/>
              <a:t>bosone</a:t>
            </a:r>
            <a:r>
              <a:rPr lang="en-US" sz="2000" dirty="0" smtClean="0"/>
              <a:t>  di Higgs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(S=0, P=+)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 descr="ang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422" y="2019344"/>
            <a:ext cx="3334402" cy="295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2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130800" cy="533400"/>
          </a:xfrm>
        </p:spPr>
        <p:txBody>
          <a:bodyPr/>
          <a:lstStyle/>
          <a:p>
            <a:pPr algn="l"/>
            <a:r>
              <a:rPr lang="en-US" b="1" dirty="0" smtClean="0"/>
              <a:t>Spin e </a:t>
            </a:r>
            <a:r>
              <a:rPr lang="en-US" b="1" dirty="0" err="1" smtClean="0"/>
              <a:t>parita</a:t>
            </a:r>
            <a:r>
              <a:rPr lang="en-US" b="1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723900"/>
            <a:ext cx="8636000" cy="5524500"/>
          </a:xfrm>
        </p:spPr>
        <p:txBody>
          <a:bodyPr/>
          <a:lstStyle/>
          <a:p>
            <a:r>
              <a:rPr lang="en-US" sz="1600" dirty="0"/>
              <a:t>Most known particles have a property which physicists call "spin": </a:t>
            </a:r>
            <a:r>
              <a:rPr lang="en-US" sz="1600" dirty="0" smtClean="0"/>
              <a:t>in some </a:t>
            </a:r>
          </a:p>
          <a:p>
            <a:r>
              <a:rPr lang="en-US" sz="1600" dirty="0" smtClean="0"/>
              <a:t>experiments </a:t>
            </a:r>
            <a:r>
              <a:rPr lang="en-US" sz="1600" dirty="0"/>
              <a:t>they behave as they were </a:t>
            </a:r>
            <a:r>
              <a:rPr lang="en-US" sz="1600" dirty="0" err="1"/>
              <a:t>macroscopical</a:t>
            </a:r>
            <a:r>
              <a:rPr lang="en-US" sz="1600" dirty="0"/>
              <a:t> </a:t>
            </a:r>
            <a:r>
              <a:rPr lang="en-US" sz="1600" dirty="0" smtClean="0"/>
              <a:t>objects rotating about some</a:t>
            </a:r>
          </a:p>
          <a:p>
            <a:r>
              <a:rPr lang="en-US" sz="1600" dirty="0" smtClean="0"/>
              <a:t>axis</a:t>
            </a:r>
            <a:r>
              <a:rPr lang="en-US" sz="1600" dirty="0"/>
              <a:t>. Electrons, protons, photons and </a:t>
            </a:r>
            <a:r>
              <a:rPr lang="en-US" sz="1600" dirty="0" smtClean="0"/>
              <a:t>even neutrinos </a:t>
            </a:r>
            <a:r>
              <a:rPr lang="en-US" sz="1600" dirty="0"/>
              <a:t>have a spin.</a:t>
            </a:r>
          </a:p>
          <a:p>
            <a:endParaRPr lang="en-US" sz="1600" dirty="0"/>
          </a:p>
          <a:p>
            <a:r>
              <a:rPr lang="en-US" sz="1600" dirty="0"/>
              <a:t>The Higgs boson is not allowed to have a spin: it must be </a:t>
            </a:r>
            <a:r>
              <a:rPr lang="en-US" sz="1600" dirty="0" smtClean="0"/>
              <a:t>what physicists </a:t>
            </a:r>
            <a:r>
              <a:rPr lang="en-US" sz="1600" dirty="0"/>
              <a:t>call </a:t>
            </a:r>
            <a:r>
              <a:rPr lang="en-US" sz="1600" dirty="0" smtClean="0"/>
              <a:t>a</a:t>
            </a:r>
          </a:p>
          <a:p>
            <a:r>
              <a:rPr lang="en-US" sz="1600" b="1" dirty="0" smtClean="0"/>
              <a:t>"</a:t>
            </a:r>
            <a:r>
              <a:rPr lang="en-US" sz="1600" b="1" dirty="0"/>
              <a:t>scalar" </a:t>
            </a:r>
            <a:r>
              <a:rPr lang="en-US" sz="1600" dirty="0"/>
              <a:t>particle, a particle with zero spin.  Why</a:t>
            </a:r>
            <a:r>
              <a:rPr lang="en-US" sz="1600" dirty="0" smtClean="0"/>
              <a:t>?  </a:t>
            </a:r>
          </a:p>
          <a:p>
            <a:r>
              <a:rPr lang="en-US" sz="1600" dirty="0" smtClean="0"/>
              <a:t>The </a:t>
            </a:r>
            <a:r>
              <a:rPr lang="en-US" sz="1600" dirty="0"/>
              <a:t>reason is somewhat </a:t>
            </a:r>
            <a:r>
              <a:rPr lang="en-US" sz="1600" dirty="0" smtClean="0"/>
              <a:t>technical.</a:t>
            </a:r>
          </a:p>
          <a:p>
            <a:endParaRPr lang="en-US" sz="1600" dirty="0"/>
          </a:p>
          <a:p>
            <a:r>
              <a:rPr lang="en-US" sz="1600" dirty="0"/>
              <a:t>The first idea to understand is that particles (all particles</a:t>
            </a:r>
            <a:r>
              <a:rPr lang="en-US" sz="1600" dirty="0" smtClean="0"/>
              <a:t>) are </a:t>
            </a:r>
            <a:r>
              <a:rPr lang="en-US" sz="1600" dirty="0"/>
              <a:t>interpreted </a:t>
            </a:r>
            <a:r>
              <a:rPr lang="en-US" sz="1600" dirty="0" smtClean="0"/>
              <a:t>as</a:t>
            </a:r>
          </a:p>
          <a:p>
            <a:r>
              <a:rPr lang="en-US" sz="1600" dirty="0" smtClean="0"/>
              <a:t>excitations </a:t>
            </a:r>
            <a:r>
              <a:rPr lang="en-US" sz="1600" dirty="0"/>
              <a:t>of some underlying field, something </a:t>
            </a:r>
            <a:r>
              <a:rPr lang="en-US" sz="1600" dirty="0" smtClean="0"/>
              <a:t>like a </a:t>
            </a:r>
            <a:r>
              <a:rPr lang="en-US" sz="1600" dirty="0"/>
              <a:t>long string with its </a:t>
            </a:r>
            <a:r>
              <a:rPr lang="en-US" sz="1600" dirty="0" smtClean="0"/>
              <a:t>two</a:t>
            </a:r>
          </a:p>
          <a:p>
            <a:r>
              <a:rPr lang="en-US" sz="1600" dirty="0" smtClean="0"/>
              <a:t>endpoints </a:t>
            </a:r>
            <a:r>
              <a:rPr lang="en-US" sz="1600" dirty="0"/>
              <a:t>fixed: if you tickle the </a:t>
            </a:r>
            <a:r>
              <a:rPr lang="en-US" sz="1600" dirty="0" smtClean="0"/>
              <a:t>string at </a:t>
            </a:r>
            <a:r>
              <a:rPr lang="en-US" sz="1600" dirty="0"/>
              <a:t>one endpoint, a deformation of the </a:t>
            </a:r>
            <a:endParaRPr lang="en-US" sz="1600" dirty="0" smtClean="0"/>
          </a:p>
          <a:p>
            <a:r>
              <a:rPr lang="en-US" sz="1600" dirty="0" smtClean="0"/>
              <a:t>original </a:t>
            </a:r>
            <a:r>
              <a:rPr lang="en-US" sz="1600" dirty="0"/>
              <a:t>string is created, </a:t>
            </a:r>
            <a:r>
              <a:rPr lang="en-US" sz="1600" dirty="0" smtClean="0"/>
              <a:t>and propagates </a:t>
            </a:r>
            <a:r>
              <a:rPr lang="en-US" sz="1600" dirty="0"/>
              <a:t>along the string until it reaches </a:t>
            </a:r>
            <a:r>
              <a:rPr lang="en-US" sz="1600" dirty="0" smtClean="0"/>
              <a:t>the</a:t>
            </a:r>
          </a:p>
          <a:p>
            <a:r>
              <a:rPr lang="en-US" sz="1600" dirty="0" smtClean="0"/>
              <a:t>opposite </a:t>
            </a:r>
            <a:r>
              <a:rPr lang="en-US" sz="1600" dirty="0"/>
              <a:t>endpoint</a:t>
            </a:r>
            <a:r>
              <a:rPr lang="en-US" sz="1600" dirty="0" smtClean="0"/>
              <a:t>, where </a:t>
            </a:r>
            <a:r>
              <a:rPr lang="en-US" sz="1600" dirty="0"/>
              <a:t>it is absorbed.  Photons, for example, are excitations of</a:t>
            </a:r>
          </a:p>
          <a:p>
            <a:r>
              <a:rPr lang="en-US" sz="1600" dirty="0"/>
              <a:t>electric and magnetic fields. Needless to say, when the string is </a:t>
            </a:r>
            <a:r>
              <a:rPr lang="en-US" sz="1600" dirty="0" smtClean="0"/>
              <a:t>left untouched</a:t>
            </a:r>
          </a:p>
          <a:p>
            <a:r>
              <a:rPr lang="en-US" sz="1600" dirty="0" smtClean="0"/>
              <a:t>(</a:t>
            </a:r>
            <a:r>
              <a:rPr lang="en-US" sz="1600" dirty="0"/>
              <a:t>when there are no electric or magnetic fields around), </a:t>
            </a:r>
            <a:r>
              <a:rPr lang="en-US" sz="1600" dirty="0" smtClean="0"/>
              <a:t>there is </a:t>
            </a:r>
            <a:r>
              <a:rPr lang="en-US" sz="1600" dirty="0"/>
              <a:t>no </a:t>
            </a:r>
            <a:r>
              <a:rPr lang="en-US" sz="1600" dirty="0" smtClean="0"/>
              <a:t>propagating</a:t>
            </a:r>
          </a:p>
          <a:p>
            <a:r>
              <a:rPr lang="en-US" sz="1600" dirty="0" smtClean="0"/>
              <a:t>deformation </a:t>
            </a:r>
            <a:r>
              <a:rPr lang="en-US" sz="1600" dirty="0"/>
              <a:t>(no photons): fields are zero in </a:t>
            </a:r>
            <a:r>
              <a:rPr lang="en-US" sz="1600" dirty="0" smtClean="0"/>
              <a:t>the lowest</a:t>
            </a:r>
            <a:r>
              <a:rPr lang="en-US" sz="1600" dirty="0"/>
              <a:t>-energy state. This is </a:t>
            </a:r>
            <a:r>
              <a:rPr lang="en-US" sz="1600" dirty="0" smtClean="0"/>
              <a:t>true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for all fields, except the one </a:t>
            </a:r>
            <a:r>
              <a:rPr lang="en-US" sz="1600" dirty="0" smtClean="0"/>
              <a:t>associated with </a:t>
            </a:r>
            <a:r>
              <a:rPr lang="en-US" sz="1600" dirty="0"/>
              <a:t>the Higgs boson: the mechanism </a:t>
            </a:r>
            <a:r>
              <a:rPr lang="en-US" sz="1600" dirty="0" smtClean="0"/>
              <a:t>by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which particles acquire </a:t>
            </a:r>
            <a:r>
              <a:rPr lang="en-US" sz="1600" dirty="0" smtClean="0"/>
              <a:t>masses is </a:t>
            </a:r>
            <a:r>
              <a:rPr lang="en-US" sz="1600" dirty="0"/>
              <a:t>precisely the fact that the Higgs field </a:t>
            </a:r>
            <a:r>
              <a:rPr lang="en-US" sz="1600" dirty="0" smtClean="0"/>
              <a:t>is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different from </a:t>
            </a:r>
            <a:r>
              <a:rPr lang="en-US" sz="1600" dirty="0" smtClean="0"/>
              <a:t>zero (</a:t>
            </a:r>
            <a:r>
              <a:rPr lang="en-US" sz="1600" dirty="0"/>
              <a:t>it takes some constant value) even when there are no </a:t>
            </a:r>
            <a:r>
              <a:rPr lang="en-US" sz="1600" dirty="0" smtClean="0"/>
              <a:t>Higgs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bosons around.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565900"/>
            <a:ext cx="1905000" cy="292100"/>
          </a:xfrm>
        </p:spPr>
        <p:txBody>
          <a:bodyPr/>
          <a:lstStyle/>
          <a:p>
            <a:fld id="{0EA2B60D-2C16-234D-B992-A5CB7E0D7813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5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Spin e </a:t>
            </a:r>
            <a:r>
              <a:rPr lang="en-US" b="1" dirty="0" err="1" smtClean="0"/>
              <a:t>parita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The </a:t>
            </a:r>
            <a:r>
              <a:rPr lang="en-US" sz="1600" dirty="0"/>
              <a:t>numerical value of this constant field is long known, and it </a:t>
            </a:r>
            <a:r>
              <a:rPr lang="en-US" sz="1600" dirty="0" smtClean="0"/>
              <a:t>is a </a:t>
            </a:r>
            <a:r>
              <a:rPr lang="en-US" sz="1600" dirty="0"/>
              <a:t>fundamental </a:t>
            </a:r>
            <a:endParaRPr lang="en-US" sz="1600" dirty="0" smtClean="0"/>
          </a:p>
          <a:p>
            <a:r>
              <a:rPr lang="en-US" sz="1600" dirty="0" smtClean="0"/>
              <a:t>constant </a:t>
            </a:r>
            <a:r>
              <a:rPr lang="en-US" sz="1600" dirty="0"/>
              <a:t>of Nature, much like the proton charge or </a:t>
            </a:r>
            <a:r>
              <a:rPr lang="en-US" sz="1600" dirty="0" smtClean="0"/>
              <a:t>the Planck </a:t>
            </a:r>
            <a:r>
              <a:rPr lang="en-US" sz="1600" dirty="0"/>
              <a:t>constant.</a:t>
            </a:r>
          </a:p>
          <a:p>
            <a:endParaRPr lang="en-US" sz="1600" dirty="0"/>
          </a:p>
          <a:p>
            <a:r>
              <a:rPr lang="en-US" sz="1600" dirty="0"/>
              <a:t>The second important idea is what we call "relativistic invariance", </a:t>
            </a:r>
            <a:r>
              <a:rPr lang="en-US" sz="1600" dirty="0" smtClean="0"/>
              <a:t>a difficult name</a:t>
            </a:r>
          </a:p>
          <a:p>
            <a:r>
              <a:rPr lang="en-US" sz="1600" dirty="0" smtClean="0"/>
              <a:t>for </a:t>
            </a:r>
            <a:r>
              <a:rPr lang="en-US" sz="1600" dirty="0"/>
              <a:t>a very simple thing: the fundamental laws </a:t>
            </a:r>
            <a:r>
              <a:rPr lang="en-US" sz="1600" dirty="0" smtClean="0"/>
              <a:t>of physics </a:t>
            </a:r>
            <a:r>
              <a:rPr lang="en-US" sz="1600" dirty="0"/>
              <a:t>must look the same </a:t>
            </a:r>
            <a:r>
              <a:rPr lang="en-US" sz="1600" dirty="0" smtClean="0"/>
              <a:t>for</a:t>
            </a:r>
          </a:p>
          <a:p>
            <a:r>
              <a:rPr lang="en-US" sz="1600" dirty="0" smtClean="0"/>
              <a:t>all </a:t>
            </a:r>
            <a:r>
              <a:rPr lang="en-US" sz="1600" dirty="0"/>
              <a:t>observers, even if they </a:t>
            </a:r>
            <a:r>
              <a:rPr lang="en-US" sz="1600" dirty="0" smtClean="0"/>
              <a:t>choose different </a:t>
            </a:r>
            <a:r>
              <a:rPr lang="en-US" sz="1600" dirty="0"/>
              <a:t>reference frames.  We call a "scalar" </a:t>
            </a:r>
            <a:endParaRPr lang="en-US" sz="1600" dirty="0" smtClean="0"/>
          </a:p>
          <a:p>
            <a:r>
              <a:rPr lang="en-US" sz="1600" dirty="0" smtClean="0"/>
              <a:t>any </a:t>
            </a:r>
            <a:r>
              <a:rPr lang="en-US" sz="1600" dirty="0"/>
              <a:t>physical </a:t>
            </a:r>
            <a:r>
              <a:rPr lang="en-US" sz="1600" dirty="0" smtClean="0"/>
              <a:t>quantity which </a:t>
            </a:r>
            <a:r>
              <a:rPr lang="en-US" sz="1600" dirty="0"/>
              <a:t>has just the same value for all observers. The </a:t>
            </a:r>
            <a:r>
              <a:rPr lang="en-US" sz="1600" dirty="0" smtClean="0"/>
              <a:t>mass</a:t>
            </a:r>
          </a:p>
          <a:p>
            <a:r>
              <a:rPr lang="en-US" sz="1600" dirty="0" smtClean="0"/>
              <a:t>of an object</a:t>
            </a:r>
            <a:r>
              <a:rPr lang="en-US" sz="1600" dirty="0"/>
              <a:t>, for example, is a scalar quantity.  A vector, such as </a:t>
            </a:r>
            <a:r>
              <a:rPr lang="en-US" sz="1600" dirty="0" smtClean="0"/>
              <a:t>for example an</a:t>
            </a:r>
          </a:p>
          <a:p>
            <a:r>
              <a:rPr lang="en-US" sz="1600" dirty="0" smtClean="0"/>
              <a:t>electric </a:t>
            </a:r>
            <a:r>
              <a:rPr lang="en-US" sz="1600" dirty="0"/>
              <a:t>or magnetic field, or the spin vector, does </a:t>
            </a:r>
            <a:r>
              <a:rPr lang="en-US" sz="1600" dirty="0" smtClean="0"/>
              <a:t>not share </a:t>
            </a:r>
            <a:r>
              <a:rPr lang="en-US" sz="1600" dirty="0"/>
              <a:t>the same property: </a:t>
            </a:r>
            <a:endParaRPr lang="en-US" sz="1600" dirty="0" smtClean="0"/>
          </a:p>
          <a:p>
            <a:r>
              <a:rPr lang="en-US" sz="1600" dirty="0" smtClean="0"/>
              <a:t>vectors </a:t>
            </a:r>
            <a:r>
              <a:rPr lang="en-US" sz="1600" dirty="0"/>
              <a:t>look different to </a:t>
            </a:r>
            <a:r>
              <a:rPr lang="en-US" sz="1600" dirty="0" smtClean="0"/>
              <a:t>different observers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/>
              <a:t>This is why the Higgs field must be a scalar field: because it takes a constant</a:t>
            </a:r>
          </a:p>
          <a:p>
            <a:r>
              <a:rPr lang="en-US" sz="1600" dirty="0"/>
              <a:t>non-zero value in the lowest-energy state, this constant must take</a:t>
            </a:r>
          </a:p>
          <a:p>
            <a:r>
              <a:rPr lang="en-US" sz="1600" dirty="0"/>
              <a:t>the same value in all reference frame. This is only possible if the Higgs boson</a:t>
            </a:r>
          </a:p>
          <a:p>
            <a:r>
              <a:rPr lang="en-US" sz="1600" dirty="0"/>
              <a:t>carries no spin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						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						from Prof Giovanni </a:t>
            </a:r>
            <a:r>
              <a:rPr lang="en-US" sz="1600" dirty="0" err="1" smtClean="0"/>
              <a:t>Ridolfi</a:t>
            </a:r>
            <a:r>
              <a:rPr lang="en-US" sz="1600" dirty="0" smtClean="0"/>
              <a:t> (</a:t>
            </a:r>
            <a:r>
              <a:rPr lang="en-US" sz="1600" dirty="0" err="1" smtClean="0"/>
              <a:t>Genova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9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Spin e </a:t>
            </a:r>
            <a:r>
              <a:rPr lang="en-US" b="1" dirty="0" err="1" smtClean="0"/>
              <a:t>parita</a:t>
            </a:r>
            <a:r>
              <a:rPr lang="en-US" b="1" dirty="0" smtClean="0"/>
              <a:t>’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The particle’s parity, a  property which </a:t>
            </a:r>
            <a:r>
              <a:rPr lang="en-US" sz="1800" dirty="0" smtClean="0"/>
              <a:t>characterizes </a:t>
            </a:r>
            <a:r>
              <a:rPr lang="en-US" sz="1800" dirty="0"/>
              <a:t>how differently </a:t>
            </a:r>
            <a:r>
              <a:rPr lang="en-US" sz="1800" dirty="0" smtClean="0"/>
              <a:t>the</a:t>
            </a:r>
          </a:p>
          <a:p>
            <a:r>
              <a:rPr lang="en-US" sz="1800" dirty="0" smtClean="0"/>
              <a:t> Higgs  behaves </a:t>
            </a:r>
            <a:r>
              <a:rPr lang="en-US" sz="1800" dirty="0"/>
              <a:t>when observed in a mirror.  With the Higgs, there </a:t>
            </a:r>
            <a:endParaRPr lang="en-US" sz="1800" dirty="0" smtClean="0"/>
          </a:p>
          <a:p>
            <a:r>
              <a:rPr lang="en-US" sz="1800" dirty="0" smtClean="0"/>
              <a:t> should </a:t>
            </a:r>
            <a:r>
              <a:rPr lang="en-US" sz="1800" dirty="0"/>
              <a:t>be no difference; otherwise, the interaction of other </a:t>
            </a:r>
            <a:r>
              <a:rPr lang="en-US" sz="1800" dirty="0" smtClean="0"/>
              <a:t>particles</a:t>
            </a:r>
          </a:p>
          <a:p>
            <a:r>
              <a:rPr lang="en-US" sz="1800" dirty="0" smtClean="0"/>
              <a:t> with </a:t>
            </a:r>
            <a:r>
              <a:rPr lang="en-US" sz="1800" dirty="0"/>
              <a:t>it, and so the </a:t>
            </a:r>
            <a:r>
              <a:rPr lang="en-US" sz="1800" dirty="0" smtClean="0"/>
              <a:t> mass </a:t>
            </a:r>
            <a:r>
              <a:rPr lang="en-US" sz="1800" dirty="0"/>
              <a:t>they acquire, would depend on the speed </a:t>
            </a:r>
            <a:r>
              <a:rPr lang="en-US" sz="1800" dirty="0" smtClean="0"/>
              <a:t>and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direction with which </a:t>
            </a:r>
            <a:r>
              <a:rPr lang="en-US" sz="1800" dirty="0" smtClean="0"/>
              <a:t>they travel </a:t>
            </a:r>
            <a:r>
              <a:rPr lang="en-US" sz="1800" dirty="0"/>
              <a:t>through the Higgs field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66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39700"/>
            <a:ext cx="8763000" cy="533400"/>
          </a:xfrm>
        </p:spPr>
        <p:txBody>
          <a:bodyPr/>
          <a:lstStyle/>
          <a:p>
            <a:pPr algn="l"/>
            <a:r>
              <a:rPr lang="en-US" b="1" dirty="0" smtClean="0"/>
              <a:t>La </a:t>
            </a:r>
            <a:r>
              <a:rPr lang="en-US" b="1" dirty="0" err="1" smtClean="0"/>
              <a:t>realta</a:t>
            </a:r>
            <a:r>
              <a:rPr lang="en-US" b="1" dirty="0" smtClean="0"/>
              <a:t>’ e </a:t>
            </a:r>
            <a:r>
              <a:rPr lang="en-US" b="1" dirty="0" err="1" smtClean="0"/>
              <a:t>piu</a:t>
            </a:r>
            <a:r>
              <a:rPr lang="en-US" b="1" dirty="0" smtClean="0"/>
              <a:t>’ </a:t>
            </a:r>
            <a:r>
              <a:rPr lang="en-US" b="1" dirty="0" err="1" smtClean="0"/>
              <a:t>complessa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4BB0-C1B8-B741-9450-297BAFDCA376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b="25334"/>
          <a:stretch>
            <a:fillRect/>
          </a:stretch>
        </p:blipFill>
        <p:spPr>
          <a:xfrm>
            <a:off x="0" y="1163638"/>
            <a:ext cx="4356100" cy="2989262"/>
          </a:xfrm>
          <a:prstGeom prst="rect">
            <a:avLst/>
          </a:prstGeom>
        </p:spPr>
      </p:pic>
      <p:pic>
        <p:nvPicPr>
          <p:cNvPr id="9" name="Picture 5" descr="CMS-2e-2mu-evt-394010457-3D.tiff"/>
          <p:cNvPicPr>
            <a:picLocks noChangeAspect="1"/>
          </p:cNvPicPr>
          <p:nvPr/>
        </p:nvPicPr>
        <p:blipFill>
          <a:blip r:embed="rId3"/>
          <a:srcRect l="7168" t="33990" r="10753"/>
          <a:stretch>
            <a:fillRect/>
          </a:stretch>
        </p:blipFill>
        <p:spPr bwMode="auto">
          <a:xfrm>
            <a:off x="3327400" y="3597275"/>
            <a:ext cx="58166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57243" y="1176338"/>
            <a:ext cx="48047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La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comprensione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della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“QCD” </a:t>
            </a:r>
          </a:p>
          <a:p>
            <a:r>
              <a:rPr lang="en-US" dirty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 </a:t>
            </a:r>
            <a:r>
              <a:rPr lang="en-US" dirty="0" smtClean="0">
                <a:latin typeface="Georgia"/>
                <a:cs typeface="Georgia"/>
              </a:rPr>
              <a:t>(</a:t>
            </a:r>
            <a:r>
              <a:rPr lang="en-US" dirty="0" err="1" smtClean="0">
                <a:latin typeface="Georgia"/>
                <a:cs typeface="Georgia"/>
              </a:rPr>
              <a:t>Quanto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Cromo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Dinamica</a:t>
            </a:r>
            <a:r>
              <a:rPr lang="en-US" dirty="0" smtClean="0">
                <a:latin typeface="Georgia"/>
                <a:cs typeface="Georgia"/>
              </a:rPr>
              <a:t>. i.e.</a:t>
            </a:r>
          </a:p>
          <a:p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smtClean="0">
                <a:latin typeface="Georgia"/>
                <a:cs typeface="Georgia"/>
              </a:rPr>
              <a:t>    </a:t>
            </a:r>
            <a:r>
              <a:rPr lang="en-US" dirty="0" err="1" smtClean="0">
                <a:latin typeface="Georgia"/>
                <a:cs typeface="Georgia"/>
              </a:rPr>
              <a:t>interazione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tra</a:t>
            </a:r>
            <a:r>
              <a:rPr lang="en-US" dirty="0" smtClean="0">
                <a:latin typeface="Georgia"/>
                <a:cs typeface="Georgia"/>
              </a:rPr>
              <a:t> quark) </a:t>
            </a:r>
          </a:p>
          <a:p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e’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importante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per </a:t>
            </a:r>
          </a:p>
          <a:p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-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l’interpretazione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dei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dati</a:t>
            </a:r>
            <a:endParaRPr lang="en-US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-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studi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di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precisione</a:t>
            </a:r>
            <a:endParaRPr lang="en-US" dirty="0" smtClean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dirty="0">
                <a:solidFill>
                  <a:srgbClr val="000090"/>
                </a:solidFill>
                <a:latin typeface="Georgia"/>
                <a:cs typeface="Georgia"/>
              </a:rPr>
              <a:t>-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ricerca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di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nuove</a:t>
            </a:r>
            <a:r>
              <a:rPr lang="en-US" dirty="0" smtClean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Georgia"/>
                <a:cs typeface="Georgia"/>
              </a:rPr>
              <a:t>particelle</a:t>
            </a:r>
            <a:endParaRPr lang="en-US" dirty="0" smtClean="0">
              <a:solidFill>
                <a:srgbClr val="00009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03493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 </a:t>
            </a:r>
            <a:r>
              <a:rPr lang="en-US" sz="3200" b="1" dirty="0" err="1" smtClean="0">
                <a:latin typeface="Symbol" charset="2"/>
                <a:cs typeface="Symbol" charset="2"/>
                <a:sym typeface="Wingdings"/>
              </a:rPr>
              <a:t>gg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5" name="Group 5"/>
          <p:cNvGrpSpPr/>
          <p:nvPr/>
        </p:nvGrpSpPr>
        <p:grpSpPr>
          <a:xfrm>
            <a:off x="262652" y="1003300"/>
            <a:ext cx="4076700" cy="2984500"/>
            <a:chOff x="38099" y="929693"/>
            <a:chExt cx="3231195" cy="3026058"/>
          </a:xfrm>
        </p:grpSpPr>
        <p:pic>
          <p:nvPicPr>
            <p:cNvPr id="6" name="Picture 5" descr="3496-3D-Hg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" t="4525" r="4270" b="3941"/>
            <a:stretch/>
          </p:blipFill>
          <p:spPr>
            <a:xfrm>
              <a:off x="38099" y="929693"/>
              <a:ext cx="3231195" cy="302605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344603" y="1148445"/>
              <a:ext cx="1262635" cy="44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1</a:t>
              </a:r>
              <a:r>
                <a:rPr lang="en-US" dirty="0" smtClean="0"/>
                <a:t>= 86 GeV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67487" y="3269604"/>
              <a:ext cx="1210588" cy="4431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</a:t>
              </a:r>
              <a:r>
                <a:rPr lang="en-US" dirty="0" smtClean="0"/>
                <a:t>γ</a:t>
              </a:r>
              <a:r>
                <a:rPr lang="en-US" baseline="-25000" dirty="0" smtClean="0"/>
                <a:t>2</a:t>
              </a:r>
              <a:r>
                <a:rPr lang="en-US" dirty="0" smtClean="0"/>
                <a:t>=56 GeV</a:t>
              </a:r>
              <a:endParaRPr lang="en-US" dirty="0"/>
            </a:p>
          </p:txBody>
        </p:sp>
      </p:grp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 b="1852"/>
          <a:stretch>
            <a:fillRect/>
          </a:stretch>
        </p:blipFill>
        <p:spPr bwMode="auto">
          <a:xfrm>
            <a:off x="4656852" y="1333500"/>
            <a:ext cx="4472102" cy="282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62652" y="4273550"/>
            <a:ext cx="8636000" cy="2139950"/>
          </a:xfrm>
        </p:spPr>
        <p:txBody>
          <a:bodyPr/>
          <a:lstStyle/>
          <a:p>
            <a:r>
              <a:rPr lang="en-US" sz="1800" dirty="0" err="1" smtClean="0"/>
              <a:t>Rispetto</a:t>
            </a:r>
            <a:r>
              <a:rPr lang="en-US" sz="1800" dirty="0" smtClean="0"/>
              <a:t> </a:t>
            </a:r>
            <a:r>
              <a:rPr lang="en-US" sz="1800" dirty="0" err="1" smtClean="0"/>
              <a:t>ai</a:t>
            </a:r>
            <a:r>
              <a:rPr lang="en-US" sz="1800" dirty="0" smtClean="0"/>
              <a:t> 4l e’ </a:t>
            </a:r>
            <a:r>
              <a:rPr lang="en-US" sz="1800" dirty="0" err="1" smtClean="0"/>
              <a:t>uno</a:t>
            </a:r>
            <a:r>
              <a:rPr lang="en-US" sz="1800" dirty="0" smtClean="0"/>
              <a:t> </a:t>
            </a:r>
            <a:r>
              <a:rPr lang="en-US" sz="1800" dirty="0" err="1" smtClean="0"/>
              <a:t>stato</a:t>
            </a:r>
            <a:r>
              <a:rPr lang="en-US" sz="1800" dirty="0" smtClean="0"/>
              <a:t> finale dove </a:t>
            </a:r>
            <a:r>
              <a:rPr lang="en-US" sz="1800" dirty="0" err="1" smtClean="0"/>
              <a:t>domina</a:t>
            </a:r>
            <a:r>
              <a:rPr lang="en-US" sz="1800" dirty="0" smtClean="0"/>
              <a:t> </a:t>
            </a:r>
            <a:r>
              <a:rPr lang="en-US" sz="1800" dirty="0" err="1" smtClean="0"/>
              <a:t>il</a:t>
            </a:r>
            <a:r>
              <a:rPr lang="en-US" sz="1800" dirty="0" smtClean="0"/>
              <a:t> </a:t>
            </a:r>
            <a:r>
              <a:rPr lang="en-US" sz="1800" dirty="0" err="1" smtClean="0"/>
              <a:t>fondo</a:t>
            </a:r>
            <a:endParaRPr lang="en-US" sz="1800" dirty="0" smtClean="0"/>
          </a:p>
          <a:p>
            <a:r>
              <a:rPr lang="en-US" sz="1800" dirty="0" smtClean="0"/>
              <a:t>(2 </a:t>
            </a:r>
            <a:r>
              <a:rPr lang="en-US" sz="1800" dirty="0" err="1" smtClean="0"/>
              <a:t>fotoni</a:t>
            </a:r>
            <a:r>
              <a:rPr lang="en-US" sz="1800" dirty="0" smtClean="0"/>
              <a:t> </a:t>
            </a:r>
            <a:r>
              <a:rPr lang="en-US" sz="1800" dirty="0" err="1" smtClean="0"/>
              <a:t>prodotti</a:t>
            </a:r>
            <a:r>
              <a:rPr lang="en-US" sz="1800" dirty="0" smtClean="0"/>
              <a:t> da </a:t>
            </a:r>
            <a:r>
              <a:rPr lang="en-US" sz="1800" dirty="0" err="1" smtClean="0"/>
              <a:t>interazione</a:t>
            </a:r>
            <a:r>
              <a:rPr lang="en-US" sz="1800" dirty="0" smtClean="0"/>
              <a:t> </a:t>
            </a:r>
            <a:r>
              <a:rPr lang="en-US" sz="1800" dirty="0" err="1" smtClean="0"/>
              <a:t>dei</a:t>
            </a:r>
            <a:r>
              <a:rPr lang="en-US" sz="1800" dirty="0" smtClean="0"/>
              <a:t> quark).</a:t>
            </a:r>
          </a:p>
          <a:p>
            <a:r>
              <a:rPr lang="en-US" sz="1800" dirty="0" smtClean="0"/>
              <a:t>I due </a:t>
            </a:r>
            <a:r>
              <a:rPr lang="en-US" sz="1800" dirty="0" err="1" smtClean="0"/>
              <a:t>fotoni</a:t>
            </a:r>
            <a:r>
              <a:rPr lang="en-US" sz="1800" dirty="0" smtClean="0"/>
              <a:t> non </a:t>
            </a:r>
            <a:r>
              <a:rPr lang="en-US" sz="1800" dirty="0" err="1" smtClean="0"/>
              <a:t>lasciano</a:t>
            </a:r>
            <a:r>
              <a:rPr lang="en-US" sz="1800" dirty="0" smtClean="0"/>
              <a:t> </a:t>
            </a:r>
            <a:r>
              <a:rPr lang="en-US" sz="1800" dirty="0" err="1" smtClean="0"/>
              <a:t>traccia</a:t>
            </a:r>
            <a:r>
              <a:rPr lang="en-US" sz="1800" dirty="0" smtClean="0"/>
              <a:t> </a:t>
            </a:r>
            <a:r>
              <a:rPr lang="en-US" sz="1800" dirty="0" err="1" smtClean="0"/>
              <a:t>nel</a:t>
            </a:r>
            <a:r>
              <a:rPr lang="en-US" sz="1800" dirty="0" smtClean="0"/>
              <a:t> </a:t>
            </a:r>
            <a:r>
              <a:rPr lang="en-US" sz="1800" dirty="0" err="1" smtClean="0"/>
              <a:t>tracciatore</a:t>
            </a:r>
            <a:r>
              <a:rPr lang="en-US" sz="1800" dirty="0" smtClean="0"/>
              <a:t> e </a:t>
            </a:r>
            <a:r>
              <a:rPr lang="en-US" sz="1800" dirty="0" err="1" smtClean="0"/>
              <a:t>dunque</a:t>
            </a:r>
            <a:r>
              <a:rPr lang="en-US" sz="1800" dirty="0" smtClean="0"/>
              <a:t> </a:t>
            </a:r>
            <a:r>
              <a:rPr lang="en-US" sz="1800" dirty="0" err="1" smtClean="0"/>
              <a:t>il</a:t>
            </a:r>
            <a:r>
              <a:rPr lang="en-US" sz="1800" dirty="0" smtClean="0"/>
              <a:t> </a:t>
            </a:r>
            <a:r>
              <a:rPr lang="en-US" sz="1800" dirty="0" err="1" smtClean="0"/>
              <a:t>loro</a:t>
            </a:r>
            <a:r>
              <a:rPr lang="en-US" sz="1800" dirty="0" smtClean="0"/>
              <a:t> “</a:t>
            </a:r>
            <a:r>
              <a:rPr lang="en-US" sz="1800" dirty="0" err="1" smtClean="0"/>
              <a:t>vertice</a:t>
            </a:r>
            <a:r>
              <a:rPr lang="en-US" sz="1800" dirty="0" smtClean="0"/>
              <a:t> </a:t>
            </a:r>
            <a:r>
              <a:rPr lang="en-US" sz="1800" dirty="0" err="1" smtClean="0"/>
              <a:t>primario</a:t>
            </a:r>
            <a:r>
              <a:rPr lang="en-US" sz="1800" dirty="0" smtClean="0"/>
              <a:t>” non e’ </a:t>
            </a:r>
            <a:r>
              <a:rPr lang="en-US" sz="1800" dirty="0" err="1" smtClean="0"/>
              <a:t>noto</a:t>
            </a:r>
            <a:r>
              <a:rPr lang="en-US" sz="1800" dirty="0" smtClean="0"/>
              <a:t> con </a:t>
            </a:r>
            <a:r>
              <a:rPr lang="en-US" sz="1800" dirty="0" err="1" smtClean="0"/>
              <a:t>precisione</a:t>
            </a:r>
            <a:r>
              <a:rPr lang="en-US" sz="1800" dirty="0"/>
              <a:t>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err="1" smtClean="0">
                <a:sym typeface="Wingdings"/>
              </a:rPr>
              <a:t>problema</a:t>
            </a:r>
            <a:r>
              <a:rPr lang="en-US" sz="1800" dirty="0" smtClean="0">
                <a:sym typeface="Wingdings"/>
              </a:rPr>
              <a:t> per </a:t>
            </a:r>
            <a:r>
              <a:rPr lang="en-US" sz="1800" dirty="0" smtClean="0"/>
              <a:t> </a:t>
            </a:r>
            <a:r>
              <a:rPr lang="en-US" sz="1800" dirty="0" err="1"/>
              <a:t>q</a:t>
            </a:r>
            <a:r>
              <a:rPr lang="en-US" sz="1800" dirty="0" err="1" smtClean="0"/>
              <a:t>uando</a:t>
            </a:r>
            <a:r>
              <a:rPr lang="en-US" sz="1800" dirty="0" smtClean="0"/>
              <a:t> </a:t>
            </a:r>
            <a:r>
              <a:rPr lang="en-US" sz="1800" dirty="0" err="1" smtClean="0"/>
              <a:t>si</a:t>
            </a:r>
            <a:r>
              <a:rPr lang="en-US" sz="1800" dirty="0" smtClean="0"/>
              <a:t> </a:t>
            </a:r>
            <a:r>
              <a:rPr lang="en-US" sz="1800" dirty="0" err="1" smtClean="0"/>
              <a:t>hanno</a:t>
            </a:r>
            <a:r>
              <a:rPr lang="en-US" sz="1800" dirty="0" smtClean="0"/>
              <a:t> </a:t>
            </a:r>
            <a:r>
              <a:rPr lang="en-US" sz="1800" dirty="0" err="1" smtClean="0"/>
              <a:t>molti</a:t>
            </a:r>
            <a:r>
              <a:rPr lang="en-US" sz="1800" dirty="0" smtClean="0"/>
              <a:t> </a:t>
            </a:r>
            <a:r>
              <a:rPr lang="en-US" sz="1800" dirty="0" err="1" smtClean="0"/>
              <a:t>eventi</a:t>
            </a:r>
            <a:r>
              <a:rPr lang="en-US" sz="1800" dirty="0" smtClean="0"/>
              <a:t> </a:t>
            </a:r>
            <a:r>
              <a:rPr lang="en-US" sz="1800" dirty="0" err="1" smtClean="0"/>
              <a:t>sovrapposti</a:t>
            </a:r>
            <a:r>
              <a:rPr lang="en-US" sz="1800" dirty="0" smtClean="0"/>
              <a:t> (=pile-up, </a:t>
            </a:r>
            <a:r>
              <a:rPr lang="en-US" sz="1800" dirty="0" err="1" smtClean="0"/>
              <a:t>alta</a:t>
            </a:r>
            <a:r>
              <a:rPr lang="en-US" sz="1800" dirty="0" smtClean="0"/>
              <a:t> </a:t>
            </a:r>
            <a:r>
              <a:rPr lang="en-US" sz="1800" dirty="0" err="1" smtClean="0"/>
              <a:t>luminosita</a:t>
            </a:r>
            <a:r>
              <a:rPr lang="en-US" sz="1800" dirty="0" smtClean="0"/>
              <a:t>’ </a:t>
            </a:r>
            <a:r>
              <a:rPr lang="en-US" sz="1800" dirty="0" err="1" smtClean="0"/>
              <a:t>istantanea</a:t>
            </a:r>
            <a:r>
              <a:rPr lang="en-US" sz="1800" dirty="0" smtClean="0"/>
              <a:t>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545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Pile-up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 descr="13_vertices_fi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812800"/>
            <a:ext cx="6129477" cy="3251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614" y="4165600"/>
            <a:ext cx="6029392" cy="2171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624" y="1820093"/>
            <a:ext cx="2749376" cy="22439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6" y="3924624"/>
            <a:ext cx="3558494" cy="264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24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Pile-up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4" descr="vertic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7150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29607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H </a:t>
            </a:r>
            <a:r>
              <a:rPr lang="en-US" b="1" dirty="0">
                <a:sym typeface="Wingdings"/>
              </a:rPr>
              <a:t> </a:t>
            </a:r>
            <a:r>
              <a:rPr lang="en-US" sz="3200" b="1" dirty="0" err="1">
                <a:latin typeface="Symbol" charset="2"/>
                <a:cs typeface="Symbol" charset="2"/>
                <a:sym typeface="Wingdings"/>
              </a:rPr>
              <a:t>gg</a:t>
            </a:r>
            <a:endParaRPr lang="en-US" dirty="0"/>
          </a:p>
        </p:txBody>
      </p:sp>
      <p:pic>
        <p:nvPicPr>
          <p:cNvPr id="5" name="Hgg-FixedScale-Short2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24025" y="571500"/>
            <a:ext cx="5695950" cy="5524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03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055" y="2387600"/>
            <a:ext cx="6245498" cy="4483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53"/>
            <a:ext cx="4667765" cy="335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965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H </a:t>
            </a:r>
            <a:r>
              <a:rPr lang="en-US" b="1" dirty="0">
                <a:sym typeface="Wingdings"/>
              </a:rPr>
              <a:t> </a:t>
            </a:r>
            <a:r>
              <a:rPr lang="en-US" sz="3200" b="1" dirty="0" err="1">
                <a:latin typeface="Symbol" charset="2"/>
                <a:cs typeface="Symbol" charset="2"/>
                <a:sym typeface="Wingdings"/>
              </a:rPr>
              <a:t>gg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575559"/>
            <a:ext cx="4140205" cy="3995627"/>
          </a:xfrm>
          <a:prstGeom prst="rect">
            <a:avLst/>
          </a:prstGeom>
        </p:spPr>
      </p:pic>
      <p:pic>
        <p:nvPicPr>
          <p:cNvPr id="6" name="Picture 7" descr="https://atlas.web.cern.ch/Atlas/GROUPS/PHYSICS/PAPERS/HIGG-2013-02/fig_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9" y="705894"/>
            <a:ext cx="4588135" cy="375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2600" y="513065"/>
            <a:ext cx="73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Georgia"/>
                <a:cs typeface="Georgia"/>
              </a:rPr>
              <a:t>CMS</a:t>
            </a:r>
            <a:endParaRPr lang="en-US" b="1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9302" y="525765"/>
            <a:ext cx="1000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Georgia"/>
                <a:cs typeface="Georgia"/>
              </a:rPr>
              <a:t>ATLAS</a:t>
            </a:r>
            <a:endParaRPr lang="en-US" b="1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701911"/>
              </p:ext>
            </p:extLst>
          </p:nvPr>
        </p:nvGraphicFramePr>
        <p:xfrm>
          <a:off x="685468" y="4828342"/>
          <a:ext cx="8154092" cy="1639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646"/>
                <a:gridCol w="3594223"/>
                <a:gridCol w="3594223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CH" sz="1700" b="0" i="0" dirty="0">
                        <a:solidFill>
                          <a:schemeClr val="tx2"/>
                        </a:solidFill>
                        <a:latin typeface="Hypatia Sans Pro Light"/>
                        <a:cs typeface="Hypatia Sans Pro Light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chemeClr val="tx1"/>
                          </a:solidFill>
                          <a:latin typeface="Hypatia Sans Pro"/>
                          <a:cs typeface="Hypatia Sans Pro"/>
                        </a:rPr>
                        <a:t>ATLAS </a:t>
                      </a:r>
                      <a:r>
                        <a:rPr lang="it-CH" sz="1700" b="0" i="0" dirty="0" smtClean="0">
                          <a:solidFill>
                            <a:schemeClr val="tx1"/>
                          </a:solidFill>
                          <a:latin typeface="Hypatia Sans Pro Light"/>
                          <a:cs typeface="Hypatia Sans Pro Light"/>
                        </a:rPr>
                        <a:t>fit ± stat. ± syst 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chemeClr val="tx1"/>
                          </a:solidFill>
                          <a:latin typeface="Hypatia Sans Pro"/>
                          <a:cs typeface="Hypatia Sans Pro"/>
                        </a:rPr>
                        <a:t>CMS </a:t>
                      </a:r>
                      <a:r>
                        <a:rPr lang="it-CH" sz="1700" b="0" i="0" dirty="0" smtClean="0">
                          <a:solidFill>
                            <a:schemeClr val="tx1"/>
                          </a:solidFill>
                          <a:latin typeface="Hypatia Sans Pro Light"/>
                          <a:cs typeface="Hypatia Sans Pro Light"/>
                        </a:rPr>
                        <a:t>fit ± stat. ± syst 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2620">
                <a:tc>
                  <a:txBody>
                    <a:bodyPr/>
                    <a:lstStyle/>
                    <a:p>
                      <a:pPr algn="ctr"/>
                      <a:r>
                        <a:rPr lang="el-GR" sz="2200" b="0" i="0" dirty="0" smtClean="0">
                          <a:solidFill>
                            <a:srgbClr val="FF0000"/>
                          </a:solidFill>
                          <a:latin typeface="Hypatia Sans Pro Light"/>
                          <a:cs typeface="Hypatia Sans Pro Light"/>
                        </a:rPr>
                        <a:t>γγ</a:t>
                      </a:r>
                      <a:endParaRPr lang="it-CH" sz="2200" b="0" i="0" dirty="0">
                        <a:solidFill>
                          <a:srgbClr val="FF0000"/>
                        </a:solidFill>
                        <a:latin typeface="Hypatia Sans Pro Light"/>
                        <a:cs typeface="Hypatia Sans Pro Ligh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rgbClr val="FF0000"/>
                          </a:solidFill>
                          <a:latin typeface="Hypatia Sans Pro Light"/>
                          <a:cs typeface="Hypatia Sans Pro Light"/>
                        </a:rPr>
                        <a:t>125.98 ± 0.42 ± 0.28 GeV</a:t>
                      </a:r>
                      <a:endParaRPr lang="it-CH" sz="2200" b="0" i="0" dirty="0">
                        <a:solidFill>
                          <a:srgbClr val="FF0000"/>
                        </a:solidFill>
                        <a:latin typeface="Hypatia Sans Pro Light"/>
                        <a:cs typeface="Hypatia Sans Pro Ligh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rgbClr val="FF0000"/>
                          </a:solidFill>
                          <a:latin typeface="Hypatia Sans Pro Light"/>
                          <a:cs typeface="Hypatia Sans Pro Light"/>
                        </a:rPr>
                        <a:t>124.70 ± 0.31± 0.15 GeV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82620">
                <a:tc>
                  <a:txBody>
                    <a:bodyPr/>
                    <a:lstStyle/>
                    <a:p>
                      <a:pPr algn="ctr"/>
                      <a:r>
                        <a:rPr lang="en-US" sz="2200" b="0" i="0" dirty="0" smtClean="0">
                          <a:solidFill>
                            <a:srgbClr val="0000FF"/>
                          </a:solidFill>
                          <a:latin typeface="Hypatia Sans Pro Light"/>
                          <a:cs typeface="Hypatia Sans Pro Light"/>
                        </a:rPr>
                        <a:t>4ℓ</a:t>
                      </a:r>
                      <a:r>
                        <a:rPr lang="en-US" sz="2200" b="0" i="0" baseline="0" dirty="0" smtClean="0">
                          <a:solidFill>
                            <a:srgbClr val="0000FF"/>
                          </a:solidFill>
                          <a:latin typeface="Hypatia Sans Pro Light"/>
                          <a:cs typeface="Hypatia Sans Pro Light"/>
                        </a:rPr>
                        <a:t> </a:t>
                      </a:r>
                      <a:endParaRPr lang="it-CH" sz="2200" b="0" i="0" dirty="0">
                        <a:solidFill>
                          <a:srgbClr val="0000FF"/>
                        </a:solidFill>
                        <a:latin typeface="Hypatia Sans Pro Light"/>
                        <a:cs typeface="Hypatia Sans Pro Light"/>
                      </a:endParaRPr>
                    </a:p>
                  </a:txBody>
                  <a:tcPr anchor="ctr"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rgbClr val="0000FF"/>
                          </a:solidFill>
                          <a:latin typeface="Hypatia Sans Pro Light"/>
                          <a:cs typeface="Hypatia Sans Pro Light"/>
                        </a:rPr>
                        <a:t>124.51 ± 0.52 ± 0.06 GeV</a:t>
                      </a:r>
                      <a:endParaRPr lang="it-CH" sz="2200" b="0" i="0" dirty="0">
                        <a:solidFill>
                          <a:srgbClr val="0000FF"/>
                        </a:solidFill>
                        <a:latin typeface="Hypatia Sans Pro Light"/>
                        <a:cs typeface="Hypatia Sans Pro Light"/>
                      </a:endParaRPr>
                    </a:p>
                  </a:txBody>
                  <a:tcPr anchor="ctr"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rgbClr val="0000FF"/>
                          </a:solidFill>
                          <a:latin typeface="Hypatia Sans Pro Light"/>
                          <a:cs typeface="Hypatia Sans Pro Light"/>
                        </a:rPr>
                        <a:t>125.8 ± 0.4 ± 0.2 GeV</a:t>
                      </a:r>
                    </a:p>
                  </a:txBody>
                  <a:tcPr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2620">
                <a:tc>
                  <a:txBody>
                    <a:bodyPr/>
                    <a:lstStyle/>
                    <a:p>
                      <a:pPr algn="ctr"/>
                      <a:r>
                        <a:rPr lang="en-US" sz="2200" b="0" i="0" dirty="0" smtClean="0">
                          <a:solidFill>
                            <a:schemeClr val="tx1"/>
                          </a:solidFill>
                          <a:latin typeface="Hypatia Sans Pro"/>
                          <a:cs typeface="Hypatia Sans Pro"/>
                        </a:rPr>
                        <a:t>comb</a:t>
                      </a:r>
                      <a:endParaRPr lang="it-CH" sz="2200" b="0" i="0" dirty="0">
                        <a:solidFill>
                          <a:schemeClr val="tx1"/>
                        </a:solidFill>
                        <a:latin typeface="Hypatia Sans Pro"/>
                        <a:cs typeface="Hypatia Sans Pro"/>
                      </a:endParaRPr>
                    </a:p>
                  </a:txBody>
                  <a:tcPr anchor="ctr"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chemeClr val="tx1"/>
                          </a:solidFill>
                          <a:latin typeface="Hypatia Sans Pro"/>
                          <a:cs typeface="Hypatia Sans Pro"/>
                        </a:rPr>
                        <a:t>125.36 ± 0.37 ± 0.18 GeV</a:t>
                      </a:r>
                      <a:endParaRPr lang="it-CH" sz="2200" b="0" i="0" dirty="0">
                        <a:solidFill>
                          <a:schemeClr val="tx1"/>
                        </a:solidFill>
                        <a:latin typeface="Hypatia Sans Pro"/>
                        <a:cs typeface="Hypatia Sans Pro"/>
                      </a:endParaRPr>
                    </a:p>
                  </a:txBody>
                  <a:tcPr anchor="ctr"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sz="2200" b="0" i="0" dirty="0" smtClean="0">
                          <a:solidFill>
                            <a:schemeClr val="tx1"/>
                          </a:solidFill>
                          <a:latin typeface="Hypatia Sans Pro"/>
                          <a:cs typeface="Hypatia Sans Pro"/>
                        </a:rPr>
                        <a:t>125.03 ± 0.26 ± 0.14 GeV</a:t>
                      </a:r>
                    </a:p>
                  </a:txBody>
                  <a:tcP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12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WW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err="1" smtClean="0">
                <a:sym typeface="Wingdings"/>
              </a:rPr>
              <a:t>l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dirty="0" err="1" smtClean="0">
                <a:sym typeface="Wingdings"/>
              </a:rPr>
              <a:t>l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Canale</a:t>
            </a:r>
            <a:r>
              <a:rPr lang="en-US" sz="2000" dirty="0" smtClean="0"/>
              <a:t> molto </a:t>
            </a:r>
            <a:r>
              <a:rPr lang="en-US" sz="2000" dirty="0" err="1" smtClean="0"/>
              <a:t>complicato</a:t>
            </a:r>
            <a:r>
              <a:rPr lang="en-US" sz="2000" dirty="0" smtClean="0"/>
              <a:t> per la </a:t>
            </a:r>
            <a:r>
              <a:rPr lang="en-US" sz="2000" dirty="0" err="1" smtClean="0"/>
              <a:t>presenza</a:t>
            </a:r>
            <a:r>
              <a:rPr lang="en-US" sz="2000" dirty="0" smtClean="0"/>
              <a:t> </a:t>
            </a:r>
            <a:r>
              <a:rPr lang="en-US" sz="2000" dirty="0" err="1" smtClean="0"/>
              <a:t>dei</a:t>
            </a:r>
            <a:r>
              <a:rPr lang="en-US" sz="2000" dirty="0" smtClean="0"/>
              <a:t> due </a:t>
            </a:r>
            <a:r>
              <a:rPr lang="en-US" sz="2000" dirty="0" err="1" smtClean="0"/>
              <a:t>neutrini</a:t>
            </a:r>
            <a:r>
              <a:rPr lang="en-US" sz="2000" dirty="0" smtClean="0"/>
              <a:t> e </a:t>
            </a:r>
            <a:r>
              <a:rPr lang="en-US" sz="2000" dirty="0" err="1" smtClean="0"/>
              <a:t>quindi</a:t>
            </a:r>
            <a:r>
              <a:rPr lang="en-US" sz="2000" dirty="0" smtClean="0"/>
              <a:t> di </a:t>
            </a:r>
            <a:r>
              <a:rPr lang="en-US" sz="2000" dirty="0" err="1" smtClean="0"/>
              <a:t>grande</a:t>
            </a:r>
            <a:r>
              <a:rPr lang="en-US" sz="2000" dirty="0" smtClean="0"/>
              <a:t> “</a:t>
            </a:r>
            <a:r>
              <a:rPr lang="en-US" sz="2000" dirty="0" err="1" smtClean="0"/>
              <a:t>energia</a:t>
            </a:r>
            <a:r>
              <a:rPr lang="en-US" sz="2000" dirty="0" smtClean="0"/>
              <a:t> </a:t>
            </a:r>
            <a:r>
              <a:rPr lang="en-US" sz="2000" dirty="0" err="1" smtClean="0"/>
              <a:t>mancante</a:t>
            </a:r>
            <a:r>
              <a:rPr lang="en-US" sz="2000" dirty="0" smtClean="0"/>
              <a:t>”.</a:t>
            </a:r>
          </a:p>
          <a:p>
            <a:r>
              <a:rPr lang="en-US" sz="2000" dirty="0" smtClean="0"/>
              <a:t>Il </a:t>
            </a:r>
            <a:r>
              <a:rPr lang="en-US" sz="2000" dirty="0" err="1" smtClean="0"/>
              <a:t>fondo</a:t>
            </a:r>
            <a:r>
              <a:rPr lang="en-US" sz="2000" dirty="0" smtClean="0"/>
              <a:t> e’ </a:t>
            </a:r>
            <a:r>
              <a:rPr lang="en-US" sz="2000" dirty="0" err="1" smtClean="0"/>
              <a:t>anche</a:t>
            </a:r>
            <a:r>
              <a:rPr lang="en-US" sz="2000" dirty="0" smtClean="0"/>
              <a:t> </a:t>
            </a:r>
            <a:r>
              <a:rPr lang="en-US" sz="2000" dirty="0" err="1" smtClean="0"/>
              <a:t>dominante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Un </a:t>
            </a:r>
            <a:r>
              <a:rPr lang="en-US" sz="2000" dirty="0" err="1" smtClean="0"/>
              <a:t>grosso</a:t>
            </a:r>
            <a:r>
              <a:rPr lang="en-US" sz="2000" dirty="0" smtClean="0"/>
              <a:t> </a:t>
            </a:r>
            <a:r>
              <a:rPr lang="en-US" sz="2000" dirty="0" err="1" smtClean="0"/>
              <a:t>aiuto</a:t>
            </a:r>
            <a:r>
              <a:rPr lang="en-US" sz="2000" dirty="0" smtClean="0"/>
              <a:t> </a:t>
            </a:r>
            <a:r>
              <a:rPr lang="en-US" sz="2000" dirty="0" err="1" smtClean="0"/>
              <a:t>viene</a:t>
            </a:r>
            <a:r>
              <a:rPr lang="en-US" sz="2000" dirty="0" smtClean="0"/>
              <a:t> dal </a:t>
            </a:r>
            <a:r>
              <a:rPr lang="en-US" sz="2000" dirty="0" err="1" smtClean="0"/>
              <a:t>fatto</a:t>
            </a:r>
            <a:r>
              <a:rPr lang="en-US" sz="2000" dirty="0" smtClean="0"/>
              <a:t> </a:t>
            </a:r>
            <a:r>
              <a:rPr lang="en-US" sz="2000" dirty="0" err="1" smtClean="0"/>
              <a:t>che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neutrini</a:t>
            </a:r>
            <a:r>
              <a:rPr lang="en-US" sz="2000" dirty="0" smtClean="0"/>
              <a:t> </a:t>
            </a:r>
            <a:r>
              <a:rPr lang="en-US" sz="2000" dirty="0" err="1" smtClean="0"/>
              <a:t>essendo</a:t>
            </a:r>
            <a:r>
              <a:rPr lang="en-US" sz="2000" dirty="0" smtClean="0"/>
              <a:t> a m~0 </a:t>
            </a:r>
            <a:r>
              <a:rPr lang="en-US" sz="2000" dirty="0" err="1" smtClean="0"/>
              <a:t>esistono</a:t>
            </a:r>
            <a:r>
              <a:rPr lang="en-US" sz="2000" dirty="0" smtClean="0"/>
              <a:t> solo con lo spin </a:t>
            </a:r>
            <a:r>
              <a:rPr lang="en-US" sz="2000" dirty="0" err="1" smtClean="0"/>
              <a:t>orientato</a:t>
            </a:r>
            <a:r>
              <a:rPr lang="en-US" sz="2000" dirty="0" smtClean="0"/>
              <a:t> in </a:t>
            </a:r>
            <a:r>
              <a:rPr lang="en-US" sz="2000" dirty="0" err="1" smtClean="0"/>
              <a:t>direzione</a:t>
            </a:r>
            <a:r>
              <a:rPr lang="en-US" sz="2000" dirty="0" smtClean="0"/>
              <a:t> </a:t>
            </a:r>
            <a:r>
              <a:rPr lang="en-US" sz="2000" dirty="0" err="1" smtClean="0"/>
              <a:t>opposta</a:t>
            </a:r>
            <a:r>
              <a:rPr lang="en-US" sz="2000" dirty="0" smtClean="0"/>
              <a:t> al </a:t>
            </a:r>
            <a:r>
              <a:rPr lang="en-US" sz="2000" dirty="0" err="1" smtClean="0"/>
              <a:t>momento</a:t>
            </a:r>
            <a:r>
              <a:rPr lang="en-US" sz="2000" dirty="0" smtClean="0"/>
              <a:t>: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578600"/>
            <a:ext cx="1905000" cy="304800"/>
          </a:xfrm>
        </p:spPr>
        <p:txBody>
          <a:bodyPr/>
          <a:lstStyle/>
          <a:p>
            <a:fld id="{0EA2B60D-2C16-234D-B992-A5CB7E0D781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1905000" y="4216400"/>
            <a:ext cx="139700" cy="177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044700" y="3479800"/>
            <a:ext cx="698500" cy="736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1257300" y="4394200"/>
            <a:ext cx="647700" cy="749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Right Arrow 10"/>
          <p:cNvSpPr/>
          <p:nvPr/>
        </p:nvSpPr>
        <p:spPr bwMode="auto">
          <a:xfrm rot="18581855">
            <a:off x="2260600" y="4051300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 rot="7699372">
            <a:off x="1698362" y="4749799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4102100" y="3111500"/>
            <a:ext cx="698500" cy="736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734565" y="4845050"/>
            <a:ext cx="661081" cy="749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3454400" y="3936849"/>
            <a:ext cx="647700" cy="749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2061465" y="5632450"/>
            <a:ext cx="647700" cy="749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Right Arrow 21"/>
          <p:cNvSpPr/>
          <p:nvPr/>
        </p:nvSpPr>
        <p:spPr bwMode="auto">
          <a:xfrm rot="18400465">
            <a:off x="3917950" y="4311649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8400465">
            <a:off x="4427554" y="3568850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 rot="7699372">
            <a:off x="2525015" y="5957491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7699372">
            <a:off x="3032543" y="5293518"/>
            <a:ext cx="368300" cy="165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74271" y="3848100"/>
            <a:ext cx="558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</a:p>
          <a:p>
            <a:r>
              <a:rPr lang="en-US" dirty="0" smtClean="0"/>
              <a:t>S=0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527800" y="3441700"/>
            <a:ext cx="135999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  S=0</a:t>
            </a:r>
          </a:p>
          <a:p>
            <a:r>
              <a:rPr lang="en-US" dirty="0" smtClean="0"/>
              <a:t>W S = 1</a:t>
            </a:r>
          </a:p>
          <a:p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 S = -1/2</a:t>
            </a:r>
          </a:p>
          <a:p>
            <a:r>
              <a:rPr lang="en-US" dirty="0" smtClean="0"/>
              <a:t>E+  S = ½</a:t>
            </a:r>
          </a:p>
          <a:p>
            <a:r>
              <a:rPr lang="en-US" dirty="0" err="1" smtClean="0"/>
              <a:t>Ve</a:t>
            </a:r>
            <a:r>
              <a:rPr lang="en-US" dirty="0" smtClean="0"/>
              <a:t>   S = ½</a:t>
            </a:r>
          </a:p>
          <a:p>
            <a:r>
              <a:rPr lang="en-US" dirty="0" err="1" smtClean="0"/>
              <a:t>Ve</a:t>
            </a:r>
            <a:r>
              <a:rPr lang="en-US" dirty="0" smtClean="0"/>
              <a:t>   S = -1/2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52500" y="4452023"/>
            <a:ext cx="479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W-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05000" y="3567517"/>
            <a:ext cx="54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W+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620946" y="3663735"/>
            <a:ext cx="558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625679" y="5028009"/>
            <a:ext cx="635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S=-1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018206" y="3257034"/>
            <a:ext cx="417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421864" y="40125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137636" y="55689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79467" y="4958834"/>
            <a:ext cx="363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138310" y="539884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404261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err="1" smtClean="0">
                <a:sym typeface="Wingdings"/>
              </a:rPr>
              <a:t>WWl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="1" dirty="0" err="1" smtClean="0">
                <a:sym typeface="Wingdings"/>
              </a:rPr>
              <a:t>l</a:t>
            </a:r>
            <a:r>
              <a:rPr lang="en-US" b="1" dirty="0" err="1" smtClean="0">
                <a:latin typeface="Symbol" charset="2"/>
                <a:cs typeface="Symbol" charset="2"/>
                <a:sym typeface="Wingdings"/>
              </a:rPr>
              <a:t>n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WW-FixedScale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31951" y="869938"/>
            <a:ext cx="5937250" cy="569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13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bb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L’Higgs</a:t>
            </a:r>
            <a:r>
              <a:rPr lang="en-US" sz="2000" dirty="0" smtClean="0"/>
              <a:t> decade </a:t>
            </a:r>
            <a:r>
              <a:rPr lang="en-US" sz="2000" dirty="0" err="1" smtClean="0"/>
              <a:t>anche</a:t>
            </a:r>
            <a:r>
              <a:rPr lang="en-US" sz="2000" dirty="0" smtClean="0"/>
              <a:t> in quark.</a:t>
            </a:r>
          </a:p>
          <a:p>
            <a:r>
              <a:rPr lang="en-US" sz="2000" dirty="0" err="1" smtClean="0"/>
              <a:t>Tende</a:t>
            </a:r>
            <a:r>
              <a:rPr lang="en-US" sz="2000" dirty="0" smtClean="0"/>
              <a:t> a </a:t>
            </a:r>
            <a:r>
              <a:rPr lang="en-US" sz="2000" dirty="0" err="1" smtClean="0"/>
              <a:t>decadere</a:t>
            </a:r>
            <a:r>
              <a:rPr lang="en-US" sz="2000" dirty="0" smtClean="0"/>
              <a:t> </a:t>
            </a:r>
            <a:r>
              <a:rPr lang="en-US" sz="2000" dirty="0" err="1" smtClean="0"/>
              <a:t>nel</a:t>
            </a:r>
            <a:r>
              <a:rPr lang="en-US" sz="2000" dirty="0" smtClean="0"/>
              <a:t> quark </a:t>
            </a:r>
            <a:r>
              <a:rPr lang="en-US" sz="2000" dirty="0" err="1" smtClean="0"/>
              <a:t>piu</a:t>
            </a:r>
            <a:r>
              <a:rPr lang="en-US" sz="2000" dirty="0" smtClean="0"/>
              <a:t>’ </a:t>
            </a:r>
            <a:r>
              <a:rPr lang="en-US" sz="2000" dirty="0" err="1" smtClean="0"/>
              <a:t>pesante</a:t>
            </a:r>
            <a:r>
              <a:rPr lang="en-US" sz="2000" dirty="0" smtClean="0"/>
              <a:t> </a:t>
            </a:r>
            <a:r>
              <a:rPr lang="en-US" sz="2000" dirty="0" err="1" smtClean="0"/>
              <a:t>disponibile</a:t>
            </a:r>
            <a:endParaRPr lang="en-US" sz="2000" dirty="0" smtClean="0"/>
          </a:p>
          <a:p>
            <a:r>
              <a:rPr lang="en-US" sz="2000" dirty="0" smtClean="0"/>
              <a:t>(</a:t>
            </a:r>
            <a:r>
              <a:rPr lang="en-US" sz="2000" dirty="0" err="1" smtClean="0"/>
              <a:t>il</a:t>
            </a:r>
            <a:r>
              <a:rPr lang="en-US" sz="2000" dirty="0" smtClean="0"/>
              <a:t> quark top e’ </a:t>
            </a:r>
            <a:r>
              <a:rPr lang="en-US" sz="2000" dirty="0" err="1" smtClean="0"/>
              <a:t>troppo</a:t>
            </a:r>
            <a:r>
              <a:rPr lang="en-US" sz="2000" dirty="0" smtClean="0"/>
              <a:t> </a:t>
            </a:r>
            <a:r>
              <a:rPr lang="en-US" sz="2000" dirty="0" err="1" smtClean="0"/>
              <a:t>pesante</a:t>
            </a:r>
            <a:r>
              <a:rPr lang="en-US" sz="2000" dirty="0" smtClean="0"/>
              <a:t>,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to</a:t>
            </a:r>
            <a:r>
              <a:rPr lang="en-US" baseline="-25000" dirty="0" err="1" smtClean="0"/>
              <a:t>p</a:t>
            </a:r>
            <a:r>
              <a:rPr lang="en-US" sz="2000" dirty="0" smtClean="0"/>
              <a:t>&gt;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H</a:t>
            </a:r>
            <a:r>
              <a:rPr lang="en-US" sz="2000" dirty="0" smtClean="0"/>
              <a:t>, </a:t>
            </a:r>
            <a:r>
              <a:rPr lang="en-US" sz="2000" dirty="0" err="1" smtClean="0"/>
              <a:t>dunque</a:t>
            </a:r>
            <a:endParaRPr lang="en-US" sz="2000" dirty="0" smtClean="0"/>
          </a:p>
          <a:p>
            <a:r>
              <a:rPr lang="en-US" sz="2000" dirty="0" smtClean="0"/>
              <a:t>H </a:t>
            </a:r>
            <a:r>
              <a:rPr lang="en-US" sz="2000" dirty="0" smtClean="0">
                <a:sym typeface="Wingdings"/>
              </a:rPr>
              <a:t>bb)</a:t>
            </a:r>
          </a:p>
          <a:p>
            <a:r>
              <a:rPr lang="en-US" sz="2000" dirty="0" smtClean="0">
                <a:sym typeface="Wingdings"/>
              </a:rPr>
              <a:t>Il b quark </a:t>
            </a:r>
            <a:r>
              <a:rPr lang="en-US" sz="2000" dirty="0" err="1" smtClean="0">
                <a:sym typeface="Wingdings"/>
              </a:rPr>
              <a:t>si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puo</a:t>
            </a:r>
            <a:r>
              <a:rPr lang="en-US" sz="2000" dirty="0" smtClean="0">
                <a:sym typeface="Wingdings"/>
              </a:rPr>
              <a:t>’ </a:t>
            </a:r>
            <a:r>
              <a:rPr lang="en-US" sz="2000" dirty="0" err="1" smtClean="0">
                <a:sym typeface="Wingdings"/>
              </a:rPr>
              <a:t>identificare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tramite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i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suoi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decadimenti</a:t>
            </a:r>
            <a:r>
              <a:rPr lang="en-US" sz="2000" dirty="0" smtClean="0">
                <a:sym typeface="Wingdings"/>
              </a:rPr>
              <a:t>, ma non con un </a:t>
            </a:r>
            <a:r>
              <a:rPr lang="en-US" sz="2000" dirty="0" err="1" smtClean="0">
                <a:sym typeface="Wingdings"/>
              </a:rPr>
              <a:t>alta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efficienza</a:t>
            </a:r>
            <a:r>
              <a:rPr lang="en-US" sz="2000" dirty="0" smtClean="0">
                <a:sym typeface="Wingdings"/>
              </a:rPr>
              <a:t> e </a:t>
            </a:r>
            <a:r>
              <a:rPr lang="en-US" sz="2000" dirty="0" err="1" smtClean="0">
                <a:sym typeface="Wingdings"/>
              </a:rPr>
              <a:t>purezza</a:t>
            </a:r>
            <a:r>
              <a:rPr lang="en-US" sz="2000" dirty="0" smtClean="0">
                <a:sym typeface="Wingdings"/>
              </a:rPr>
              <a:t>. Il </a:t>
            </a:r>
            <a:r>
              <a:rPr lang="en-US" sz="2000" dirty="0" err="1" smtClean="0">
                <a:sym typeface="Wingdings"/>
              </a:rPr>
              <a:t>fondo</a:t>
            </a:r>
            <a:r>
              <a:rPr lang="en-US" sz="2000" dirty="0" smtClean="0">
                <a:sym typeface="Wingdings"/>
              </a:rPr>
              <a:t> e’ </a:t>
            </a:r>
            <a:r>
              <a:rPr lang="en-US" sz="2000" dirty="0" err="1" smtClean="0">
                <a:sym typeface="Wingdings"/>
              </a:rPr>
              <a:t>dominanate</a:t>
            </a:r>
            <a:endParaRPr lang="en-US" sz="2000" dirty="0" smtClean="0">
              <a:sym typeface="Wingdings"/>
            </a:endParaRPr>
          </a:p>
          <a:p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   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000" dirty="0" smtClean="0">
                <a:sym typeface="Wingdings"/>
              </a:rPr>
              <a:t>(bb) ~ 10</a:t>
            </a:r>
            <a:r>
              <a:rPr lang="en-US" sz="2000" baseline="30000" dirty="0">
                <a:sym typeface="Wingdings"/>
              </a:rPr>
              <a:t>7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000" dirty="0" smtClean="0">
                <a:sym typeface="Wingdings"/>
              </a:rPr>
              <a:t>(H -&gt;bb)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CMS ha un </a:t>
            </a:r>
            <a:r>
              <a:rPr lang="en-US" sz="2000" dirty="0" err="1" smtClean="0">
                <a:sym typeface="Wingdings"/>
              </a:rPr>
              <a:t>eccesso</a:t>
            </a:r>
            <a:r>
              <a:rPr lang="en-US" sz="2000" dirty="0" smtClean="0">
                <a:sym typeface="Wingdings"/>
              </a:rPr>
              <a:t> di ~2 sigma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0" y="3136900"/>
            <a:ext cx="37592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85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 </a:t>
            </a:r>
            <a:r>
              <a:rPr lang="en-US" b="1" dirty="0" smtClean="0">
                <a:sym typeface="Wingdings"/>
              </a:rPr>
              <a:t></a:t>
            </a:r>
            <a:r>
              <a:rPr lang="en-US" b="1" dirty="0" smtClean="0"/>
              <a:t> </a:t>
            </a:r>
            <a:r>
              <a:rPr lang="en-US" b="1" dirty="0" err="1" smtClean="0"/>
              <a:t>leptoni</a:t>
            </a:r>
            <a:r>
              <a:rPr lang="en-US" b="1" dirty="0" smtClean="0"/>
              <a:t> tau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Image 42" descr="jose_weighted_all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703" y="1234442"/>
            <a:ext cx="4901097" cy="472816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92100" y="2311400"/>
            <a:ext cx="260062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Tau -&gt;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t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err="1" smtClean="0">
                <a:latin typeface="+mn-lt"/>
              </a:rPr>
              <a:t>e</a:t>
            </a:r>
            <a:r>
              <a:rPr lang="en-US" dirty="0" smtClean="0">
                <a:latin typeface="+mn-lt"/>
              </a:rPr>
              <a:t>(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+mn-lt"/>
              </a:rPr>
              <a:t>)</a:t>
            </a:r>
          </a:p>
          <a:p>
            <a:r>
              <a:rPr lang="en-US" dirty="0" smtClean="0">
                <a:latin typeface="+mn-lt"/>
              </a:rPr>
              <a:t>Tau </a:t>
            </a:r>
            <a:r>
              <a:rPr lang="en-US" dirty="0" smtClean="0">
                <a:latin typeface="+mn-lt"/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baseline="-25000" dirty="0" err="1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dirty="0" smtClean="0">
                <a:latin typeface="+mn-lt"/>
                <a:sym typeface="Wingdings"/>
              </a:rPr>
              <a:t>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p p p</a:t>
            </a:r>
            <a:r>
              <a:rPr lang="en-US" dirty="0" smtClean="0">
                <a:latin typeface="+mn-lt"/>
                <a:sym typeface="Wingdings"/>
              </a:rPr>
              <a:t> (k…)</a:t>
            </a:r>
          </a:p>
          <a:p>
            <a:endParaRPr lang="en-US" dirty="0">
              <a:latin typeface="+mn-lt"/>
              <a:sym typeface="Wingdings"/>
            </a:endParaRPr>
          </a:p>
          <a:p>
            <a:r>
              <a:rPr lang="en-US" dirty="0" err="1" smtClean="0">
                <a:latin typeface="+mn-lt"/>
                <a:sym typeface="Wingdings"/>
              </a:rPr>
              <a:t>Molti</a:t>
            </a:r>
            <a:r>
              <a:rPr lang="en-US" dirty="0" smtClean="0">
                <a:latin typeface="+mn-lt"/>
                <a:sym typeface="Wingdings"/>
              </a:rPr>
              <a:t>  </a:t>
            </a:r>
            <a:r>
              <a:rPr lang="en-US" dirty="0" err="1" smtClean="0">
                <a:latin typeface="+mn-lt"/>
                <a:sym typeface="Wingdings"/>
              </a:rPr>
              <a:t>neutrini</a:t>
            </a:r>
            <a:r>
              <a:rPr lang="en-US" dirty="0" smtClean="0">
                <a:latin typeface="+mn-lt"/>
                <a:sym typeface="Wingdings"/>
              </a:rPr>
              <a:t>  </a:t>
            </a:r>
          </a:p>
          <a:p>
            <a:r>
              <a:rPr lang="en-US" dirty="0" smtClean="0">
                <a:latin typeface="+mn-lt"/>
                <a:sym typeface="Wingdings"/>
              </a:rPr>
              <a:t>“mini” jets </a:t>
            </a:r>
          </a:p>
          <a:p>
            <a:r>
              <a:rPr lang="en-US" dirty="0" err="1" smtClean="0">
                <a:latin typeface="+mn-lt"/>
                <a:sym typeface="Wingdings"/>
              </a:rPr>
              <a:t>Risoluzione</a:t>
            </a:r>
            <a:r>
              <a:rPr lang="en-US" dirty="0" smtClean="0">
                <a:latin typeface="+mn-lt"/>
                <a:sym typeface="Wingdings"/>
              </a:rPr>
              <a:t> in </a:t>
            </a:r>
            <a:r>
              <a:rPr lang="en-US" dirty="0" err="1" smtClean="0">
                <a:latin typeface="+mn-lt"/>
                <a:sym typeface="Wingdings"/>
              </a:rPr>
              <a:t>massa</a:t>
            </a:r>
            <a:r>
              <a:rPr lang="en-US" dirty="0" smtClean="0">
                <a:latin typeface="+mn-lt"/>
                <a:sym typeface="Wingdings"/>
              </a:rPr>
              <a:t> </a:t>
            </a:r>
          </a:p>
          <a:p>
            <a:r>
              <a:rPr lang="en-US" dirty="0">
                <a:latin typeface="+mn-lt"/>
                <a:sym typeface="Wingdings"/>
              </a:rPr>
              <a:t> </a:t>
            </a:r>
            <a:r>
              <a:rPr lang="en-US" dirty="0" smtClean="0">
                <a:latin typeface="+mn-lt"/>
                <a:sym typeface="Wingdings"/>
              </a:rPr>
              <a:t> molto </a:t>
            </a:r>
            <a:r>
              <a:rPr lang="en-US" dirty="0" err="1" smtClean="0">
                <a:latin typeface="+mn-lt"/>
                <a:sym typeface="Wingdings"/>
              </a:rPr>
              <a:t>povera</a:t>
            </a:r>
            <a:r>
              <a:rPr lang="en-US" dirty="0" smtClean="0">
                <a:latin typeface="+mn-lt"/>
                <a:sym typeface="Wingdings"/>
              </a:rPr>
              <a:t>.</a:t>
            </a:r>
          </a:p>
          <a:p>
            <a:r>
              <a:rPr lang="en-US" dirty="0" err="1" smtClean="0">
                <a:latin typeface="+mn-lt"/>
                <a:sym typeface="Wingdings"/>
              </a:rPr>
              <a:t>Picco</a:t>
            </a:r>
            <a:r>
              <a:rPr lang="en-US" dirty="0" smtClean="0">
                <a:latin typeface="+mn-lt"/>
                <a:sym typeface="Wingdings"/>
              </a:rPr>
              <a:t> </a:t>
            </a:r>
            <a:r>
              <a:rPr lang="en-US" dirty="0" err="1" smtClean="0">
                <a:latin typeface="+mn-lt"/>
                <a:sym typeface="Wingdings"/>
              </a:rPr>
              <a:t>vicino</a:t>
            </a:r>
            <a:r>
              <a:rPr lang="en-US" dirty="0" smtClean="0">
                <a:latin typeface="+mn-lt"/>
                <a:sym typeface="Wingdings"/>
              </a:rPr>
              <a:t> a Z…</a:t>
            </a:r>
          </a:p>
          <a:p>
            <a:endParaRPr lang="en-US" dirty="0">
              <a:latin typeface="+mn-lt"/>
              <a:sym typeface="Wingdings"/>
            </a:endParaRPr>
          </a:p>
          <a:p>
            <a:r>
              <a:rPr lang="en-US" dirty="0" smtClean="0">
                <a:latin typeface="+mn-lt"/>
                <a:sym typeface="Wingdings"/>
              </a:rPr>
              <a:t>CMS e ATLAS </a:t>
            </a:r>
            <a:r>
              <a:rPr lang="en-US" dirty="0" err="1" smtClean="0">
                <a:latin typeface="+mn-lt"/>
                <a:sym typeface="Wingdings"/>
              </a:rPr>
              <a:t>hanno</a:t>
            </a:r>
            <a:endParaRPr lang="en-US" dirty="0" smtClean="0">
              <a:latin typeface="+mn-lt"/>
              <a:sym typeface="Wingdings"/>
            </a:endParaRPr>
          </a:p>
          <a:p>
            <a:r>
              <a:rPr lang="en-US" dirty="0" smtClean="0">
                <a:latin typeface="+mn-lt"/>
                <a:sym typeface="Wingdings"/>
              </a:rPr>
              <a:t> ~ 3-4 sigma.</a:t>
            </a: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682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own Arrow 32"/>
          <p:cNvSpPr/>
          <p:nvPr/>
        </p:nvSpPr>
        <p:spPr bwMode="auto">
          <a:xfrm>
            <a:off x="899592" y="1844824"/>
            <a:ext cx="144016" cy="3456384"/>
          </a:xfrm>
          <a:prstGeom prst="downArrow">
            <a:avLst>
              <a:gd name="adj1" fmla="val 50000"/>
              <a:gd name="adj2" fmla="val 235188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Sezioni</a:t>
            </a:r>
            <a:r>
              <a:rPr lang="en-US" b="1" dirty="0"/>
              <a:t> </a:t>
            </a:r>
            <a:r>
              <a:rPr lang="en-US" b="1" dirty="0" err="1"/>
              <a:t>d’urto</a:t>
            </a:r>
            <a:endParaRPr lang="en-US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1098277" y="1025352"/>
            <a:ext cx="4841875" cy="5832648"/>
            <a:chOff x="611560" y="1025352"/>
            <a:chExt cx="4841875" cy="5832648"/>
          </a:xfrm>
        </p:grpSpPr>
        <p:grpSp>
          <p:nvGrpSpPr>
            <p:cNvPr id="4" name="Group 51210"/>
            <p:cNvGrpSpPr>
              <a:grpSpLocks/>
            </p:cNvGrpSpPr>
            <p:nvPr/>
          </p:nvGrpSpPr>
          <p:grpSpPr bwMode="auto">
            <a:xfrm>
              <a:off x="611560" y="1025352"/>
              <a:ext cx="4841875" cy="5832648"/>
              <a:chOff x="3347864" y="1124744"/>
              <a:chExt cx="4841789" cy="5400601"/>
            </a:xfrm>
          </p:grpSpPr>
          <p:pic>
            <p:nvPicPr>
              <p:cNvPr id="5" name="Picture 3" descr="pic1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7864" y="1124744"/>
                <a:ext cx="4841789" cy="54006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1209"/>
              <p:cNvGrpSpPr>
                <a:grpSpLocks/>
              </p:cNvGrpSpPr>
              <p:nvPr/>
            </p:nvGrpSpPr>
            <p:grpSpPr bwMode="auto">
              <a:xfrm>
                <a:off x="3923928" y="2708920"/>
                <a:ext cx="2144142" cy="3696039"/>
                <a:chOff x="3923928" y="2708920"/>
                <a:chExt cx="2144142" cy="3696039"/>
              </a:xfrm>
            </p:grpSpPr>
            <p:sp>
              <p:nvSpPr>
                <p:cNvPr id="7" name="TextBox 53"/>
                <p:cNvSpPr txBox="1">
                  <a:spLocks noChangeArrowheads="1"/>
                </p:cNvSpPr>
                <p:nvPr/>
              </p:nvSpPr>
              <p:spPr bwMode="auto">
                <a:xfrm>
                  <a:off x="5336793" y="6176977"/>
                  <a:ext cx="731277" cy="227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 b="1" dirty="0">
                      <a:solidFill>
                        <a:prstClr val="black"/>
                      </a:solidFill>
                    </a:rPr>
                    <a:t>Jet </a:t>
                  </a:r>
                  <a:r>
                    <a:rPr lang="en-US" sz="1000" b="1" dirty="0" smtClean="0">
                      <a:solidFill>
                        <a:prstClr val="black"/>
                      </a:solidFill>
                    </a:rPr>
                    <a:t>E</a:t>
                  </a:r>
                  <a:r>
                    <a:rPr lang="en-US" sz="1000" b="1" baseline="-25000" dirty="0" smtClean="0">
                      <a:solidFill>
                        <a:prstClr val="black"/>
                      </a:solidFill>
                    </a:rPr>
                    <a:t>T</a:t>
                  </a:r>
                  <a:r>
                    <a:rPr lang="en-US" sz="1000" b="1" dirty="0" smtClean="0">
                      <a:solidFill>
                        <a:prstClr val="black"/>
                      </a:solidFill>
                    </a:rPr>
                    <a:t> or</a:t>
                  </a:r>
                  <a:endParaRPr lang="en-US" sz="1000" b="1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8" name="Straight Connector 68"/>
                <p:cNvCxnSpPr>
                  <a:cxnSpLocks noChangeShapeType="1"/>
                </p:cNvCxnSpPr>
                <p:nvPr/>
              </p:nvCxnSpPr>
              <p:spPr bwMode="auto">
                <a:xfrm>
                  <a:off x="5004048" y="3284984"/>
                  <a:ext cx="432048" cy="504056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" name="Straight Connector 69"/>
                <p:cNvCxnSpPr>
                  <a:cxnSpLocks noChangeShapeType="1"/>
                </p:cNvCxnSpPr>
                <p:nvPr/>
              </p:nvCxnSpPr>
              <p:spPr bwMode="auto">
                <a:xfrm>
                  <a:off x="4283968" y="2996952"/>
                  <a:ext cx="720080" cy="288032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" name="Straight Connector 70"/>
                <p:cNvCxnSpPr>
                  <a:cxnSpLocks noChangeShapeType="1"/>
                </p:cNvCxnSpPr>
                <p:nvPr/>
              </p:nvCxnSpPr>
              <p:spPr bwMode="auto">
                <a:xfrm>
                  <a:off x="3923928" y="2708920"/>
                  <a:ext cx="360040" cy="288032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1" name="TextBox 51208"/>
                <p:cNvSpPr txBox="1">
                  <a:spLocks noChangeArrowheads="1"/>
                </p:cNvSpPr>
                <p:nvPr/>
              </p:nvSpPr>
              <p:spPr bwMode="auto">
                <a:xfrm>
                  <a:off x="4387902" y="2883626"/>
                  <a:ext cx="760131" cy="227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000" b="1" dirty="0">
                      <a:solidFill>
                        <a:srgbClr val="808080"/>
                      </a:solidFill>
                    </a:rPr>
                    <a:t>QCD Jets</a:t>
                  </a:r>
                </a:p>
              </p:txBody>
            </p:sp>
          </p:grpSp>
        </p:grpSp>
        <p:cxnSp>
          <p:nvCxnSpPr>
            <p:cNvPr id="18" name="Straight Connector 17"/>
            <p:cNvCxnSpPr/>
            <p:nvPr/>
          </p:nvCxnSpPr>
          <p:spPr bwMode="auto">
            <a:xfrm flipH="1">
              <a:off x="1785938" y="4418727"/>
              <a:ext cx="5870" cy="204264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1576239" y="6407750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/>
                <a:t>125</a:t>
              </a:r>
              <a:endParaRPr lang="en-US" sz="1050" b="1" dirty="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0" y="692696"/>
            <a:ext cx="3763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 err="1" smtClean="0">
                <a:solidFill>
                  <a:srgbClr val="000000"/>
                </a:solidFill>
                <a:latin typeface="+mn-lt"/>
              </a:rPr>
              <a:t>Sezioni</a:t>
            </a:r>
            <a:r>
              <a:rPr lang="en-US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+mn-lt"/>
              </a:rPr>
              <a:t>d’urto</a:t>
            </a:r>
            <a:r>
              <a:rPr lang="en-US" sz="2000" kern="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kern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kern="0" dirty="0" smtClean="0">
                <a:solidFill>
                  <a:srgbClr val="000000"/>
                </a:solidFill>
                <a:latin typeface="+mn-lt"/>
              </a:rPr>
              <a:t> (a 14 </a:t>
            </a:r>
            <a:r>
              <a:rPr lang="en-US" sz="2000" kern="0" dirty="0" err="1" smtClean="0">
                <a:solidFill>
                  <a:srgbClr val="000000"/>
                </a:solidFill>
                <a:latin typeface="+mn-lt"/>
              </a:rPr>
              <a:t>TeV</a:t>
            </a:r>
            <a:r>
              <a:rPr lang="en-US" sz="2000" kern="0" dirty="0" smtClean="0">
                <a:solidFill>
                  <a:srgbClr val="000000"/>
                </a:solidFill>
                <a:latin typeface="+mn-lt"/>
              </a:rPr>
              <a:t>):</a:t>
            </a:r>
          </a:p>
        </p:txBody>
      </p:sp>
      <p:sp>
        <p:nvSpPr>
          <p:cNvPr id="26" name="Rectangle 25"/>
          <p:cNvSpPr/>
          <p:nvPr/>
        </p:nvSpPr>
        <p:spPr>
          <a:xfrm rot="16200000">
            <a:off x="-1322270" y="3255434"/>
            <a:ext cx="34884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kern="0" dirty="0" smtClean="0">
                <a:solidFill>
                  <a:srgbClr val="000000"/>
                </a:solidFill>
                <a:latin typeface="Candara" pitchFamily="34" charset="0"/>
              </a:rPr>
              <a:t>12 </a:t>
            </a:r>
            <a:r>
              <a:rPr lang="en-US" sz="2800" b="1" kern="0" dirty="0" err="1" smtClean="0">
                <a:solidFill>
                  <a:srgbClr val="000000"/>
                </a:solidFill>
                <a:latin typeface="Candara" pitchFamily="34" charset="0"/>
              </a:rPr>
              <a:t>ordini</a:t>
            </a:r>
            <a:r>
              <a:rPr lang="en-US" sz="2800" b="1" kern="0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en-US" sz="2800" b="1" kern="0" dirty="0" err="1" smtClean="0">
                <a:solidFill>
                  <a:srgbClr val="000000"/>
                </a:solidFill>
                <a:latin typeface="Candara" pitchFamily="34" charset="0"/>
              </a:rPr>
              <a:t>di</a:t>
            </a:r>
            <a:r>
              <a:rPr lang="en-US" sz="2800" b="1" kern="0" dirty="0" smtClean="0">
                <a:solidFill>
                  <a:srgbClr val="000000"/>
                </a:solidFill>
                <a:latin typeface="Candara" pitchFamily="34" charset="0"/>
              </a:rPr>
              <a:t> </a:t>
            </a:r>
            <a:r>
              <a:rPr lang="en-US" sz="2800" b="1" kern="0" dirty="0" err="1" smtClean="0">
                <a:solidFill>
                  <a:srgbClr val="000000"/>
                </a:solidFill>
                <a:latin typeface="Candara" pitchFamily="34" charset="0"/>
              </a:rPr>
              <a:t>grandezza</a:t>
            </a:r>
            <a:endParaRPr lang="en-US" sz="2800" b="1" kern="0" dirty="0" smtClean="0">
              <a:solidFill>
                <a:srgbClr val="000000"/>
              </a:solidFill>
              <a:latin typeface="Candara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6930" y="5229200"/>
            <a:ext cx="8114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Higgs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55576" y="3501008"/>
            <a:ext cx="453970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CC"/>
                </a:solidFill>
              </a:rPr>
              <a:t>SM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85781" y="1556792"/>
            <a:ext cx="773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0000CC"/>
                </a:solidFill>
              </a:rPr>
              <a:t>Totale</a:t>
            </a:r>
            <a:endParaRPr lang="en-US" sz="1600" b="1" dirty="0" smtClean="0">
              <a:solidFill>
                <a:srgbClr val="0000CC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0805" y="2204864"/>
            <a:ext cx="423513" cy="307777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CC"/>
                </a:solidFill>
              </a:rPr>
              <a:t>HF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5220072" y="2421012"/>
            <a:ext cx="3960440" cy="2889805"/>
            <a:chOff x="5220072" y="2636912"/>
            <a:chExt cx="3960440" cy="2889805"/>
          </a:xfrm>
        </p:grpSpPr>
        <p:sp>
          <p:nvSpPr>
            <p:cNvPr id="46" name="Rectangle 45"/>
            <p:cNvSpPr/>
            <p:nvPr/>
          </p:nvSpPr>
          <p:spPr>
            <a:xfrm>
              <a:off x="5868144" y="5229200"/>
              <a:ext cx="184666" cy="297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lvl="0" indent="-342900" eaLnBrk="0" fontAlgn="base" hangingPunct="0">
                <a:spcBef>
                  <a:spcPct val="20000"/>
                </a:spcBef>
                <a:spcAft>
                  <a:spcPct val="0"/>
                </a:spcAft>
                <a:buSzPct val="96000"/>
              </a:pPr>
              <a:endParaRPr lang="en-US" sz="2000" kern="0" baseline="30000" dirty="0" smtClean="0">
                <a:solidFill>
                  <a:srgbClr val="000000"/>
                </a:solidFill>
                <a:latin typeface="Candara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084168" y="3140968"/>
              <a:ext cx="3096344" cy="1880919"/>
              <a:chOff x="6084168" y="3140968"/>
              <a:chExt cx="3096344" cy="1880919"/>
            </a:xfrm>
          </p:grpSpPr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156176" y="3645024"/>
                <a:ext cx="1647825" cy="781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5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156176" y="3140968"/>
                <a:ext cx="120967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Rectangle 55"/>
              <p:cNvSpPr/>
              <p:nvPr/>
            </p:nvSpPr>
            <p:spPr bwMode="auto">
              <a:xfrm>
                <a:off x="6084168" y="3140968"/>
                <a:ext cx="1800200" cy="1296144"/>
              </a:xfrm>
              <a:prstGeom prst="rect">
                <a:avLst/>
              </a:prstGeom>
              <a:noFill/>
              <a:ln w="9525" cap="flat" cmpd="sng" algn="ctr">
                <a:solidFill>
                  <a:schemeClr val="bg1">
                    <a:lumMod val="8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992366" y="3284984"/>
                <a:ext cx="118814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 smtClean="0"/>
                  <a:t>Numero</a:t>
                </a:r>
                <a:r>
                  <a:rPr lang="en-US" sz="1600" i="1" dirty="0" smtClean="0"/>
                  <a:t> </a:t>
                </a:r>
                <a:r>
                  <a:rPr lang="en-US" sz="1600" i="1" dirty="0" err="1" smtClean="0"/>
                  <a:t>di</a:t>
                </a:r>
                <a:r>
                  <a:rPr lang="en-US" sz="1600" i="1" dirty="0" smtClean="0"/>
                  <a:t> </a:t>
                </a:r>
                <a:br>
                  <a:rPr lang="en-US" sz="1600" i="1" dirty="0" smtClean="0"/>
                </a:br>
                <a:r>
                  <a:rPr lang="en-US" sz="1600" i="1" dirty="0" smtClean="0"/>
                  <a:t>p </a:t>
                </a:r>
                <a:r>
                  <a:rPr lang="en-US" sz="1600" i="1" dirty="0" err="1" smtClean="0"/>
                  <a:t>nei</a:t>
                </a:r>
                <a:r>
                  <a:rPr lang="en-US" sz="1600" i="1" dirty="0" smtClean="0"/>
                  <a:t> </a:t>
                </a:r>
                <a:r>
                  <a:rPr lang="en-US" sz="1600" i="1" dirty="0" err="1" smtClean="0"/>
                  <a:t>fasci</a:t>
                </a:r>
                <a:endParaRPr lang="en-US" sz="1600" i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774714" y="4437112"/>
                <a:ext cx="136928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 smtClean="0"/>
                  <a:t>Superficie</a:t>
                </a:r>
                <a:r>
                  <a:rPr lang="en-US" sz="1600" i="1" dirty="0" smtClean="0"/>
                  <a:t> in </a:t>
                </a:r>
                <a:br>
                  <a:rPr lang="en-US" sz="1600" i="1" dirty="0" smtClean="0"/>
                </a:br>
                <a:r>
                  <a:rPr lang="en-US" sz="1600" i="1" dirty="0" smtClean="0"/>
                  <a:t>cui </a:t>
                </a:r>
                <a:r>
                  <a:rPr lang="en-US" sz="1600" i="1" dirty="0" err="1" smtClean="0"/>
                  <a:t>collidono</a:t>
                </a:r>
                <a:endParaRPr lang="en-US" sz="1600" i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084168" y="4437112"/>
                <a:ext cx="124104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err="1" smtClean="0"/>
                  <a:t>Frequenza</a:t>
                </a:r>
                <a:r>
                  <a:rPr lang="en-US" sz="1600" i="1" dirty="0" smtClean="0"/>
                  <a:t> </a:t>
                </a:r>
              </a:p>
              <a:p>
                <a:r>
                  <a:rPr lang="en-US" sz="1600" i="1" dirty="0" err="1" smtClean="0"/>
                  <a:t>di</a:t>
                </a:r>
                <a:r>
                  <a:rPr lang="en-US" sz="1600" i="1" dirty="0" smtClean="0"/>
                  <a:t> </a:t>
                </a:r>
                <a:r>
                  <a:rPr lang="en-US" sz="1600" i="1" dirty="0" err="1" smtClean="0"/>
                  <a:t>collisione</a:t>
                </a:r>
                <a:endParaRPr lang="en-US" sz="1600" i="1" dirty="0"/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 flipV="1">
                <a:off x="6876256" y="4221088"/>
                <a:ext cx="72008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 bwMode="auto">
              <a:xfrm flipH="1">
                <a:off x="7740352" y="3501008"/>
                <a:ext cx="288032" cy="14401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 flipH="1" flipV="1">
                <a:off x="7668344" y="4293096"/>
                <a:ext cx="216024" cy="21602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cxnSp>
          <p:nvCxnSpPr>
            <p:cNvPr id="61" name="Straight Arrow Connector 60"/>
            <p:cNvCxnSpPr/>
            <p:nvPr/>
          </p:nvCxnSpPr>
          <p:spPr bwMode="auto">
            <a:xfrm flipH="1">
              <a:off x="5220072" y="3068960"/>
              <a:ext cx="792088" cy="20162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4" name="TextBox 63"/>
            <p:cNvSpPr txBox="1"/>
            <p:nvPr/>
          </p:nvSpPr>
          <p:spPr>
            <a:xfrm>
              <a:off x="5940152" y="2636912"/>
              <a:ext cx="26484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FF0000"/>
                  </a:solidFill>
                  <a:latin typeface="Candara" pitchFamily="34" charset="0"/>
                </a:rPr>
                <a:t>Processi</a:t>
              </a:r>
              <a:r>
                <a:rPr lang="en-US" sz="2400" dirty="0" smtClean="0">
                  <a:solidFill>
                    <a:srgbClr val="FF0000"/>
                  </a:solidFill>
                  <a:latin typeface="Candara" pitchFamily="34" charset="0"/>
                </a:rPr>
                <a:t> </a:t>
              </a:r>
              <a:r>
                <a:rPr lang="en-US" sz="2400" b="1" dirty="0" smtClean="0">
                  <a:solidFill>
                    <a:srgbClr val="FF0000"/>
                  </a:solidFill>
                  <a:latin typeface="Candara" pitchFamily="34" charset="0"/>
                </a:rPr>
                <a:t>molto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Candara" pitchFamily="34" charset="0"/>
                </a:rPr>
                <a:t>rari</a:t>
              </a:r>
              <a:endParaRPr lang="en-US" sz="2400" b="1" dirty="0">
                <a:solidFill>
                  <a:srgbClr val="FF0000"/>
                </a:solidFill>
                <a:latin typeface="Candara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528249" y="876300"/>
            <a:ext cx="2581919" cy="1200329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La </a:t>
            </a:r>
            <a:r>
              <a:rPr lang="en-US" dirty="0" err="1" smtClean="0">
                <a:solidFill>
                  <a:srgbClr val="3366FF"/>
                </a:solidFill>
              </a:rPr>
              <a:t>sezione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d’urto</a:t>
            </a:r>
            <a:r>
              <a:rPr lang="en-US" dirty="0" smtClean="0">
                <a:solidFill>
                  <a:srgbClr val="3366FF"/>
                </a:solidFill>
              </a:rPr>
              <a:t> e’ 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a  </a:t>
            </a:r>
            <a:r>
              <a:rPr lang="en-US" dirty="0" err="1" smtClean="0">
                <a:solidFill>
                  <a:srgbClr val="3366FF"/>
                </a:solidFill>
              </a:rPr>
              <a:t>probabilita</a:t>
            </a:r>
            <a:r>
              <a:rPr lang="en-US" dirty="0" smtClean="0">
                <a:solidFill>
                  <a:srgbClr val="3366FF"/>
                </a:solidFill>
              </a:rPr>
              <a:t>’ </a:t>
            </a:r>
            <a:r>
              <a:rPr lang="en-US" dirty="0" err="1" smtClean="0">
                <a:solidFill>
                  <a:srgbClr val="3366FF"/>
                </a:solidFill>
              </a:rPr>
              <a:t>che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</a:p>
          <a:p>
            <a:r>
              <a:rPr lang="en-US" dirty="0" err="1" smtClean="0">
                <a:solidFill>
                  <a:srgbClr val="3366FF"/>
                </a:solidFill>
              </a:rPr>
              <a:t>avvenga</a:t>
            </a:r>
            <a:r>
              <a:rPr lang="en-US" dirty="0" smtClean="0">
                <a:solidFill>
                  <a:srgbClr val="3366FF"/>
                </a:solidFill>
              </a:rPr>
              <a:t> un </a:t>
            </a:r>
            <a:r>
              <a:rPr lang="en-US" dirty="0" err="1" smtClean="0">
                <a:solidFill>
                  <a:srgbClr val="3366FF"/>
                </a:solidFill>
              </a:rPr>
              <a:t>certo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evento</a:t>
            </a:r>
            <a:r>
              <a:rPr lang="en-US" dirty="0" smtClean="0">
                <a:solidFill>
                  <a:srgbClr val="3366FF"/>
                </a:solidFill>
              </a:rPr>
              <a:t>,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date le </a:t>
            </a:r>
            <a:r>
              <a:rPr lang="en-US" dirty="0" err="1" smtClean="0">
                <a:solidFill>
                  <a:srgbClr val="3366FF"/>
                </a:solidFill>
              </a:rPr>
              <a:t>condizioni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>
                <a:solidFill>
                  <a:srgbClr val="3366FF"/>
                </a:solidFill>
              </a:rPr>
              <a:t>iniziali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84168" y="5131435"/>
            <a:ext cx="3026000" cy="1477328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bb                </a:t>
            </a:r>
            <a:r>
              <a:rPr lang="en-US" dirty="0" smtClean="0">
                <a:solidFill>
                  <a:srgbClr val="008000"/>
                </a:solidFill>
              </a:rPr>
              <a:t>10</a:t>
            </a:r>
            <a:r>
              <a:rPr lang="en-US" baseline="30000" dirty="0" smtClean="0">
                <a:solidFill>
                  <a:srgbClr val="008000"/>
                </a:solidFill>
              </a:rPr>
              <a:t>5    </a:t>
            </a:r>
            <a:r>
              <a:rPr lang="en-US" dirty="0" err="1" smtClean="0">
                <a:solidFill>
                  <a:srgbClr val="008000"/>
                </a:solidFill>
              </a:rPr>
              <a:t>eventi</a:t>
            </a:r>
            <a:r>
              <a:rPr lang="en-US" dirty="0">
                <a:solidFill>
                  <a:srgbClr val="008000"/>
                </a:solidFill>
              </a:rPr>
              <a:t>/</a:t>
            </a:r>
            <a:r>
              <a:rPr lang="en-US" dirty="0" smtClean="0">
                <a:solidFill>
                  <a:srgbClr val="008000"/>
                </a:solidFill>
              </a:rPr>
              <a:t>sec</a:t>
            </a:r>
            <a:endParaRPr lang="en-US" baseline="30000" dirty="0" smtClean="0">
              <a:solidFill>
                <a:srgbClr val="008000"/>
              </a:solidFill>
            </a:endParaRPr>
          </a:p>
          <a:p>
            <a:r>
              <a:rPr lang="en-US" dirty="0" err="1">
                <a:solidFill>
                  <a:srgbClr val="008000"/>
                </a:solidFill>
              </a:rPr>
              <a:t>tt</a:t>
            </a:r>
            <a:r>
              <a:rPr lang="en-US" dirty="0">
                <a:solidFill>
                  <a:srgbClr val="008000"/>
                </a:solidFill>
              </a:rPr>
              <a:t>                  </a:t>
            </a:r>
            <a:r>
              <a:rPr lang="en-US" dirty="0" smtClean="0">
                <a:solidFill>
                  <a:srgbClr val="008000"/>
                </a:solidFill>
              </a:rPr>
              <a:t>0.8</a:t>
            </a:r>
            <a:endParaRPr lang="en-US" baseline="30000" dirty="0">
              <a:solidFill>
                <a:srgbClr val="008000"/>
              </a:solidFill>
            </a:endParaRPr>
          </a:p>
          <a:p>
            <a:r>
              <a:rPr lang="en-US" dirty="0" err="1" smtClean="0">
                <a:solidFill>
                  <a:srgbClr val="008000"/>
                </a:solidFill>
              </a:rPr>
              <a:t>W</a:t>
            </a:r>
            <a:r>
              <a:rPr lang="en-US" dirty="0" err="1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008000"/>
                </a:solidFill>
              </a:rPr>
              <a:t>ev</a:t>
            </a:r>
            <a:r>
              <a:rPr lang="en-US" dirty="0">
                <a:solidFill>
                  <a:srgbClr val="008000"/>
                </a:solidFill>
              </a:rPr>
              <a:t>     </a:t>
            </a:r>
            <a:r>
              <a:rPr lang="en-US" dirty="0" smtClean="0">
                <a:solidFill>
                  <a:srgbClr val="008000"/>
                </a:solidFill>
              </a:rPr>
              <a:t>    15</a:t>
            </a:r>
            <a:endParaRPr lang="en-US" dirty="0">
              <a:solidFill>
                <a:srgbClr val="008000"/>
              </a:solidFill>
            </a:endParaRPr>
          </a:p>
          <a:p>
            <a:r>
              <a:rPr lang="en-US" dirty="0" err="1">
                <a:solidFill>
                  <a:srgbClr val="008000"/>
                </a:solidFill>
              </a:rPr>
              <a:t>Z</a:t>
            </a:r>
            <a:r>
              <a:rPr lang="en-US" dirty="0" err="1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008000"/>
                </a:solidFill>
              </a:rPr>
              <a:t>ee</a:t>
            </a:r>
            <a:r>
              <a:rPr lang="en-US" dirty="0">
                <a:solidFill>
                  <a:srgbClr val="008000"/>
                </a:solidFill>
              </a:rPr>
              <a:t>       </a:t>
            </a:r>
            <a:r>
              <a:rPr lang="en-US" dirty="0" smtClean="0">
                <a:solidFill>
                  <a:srgbClr val="008000"/>
                </a:solidFill>
              </a:rPr>
              <a:t>   1.5</a:t>
            </a:r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H                 </a:t>
            </a:r>
            <a:r>
              <a:rPr lang="en-US" dirty="0">
                <a:solidFill>
                  <a:srgbClr val="008000"/>
                </a:solidFill>
              </a:rPr>
              <a:t>0.001</a:t>
            </a:r>
          </a:p>
        </p:txBody>
      </p:sp>
    </p:spTree>
    <p:extLst>
      <p:ext uri="{BB962C8B-B14F-4D97-AF65-F5344CB8AC3E}">
        <p14:creationId xmlns:p14="http://schemas.microsoft.com/office/powerpoint/2010/main" val="226307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Combinazione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Combiniamo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vari</a:t>
            </a:r>
            <a:r>
              <a:rPr lang="en-US" dirty="0" smtClean="0"/>
              <a:t> </a:t>
            </a:r>
            <a:r>
              <a:rPr lang="en-US" dirty="0" err="1" smtClean="0"/>
              <a:t>stati</a:t>
            </a:r>
            <a:r>
              <a:rPr lang="en-US" dirty="0" smtClean="0"/>
              <a:t> </a:t>
            </a:r>
            <a:r>
              <a:rPr lang="en-US" dirty="0" err="1" smtClean="0"/>
              <a:t>finali</a:t>
            </a:r>
            <a:r>
              <a:rPr lang="en-US" dirty="0" smtClean="0"/>
              <a:t> per </a:t>
            </a:r>
            <a:r>
              <a:rPr lang="en-US" dirty="0" err="1" smtClean="0"/>
              <a:t>guadagnare</a:t>
            </a:r>
            <a:r>
              <a:rPr lang="en-US" dirty="0" smtClean="0"/>
              <a:t> in </a:t>
            </a:r>
            <a:r>
              <a:rPr lang="en-US" dirty="0" err="1" smtClean="0"/>
              <a:t>precisione</a:t>
            </a:r>
            <a:r>
              <a:rPr lang="en-US" dirty="0" smtClean="0"/>
              <a:t> e in </a:t>
            </a:r>
            <a:r>
              <a:rPr lang="en-US" dirty="0" err="1" smtClean="0"/>
              <a:t>informazione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029503"/>
            <a:ext cx="4635500" cy="31965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44029" y="5314950"/>
            <a:ext cx="3977471" cy="830997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Compatibilita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’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dei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dati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con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l’ipotesi</a:t>
            </a:r>
            <a:endParaRPr lang="en-US" sz="1600" dirty="0" smtClean="0">
              <a:solidFill>
                <a:srgbClr val="000090"/>
              </a:solidFill>
              <a:latin typeface="+mn-lt"/>
            </a:endParaRPr>
          </a:p>
          <a:p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  di solo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fondo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:</a:t>
            </a:r>
          </a:p>
          <a:p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Il plot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della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scoperta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 (4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</a:rPr>
              <a:t>luglio</a:t>
            </a:r>
            <a:r>
              <a:rPr lang="en-US" sz="1600" dirty="0" smtClean="0">
                <a:solidFill>
                  <a:srgbClr val="000090"/>
                </a:solidFill>
                <a:latin typeface="+mn-lt"/>
              </a:rPr>
              <a:t> 2012)</a:t>
            </a:r>
            <a:endParaRPr lang="en-US" sz="1600" dirty="0">
              <a:solidFill>
                <a:srgbClr val="00009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394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La </a:t>
            </a:r>
            <a:r>
              <a:rPr lang="en-US" b="1" dirty="0" err="1" smtClean="0"/>
              <a:t>misura</a:t>
            </a:r>
            <a:r>
              <a:rPr lang="en-US" b="1" dirty="0" smtClean="0"/>
              <a:t> </a:t>
            </a:r>
            <a:r>
              <a:rPr lang="en-US" b="1" dirty="0" err="1" smtClean="0"/>
              <a:t>della</a:t>
            </a:r>
            <a:r>
              <a:rPr lang="en-US" b="1" dirty="0" smtClean="0"/>
              <a:t> </a:t>
            </a:r>
            <a:r>
              <a:rPr lang="en-US" b="1" dirty="0" err="1" smtClean="0"/>
              <a:t>massa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0" y="1562100"/>
            <a:ext cx="4061883" cy="3848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422" y="5537201"/>
            <a:ext cx="3921578" cy="419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63157"/>
            <a:ext cx="4803665" cy="34014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5111729"/>
            <a:ext cx="4426313" cy="41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178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511800" cy="533400"/>
          </a:xfrm>
        </p:spPr>
        <p:txBody>
          <a:bodyPr/>
          <a:lstStyle/>
          <a:p>
            <a:pPr algn="l"/>
            <a:r>
              <a:rPr lang="en-US" b="1" dirty="0" smtClean="0"/>
              <a:t>“Verso un </a:t>
            </a:r>
            <a:r>
              <a:rPr lang="en-US" b="1" dirty="0" err="1" smtClean="0"/>
              <a:t>nuovo</a:t>
            </a:r>
            <a:r>
              <a:rPr lang="en-US" b="1" dirty="0" smtClean="0"/>
              <a:t> </a:t>
            </a:r>
            <a:r>
              <a:rPr lang="en-US" b="1" dirty="0" err="1" smtClean="0"/>
              <a:t>mondo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2940"/>
            <a:ext cx="8394700" cy="5093405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Abbiamo</a:t>
            </a:r>
            <a:r>
              <a:rPr lang="en-US" dirty="0" smtClean="0"/>
              <a:t> </a:t>
            </a:r>
            <a:r>
              <a:rPr lang="en-US" dirty="0" err="1" smtClean="0"/>
              <a:t>costruito</a:t>
            </a:r>
            <a:r>
              <a:rPr lang="en-US" dirty="0" smtClean="0"/>
              <a:t> </a:t>
            </a:r>
            <a:r>
              <a:rPr lang="en-US" dirty="0" err="1" smtClean="0"/>
              <a:t>apparati</a:t>
            </a:r>
            <a:r>
              <a:rPr lang="en-US" dirty="0" smtClean="0"/>
              <a:t> </a:t>
            </a:r>
            <a:r>
              <a:rPr lang="en-US" dirty="0" err="1" smtClean="0"/>
              <a:t>sofisticati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/>
              <a:t> </a:t>
            </a:r>
            <a:r>
              <a:rPr lang="en-US" dirty="0" err="1" smtClean="0"/>
              <a:t>enormi</a:t>
            </a:r>
            <a:r>
              <a:rPr lang="en-US" dirty="0"/>
              <a:t>,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“</a:t>
            </a:r>
            <a:r>
              <a:rPr lang="en-US" dirty="0" smtClean="0">
                <a:solidFill>
                  <a:srgbClr val="0000FF"/>
                </a:solidFill>
              </a:rPr>
              <a:t>le </a:t>
            </a:r>
            <a:r>
              <a:rPr lang="en-US" dirty="0" err="1" smtClean="0">
                <a:solidFill>
                  <a:srgbClr val="0000FF"/>
                </a:solidFill>
              </a:rPr>
              <a:t>cattedrali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della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scienza</a:t>
            </a:r>
            <a:r>
              <a:rPr lang="en-US" dirty="0" smtClean="0"/>
              <a:t>”, per </a:t>
            </a:r>
            <a:r>
              <a:rPr lang="en-US" dirty="0" err="1" smtClean="0"/>
              <a:t>cercare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particella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puntiforme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spiega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perche</a:t>
            </a:r>
            <a:r>
              <a:rPr lang="en-US" dirty="0" smtClean="0"/>
              <a:t>’ le </a:t>
            </a:r>
            <a:r>
              <a:rPr lang="en-US" dirty="0" err="1" smtClean="0"/>
              <a:t>particelle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elementari</a:t>
            </a:r>
            <a:r>
              <a:rPr lang="en-US" dirty="0"/>
              <a:t> </a:t>
            </a:r>
            <a:r>
              <a:rPr lang="en-US" dirty="0" err="1" smtClean="0"/>
              <a:t>hanno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La </a:t>
            </a:r>
            <a:r>
              <a:rPr lang="en-US" dirty="0" err="1" smtClean="0">
                <a:solidFill>
                  <a:srgbClr val="0000FF"/>
                </a:solidFill>
              </a:rPr>
              <a:t>scoperta</a:t>
            </a:r>
            <a:r>
              <a:rPr lang="en-US" dirty="0" smtClean="0">
                <a:solidFill>
                  <a:srgbClr val="0000FF"/>
                </a:solidFill>
              </a:rPr>
              <a:t> del </a:t>
            </a:r>
            <a:r>
              <a:rPr lang="en-US" dirty="0" err="1" smtClean="0">
                <a:solidFill>
                  <a:srgbClr val="0000FF"/>
                </a:solidFill>
              </a:rPr>
              <a:t>bosone</a:t>
            </a:r>
            <a:r>
              <a:rPr lang="en-US" dirty="0" smtClean="0">
                <a:solidFill>
                  <a:srgbClr val="0000FF"/>
                </a:solidFill>
              </a:rPr>
              <a:t> di Higgs e’ </a:t>
            </a:r>
            <a:r>
              <a:rPr lang="en-US" dirty="0" err="1" smtClean="0">
                <a:solidFill>
                  <a:srgbClr val="0000FF"/>
                </a:solidFill>
              </a:rPr>
              <a:t>una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scoperta</a:t>
            </a:r>
            <a:r>
              <a:rPr lang="en-US" dirty="0" smtClean="0">
                <a:solidFill>
                  <a:srgbClr val="0000FF"/>
                </a:solidFill>
              </a:rPr>
              <a:t> di </a:t>
            </a:r>
            <a:r>
              <a:rPr lang="en-US" dirty="0" err="1" smtClean="0">
                <a:solidFill>
                  <a:srgbClr val="0000FF"/>
                </a:solidFill>
              </a:rPr>
              <a:t>enorme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importanza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forse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addirittura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piu</a:t>
            </a:r>
            <a:r>
              <a:rPr lang="en-US" dirty="0" smtClean="0">
                <a:solidFill>
                  <a:srgbClr val="0000FF"/>
                </a:solidFill>
              </a:rPr>
              <a:t>’ </a:t>
            </a:r>
            <a:r>
              <a:rPr lang="en-US" dirty="0" err="1" smtClean="0">
                <a:solidFill>
                  <a:srgbClr val="0000FF"/>
                </a:solidFill>
              </a:rPr>
              <a:t>sconvolgente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della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scoperta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dell’elettrone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E’ un </a:t>
            </a:r>
            <a:r>
              <a:rPr lang="en-US" dirty="0" err="1" smtClean="0">
                <a:solidFill>
                  <a:srgbClr val="008000"/>
                </a:solidFill>
              </a:rPr>
              <a:t>grande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successo</a:t>
            </a:r>
            <a:r>
              <a:rPr lang="en-US" dirty="0" smtClean="0">
                <a:solidFill>
                  <a:srgbClr val="008000"/>
                </a:solidFill>
              </a:rPr>
              <a:t> di </a:t>
            </a:r>
            <a:r>
              <a:rPr lang="en-US" dirty="0" err="1" smtClean="0">
                <a:solidFill>
                  <a:srgbClr val="008000"/>
                </a:solidFill>
              </a:rPr>
              <a:t>una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comunita</a:t>
            </a:r>
            <a:r>
              <a:rPr lang="en-US" dirty="0" smtClean="0">
                <a:solidFill>
                  <a:srgbClr val="008000"/>
                </a:solidFill>
              </a:rPr>
              <a:t>’ di </a:t>
            </a:r>
            <a:r>
              <a:rPr lang="en-US" dirty="0" err="1" smtClean="0">
                <a:solidFill>
                  <a:srgbClr val="008000"/>
                </a:solidFill>
              </a:rPr>
              <a:t>migliaia</a:t>
            </a:r>
            <a:r>
              <a:rPr lang="en-US" dirty="0" smtClean="0">
                <a:solidFill>
                  <a:srgbClr val="008000"/>
                </a:solidFill>
              </a:rPr>
              <a:t> di </a:t>
            </a:r>
            <a:r>
              <a:rPr lang="en-US" dirty="0" err="1" smtClean="0">
                <a:solidFill>
                  <a:srgbClr val="008000"/>
                </a:solidFill>
              </a:rPr>
              <a:t>fisici</a:t>
            </a:r>
            <a:r>
              <a:rPr lang="en-US" dirty="0" smtClean="0">
                <a:solidFill>
                  <a:srgbClr val="008000"/>
                </a:solidFill>
              </a:rPr>
              <a:t>: e’ un </a:t>
            </a:r>
            <a:r>
              <a:rPr lang="en-US" dirty="0" err="1" smtClean="0">
                <a:solidFill>
                  <a:srgbClr val="008000"/>
                </a:solidFill>
              </a:rPr>
              <a:t>lavoro</a:t>
            </a:r>
            <a:r>
              <a:rPr lang="en-US" dirty="0" smtClean="0">
                <a:solidFill>
                  <a:srgbClr val="008000"/>
                </a:solidFill>
              </a:rPr>
              <a:t> di </a:t>
            </a:r>
            <a:r>
              <a:rPr lang="en-US" dirty="0" err="1" smtClean="0">
                <a:solidFill>
                  <a:srgbClr val="008000"/>
                </a:solidFill>
              </a:rPr>
              <a:t>gruppo</a:t>
            </a:r>
            <a:r>
              <a:rPr lang="en-US" dirty="0" smtClean="0">
                <a:solidFill>
                  <a:srgbClr val="008000"/>
                </a:solidFill>
              </a:rPr>
              <a:t>, ma dove </a:t>
            </a:r>
            <a:r>
              <a:rPr lang="en-US" dirty="0" err="1" smtClean="0">
                <a:solidFill>
                  <a:srgbClr val="008000"/>
                </a:solidFill>
              </a:rPr>
              <a:t>ognuno</a:t>
            </a:r>
            <a:r>
              <a:rPr lang="en-US" dirty="0" smtClean="0">
                <a:solidFill>
                  <a:srgbClr val="008000"/>
                </a:solidFill>
              </a:rPr>
              <a:t> ha </a:t>
            </a:r>
            <a:r>
              <a:rPr lang="en-US" dirty="0" err="1" smtClean="0">
                <a:solidFill>
                  <a:srgbClr val="008000"/>
                </a:solidFill>
              </a:rPr>
              <a:t>dato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il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suo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personale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contributo</a:t>
            </a:r>
            <a:r>
              <a:rPr lang="en-US" dirty="0" smtClean="0">
                <a:solidFill>
                  <a:srgbClr val="008000"/>
                </a:solidFill>
              </a:rPr>
              <a:t>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D9E68-C183-AF4B-AADE-4476EA8337C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7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822FB-4439-3A4C-9B8A-4FDA7995F8A7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64868" name="Text Box 11"/>
          <p:cNvSpPr txBox="1">
            <a:spLocks noChangeArrowheads="1"/>
          </p:cNvSpPr>
          <p:nvPr/>
        </p:nvSpPr>
        <p:spPr bwMode="auto">
          <a:xfrm>
            <a:off x="252413" y="711200"/>
            <a:ext cx="877728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 err="1">
                <a:solidFill>
                  <a:srgbClr val="FF0000"/>
                </a:solidFill>
              </a:rPr>
              <a:t>Sappiamo</a:t>
            </a:r>
            <a:r>
              <a:rPr lang="en-US" sz="3200" dirty="0">
                <a:solidFill>
                  <a:srgbClr val="FF0000"/>
                </a:solidFill>
              </a:rPr>
              <a:t> molto </a:t>
            </a:r>
            <a:r>
              <a:rPr lang="en-US" sz="3200" dirty="0" err="1">
                <a:solidFill>
                  <a:srgbClr val="FF0000"/>
                </a:solidFill>
              </a:rPr>
              <a:t>poco</a:t>
            </a:r>
            <a:r>
              <a:rPr lang="en-US" sz="3200" dirty="0">
                <a:solidFill>
                  <a:srgbClr val="FF0000"/>
                </a:solidFill>
              </a:rPr>
              <a:t> e </a:t>
            </a:r>
            <a:r>
              <a:rPr lang="en-US" sz="3200" dirty="0" err="1" smtClean="0">
                <a:solidFill>
                  <a:srgbClr val="FF0000"/>
                </a:solidFill>
              </a:rPr>
              <a:t>vorremmo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>
                <a:solidFill>
                  <a:srgbClr val="FF0000"/>
                </a:solidFill>
              </a:rPr>
              <a:t>saperne</a:t>
            </a:r>
            <a:r>
              <a:rPr lang="en-US" sz="3200" dirty="0">
                <a:solidFill>
                  <a:srgbClr val="FF0000"/>
                </a:solidFill>
              </a:rPr>
              <a:t> di </a:t>
            </a:r>
            <a:r>
              <a:rPr lang="en-US" sz="3200" dirty="0" err="1">
                <a:solidFill>
                  <a:srgbClr val="FF0000"/>
                </a:solidFill>
              </a:rPr>
              <a:t>più</a:t>
            </a:r>
            <a:r>
              <a:rPr lang="en-US" sz="3200" dirty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en-US" sz="3200" dirty="0" err="1">
                <a:solidFill>
                  <a:schemeClr val="tx2"/>
                </a:solidFill>
              </a:rPr>
              <a:t>Proseguiamo</a:t>
            </a:r>
            <a:r>
              <a:rPr lang="en-US" sz="3200" dirty="0">
                <a:solidFill>
                  <a:schemeClr val="tx2"/>
                </a:solidFill>
              </a:rPr>
              <a:t> per 2 </a:t>
            </a:r>
            <a:r>
              <a:rPr lang="en-US" sz="3200" dirty="0" err="1">
                <a:solidFill>
                  <a:schemeClr val="tx2"/>
                </a:solidFill>
              </a:rPr>
              <a:t>strade</a:t>
            </a:r>
            <a:endParaRPr lang="en-US" sz="3200" dirty="0">
              <a:solidFill>
                <a:schemeClr val="tx2"/>
              </a:solidFill>
            </a:endParaRPr>
          </a:p>
          <a:p>
            <a:pPr algn="ctr">
              <a:buFontTx/>
              <a:buChar char="-"/>
            </a:pPr>
            <a:r>
              <a:rPr lang="en-US" sz="3200" dirty="0">
                <a:solidFill>
                  <a:srgbClr val="000066"/>
                </a:solidFill>
              </a:rPr>
              <a:t>  </a:t>
            </a:r>
            <a:r>
              <a:rPr lang="en-US" sz="3200" dirty="0" err="1">
                <a:solidFill>
                  <a:srgbClr val="000066"/>
                </a:solidFill>
              </a:rPr>
              <a:t>cercando</a:t>
            </a:r>
            <a:r>
              <a:rPr lang="en-US" sz="3200" dirty="0">
                <a:solidFill>
                  <a:srgbClr val="000066"/>
                </a:solidFill>
              </a:rPr>
              <a:t> </a:t>
            </a:r>
            <a:r>
              <a:rPr lang="en-US" sz="3200" dirty="0" err="1">
                <a:solidFill>
                  <a:srgbClr val="000066"/>
                </a:solidFill>
              </a:rPr>
              <a:t>cose</a:t>
            </a:r>
            <a:r>
              <a:rPr lang="en-US" sz="3200" dirty="0">
                <a:solidFill>
                  <a:srgbClr val="000066"/>
                </a:solidFill>
              </a:rPr>
              <a:t> </a:t>
            </a:r>
            <a:r>
              <a:rPr lang="en-US" sz="3200" dirty="0" err="1">
                <a:solidFill>
                  <a:srgbClr val="000066"/>
                </a:solidFill>
              </a:rPr>
              <a:t>nuove</a:t>
            </a:r>
            <a:endParaRPr lang="en-US" sz="3200" dirty="0">
              <a:solidFill>
                <a:srgbClr val="000066"/>
              </a:solidFill>
            </a:endParaRPr>
          </a:p>
          <a:p>
            <a:pPr algn="ctr">
              <a:buFontTx/>
              <a:buChar char="-"/>
            </a:pPr>
            <a:r>
              <a:rPr lang="en-US" sz="3200" dirty="0">
                <a:solidFill>
                  <a:schemeClr val="accent2"/>
                </a:solidFill>
              </a:rPr>
              <a:t>  </a:t>
            </a:r>
            <a:r>
              <a:rPr lang="en-US" sz="3200" dirty="0" err="1">
                <a:solidFill>
                  <a:schemeClr val="accent2"/>
                </a:solidFill>
              </a:rPr>
              <a:t>capendo</a:t>
            </a:r>
            <a:r>
              <a:rPr lang="en-US" sz="3200" dirty="0">
                <a:solidFill>
                  <a:schemeClr val="accent2"/>
                </a:solidFill>
              </a:rPr>
              <a:t> a </a:t>
            </a:r>
            <a:r>
              <a:rPr lang="en-US" sz="3200" dirty="0" err="1">
                <a:solidFill>
                  <a:schemeClr val="accent2"/>
                </a:solidFill>
              </a:rPr>
              <a:t>fondo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err="1">
                <a:solidFill>
                  <a:schemeClr val="accent2"/>
                </a:solidFill>
              </a:rPr>
              <a:t>quelle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err="1">
                <a:solidFill>
                  <a:schemeClr val="accent2"/>
                </a:solidFill>
              </a:rPr>
              <a:t>che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err="1">
                <a:solidFill>
                  <a:schemeClr val="accent2"/>
                </a:solidFill>
              </a:rPr>
              <a:t>abbiamo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err="1">
                <a:solidFill>
                  <a:schemeClr val="accent2"/>
                </a:solidFill>
              </a:rPr>
              <a:t>già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err="1">
                <a:solidFill>
                  <a:schemeClr val="accent2"/>
                </a:solidFill>
              </a:rPr>
              <a:t>trovato</a:t>
            </a:r>
            <a:r>
              <a:rPr lang="en-US" sz="3200" dirty="0">
                <a:solidFill>
                  <a:schemeClr val="accent2"/>
                </a:solidFill>
              </a:rPr>
              <a:t>.</a:t>
            </a:r>
            <a:endParaRPr lang="en-US" sz="2000" dirty="0">
              <a:solidFill>
                <a:schemeClr val="accent2"/>
              </a:solidFill>
            </a:endParaRPr>
          </a:p>
          <a:p>
            <a:endParaRPr lang="en-US" sz="2000" dirty="0"/>
          </a:p>
          <a:p>
            <a:pPr algn="ctr"/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Il CERN e’: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7200" y="3606800"/>
            <a:ext cx="8001000" cy="2809875"/>
            <a:chOff x="571500" y="3733800"/>
            <a:chExt cx="8001000" cy="2809875"/>
          </a:xfrm>
        </p:grpSpPr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571500" y="3733800"/>
              <a:ext cx="8001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rgbClr val="000066"/>
                  </a:solidFill>
                </a:rPr>
                <a:t>La voglia di capire</a:t>
              </a:r>
              <a:r>
                <a:rPr lang="en-US" sz="2800">
                  <a:solidFill>
                    <a:srgbClr val="0000CC"/>
                  </a:solidFill>
                </a:rPr>
                <a:t> 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571500" y="4191000"/>
              <a:ext cx="8001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chemeClr val="hlink"/>
                  </a:solidFill>
                </a:rPr>
                <a:t> La curiosità di scoprire</a:t>
              </a:r>
              <a:r>
                <a:rPr lang="en-US" sz="2800">
                  <a:solidFill>
                    <a:srgbClr val="0000CC"/>
                  </a:solidFill>
                </a:rPr>
                <a:t>  </a:t>
              </a:r>
              <a:r>
                <a:rPr lang="en-US" sz="2800">
                  <a:solidFill>
                    <a:srgbClr val="000066"/>
                  </a:solidFill>
                </a:rPr>
                <a:t> </a:t>
              </a:r>
              <a:endParaRPr lang="en-US" sz="2800"/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571500" y="4638675"/>
              <a:ext cx="8001000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chemeClr val="hlink"/>
                  </a:solidFill>
                </a:rPr>
                <a:t> </a:t>
              </a:r>
              <a:r>
                <a:rPr lang="en-US" sz="2800">
                  <a:solidFill>
                    <a:srgbClr val="000066"/>
                  </a:solidFill>
                </a:rPr>
                <a:t>Le sempre continue sfide intellettuali, tecnologiche </a:t>
              </a: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571500" y="5105400"/>
              <a:ext cx="8001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chemeClr val="accent2"/>
                  </a:solidFill>
                </a:rPr>
                <a:t> Costruire e far funzionare</a:t>
              </a:r>
            </a:p>
          </p:txBody>
        </p:sp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>
              <a:off x="571500" y="5562600"/>
              <a:ext cx="8001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chemeClr val="accent2"/>
                  </a:solidFill>
                </a:rPr>
                <a:t> </a:t>
              </a:r>
              <a:r>
                <a:rPr lang="en-US" sz="2800">
                  <a:solidFill>
                    <a:schemeClr val="hlink"/>
                  </a:solidFill>
                </a:rPr>
                <a:t> Misurare con precisione </a:t>
              </a: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571500" y="6019800"/>
              <a:ext cx="8001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800">
                  <a:solidFill>
                    <a:schemeClr val="accent2"/>
                  </a:solidFill>
                </a:rPr>
                <a:t> </a:t>
              </a:r>
              <a:r>
                <a:rPr lang="en-US" sz="2800">
                  <a:solidFill>
                    <a:schemeClr val="hlink"/>
                  </a:solidFill>
                </a:rPr>
                <a:t> </a:t>
              </a:r>
              <a:r>
                <a:rPr lang="en-US" sz="2800">
                  <a:solidFill>
                    <a:srgbClr val="000066"/>
                  </a:solidFill>
                </a:rPr>
                <a:t>Un’avventura umana senza precedenti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530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4AD9-EEAD-B147-A457-8A1155A8424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76600" y="2159000"/>
            <a:ext cx="2114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</a:t>
            </a:r>
            <a:r>
              <a:rPr lang="en-US" dirty="0" err="1" smtClean="0"/>
              <a:t>introduzione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CERN – </a:t>
            </a:r>
            <a:r>
              <a:rPr lang="en-US" dirty="0" err="1" smtClean="0"/>
              <a:t>storia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292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3492F-5723-DC46-AE40-BFEEDC4CCADD}" type="slidenum">
              <a:rPr lang="en-US"/>
              <a:pPr/>
              <a:t>45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"/>
            <a:ext cx="4838700" cy="533400"/>
          </a:xfrm>
        </p:spPr>
        <p:txBody>
          <a:bodyPr/>
          <a:lstStyle/>
          <a:p>
            <a:pPr algn="l"/>
            <a:r>
              <a:rPr lang="en-US" b="1" dirty="0"/>
              <a:t>Il CERN: </a:t>
            </a:r>
            <a:r>
              <a:rPr lang="en-US" b="1" dirty="0" err="1"/>
              <a:t>cosa</a:t>
            </a:r>
            <a:r>
              <a:rPr lang="en-US" b="1" dirty="0"/>
              <a:t> </a:t>
            </a:r>
            <a:r>
              <a:rPr lang="en-US" b="1" dirty="0" err="1"/>
              <a:t>è</a:t>
            </a:r>
            <a:r>
              <a:rPr lang="en-US" b="1" dirty="0"/>
              <a:t> e </a:t>
            </a:r>
            <a:r>
              <a:rPr lang="en-US" b="1" dirty="0" err="1"/>
              <a:t>perché</a:t>
            </a:r>
            <a:r>
              <a:rPr lang="en-US" b="1" dirty="0"/>
              <a:t> 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49400"/>
            <a:ext cx="8458200" cy="4775200"/>
          </a:xfrm>
        </p:spPr>
        <p:txBody>
          <a:bodyPr/>
          <a:lstStyle/>
          <a:p>
            <a:pPr marL="261938" indent="-261938" algn="ctr">
              <a:lnSpc>
                <a:spcPct val="90000"/>
              </a:lnSpc>
            </a:pPr>
            <a:r>
              <a:rPr lang="en-US" b="1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FF0000"/>
                </a:solidFill>
              </a:rPr>
              <a:t>onsiglio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dirty="0" err="1">
                <a:solidFill>
                  <a:srgbClr val="FF0000"/>
                </a:solidFill>
              </a:rPr>
              <a:t>uropeo</a:t>
            </a:r>
            <a:r>
              <a:rPr lang="en-US" dirty="0">
                <a:solidFill>
                  <a:srgbClr val="FF0000"/>
                </a:solidFill>
              </a:rPr>
              <a:t> per la </a:t>
            </a:r>
            <a:r>
              <a:rPr lang="en-US" b="1" dirty="0" err="1">
                <a:solidFill>
                  <a:srgbClr val="FF0000"/>
                </a:solidFill>
              </a:rPr>
              <a:t>R</a:t>
            </a:r>
            <a:r>
              <a:rPr lang="en-US" dirty="0" err="1">
                <a:solidFill>
                  <a:srgbClr val="FF0000"/>
                </a:solidFill>
              </a:rPr>
              <a:t>icerca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N</a:t>
            </a:r>
            <a:r>
              <a:rPr lang="en-US" dirty="0" err="1">
                <a:solidFill>
                  <a:srgbClr val="FF0000"/>
                </a:solidFill>
              </a:rPr>
              <a:t>ucleare</a:t>
            </a:r>
            <a:endParaRPr lang="en-US" dirty="0">
              <a:solidFill>
                <a:srgbClr val="FF0000"/>
              </a:solidFill>
            </a:endParaRPr>
          </a:p>
          <a:p>
            <a:pPr marL="261938" indent="-261938">
              <a:lnSpc>
                <a:spcPct val="90000"/>
              </a:lnSpc>
            </a:pPr>
            <a:r>
              <a:rPr lang="en-US" sz="2000" dirty="0" err="1">
                <a:solidFill>
                  <a:srgbClr val="000080"/>
                </a:solidFill>
              </a:rPr>
              <a:t>È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il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più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grande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laboratorio</a:t>
            </a:r>
            <a:r>
              <a:rPr lang="en-US" dirty="0">
                <a:solidFill>
                  <a:srgbClr val="000080"/>
                </a:solidFill>
              </a:rPr>
              <a:t> </a:t>
            </a:r>
            <a:r>
              <a:rPr lang="en-US" sz="2000" dirty="0">
                <a:solidFill>
                  <a:srgbClr val="000080"/>
                </a:solidFill>
              </a:rPr>
              <a:t>al </a:t>
            </a:r>
            <a:r>
              <a:rPr lang="en-US" sz="2000" dirty="0" err="1">
                <a:solidFill>
                  <a:srgbClr val="000080"/>
                </a:solidFill>
              </a:rPr>
              <a:t>mondo</a:t>
            </a:r>
            <a:r>
              <a:rPr lang="en-US" sz="2000" dirty="0">
                <a:solidFill>
                  <a:srgbClr val="000080"/>
                </a:solidFill>
              </a:rPr>
              <a:t> per la </a:t>
            </a:r>
            <a:r>
              <a:rPr lang="en-US" sz="2000" dirty="0" err="1">
                <a:solidFill>
                  <a:srgbClr val="000080"/>
                </a:solidFill>
              </a:rPr>
              <a:t>ricerca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nel</a:t>
            </a:r>
            <a:r>
              <a:rPr lang="en-US" sz="2000" dirty="0">
                <a:solidFill>
                  <a:srgbClr val="000080"/>
                </a:solidFill>
              </a:rPr>
              <a:t> campo </a:t>
            </a:r>
            <a:r>
              <a:rPr lang="en-US" sz="2000" dirty="0" err="1">
                <a:solidFill>
                  <a:srgbClr val="000080"/>
                </a:solidFill>
              </a:rPr>
              <a:t>della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fisica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delle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particelle</a:t>
            </a:r>
            <a:r>
              <a:rPr lang="en-US" sz="2000" dirty="0">
                <a:solidFill>
                  <a:srgbClr val="000080"/>
                </a:solidFill>
              </a:rPr>
              <a:t>.</a:t>
            </a:r>
          </a:p>
          <a:p>
            <a:pPr marL="261938" indent="-261938">
              <a:lnSpc>
                <a:spcPct val="90000"/>
              </a:lnSpc>
            </a:pPr>
            <a:r>
              <a:rPr lang="en-US" sz="2000" dirty="0">
                <a:solidFill>
                  <a:srgbClr val="000080"/>
                </a:solidFill>
              </a:rPr>
              <a:t>Come </a:t>
            </a:r>
            <a:r>
              <a:rPr lang="en-US" sz="2000" dirty="0" err="1">
                <a:solidFill>
                  <a:srgbClr val="000080"/>
                </a:solidFill>
              </a:rPr>
              <a:t>laboratorio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fornisce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mezzi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agli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scienziati</a:t>
            </a:r>
            <a:r>
              <a:rPr lang="en-US" sz="2000" dirty="0">
                <a:solidFill>
                  <a:srgbClr val="000080"/>
                </a:solidFill>
              </a:rPr>
              <a:t> per le </a:t>
            </a:r>
            <a:r>
              <a:rPr lang="en-US" sz="2000" dirty="0" err="1">
                <a:solidFill>
                  <a:srgbClr val="000080"/>
                </a:solidFill>
              </a:rPr>
              <a:t>loro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ricerche</a:t>
            </a:r>
            <a:r>
              <a:rPr lang="en-US" sz="2000" dirty="0">
                <a:solidFill>
                  <a:srgbClr val="000080"/>
                </a:solidFill>
              </a:rPr>
              <a:t>:  </a:t>
            </a:r>
          </a:p>
          <a:p>
            <a:pPr marL="261938" indent="-261938" algn="ctr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err="1">
                <a:solidFill>
                  <a:srgbClr val="0000CC"/>
                </a:solidFill>
              </a:rPr>
              <a:t>gli</a:t>
            </a:r>
            <a:r>
              <a:rPr lang="en-US" sz="2000" dirty="0">
                <a:solidFill>
                  <a:srgbClr val="0000CC"/>
                </a:solidFill>
              </a:rPr>
              <a:t> ACCELERATORI  e </a:t>
            </a:r>
            <a:r>
              <a:rPr lang="en-US" sz="2000" dirty="0" err="1">
                <a:solidFill>
                  <a:srgbClr val="0000CC"/>
                </a:solidFill>
              </a:rPr>
              <a:t>i</a:t>
            </a:r>
            <a:r>
              <a:rPr lang="en-US" sz="2000" dirty="0">
                <a:solidFill>
                  <a:srgbClr val="0000CC"/>
                </a:solidFill>
              </a:rPr>
              <a:t> RIVELATORI</a:t>
            </a:r>
          </a:p>
          <a:p>
            <a:pPr marL="261938" indent="-261938" algn="ctr">
              <a:lnSpc>
                <a:spcPct val="90000"/>
              </a:lnSpc>
            </a:pPr>
            <a:endParaRPr lang="en-US" sz="2000" dirty="0">
              <a:solidFill>
                <a:srgbClr val="0000CC"/>
              </a:solidFill>
            </a:endParaRPr>
          </a:p>
          <a:p>
            <a:pPr marL="261938" indent="-261938">
              <a:lnSpc>
                <a:spcPct val="90000"/>
              </a:lnSpc>
            </a:pPr>
            <a:r>
              <a:rPr lang="en-US" sz="2000" dirty="0">
                <a:solidFill>
                  <a:srgbClr val="000080"/>
                </a:solidFill>
              </a:rPr>
              <a:t>Al CERN </a:t>
            </a:r>
            <a:r>
              <a:rPr lang="en-US" sz="2000" dirty="0" err="1">
                <a:solidFill>
                  <a:srgbClr val="000080"/>
                </a:solidFill>
              </a:rPr>
              <a:t>si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studiano</a:t>
            </a:r>
            <a:r>
              <a:rPr lang="en-US" sz="2000" dirty="0">
                <a:solidFill>
                  <a:srgbClr val="000080"/>
                </a:solidFill>
              </a:rPr>
              <a:t> le </a:t>
            </a:r>
            <a:r>
              <a:rPr lang="en-US" sz="2000" dirty="0" err="1">
                <a:solidFill>
                  <a:srgbClr val="000080"/>
                </a:solidFill>
              </a:rPr>
              <a:t>leggi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principali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che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governano</a:t>
            </a:r>
            <a:r>
              <a:rPr lang="en-US" sz="2000" dirty="0">
                <a:solidFill>
                  <a:srgbClr val="000080"/>
                </a:solidFill>
              </a:rPr>
              <a:t> la </a:t>
            </a:r>
            <a:r>
              <a:rPr lang="en-US" sz="2000" dirty="0" err="1">
                <a:solidFill>
                  <a:srgbClr val="000080"/>
                </a:solidFill>
              </a:rPr>
              <a:t>natura</a:t>
            </a:r>
            <a:r>
              <a:rPr lang="en-US" sz="2000" dirty="0">
                <a:solidFill>
                  <a:srgbClr val="000080"/>
                </a:solidFill>
              </a:rPr>
              <a:t>, </a:t>
            </a:r>
            <a:r>
              <a:rPr lang="en-US" sz="2000" dirty="0" err="1">
                <a:solidFill>
                  <a:srgbClr val="000080"/>
                </a:solidFill>
              </a:rPr>
              <a:t>si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ricerca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fondamentale</a:t>
            </a:r>
            <a:r>
              <a:rPr lang="en-US" sz="2000" dirty="0">
                <a:solidFill>
                  <a:srgbClr val="000080"/>
                </a:solidFill>
              </a:rPr>
              <a:t> (</a:t>
            </a:r>
            <a:r>
              <a:rPr lang="ja-JP" altLang="en-US" sz="2000" dirty="0">
                <a:solidFill>
                  <a:srgbClr val="000080"/>
                </a:solidFill>
                <a:latin typeface="Arial"/>
              </a:rPr>
              <a:t>“</a:t>
            </a:r>
            <a:r>
              <a:rPr lang="en-US" sz="2000" dirty="0" err="1">
                <a:solidFill>
                  <a:srgbClr val="000080"/>
                </a:solidFill>
              </a:rPr>
              <a:t>pura</a:t>
            </a:r>
            <a:r>
              <a:rPr lang="ja-JP" altLang="en-US" sz="2000" dirty="0">
                <a:solidFill>
                  <a:srgbClr val="000080"/>
                </a:solidFill>
                <a:latin typeface="Arial"/>
              </a:rPr>
              <a:t>”</a:t>
            </a:r>
            <a:r>
              <a:rPr lang="en-US" sz="2000" dirty="0">
                <a:solidFill>
                  <a:srgbClr val="000080"/>
                </a:solidFill>
              </a:rPr>
              <a:t>), con lo </a:t>
            </a:r>
            <a:r>
              <a:rPr lang="en-US" sz="2000" dirty="0" err="1">
                <a:solidFill>
                  <a:srgbClr val="000080"/>
                </a:solidFill>
              </a:rPr>
              <a:t>scopo</a:t>
            </a:r>
            <a:r>
              <a:rPr lang="en-US" sz="2000" dirty="0">
                <a:solidFill>
                  <a:srgbClr val="000080"/>
                </a:solidFill>
              </a:rPr>
              <a:t> di </a:t>
            </a:r>
            <a:r>
              <a:rPr lang="en-US" sz="2000" dirty="0" err="1">
                <a:solidFill>
                  <a:srgbClr val="000080"/>
                </a:solidFill>
              </a:rPr>
              <a:t>imparare</a:t>
            </a:r>
            <a:r>
              <a:rPr lang="en-US" sz="2000" dirty="0">
                <a:solidFill>
                  <a:srgbClr val="000080"/>
                </a:solidFill>
              </a:rPr>
              <a:t> di </a:t>
            </a:r>
            <a:r>
              <a:rPr lang="en-US" sz="2000" dirty="0" err="1">
                <a:solidFill>
                  <a:srgbClr val="000080"/>
                </a:solidFill>
              </a:rPr>
              <a:t>più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riguardo</a:t>
            </a:r>
            <a:r>
              <a:rPr lang="en-US" sz="2000" dirty="0">
                <a:solidFill>
                  <a:srgbClr val="000080"/>
                </a:solidFill>
              </a:rPr>
              <a:t> al </a:t>
            </a:r>
            <a:r>
              <a:rPr lang="en-US" sz="2000" dirty="0" err="1">
                <a:solidFill>
                  <a:srgbClr val="000080"/>
                </a:solidFill>
              </a:rPr>
              <a:t>nostro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universo</a:t>
            </a:r>
            <a:r>
              <a:rPr lang="en-US" sz="2000" dirty="0">
                <a:solidFill>
                  <a:srgbClr val="000080"/>
                </a:solidFill>
              </a:rPr>
              <a:t>.</a:t>
            </a:r>
          </a:p>
          <a:p>
            <a:pPr marL="261938" indent="-261938">
              <a:lnSpc>
                <a:spcPct val="90000"/>
              </a:lnSpc>
            </a:pPr>
            <a:r>
              <a:rPr lang="en-US" sz="2000" dirty="0">
                <a:solidFill>
                  <a:srgbClr val="000080"/>
                </a:solidFill>
              </a:rPr>
              <a:t>Le </a:t>
            </a:r>
            <a:r>
              <a:rPr lang="en-US" sz="2000" dirty="0" err="1">
                <a:solidFill>
                  <a:srgbClr val="000080"/>
                </a:solidFill>
              </a:rPr>
              <a:t>eventuali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applicazioni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possibili</a:t>
            </a:r>
            <a:r>
              <a:rPr lang="en-US" sz="2000" dirty="0">
                <a:solidFill>
                  <a:srgbClr val="000080"/>
                </a:solidFill>
              </a:rPr>
              <a:t> e </a:t>
            </a:r>
            <a:r>
              <a:rPr lang="en-US" sz="2000" dirty="0" err="1">
                <a:solidFill>
                  <a:srgbClr val="000080"/>
                </a:solidFill>
              </a:rPr>
              <a:t>i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benefici</a:t>
            </a:r>
            <a:r>
              <a:rPr lang="en-US" sz="2000" dirty="0">
                <a:solidFill>
                  <a:srgbClr val="000080"/>
                </a:solidFill>
              </a:rPr>
              <a:t> per la </a:t>
            </a:r>
            <a:r>
              <a:rPr lang="en-US" sz="2000" dirty="0" err="1">
                <a:solidFill>
                  <a:srgbClr val="000080"/>
                </a:solidFill>
              </a:rPr>
              <a:t>società</a:t>
            </a:r>
            <a:r>
              <a:rPr lang="en-US" sz="2000" dirty="0">
                <a:solidFill>
                  <a:srgbClr val="000080"/>
                </a:solidFill>
              </a:rPr>
              <a:t> </a:t>
            </a:r>
            <a:r>
              <a:rPr lang="en-US" sz="2000" dirty="0" err="1">
                <a:solidFill>
                  <a:srgbClr val="000080"/>
                </a:solidFill>
              </a:rPr>
              <a:t>arrivano</a:t>
            </a:r>
            <a:r>
              <a:rPr lang="en-US" sz="2000" dirty="0">
                <a:solidFill>
                  <a:srgbClr val="000080"/>
                </a:solidFill>
              </a:rPr>
              <a:t> a posteriori</a:t>
            </a:r>
            <a:r>
              <a:rPr lang="en-US" sz="2000" dirty="0" smtClean="0">
                <a:solidFill>
                  <a:srgbClr val="000080"/>
                </a:solidFill>
              </a:rPr>
              <a:t>!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9216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A4EC-328B-BA4B-A662-90228313CD90}" type="slidenum">
              <a:rPr lang="en-US"/>
              <a:pPr/>
              <a:t>46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114294"/>
            <a:ext cx="4191000" cy="533400"/>
          </a:xfrm>
        </p:spPr>
        <p:txBody>
          <a:bodyPr/>
          <a:lstStyle/>
          <a:p>
            <a:pPr algn="l"/>
            <a:r>
              <a:rPr lang="en-US" b="1" dirty="0"/>
              <a:t>Il CERN</a:t>
            </a:r>
          </a:p>
        </p:txBody>
      </p:sp>
      <p:pic>
        <p:nvPicPr>
          <p:cNvPr id="28677" name="Picture 5" descr="cern-sit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908050"/>
            <a:ext cx="8208962" cy="5619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895600" y="2278063"/>
            <a:ext cx="131286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  <a:latin typeface="Verdana" charset="0"/>
              </a:rPr>
              <a:t>LEP/LHC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487988" y="3717925"/>
            <a:ext cx="6762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Verdana" charset="0"/>
              </a:rPr>
              <a:t>SPS</a:t>
            </a:r>
          </a:p>
        </p:txBody>
      </p:sp>
    </p:spTree>
    <p:extLst>
      <p:ext uri="{BB962C8B-B14F-4D97-AF65-F5344CB8AC3E}">
        <p14:creationId xmlns:p14="http://schemas.microsoft.com/office/powerpoint/2010/main" val="134970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0557-7C2D-3A4D-AF36-743C83FA5FAC}" type="slidenum">
              <a:rPr lang="en-US"/>
              <a:pPr/>
              <a:t>47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Stati</a:t>
            </a:r>
            <a:r>
              <a:rPr lang="en-US" b="1" dirty="0"/>
              <a:t> </a:t>
            </a:r>
            <a:r>
              <a:rPr lang="en-US" b="1" dirty="0" err="1"/>
              <a:t>Membri</a:t>
            </a:r>
            <a:endParaRPr lang="en-US" b="1" dirty="0"/>
          </a:p>
        </p:txBody>
      </p:sp>
      <p:pic>
        <p:nvPicPr>
          <p:cNvPr id="143363" name="Picture 3" descr="cern-MS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7000" y="2084388"/>
            <a:ext cx="6477000" cy="4773612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304800" y="914400"/>
            <a:ext cx="8458200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>
                <a:solidFill>
                  <a:srgbClr val="0000CC"/>
                </a:solidFill>
                <a:latin typeface="Verdana" charset="0"/>
              </a:rPr>
              <a:t>Il livello di sofisticazione degli studi sulla natura  e</a:t>
            </a:r>
            <a:r>
              <a:rPr lang="ja-JP" altLang="en-US">
                <a:solidFill>
                  <a:srgbClr val="0000CC"/>
                </a:solidFill>
                <a:latin typeface="Arial"/>
              </a:rPr>
              <a:t>’</a:t>
            </a:r>
            <a:r>
              <a:rPr lang="en-US">
                <a:solidFill>
                  <a:srgbClr val="0000CC"/>
                </a:solidFill>
                <a:latin typeface="Verdana" charset="0"/>
              </a:rPr>
              <a:t> tale che un singolo stato (e ancor meno un singolo istituto universitario) non puo</a:t>
            </a:r>
            <a:r>
              <a:rPr lang="ja-JP" altLang="en-US">
                <a:solidFill>
                  <a:srgbClr val="0000CC"/>
                </a:solidFill>
                <a:latin typeface="Arial"/>
              </a:rPr>
              <a:t>’</a:t>
            </a:r>
            <a:r>
              <a:rPr lang="en-US">
                <a:solidFill>
                  <a:srgbClr val="0000CC"/>
                </a:solidFill>
                <a:latin typeface="Verdana" charset="0"/>
              </a:rPr>
              <a:t> permettersi le competenze e le risorse necessarie a realizzare gli strumenti necessari alla ricerca. </a:t>
            </a:r>
            <a:endParaRPr lang="en-US"/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152400" y="2209800"/>
            <a:ext cx="2514600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8000"/>
                </a:solidFill>
                <a:latin typeface="Verdana" charset="0"/>
              </a:rPr>
              <a:t>Il CERN fu fondato nel 1954</a:t>
            </a:r>
            <a:r>
              <a:rPr lang="en-US" sz="1400">
                <a:latin typeface="Verdana" charset="0"/>
              </a:rPr>
              <a:t> per permettere agli scienziati europei di avere accesso a strutture di ricerca competitive che gli stati europei che uscivano dalla 2nda Guerra Mondiale non potevano permettersi.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F50B1A"/>
                </a:solidFill>
                <a:latin typeface="Verdana" charset="0"/>
              </a:rPr>
              <a:t>Oggi il ruolo del CERN e</a:t>
            </a:r>
            <a:r>
              <a:rPr lang="ja-JP" altLang="en-US" sz="1400">
                <a:solidFill>
                  <a:srgbClr val="F50B1A"/>
                </a:solidFill>
                <a:latin typeface="Verdana" charset="0"/>
              </a:rPr>
              <a:t>’</a:t>
            </a:r>
            <a:r>
              <a:rPr lang="en-US" sz="1400">
                <a:solidFill>
                  <a:srgbClr val="F50B1A"/>
                </a:solidFill>
                <a:latin typeface="Verdana" charset="0"/>
              </a:rPr>
              <a:t> diventato piu</a:t>
            </a:r>
            <a:r>
              <a:rPr lang="ja-JP" altLang="en-US" sz="1400">
                <a:solidFill>
                  <a:srgbClr val="F50B1A"/>
                </a:solidFill>
                <a:latin typeface="Verdana" charset="0"/>
              </a:rPr>
              <a:t>’</a:t>
            </a:r>
            <a:r>
              <a:rPr lang="en-US" sz="1400">
                <a:solidFill>
                  <a:srgbClr val="F50B1A"/>
                </a:solidFill>
                <a:latin typeface="Verdana" charset="0"/>
              </a:rPr>
              <a:t> globale e permette accesso a tutti gli scienziati del mondo (</a:t>
            </a:r>
            <a:r>
              <a:rPr lang="en-US" sz="1400">
                <a:solidFill>
                  <a:srgbClr val="008000"/>
                </a:solidFill>
                <a:latin typeface="Verdana" charset="0"/>
              </a:rPr>
              <a:t>al di la</a:t>
            </a:r>
            <a:r>
              <a:rPr lang="ja-JP" altLang="en-US" sz="1400">
                <a:solidFill>
                  <a:srgbClr val="008000"/>
                </a:solidFill>
                <a:latin typeface="Verdana" charset="0"/>
              </a:rPr>
              <a:t>’</a:t>
            </a:r>
            <a:r>
              <a:rPr lang="en-US" sz="1400">
                <a:solidFill>
                  <a:srgbClr val="008000"/>
                </a:solidFill>
                <a:latin typeface="Verdana" charset="0"/>
              </a:rPr>
              <a:t> di frontiere religiose o politiche</a:t>
            </a:r>
            <a:r>
              <a:rPr lang="en-US" sz="1400">
                <a:solidFill>
                  <a:srgbClr val="F50B1A"/>
                </a:solidFill>
                <a:latin typeface="Verdana" charset="0"/>
              </a:rPr>
              <a:t>).</a:t>
            </a:r>
          </a:p>
        </p:txBody>
      </p:sp>
      <p:sp>
        <p:nvSpPr>
          <p:cNvPr id="143366" name="Text Box 6"/>
          <p:cNvSpPr txBox="1">
            <a:spLocks noChangeArrowheads="1"/>
          </p:cNvSpPr>
          <p:nvPr/>
        </p:nvSpPr>
        <p:spPr bwMode="auto">
          <a:xfrm>
            <a:off x="2743200" y="2268538"/>
            <a:ext cx="1752600" cy="779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21 Paesi europei</a:t>
            </a:r>
          </a:p>
          <a:p>
            <a:pPr>
              <a:spcBef>
                <a:spcPct val="50000"/>
              </a:spcBef>
            </a:pPr>
            <a:r>
              <a:rPr lang="en-US"/>
              <a:t>700 Meuro/anno</a:t>
            </a:r>
          </a:p>
        </p:txBody>
      </p:sp>
    </p:spTree>
    <p:extLst>
      <p:ext uri="{BB962C8B-B14F-4D97-AF65-F5344CB8AC3E}">
        <p14:creationId xmlns:p14="http://schemas.microsoft.com/office/powerpoint/2010/main" val="21632643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2A78-D8FA-2A40-96A1-40593475AC85}" type="slidenum">
              <a:rPr lang="en-US"/>
              <a:pPr/>
              <a:t>48</a:t>
            </a:fld>
            <a:endParaRPr lang="en-US"/>
          </a:p>
        </p:txBody>
      </p:sp>
      <p:grpSp>
        <p:nvGrpSpPr>
          <p:cNvPr id="62475" name="Group 11"/>
          <p:cNvGrpSpPr>
            <a:grpSpLocks/>
          </p:cNvGrpSpPr>
          <p:nvPr/>
        </p:nvGrpSpPr>
        <p:grpSpPr bwMode="auto">
          <a:xfrm>
            <a:off x="-2819400" y="519113"/>
            <a:ext cx="7345363" cy="6338887"/>
            <a:chOff x="839" y="482"/>
            <a:chExt cx="4921" cy="4400"/>
          </a:xfrm>
        </p:grpSpPr>
        <p:graphicFrame>
          <p:nvGraphicFramePr>
            <p:cNvPr id="62467" name="Object 3"/>
            <p:cNvGraphicFramePr>
              <a:graphicFrameLocks noChangeAspect="1"/>
            </p:cNvGraphicFramePr>
            <p:nvPr/>
          </p:nvGraphicFramePr>
          <p:xfrm>
            <a:off x="1011" y="482"/>
            <a:ext cx="4749" cy="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1207" name="Image" r:id="rId4" imgW="7187302" imgH="6146032" progId="Photoshop.Image.6">
                    <p:embed/>
                  </p:oleObj>
                </mc:Choice>
                <mc:Fallback>
                  <p:oleObj name="Image" r:id="rId4" imgW="7187302" imgH="6146032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1" y="482"/>
                          <a:ext cx="4749" cy="4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839" y="2387"/>
              <a:ext cx="1996" cy="19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162300" y="87313"/>
            <a:ext cx="5946775" cy="533400"/>
          </a:xfrm>
        </p:spPr>
        <p:txBody>
          <a:bodyPr/>
          <a:lstStyle/>
          <a:p>
            <a:pPr algn="l"/>
            <a:r>
              <a:rPr lang="en-US" b="1" dirty="0"/>
              <a:t>Il </a:t>
            </a:r>
            <a:r>
              <a:rPr lang="en-US" b="1" dirty="0" err="1"/>
              <a:t>complesso</a:t>
            </a:r>
            <a:r>
              <a:rPr lang="en-US" b="1" dirty="0"/>
              <a:t> </a:t>
            </a:r>
            <a:r>
              <a:rPr lang="en-US" b="1" dirty="0" err="1"/>
              <a:t>degli</a:t>
            </a:r>
            <a:r>
              <a:rPr lang="en-US" b="1" dirty="0"/>
              <a:t> </a:t>
            </a:r>
            <a:r>
              <a:rPr lang="en-US" b="1" dirty="0" err="1"/>
              <a:t>acceleratori</a:t>
            </a:r>
            <a:endParaRPr lang="en-US" b="1" dirty="0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4144963" y="930275"/>
            <a:ext cx="5065712" cy="564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24-Nov-</a:t>
            </a:r>
            <a:r>
              <a:rPr lang="en-US" sz="2000" b="1"/>
              <a:t>1959</a:t>
            </a:r>
            <a:r>
              <a:rPr lang="en-US" sz="2000"/>
              <a:t>:   </a:t>
            </a:r>
            <a:r>
              <a:rPr lang="en-US" sz="2000" b="1">
                <a:solidFill>
                  <a:srgbClr val="FF0000"/>
                </a:solidFill>
              </a:rPr>
              <a:t>PS</a:t>
            </a:r>
            <a:r>
              <a:rPr lang="en-US" sz="2000"/>
              <a:t> </a:t>
            </a:r>
            <a:r>
              <a:rPr lang="en-US" sz="2000">
                <a:solidFill>
                  <a:srgbClr val="000066"/>
                </a:solidFill>
              </a:rPr>
              <a:t>(Proton Sincrotron)</a:t>
            </a:r>
          </a:p>
          <a:p>
            <a:r>
              <a:rPr lang="en-US" sz="2000">
                <a:solidFill>
                  <a:srgbClr val="000066"/>
                </a:solidFill>
              </a:rPr>
              <a:t>Funziona tutt</a:t>
            </a:r>
            <a:r>
              <a:rPr lang="ja-JP" altLang="en-US" sz="200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>
                <a:solidFill>
                  <a:srgbClr val="000066"/>
                </a:solidFill>
              </a:rPr>
              <a:t>oggi!  Accelera e</a:t>
            </a:r>
            <a:r>
              <a:rPr lang="en-US" sz="2000" baseline="30000">
                <a:solidFill>
                  <a:srgbClr val="000066"/>
                </a:solidFill>
              </a:rPr>
              <a:t>-</a:t>
            </a:r>
            <a:r>
              <a:rPr lang="en-US" sz="2000">
                <a:solidFill>
                  <a:srgbClr val="000066"/>
                </a:solidFill>
              </a:rPr>
              <a:t>,e</a:t>
            </a:r>
            <a:r>
              <a:rPr lang="en-US" sz="2000" baseline="30000">
                <a:solidFill>
                  <a:srgbClr val="000066"/>
                </a:solidFill>
              </a:rPr>
              <a:t>+</a:t>
            </a:r>
            <a:r>
              <a:rPr lang="en-US" sz="2000">
                <a:solidFill>
                  <a:srgbClr val="000066"/>
                </a:solidFill>
              </a:rPr>
              <a:t> ,  p</a:t>
            </a:r>
            <a:r>
              <a:rPr lang="en-US" sz="2000" baseline="30000">
                <a:solidFill>
                  <a:srgbClr val="000066"/>
                </a:solidFill>
              </a:rPr>
              <a:t>+</a:t>
            </a:r>
            <a:r>
              <a:rPr lang="en-US" sz="2000">
                <a:solidFill>
                  <a:srgbClr val="000066"/>
                </a:solidFill>
              </a:rPr>
              <a:t>,p</a:t>
            </a:r>
            <a:r>
              <a:rPr lang="en-US" sz="2000" baseline="30000">
                <a:solidFill>
                  <a:srgbClr val="000066"/>
                </a:solidFill>
              </a:rPr>
              <a:t>-</a:t>
            </a:r>
          </a:p>
          <a:p>
            <a:endParaRPr lang="en-US" sz="1600">
              <a:solidFill>
                <a:srgbClr val="000066"/>
              </a:solidFill>
            </a:endParaRPr>
          </a:p>
          <a:p>
            <a:r>
              <a:rPr lang="en-US" sz="2000"/>
              <a:t>27-Gen-</a:t>
            </a:r>
            <a:r>
              <a:rPr lang="en-US" sz="2000" b="1"/>
              <a:t>1965</a:t>
            </a:r>
            <a:r>
              <a:rPr lang="en-US" sz="2000"/>
              <a:t>:  </a:t>
            </a:r>
            <a:r>
              <a:rPr lang="en-US" sz="2000" b="1">
                <a:solidFill>
                  <a:srgbClr val="FF0000"/>
                </a:solidFill>
              </a:rPr>
              <a:t>ISR</a:t>
            </a:r>
            <a:r>
              <a:rPr lang="en-US" sz="2000"/>
              <a:t> </a:t>
            </a:r>
            <a:r>
              <a:rPr lang="en-US" sz="2000">
                <a:solidFill>
                  <a:srgbClr val="000066"/>
                </a:solidFill>
              </a:rPr>
              <a:t>(Intersecting Storage Ring)</a:t>
            </a:r>
          </a:p>
          <a:p>
            <a:r>
              <a:rPr lang="en-US" sz="2000">
                <a:solidFill>
                  <a:srgbClr val="000066"/>
                </a:solidFill>
              </a:rPr>
              <a:t>Prima collisione al mondo protone-protone.</a:t>
            </a:r>
          </a:p>
          <a:p>
            <a:endParaRPr lang="en-US" sz="1600">
              <a:solidFill>
                <a:srgbClr val="000066"/>
              </a:solidFill>
            </a:endParaRPr>
          </a:p>
          <a:p>
            <a:r>
              <a:rPr lang="en-US" sz="2000" b="1"/>
              <a:t>1979</a:t>
            </a:r>
            <a:r>
              <a:rPr lang="en-US" sz="2000"/>
              <a:t>: </a:t>
            </a:r>
            <a:r>
              <a:rPr lang="en-US" sz="2000" b="1">
                <a:solidFill>
                  <a:srgbClr val="FF0000"/>
                </a:solidFill>
              </a:rPr>
              <a:t>SPS</a:t>
            </a:r>
            <a:r>
              <a:rPr lang="en-US" sz="2000"/>
              <a:t> </a:t>
            </a:r>
            <a:r>
              <a:rPr lang="en-US" sz="2000">
                <a:solidFill>
                  <a:srgbClr val="000066"/>
                </a:solidFill>
              </a:rPr>
              <a:t>(Super Proton Sincrotron)  (~7 km)</a:t>
            </a:r>
          </a:p>
          <a:p>
            <a:endParaRPr lang="en-US" sz="1600"/>
          </a:p>
          <a:p>
            <a:r>
              <a:rPr lang="en-US" sz="2000" b="1"/>
              <a:t>1983</a:t>
            </a:r>
            <a:r>
              <a:rPr lang="en-US" sz="2000"/>
              <a:t>: </a:t>
            </a:r>
            <a:r>
              <a:rPr lang="en-US" sz="2000">
                <a:solidFill>
                  <a:schemeClr val="tx2"/>
                </a:solidFill>
              </a:rPr>
              <a:t>SPS</a:t>
            </a:r>
            <a:r>
              <a:rPr lang="en-US" sz="2000"/>
              <a:t> </a:t>
            </a:r>
            <a:r>
              <a:rPr lang="en-US" sz="2000">
                <a:latin typeface="Symbol" charset="0"/>
                <a:sym typeface="Symbol" charset="0"/>
              </a:rPr>
              <a:t>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SppS</a:t>
            </a:r>
            <a:r>
              <a:rPr lang="en-US" sz="2000"/>
              <a:t>:</a:t>
            </a:r>
          </a:p>
          <a:p>
            <a:r>
              <a:rPr lang="en-US" sz="2000">
                <a:solidFill>
                  <a:srgbClr val="000066"/>
                </a:solidFill>
              </a:rPr>
              <a:t>Prima collisione al mondo Protoni-Antiprotoni  </a:t>
            </a:r>
          </a:p>
          <a:p>
            <a:r>
              <a:rPr lang="en-US" sz="2000">
                <a:solidFill>
                  <a:srgbClr val="000066"/>
                </a:solidFill>
              </a:rPr>
              <a:t>Premio Nobel a Rubbia per la scoperta W e Z.</a:t>
            </a:r>
          </a:p>
          <a:p>
            <a:r>
              <a:rPr lang="en-US" sz="2000">
                <a:solidFill>
                  <a:srgbClr val="000066"/>
                </a:solidFill>
              </a:rPr>
              <a:t> </a:t>
            </a:r>
          </a:p>
          <a:p>
            <a:r>
              <a:rPr lang="en-US" sz="2000" b="1"/>
              <a:t>1989</a:t>
            </a:r>
            <a:r>
              <a:rPr lang="en-US" sz="2000"/>
              <a:t>:  </a:t>
            </a:r>
            <a:r>
              <a:rPr lang="en-US" sz="2000" b="1">
                <a:solidFill>
                  <a:srgbClr val="FF0000"/>
                </a:solidFill>
              </a:rPr>
              <a:t>LEP</a:t>
            </a:r>
            <a:r>
              <a:rPr lang="en-US" sz="2000"/>
              <a:t> </a:t>
            </a:r>
            <a:r>
              <a:rPr lang="en-US" sz="2000">
                <a:solidFill>
                  <a:srgbClr val="000066"/>
                </a:solidFill>
              </a:rPr>
              <a:t>(Large Electron Collider) (~27 km)</a:t>
            </a:r>
          </a:p>
          <a:p>
            <a:r>
              <a:rPr lang="en-US" sz="2000">
                <a:solidFill>
                  <a:srgbClr val="000066"/>
                </a:solidFill>
              </a:rPr>
              <a:t>Accelera elettroni-positroni.</a:t>
            </a:r>
          </a:p>
          <a:p>
            <a:r>
              <a:rPr lang="en-US" sz="2000">
                <a:solidFill>
                  <a:srgbClr val="000066"/>
                </a:solidFill>
              </a:rPr>
              <a:t>Dal 1989 al 1995 : E(e) = 50 GeV</a:t>
            </a:r>
          </a:p>
          <a:p>
            <a:r>
              <a:rPr lang="en-US" sz="2000">
                <a:solidFill>
                  <a:srgbClr val="000066"/>
                </a:solidFill>
              </a:rPr>
              <a:t>Dal 1995 al 2000  nuove frontiere di enegia! </a:t>
            </a:r>
          </a:p>
          <a:p>
            <a:r>
              <a:rPr lang="en-US" sz="2000">
                <a:solidFill>
                  <a:srgbClr val="000066"/>
                </a:solidFill>
              </a:rPr>
              <a:t>Stop nel 2000 </a:t>
            </a:r>
            <a:r>
              <a:rPr lang="en-US" sz="2000">
                <a:solidFill>
                  <a:srgbClr val="000066"/>
                </a:solidFill>
                <a:latin typeface="Symbol" charset="0"/>
                <a:sym typeface="Symbol" charset="0"/>
              </a:rPr>
              <a:t></a:t>
            </a:r>
            <a:r>
              <a:rPr lang="en-US" sz="2000">
                <a:solidFill>
                  <a:srgbClr val="000066"/>
                </a:solidFill>
                <a:latin typeface="Symbol" charset="0"/>
              </a:rPr>
              <a:t> </a:t>
            </a:r>
            <a:r>
              <a:rPr lang="en-US" sz="2000">
                <a:solidFill>
                  <a:srgbClr val="000066"/>
                </a:solidFill>
              </a:rPr>
              <a:t>trionfo del Modello Standard</a:t>
            </a:r>
          </a:p>
          <a:p>
            <a:endParaRPr lang="en-US" sz="1600"/>
          </a:p>
          <a:p>
            <a:r>
              <a:rPr lang="en-US" sz="2000" b="1"/>
              <a:t>2008</a:t>
            </a:r>
            <a:r>
              <a:rPr lang="en-US" sz="2000"/>
              <a:t> : </a:t>
            </a:r>
            <a:r>
              <a:rPr lang="en-US" sz="2000" b="1">
                <a:solidFill>
                  <a:srgbClr val="FF0000"/>
                </a:solidFill>
              </a:rPr>
              <a:t>LHC</a:t>
            </a:r>
            <a:r>
              <a:rPr lang="en-US" sz="2000"/>
              <a:t> </a:t>
            </a:r>
            <a:r>
              <a:rPr lang="en-US" sz="2000">
                <a:solidFill>
                  <a:srgbClr val="000066"/>
                </a:solidFill>
              </a:rPr>
              <a:t>(Large Hadron Collider)</a:t>
            </a:r>
            <a:r>
              <a:rPr lang="en-US" sz="2000"/>
              <a:t> 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1258888" y="1530350"/>
            <a:ext cx="636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</a:rPr>
              <a:t>LEP/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5940425" y="3043238"/>
            <a:ext cx="28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-</a:t>
            </a:r>
          </a:p>
        </p:txBody>
      </p:sp>
      <p:pic>
        <p:nvPicPr>
          <p:cNvPr id="62479" name="Picture 15" descr="lep-det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2" r="8801" b="6070"/>
          <a:stretch>
            <a:fillRect/>
          </a:stretch>
        </p:blipFill>
        <p:spPr>
          <a:xfrm>
            <a:off x="2700338" y="1412875"/>
            <a:ext cx="1497012" cy="936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4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67F94-AECD-5D4E-93F2-38F244B9A990}" type="slidenum">
              <a:rPr lang="en-US"/>
              <a:pPr/>
              <a:t>49</a:t>
            </a:fld>
            <a:endParaRPr lang="en-US"/>
          </a:p>
        </p:txBody>
      </p:sp>
      <p:sp>
        <p:nvSpPr>
          <p:cNvPr id="604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 Nascita del CERN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376238" y="908050"/>
            <a:ext cx="777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66"/>
                </a:solidFill>
              </a:rPr>
              <a:t>Se acceleriamo particelle e le facciamo scontrare contro un bersaglio fisso:</a:t>
            </a:r>
          </a:p>
        </p:txBody>
      </p:sp>
      <p:sp>
        <p:nvSpPr>
          <p:cNvPr id="60429" name="Line 13"/>
          <p:cNvSpPr>
            <a:spLocks noChangeShapeType="1"/>
          </p:cNvSpPr>
          <p:nvPr/>
        </p:nvSpPr>
        <p:spPr bwMode="auto">
          <a:xfrm>
            <a:off x="1547813" y="1989138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0448" name="Group 32"/>
          <p:cNvGrpSpPr>
            <a:grpSpLocks/>
          </p:cNvGrpSpPr>
          <p:nvPr/>
        </p:nvGrpSpPr>
        <p:grpSpPr bwMode="auto">
          <a:xfrm rot="16200000">
            <a:off x="4067969" y="1340644"/>
            <a:ext cx="936625" cy="1223963"/>
            <a:chOff x="792" y="1158"/>
            <a:chExt cx="4176" cy="2802"/>
          </a:xfrm>
        </p:grpSpPr>
        <p:sp>
          <p:nvSpPr>
            <p:cNvPr id="60445" name="Pyr2"/>
            <p:cNvSpPr>
              <a:spLocks noEditPoints="1" noChangeArrowheads="1"/>
            </p:cNvSpPr>
            <p:nvPr/>
          </p:nvSpPr>
          <p:spPr bwMode="auto">
            <a:xfrm>
              <a:off x="1875" y="1158"/>
              <a:ext cx="2015" cy="936"/>
            </a:xfrm>
            <a:custGeom>
              <a:avLst/>
              <a:gdLst>
                <a:gd name="T0" fmla="*/ 5787 w 21600"/>
                <a:gd name="T1" fmla="*/ 0 h 21600"/>
                <a:gd name="T2" fmla="*/ 15812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787 w 21600"/>
                <a:gd name="T9" fmla="*/ 500 h 21600"/>
                <a:gd name="T10" fmla="*/ 158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46" name="Pyr3"/>
            <p:cNvSpPr>
              <a:spLocks noEditPoints="1" noChangeArrowheads="1"/>
            </p:cNvSpPr>
            <p:nvPr/>
          </p:nvSpPr>
          <p:spPr bwMode="auto">
            <a:xfrm>
              <a:off x="1339" y="2094"/>
              <a:ext cx="3087" cy="935"/>
            </a:xfrm>
            <a:custGeom>
              <a:avLst/>
              <a:gdLst>
                <a:gd name="T0" fmla="*/ 3768 w 21600"/>
                <a:gd name="T1" fmla="*/ 0 h 21600"/>
                <a:gd name="T2" fmla="*/ 17831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5287 w 21600"/>
                <a:gd name="T9" fmla="*/ 500 h 21600"/>
                <a:gd name="T10" fmla="*/ 16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47" name="Pyr4"/>
            <p:cNvSpPr>
              <a:spLocks noEditPoints="1" noChangeArrowheads="1"/>
            </p:cNvSpPr>
            <p:nvPr/>
          </p:nvSpPr>
          <p:spPr bwMode="auto">
            <a:xfrm>
              <a:off x="792" y="3024"/>
              <a:ext cx="4176" cy="936"/>
            </a:xfrm>
            <a:custGeom>
              <a:avLst/>
              <a:gdLst>
                <a:gd name="T0" fmla="*/ 2793 w 21600"/>
                <a:gd name="T1" fmla="*/ 0 h 21600"/>
                <a:gd name="T2" fmla="*/ 18806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3287 w 21600"/>
                <a:gd name="T9" fmla="*/ 500 h 21600"/>
                <a:gd name="T10" fmla="*/ 17312 w 21600"/>
                <a:gd name="T11" fmla="*/ 21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449" name="AutoShape 33"/>
          <p:cNvSpPr>
            <a:spLocks noChangeArrowheads="1"/>
          </p:cNvSpPr>
          <p:nvPr/>
        </p:nvSpPr>
        <p:spPr bwMode="auto">
          <a:xfrm rot="-5400000">
            <a:off x="3277394" y="1843881"/>
            <a:ext cx="215900" cy="217488"/>
          </a:xfrm>
          <a:prstGeom prst="flowChartMagneticDisk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1908175" y="1484313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e/p</a:t>
            </a:r>
          </a:p>
        </p:txBody>
      </p:sp>
      <p:sp>
        <p:nvSpPr>
          <p:cNvPr id="60451" name="Text Box 35"/>
          <p:cNvSpPr txBox="1">
            <a:spLocks noChangeArrowheads="1"/>
          </p:cNvSpPr>
          <p:nvPr/>
        </p:nvSpPr>
        <p:spPr bwMode="auto">
          <a:xfrm>
            <a:off x="5651500" y="1460500"/>
            <a:ext cx="329406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molta dell</a:t>
            </a:r>
            <a:r>
              <a:rPr lang="ja-JP" altLang="en-US" sz="2000">
                <a:solidFill>
                  <a:schemeClr val="accent2"/>
                </a:solidFill>
                <a:latin typeface="Arial"/>
              </a:rPr>
              <a:t>’</a:t>
            </a:r>
            <a:r>
              <a:rPr lang="en-US" sz="2000">
                <a:solidFill>
                  <a:schemeClr val="accent2"/>
                </a:solidFill>
              </a:rPr>
              <a:t>energia disponibile</a:t>
            </a:r>
          </a:p>
          <a:p>
            <a:r>
              <a:rPr lang="ja-JP" altLang="en-US" sz="2000">
                <a:solidFill>
                  <a:schemeClr val="accent2"/>
                </a:solidFill>
                <a:latin typeface="Arial"/>
              </a:rPr>
              <a:t>“</a:t>
            </a:r>
            <a:r>
              <a:rPr lang="en-US" sz="2000">
                <a:solidFill>
                  <a:schemeClr val="accent2"/>
                </a:solidFill>
              </a:rPr>
              <a:t>portata</a:t>
            </a:r>
            <a:r>
              <a:rPr lang="ja-JP" altLang="en-US" sz="2000">
                <a:solidFill>
                  <a:schemeClr val="accent2"/>
                </a:solidFill>
                <a:latin typeface="Arial"/>
              </a:rPr>
              <a:t>“</a:t>
            </a:r>
            <a:r>
              <a:rPr lang="en-US" sz="2000">
                <a:solidFill>
                  <a:schemeClr val="accent2"/>
                </a:solidFill>
              </a:rPr>
              <a:t> dalla particella viene</a:t>
            </a:r>
          </a:p>
          <a:p>
            <a:r>
              <a:rPr lang="en-US" sz="2000">
                <a:solidFill>
                  <a:schemeClr val="accent2"/>
                </a:solidFill>
              </a:rPr>
              <a:t>persa nel rinculo del bersaglio</a:t>
            </a:r>
          </a:p>
        </p:txBody>
      </p:sp>
      <p:sp>
        <p:nvSpPr>
          <p:cNvPr id="60452" name="Text Box 36"/>
          <p:cNvSpPr txBox="1">
            <a:spLocks noChangeArrowheads="1"/>
          </p:cNvSpPr>
          <p:nvPr/>
        </p:nvSpPr>
        <p:spPr bwMode="auto">
          <a:xfrm>
            <a:off x="9525" y="2798763"/>
            <a:ext cx="911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66"/>
                </a:solidFill>
              </a:rPr>
              <a:t>Se invece acceleriamo due particelle e le facciamo scontrare, tutta l</a:t>
            </a:r>
            <a:r>
              <a:rPr lang="ja-JP" altLang="en-US" sz="2000">
                <a:solidFill>
                  <a:srgbClr val="000066"/>
                </a:solidFill>
                <a:latin typeface="Arial"/>
              </a:rPr>
              <a:t>’</a:t>
            </a:r>
            <a:r>
              <a:rPr lang="en-US" sz="2000">
                <a:solidFill>
                  <a:srgbClr val="000066"/>
                </a:solidFill>
              </a:rPr>
              <a:t>energia di entrambe</a:t>
            </a:r>
          </a:p>
          <a:p>
            <a:r>
              <a:rPr lang="en-US" sz="2000">
                <a:solidFill>
                  <a:srgbClr val="000066"/>
                </a:solidFill>
              </a:rPr>
              <a:t>è a disposizione per essere trasformata in massa:</a:t>
            </a:r>
          </a:p>
        </p:txBody>
      </p:sp>
      <p:sp>
        <p:nvSpPr>
          <p:cNvPr id="60453" name="Arc 37"/>
          <p:cNvSpPr>
            <a:spLocks/>
          </p:cNvSpPr>
          <p:nvPr/>
        </p:nvSpPr>
        <p:spPr bwMode="auto">
          <a:xfrm flipH="1">
            <a:off x="2193925" y="4221163"/>
            <a:ext cx="1441450" cy="7207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5" name="Arc 39"/>
          <p:cNvSpPr>
            <a:spLocks/>
          </p:cNvSpPr>
          <p:nvPr/>
        </p:nvSpPr>
        <p:spPr bwMode="auto">
          <a:xfrm>
            <a:off x="5075238" y="4221163"/>
            <a:ext cx="1441450" cy="7207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6" name="AutoShape 40"/>
          <p:cNvSpPr>
            <a:spLocks noChangeArrowheads="1"/>
          </p:cNvSpPr>
          <p:nvPr/>
        </p:nvSpPr>
        <p:spPr bwMode="auto">
          <a:xfrm rot="-5400000">
            <a:off x="3960019" y="3607594"/>
            <a:ext cx="1008062" cy="1225550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7" name="Oval 41"/>
          <p:cNvSpPr>
            <a:spLocks noChangeArrowheads="1"/>
          </p:cNvSpPr>
          <p:nvPr/>
        </p:nvSpPr>
        <p:spPr bwMode="auto">
          <a:xfrm>
            <a:off x="3922713" y="3933825"/>
            <a:ext cx="215900" cy="57467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8" name="Oval 42"/>
          <p:cNvSpPr>
            <a:spLocks noChangeArrowheads="1"/>
          </p:cNvSpPr>
          <p:nvPr/>
        </p:nvSpPr>
        <p:spPr bwMode="auto">
          <a:xfrm>
            <a:off x="3994150" y="4076700"/>
            <a:ext cx="73025" cy="3603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59" name="Text Box 43"/>
          <p:cNvSpPr txBox="1">
            <a:spLocks noChangeArrowheads="1"/>
          </p:cNvSpPr>
          <p:nvPr/>
        </p:nvSpPr>
        <p:spPr bwMode="auto">
          <a:xfrm>
            <a:off x="1069975" y="5464175"/>
            <a:ext cx="679450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0000CC"/>
                </a:solidFill>
              </a:rPr>
              <a:t>Questi tipi di progetti porto</a:t>
            </a:r>
            <a:r>
              <a:rPr lang="ja-JP" altLang="en-US" sz="2000">
                <a:solidFill>
                  <a:srgbClr val="0000CC"/>
                </a:solidFill>
                <a:latin typeface="Arial"/>
              </a:rPr>
              <a:t>’</a:t>
            </a:r>
            <a:r>
              <a:rPr lang="en-US" sz="2000">
                <a:solidFill>
                  <a:srgbClr val="0000CC"/>
                </a:solidFill>
              </a:rPr>
              <a:t> nel 1954 alla fondazione del CERN </a:t>
            </a:r>
          </a:p>
          <a:p>
            <a:pPr algn="ctr"/>
            <a:r>
              <a:rPr lang="en-US"/>
              <a:t>In quanto una sola nazione non avrebbe avuto le risorse sufficienti</a:t>
            </a:r>
          </a:p>
        </p:txBody>
      </p:sp>
      <p:sp>
        <p:nvSpPr>
          <p:cNvPr id="60460" name="Text Box 44"/>
          <p:cNvSpPr txBox="1">
            <a:spLocks noChangeArrowheads="1"/>
          </p:cNvSpPr>
          <p:nvPr/>
        </p:nvSpPr>
        <p:spPr bwMode="auto">
          <a:xfrm>
            <a:off x="2535238" y="3952875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p</a:t>
            </a:r>
          </a:p>
        </p:txBody>
      </p:sp>
      <p:sp>
        <p:nvSpPr>
          <p:cNvPr id="60461" name="Text Box 45"/>
          <p:cNvSpPr txBox="1">
            <a:spLocks noChangeArrowheads="1"/>
          </p:cNvSpPr>
          <p:nvPr/>
        </p:nvSpPr>
        <p:spPr bwMode="auto">
          <a:xfrm>
            <a:off x="6084888" y="40767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p</a:t>
            </a:r>
          </a:p>
        </p:txBody>
      </p:sp>
      <p:grpSp>
        <p:nvGrpSpPr>
          <p:cNvPr id="60489" name="Group 73"/>
          <p:cNvGrpSpPr>
            <a:grpSpLocks/>
          </p:cNvGrpSpPr>
          <p:nvPr/>
        </p:nvGrpSpPr>
        <p:grpSpPr bwMode="auto">
          <a:xfrm>
            <a:off x="3405188" y="1555750"/>
            <a:ext cx="1454150" cy="720725"/>
            <a:chOff x="2371" y="2304"/>
            <a:chExt cx="1824" cy="912"/>
          </a:xfrm>
        </p:grpSpPr>
        <p:sp>
          <p:nvSpPr>
            <p:cNvPr id="60462" name="Line 46"/>
            <p:cNvSpPr>
              <a:spLocks noChangeShapeType="1"/>
            </p:cNvSpPr>
            <p:nvPr/>
          </p:nvSpPr>
          <p:spPr bwMode="auto">
            <a:xfrm>
              <a:off x="2371" y="2832"/>
              <a:ext cx="1200" cy="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3" name="Line 47"/>
            <p:cNvSpPr>
              <a:spLocks noChangeShapeType="1"/>
            </p:cNvSpPr>
            <p:nvPr/>
          </p:nvSpPr>
          <p:spPr bwMode="auto">
            <a:xfrm>
              <a:off x="2371" y="2832"/>
              <a:ext cx="1536" cy="336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4" name="Line 48"/>
            <p:cNvSpPr>
              <a:spLocks noChangeShapeType="1"/>
            </p:cNvSpPr>
            <p:nvPr/>
          </p:nvSpPr>
          <p:spPr bwMode="auto">
            <a:xfrm flipV="1">
              <a:off x="2371" y="2688"/>
              <a:ext cx="1248" cy="144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5" name="Oval 49"/>
            <p:cNvSpPr>
              <a:spLocks noChangeArrowheads="1"/>
            </p:cNvSpPr>
            <p:nvPr/>
          </p:nvSpPr>
          <p:spPr bwMode="auto">
            <a:xfrm>
              <a:off x="4147" y="2976"/>
              <a:ext cx="48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7" name="Oval 51"/>
            <p:cNvSpPr>
              <a:spLocks noChangeArrowheads="1"/>
            </p:cNvSpPr>
            <p:nvPr/>
          </p:nvSpPr>
          <p:spPr bwMode="auto">
            <a:xfrm>
              <a:off x="4099" y="2304"/>
              <a:ext cx="48" cy="48"/>
            </a:xfrm>
            <a:prstGeom prst="ellipse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8" name="Oval 52"/>
            <p:cNvSpPr>
              <a:spLocks noChangeArrowheads="1"/>
            </p:cNvSpPr>
            <p:nvPr/>
          </p:nvSpPr>
          <p:spPr bwMode="auto">
            <a:xfrm>
              <a:off x="3571" y="3072"/>
              <a:ext cx="96" cy="9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9" name="Oval 53"/>
            <p:cNvSpPr>
              <a:spLocks noChangeArrowheads="1"/>
            </p:cNvSpPr>
            <p:nvPr/>
          </p:nvSpPr>
          <p:spPr bwMode="auto">
            <a:xfrm>
              <a:off x="3811" y="2448"/>
              <a:ext cx="96" cy="96"/>
            </a:xfrm>
            <a:prstGeom prst="ellipse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0" name="Oval 54"/>
            <p:cNvSpPr>
              <a:spLocks noChangeArrowheads="1"/>
            </p:cNvSpPr>
            <p:nvPr/>
          </p:nvSpPr>
          <p:spPr bwMode="auto">
            <a:xfrm>
              <a:off x="3907" y="2832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1" name="Oval 55"/>
            <p:cNvSpPr>
              <a:spLocks noChangeArrowheads="1"/>
            </p:cNvSpPr>
            <p:nvPr/>
          </p:nvSpPr>
          <p:spPr bwMode="auto">
            <a:xfrm>
              <a:off x="3619" y="2784"/>
              <a:ext cx="96" cy="9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2" name="Oval 56"/>
            <p:cNvSpPr>
              <a:spLocks noChangeArrowheads="1"/>
            </p:cNvSpPr>
            <p:nvPr/>
          </p:nvSpPr>
          <p:spPr bwMode="auto">
            <a:xfrm>
              <a:off x="3859" y="297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3" name="Oval 57"/>
            <p:cNvSpPr>
              <a:spLocks noChangeArrowheads="1"/>
            </p:cNvSpPr>
            <p:nvPr/>
          </p:nvSpPr>
          <p:spPr bwMode="auto">
            <a:xfrm>
              <a:off x="3283" y="2784"/>
              <a:ext cx="192" cy="19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4" name="Oval 58"/>
            <p:cNvSpPr>
              <a:spLocks noChangeArrowheads="1"/>
            </p:cNvSpPr>
            <p:nvPr/>
          </p:nvSpPr>
          <p:spPr bwMode="auto">
            <a:xfrm>
              <a:off x="3331" y="2400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FF9933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5" name="Oval 59"/>
            <p:cNvSpPr>
              <a:spLocks noChangeArrowheads="1"/>
            </p:cNvSpPr>
            <p:nvPr/>
          </p:nvSpPr>
          <p:spPr bwMode="auto">
            <a:xfrm>
              <a:off x="3715" y="2592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3399FF"/>
                </a:gs>
                <a:gs pos="100000">
                  <a:srgbClr val="3399FF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6" name="Oval 60"/>
            <p:cNvSpPr>
              <a:spLocks noChangeArrowheads="1"/>
            </p:cNvSpPr>
            <p:nvPr/>
          </p:nvSpPr>
          <p:spPr bwMode="auto">
            <a:xfrm>
              <a:off x="2995" y="2640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7" name="Oval 61"/>
            <p:cNvSpPr>
              <a:spLocks noChangeArrowheads="1"/>
            </p:cNvSpPr>
            <p:nvPr/>
          </p:nvSpPr>
          <p:spPr bwMode="auto">
            <a:xfrm>
              <a:off x="4099" y="2640"/>
              <a:ext cx="48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8" name="Oval 62"/>
            <p:cNvSpPr>
              <a:spLocks noChangeArrowheads="1"/>
            </p:cNvSpPr>
            <p:nvPr/>
          </p:nvSpPr>
          <p:spPr bwMode="auto">
            <a:xfrm>
              <a:off x="4003" y="3168"/>
              <a:ext cx="48" cy="4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9" name="Line 63"/>
            <p:cNvSpPr>
              <a:spLocks noChangeShapeType="1"/>
            </p:cNvSpPr>
            <p:nvPr/>
          </p:nvSpPr>
          <p:spPr bwMode="auto">
            <a:xfrm flipV="1">
              <a:off x="2371" y="2736"/>
              <a:ext cx="480" cy="96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0" name="Line 64"/>
            <p:cNvSpPr>
              <a:spLocks noChangeShapeType="1"/>
            </p:cNvSpPr>
            <p:nvPr/>
          </p:nvSpPr>
          <p:spPr bwMode="auto">
            <a:xfrm>
              <a:off x="2371" y="2832"/>
              <a:ext cx="864" cy="48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1" name="Line 65"/>
            <p:cNvSpPr>
              <a:spLocks noChangeShapeType="1"/>
            </p:cNvSpPr>
            <p:nvPr/>
          </p:nvSpPr>
          <p:spPr bwMode="auto">
            <a:xfrm>
              <a:off x="2371" y="2832"/>
              <a:ext cx="1152" cy="288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2" name="Line 66"/>
            <p:cNvSpPr>
              <a:spLocks noChangeShapeType="1"/>
            </p:cNvSpPr>
            <p:nvPr/>
          </p:nvSpPr>
          <p:spPr bwMode="auto">
            <a:xfrm flipV="1">
              <a:off x="2371" y="2544"/>
              <a:ext cx="864" cy="288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3" name="Line 67"/>
            <p:cNvSpPr>
              <a:spLocks noChangeShapeType="1"/>
            </p:cNvSpPr>
            <p:nvPr/>
          </p:nvSpPr>
          <p:spPr bwMode="auto">
            <a:xfrm>
              <a:off x="2371" y="2832"/>
              <a:ext cx="1440" cy="19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4" name="Line 68"/>
            <p:cNvSpPr>
              <a:spLocks noChangeShapeType="1"/>
            </p:cNvSpPr>
            <p:nvPr/>
          </p:nvSpPr>
          <p:spPr bwMode="auto">
            <a:xfrm flipV="1">
              <a:off x="2371" y="2544"/>
              <a:ext cx="1392" cy="288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5" name="Line 69"/>
            <p:cNvSpPr>
              <a:spLocks noChangeShapeType="1"/>
            </p:cNvSpPr>
            <p:nvPr/>
          </p:nvSpPr>
          <p:spPr bwMode="auto">
            <a:xfrm flipV="1">
              <a:off x="2371" y="2688"/>
              <a:ext cx="1680" cy="144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6" name="Line 70"/>
            <p:cNvSpPr>
              <a:spLocks noChangeShapeType="1"/>
            </p:cNvSpPr>
            <p:nvPr/>
          </p:nvSpPr>
          <p:spPr bwMode="auto">
            <a:xfrm>
              <a:off x="2371" y="2832"/>
              <a:ext cx="1680" cy="144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7" name="Line 71"/>
            <p:cNvSpPr>
              <a:spLocks noChangeShapeType="1"/>
            </p:cNvSpPr>
            <p:nvPr/>
          </p:nvSpPr>
          <p:spPr bwMode="auto">
            <a:xfrm>
              <a:off x="2371" y="2832"/>
              <a:ext cx="1488" cy="48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8" name="Line 72"/>
            <p:cNvSpPr>
              <a:spLocks noChangeShapeType="1"/>
            </p:cNvSpPr>
            <p:nvPr/>
          </p:nvSpPr>
          <p:spPr bwMode="auto">
            <a:xfrm flipV="1">
              <a:off x="2371" y="2352"/>
              <a:ext cx="1680" cy="48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578" name="Group 162"/>
          <p:cNvGrpSpPr>
            <a:grpSpLocks/>
          </p:cNvGrpSpPr>
          <p:nvPr/>
        </p:nvGrpSpPr>
        <p:grpSpPr bwMode="auto">
          <a:xfrm>
            <a:off x="3708400" y="3716338"/>
            <a:ext cx="1503363" cy="865187"/>
            <a:chOff x="917" y="1291"/>
            <a:chExt cx="3772" cy="1686"/>
          </a:xfrm>
        </p:grpSpPr>
        <p:sp>
          <p:nvSpPr>
            <p:cNvPr id="60579" name="Line 163"/>
            <p:cNvSpPr>
              <a:spLocks noChangeShapeType="1"/>
            </p:cNvSpPr>
            <p:nvPr/>
          </p:nvSpPr>
          <p:spPr bwMode="auto">
            <a:xfrm flipV="1">
              <a:off x="2031" y="2242"/>
              <a:ext cx="760" cy="99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0" name="Line 164"/>
            <p:cNvSpPr>
              <a:spLocks noChangeShapeType="1"/>
            </p:cNvSpPr>
            <p:nvPr/>
          </p:nvSpPr>
          <p:spPr bwMode="auto">
            <a:xfrm>
              <a:off x="2958" y="2199"/>
              <a:ext cx="1546" cy="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1" name="Line 165"/>
            <p:cNvSpPr>
              <a:spLocks noChangeShapeType="1"/>
            </p:cNvSpPr>
            <p:nvPr/>
          </p:nvSpPr>
          <p:spPr bwMode="auto">
            <a:xfrm>
              <a:off x="981" y="1721"/>
              <a:ext cx="1977" cy="475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2" name="Line 166"/>
            <p:cNvSpPr>
              <a:spLocks noChangeShapeType="1"/>
            </p:cNvSpPr>
            <p:nvPr/>
          </p:nvSpPr>
          <p:spPr bwMode="auto">
            <a:xfrm flipH="1">
              <a:off x="2339" y="2205"/>
              <a:ext cx="619" cy="376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3" name="Oval 167"/>
            <p:cNvSpPr>
              <a:spLocks noChangeArrowheads="1"/>
            </p:cNvSpPr>
            <p:nvPr/>
          </p:nvSpPr>
          <p:spPr bwMode="auto">
            <a:xfrm>
              <a:off x="4380" y="2905"/>
              <a:ext cx="61" cy="6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4" name="Oval 168"/>
            <p:cNvSpPr>
              <a:spLocks noChangeArrowheads="1"/>
            </p:cNvSpPr>
            <p:nvPr/>
          </p:nvSpPr>
          <p:spPr bwMode="auto">
            <a:xfrm>
              <a:off x="2092" y="1291"/>
              <a:ext cx="62" cy="69"/>
            </a:xfrm>
            <a:prstGeom prst="ellipse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5" name="Oval 169"/>
            <p:cNvSpPr>
              <a:spLocks noChangeArrowheads="1"/>
            </p:cNvSpPr>
            <p:nvPr/>
          </p:nvSpPr>
          <p:spPr bwMode="auto">
            <a:xfrm>
              <a:off x="2200" y="1797"/>
              <a:ext cx="124" cy="1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6" name="Oval 170"/>
            <p:cNvSpPr>
              <a:spLocks noChangeArrowheads="1"/>
            </p:cNvSpPr>
            <p:nvPr/>
          </p:nvSpPr>
          <p:spPr bwMode="auto">
            <a:xfrm>
              <a:off x="3470" y="1888"/>
              <a:ext cx="123" cy="133"/>
            </a:xfrm>
            <a:prstGeom prst="ellipse">
              <a:avLst/>
            </a:prstGeom>
            <a:solidFill>
              <a:srgbClr val="CC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7" name="Oval 171"/>
            <p:cNvSpPr>
              <a:spLocks noChangeArrowheads="1"/>
            </p:cNvSpPr>
            <p:nvPr/>
          </p:nvSpPr>
          <p:spPr bwMode="auto">
            <a:xfrm>
              <a:off x="3638" y="1477"/>
              <a:ext cx="126" cy="137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8" name="Oval 172"/>
            <p:cNvSpPr>
              <a:spLocks noChangeArrowheads="1"/>
            </p:cNvSpPr>
            <p:nvPr/>
          </p:nvSpPr>
          <p:spPr bwMode="auto">
            <a:xfrm>
              <a:off x="4565" y="2132"/>
              <a:ext cx="124" cy="136"/>
            </a:xfrm>
            <a:prstGeom prst="ellipse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89" name="Oval 173"/>
            <p:cNvSpPr>
              <a:spLocks noChangeArrowheads="1"/>
            </p:cNvSpPr>
            <p:nvPr/>
          </p:nvSpPr>
          <p:spPr bwMode="auto">
            <a:xfrm>
              <a:off x="3969" y="2341"/>
              <a:ext cx="123" cy="13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0" name="Oval 174"/>
            <p:cNvSpPr>
              <a:spLocks noChangeArrowheads="1"/>
            </p:cNvSpPr>
            <p:nvPr/>
          </p:nvSpPr>
          <p:spPr bwMode="auto">
            <a:xfrm>
              <a:off x="2971" y="2704"/>
              <a:ext cx="246" cy="273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60784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1" name="Oval 175"/>
            <p:cNvSpPr>
              <a:spLocks noChangeArrowheads="1"/>
            </p:cNvSpPr>
            <p:nvPr/>
          </p:nvSpPr>
          <p:spPr bwMode="auto">
            <a:xfrm>
              <a:off x="2834" y="1343"/>
              <a:ext cx="248" cy="271"/>
            </a:xfrm>
            <a:prstGeom prst="ellipse">
              <a:avLst/>
            </a:prstGeom>
            <a:gradFill rotWithShape="0">
              <a:gsLst>
                <a:gs pos="0">
                  <a:srgbClr val="FF9933"/>
                </a:gs>
                <a:gs pos="100000">
                  <a:srgbClr val="FF9933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2" name="Oval 176"/>
            <p:cNvSpPr>
              <a:spLocks noChangeArrowheads="1"/>
            </p:cNvSpPr>
            <p:nvPr/>
          </p:nvSpPr>
          <p:spPr bwMode="auto">
            <a:xfrm>
              <a:off x="2154" y="2528"/>
              <a:ext cx="245" cy="272"/>
            </a:xfrm>
            <a:prstGeom prst="ellipse">
              <a:avLst/>
            </a:prstGeom>
            <a:gradFill rotWithShape="0">
              <a:gsLst>
                <a:gs pos="0">
                  <a:srgbClr val="3399FF"/>
                </a:gs>
                <a:gs pos="100000">
                  <a:srgbClr val="3399FF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3" name="Oval 177"/>
            <p:cNvSpPr>
              <a:spLocks noChangeArrowheads="1"/>
            </p:cNvSpPr>
            <p:nvPr/>
          </p:nvSpPr>
          <p:spPr bwMode="auto">
            <a:xfrm>
              <a:off x="3761" y="1937"/>
              <a:ext cx="248" cy="273"/>
            </a:xfrm>
            <a:prstGeom prst="ellipse">
              <a:avLst/>
            </a:prstGeom>
            <a:gradFill rotWithShape="0">
              <a:gsLst>
                <a:gs pos="0">
                  <a:srgbClr val="FF66FF"/>
                </a:gs>
                <a:gs pos="100000">
                  <a:srgbClr val="FF66FF">
                    <a:gamma/>
                    <a:shade val="60784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4" name="Oval 178"/>
            <p:cNvSpPr>
              <a:spLocks noChangeArrowheads="1"/>
            </p:cNvSpPr>
            <p:nvPr/>
          </p:nvSpPr>
          <p:spPr bwMode="auto">
            <a:xfrm>
              <a:off x="1973" y="2341"/>
              <a:ext cx="61" cy="6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5" name="Oval 179"/>
            <p:cNvSpPr>
              <a:spLocks noChangeArrowheads="1"/>
            </p:cNvSpPr>
            <p:nvPr/>
          </p:nvSpPr>
          <p:spPr bwMode="auto">
            <a:xfrm>
              <a:off x="917" y="1668"/>
              <a:ext cx="63" cy="69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6" name="Line 180"/>
            <p:cNvSpPr>
              <a:spLocks noChangeShapeType="1"/>
            </p:cNvSpPr>
            <p:nvPr/>
          </p:nvSpPr>
          <p:spPr bwMode="auto">
            <a:xfrm flipH="1" flipV="1">
              <a:off x="2290" y="1888"/>
              <a:ext cx="668" cy="311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7" name="Line 181"/>
            <p:cNvSpPr>
              <a:spLocks noChangeShapeType="1"/>
            </p:cNvSpPr>
            <p:nvPr/>
          </p:nvSpPr>
          <p:spPr bwMode="auto">
            <a:xfrm flipV="1">
              <a:off x="2958" y="1638"/>
              <a:ext cx="0" cy="571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8" name="Line 182"/>
            <p:cNvSpPr>
              <a:spLocks noChangeShapeType="1"/>
            </p:cNvSpPr>
            <p:nvPr/>
          </p:nvSpPr>
          <p:spPr bwMode="auto">
            <a:xfrm>
              <a:off x="3016" y="2205"/>
              <a:ext cx="907" cy="18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599" name="Line 183"/>
            <p:cNvSpPr>
              <a:spLocks noChangeShapeType="1"/>
            </p:cNvSpPr>
            <p:nvPr/>
          </p:nvSpPr>
          <p:spPr bwMode="auto">
            <a:xfrm flipV="1">
              <a:off x="2971" y="1979"/>
              <a:ext cx="499" cy="226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00" name="Line 184"/>
            <p:cNvSpPr>
              <a:spLocks noChangeShapeType="1"/>
            </p:cNvSpPr>
            <p:nvPr/>
          </p:nvSpPr>
          <p:spPr bwMode="auto">
            <a:xfrm flipH="1" flipV="1">
              <a:off x="2958" y="2205"/>
              <a:ext cx="58" cy="499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01" name="Line 185"/>
            <p:cNvSpPr>
              <a:spLocks noChangeShapeType="1"/>
            </p:cNvSpPr>
            <p:nvPr/>
          </p:nvSpPr>
          <p:spPr bwMode="auto">
            <a:xfrm>
              <a:off x="2958" y="2205"/>
              <a:ext cx="1361" cy="70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02" name="Line 186"/>
            <p:cNvSpPr>
              <a:spLocks noChangeShapeType="1"/>
            </p:cNvSpPr>
            <p:nvPr/>
          </p:nvSpPr>
          <p:spPr bwMode="auto">
            <a:xfrm flipV="1">
              <a:off x="2958" y="1614"/>
              <a:ext cx="618" cy="591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603" name="Line 187"/>
            <p:cNvSpPr>
              <a:spLocks noChangeShapeType="1"/>
            </p:cNvSpPr>
            <p:nvPr/>
          </p:nvSpPr>
          <p:spPr bwMode="auto">
            <a:xfrm flipH="1" flipV="1">
              <a:off x="2154" y="1346"/>
              <a:ext cx="804" cy="839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05769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Trigger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Nel</a:t>
            </a:r>
            <a:r>
              <a:rPr lang="en-US" dirty="0" smtClean="0"/>
              <a:t> run a 8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aveva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interazione</a:t>
            </a:r>
            <a:r>
              <a:rPr lang="en-US" dirty="0" smtClean="0"/>
              <a:t> </a:t>
            </a:r>
            <a:r>
              <a:rPr lang="en-US" dirty="0" err="1" smtClean="0"/>
              <a:t>ogni</a:t>
            </a:r>
            <a:r>
              <a:rPr lang="en-US" dirty="0" smtClean="0"/>
              <a:t> 50ns</a:t>
            </a:r>
          </a:p>
          <a:p>
            <a:pPr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20 Mega Hertz</a:t>
            </a:r>
          </a:p>
          <a:p>
            <a:pPr marL="0" indent="0"/>
            <a:endParaRPr lang="en-US" dirty="0">
              <a:sym typeface="Wingdings"/>
            </a:endParaRPr>
          </a:p>
          <a:p>
            <a:pPr marL="0" indent="0"/>
            <a:r>
              <a:rPr lang="en-US" dirty="0" smtClean="0">
                <a:sym typeface="Wingdings"/>
              </a:rPr>
              <a:t>Si </a:t>
            </a:r>
            <a:r>
              <a:rPr lang="en-US" dirty="0" err="1" smtClean="0">
                <a:sym typeface="Wingdings"/>
              </a:rPr>
              <a:t>possono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trasferire</a:t>
            </a:r>
            <a:r>
              <a:rPr lang="en-US" dirty="0" smtClean="0">
                <a:sym typeface="Wingdings"/>
              </a:rPr>
              <a:t> al </a:t>
            </a:r>
            <a:r>
              <a:rPr lang="en-US" dirty="0" err="1" smtClean="0">
                <a:sym typeface="Wingdings"/>
              </a:rPr>
              <a:t>centro</a:t>
            </a:r>
            <a:r>
              <a:rPr lang="en-US" dirty="0" smtClean="0">
                <a:sym typeface="Wingdings"/>
              </a:rPr>
              <a:t> di </a:t>
            </a:r>
            <a:r>
              <a:rPr lang="en-US" dirty="0" err="1" smtClean="0">
                <a:sym typeface="Wingdings"/>
              </a:rPr>
              <a:t>calcolo</a:t>
            </a:r>
            <a:r>
              <a:rPr lang="en-US" dirty="0" smtClean="0">
                <a:sym typeface="Wingdings"/>
              </a:rPr>
              <a:t> e </a:t>
            </a:r>
            <a:r>
              <a:rPr lang="en-US" dirty="0" err="1" smtClean="0">
                <a:sym typeface="Wingdings"/>
              </a:rPr>
              <a:t>registrare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su</a:t>
            </a:r>
            <a:r>
              <a:rPr lang="en-US" dirty="0" smtClean="0">
                <a:sym typeface="Wingdings"/>
              </a:rPr>
              <a:t> disco </a:t>
            </a:r>
            <a:r>
              <a:rPr lang="en-US" dirty="0" err="1" smtClean="0">
                <a:sym typeface="Wingdings"/>
              </a:rPr>
              <a:t>intorno</a:t>
            </a:r>
            <a:r>
              <a:rPr lang="en-US" dirty="0" smtClean="0">
                <a:sym typeface="Wingdings"/>
              </a:rPr>
              <a:t> a ~300 Hertz </a:t>
            </a:r>
          </a:p>
          <a:p>
            <a:pPr marL="0" indent="0"/>
            <a:endParaRPr lang="en-US" dirty="0">
              <a:sym typeface="Wingdings"/>
            </a:endParaRPr>
          </a:p>
          <a:p>
            <a:pPr marL="0" indent="0"/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si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puo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’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tenere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~1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evento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su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10000 </a:t>
            </a:r>
            <a:r>
              <a:rPr lang="en-US" dirty="0" smtClean="0">
                <a:sym typeface="Wingdings"/>
              </a:rPr>
              <a:t>!</a:t>
            </a:r>
          </a:p>
          <a:p>
            <a:pPr marL="0" indent="0"/>
            <a:endParaRPr lang="en-US" dirty="0">
              <a:sym typeface="Wingdings"/>
            </a:endParaRPr>
          </a:p>
          <a:p>
            <a:pPr marL="0" indent="0"/>
            <a:r>
              <a:rPr lang="en-US" dirty="0" smtClean="0">
                <a:sym typeface="Wingdings"/>
              </a:rPr>
              <a:t>Il “trigger” ci </a:t>
            </a:r>
            <a:r>
              <a:rPr lang="en-US" dirty="0" err="1" smtClean="0">
                <a:sym typeface="Wingdings"/>
              </a:rPr>
              <a:t>permette</a:t>
            </a:r>
            <a:r>
              <a:rPr lang="en-US" dirty="0" smtClean="0">
                <a:sym typeface="Wingdings"/>
              </a:rPr>
              <a:t> di fare </a:t>
            </a:r>
            <a:r>
              <a:rPr lang="en-US" dirty="0" err="1" smtClean="0">
                <a:sym typeface="Wingdings"/>
              </a:rPr>
              <a:t>questa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selezione</a:t>
            </a:r>
            <a:r>
              <a:rPr lang="en-US" dirty="0" smtClean="0">
                <a:sym typeface="Wingdings"/>
              </a:rPr>
              <a:t>:</a:t>
            </a:r>
          </a:p>
          <a:p>
            <a:pPr marL="0" indent="0"/>
            <a:endParaRPr lang="en-US" dirty="0">
              <a:sym typeface="Wingdings"/>
            </a:endParaRPr>
          </a:p>
          <a:p>
            <a:pPr marL="0" indent="0"/>
            <a:r>
              <a:rPr lang="en-US" dirty="0" smtClean="0">
                <a:sym typeface="Wingdings"/>
              </a:rPr>
              <a:t>Il trigger </a:t>
            </a:r>
            <a:r>
              <a:rPr lang="en-US" dirty="0" err="1" smtClean="0">
                <a:sym typeface="Wingdings"/>
              </a:rPr>
              <a:t>analizza</a:t>
            </a:r>
            <a:r>
              <a:rPr lang="en-US" dirty="0" smtClean="0">
                <a:sym typeface="Wingdings"/>
              </a:rPr>
              <a:t> (parte del)</a:t>
            </a:r>
            <a:r>
              <a:rPr lang="en-US" dirty="0" err="1" smtClean="0">
                <a:sym typeface="Wingdings"/>
              </a:rPr>
              <a:t>l’evento</a:t>
            </a:r>
            <a:r>
              <a:rPr lang="en-US" dirty="0" smtClean="0">
                <a:sym typeface="Wingdings"/>
              </a:rPr>
              <a:t>, e decide se e’ </a:t>
            </a:r>
            <a:r>
              <a:rPr lang="en-US" dirty="0" err="1" smtClean="0">
                <a:sym typeface="Wingdings"/>
              </a:rPr>
              <a:t>interessante</a:t>
            </a:r>
            <a:r>
              <a:rPr lang="en-US" dirty="0" smtClean="0">
                <a:sym typeface="Wingdings"/>
              </a:rPr>
              <a:t> o </a:t>
            </a:r>
            <a:r>
              <a:rPr lang="en-US" dirty="0" err="1" smtClean="0">
                <a:sym typeface="Wingdings"/>
              </a:rPr>
              <a:t>meno</a:t>
            </a:r>
            <a:r>
              <a:rPr lang="en-US" dirty="0" smtClean="0">
                <a:sym typeface="Wingdings"/>
              </a:rPr>
              <a:t>. </a:t>
            </a:r>
          </a:p>
          <a:p>
            <a:pPr marL="0" indent="0"/>
            <a:r>
              <a:rPr lang="en-US" dirty="0" smtClean="0">
                <a:sym typeface="Wingdings"/>
              </a:rPr>
              <a:t>   </a:t>
            </a:r>
            <a:r>
              <a:rPr lang="en-US" dirty="0" err="1" smtClean="0">
                <a:sym typeface="Wingdings"/>
              </a:rPr>
              <a:t>p.ex</a:t>
            </a:r>
            <a:r>
              <a:rPr lang="en-US" dirty="0" smtClean="0">
                <a:sym typeface="Wingdings"/>
              </a:rPr>
              <a:t>:  </a:t>
            </a:r>
            <a:r>
              <a:rPr lang="en-US" dirty="0" err="1">
                <a:sym typeface="Wingdings"/>
              </a:rPr>
              <a:t>s</a:t>
            </a:r>
            <a:r>
              <a:rPr lang="en-US" dirty="0" err="1" smtClean="0">
                <a:sym typeface="Wingdings"/>
              </a:rPr>
              <a:t>elezione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basata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sul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dei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leptoni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3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BF87-FF8B-BC40-9639-B5B1AB1F70C1}" type="slidenum">
              <a:rPr lang="en-US"/>
              <a:pPr/>
              <a:t>50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ISR </a:t>
            </a:r>
          </a:p>
        </p:txBody>
      </p:sp>
      <p:pic>
        <p:nvPicPr>
          <p:cNvPr id="90116" name="Picture 4" descr="isr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954088"/>
            <a:ext cx="5832475" cy="46180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19113" y="5734050"/>
            <a:ext cx="80391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00CC"/>
                </a:solidFill>
                <a:latin typeface="Verdana" charset="0"/>
              </a:rPr>
              <a:t>300 metri di diametro</a:t>
            </a:r>
          </a:p>
          <a:p>
            <a:r>
              <a:rPr lang="en-US" sz="2000">
                <a:solidFill>
                  <a:srgbClr val="0000CC"/>
                </a:solidFill>
                <a:latin typeface="Verdana" charset="0"/>
              </a:rPr>
              <a:t>27-gennaio-1971: prima collisione al mondo protone-protone</a:t>
            </a:r>
          </a:p>
          <a:p>
            <a:endParaRPr lang="en-US" sz="2000">
              <a:solidFill>
                <a:srgbClr val="0000CC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352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37EE0-52B3-3E44-88F8-F15719BEC448}" type="slidenum">
              <a:rPr lang="en-US"/>
              <a:pPr/>
              <a:t>51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140200" y="228600"/>
            <a:ext cx="4622800" cy="533400"/>
          </a:xfrm>
        </p:spPr>
        <p:txBody>
          <a:bodyPr/>
          <a:lstStyle/>
          <a:p>
            <a:r>
              <a:rPr lang="en-US"/>
              <a:t>1983: Scoperta di W e Z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27100"/>
            <a:ext cx="9144000" cy="1854200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/>
              <a:t>1979-1982:  </a:t>
            </a:r>
            <a:r>
              <a:rPr lang="en-US" sz="2000"/>
              <a:t> </a:t>
            </a:r>
            <a:r>
              <a:rPr lang="en-US" sz="2000">
                <a:solidFill>
                  <a:srgbClr val="0000CC"/>
                </a:solidFill>
              </a:rPr>
              <a:t>Carlo Rubbia converte SpS in SppS:</a:t>
            </a:r>
          </a:p>
          <a:p>
            <a:pPr marL="0" indent="0">
              <a:lnSpc>
                <a:spcPct val="90000"/>
              </a:lnSpc>
            </a:pPr>
            <a:r>
              <a:rPr lang="en-US" sz="2000">
                <a:solidFill>
                  <a:srgbClr val="008000"/>
                </a:solidFill>
              </a:rPr>
              <a:t>               </a:t>
            </a:r>
            <a:r>
              <a:rPr lang="en-US" sz="2000">
                <a:solidFill>
                  <a:srgbClr val="008000"/>
                </a:solidFill>
                <a:sym typeface="Symbol" charset="0"/>
              </a:rPr>
              <a:t></a:t>
            </a:r>
            <a:r>
              <a:rPr lang="en-US" sz="2000">
                <a:solidFill>
                  <a:srgbClr val="008000"/>
                </a:solidFill>
              </a:rPr>
              <a:t> Energia disponibile 30 volte superiore</a:t>
            </a:r>
            <a:r>
              <a:rPr lang="en-US">
                <a:solidFill>
                  <a:srgbClr val="008000"/>
                </a:solidFill>
              </a:rPr>
              <a:t>!</a:t>
            </a:r>
          </a:p>
          <a:p>
            <a:pPr marL="0" indent="0">
              <a:lnSpc>
                <a:spcPct val="90000"/>
              </a:lnSpc>
            </a:pPr>
            <a:endParaRPr lang="en-US" sz="1000">
              <a:solidFill>
                <a:srgbClr val="008000"/>
              </a:solidFill>
            </a:endParaRPr>
          </a:p>
          <a:p>
            <a:pPr marL="0" indent="0">
              <a:lnSpc>
                <a:spcPct val="90000"/>
              </a:lnSpc>
            </a:pPr>
            <a:r>
              <a:rPr lang="en-US" sz="2000">
                <a:latin typeface="Times" charset="0"/>
              </a:rPr>
              <a:t>Ovvero convertendo l</a:t>
            </a:r>
            <a:r>
              <a:rPr lang="ja-JP" altLang="en-US" sz="2000">
                <a:latin typeface="Arial"/>
              </a:rPr>
              <a:t>’</a:t>
            </a:r>
            <a:r>
              <a:rPr lang="en-US" sz="2000">
                <a:latin typeface="Times" charset="0"/>
              </a:rPr>
              <a:t>acceleratore di protoni, in collisionatore protone-antiprotone, si poteva raggiungere l</a:t>
            </a:r>
            <a:r>
              <a:rPr lang="ja-JP" altLang="en-US" sz="2000">
                <a:latin typeface="Arial"/>
              </a:rPr>
              <a:t>’</a:t>
            </a:r>
            <a:r>
              <a:rPr lang="en-US" sz="2000">
                <a:latin typeface="Times" charset="0"/>
              </a:rPr>
              <a:t>energia sufficiente per creare in laboratorio le particelle W e Z</a:t>
            </a:r>
            <a:endParaRPr lang="en-US"/>
          </a:p>
          <a:p>
            <a:pPr marL="0" indent="0">
              <a:lnSpc>
                <a:spcPct val="90000"/>
              </a:lnSpc>
            </a:pPr>
            <a:endParaRPr lang="en-US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324600" y="762000"/>
            <a:ext cx="3032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00CC"/>
                </a:solidFill>
              </a:rPr>
              <a:t>-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914400" y="3124200"/>
            <a:ext cx="2468563" cy="1958975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000066"/>
                </a:solidFill>
                <a:latin typeface="Verdana" charset="0"/>
              </a:rPr>
              <a:t>scoperte 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Verdana" charset="0"/>
              </a:rPr>
              <a:t>le particelle forza 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Verdana" charset="0"/>
              </a:rPr>
              <a:t>W</a:t>
            </a:r>
            <a:r>
              <a:rPr lang="en-US" sz="2000" baseline="30000">
                <a:solidFill>
                  <a:srgbClr val="000066"/>
                </a:solidFill>
                <a:latin typeface="Verdana" charset="0"/>
              </a:rPr>
              <a:t>+</a:t>
            </a:r>
            <a:r>
              <a:rPr lang="en-US" sz="2000">
                <a:solidFill>
                  <a:srgbClr val="000066"/>
                </a:solidFill>
                <a:latin typeface="Verdana" charset="0"/>
              </a:rPr>
              <a:t>,W</a:t>
            </a:r>
            <a:r>
              <a:rPr lang="en-US" sz="2000" baseline="30000">
                <a:solidFill>
                  <a:srgbClr val="000066"/>
                </a:solidFill>
                <a:latin typeface="Verdana" charset="0"/>
              </a:rPr>
              <a:t>-</a:t>
            </a:r>
            <a:r>
              <a:rPr lang="en-US" sz="2000">
                <a:solidFill>
                  <a:srgbClr val="000066"/>
                </a:solidFill>
                <a:latin typeface="Verdana" charset="0"/>
              </a:rPr>
              <a:t> e Z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Verdana" charset="0"/>
              </a:rPr>
              <a:t>messaggeri delle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Verdana" charset="0"/>
              </a:rPr>
              <a:t>Interazioni Deboli</a:t>
            </a:r>
          </a:p>
        </p:txBody>
      </p:sp>
      <p:pic>
        <p:nvPicPr>
          <p:cNvPr id="69638" name="Picture 6" descr="rubbi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719388"/>
            <a:ext cx="4211637" cy="4094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1257300" y="5661025"/>
            <a:ext cx="3621088" cy="720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Verdana" charset="0"/>
              </a:rPr>
              <a:t>C.Rubbia e S.van der Meer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Verdana" charset="0"/>
              </a:rPr>
              <a:t>Premio Nobel 1984</a:t>
            </a:r>
          </a:p>
        </p:txBody>
      </p:sp>
    </p:spTree>
    <p:extLst>
      <p:ext uri="{BB962C8B-B14F-4D97-AF65-F5344CB8AC3E}">
        <p14:creationId xmlns:p14="http://schemas.microsoft.com/office/powerpoint/2010/main" val="222862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BBEFA-2981-574A-B986-9871937C685C}" type="slidenum">
              <a:rPr lang="en-US"/>
              <a:pPr/>
              <a:t>52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228600"/>
            <a:ext cx="4191000" cy="533400"/>
          </a:xfrm>
        </p:spPr>
        <p:txBody>
          <a:bodyPr/>
          <a:lstStyle/>
          <a:p>
            <a:r>
              <a:rPr lang="en-US"/>
              <a:t>Il primo W e la prima Z</a:t>
            </a:r>
          </a:p>
        </p:txBody>
      </p:sp>
      <p:pic>
        <p:nvPicPr>
          <p:cNvPr id="92164" name="Picture 4" descr="ua1_z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5738" y="3184525"/>
            <a:ext cx="5148262" cy="36734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2166" name="Picture 6" descr="ua1_w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076825" cy="3168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68" name="Line 8"/>
          <p:cNvSpPr>
            <a:spLocks noChangeShapeType="1"/>
          </p:cNvSpPr>
          <p:nvPr/>
        </p:nvSpPr>
        <p:spPr bwMode="auto">
          <a:xfrm flipV="1">
            <a:off x="1763713" y="2636838"/>
            <a:ext cx="1655762" cy="1512887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323850" y="3789363"/>
            <a:ext cx="1457325" cy="471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Verdana" charset="0"/>
              </a:rPr>
              <a:t>W </a:t>
            </a:r>
            <a:r>
              <a:rPr lang="en-US" sz="2400">
                <a:latin typeface="Verdana" charset="0"/>
                <a:sym typeface="Symbol" charset="0"/>
              </a:rPr>
              <a:t></a:t>
            </a:r>
            <a:r>
              <a:rPr lang="en-US" sz="2400">
                <a:latin typeface="Verdana" charset="0"/>
              </a:rPr>
              <a:t> </a:t>
            </a:r>
            <a:r>
              <a:rPr lang="en-US" sz="2400">
                <a:latin typeface="Verdana" charset="0"/>
                <a:sym typeface="Symbol" charset="0"/>
              </a:rPr>
              <a:t> </a:t>
            </a:r>
            <a:r>
              <a:rPr lang="en-US" sz="2400">
                <a:latin typeface="Verdana" charset="0"/>
              </a:rPr>
              <a:t>e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679700" y="3130550"/>
            <a:ext cx="33496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8000"/>
                </a:solidFill>
                <a:latin typeface="Verdana" charset="0"/>
              </a:rPr>
              <a:t>e</a:t>
            </a:r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1600200" y="5746750"/>
            <a:ext cx="1347788" cy="471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Verdana" charset="0"/>
              </a:rPr>
              <a:t>Z</a:t>
            </a:r>
            <a:r>
              <a:rPr lang="en-US" sz="2400">
                <a:latin typeface="Verdana" charset="0"/>
                <a:sym typeface="Symbol" charset="0"/>
              </a:rPr>
              <a:t>e</a:t>
            </a:r>
            <a:r>
              <a:rPr lang="en-US" sz="2400" baseline="30000">
                <a:latin typeface="Verdana" charset="0"/>
                <a:sym typeface="Symbol" charset="0"/>
              </a:rPr>
              <a:t>+</a:t>
            </a:r>
            <a:r>
              <a:rPr lang="en-US" sz="2400">
                <a:latin typeface="Verdana" charset="0"/>
                <a:sym typeface="Symbol" charset="0"/>
              </a:rPr>
              <a:t>e</a:t>
            </a:r>
            <a:r>
              <a:rPr lang="en-US" sz="2800" b="1" baseline="30000">
                <a:latin typeface="Verdana" charset="0"/>
                <a:sym typeface="Symbol" charset="0"/>
              </a:rPr>
              <a:t>-</a:t>
            </a:r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>
            <a:off x="3203575" y="5949950"/>
            <a:ext cx="3240088" cy="574675"/>
          </a:xfrm>
          <a:prstGeom prst="line">
            <a:avLst/>
          </a:prstGeom>
          <a:noFill/>
          <a:ln w="38100">
            <a:solidFill>
              <a:srgbClr val="CC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74" name="Freeform 14"/>
          <p:cNvSpPr>
            <a:spLocks/>
          </p:cNvSpPr>
          <p:nvPr/>
        </p:nvSpPr>
        <p:spPr bwMode="auto">
          <a:xfrm>
            <a:off x="2843213" y="3187700"/>
            <a:ext cx="4321175" cy="2546350"/>
          </a:xfrm>
          <a:custGeom>
            <a:avLst/>
            <a:gdLst>
              <a:gd name="T0" fmla="*/ 0 w 2722"/>
              <a:gd name="T1" fmla="*/ 1604 h 1604"/>
              <a:gd name="T2" fmla="*/ 635 w 2722"/>
              <a:gd name="T3" fmla="*/ 197 h 1604"/>
              <a:gd name="T4" fmla="*/ 2722 w 2722"/>
              <a:gd name="T5" fmla="*/ 424 h 1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2" h="1604">
                <a:moveTo>
                  <a:pt x="0" y="1604"/>
                </a:moveTo>
                <a:cubicBezTo>
                  <a:pt x="90" y="999"/>
                  <a:pt x="181" y="394"/>
                  <a:pt x="635" y="197"/>
                </a:cubicBezTo>
                <a:cubicBezTo>
                  <a:pt x="1089" y="0"/>
                  <a:pt x="2374" y="386"/>
                  <a:pt x="2722" y="424"/>
                </a:cubicBezTo>
              </a:path>
            </a:pathLst>
          </a:custGeom>
          <a:noFill/>
          <a:ln w="38100" cmpd="sng">
            <a:solidFill>
              <a:srgbClr val="CC66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75" name="Line 15"/>
          <p:cNvSpPr>
            <a:spLocks noChangeShapeType="1"/>
          </p:cNvSpPr>
          <p:nvPr/>
        </p:nvSpPr>
        <p:spPr bwMode="auto">
          <a:xfrm>
            <a:off x="0" y="1773238"/>
            <a:ext cx="1763713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76" name="Line 16"/>
          <p:cNvSpPr>
            <a:spLocks noChangeShapeType="1"/>
          </p:cNvSpPr>
          <p:nvPr/>
        </p:nvSpPr>
        <p:spPr bwMode="auto">
          <a:xfrm flipH="1">
            <a:off x="3276600" y="1773238"/>
            <a:ext cx="1763713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0" y="1268413"/>
            <a:ext cx="325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92179" name="Line 19"/>
          <p:cNvSpPr>
            <a:spLocks noChangeShapeType="1"/>
          </p:cNvSpPr>
          <p:nvPr/>
        </p:nvSpPr>
        <p:spPr bwMode="auto">
          <a:xfrm>
            <a:off x="2698750" y="1844675"/>
            <a:ext cx="1368425" cy="10795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68900" y="1556266"/>
            <a:ext cx="47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090542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223D-27B2-464F-AE2B-42A688279762}" type="slidenum">
              <a:rPr lang="en-US"/>
              <a:pPr/>
              <a:t>53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LEP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1075"/>
            <a:ext cx="9144000" cy="1511300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sz="2000">
                <a:solidFill>
                  <a:srgbClr val="000066"/>
                </a:solidFill>
              </a:rPr>
              <a:t>Subito dopo la scoperta di W e Z fu approvato il progetto di un collisionatore</a:t>
            </a:r>
            <a:r>
              <a:rPr lang="en-US" sz="2000"/>
              <a:t> </a:t>
            </a:r>
            <a:r>
              <a:rPr lang="en-US" sz="2000">
                <a:solidFill>
                  <a:srgbClr val="FF8000"/>
                </a:solidFill>
              </a:rPr>
              <a:t>elettroni-positroni </a:t>
            </a:r>
            <a:r>
              <a:rPr lang="en-US" sz="2000">
                <a:solidFill>
                  <a:srgbClr val="000066"/>
                </a:solidFill>
              </a:rPr>
              <a:t>per studiare con precisione queste due particelle-forza e dunque il Modello Standard</a:t>
            </a:r>
          </a:p>
          <a:p>
            <a:pPr marL="0" indent="0">
              <a:lnSpc>
                <a:spcPct val="90000"/>
              </a:lnSpc>
            </a:pPr>
            <a:endParaRPr lang="en-US" sz="1000">
              <a:solidFill>
                <a:srgbClr val="000066"/>
              </a:solidFill>
            </a:endParaRPr>
          </a:p>
          <a:p>
            <a:pPr marL="0" indent="0">
              <a:lnSpc>
                <a:spcPct val="90000"/>
              </a:lnSpc>
            </a:pPr>
            <a:r>
              <a:rPr lang="en-US" sz="2000">
                <a:solidFill>
                  <a:srgbClr val="000066"/>
                </a:solidFill>
              </a:rPr>
              <a:t>PERCHÈ  collisionatore e</a:t>
            </a:r>
            <a:r>
              <a:rPr lang="en-US" sz="2000" baseline="30000">
                <a:solidFill>
                  <a:srgbClr val="000066"/>
                </a:solidFill>
              </a:rPr>
              <a:t>+</a:t>
            </a:r>
            <a:r>
              <a:rPr lang="en-US" sz="2000">
                <a:solidFill>
                  <a:srgbClr val="000066"/>
                </a:solidFill>
              </a:rPr>
              <a:t>e</a:t>
            </a:r>
            <a:r>
              <a:rPr lang="en-US" sz="2000" baseline="30000">
                <a:solidFill>
                  <a:srgbClr val="000066"/>
                </a:solidFill>
              </a:rPr>
              <a:t>-</a:t>
            </a:r>
            <a:r>
              <a:rPr lang="en-US" sz="2000">
                <a:solidFill>
                  <a:srgbClr val="000066"/>
                </a:solidFill>
              </a:rPr>
              <a:t>?</a:t>
            </a:r>
            <a:endParaRPr lang="en-US" sz="2000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611188" y="31400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2268538" y="31400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8" name="Oval 12"/>
          <p:cNvSpPr>
            <a:spLocks noChangeArrowheads="1"/>
          </p:cNvSpPr>
          <p:nvPr/>
        </p:nvSpPr>
        <p:spPr bwMode="auto">
          <a:xfrm>
            <a:off x="5437188" y="2854325"/>
            <a:ext cx="503237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1" name="Oval 15"/>
          <p:cNvSpPr>
            <a:spLocks noChangeArrowheads="1"/>
          </p:cNvSpPr>
          <p:nvPr/>
        </p:nvSpPr>
        <p:spPr bwMode="auto">
          <a:xfrm>
            <a:off x="7019925" y="2854325"/>
            <a:ext cx="503238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2" name="Line 16"/>
          <p:cNvSpPr>
            <a:spLocks noChangeShapeType="1"/>
          </p:cNvSpPr>
          <p:nvPr/>
        </p:nvSpPr>
        <p:spPr bwMode="auto">
          <a:xfrm>
            <a:off x="4500563" y="3140075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Line 17"/>
          <p:cNvSpPr>
            <a:spLocks noChangeShapeType="1"/>
          </p:cNvSpPr>
          <p:nvPr/>
        </p:nvSpPr>
        <p:spPr bwMode="auto">
          <a:xfrm flipH="1">
            <a:off x="7524750" y="3140075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4" name="Oval 18"/>
          <p:cNvSpPr>
            <a:spLocks noChangeArrowheads="1"/>
          </p:cNvSpPr>
          <p:nvPr/>
        </p:nvSpPr>
        <p:spPr bwMode="auto">
          <a:xfrm>
            <a:off x="5580063" y="2924175"/>
            <a:ext cx="144462" cy="144463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5" name="Oval 19"/>
          <p:cNvSpPr>
            <a:spLocks noChangeArrowheads="1"/>
          </p:cNvSpPr>
          <p:nvPr/>
        </p:nvSpPr>
        <p:spPr bwMode="auto">
          <a:xfrm>
            <a:off x="5724525" y="3068638"/>
            <a:ext cx="144463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6" name="Oval 20"/>
          <p:cNvSpPr>
            <a:spLocks noChangeArrowheads="1"/>
          </p:cNvSpPr>
          <p:nvPr/>
        </p:nvSpPr>
        <p:spPr bwMode="auto">
          <a:xfrm>
            <a:off x="5580063" y="3140075"/>
            <a:ext cx="144462" cy="144463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7" name="Oval 21"/>
          <p:cNvSpPr>
            <a:spLocks noChangeArrowheads="1"/>
          </p:cNvSpPr>
          <p:nvPr/>
        </p:nvSpPr>
        <p:spPr bwMode="auto">
          <a:xfrm>
            <a:off x="7164388" y="2997200"/>
            <a:ext cx="144462" cy="144463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8" name="Oval 22"/>
          <p:cNvSpPr>
            <a:spLocks noChangeArrowheads="1"/>
          </p:cNvSpPr>
          <p:nvPr/>
        </p:nvSpPr>
        <p:spPr bwMode="auto">
          <a:xfrm>
            <a:off x="7308850" y="29972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9" name="Oval 23"/>
          <p:cNvSpPr>
            <a:spLocks noChangeArrowheads="1"/>
          </p:cNvSpPr>
          <p:nvPr/>
        </p:nvSpPr>
        <p:spPr bwMode="auto">
          <a:xfrm>
            <a:off x="7235825" y="3213100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2" name="Oval 26"/>
          <p:cNvSpPr>
            <a:spLocks noChangeArrowheads="1"/>
          </p:cNvSpPr>
          <p:nvPr/>
        </p:nvSpPr>
        <p:spPr bwMode="auto">
          <a:xfrm>
            <a:off x="1690688" y="3068638"/>
            <a:ext cx="144462" cy="144462"/>
          </a:xfrm>
          <a:prstGeom prst="ellipse">
            <a:avLst/>
          </a:prstGeom>
          <a:solidFill>
            <a:srgbClr val="FF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5" name="Oval 29"/>
          <p:cNvSpPr>
            <a:spLocks noChangeArrowheads="1"/>
          </p:cNvSpPr>
          <p:nvPr/>
        </p:nvSpPr>
        <p:spPr bwMode="auto">
          <a:xfrm>
            <a:off x="2124075" y="3068638"/>
            <a:ext cx="144463" cy="144462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6" name="Line 30"/>
          <p:cNvSpPr>
            <a:spLocks noChangeShapeType="1"/>
          </p:cNvSpPr>
          <p:nvPr/>
        </p:nvSpPr>
        <p:spPr bwMode="auto">
          <a:xfrm>
            <a:off x="5867400" y="31400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7" name="Line 31"/>
          <p:cNvSpPr>
            <a:spLocks noChangeShapeType="1"/>
          </p:cNvSpPr>
          <p:nvPr/>
        </p:nvSpPr>
        <p:spPr bwMode="auto">
          <a:xfrm flipH="1">
            <a:off x="6443663" y="30686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8" name="Line 32"/>
          <p:cNvSpPr>
            <a:spLocks noChangeShapeType="1"/>
          </p:cNvSpPr>
          <p:nvPr/>
        </p:nvSpPr>
        <p:spPr bwMode="auto">
          <a:xfrm>
            <a:off x="5651500" y="321310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9" name="Line 33"/>
          <p:cNvSpPr>
            <a:spLocks noChangeShapeType="1"/>
          </p:cNvSpPr>
          <p:nvPr/>
        </p:nvSpPr>
        <p:spPr bwMode="auto">
          <a:xfrm>
            <a:off x="5651500" y="2997200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1" name="Line 35"/>
          <p:cNvSpPr>
            <a:spLocks noChangeShapeType="1"/>
          </p:cNvSpPr>
          <p:nvPr/>
        </p:nvSpPr>
        <p:spPr bwMode="auto">
          <a:xfrm flipH="1">
            <a:off x="6659563" y="32845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 flipH="1">
            <a:off x="6659563" y="299720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1258888" y="2744788"/>
            <a:ext cx="452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e</a:t>
            </a:r>
            <a:r>
              <a:rPr lang="en-US" sz="2000" baseline="30000"/>
              <a:t>+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2463800" y="2744788"/>
            <a:ext cx="452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e</a:t>
            </a:r>
            <a:r>
              <a:rPr lang="en-US" sz="2000" baseline="30000"/>
              <a:t>-</a:t>
            </a:r>
          </a:p>
        </p:txBody>
      </p:sp>
      <p:sp>
        <p:nvSpPr>
          <p:cNvPr id="70695" name="Text Box 39"/>
          <p:cNvSpPr txBox="1">
            <a:spLocks noChangeArrowheads="1"/>
          </p:cNvSpPr>
          <p:nvPr/>
        </p:nvSpPr>
        <p:spPr bwMode="auto">
          <a:xfrm>
            <a:off x="4408488" y="2778125"/>
            <a:ext cx="404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p</a:t>
            </a:r>
            <a:r>
              <a:rPr lang="en-US" sz="2000" baseline="30000"/>
              <a:t>+</a:t>
            </a:r>
          </a:p>
        </p:txBody>
      </p:sp>
      <p:sp>
        <p:nvSpPr>
          <p:cNvPr id="70696" name="Text Box 40"/>
          <p:cNvSpPr txBox="1">
            <a:spLocks noChangeArrowheads="1"/>
          </p:cNvSpPr>
          <p:nvPr/>
        </p:nvSpPr>
        <p:spPr bwMode="auto">
          <a:xfrm>
            <a:off x="8101013" y="2781300"/>
            <a:ext cx="366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p</a:t>
            </a:r>
            <a:r>
              <a:rPr lang="en-US" sz="2000" baseline="30000"/>
              <a:t>-</a:t>
            </a:r>
          </a:p>
        </p:txBody>
      </p:sp>
      <p:sp>
        <p:nvSpPr>
          <p:cNvPr id="70697" name="Text Box 41"/>
          <p:cNvSpPr txBox="1">
            <a:spLocks noChangeArrowheads="1"/>
          </p:cNvSpPr>
          <p:nvPr/>
        </p:nvSpPr>
        <p:spPr bwMode="auto">
          <a:xfrm>
            <a:off x="5343525" y="2514600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quark</a:t>
            </a:r>
          </a:p>
        </p:txBody>
      </p:sp>
      <p:sp>
        <p:nvSpPr>
          <p:cNvPr id="70698" name="Text Box 42"/>
          <p:cNvSpPr txBox="1">
            <a:spLocks noChangeArrowheads="1"/>
          </p:cNvSpPr>
          <p:nvPr/>
        </p:nvSpPr>
        <p:spPr bwMode="auto">
          <a:xfrm>
            <a:off x="6948488" y="2492375"/>
            <a:ext cx="70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quark</a:t>
            </a:r>
          </a:p>
        </p:txBody>
      </p:sp>
      <p:sp>
        <p:nvSpPr>
          <p:cNvPr id="70699" name="Text Box 43"/>
          <p:cNvSpPr txBox="1">
            <a:spLocks noChangeArrowheads="1"/>
          </p:cNvSpPr>
          <p:nvPr/>
        </p:nvSpPr>
        <p:spPr bwMode="auto">
          <a:xfrm>
            <a:off x="592138" y="3425825"/>
            <a:ext cx="313213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Urto </a:t>
            </a:r>
            <a:r>
              <a:rPr lang="ja-JP" altLang="en-US" sz="2000">
                <a:latin typeface="Arial"/>
              </a:rPr>
              <a:t>“</a:t>
            </a:r>
            <a:r>
              <a:rPr lang="en-US" sz="2000"/>
              <a:t>pulito</a:t>
            </a:r>
            <a:r>
              <a:rPr lang="ja-JP" altLang="en-US" sz="2000">
                <a:latin typeface="Arial"/>
              </a:rPr>
              <a:t>”</a:t>
            </a:r>
            <a:r>
              <a:rPr lang="en-US" sz="2000"/>
              <a:t>, E=E(e</a:t>
            </a:r>
            <a:r>
              <a:rPr lang="en-US" sz="2000" baseline="30000"/>
              <a:t>+</a:t>
            </a:r>
            <a:r>
              <a:rPr lang="en-US" sz="2000"/>
              <a:t>)+E(e</a:t>
            </a:r>
            <a:r>
              <a:rPr lang="en-US" sz="2000" baseline="30000"/>
              <a:t>-</a:t>
            </a:r>
            <a:r>
              <a:rPr lang="en-US" sz="2000"/>
              <a:t>)</a:t>
            </a:r>
          </a:p>
        </p:txBody>
      </p:sp>
      <p:sp>
        <p:nvSpPr>
          <p:cNvPr id="70700" name="Text Box 44"/>
          <p:cNvSpPr txBox="1">
            <a:spLocks noChangeArrowheads="1"/>
          </p:cNvSpPr>
          <p:nvPr/>
        </p:nvSpPr>
        <p:spPr bwMode="auto">
          <a:xfrm>
            <a:off x="4500563" y="3452813"/>
            <a:ext cx="413385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Urto </a:t>
            </a:r>
            <a:r>
              <a:rPr lang="ja-JP" altLang="en-US" sz="2000">
                <a:latin typeface="Arial"/>
              </a:rPr>
              <a:t>“</a:t>
            </a:r>
            <a:r>
              <a:rPr lang="en-US" sz="2000"/>
              <a:t>complesso</a:t>
            </a:r>
            <a:r>
              <a:rPr lang="ja-JP" altLang="en-US" sz="2000">
                <a:latin typeface="Arial"/>
              </a:rPr>
              <a:t>”</a:t>
            </a:r>
            <a:r>
              <a:rPr lang="en-US" sz="2000"/>
              <a:t>, E&lt;1/3(E(p</a:t>
            </a:r>
            <a:r>
              <a:rPr lang="en-US" sz="2000" baseline="30000"/>
              <a:t>+</a:t>
            </a:r>
            <a:r>
              <a:rPr lang="en-US" sz="2000"/>
              <a:t>)+E(p</a:t>
            </a:r>
            <a:r>
              <a:rPr lang="en-US" sz="2000" baseline="30000"/>
              <a:t>-</a:t>
            </a:r>
            <a:r>
              <a:rPr lang="en-US" sz="2000"/>
              <a:t>))</a:t>
            </a:r>
          </a:p>
        </p:txBody>
      </p:sp>
      <p:sp>
        <p:nvSpPr>
          <p:cNvPr id="70703" name="Text Box 47"/>
          <p:cNvSpPr txBox="1">
            <a:spLocks noChangeArrowheads="1"/>
          </p:cNvSpPr>
          <p:nvPr/>
        </p:nvSpPr>
        <p:spPr bwMode="auto">
          <a:xfrm>
            <a:off x="-36513" y="4724400"/>
            <a:ext cx="651668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L</a:t>
            </a:r>
            <a:r>
              <a:rPr lang="ja-JP" altLang="en-US" sz="2000">
                <a:latin typeface="Arial"/>
              </a:rPr>
              <a:t>’</a:t>
            </a:r>
            <a:r>
              <a:rPr lang="en-US" sz="2000"/>
              <a:t>idea originale di un collisionatore di elettroni e positroni fu </a:t>
            </a:r>
          </a:p>
          <a:p>
            <a:r>
              <a:rPr lang="en-US" sz="2000"/>
              <a:t>   di </a:t>
            </a:r>
            <a:r>
              <a:rPr lang="en-US" sz="2000">
                <a:solidFill>
                  <a:srgbClr val="FF0000"/>
                </a:solidFill>
              </a:rPr>
              <a:t>Bruno Touschek</a:t>
            </a:r>
            <a:r>
              <a:rPr lang="en-US" sz="2000"/>
              <a:t> (Frascati)</a:t>
            </a:r>
          </a:p>
          <a:p>
            <a:r>
              <a:rPr lang="en-US" sz="2000"/>
              <a:t>Il primo anello e</a:t>
            </a:r>
            <a:r>
              <a:rPr lang="en-US" sz="2000" baseline="30000"/>
              <a:t>+</a:t>
            </a:r>
            <a:r>
              <a:rPr lang="en-US" sz="2000"/>
              <a:t>e</a:t>
            </a:r>
            <a:r>
              <a:rPr lang="en-US" sz="2000" baseline="30000"/>
              <a:t>-</a:t>
            </a:r>
            <a:r>
              <a:rPr lang="en-US" sz="2000"/>
              <a:t> fu </a:t>
            </a:r>
            <a:r>
              <a:rPr lang="en-US" sz="2000">
                <a:solidFill>
                  <a:srgbClr val="FF0000"/>
                </a:solidFill>
              </a:rPr>
              <a:t>ADA</a:t>
            </a:r>
            <a:r>
              <a:rPr lang="en-US" sz="2000"/>
              <a:t> </a:t>
            </a:r>
            <a:r>
              <a:rPr lang="en-US"/>
              <a:t>(dal nome della zia preferita di B.T!)</a:t>
            </a:r>
            <a:r>
              <a:rPr lang="en-US" sz="2000"/>
              <a:t> </a:t>
            </a:r>
          </a:p>
          <a:p>
            <a:r>
              <a:rPr lang="en-US" sz="2000"/>
              <a:t>   a Frascati nel 1961:</a:t>
            </a:r>
          </a:p>
          <a:p>
            <a:r>
              <a:rPr lang="en-US" sz="2000">
                <a:solidFill>
                  <a:srgbClr val="000080"/>
                </a:solidFill>
              </a:rPr>
              <a:t>Raggio di 65 cm,  E(e) = 0.250 GeV</a:t>
            </a:r>
          </a:p>
        </p:txBody>
      </p:sp>
      <p:pic>
        <p:nvPicPr>
          <p:cNvPr id="70704" name="Picture 48" descr="ad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29388" y="4076700"/>
            <a:ext cx="2651125" cy="2781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240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D651-B001-2F4A-9D40-540240D49DDC}" type="slidenum">
              <a:rPr lang="en-US"/>
              <a:pPr/>
              <a:t>54</a:t>
            </a:fld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LEP</a:t>
            </a:r>
          </a:p>
        </p:txBody>
      </p:sp>
      <p:pic>
        <p:nvPicPr>
          <p:cNvPr id="95237" name="Picture 5" descr="lep-tunne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6988"/>
            <a:ext cx="6192838" cy="4065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-36513" y="4802188"/>
            <a:ext cx="9577388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/>
              <a:t> </a:t>
            </a:r>
            <a:r>
              <a:rPr lang="en-US" sz="2000">
                <a:solidFill>
                  <a:srgbClr val="FF0000"/>
                </a:solidFill>
              </a:rPr>
              <a:t>anello di 27 Km di circonferenza,   100 m sotto terra</a:t>
            </a:r>
          </a:p>
          <a:p>
            <a:r>
              <a:rPr lang="en-US" sz="2000"/>
              <a:t>            1983:   </a:t>
            </a:r>
            <a:r>
              <a:rPr lang="en-US" sz="2000">
                <a:solidFill>
                  <a:srgbClr val="000066"/>
                </a:solidFill>
              </a:rPr>
              <a:t>inizio scavi  -  più grande lavoro di ingegneria civile europeo</a:t>
            </a:r>
          </a:p>
          <a:p>
            <a:r>
              <a:rPr lang="en-US" sz="2000"/>
              <a:t> agosto 1989:   </a:t>
            </a:r>
            <a:r>
              <a:rPr lang="en-US" sz="2000">
                <a:solidFill>
                  <a:srgbClr val="000066"/>
                </a:solidFill>
              </a:rPr>
              <a:t>prima interazione   a E=91 GeV</a:t>
            </a:r>
            <a:r>
              <a:rPr lang="en-US" sz="2000"/>
              <a:t> </a:t>
            </a:r>
          </a:p>
          <a:p>
            <a:r>
              <a:rPr lang="en-US" sz="2000"/>
              <a:t> 1995 - 2000:   </a:t>
            </a:r>
            <a:r>
              <a:rPr lang="en-US" sz="2000">
                <a:solidFill>
                  <a:srgbClr val="000066"/>
                </a:solidFill>
              </a:rPr>
              <a:t>E=130 – 209 GeV !!!!</a:t>
            </a:r>
          </a:p>
          <a:p>
            <a:endParaRPr lang="en-US" sz="1200">
              <a:solidFill>
                <a:srgbClr val="000066"/>
              </a:solidFill>
            </a:endParaRPr>
          </a:p>
        </p:txBody>
      </p:sp>
      <p:pic>
        <p:nvPicPr>
          <p:cNvPr id="95244" name="Picture 12" descr="lep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638300"/>
            <a:ext cx="4643437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131763" y="4067175"/>
            <a:ext cx="4213225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66"/>
                </a:solidFill>
                <a:latin typeface="Verdana" charset="0"/>
              </a:rPr>
              <a:t>L</a:t>
            </a:r>
            <a:r>
              <a:rPr lang="en-US" sz="2000">
                <a:solidFill>
                  <a:srgbClr val="000066"/>
                </a:solidFill>
                <a:latin typeface="Verdana" charset="0"/>
              </a:rPr>
              <a:t>arge </a:t>
            </a:r>
            <a:r>
              <a:rPr lang="en-US" sz="2000" b="1">
                <a:solidFill>
                  <a:srgbClr val="000066"/>
                </a:solidFill>
                <a:latin typeface="Verdana" charset="0"/>
              </a:rPr>
              <a:t>E</a:t>
            </a:r>
            <a:r>
              <a:rPr lang="en-US" sz="2000">
                <a:solidFill>
                  <a:srgbClr val="000066"/>
                </a:solidFill>
                <a:latin typeface="Verdana" charset="0"/>
              </a:rPr>
              <a:t>lectron </a:t>
            </a:r>
            <a:r>
              <a:rPr lang="en-US" sz="2000" b="1">
                <a:solidFill>
                  <a:srgbClr val="000066"/>
                </a:solidFill>
                <a:latin typeface="Verdana" charset="0"/>
              </a:rPr>
              <a:t>P</a:t>
            </a:r>
            <a:r>
              <a:rPr lang="en-US" sz="2000">
                <a:solidFill>
                  <a:srgbClr val="000066"/>
                </a:solidFill>
                <a:latin typeface="Verdana" charset="0"/>
              </a:rPr>
              <a:t>ositron collider</a:t>
            </a:r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1008063" y="6126163"/>
            <a:ext cx="66960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Verdana" charset="0"/>
              </a:rPr>
              <a:t>  4 grandi esperimenti:   </a:t>
            </a:r>
            <a:r>
              <a:rPr lang="en-US">
                <a:solidFill>
                  <a:srgbClr val="0000CC"/>
                </a:solidFill>
                <a:latin typeface="Verdana" charset="0"/>
              </a:rPr>
              <a:t>ALEPH</a:t>
            </a:r>
            <a:r>
              <a:rPr lang="en-US">
                <a:solidFill>
                  <a:srgbClr val="0000D1"/>
                </a:solidFill>
                <a:latin typeface="Verdana" charset="0"/>
              </a:rPr>
              <a:t>,  DELPHI</a:t>
            </a:r>
            <a:r>
              <a:rPr lang="en-US">
                <a:solidFill>
                  <a:srgbClr val="0000CC"/>
                </a:solidFill>
                <a:latin typeface="Verdana" charset="0"/>
              </a:rPr>
              <a:t>,  L3 e  OPAL</a:t>
            </a:r>
          </a:p>
          <a:p>
            <a:endParaRPr lang="en-US" sz="800">
              <a:solidFill>
                <a:srgbClr val="0000CC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6556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1655-5653-8343-A580-0D73E4EEF52B}" type="slidenum">
              <a:rPr lang="en-US"/>
              <a:pPr/>
              <a:t>55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Risultati di LEP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981075"/>
            <a:ext cx="8763000" cy="223202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/>
            <a:r>
              <a:rPr lang="en-US" dirty="0">
                <a:solidFill>
                  <a:srgbClr val="FF0000"/>
                </a:solidFill>
              </a:rPr>
              <a:t>LEP:  Il </a:t>
            </a:r>
            <a:r>
              <a:rPr lang="en-US" dirty="0" err="1">
                <a:solidFill>
                  <a:srgbClr val="FF0000"/>
                </a:solidFill>
              </a:rPr>
              <a:t>trionfo</a:t>
            </a:r>
            <a:r>
              <a:rPr lang="en-US" dirty="0">
                <a:solidFill>
                  <a:srgbClr val="FF0000"/>
                </a:solidFill>
              </a:rPr>
              <a:t> del </a:t>
            </a:r>
            <a:r>
              <a:rPr lang="en-US" dirty="0" err="1">
                <a:solidFill>
                  <a:srgbClr val="FF0000"/>
                </a:solidFill>
              </a:rPr>
              <a:t>Modello</a:t>
            </a:r>
            <a:r>
              <a:rPr lang="en-US" dirty="0">
                <a:solidFill>
                  <a:srgbClr val="FF0000"/>
                </a:solidFill>
              </a:rPr>
              <a:t> Standard</a:t>
            </a:r>
          </a:p>
          <a:p>
            <a:pPr marL="0" indent="0" algn="ctr"/>
            <a:endParaRPr lang="en-US" sz="900" dirty="0">
              <a:solidFill>
                <a:srgbClr val="FF0000"/>
              </a:solidFill>
            </a:endParaRPr>
          </a:p>
          <a:p>
            <a:pPr marL="0" indent="0"/>
            <a:r>
              <a:rPr lang="en-US" sz="2000" dirty="0">
                <a:solidFill>
                  <a:srgbClr val="000066"/>
                </a:solidFill>
              </a:rPr>
              <a:t>LEP </a:t>
            </a:r>
            <a:r>
              <a:rPr lang="en-US" sz="2000" dirty="0" err="1">
                <a:solidFill>
                  <a:srgbClr val="000066"/>
                </a:solidFill>
              </a:rPr>
              <a:t>verifica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il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Modello</a:t>
            </a:r>
            <a:r>
              <a:rPr lang="en-US" sz="2000" dirty="0">
                <a:solidFill>
                  <a:srgbClr val="000066"/>
                </a:solidFill>
              </a:rPr>
              <a:t> Standard con </a:t>
            </a:r>
            <a:r>
              <a:rPr lang="en-US" sz="2000" dirty="0" err="1">
                <a:solidFill>
                  <a:srgbClr val="000066"/>
                </a:solidFill>
              </a:rPr>
              <a:t>altissima</a:t>
            </a: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000" dirty="0" err="1">
                <a:solidFill>
                  <a:srgbClr val="000066"/>
                </a:solidFill>
              </a:rPr>
              <a:t>precisione</a:t>
            </a:r>
            <a:r>
              <a:rPr lang="en-US" sz="2000" dirty="0">
                <a:solidFill>
                  <a:srgbClr val="000066"/>
                </a:solidFill>
              </a:rPr>
              <a:t> (~10</a:t>
            </a:r>
            <a:r>
              <a:rPr lang="en-US" sz="2000" baseline="30000" dirty="0">
                <a:solidFill>
                  <a:srgbClr val="000066"/>
                </a:solidFill>
              </a:rPr>
              <a:t>-5</a:t>
            </a:r>
            <a:r>
              <a:rPr lang="en-US" sz="2000" dirty="0">
                <a:solidFill>
                  <a:srgbClr val="000066"/>
                </a:solidFill>
              </a:rPr>
              <a:t>):</a:t>
            </a:r>
          </a:p>
          <a:p>
            <a:pPr marL="0" indent="0">
              <a:lnSpc>
                <a:spcPct val="70000"/>
              </a:lnSpc>
            </a:pPr>
            <a:r>
              <a:rPr lang="en-US" sz="2000" dirty="0">
                <a:solidFill>
                  <a:srgbClr val="000066"/>
                </a:solidFill>
              </a:rPr>
              <a:t>      </a:t>
            </a:r>
            <a:endParaRPr lang="en-US" sz="1800" dirty="0">
              <a:solidFill>
                <a:srgbClr val="000066"/>
              </a:solidFill>
            </a:endParaRPr>
          </a:p>
          <a:p>
            <a:pPr marL="0" indent="0">
              <a:lnSpc>
                <a:spcPct val="70000"/>
              </a:lnSpc>
            </a:pPr>
            <a:r>
              <a:rPr lang="en-US" sz="1800" dirty="0">
                <a:solidFill>
                  <a:srgbClr val="008000"/>
                </a:solidFill>
              </a:rPr>
              <a:t>     </a:t>
            </a:r>
            <a:r>
              <a:rPr lang="en-US" sz="2000" dirty="0">
                <a:solidFill>
                  <a:srgbClr val="008000"/>
                </a:solidFill>
              </a:rPr>
              <a:t>MA:  l</a:t>
            </a:r>
            <a:r>
              <a:rPr lang="ja-JP" altLang="en-US" sz="2000" dirty="0">
                <a:solidFill>
                  <a:srgbClr val="008000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8000"/>
                </a:solidFill>
              </a:rPr>
              <a:t>Higgs non </a:t>
            </a:r>
            <a:r>
              <a:rPr lang="en-US" sz="2000" dirty="0" err="1">
                <a:solidFill>
                  <a:srgbClr val="008000"/>
                </a:solidFill>
              </a:rPr>
              <a:t>si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err="1">
                <a:solidFill>
                  <a:srgbClr val="008000"/>
                </a:solidFill>
              </a:rPr>
              <a:t>trova</a:t>
            </a:r>
            <a:r>
              <a:rPr lang="en-US" sz="2000" dirty="0">
                <a:solidFill>
                  <a:srgbClr val="008000"/>
                </a:solidFill>
              </a:rPr>
              <a:t>!  </a:t>
            </a:r>
            <a:endParaRPr lang="en-US" sz="2000" dirty="0" smtClean="0">
              <a:solidFill>
                <a:srgbClr val="008000"/>
              </a:solidFill>
            </a:endParaRPr>
          </a:p>
          <a:p>
            <a:pPr marL="0" indent="0">
              <a:lnSpc>
                <a:spcPct val="70000"/>
              </a:lnSpc>
            </a:pP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          </a:t>
            </a:r>
          </a:p>
          <a:p>
            <a:pPr marL="0" indent="0">
              <a:lnSpc>
                <a:spcPct val="70000"/>
              </a:lnSpc>
            </a:pP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Chi </a:t>
            </a:r>
            <a:r>
              <a:rPr lang="en-US" sz="2000" dirty="0">
                <a:solidFill>
                  <a:srgbClr val="0000FF"/>
                </a:solidFill>
              </a:rPr>
              <a:t>e</a:t>
            </a:r>
            <a:r>
              <a:rPr lang="ja-JP" altLang="en-US" sz="2000" dirty="0">
                <a:solidFill>
                  <a:srgbClr val="0000FF"/>
                </a:solidFill>
                <a:latin typeface="Arial"/>
              </a:rPr>
              <a:t>’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il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responsabile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della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massa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delle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particelle</a:t>
            </a:r>
            <a:r>
              <a:rPr lang="en-US" sz="2000" dirty="0">
                <a:solidFill>
                  <a:srgbClr val="0000FF"/>
                </a:solidFill>
              </a:rPr>
              <a:t>?</a:t>
            </a:r>
          </a:p>
        </p:txBody>
      </p:sp>
      <p:pic>
        <p:nvPicPr>
          <p:cNvPr id="104456" name="Picture 8" descr="nnu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lum bright="-82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8" r="7098"/>
          <a:stretch>
            <a:fillRect/>
          </a:stretch>
        </p:blipFill>
        <p:spPr>
          <a:xfrm>
            <a:off x="2987675" y="3536950"/>
            <a:ext cx="3240088" cy="3009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4461" name="Picture 13" descr="d_ww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2988" y="3284538"/>
            <a:ext cx="3057525" cy="32416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4452" name="Picture 4" descr="d_jj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424238"/>
            <a:ext cx="3132138" cy="3101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4464" name="Text Box 16"/>
          <p:cNvSpPr txBox="1">
            <a:spLocks noChangeArrowheads="1"/>
          </p:cNvSpPr>
          <p:nvPr/>
        </p:nvSpPr>
        <p:spPr bwMode="auto">
          <a:xfrm>
            <a:off x="1908175" y="4367213"/>
            <a:ext cx="1139825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1"/>
                </a:solidFill>
                <a:latin typeface="Verdana" charset="0"/>
              </a:rPr>
              <a:t>Z </a:t>
            </a:r>
            <a:r>
              <a:rPr lang="en-US" sz="2000" b="1">
                <a:solidFill>
                  <a:schemeClr val="accent1"/>
                </a:solidFill>
                <a:latin typeface="Verdana" charset="0"/>
                <a:sym typeface="Symbol" charset="0"/>
              </a:rPr>
              <a:t></a:t>
            </a:r>
            <a:r>
              <a:rPr lang="en-US" sz="2000" b="1">
                <a:solidFill>
                  <a:schemeClr val="accent1"/>
                </a:solidFill>
                <a:latin typeface="Verdana" charset="0"/>
              </a:rPr>
              <a:t> qq</a:t>
            </a:r>
          </a:p>
        </p:txBody>
      </p:sp>
      <p:sp>
        <p:nvSpPr>
          <p:cNvPr id="104465" name="Text Box 17"/>
          <p:cNvSpPr txBox="1">
            <a:spLocks noChangeArrowheads="1"/>
          </p:cNvSpPr>
          <p:nvPr/>
        </p:nvSpPr>
        <p:spPr bwMode="auto">
          <a:xfrm>
            <a:off x="4140200" y="5654675"/>
            <a:ext cx="122396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Verdana" charset="0"/>
              </a:rPr>
              <a:t>N(</a:t>
            </a:r>
            <a:r>
              <a:rPr lang="en-US" b="1">
                <a:latin typeface="Verdana" charset="0"/>
                <a:sym typeface="Symbol" charset="0"/>
              </a:rPr>
              <a:t>)=3</a:t>
            </a:r>
          </a:p>
        </p:txBody>
      </p:sp>
      <p:sp>
        <p:nvSpPr>
          <p:cNvPr id="104466" name="Text Box 18"/>
          <p:cNvSpPr txBox="1">
            <a:spLocks noChangeArrowheads="1"/>
          </p:cNvSpPr>
          <p:nvPr/>
        </p:nvSpPr>
        <p:spPr bwMode="auto">
          <a:xfrm>
            <a:off x="6516688" y="3640138"/>
            <a:ext cx="23622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1"/>
                </a:solidFill>
                <a:latin typeface="Verdana" charset="0"/>
              </a:rPr>
              <a:t>ee</a:t>
            </a:r>
            <a:r>
              <a:rPr lang="en-US" b="1">
                <a:solidFill>
                  <a:schemeClr val="accent1"/>
                </a:solidFill>
                <a:latin typeface="Verdana" charset="0"/>
                <a:sym typeface="Symbol" charset="0"/>
              </a:rPr>
              <a:t></a:t>
            </a:r>
            <a:r>
              <a:rPr lang="en-US" b="1">
                <a:solidFill>
                  <a:schemeClr val="accent1"/>
                </a:solidFill>
                <a:latin typeface="Verdana" charset="0"/>
              </a:rPr>
              <a:t>W</a:t>
            </a:r>
            <a:r>
              <a:rPr lang="en-US" b="1" baseline="30000">
                <a:solidFill>
                  <a:schemeClr val="accent1"/>
                </a:solidFill>
                <a:latin typeface="Verdana" charset="0"/>
              </a:rPr>
              <a:t>+</a:t>
            </a:r>
            <a:r>
              <a:rPr lang="en-US" b="1">
                <a:solidFill>
                  <a:schemeClr val="accent1"/>
                </a:solidFill>
                <a:latin typeface="Verdana" charset="0"/>
              </a:rPr>
              <a:t>W </a:t>
            </a:r>
            <a:r>
              <a:rPr lang="en-US" b="1">
                <a:solidFill>
                  <a:schemeClr val="accent1"/>
                </a:solidFill>
                <a:sym typeface="Symbol" charset="0"/>
              </a:rPr>
              <a:t></a:t>
            </a:r>
            <a:r>
              <a:rPr lang="en-US"/>
              <a:t> </a:t>
            </a:r>
            <a:r>
              <a:rPr lang="en-US" b="1">
                <a:solidFill>
                  <a:schemeClr val="accent1"/>
                </a:solidFill>
                <a:latin typeface="Verdana" charset="0"/>
              </a:rPr>
              <a:t>qqqq</a:t>
            </a:r>
          </a:p>
        </p:txBody>
      </p:sp>
    </p:spTree>
    <p:extLst>
      <p:ext uri="{BB962C8B-B14F-4D97-AF65-F5344CB8AC3E}">
        <p14:creationId xmlns:p14="http://schemas.microsoft.com/office/powerpoint/2010/main" val="4507123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5A314-C014-A34C-9602-8D3CD9935580}" type="slidenum">
              <a:rPr lang="en-US"/>
              <a:pPr/>
              <a:t>56</a:t>
            </a:fld>
            <a:endParaRPr lang="en-US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97300" y="228600"/>
            <a:ext cx="4965700" cy="533400"/>
          </a:xfrm>
        </p:spPr>
        <p:txBody>
          <a:bodyPr/>
          <a:lstStyle/>
          <a:p>
            <a:r>
              <a:rPr lang="en-US" dirty="0"/>
              <a:t>Le zone </a:t>
            </a:r>
            <a:r>
              <a:rPr lang="en-US" dirty="0" err="1"/>
              <a:t>sperimentali</a:t>
            </a:r>
            <a:r>
              <a:rPr lang="en-US" dirty="0"/>
              <a:t> di LHC</a:t>
            </a:r>
          </a:p>
        </p:txBody>
      </p:sp>
      <p:pic>
        <p:nvPicPr>
          <p:cNvPr id="2222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85863"/>
            <a:ext cx="6489700" cy="487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33338" y="3973513"/>
            <a:ext cx="1066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1F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1F28"/>
                </a:solidFill>
                <a:latin typeface="Arial" charset="0"/>
              </a:rPr>
              <a:t>Fra 80 e 140 m sotto terra</a:t>
            </a:r>
          </a:p>
        </p:txBody>
      </p:sp>
      <p:sp>
        <p:nvSpPr>
          <p:cNvPr id="222213" name="Line 5"/>
          <p:cNvSpPr>
            <a:spLocks noChangeShapeType="1"/>
          </p:cNvSpPr>
          <p:nvPr/>
        </p:nvSpPr>
        <p:spPr bwMode="auto">
          <a:xfrm>
            <a:off x="1252538" y="3744913"/>
            <a:ext cx="0" cy="1752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5" name="Rectangle 7"/>
          <p:cNvSpPr>
            <a:spLocks noChangeArrowheads="1"/>
          </p:cNvSpPr>
          <p:nvPr/>
        </p:nvSpPr>
        <p:spPr bwMode="auto">
          <a:xfrm>
            <a:off x="3348038" y="62245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4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36667-85D1-E44D-8ED9-17F192607CAA}" type="slidenum">
              <a:rPr lang="en-US"/>
              <a:pPr/>
              <a:t>57</a:t>
            </a:fld>
            <a:endParaRPr lang="en-US"/>
          </a:p>
        </p:txBody>
      </p:sp>
      <p:pic>
        <p:nvPicPr>
          <p:cNvPr id="211971" name="Picture 3" descr="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09638"/>
            <a:ext cx="8499475" cy="594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972" name="Text Box 4"/>
          <p:cNvSpPr txBox="1">
            <a:spLocks noChangeArrowheads="1"/>
          </p:cNvSpPr>
          <p:nvPr/>
        </p:nvSpPr>
        <p:spPr bwMode="auto">
          <a:xfrm>
            <a:off x="12700" y="1800225"/>
            <a:ext cx="2527300" cy="95410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Numero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 di </a:t>
            </a: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scienziati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:  </a:t>
            </a:r>
            <a:r>
              <a:rPr lang="en-GB" sz="1400" dirty="0" smtClean="0">
                <a:solidFill>
                  <a:srgbClr val="FFFF00"/>
                </a:solidFill>
                <a:latin typeface="Arial" charset="0"/>
              </a:rPr>
              <a:t>&gt;2000</a:t>
            </a:r>
            <a:endParaRPr lang="en-GB" sz="1400" dirty="0">
              <a:solidFill>
                <a:srgbClr val="FFFF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Numero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 di </a:t>
            </a: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istituti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:         164</a:t>
            </a:r>
          </a:p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Numero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 di </a:t>
            </a:r>
            <a:r>
              <a:rPr lang="en-GB" sz="1400" dirty="0" err="1">
                <a:solidFill>
                  <a:srgbClr val="FFFF00"/>
                </a:solidFill>
                <a:latin typeface="Arial" charset="0"/>
              </a:rPr>
              <a:t>nazioni</a:t>
            </a:r>
            <a:r>
              <a:rPr lang="en-GB" sz="1400" dirty="0">
                <a:solidFill>
                  <a:srgbClr val="FFFF00"/>
                </a:solidFill>
                <a:latin typeface="Arial" charset="0"/>
              </a:rPr>
              <a:t>:        35</a:t>
            </a:r>
          </a:p>
        </p:txBody>
      </p:sp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4572000" y="228600"/>
            <a:ext cx="4191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1" hangingPunct="1"/>
            <a:r>
              <a:rPr lang="en-US" sz="2800">
                <a:solidFill>
                  <a:schemeClr val="bg1"/>
                </a:solidFill>
                <a:latin typeface="Verdana" charset="0"/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833352938"/>
      </p:ext>
    </p:extLst>
  </p:cSld>
  <p:clrMapOvr>
    <a:masterClrMapping/>
  </p:clrMapOvr>
  <p:transition xmlns:p14="http://schemas.microsoft.com/office/powerpoint/2010/main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C2B3-0235-0548-A6BA-2ED43E445835}" type="slidenum">
              <a:rPr lang="en-US"/>
              <a:pPr/>
              <a:t>58</a:t>
            </a:fld>
            <a:endParaRPr lang="en-US"/>
          </a:p>
        </p:txBody>
      </p:sp>
      <p:pic>
        <p:nvPicPr>
          <p:cNvPr id="214026" name="Picture 10" descr="ATLAS cavern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075" y="-74613"/>
            <a:ext cx="9467850" cy="702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7" name="Rectangle 11"/>
          <p:cNvSpPr>
            <a:spLocks noGrp="1" noChangeArrowheads="1"/>
          </p:cNvSpPr>
          <p:nvPr>
            <p:ph type="title"/>
          </p:nvPr>
        </p:nvSpPr>
        <p:spPr>
          <a:xfrm>
            <a:off x="5486400" y="6308725"/>
            <a:ext cx="3657600" cy="549275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en-US" sz="1600">
                <a:solidFill>
                  <a:schemeClr val="bg2"/>
                </a:solidFill>
              </a:rPr>
              <a:t>Caverna di ATLAS</a:t>
            </a:r>
            <a:endParaRPr lang="en-GB" sz="1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20758"/>
      </p:ext>
    </p:extLst>
  </p:cSld>
  <p:clrMapOvr>
    <a:masterClrMapping/>
  </p:clrMapOvr>
  <p:transition xmlns:p14="http://schemas.microsoft.com/office/powerpoint/2010/main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2D6D-C736-4742-867C-55F5D777BA04}" type="slidenum">
              <a:rPr lang="en-US"/>
              <a:pPr/>
              <a:t>59</a:t>
            </a:fld>
            <a:endParaRPr lang="en-US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CMS</a:t>
            </a:r>
          </a:p>
        </p:txBody>
      </p:sp>
      <p:pic>
        <p:nvPicPr>
          <p:cNvPr id="218116" name="Picture 4" descr="12A_0016 as Smart Object-1_red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3575" y="1143000"/>
            <a:ext cx="7740650" cy="5181600"/>
          </a:xfrm>
        </p:spPr>
      </p:pic>
    </p:spTree>
    <p:extLst>
      <p:ext uri="{BB962C8B-B14F-4D97-AF65-F5344CB8AC3E}">
        <p14:creationId xmlns:p14="http://schemas.microsoft.com/office/powerpoint/2010/main" val="3535264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816600" cy="533400"/>
          </a:xfrm>
        </p:spPr>
        <p:txBody>
          <a:bodyPr/>
          <a:lstStyle/>
          <a:p>
            <a:pPr algn="l"/>
            <a:r>
              <a:rPr lang="en-US" b="1" dirty="0" smtClean="0"/>
              <a:t>Alto </a:t>
            </a:r>
            <a:r>
              <a:rPr lang="en-US" b="1" dirty="0" err="1" smtClean="0"/>
              <a:t>momento</a:t>
            </a:r>
            <a:r>
              <a:rPr lang="en-US" b="1" dirty="0" smtClean="0"/>
              <a:t> </a:t>
            </a:r>
            <a:r>
              <a:rPr lang="en-US" b="1" dirty="0" err="1" smtClean="0"/>
              <a:t>trasverso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Particelle</a:t>
            </a:r>
            <a:r>
              <a:rPr lang="en-US" dirty="0" smtClean="0"/>
              <a:t> di alto </a:t>
            </a:r>
            <a:r>
              <a:rPr lang="en-US" dirty="0" err="1" smtClean="0"/>
              <a:t>momento</a:t>
            </a:r>
            <a:r>
              <a:rPr lang="en-US" dirty="0" smtClean="0"/>
              <a:t> </a:t>
            </a:r>
            <a:r>
              <a:rPr lang="en-US" dirty="0" err="1" smtClean="0"/>
              <a:t>trasverso</a:t>
            </a:r>
            <a:r>
              <a:rPr lang="en-US" dirty="0" smtClean="0"/>
              <a:t> </a:t>
            </a:r>
            <a:r>
              <a:rPr lang="en-US" dirty="0" err="1" smtClean="0"/>
              <a:t>provengono</a:t>
            </a:r>
            <a:r>
              <a:rPr lang="en-US" dirty="0" smtClean="0"/>
              <a:t> da </a:t>
            </a:r>
            <a:r>
              <a:rPr lang="en-US" dirty="0" err="1" smtClean="0"/>
              <a:t>particelle</a:t>
            </a:r>
            <a:r>
              <a:rPr lang="en-US" dirty="0" smtClean="0"/>
              <a:t> di </a:t>
            </a:r>
            <a:r>
              <a:rPr lang="en-US" dirty="0" err="1" smtClean="0"/>
              <a:t>alta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Un </a:t>
            </a:r>
            <a:r>
              <a:rPr lang="en-US" dirty="0" err="1"/>
              <a:t>oggetto</a:t>
            </a:r>
            <a:r>
              <a:rPr lang="en-US" dirty="0"/>
              <a:t> </a:t>
            </a:r>
            <a:r>
              <a:rPr lang="en-US" dirty="0" err="1"/>
              <a:t>pesante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decade </a:t>
            </a:r>
            <a:r>
              <a:rPr lang="en-US" dirty="0" err="1"/>
              <a:t>produrra</a:t>
            </a:r>
            <a:r>
              <a:rPr lang="en-US" dirty="0"/>
              <a:t>’ </a:t>
            </a:r>
            <a:r>
              <a:rPr lang="en-US" dirty="0" err="1"/>
              <a:t>delle</a:t>
            </a:r>
            <a:r>
              <a:rPr lang="en-US" dirty="0"/>
              <a:t> </a:t>
            </a:r>
            <a:r>
              <a:rPr lang="en-US" dirty="0" err="1"/>
              <a:t>particelle</a:t>
            </a:r>
            <a:r>
              <a:rPr lang="en-US" dirty="0"/>
              <a:t> con un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/>
              <a:t> </a:t>
            </a:r>
            <a:r>
              <a:rPr lang="en-US" dirty="0" err="1"/>
              <a:t>dell’ordine</a:t>
            </a:r>
            <a:r>
              <a:rPr lang="en-US" dirty="0"/>
              <a:t> di M/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 smtClean="0"/>
              <a:t>M(Z) = 90 </a:t>
            </a:r>
            <a:r>
              <a:rPr lang="en-US" dirty="0" err="1" smtClean="0"/>
              <a:t>GeV</a:t>
            </a:r>
            <a:r>
              <a:rPr lang="en-US" dirty="0" smtClean="0"/>
              <a:t>, M(W) = 80 </a:t>
            </a:r>
            <a:r>
              <a:rPr lang="en-US" dirty="0" err="1" smtClean="0"/>
              <a:t>GeV</a:t>
            </a:r>
            <a:r>
              <a:rPr lang="en-US" dirty="0" smtClean="0"/>
              <a:t>, M(H) = 125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600"/>
            <a:ext cx="9144000" cy="948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82900"/>
            <a:ext cx="9144000" cy="188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4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E3D3F-6F5A-D746-9750-1603C60141D8}" type="slidenum">
              <a:rPr lang="en-US"/>
              <a:pPr/>
              <a:t>60</a:t>
            </a:fld>
            <a:endParaRPr lang="en-US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9140" name="Picture 4" descr="red_DSC9834 as Smart Object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52400"/>
            <a:ext cx="4359275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141" name="Picture 5" descr="red_DSC9940 as Smart Object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5" y="152400"/>
            <a:ext cx="4360863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825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4 </a:t>
            </a:r>
            <a:r>
              <a:rPr lang="en-US" b="1" dirty="0" err="1" smtClean="0"/>
              <a:t>luglio</a:t>
            </a:r>
            <a:r>
              <a:rPr lang="en-US" b="1" dirty="0" smtClean="0"/>
              <a:t> 2012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D9E68-C183-AF4B-AADE-4476EA8337C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2900" y="1854200"/>
            <a:ext cx="845820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0000FF"/>
                </a:solidFill>
                <a:latin typeface="Times" charset="0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3366FF"/>
                </a:solidFill>
                <a:latin typeface="Times" charset="0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1">
                    <a:lumMod val="25000"/>
                  </a:schemeClr>
                </a:solidFill>
                <a:latin typeface="Times" charset="0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90"/>
                </a:solidFill>
                <a:latin typeface="Times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pPr marL="0" indent="0" algn="ctr"/>
            <a:r>
              <a:rPr lang="en-US" dirty="0" err="1" smtClean="0"/>
              <a:t>Annuncio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prima </a:t>
            </a:r>
            <a:r>
              <a:rPr lang="en-US" dirty="0" err="1" smtClean="0"/>
              <a:t>scoperta</a:t>
            </a:r>
            <a:r>
              <a:rPr lang="en-US" dirty="0" smtClean="0"/>
              <a:t> </a:t>
            </a:r>
            <a:r>
              <a:rPr lang="en-US" dirty="0" err="1" smtClean="0"/>
              <a:t>degli</a:t>
            </a:r>
            <a:endParaRPr lang="en-US" dirty="0" smtClean="0"/>
          </a:p>
          <a:p>
            <a:pPr marL="0" indent="0" algn="ctr"/>
            <a:r>
              <a:rPr lang="en-US" dirty="0" err="1" smtClean="0"/>
              <a:t>esperimenti</a:t>
            </a:r>
            <a:r>
              <a:rPr lang="en-US" dirty="0" smtClean="0"/>
              <a:t> Atlas e CMS:</a:t>
            </a:r>
          </a:p>
          <a:p>
            <a:pPr marL="0" indent="0" algn="ctr"/>
            <a:endParaRPr lang="en-US" dirty="0" smtClean="0"/>
          </a:p>
          <a:p>
            <a:pPr marL="0" indent="0" algn="ctr"/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nuova</a:t>
            </a:r>
            <a:r>
              <a:rPr lang="en-US" dirty="0" smtClean="0"/>
              <a:t> </a:t>
            </a:r>
            <a:r>
              <a:rPr lang="en-US" dirty="0" err="1" smtClean="0"/>
              <a:t>particella</a:t>
            </a:r>
            <a:r>
              <a:rPr lang="en-US" dirty="0" smtClean="0"/>
              <a:t> di ~125 </a:t>
            </a:r>
            <a:r>
              <a:rPr lang="en-US" dirty="0" err="1" smtClean="0"/>
              <a:t>GeV</a:t>
            </a:r>
            <a:r>
              <a:rPr lang="en-US" dirty="0" smtClean="0"/>
              <a:t> di </a:t>
            </a:r>
            <a:r>
              <a:rPr lang="en-US" dirty="0" err="1" smtClean="0"/>
              <a:t>massa</a:t>
            </a:r>
            <a:endParaRPr lang="en-US" dirty="0" smtClean="0"/>
          </a:p>
          <a:p>
            <a:pPr marL="0" indent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8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94"/>
            <a:ext cx="5715000" cy="533400"/>
          </a:xfrm>
        </p:spPr>
        <p:txBody>
          <a:bodyPr/>
          <a:lstStyle/>
          <a:p>
            <a:pPr algn="l"/>
            <a:r>
              <a:rPr lang="en-US" b="1" dirty="0" smtClean="0"/>
              <a:t>LHC in 2010-2011-2012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Chiara Mariotti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D9E68-C183-AF4B-AADE-4476EA8337C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5000" y="5405386"/>
            <a:ext cx="3788217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eorgia"/>
                <a:cs typeface="Georgia"/>
              </a:rPr>
              <a:t>L =  0.07 fb</a:t>
            </a:r>
            <a:r>
              <a:rPr lang="en-US" b="1" baseline="30000" dirty="0" smtClean="0">
                <a:latin typeface="Georgia"/>
                <a:cs typeface="Georgia"/>
              </a:rPr>
              <a:t>-1   </a:t>
            </a:r>
            <a:r>
              <a:rPr lang="en-US" b="1" dirty="0" smtClean="0">
                <a:latin typeface="Georgia"/>
                <a:cs typeface="Georgia"/>
              </a:rPr>
              <a:t>in 2010  @ 7 </a:t>
            </a:r>
            <a:r>
              <a:rPr lang="en-US" b="1" dirty="0" err="1" smtClean="0">
                <a:latin typeface="Georgia"/>
                <a:cs typeface="Georgia"/>
              </a:rPr>
              <a:t>TeV</a:t>
            </a:r>
            <a:endParaRPr lang="en-US" b="1" dirty="0" smtClean="0">
              <a:latin typeface="Georgia"/>
              <a:cs typeface="Georgia"/>
            </a:endParaRPr>
          </a:p>
          <a:p>
            <a:r>
              <a:rPr lang="en-US" b="1" dirty="0" smtClean="0">
                <a:latin typeface="Georgia"/>
                <a:cs typeface="Georgia"/>
              </a:rPr>
              <a:t>L =  5.6 fb</a:t>
            </a:r>
            <a:r>
              <a:rPr lang="en-US" b="1" baseline="30000" dirty="0">
                <a:latin typeface="Georgia"/>
                <a:cs typeface="Georgia"/>
              </a:rPr>
              <a:t>-1 </a:t>
            </a:r>
            <a:r>
              <a:rPr lang="en-US" b="1" baseline="30000" dirty="0" smtClean="0">
                <a:latin typeface="Georgia"/>
                <a:cs typeface="Georgia"/>
              </a:rPr>
              <a:t>     </a:t>
            </a:r>
            <a:r>
              <a:rPr lang="en-US" b="1" dirty="0" smtClean="0">
                <a:latin typeface="Georgia"/>
                <a:cs typeface="Georgia"/>
              </a:rPr>
              <a:t> in 2011   @ 7 </a:t>
            </a:r>
            <a:r>
              <a:rPr lang="en-US" b="1" dirty="0" err="1" smtClean="0">
                <a:latin typeface="Georgia"/>
                <a:cs typeface="Georgia"/>
              </a:rPr>
              <a:t>TeV</a:t>
            </a:r>
            <a:endParaRPr lang="en-US" b="1" dirty="0" smtClean="0">
              <a:latin typeface="Georgia"/>
              <a:cs typeface="Georgia"/>
            </a:endParaRPr>
          </a:p>
          <a:p>
            <a:r>
              <a:rPr lang="en-US" b="1" dirty="0" smtClean="0">
                <a:latin typeface="Georgia"/>
                <a:cs typeface="Georgia"/>
              </a:rPr>
              <a:t>L = 23.3 fb</a:t>
            </a:r>
            <a:r>
              <a:rPr lang="en-US" b="1" baseline="30000" dirty="0">
                <a:latin typeface="Georgia"/>
                <a:cs typeface="Georgia"/>
              </a:rPr>
              <a:t>-1 </a:t>
            </a:r>
            <a:r>
              <a:rPr lang="en-US" b="1" dirty="0" smtClean="0">
                <a:latin typeface="Georgia"/>
                <a:cs typeface="Georgia"/>
              </a:rPr>
              <a:t>   in 2012  @ 8 </a:t>
            </a:r>
            <a:r>
              <a:rPr lang="en-US" b="1" dirty="0" err="1" smtClean="0">
                <a:latin typeface="Georgia"/>
                <a:cs typeface="Georgia"/>
              </a:rPr>
              <a:t>TeV</a:t>
            </a:r>
            <a:endParaRPr lang="en-US" b="1" dirty="0">
              <a:latin typeface="Georgia"/>
              <a:cs typeface="Georg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6516" y="4551362"/>
            <a:ext cx="364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Peak </a:t>
            </a:r>
            <a:r>
              <a:rPr lang="en-US" b="1" dirty="0" err="1" smtClean="0">
                <a:solidFill>
                  <a:srgbClr val="000090"/>
                </a:solidFill>
                <a:latin typeface="Georgia"/>
                <a:cs typeface="Georgia"/>
              </a:rPr>
              <a:t>Lumi</a:t>
            </a:r>
            <a:r>
              <a:rPr lang="en-US" b="1" dirty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Georgia"/>
                <a:cs typeface="Georgia"/>
              </a:rPr>
              <a:t>7</a:t>
            </a:r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 x 10</a:t>
            </a:r>
            <a:r>
              <a:rPr lang="en-US" b="1" baseline="30000" dirty="0" smtClean="0">
                <a:solidFill>
                  <a:srgbClr val="000090"/>
                </a:solidFill>
                <a:latin typeface="Georgia"/>
                <a:cs typeface="Georgia"/>
              </a:rPr>
              <a:t>33 </a:t>
            </a:r>
            <a:endParaRPr lang="en-US" b="1" dirty="0">
              <a:solidFill>
                <a:srgbClr val="000090"/>
              </a:solidFill>
              <a:latin typeface="Georgia"/>
              <a:cs typeface="Georgia"/>
            </a:endParaRPr>
          </a:p>
          <a:p>
            <a:r>
              <a:rPr lang="en-US" b="1" dirty="0" smtClean="0">
                <a:solidFill>
                  <a:srgbClr val="000090"/>
                </a:solidFill>
                <a:latin typeface="Georgia"/>
                <a:cs typeface="Georgia"/>
              </a:rPr>
              <a:t>Run can last up 24 hours</a:t>
            </a:r>
          </a:p>
        </p:txBody>
      </p:sp>
      <p:sp>
        <p:nvSpPr>
          <p:cNvPr id="8" name="TextBox 7"/>
          <p:cNvSpPr txBox="1"/>
          <p:nvPr/>
        </p:nvSpPr>
        <p:spPr>
          <a:xfrm rot="1629671">
            <a:off x="4981498" y="1782372"/>
            <a:ext cx="3810000" cy="461665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Georgia"/>
                <a:cs typeface="Georgia"/>
              </a:rPr>
              <a:t>Simply magnificent !!!</a:t>
            </a:r>
            <a:endParaRPr lang="en-US" sz="2400" b="1" dirty="0">
              <a:solidFill>
                <a:srgbClr val="0000FF"/>
              </a:solidFill>
              <a:latin typeface="Georgia"/>
              <a:cs typeface="Georgi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0" y="833070"/>
            <a:ext cx="4410306" cy="37182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996" y="3100631"/>
            <a:ext cx="4057804" cy="336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8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01588"/>
            <a:ext cx="7937500" cy="533400"/>
          </a:xfrm>
        </p:spPr>
        <p:txBody>
          <a:bodyPr/>
          <a:lstStyle/>
          <a:p>
            <a:pPr algn="l"/>
            <a:r>
              <a:rPr lang="en-US" b="1" dirty="0" err="1" smtClean="0"/>
              <a:t>Riscoperta</a:t>
            </a:r>
            <a:r>
              <a:rPr lang="en-US" b="1" dirty="0" smtClean="0"/>
              <a:t> del </a:t>
            </a:r>
            <a:r>
              <a:rPr lang="en-US" b="1" dirty="0" err="1" smtClean="0"/>
              <a:t>Modello</a:t>
            </a:r>
            <a:r>
              <a:rPr lang="en-US" b="1" dirty="0" smtClean="0"/>
              <a:t> Standard </a:t>
            </a:r>
            <a:r>
              <a:rPr lang="en-US" b="1" dirty="0" err="1" smtClean="0"/>
              <a:t>nel</a:t>
            </a:r>
            <a:r>
              <a:rPr lang="en-US" b="1" dirty="0" smtClean="0"/>
              <a:t> </a:t>
            </a:r>
            <a:r>
              <a:rPr lang="en-US" b="1" dirty="0"/>
              <a:t>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95" y="939800"/>
            <a:ext cx="8943157" cy="5384800"/>
          </a:xfrm>
          <a:prstGeom prst="rect">
            <a:avLst/>
          </a:prstGeom>
          <a:ln w="762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328667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MacOSx:Applications:Microsoft Office X:Templates:Presentations:Designs:Blank Presentation</Template>
  <TotalTime>36976</TotalTime>
  <Words>2934</Words>
  <Application>Microsoft Macintosh PowerPoint</Application>
  <PresentationFormat>On-screen Show (4:3)</PresentationFormat>
  <Paragraphs>545</Paragraphs>
  <Slides>60</Slides>
  <Notes>18</Notes>
  <HiddenSlides>1</HiddenSlides>
  <MMClips>5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Blank Presentation</vt:lpstr>
      <vt:lpstr>Image</vt:lpstr>
      <vt:lpstr>PowerPoint Presentation</vt:lpstr>
      <vt:lpstr>Fisica a LHC</vt:lpstr>
      <vt:lpstr>La realta’ e piu’ complessa</vt:lpstr>
      <vt:lpstr>Sezioni d’urto</vt:lpstr>
      <vt:lpstr>Trigger</vt:lpstr>
      <vt:lpstr>Alto momento trasverso</vt:lpstr>
      <vt:lpstr>4 luglio 2012</vt:lpstr>
      <vt:lpstr>LHC in 2010-2011-2012</vt:lpstr>
      <vt:lpstr>Riscoperta del Modello Standard nel 2010</vt:lpstr>
      <vt:lpstr>Precise SM measurements </vt:lpstr>
      <vt:lpstr>Verso l’Higgs</vt:lpstr>
      <vt:lpstr>La ricerca dell’Higgs</vt:lpstr>
      <vt:lpstr>H ZZ4l (l=e,m)</vt:lpstr>
      <vt:lpstr>PowerPoint Presentation</vt:lpstr>
      <vt:lpstr>Isolamento</vt:lpstr>
      <vt:lpstr>H  ZZ  4l </vt:lpstr>
      <vt:lpstr>Isolamento</vt:lpstr>
      <vt:lpstr>Un bellissimo picco</vt:lpstr>
      <vt:lpstr>La significanza del segnale</vt:lpstr>
      <vt:lpstr>Livelli di confidenza</vt:lpstr>
      <vt:lpstr>Livelli di confidenza</vt:lpstr>
      <vt:lpstr>Livelli di confidenza</vt:lpstr>
      <vt:lpstr>Compatibilita’ dei dati con l’ipotesi di solo fondo</vt:lpstr>
      <vt:lpstr>Spettro di massa</vt:lpstr>
      <vt:lpstr>Lo spettro di massa</vt:lpstr>
      <vt:lpstr>Le proprieta’</vt:lpstr>
      <vt:lpstr>Spin e parita’</vt:lpstr>
      <vt:lpstr>Spin e parita’</vt:lpstr>
      <vt:lpstr>Spin e parita’</vt:lpstr>
      <vt:lpstr>H  gg</vt:lpstr>
      <vt:lpstr>Pile-up</vt:lpstr>
      <vt:lpstr>Pile-up</vt:lpstr>
      <vt:lpstr>H  gg</vt:lpstr>
      <vt:lpstr>PowerPoint Presentation</vt:lpstr>
      <vt:lpstr>H  gg</vt:lpstr>
      <vt:lpstr>H  WW lnln</vt:lpstr>
      <vt:lpstr>H WWlnln</vt:lpstr>
      <vt:lpstr>H  bb</vt:lpstr>
      <vt:lpstr>H  leptoni tau </vt:lpstr>
      <vt:lpstr>Combinazione</vt:lpstr>
      <vt:lpstr>La misura della massa</vt:lpstr>
      <vt:lpstr>“Verso un nuovo mondo”</vt:lpstr>
      <vt:lpstr>PowerPoint Presentation</vt:lpstr>
      <vt:lpstr>PowerPoint Presentation</vt:lpstr>
      <vt:lpstr>Il CERN: cosa è e perché ?</vt:lpstr>
      <vt:lpstr>Il CERN</vt:lpstr>
      <vt:lpstr>Gli Stati Membri</vt:lpstr>
      <vt:lpstr>Il complesso degli acceleratori</vt:lpstr>
      <vt:lpstr>La Nascita del CERN</vt:lpstr>
      <vt:lpstr>ISR </vt:lpstr>
      <vt:lpstr>1983: Scoperta di W e Z</vt:lpstr>
      <vt:lpstr>Il primo W e la prima Z</vt:lpstr>
      <vt:lpstr>LEP</vt:lpstr>
      <vt:lpstr>LEP</vt:lpstr>
      <vt:lpstr>Risultati di LEP</vt:lpstr>
      <vt:lpstr>Le zone sperimentali di LHC</vt:lpstr>
      <vt:lpstr>PowerPoint Presentation</vt:lpstr>
      <vt:lpstr>Caverna di ATLAS</vt:lpstr>
      <vt:lpstr>CMS</vt:lpstr>
      <vt:lpstr>PowerPoint Presentation</vt:lpstr>
    </vt:vector>
  </TitlesOfParts>
  <Company>ʝ怀ˑⅨ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 C</dc:creator>
  <cp:lastModifiedBy>Chiara Mariotti</cp:lastModifiedBy>
  <cp:revision>271</cp:revision>
  <cp:lastPrinted>2008-04-18T12:48:35Z</cp:lastPrinted>
  <dcterms:created xsi:type="dcterms:W3CDTF">2003-11-05T13:31:03Z</dcterms:created>
  <dcterms:modified xsi:type="dcterms:W3CDTF">2014-11-26T10:16:35Z</dcterms:modified>
</cp:coreProperties>
</file>