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1.xml" ContentType="application/vnd.openxmlformats-officedocument.theme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12.xml" ContentType="application/vnd.openxmlformats-officedocument.theme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4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5.xml" ContentType="application/vnd.openxmlformats-officedocument.theme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6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17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theme/theme18.xml" ContentType="application/vnd.openxmlformats-officedocument.theme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19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20.xml" ContentType="application/vnd.openxmlformats-officedocument.theme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1.xml" ContentType="application/vnd.openxmlformats-officedocument.theme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theme/theme22.xml" ContentType="application/vnd.openxmlformats-officedocument.theme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3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theme/theme24.xml" ContentType="application/vnd.openxmlformats-officedocument.theme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theme/theme25.xml" ContentType="application/vnd.openxmlformats-officedocument.theme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theme/theme26.xml" ContentType="application/vnd.openxmlformats-officedocument.theme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theme/theme27.xml" ContentType="application/vnd.openxmlformats-officedocument.theme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theme/theme28.xml" ContentType="application/vnd.openxmlformats-officedocument.theme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theme/theme29.xml" ContentType="application/vnd.openxmlformats-officedocument.theme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theme/theme30.xml" ContentType="application/vnd.openxmlformats-officedocument.theme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theme/theme31.xml" ContentType="application/vnd.openxmlformats-officedocument.theme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theme/theme32.xml" ContentType="application/vnd.openxmlformats-officedocument.theme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theme/theme33.xml" ContentType="application/vnd.openxmlformats-officedocument.theme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theme/theme34.xml" ContentType="application/vnd.openxmlformats-officedocument.theme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theme/theme35.xml" ContentType="application/vnd.openxmlformats-officedocument.theme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theme/theme36.xml" ContentType="application/vnd.openxmlformats-officedocument.theme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theme/theme37.xml" ContentType="application/vnd.openxmlformats-officedocument.theme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theme/theme38.xml" ContentType="application/vnd.openxmlformats-officedocument.theme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theme/theme39.xml" ContentType="application/vnd.openxmlformats-officedocument.theme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theme/theme40.xml" ContentType="application/vnd.openxmlformats-officedocument.theme+xml"/>
  <Override PartName="/ppt/slideLayouts/slideLayout505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Layouts/slideLayout507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Layouts/slideLayout511.xml" ContentType="application/vnd.openxmlformats-officedocument.presentationml.slideLayout+xml"/>
  <Override PartName="/ppt/slideLayouts/slideLayout512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Layouts/slideLayout514.xml" ContentType="application/vnd.openxmlformats-officedocument.presentationml.slideLayout+xml"/>
  <Override PartName="/ppt/slideLayouts/slideLayout515.xml" ContentType="application/vnd.openxmlformats-officedocument.presentationml.slideLayout+xml"/>
  <Override PartName="/ppt/theme/theme41.xml" ContentType="application/vnd.openxmlformats-officedocument.theme+xml"/>
  <Override PartName="/ppt/slideLayouts/slideLayout516.xml" ContentType="application/vnd.openxmlformats-officedocument.presentationml.slideLayout+xml"/>
  <Override PartName="/ppt/slideLayouts/slideLayout517.xml" ContentType="application/vnd.openxmlformats-officedocument.presentationml.slideLayout+xml"/>
  <Override PartName="/ppt/slideLayouts/slideLayout518.xml" ContentType="application/vnd.openxmlformats-officedocument.presentationml.slideLayout+xml"/>
  <Override PartName="/ppt/slideLayouts/slideLayout519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Layouts/slideLayout524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Layouts/slideLayout526.xml" ContentType="application/vnd.openxmlformats-officedocument.presentationml.slideLayout+xml"/>
  <Override PartName="/ppt/theme/theme42.xml" ContentType="application/vnd.openxmlformats-officedocument.theme+xml"/>
  <Override PartName="/ppt/slideLayouts/slideLayout527.xml" ContentType="application/vnd.openxmlformats-officedocument.presentationml.slideLayout+xml"/>
  <Override PartName="/ppt/slideLayouts/slideLayout528.xml" ContentType="application/vnd.openxmlformats-officedocument.presentationml.slideLayout+xml"/>
  <Override PartName="/ppt/slideLayouts/slideLayout529.xml" ContentType="application/vnd.openxmlformats-officedocument.presentationml.slideLayout+xml"/>
  <Override PartName="/ppt/slideLayouts/slideLayout530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532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534.xml" ContentType="application/vnd.openxmlformats-officedocument.presentationml.slideLayout+xml"/>
  <Override PartName="/ppt/theme/theme43.xml" ContentType="application/vnd.openxmlformats-officedocument.theme+xml"/>
  <Override PartName="/ppt/slideLayouts/slideLayout535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Layouts/slideLayout537.xml" ContentType="application/vnd.openxmlformats-officedocument.presentationml.slideLayout+xml"/>
  <Override PartName="/ppt/slideLayouts/slideLayout538.xml" ContentType="application/vnd.openxmlformats-officedocument.presentationml.slideLayout+xml"/>
  <Override PartName="/ppt/slideLayouts/slideLayout539.xml" ContentType="application/vnd.openxmlformats-officedocument.presentationml.slideLayout+xml"/>
  <Override PartName="/ppt/slideLayouts/slideLayout540.xml" ContentType="application/vnd.openxmlformats-officedocument.presentationml.slideLayout+xml"/>
  <Override PartName="/ppt/slideLayouts/slideLayout541.xml" ContentType="application/vnd.openxmlformats-officedocument.presentationml.slideLayout+xml"/>
  <Override PartName="/ppt/slideLayouts/slideLayout542.xml" ContentType="application/vnd.openxmlformats-officedocument.presentationml.slideLayout+xml"/>
  <Override PartName="/ppt/slideLayouts/slideLayout543.xml" ContentType="application/vnd.openxmlformats-officedocument.presentationml.slideLayout+xml"/>
  <Override PartName="/ppt/slideLayouts/slideLayout544.xml" ContentType="application/vnd.openxmlformats-officedocument.presentationml.slideLayout+xml"/>
  <Override PartName="/ppt/slideLayouts/slideLayout545.xml" ContentType="application/vnd.openxmlformats-officedocument.presentationml.slideLayout+xml"/>
  <Override PartName="/ppt/theme/theme44.xml" ContentType="application/vnd.openxmlformats-officedocument.theme+xml"/>
  <Override PartName="/ppt/slideLayouts/slideLayout546.xml" ContentType="application/vnd.openxmlformats-officedocument.presentationml.slideLayout+xml"/>
  <Override PartName="/ppt/slideLayouts/slideLayout547.xml" ContentType="application/vnd.openxmlformats-officedocument.presentationml.slideLayout+xml"/>
  <Override PartName="/ppt/slideLayouts/slideLayout548.xml" ContentType="application/vnd.openxmlformats-officedocument.presentationml.slideLayout+xml"/>
  <Override PartName="/ppt/slideLayouts/slideLayout549.xml" ContentType="application/vnd.openxmlformats-officedocument.presentationml.slideLayout+xml"/>
  <Override PartName="/ppt/slideLayouts/slideLayout550.xml" ContentType="application/vnd.openxmlformats-officedocument.presentationml.slideLayout+xml"/>
  <Override PartName="/ppt/slideLayouts/slideLayout551.xml" ContentType="application/vnd.openxmlformats-officedocument.presentationml.slideLayout+xml"/>
  <Override PartName="/ppt/slideLayouts/slideLayout552.xml" ContentType="application/vnd.openxmlformats-officedocument.presentationml.slideLayout+xml"/>
  <Override PartName="/ppt/slideLayouts/slideLayout553.xml" ContentType="application/vnd.openxmlformats-officedocument.presentationml.slideLayout+xml"/>
  <Override PartName="/ppt/slideLayouts/slideLayout554.xml" ContentType="application/vnd.openxmlformats-officedocument.presentationml.slideLayout+xml"/>
  <Override PartName="/ppt/slideLayouts/slideLayout555.xml" ContentType="application/vnd.openxmlformats-officedocument.presentationml.slideLayout+xml"/>
  <Override PartName="/ppt/slideLayouts/slideLayout556.xml" ContentType="application/vnd.openxmlformats-officedocument.presentationml.slideLayout+xml"/>
  <Override PartName="/ppt/theme/theme45.xml" ContentType="application/vnd.openxmlformats-officedocument.theme+xml"/>
  <Override PartName="/ppt/slideLayouts/slideLayout557.xml" ContentType="application/vnd.openxmlformats-officedocument.presentationml.slideLayout+xml"/>
  <Override PartName="/ppt/slideLayouts/slideLayout558.xml" ContentType="application/vnd.openxmlformats-officedocument.presentationml.slideLayout+xml"/>
  <Override PartName="/ppt/slideLayouts/slideLayout559.xml" ContentType="application/vnd.openxmlformats-officedocument.presentationml.slideLayout+xml"/>
  <Override PartName="/ppt/slideLayouts/slideLayout560.xml" ContentType="application/vnd.openxmlformats-officedocument.presentationml.slideLayout+xml"/>
  <Override PartName="/ppt/slideLayouts/slideLayout561.xml" ContentType="application/vnd.openxmlformats-officedocument.presentationml.slideLayout+xml"/>
  <Override PartName="/ppt/slideLayouts/slideLayout562.xml" ContentType="application/vnd.openxmlformats-officedocument.presentationml.slideLayout+xml"/>
  <Override PartName="/ppt/slideLayouts/slideLayout563.xml" ContentType="application/vnd.openxmlformats-officedocument.presentationml.slideLayout+xml"/>
  <Override PartName="/ppt/slideLayouts/slideLayout564.xml" ContentType="application/vnd.openxmlformats-officedocument.presentationml.slideLayout+xml"/>
  <Override PartName="/ppt/slideLayouts/slideLayout565.xml" ContentType="application/vnd.openxmlformats-officedocument.presentationml.slideLayout+xml"/>
  <Override PartName="/ppt/slideLayouts/slideLayout566.xml" ContentType="application/vnd.openxmlformats-officedocument.presentationml.slideLayout+xml"/>
  <Override PartName="/ppt/slideLayouts/slideLayout567.xml" ContentType="application/vnd.openxmlformats-officedocument.presentationml.slideLayout+xml"/>
  <Override PartName="/ppt/theme/theme46.xml" ContentType="application/vnd.openxmlformats-officedocument.theme+xml"/>
  <Override PartName="/ppt/slideLayouts/slideLayout568.xml" ContentType="application/vnd.openxmlformats-officedocument.presentationml.slideLayout+xml"/>
  <Override PartName="/ppt/slideLayouts/slideLayout569.xml" ContentType="application/vnd.openxmlformats-officedocument.presentationml.slideLayout+xml"/>
  <Override PartName="/ppt/slideLayouts/slideLayout570.xml" ContentType="application/vnd.openxmlformats-officedocument.presentationml.slideLayout+xml"/>
  <Override PartName="/ppt/theme/theme47.xml" ContentType="application/vnd.openxmlformats-officedocument.theme+xml"/>
  <Override PartName="/ppt/theme/theme4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6" r:id="rId4"/>
    <p:sldMasterId id="2147483710" r:id="rId5"/>
    <p:sldMasterId id="2147483722" r:id="rId6"/>
    <p:sldMasterId id="2147483734" r:id="rId7"/>
    <p:sldMasterId id="2147483746" r:id="rId8"/>
    <p:sldMasterId id="2147483770" r:id="rId9"/>
    <p:sldMasterId id="2147483891" r:id="rId10"/>
    <p:sldMasterId id="2147483906" r:id="rId11"/>
    <p:sldMasterId id="2147483921" r:id="rId12"/>
    <p:sldMasterId id="2147483936" r:id="rId13"/>
    <p:sldMasterId id="2147483951" r:id="rId14"/>
    <p:sldMasterId id="2147483966" r:id="rId15"/>
    <p:sldMasterId id="2147483981" r:id="rId16"/>
    <p:sldMasterId id="2147483996" r:id="rId17"/>
    <p:sldMasterId id="2147484011" r:id="rId18"/>
    <p:sldMasterId id="2147484026" r:id="rId19"/>
    <p:sldMasterId id="2147484041" r:id="rId20"/>
    <p:sldMasterId id="2147484056" r:id="rId21"/>
    <p:sldMasterId id="2147484071" r:id="rId22"/>
    <p:sldMasterId id="2147484086" r:id="rId23"/>
    <p:sldMasterId id="2147484102" r:id="rId24"/>
    <p:sldMasterId id="2147484118" r:id="rId25"/>
    <p:sldMasterId id="2147484134" r:id="rId26"/>
    <p:sldMasterId id="2147484150" r:id="rId27"/>
    <p:sldMasterId id="2147484162" r:id="rId28"/>
    <p:sldMasterId id="2147484175" r:id="rId29"/>
    <p:sldMasterId id="2147484200" r:id="rId30"/>
    <p:sldMasterId id="2147484212" r:id="rId31"/>
    <p:sldMasterId id="2147484224" r:id="rId32"/>
    <p:sldMasterId id="2147484236" r:id="rId33"/>
    <p:sldMasterId id="2147484248" r:id="rId34"/>
    <p:sldMasterId id="2147484260" r:id="rId35"/>
    <p:sldMasterId id="2147484272" r:id="rId36"/>
    <p:sldMasterId id="2147484284" r:id="rId37"/>
    <p:sldMasterId id="2147484296" r:id="rId38"/>
    <p:sldMasterId id="2147484308" r:id="rId39"/>
    <p:sldMasterId id="2147484323" r:id="rId40"/>
    <p:sldMasterId id="2147484338" r:id="rId41"/>
    <p:sldMasterId id="2147484350" r:id="rId42"/>
    <p:sldMasterId id="2147484362" r:id="rId43"/>
    <p:sldMasterId id="2147484383" r:id="rId44"/>
    <p:sldMasterId id="2147484395" r:id="rId45"/>
    <p:sldMasterId id="2147484407" r:id="rId46"/>
    <p:sldMasterId id="2147484419" r:id="rId47"/>
  </p:sldMasterIdLst>
  <p:notesMasterIdLst>
    <p:notesMasterId r:id="rId158"/>
  </p:notesMasterIdLst>
  <p:sldIdLst>
    <p:sldId id="261" r:id="rId48"/>
    <p:sldId id="267" r:id="rId49"/>
    <p:sldId id="280" r:id="rId50"/>
    <p:sldId id="270" r:id="rId51"/>
    <p:sldId id="268" r:id="rId52"/>
    <p:sldId id="271" r:id="rId53"/>
    <p:sldId id="273" r:id="rId54"/>
    <p:sldId id="262" r:id="rId55"/>
    <p:sldId id="352" r:id="rId56"/>
    <p:sldId id="416" r:id="rId57"/>
    <p:sldId id="417" r:id="rId58"/>
    <p:sldId id="353" r:id="rId59"/>
    <p:sldId id="418" r:id="rId60"/>
    <p:sldId id="419" r:id="rId61"/>
    <p:sldId id="420" r:id="rId62"/>
    <p:sldId id="334" r:id="rId63"/>
    <p:sldId id="347" r:id="rId64"/>
    <p:sldId id="327" r:id="rId65"/>
    <p:sldId id="325" r:id="rId66"/>
    <p:sldId id="326" r:id="rId67"/>
    <p:sldId id="328" r:id="rId68"/>
    <p:sldId id="333" r:id="rId69"/>
    <p:sldId id="329" r:id="rId70"/>
    <p:sldId id="336" r:id="rId71"/>
    <p:sldId id="332" r:id="rId72"/>
    <p:sldId id="331" r:id="rId73"/>
    <p:sldId id="344" r:id="rId74"/>
    <p:sldId id="338" r:id="rId75"/>
    <p:sldId id="339" r:id="rId76"/>
    <p:sldId id="341" r:id="rId77"/>
    <p:sldId id="343" r:id="rId78"/>
    <p:sldId id="349" r:id="rId79"/>
    <p:sldId id="342" r:id="rId80"/>
    <p:sldId id="362" r:id="rId81"/>
    <p:sldId id="367" r:id="rId82"/>
    <p:sldId id="415" r:id="rId83"/>
    <p:sldId id="423" r:id="rId84"/>
    <p:sldId id="340" r:id="rId85"/>
    <p:sldId id="450" r:id="rId86"/>
    <p:sldId id="451" r:id="rId87"/>
    <p:sldId id="363" r:id="rId88"/>
    <p:sldId id="354" r:id="rId89"/>
    <p:sldId id="356" r:id="rId90"/>
    <p:sldId id="357" r:id="rId91"/>
    <p:sldId id="358" r:id="rId92"/>
    <p:sldId id="368" r:id="rId93"/>
    <p:sldId id="427" r:id="rId94"/>
    <p:sldId id="371" r:id="rId95"/>
    <p:sldId id="425" r:id="rId96"/>
    <p:sldId id="428" r:id="rId97"/>
    <p:sldId id="429" r:id="rId98"/>
    <p:sldId id="430" r:id="rId99"/>
    <p:sldId id="375" r:id="rId100"/>
    <p:sldId id="376" r:id="rId101"/>
    <p:sldId id="408" r:id="rId102"/>
    <p:sldId id="377" r:id="rId103"/>
    <p:sldId id="379" r:id="rId104"/>
    <p:sldId id="380" r:id="rId105"/>
    <p:sldId id="381" r:id="rId106"/>
    <p:sldId id="409" r:id="rId107"/>
    <p:sldId id="431" r:id="rId108"/>
    <p:sldId id="410" r:id="rId109"/>
    <p:sldId id="432" r:id="rId110"/>
    <p:sldId id="383" r:id="rId111"/>
    <p:sldId id="384" r:id="rId112"/>
    <p:sldId id="433" r:id="rId113"/>
    <p:sldId id="459" r:id="rId114"/>
    <p:sldId id="385" r:id="rId115"/>
    <p:sldId id="434" r:id="rId116"/>
    <p:sldId id="435" r:id="rId117"/>
    <p:sldId id="436" r:id="rId118"/>
    <p:sldId id="386" r:id="rId119"/>
    <p:sldId id="387" r:id="rId120"/>
    <p:sldId id="388" r:id="rId121"/>
    <p:sldId id="437" r:id="rId122"/>
    <p:sldId id="453" r:id="rId123"/>
    <p:sldId id="389" r:id="rId124"/>
    <p:sldId id="455" r:id="rId125"/>
    <p:sldId id="456" r:id="rId126"/>
    <p:sldId id="457" r:id="rId127"/>
    <p:sldId id="454" r:id="rId128"/>
    <p:sldId id="438" r:id="rId129"/>
    <p:sldId id="411" r:id="rId130"/>
    <p:sldId id="412" r:id="rId131"/>
    <p:sldId id="355" r:id="rId132"/>
    <p:sldId id="360" r:id="rId133"/>
    <p:sldId id="361" r:id="rId134"/>
    <p:sldId id="263" r:id="rId135"/>
    <p:sldId id="405" r:id="rId136"/>
    <p:sldId id="406" r:id="rId137"/>
    <p:sldId id="407" r:id="rId138"/>
    <p:sldId id="458" r:id="rId139"/>
    <p:sldId id="393" r:id="rId140"/>
    <p:sldId id="447" r:id="rId141"/>
    <p:sldId id="448" r:id="rId142"/>
    <p:sldId id="463" r:id="rId143"/>
    <p:sldId id="464" r:id="rId144"/>
    <p:sldId id="413" r:id="rId145"/>
    <p:sldId id="414" r:id="rId146"/>
    <p:sldId id="395" r:id="rId147"/>
    <p:sldId id="394" r:id="rId148"/>
    <p:sldId id="439" r:id="rId149"/>
    <p:sldId id="440" r:id="rId150"/>
    <p:sldId id="402" r:id="rId151"/>
    <p:sldId id="443" r:id="rId152"/>
    <p:sldId id="441" r:id="rId153"/>
    <p:sldId id="444" r:id="rId154"/>
    <p:sldId id="465" r:id="rId155"/>
    <p:sldId id="462" r:id="rId156"/>
    <p:sldId id="461" r:id="rId1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117" Type="http://schemas.openxmlformats.org/officeDocument/2006/relationships/slide" Target="slides/slide70.xml"/><Relationship Id="rId21" Type="http://schemas.openxmlformats.org/officeDocument/2006/relationships/slideMaster" Target="slideMasters/slideMaster21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63" Type="http://schemas.openxmlformats.org/officeDocument/2006/relationships/slide" Target="slides/slide16.xml"/><Relationship Id="rId68" Type="http://schemas.openxmlformats.org/officeDocument/2006/relationships/slide" Target="slides/slide21.xml"/><Relationship Id="rId84" Type="http://schemas.openxmlformats.org/officeDocument/2006/relationships/slide" Target="slides/slide37.xml"/><Relationship Id="rId89" Type="http://schemas.openxmlformats.org/officeDocument/2006/relationships/slide" Target="slides/slide42.xml"/><Relationship Id="rId112" Type="http://schemas.openxmlformats.org/officeDocument/2006/relationships/slide" Target="slides/slide65.xml"/><Relationship Id="rId133" Type="http://schemas.openxmlformats.org/officeDocument/2006/relationships/slide" Target="slides/slide86.xml"/><Relationship Id="rId138" Type="http://schemas.openxmlformats.org/officeDocument/2006/relationships/slide" Target="slides/slide91.xml"/><Relationship Id="rId154" Type="http://schemas.openxmlformats.org/officeDocument/2006/relationships/slide" Target="slides/slide107.xml"/><Relationship Id="rId159" Type="http://schemas.openxmlformats.org/officeDocument/2006/relationships/presProps" Target="presProps.xml"/><Relationship Id="rId16" Type="http://schemas.openxmlformats.org/officeDocument/2006/relationships/slideMaster" Target="slideMasters/slideMaster16.xml"/><Relationship Id="rId107" Type="http://schemas.openxmlformats.org/officeDocument/2006/relationships/slide" Target="slides/slide60.xml"/><Relationship Id="rId11" Type="http://schemas.openxmlformats.org/officeDocument/2006/relationships/slideMaster" Target="slideMasters/slideMaster11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53" Type="http://schemas.openxmlformats.org/officeDocument/2006/relationships/slide" Target="slides/slide6.xml"/><Relationship Id="rId58" Type="http://schemas.openxmlformats.org/officeDocument/2006/relationships/slide" Target="slides/slide11.xml"/><Relationship Id="rId74" Type="http://schemas.openxmlformats.org/officeDocument/2006/relationships/slide" Target="slides/slide27.xml"/><Relationship Id="rId79" Type="http://schemas.openxmlformats.org/officeDocument/2006/relationships/slide" Target="slides/slide32.xml"/><Relationship Id="rId102" Type="http://schemas.openxmlformats.org/officeDocument/2006/relationships/slide" Target="slides/slide55.xml"/><Relationship Id="rId123" Type="http://schemas.openxmlformats.org/officeDocument/2006/relationships/slide" Target="slides/slide76.xml"/><Relationship Id="rId128" Type="http://schemas.openxmlformats.org/officeDocument/2006/relationships/slide" Target="slides/slide81.xml"/><Relationship Id="rId144" Type="http://schemas.openxmlformats.org/officeDocument/2006/relationships/slide" Target="slides/slide97.xml"/><Relationship Id="rId149" Type="http://schemas.openxmlformats.org/officeDocument/2006/relationships/slide" Target="slides/slide102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43.xml"/><Relationship Id="rId95" Type="http://schemas.openxmlformats.org/officeDocument/2006/relationships/slide" Target="slides/slide48.xml"/><Relationship Id="rId160" Type="http://schemas.openxmlformats.org/officeDocument/2006/relationships/viewProps" Target="viewProps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43" Type="http://schemas.openxmlformats.org/officeDocument/2006/relationships/slideMaster" Target="slideMasters/slideMaster43.xml"/><Relationship Id="rId48" Type="http://schemas.openxmlformats.org/officeDocument/2006/relationships/slide" Target="slides/slide1.xml"/><Relationship Id="rId64" Type="http://schemas.openxmlformats.org/officeDocument/2006/relationships/slide" Target="slides/slide17.xml"/><Relationship Id="rId69" Type="http://schemas.openxmlformats.org/officeDocument/2006/relationships/slide" Target="slides/slide22.xml"/><Relationship Id="rId113" Type="http://schemas.openxmlformats.org/officeDocument/2006/relationships/slide" Target="slides/slide66.xml"/><Relationship Id="rId118" Type="http://schemas.openxmlformats.org/officeDocument/2006/relationships/slide" Target="slides/slide71.xml"/><Relationship Id="rId134" Type="http://schemas.openxmlformats.org/officeDocument/2006/relationships/slide" Target="slides/slide87.xml"/><Relationship Id="rId139" Type="http://schemas.openxmlformats.org/officeDocument/2006/relationships/slide" Target="slides/slide92.xml"/><Relationship Id="rId80" Type="http://schemas.openxmlformats.org/officeDocument/2006/relationships/slide" Target="slides/slide33.xml"/><Relationship Id="rId85" Type="http://schemas.openxmlformats.org/officeDocument/2006/relationships/slide" Target="slides/slide38.xml"/><Relationship Id="rId150" Type="http://schemas.openxmlformats.org/officeDocument/2006/relationships/slide" Target="slides/slide103.xml"/><Relationship Id="rId155" Type="http://schemas.openxmlformats.org/officeDocument/2006/relationships/slide" Target="slides/slide108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59" Type="http://schemas.openxmlformats.org/officeDocument/2006/relationships/slide" Target="slides/slide12.xml"/><Relationship Id="rId103" Type="http://schemas.openxmlformats.org/officeDocument/2006/relationships/slide" Target="slides/slide56.xml"/><Relationship Id="rId108" Type="http://schemas.openxmlformats.org/officeDocument/2006/relationships/slide" Target="slides/slide61.xml"/><Relationship Id="rId124" Type="http://schemas.openxmlformats.org/officeDocument/2006/relationships/slide" Target="slides/slide77.xml"/><Relationship Id="rId129" Type="http://schemas.openxmlformats.org/officeDocument/2006/relationships/slide" Target="slides/slide82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7.xml"/><Relationship Id="rId62" Type="http://schemas.openxmlformats.org/officeDocument/2006/relationships/slide" Target="slides/slide15.xml"/><Relationship Id="rId70" Type="http://schemas.openxmlformats.org/officeDocument/2006/relationships/slide" Target="slides/slide23.xml"/><Relationship Id="rId75" Type="http://schemas.openxmlformats.org/officeDocument/2006/relationships/slide" Target="slides/slide28.xml"/><Relationship Id="rId83" Type="http://schemas.openxmlformats.org/officeDocument/2006/relationships/slide" Target="slides/slide36.xml"/><Relationship Id="rId88" Type="http://schemas.openxmlformats.org/officeDocument/2006/relationships/slide" Target="slides/slide41.xml"/><Relationship Id="rId91" Type="http://schemas.openxmlformats.org/officeDocument/2006/relationships/slide" Target="slides/slide44.xml"/><Relationship Id="rId96" Type="http://schemas.openxmlformats.org/officeDocument/2006/relationships/slide" Target="slides/slide49.xml"/><Relationship Id="rId111" Type="http://schemas.openxmlformats.org/officeDocument/2006/relationships/slide" Target="slides/slide64.xml"/><Relationship Id="rId132" Type="http://schemas.openxmlformats.org/officeDocument/2006/relationships/slide" Target="slides/slide85.xml"/><Relationship Id="rId140" Type="http://schemas.openxmlformats.org/officeDocument/2006/relationships/slide" Target="slides/slide93.xml"/><Relationship Id="rId145" Type="http://schemas.openxmlformats.org/officeDocument/2006/relationships/slide" Target="slides/slide98.xml"/><Relationship Id="rId153" Type="http://schemas.openxmlformats.org/officeDocument/2006/relationships/slide" Target="slides/slide106.xml"/><Relationship Id="rId16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2.xml"/><Relationship Id="rId57" Type="http://schemas.openxmlformats.org/officeDocument/2006/relationships/slide" Target="slides/slide10.xml"/><Relationship Id="rId106" Type="http://schemas.openxmlformats.org/officeDocument/2006/relationships/slide" Target="slides/slide59.xml"/><Relationship Id="rId114" Type="http://schemas.openxmlformats.org/officeDocument/2006/relationships/slide" Target="slides/slide67.xml"/><Relationship Id="rId119" Type="http://schemas.openxmlformats.org/officeDocument/2006/relationships/slide" Target="slides/slide72.xml"/><Relationship Id="rId127" Type="http://schemas.openxmlformats.org/officeDocument/2006/relationships/slide" Target="slides/slide80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" Target="slides/slide5.xml"/><Relationship Id="rId60" Type="http://schemas.openxmlformats.org/officeDocument/2006/relationships/slide" Target="slides/slide13.xml"/><Relationship Id="rId65" Type="http://schemas.openxmlformats.org/officeDocument/2006/relationships/slide" Target="slides/slide18.xml"/><Relationship Id="rId73" Type="http://schemas.openxmlformats.org/officeDocument/2006/relationships/slide" Target="slides/slide26.xml"/><Relationship Id="rId78" Type="http://schemas.openxmlformats.org/officeDocument/2006/relationships/slide" Target="slides/slide31.xml"/><Relationship Id="rId81" Type="http://schemas.openxmlformats.org/officeDocument/2006/relationships/slide" Target="slides/slide34.xml"/><Relationship Id="rId86" Type="http://schemas.openxmlformats.org/officeDocument/2006/relationships/slide" Target="slides/slide39.xml"/><Relationship Id="rId94" Type="http://schemas.openxmlformats.org/officeDocument/2006/relationships/slide" Target="slides/slide47.xml"/><Relationship Id="rId99" Type="http://schemas.openxmlformats.org/officeDocument/2006/relationships/slide" Target="slides/slide52.xml"/><Relationship Id="rId101" Type="http://schemas.openxmlformats.org/officeDocument/2006/relationships/slide" Target="slides/slide54.xml"/><Relationship Id="rId122" Type="http://schemas.openxmlformats.org/officeDocument/2006/relationships/slide" Target="slides/slide75.xml"/><Relationship Id="rId130" Type="http://schemas.openxmlformats.org/officeDocument/2006/relationships/slide" Target="slides/slide83.xml"/><Relationship Id="rId135" Type="http://schemas.openxmlformats.org/officeDocument/2006/relationships/slide" Target="slides/slide88.xml"/><Relationship Id="rId143" Type="http://schemas.openxmlformats.org/officeDocument/2006/relationships/slide" Target="slides/slide96.xml"/><Relationship Id="rId148" Type="http://schemas.openxmlformats.org/officeDocument/2006/relationships/slide" Target="slides/slide101.xml"/><Relationship Id="rId151" Type="http://schemas.openxmlformats.org/officeDocument/2006/relationships/slide" Target="slides/slide104.xml"/><Relationship Id="rId156" Type="http://schemas.openxmlformats.org/officeDocument/2006/relationships/slide" Target="slides/slide10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109" Type="http://schemas.openxmlformats.org/officeDocument/2006/relationships/slide" Target="slides/slide62.xml"/><Relationship Id="rId34" Type="http://schemas.openxmlformats.org/officeDocument/2006/relationships/slideMaster" Target="slideMasters/slideMaster34.xml"/><Relationship Id="rId50" Type="http://schemas.openxmlformats.org/officeDocument/2006/relationships/slide" Target="slides/slide3.xml"/><Relationship Id="rId55" Type="http://schemas.openxmlformats.org/officeDocument/2006/relationships/slide" Target="slides/slide8.xml"/><Relationship Id="rId76" Type="http://schemas.openxmlformats.org/officeDocument/2006/relationships/slide" Target="slides/slide29.xml"/><Relationship Id="rId97" Type="http://schemas.openxmlformats.org/officeDocument/2006/relationships/slide" Target="slides/slide50.xml"/><Relationship Id="rId104" Type="http://schemas.openxmlformats.org/officeDocument/2006/relationships/slide" Target="slides/slide57.xml"/><Relationship Id="rId120" Type="http://schemas.openxmlformats.org/officeDocument/2006/relationships/slide" Target="slides/slide73.xml"/><Relationship Id="rId125" Type="http://schemas.openxmlformats.org/officeDocument/2006/relationships/slide" Target="slides/slide78.xml"/><Relationship Id="rId141" Type="http://schemas.openxmlformats.org/officeDocument/2006/relationships/slide" Target="slides/slide94.xml"/><Relationship Id="rId146" Type="http://schemas.openxmlformats.org/officeDocument/2006/relationships/slide" Target="slides/slide99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24.xml"/><Relationship Id="rId92" Type="http://schemas.openxmlformats.org/officeDocument/2006/relationships/slide" Target="slides/slide45.xml"/><Relationship Id="rId16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9" Type="http://schemas.openxmlformats.org/officeDocument/2006/relationships/slideMaster" Target="slideMasters/slideMaster29.xml"/><Relationship Id="rId24" Type="http://schemas.openxmlformats.org/officeDocument/2006/relationships/slideMaster" Target="slideMasters/slideMaster24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66" Type="http://schemas.openxmlformats.org/officeDocument/2006/relationships/slide" Target="slides/slide19.xml"/><Relationship Id="rId87" Type="http://schemas.openxmlformats.org/officeDocument/2006/relationships/slide" Target="slides/slide40.xml"/><Relationship Id="rId110" Type="http://schemas.openxmlformats.org/officeDocument/2006/relationships/slide" Target="slides/slide63.xml"/><Relationship Id="rId115" Type="http://schemas.openxmlformats.org/officeDocument/2006/relationships/slide" Target="slides/slide68.xml"/><Relationship Id="rId131" Type="http://schemas.openxmlformats.org/officeDocument/2006/relationships/slide" Target="slides/slide84.xml"/><Relationship Id="rId136" Type="http://schemas.openxmlformats.org/officeDocument/2006/relationships/slide" Target="slides/slide89.xml"/><Relationship Id="rId157" Type="http://schemas.openxmlformats.org/officeDocument/2006/relationships/slide" Target="slides/slide110.xml"/><Relationship Id="rId61" Type="http://schemas.openxmlformats.org/officeDocument/2006/relationships/slide" Target="slides/slide14.xml"/><Relationship Id="rId82" Type="http://schemas.openxmlformats.org/officeDocument/2006/relationships/slide" Target="slides/slide35.xml"/><Relationship Id="rId152" Type="http://schemas.openxmlformats.org/officeDocument/2006/relationships/slide" Target="slides/slide105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56" Type="http://schemas.openxmlformats.org/officeDocument/2006/relationships/slide" Target="slides/slide9.xml"/><Relationship Id="rId77" Type="http://schemas.openxmlformats.org/officeDocument/2006/relationships/slide" Target="slides/slide30.xml"/><Relationship Id="rId100" Type="http://schemas.openxmlformats.org/officeDocument/2006/relationships/slide" Target="slides/slide53.xml"/><Relationship Id="rId105" Type="http://schemas.openxmlformats.org/officeDocument/2006/relationships/slide" Target="slides/slide58.xml"/><Relationship Id="rId126" Type="http://schemas.openxmlformats.org/officeDocument/2006/relationships/slide" Target="slides/slide79.xml"/><Relationship Id="rId147" Type="http://schemas.openxmlformats.org/officeDocument/2006/relationships/slide" Target="slides/slide100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.xml"/><Relationship Id="rId72" Type="http://schemas.openxmlformats.org/officeDocument/2006/relationships/slide" Target="slides/slide25.xml"/><Relationship Id="rId93" Type="http://schemas.openxmlformats.org/officeDocument/2006/relationships/slide" Target="slides/slide46.xml"/><Relationship Id="rId98" Type="http://schemas.openxmlformats.org/officeDocument/2006/relationships/slide" Target="slides/slide51.xml"/><Relationship Id="rId121" Type="http://schemas.openxmlformats.org/officeDocument/2006/relationships/slide" Target="slides/slide74.xml"/><Relationship Id="rId142" Type="http://schemas.openxmlformats.org/officeDocument/2006/relationships/slide" Target="slides/slide95.xml"/><Relationship Id="rId3" Type="http://schemas.openxmlformats.org/officeDocument/2006/relationships/slideMaster" Target="slideMasters/slideMaster3.xml"/><Relationship Id="rId25" Type="http://schemas.openxmlformats.org/officeDocument/2006/relationships/slideMaster" Target="slideMasters/slideMaster25.xml"/><Relationship Id="rId46" Type="http://schemas.openxmlformats.org/officeDocument/2006/relationships/slideMaster" Target="slideMasters/slideMaster46.xml"/><Relationship Id="rId67" Type="http://schemas.openxmlformats.org/officeDocument/2006/relationships/slide" Target="slides/slide20.xml"/><Relationship Id="rId116" Type="http://schemas.openxmlformats.org/officeDocument/2006/relationships/slide" Target="slides/slide69.xml"/><Relationship Id="rId137" Type="http://schemas.openxmlformats.org/officeDocument/2006/relationships/slide" Target="slides/slide90.xml"/><Relationship Id="rId15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%20ATTACK:Users:vernon:Desktop:Magnet-Record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hannatorberntsson:Desktop:Exjobb:Excelbera&#776;kningar:Sammansta&#776;llning%20av%20bera&#776;kningsbar%20data%20-%20utkast%20till%20grafer%20att%20analyser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emittance, nm</a:t>
            </a:r>
          </a:p>
        </c:rich>
      </c:tx>
      <c:layout>
        <c:manualLayout>
          <c:xMode val="edge"/>
          <c:yMode val="edge"/>
          <c:x val="0.26314134890442065"/>
          <c:y val="0.1073446327683615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465376202974632"/>
          <c:y val="7.4548702245552684E-2"/>
          <c:w val="0.70051990376202899"/>
          <c:h val="0.8326195683872849"/>
        </c:manualLayout>
      </c:layout>
      <c:scatterChart>
        <c:scatterStyle val="lineMarker"/>
        <c:varyColors val="0"/>
        <c:ser>
          <c:idx val="0"/>
          <c:order val="0"/>
          <c:tx>
            <c:v>emittance</c:v>
          </c:tx>
          <c:spPr>
            <a:ln w="28575">
              <a:noFill/>
            </a:ln>
          </c:spPr>
          <c:xVal>
            <c:numRef>
              <c:f>Sheet1!$C$3:$C$10</c:f>
              <c:numCache>
                <c:formatCode>General</c:formatCode>
                <c:ptCount val="8"/>
                <c:pt idx="0">
                  <c:v>518</c:v>
                </c:pt>
                <c:pt idx="1">
                  <c:v>780</c:v>
                </c:pt>
                <c:pt idx="2">
                  <c:v>2300</c:v>
                </c:pt>
                <c:pt idx="5">
                  <c:v>477</c:v>
                </c:pt>
                <c:pt idx="6">
                  <c:v>495</c:v>
                </c:pt>
                <c:pt idx="7">
                  <c:v>518.4</c:v>
                </c:pt>
              </c:numCache>
            </c:numRef>
          </c:xVal>
          <c:yVal>
            <c:numRef>
              <c:f>Sheet1!$D$3:$D$10</c:f>
              <c:numCache>
                <c:formatCode>General</c:formatCode>
                <c:ptCount val="8"/>
                <c:pt idx="0">
                  <c:v>1.6</c:v>
                </c:pt>
                <c:pt idx="1">
                  <c:v>2.1</c:v>
                </c:pt>
                <c:pt idx="2">
                  <c:v>1</c:v>
                </c:pt>
                <c:pt idx="3">
                  <c:v>1.2</c:v>
                </c:pt>
                <c:pt idx="5">
                  <c:v>0.8</c:v>
                </c:pt>
                <c:pt idx="6">
                  <c:v>0.67000000000000082</c:v>
                </c:pt>
                <c:pt idx="7">
                  <c:v>0.28000000000000008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426880"/>
        <c:axId val="124596608"/>
      </c:scatterChart>
      <c:valAx>
        <c:axId val="124426880"/>
        <c:scaling>
          <c:orientation val="minMax"/>
          <c:max val="800"/>
          <c:min val="40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crossAx val="124596608"/>
        <c:crosses val="autoZero"/>
        <c:crossBetween val="midCat"/>
      </c:valAx>
      <c:valAx>
        <c:axId val="124596608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crossAx val="124426880"/>
        <c:crosses val="autoZero"/>
        <c:crossBetween val="midCat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365025110875802E-2"/>
          <c:y val="1.8568665377176E-2"/>
          <c:w val="0.88907074032523603"/>
          <c:h val="0.90144443259872997"/>
        </c:manualLayout>
      </c:layout>
      <c:areaChart>
        <c:grouping val="standard"/>
        <c:varyColors val="0"/>
        <c:ser>
          <c:idx val="4"/>
          <c:order val="0"/>
          <c:tx>
            <c:strRef>
              <c:f>Sheet1!$F$1</c:f>
              <c:strCache>
                <c:ptCount val="1"/>
                <c:pt idx="0">
                  <c:v>SC Demo</c:v>
                </c:pt>
              </c:strCache>
            </c:strRef>
          </c:tx>
          <c:spPr>
            <a:solidFill>
              <a:srgbClr val="FF3333"/>
            </a:solidFill>
            <a:ln w="19050">
              <a:solidFill>
                <a:schemeClr val="tx1"/>
              </a:solidFill>
            </a:ln>
          </c:spPr>
          <c:cat>
            <c:numRef>
              <c:f>Sheet1!$A$2:$A$65</c:f>
              <c:numCache>
                <c:formatCode>General</c:formatCode>
                <c:ptCount val="64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  <c:pt idx="63">
                  <c:v>2013</c:v>
                </c:pt>
              </c:numCache>
            </c:numRef>
          </c:cat>
          <c:val>
            <c:numRef>
              <c:f>Sheet1!$F$2:$F$65</c:f>
              <c:numCache>
                <c:formatCode>General</c:formatCode>
                <c:ptCount val="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20.7</c:v>
                </c:pt>
                <c:pt idx="41">
                  <c:v>20.7</c:v>
                </c:pt>
                <c:pt idx="42">
                  <c:v>20.7</c:v>
                </c:pt>
                <c:pt idx="43">
                  <c:v>21.1</c:v>
                </c:pt>
                <c:pt idx="44">
                  <c:v>21.1</c:v>
                </c:pt>
                <c:pt idx="45">
                  <c:v>21.5</c:v>
                </c:pt>
                <c:pt idx="46">
                  <c:v>22.8</c:v>
                </c:pt>
                <c:pt idx="47">
                  <c:v>22.8</c:v>
                </c:pt>
                <c:pt idx="48">
                  <c:v>22.8</c:v>
                </c:pt>
                <c:pt idx="49">
                  <c:v>22.8</c:v>
                </c:pt>
                <c:pt idx="50">
                  <c:v>22.8</c:v>
                </c:pt>
                <c:pt idx="51">
                  <c:v>22.8</c:v>
                </c:pt>
                <c:pt idx="52">
                  <c:v>22.8</c:v>
                </c:pt>
                <c:pt idx="53">
                  <c:v>25</c:v>
                </c:pt>
                <c:pt idx="54">
                  <c:v>25</c:v>
                </c:pt>
                <c:pt idx="55">
                  <c:v>25</c:v>
                </c:pt>
                <c:pt idx="56">
                  <c:v>25</c:v>
                </c:pt>
                <c:pt idx="57">
                  <c:v>26.8</c:v>
                </c:pt>
                <c:pt idx="58">
                  <c:v>33.799999999999997</c:v>
                </c:pt>
                <c:pt idx="59">
                  <c:v>33.799999999999997</c:v>
                </c:pt>
                <c:pt idx="60">
                  <c:v>33.799999999999997</c:v>
                </c:pt>
                <c:pt idx="61">
                  <c:v>35</c:v>
                </c:pt>
                <c:pt idx="62">
                  <c:v>35</c:v>
                </c:pt>
                <c:pt idx="63">
                  <c:v>35</c:v>
                </c:pt>
              </c:numCache>
            </c:numRef>
          </c:val>
        </c:ser>
        <c:ser>
          <c:idx val="5"/>
          <c:order val="1"/>
          <c:tx>
            <c:strRef>
              <c:f>Sheet1!$G$1</c:f>
              <c:strCache>
                <c:ptCount val="1"/>
                <c:pt idx="0">
                  <c:v>SC User</c:v>
                </c:pt>
              </c:strCache>
            </c:strRef>
          </c:tx>
          <c:spPr>
            <a:solidFill>
              <a:srgbClr val="FFCC00"/>
            </a:solidFill>
            <a:ln w="19050">
              <a:solidFill>
                <a:schemeClr val="tx1"/>
              </a:solidFill>
            </a:ln>
          </c:spPr>
          <c:cat>
            <c:numRef>
              <c:f>Sheet1!$A$2:$A$65</c:f>
              <c:numCache>
                <c:formatCode>General</c:formatCode>
                <c:ptCount val="64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  <c:pt idx="63">
                  <c:v>2013</c:v>
                </c:pt>
              </c:numCache>
            </c:numRef>
          </c:cat>
          <c:val>
            <c:numRef>
              <c:f>Sheet1!$G$2:$G$65</c:f>
              <c:numCache>
                <c:formatCode>General</c:formatCode>
                <c:ptCount val="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  <c:pt idx="24">
                  <c:v>16.5</c:v>
                </c:pt>
                <c:pt idx="25">
                  <c:v>16.5</c:v>
                </c:pt>
                <c:pt idx="26">
                  <c:v>16.5</c:v>
                </c:pt>
                <c:pt idx="27">
                  <c:v>16.5</c:v>
                </c:pt>
                <c:pt idx="28">
                  <c:v>17.5</c:v>
                </c:pt>
                <c:pt idx="29">
                  <c:v>17.5</c:v>
                </c:pt>
                <c:pt idx="30">
                  <c:v>17.5</c:v>
                </c:pt>
                <c:pt idx="31">
                  <c:v>17.5</c:v>
                </c:pt>
                <c:pt idx="32">
                  <c:v>17.5</c:v>
                </c:pt>
                <c:pt idx="33">
                  <c:v>17.5</c:v>
                </c:pt>
                <c:pt idx="34">
                  <c:v>17.5</c:v>
                </c:pt>
                <c:pt idx="35">
                  <c:v>17.5</c:v>
                </c:pt>
                <c:pt idx="36">
                  <c:v>17.5</c:v>
                </c:pt>
                <c:pt idx="37">
                  <c:v>17.5</c:v>
                </c:pt>
                <c:pt idx="38">
                  <c:v>18</c:v>
                </c:pt>
                <c:pt idx="39">
                  <c:v>18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21.1</c:v>
                </c:pt>
                <c:pt idx="55">
                  <c:v>21.6</c:v>
                </c:pt>
                <c:pt idx="56">
                  <c:v>22.3</c:v>
                </c:pt>
                <c:pt idx="57">
                  <c:v>22.3</c:v>
                </c:pt>
                <c:pt idx="58">
                  <c:v>22.3</c:v>
                </c:pt>
                <c:pt idx="59">
                  <c:v>22.3</c:v>
                </c:pt>
                <c:pt idx="60">
                  <c:v>23.4</c:v>
                </c:pt>
                <c:pt idx="61">
                  <c:v>23.4</c:v>
                </c:pt>
                <c:pt idx="62">
                  <c:v>23.4</c:v>
                </c:pt>
                <c:pt idx="63">
                  <c:v>23.4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117184"/>
        <c:axId val="127118720"/>
      </c:areaChart>
      <c:catAx>
        <c:axId val="127117184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25400" cap="flat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600" b="1" i="0"/>
            </a:pPr>
            <a:endParaRPr lang="en-US"/>
          </a:p>
        </c:txPr>
        <c:crossAx val="127118720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127118720"/>
        <c:scaling>
          <c:orientation val="minMax"/>
          <c:max val="40"/>
          <c:min val="0"/>
        </c:scaling>
        <c:delete val="0"/>
        <c:axPos val="l"/>
        <c:majorGridlines>
          <c:spPr>
            <a:ln w="25400" cap="rnd">
              <a:solidFill>
                <a:schemeClr val="bg1">
                  <a:lumMod val="65000"/>
                </a:schemeClr>
              </a:solidFill>
              <a:prstDash val="sysDot"/>
            </a:ln>
          </c:spPr>
        </c:majorGridlines>
        <c:numFmt formatCode="0\T" sourceLinked="0"/>
        <c:majorTickMark val="cross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600" b="1" i="0"/>
            </a:pPr>
            <a:endParaRPr lang="en-US"/>
          </a:p>
        </c:txPr>
        <c:crossAx val="127117184"/>
        <c:crosses val="autoZero"/>
        <c:crossBetween val="midCat"/>
        <c:minorUnit val="5"/>
      </c:valAx>
      <c:spPr>
        <a:noFill/>
      </c:spPr>
    </c:plotArea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Electricity consumption</a:t>
            </a:r>
            <a:r>
              <a:rPr lang="en-US" baseline="0"/>
              <a:t> (GWh)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'grafer till presentation'!$C$1:$N$1</c:f>
              <c:strCache>
                <c:ptCount val="12"/>
                <c:pt idx="0">
                  <c:v>1.PSI</c:v>
                </c:pt>
                <c:pt idx="1">
                  <c:v>2.ESRF</c:v>
                </c:pt>
                <c:pt idx="2">
                  <c:v>3.ISIS</c:v>
                </c:pt>
                <c:pt idx="3">
                  <c:v>4.KVI</c:v>
                </c:pt>
                <c:pt idx="4">
                  <c:v>5.INFN</c:v>
                </c:pt>
                <c:pt idx="5">
                  <c:v>6.ALBA</c:v>
                </c:pt>
                <c:pt idx="6">
                  <c:v>7.GSI</c:v>
                </c:pt>
                <c:pt idx="7">
                  <c:v>8.CERN</c:v>
                </c:pt>
                <c:pt idx="8">
                  <c:v>9.SOLEIL</c:v>
                </c:pt>
                <c:pt idx="9">
                  <c:v>10.DESY</c:v>
                </c:pt>
                <c:pt idx="10">
                  <c:v>11.ESS</c:v>
                </c:pt>
                <c:pt idx="11">
                  <c:v>12.MAX IV</c:v>
                </c:pt>
              </c:strCache>
            </c:strRef>
          </c:cat>
          <c:val>
            <c:numRef>
              <c:f>'grafer till presentation'!$C$6:$N$6</c:f>
              <c:numCache>
                <c:formatCode>General</c:formatCode>
                <c:ptCount val="12"/>
                <c:pt idx="0">
                  <c:v>125</c:v>
                </c:pt>
                <c:pt idx="1">
                  <c:v>64</c:v>
                </c:pt>
                <c:pt idx="2">
                  <c:v>70</c:v>
                </c:pt>
                <c:pt idx="3">
                  <c:v>4.1749999999999998</c:v>
                </c:pt>
                <c:pt idx="4">
                  <c:v>25</c:v>
                </c:pt>
                <c:pt idx="5">
                  <c:v>20</c:v>
                </c:pt>
                <c:pt idx="6">
                  <c:v>60</c:v>
                </c:pt>
                <c:pt idx="7">
                  <c:v>1220</c:v>
                </c:pt>
                <c:pt idx="8">
                  <c:v>36.768000000000001</c:v>
                </c:pt>
                <c:pt idx="9">
                  <c:v>150</c:v>
                </c:pt>
                <c:pt idx="10">
                  <c:v>270</c:v>
                </c:pt>
                <c:pt idx="11">
                  <c:v>65.624999999999986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131648"/>
        <c:axId val="129133184"/>
      </c:barChart>
      <c:catAx>
        <c:axId val="129131648"/>
        <c:scaling>
          <c:orientation val="minMax"/>
        </c:scaling>
        <c:delete val="0"/>
        <c:axPos val="b"/>
        <c:majorTickMark val="out"/>
        <c:minorTickMark val="none"/>
        <c:tickLblPos val="nextTo"/>
        <c:crossAx val="129133184"/>
        <c:crosses val="autoZero"/>
        <c:auto val="1"/>
        <c:lblAlgn val="ctr"/>
        <c:lblOffset val="100"/>
        <c:noMultiLvlLbl val="0"/>
      </c:catAx>
      <c:valAx>
        <c:axId val="1291331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GWh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131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Electricity price</a:t>
            </a:r>
            <a:r>
              <a:rPr lang="en-US" baseline="0"/>
              <a:t> (€/MWh)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'grafer till presentation'!$C$1:$N$1</c:f>
              <c:strCache>
                <c:ptCount val="12"/>
                <c:pt idx="0">
                  <c:v>1.PSI</c:v>
                </c:pt>
                <c:pt idx="1">
                  <c:v>2.ESRF</c:v>
                </c:pt>
                <c:pt idx="2">
                  <c:v>3.ISIS</c:v>
                </c:pt>
                <c:pt idx="3">
                  <c:v>4.KVI</c:v>
                </c:pt>
                <c:pt idx="4">
                  <c:v>5.INFN</c:v>
                </c:pt>
                <c:pt idx="5">
                  <c:v>6.ALBA</c:v>
                </c:pt>
                <c:pt idx="6">
                  <c:v>7.GSI</c:v>
                </c:pt>
                <c:pt idx="7">
                  <c:v>8.CERN</c:v>
                </c:pt>
                <c:pt idx="8">
                  <c:v>9.SOLEIL</c:v>
                </c:pt>
                <c:pt idx="9">
                  <c:v>10.DESY</c:v>
                </c:pt>
                <c:pt idx="10">
                  <c:v>11.ESS</c:v>
                </c:pt>
                <c:pt idx="11">
                  <c:v>12.MAX IV</c:v>
                </c:pt>
              </c:strCache>
            </c:strRef>
          </c:cat>
          <c:val>
            <c:numRef>
              <c:f>'grafer till presentation'!$C$4:$N$4</c:f>
              <c:numCache>
                <c:formatCode>General</c:formatCode>
                <c:ptCount val="12"/>
                <c:pt idx="0">
                  <c:v>0</c:v>
                </c:pt>
                <c:pt idx="1">
                  <c:v>57</c:v>
                </c:pt>
                <c:pt idx="2">
                  <c:v>96</c:v>
                </c:pt>
                <c:pt idx="3">
                  <c:v>80</c:v>
                </c:pt>
                <c:pt idx="4">
                  <c:v>149</c:v>
                </c:pt>
                <c:pt idx="5">
                  <c:v>128</c:v>
                </c:pt>
                <c:pt idx="6">
                  <c:v>120</c:v>
                </c:pt>
                <c:pt idx="7">
                  <c:v>49</c:v>
                </c:pt>
                <c:pt idx="8">
                  <c:v>71.819999999999993</c:v>
                </c:pt>
                <c:pt idx="9">
                  <c:v>138</c:v>
                </c:pt>
                <c:pt idx="10">
                  <c:v>50</c:v>
                </c:pt>
                <c:pt idx="1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161472"/>
        <c:axId val="129167360"/>
      </c:barChart>
      <c:catAx>
        <c:axId val="129161472"/>
        <c:scaling>
          <c:orientation val="minMax"/>
        </c:scaling>
        <c:delete val="0"/>
        <c:axPos val="b"/>
        <c:majorTickMark val="out"/>
        <c:minorTickMark val="none"/>
        <c:tickLblPos val="nextTo"/>
        <c:crossAx val="129167360"/>
        <c:crosses val="autoZero"/>
        <c:auto val="1"/>
        <c:lblAlgn val="ctr"/>
        <c:lblOffset val="100"/>
        <c:noMultiLvlLbl val="0"/>
      </c:catAx>
      <c:valAx>
        <c:axId val="1291673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 €/MWh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1614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0.44872</cdr:x>
      <cdr:y>0.80446</cdr:y>
    </cdr:from>
    <cdr:to>
      <cdr:x>0.48718</cdr:x>
      <cdr:y>0.86386</cdr:y>
    </cdr:to>
    <cdr:sp macro="" textlink="">
      <cdr:nvSpPr>
        <cdr:cNvPr id="3" name="Oval 2"/>
        <cdr:cNvSpPr/>
      </cdr:nvSpPr>
      <cdr:spPr>
        <a:xfrm xmlns:a="http://schemas.openxmlformats.org/drawingml/2006/main">
          <a:off x="3556000" y="4127500"/>
          <a:ext cx="304800" cy="304800"/>
        </a:xfrm>
        <a:prstGeom xmlns:a="http://schemas.openxmlformats.org/drawingml/2006/main" prst="ellipse">
          <a:avLst/>
        </a:prstGeom>
        <a:solidFill xmlns:a="http://schemas.openxmlformats.org/drawingml/2006/main">
          <a:srgbClr val="CCECFF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th-TH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DED35-6DBA-41B9-B253-00A5E17C1429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68B9D-65D9-4F70-A3C0-77E243BCA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52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161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56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75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57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642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58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7242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509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defTabSz="90509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defTabSz="90509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defTabSz="90509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defTabSz="90509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defTabSz="90509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defTabSz="90509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defTabSz="90509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defTabSz="90509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A769E80-CE92-440E-A7D9-D3881F0B4E02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59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7704CB-D958-4535-97A9-4E87BB267F5B}" type="slidenum">
              <a:rPr lang="en-US">
                <a:solidFill>
                  <a:prstClr val="black"/>
                </a:solidFill>
              </a:rPr>
              <a:pPr>
                <a:defRPr/>
              </a:pPr>
              <a:t>60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8327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62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66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63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831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64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6792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65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2266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66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680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32EC3C4-FB9B-4A8C-95EF-E5EDD93A7F78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96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68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227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71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5078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72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140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73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6113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74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4807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75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4754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76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6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77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8237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83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9498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84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934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B37BADA-DC4F-4AB5-A7EF-EBEEE205578D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06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6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57E09B-AF1D-4E4B-BE96-C0C2D19C0DD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D4D864-AAB1-4134-94D4-2410D2FC11B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13EDFB-539D-4884-9993-327E6A3928C5}" type="slidenum">
              <a:rPr lang="en-US" smtClean="0">
                <a:solidFill>
                  <a:prstClr val="black"/>
                </a:solidFill>
              </a:rPr>
              <a:pPr/>
              <a:t>100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110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845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D2A31CF-5034-491B-AB0D-72D4D9C5E3F4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04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F2CA9CA-CAF6-4137-B7C1-AE80DF6C2C17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22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MW</a:t>
            </a:r>
            <a:r>
              <a:rPr lang="en-US" baseline="0" dirty="0" smtClean="0"/>
              <a:t> </a:t>
            </a:r>
            <a:r>
              <a:rPr lang="en-US" dirty="0" smtClean="0"/>
              <a:t>facilities</a:t>
            </a:r>
            <a:r>
              <a:rPr lang="en-US" baseline="0" dirty="0" smtClean="0"/>
              <a:t> at different levels of maturity.   </a:t>
            </a:r>
          </a:p>
          <a:p>
            <a:r>
              <a:rPr lang="en-US" baseline="0" dirty="0" smtClean="0"/>
              <a:t>These server neutron scattering science missions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250CA-B492-4E92-976F-2D0626F7B5C8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053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>
                <a:solidFill>
                  <a:prstClr val="black"/>
                </a:solidFill>
              </a:rPr>
              <a:pPr/>
              <a:t>53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236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54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964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55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91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3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4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4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5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5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6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6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5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3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3.xml"/></Relationships>
</file>

<file path=ppt/slideLayouts/_rels/slideLayout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745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5646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B35CA-2092-4421-B961-000D41A307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39470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74249-54DD-4A44-8C12-64BCDD07FD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2469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5480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3952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281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90298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1481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21282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3352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84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86734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6601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52604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1742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62214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16480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453641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24467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59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4997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56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611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01775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24680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8794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48485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3360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12670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53735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90317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45952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948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58181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02691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55523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6452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48245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65929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73448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40266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88188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20297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756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0063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9605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76050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80234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51383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1456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469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4294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23856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43533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81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12840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01500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34931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85972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78930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14463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17268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292727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76183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6755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98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7972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78061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377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73502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696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28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17533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88139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73156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8547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321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72093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564456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975419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61284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79233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23289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36816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945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01242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02189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9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5424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34751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63748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41271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05672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306110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86183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901722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4071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7181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40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7703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56971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64105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9932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5142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38173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5495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30481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12627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1115766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63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437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616586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05763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59244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93704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0173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88083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26595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072047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053369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28951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786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195736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2759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026779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1334687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405632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2477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28224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49262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12801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988118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545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81326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37788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17074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915361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18755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57545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52954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7878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114924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92421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29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99068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67915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044816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38094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2381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022230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35161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7304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422395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073810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857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9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845235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9321386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816664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76627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706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919339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444014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504997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09678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07602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519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37263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2370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44806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184292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88158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39167874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95665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80027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49455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431978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4892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97535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891459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1518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742283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2749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592741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444318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518051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815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9316042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734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694080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476098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797720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94956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322119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261188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31678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336833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080115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83765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609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387310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84430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978755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6249956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/>
            </a:pPr>
            <a:endParaRPr lang="en-US" sz="900">
              <a:solidFill>
                <a:srgbClr val="261748"/>
              </a:solidFill>
              <a:cs typeface="ＭＳ Ｐゴシック" charset="0"/>
            </a:endParaRPr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endParaRPr lang="en-US" altLang="en-US" smtClean="0">
              <a:solidFill>
                <a:srgbClr val="261748"/>
              </a:solidFill>
            </a:endParaRPr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5"/>
          <p:cNvSpPr txBox="1">
            <a:spLocks noChangeArrowheads="1"/>
          </p:cNvSpPr>
          <p:nvPr userDrawn="1"/>
        </p:nvSpPr>
        <p:spPr bwMode="auto">
          <a:xfrm>
            <a:off x="1093788" y="-1698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304" name="Rectangle 6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33450" y="3416300"/>
            <a:ext cx="7258050" cy="2868613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1782534538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658E44-7DAB-4DAB-9630-6341FE2BFAB6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802028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15E4B6-FF48-416B-A2C7-E0376F2DE0A9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573569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C7CD7C-A1E5-4FB0-BB63-497C2D66179E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359218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9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EE493D-A488-454C-8799-3818E40637D2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30930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4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319712-CE7D-4D4F-995B-44858461D59E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83835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4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DDE68A-4C6D-4F6F-BEA3-302A6EEF53CF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4808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678599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E5A676-C9E5-4BB9-BCA8-1933B7DAED74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090587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CD36C4-81E0-4E50-8F5E-B5FF5474B515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04331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084061-43D9-4959-99BC-A7BFD6F2B505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25192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810250" y="541338"/>
            <a:ext cx="1897063" cy="52657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5540375" cy="526573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EC2857-4991-4528-885C-B9B66EBAE840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62955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8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4DFF8-FBDE-40F4-828A-EC7C882EAA82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696556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2EAEF-9430-41B9-8020-7167A82DF35A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46747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5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2400" smtClean="0">
              <a:solidFill>
                <a:srgbClr val="261748"/>
              </a:solidFill>
            </a:endParaRPr>
          </a:p>
        </p:txBody>
      </p:sp>
      <p:pic>
        <p:nvPicPr>
          <p:cNvPr id="6" name="Picture 127" descr="logo-XFEL_rg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5BA9AD-BB2A-47F7-AB67-9CC9B10D3ADA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5806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ACF70-1383-4E5B-904D-84CCE0B4C31F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98988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/>
            </a:pPr>
            <a:endParaRPr lang="en-US" sz="900">
              <a:solidFill>
                <a:srgbClr val="261748"/>
              </a:solidFill>
              <a:cs typeface="ＭＳ Ｐゴシック" charset="0"/>
            </a:endParaRPr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endParaRPr lang="en-US" altLang="en-US" smtClean="0">
              <a:solidFill>
                <a:srgbClr val="261748"/>
              </a:solidFill>
            </a:endParaRPr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5"/>
          <p:cNvSpPr txBox="1">
            <a:spLocks noChangeArrowheads="1"/>
          </p:cNvSpPr>
          <p:nvPr userDrawn="1"/>
        </p:nvSpPr>
        <p:spPr bwMode="auto">
          <a:xfrm>
            <a:off x="1093788" y="-1698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304" name="Rectangle 6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33450" y="3416300"/>
            <a:ext cx="7258050" cy="2868613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1808278715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658E44-7DAB-4DAB-9630-6341FE2BFAB6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19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7319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377158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15E4B6-FF48-416B-A2C7-E0376F2DE0A9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767310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C7CD7C-A1E5-4FB0-BB63-497C2D66179E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39203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9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EE493D-A488-454C-8799-3818E40637D2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60149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4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319712-CE7D-4D4F-995B-44858461D59E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363037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4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DDE68A-4C6D-4F6F-BEA3-302A6EEF53CF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7014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E5A676-C9E5-4BB9-BCA8-1933B7DAED74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702421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CD36C4-81E0-4E50-8F5E-B5FF5474B515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021470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084061-43D9-4959-99BC-A7BFD6F2B505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244799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810250" y="541338"/>
            <a:ext cx="1897063" cy="52657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5540375" cy="526573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EC2857-4991-4528-885C-B9B66EBAE840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316060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8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4DFF8-FBDE-40F4-828A-EC7C882EAA82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305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752169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2EAEF-9430-41B9-8020-7167A82DF35A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21708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5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2400" smtClean="0">
              <a:solidFill>
                <a:srgbClr val="261748"/>
              </a:solidFill>
            </a:endParaRPr>
          </a:p>
        </p:txBody>
      </p:sp>
      <p:pic>
        <p:nvPicPr>
          <p:cNvPr id="6" name="Picture 127" descr="logo-XFEL_rg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5BA9AD-BB2A-47F7-AB67-9CC9B10D3ADA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94567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ACF70-1383-4E5B-904D-84CCE0B4C31F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44105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/>
            </a:pPr>
            <a:endParaRPr lang="en-US" sz="900">
              <a:solidFill>
                <a:srgbClr val="261748"/>
              </a:solidFill>
              <a:cs typeface="ＭＳ Ｐゴシック" charset="0"/>
            </a:endParaRPr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endParaRPr lang="en-US" altLang="en-US" smtClean="0">
              <a:solidFill>
                <a:srgbClr val="261748"/>
              </a:solidFill>
            </a:endParaRPr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5"/>
          <p:cNvSpPr txBox="1">
            <a:spLocks noChangeArrowheads="1"/>
          </p:cNvSpPr>
          <p:nvPr userDrawn="1"/>
        </p:nvSpPr>
        <p:spPr bwMode="auto">
          <a:xfrm>
            <a:off x="1093788" y="-1698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304" name="Rectangle 6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33450" y="3416300"/>
            <a:ext cx="7258050" cy="2868613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2185268909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658E44-7DAB-4DAB-9630-6341FE2BFAB6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7572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15E4B6-FF48-416B-A2C7-E0376F2DE0A9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430441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C7CD7C-A1E5-4FB0-BB63-497C2D66179E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977347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9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EE493D-A488-454C-8799-3818E40637D2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936531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4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319712-CE7D-4D4F-995B-44858461D59E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72111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4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DDE68A-4C6D-4F6F-BEA3-302A6EEF53CF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483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95350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E5A676-C9E5-4BB9-BCA8-1933B7DAED74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673267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CD36C4-81E0-4E50-8F5E-B5FF5474B515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06205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084061-43D9-4959-99BC-A7BFD6F2B505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070432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810250" y="541338"/>
            <a:ext cx="1897063" cy="52657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5540375" cy="526573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EC2857-4991-4528-885C-B9B66EBAE840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638240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8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4DFF8-FBDE-40F4-828A-EC7C882EAA82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831313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2EAEF-9430-41B9-8020-7167A82DF35A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515084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5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2400" smtClean="0">
              <a:solidFill>
                <a:srgbClr val="261748"/>
              </a:solidFill>
            </a:endParaRPr>
          </a:p>
        </p:txBody>
      </p:sp>
      <p:pic>
        <p:nvPicPr>
          <p:cNvPr id="6" name="Picture 127" descr="logo-XFEL_rg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5BA9AD-BB2A-47F7-AB67-9CC9B10D3ADA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798516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ACF70-1383-4E5B-904D-84CCE0B4C31F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334493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/>
            </a:pPr>
            <a:endParaRPr lang="en-US" sz="900">
              <a:solidFill>
                <a:srgbClr val="261748"/>
              </a:solidFill>
              <a:cs typeface="ＭＳ Ｐゴシック" charset="0"/>
            </a:endParaRPr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endParaRPr lang="en-US" altLang="en-US" smtClean="0">
              <a:solidFill>
                <a:srgbClr val="261748"/>
              </a:solidFill>
            </a:endParaRPr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5"/>
          <p:cNvSpPr txBox="1">
            <a:spLocks noChangeArrowheads="1"/>
          </p:cNvSpPr>
          <p:nvPr userDrawn="1"/>
        </p:nvSpPr>
        <p:spPr bwMode="auto">
          <a:xfrm>
            <a:off x="1093788" y="-1698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304" name="Rectangle 6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33450" y="3416300"/>
            <a:ext cx="7258050" cy="2868613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3164415417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658E44-7DAB-4DAB-9630-6341FE2BFAB6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596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383671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15E4B6-FF48-416B-A2C7-E0376F2DE0A9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749566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C7CD7C-A1E5-4FB0-BB63-497C2D66179E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300411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9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EE493D-A488-454C-8799-3818E40637D2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706939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4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319712-CE7D-4D4F-995B-44858461D59E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0160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4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DDE68A-4C6D-4F6F-BEA3-302A6EEF53CF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897139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E5A676-C9E5-4BB9-BCA8-1933B7DAED74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279468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7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CD36C4-81E0-4E50-8F5E-B5FF5474B515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8387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084061-43D9-4959-99BC-A7BFD6F2B505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221335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5"/>
          <p:cNvSpPr txBox="1">
            <a:spLocks noChangeArrowheads="1"/>
          </p:cNvSpPr>
          <p:nvPr userDrawn="1"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72000" bIns="0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F8B323"/>
              </a:buClr>
              <a:buFont typeface="Wingdings" charset="0"/>
              <a:buNone/>
              <a:defRPr/>
            </a:pPr>
            <a:r>
              <a:rPr lang="en-GB" dirty="0" smtClean="0">
                <a:solidFill>
                  <a:srgbClr val="FFFFFF"/>
                </a:solidFill>
              </a:rPr>
              <a:t>Status of the European XFEL, TAC ISAC Meeting, Istanbul, 7-8 July, 2014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810250" y="541338"/>
            <a:ext cx="1897063" cy="52657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5540375" cy="526573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6" name="Rectangle 13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EC2857-4991-4528-885C-B9B66EBAE840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49534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8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4DFF8-FBDE-40F4-828A-EC7C882EAA82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50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023486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2EAEF-9430-41B9-8020-7167A82DF35A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71548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5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2400" smtClean="0">
              <a:solidFill>
                <a:srgbClr val="261748"/>
              </a:solidFill>
            </a:endParaRPr>
          </a:p>
        </p:txBody>
      </p:sp>
      <p:pic>
        <p:nvPicPr>
          <p:cNvPr id="6" name="Picture 127" descr="logo-XFEL_rg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007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5BA9AD-BB2A-47F7-AB67-9CC9B10D3ADA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661438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5" name="Rectangle 13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ACF70-1383-4E5B-904D-84CCE0B4C31F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283784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022378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730343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554007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26662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931545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746438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8651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70785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809630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326994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221235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300356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E95FC-9552-474D-A4ED-735B179426F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FD48C-009E-4155-B739-F8E23370A1A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62563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9FB07-9A2B-443D-B685-169882674D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2923C-B7CB-4C84-9362-ED851A7B967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976203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3753C-2B62-4D03-9E6C-D6CAC133564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BE2F0-27DF-4CCB-AF3D-B08ED3EE9B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014638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6C814-E9B3-4BFD-B94D-389746ED615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FA44F-2BFB-4C13-830F-CA951ED6196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046021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05BFC-5AB2-4500-BF9F-41B37940FBD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23800-6222-4324-9BDA-23141B7C39E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195917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AAC1-91BD-4932-B6A3-C4F5190DBDB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443F5-C7AE-44CE-AE4A-ACEE377ED839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117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1445D-CD1E-4459-A3C0-BDD38ABB7F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20852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DB008-E1C1-4E1E-ADE6-3A2DE5CCDE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90CFE-9ED3-469E-8F1D-46F0B21478F9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263928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FD926-8276-4DF8-AEBC-820E3E27E8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245E1-EB3E-44CD-85E7-7D78EF8F267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57462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A4D05-0588-4496-B31E-F5A7FF370F6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4E85B-5214-4926-BE44-7D8635475DD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598168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9D300-B492-4620-8575-2AE51DD6770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0EEBF-61A0-4623-884F-B44AFBFBF0B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777639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54C2B-CF10-4541-A38C-AD391B25D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CE1CC-9231-46B3-958A-2ADFE34DE5E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369184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B3E8E-0343-4C2D-B426-08524C0C6BE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617016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E95FC-9552-474D-A4ED-735B179426F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FD48C-009E-4155-B739-F8E23370A1A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51749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9FB07-9A2B-443D-B685-169882674D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2923C-B7CB-4C84-9362-ED851A7B967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06064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3753C-2B62-4D03-9E6C-D6CAC133564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BE2F0-27DF-4CCB-AF3D-B08ED3EE9B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2432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6C814-E9B3-4BFD-B94D-389746ED615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FA44F-2BFB-4C13-830F-CA951ED6196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762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DA1DA-E725-4349-82EB-CEE9F39E196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293442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05BFC-5AB2-4500-BF9F-41B37940FBD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23800-6222-4324-9BDA-23141B7C39E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391548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AAC1-91BD-4932-B6A3-C4F5190DBDB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443F5-C7AE-44CE-AE4A-ACEE377ED839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41046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DB008-E1C1-4E1E-ADE6-3A2DE5CCDE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90CFE-9ED3-469E-8F1D-46F0B21478F9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53110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FD926-8276-4DF8-AEBC-820E3E27E8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245E1-EB3E-44CD-85E7-7D78EF8F267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22796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A4D05-0588-4496-B31E-F5A7FF370F6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4E85B-5214-4926-BE44-7D8635475DD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60129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9D300-B492-4620-8575-2AE51DD6770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0EEBF-61A0-4623-884F-B44AFBFBF0B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71018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54C2B-CF10-4541-A38C-AD391B25D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CE1CC-9231-46B3-958A-2ADFE34DE5E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949553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B3E8E-0343-4C2D-B426-08524C0C6BE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729699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354985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1012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D115B-C803-41BA-AD5C-A8F24A14F8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227880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68519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126574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97952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74650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87856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32827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275283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16727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85442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5124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CD315-C759-488D-8D28-F877C5FF01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684993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388464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746630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882428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720830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036323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66957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820892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021716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2848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19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049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96DD7-0818-4110-868D-AA5B1CEE94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324999"/>
      </p:ext>
    </p:extLst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21645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789340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27852"/>
      </p:ext>
    </p:extLst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269359"/>
      </p:ext>
    </p:extLst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75896"/>
      </p:ext>
    </p:extLst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00918"/>
      </p:ext>
    </p:extLst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033285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531697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298020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7803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29C53-AEE8-40E0-B8E3-D3299593BF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28303"/>
      </p:ext>
    </p:extLst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76026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35900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625808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37315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85427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936231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12188"/>
      </p:ext>
    </p:extLst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695852"/>
      </p:ext>
    </p:extLst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422307"/>
      </p:ext>
    </p:extLst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9655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08681-E9A2-4C08-BA2A-1AA878C9CD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014335"/>
      </p:ext>
    </p:extLst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611813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620424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9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5712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703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420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91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3130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3053451"/>
      </p:ext>
    </p:extLst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37118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235CA-0E9E-4ED6-B493-54A828C225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277590"/>
      </p:ext>
    </p:extLst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40729"/>
      </p:ext>
    </p:extLst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188565"/>
      </p:ext>
    </p:extLst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FA8C01-0A37-2448-9BA5-7289468EE6BE}" type="datetimeFigureOut">
              <a:rPr lang="en-US" sz="240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7/11/2014</a:t>
            </a:fld>
            <a:endParaRPr lang="en-US" sz="240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97103"/>
      </p:ext>
    </p:extLst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936857"/>
      </p:ext>
    </p:extLst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0368"/>
      </p:ext>
    </p:extLst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481026"/>
      </p:ext>
    </p:extLst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041392"/>
      </p:ext>
    </p:extLst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401025"/>
      </p:ext>
    </p:extLst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43986"/>
      </p:ext>
    </p:extLst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212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FD8C8-8834-4D4D-A47B-3805B5B6D5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48801"/>
      </p:ext>
    </p:extLst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974760"/>
      </p:ext>
    </p:extLst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3959"/>
      </p:ext>
    </p:extLst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570835"/>
      </p:ext>
    </p:extLst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88520"/>
      </p:ext>
    </p:extLst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4784"/>
      </p:ext>
    </p:extLst>
  </p:cSld>
  <p:clrMapOvr>
    <a:masterClrMapping/>
  </p:clrMapOvr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72255"/>
      </p:ext>
    </p:extLst>
  </p:cSld>
  <p:clrMapOvr>
    <a:masterClrMapping/>
  </p:clrMapOvr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668890"/>
      </p:ext>
    </p:extLst>
  </p:cSld>
  <p:clrMapOvr>
    <a:masterClrMapping/>
  </p:clrMapOvr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63911"/>
      </p:ext>
    </p:extLst>
  </p:cSld>
  <p:clrMapOvr>
    <a:masterClrMapping/>
  </p:clrMapOvr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8089"/>
      </p:ext>
    </p:extLst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498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A70C0-AE6E-4703-B96E-4E384FDD90C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387678"/>
      </p:ext>
    </p:extLst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04693"/>
      </p:ext>
    </p:extLst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645300"/>
      </p:ext>
    </p:extLst>
  </p:cSld>
  <p:clrMapOvr>
    <a:masterClrMapping/>
  </p:clrMapOvr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372700"/>
      </p:ext>
    </p:extLst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985831"/>
      </p:ext>
    </p:extLst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897243"/>
      </p:ext>
    </p:extLst>
  </p:cSld>
  <p:clrMapOvr>
    <a:masterClrMapping/>
  </p:clrMapOvr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348651"/>
      </p:ext>
    </p:extLst>
  </p:cSld>
  <p:clrMapOvr>
    <a:masterClrMapping/>
  </p:clrMapOvr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036349"/>
      </p:ext>
    </p:extLst>
  </p:cSld>
  <p:clrMapOvr>
    <a:masterClrMapping/>
  </p:clrMapOvr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185183"/>
      </p:ext>
    </p:extLst>
  </p:cSld>
  <p:clrMapOvr>
    <a:masterClrMapping/>
  </p:clrMapOvr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755359"/>
      </p:ext>
    </p:extLst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98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102C7-11B6-401E-804D-D883B7C792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014116"/>
      </p:ext>
    </p:extLst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317694"/>
      </p:ext>
    </p:extLst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54445"/>
      </p:ext>
    </p:extLst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07438"/>
      </p:ext>
    </p:extLst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14902"/>
      </p:ext>
    </p:extLst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33013"/>
      </p:ext>
    </p:extLst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99982"/>
      </p:ext>
    </p:extLst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95377"/>
      </p:ext>
    </p:extLst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026456"/>
      </p:ext>
    </p:extLst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496395"/>
      </p:ext>
    </p:extLst>
  </p:cSld>
  <p:clrMapOvr>
    <a:masterClrMapping/>
  </p:clrMapOvr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0475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2946A-5EF6-42B9-A691-2285D08F11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317786"/>
      </p:ext>
    </p:extLst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460877"/>
      </p:ext>
    </p:extLst>
  </p:cSld>
  <p:clrMapOvr>
    <a:masterClrMapping/>
  </p:clrMapOvr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56512"/>
      </p:ext>
    </p:extLst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117370"/>
      </p:ext>
    </p:extLst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09721"/>
      </p:ext>
    </p:extLst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258455"/>
      </p:ext>
    </p:extLst>
  </p:cSld>
  <p:clrMapOvr>
    <a:masterClrMapping/>
  </p:clrMapOvr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723521"/>
      </p:ext>
    </p:extLst>
  </p:cSld>
  <p:clrMapOvr>
    <a:masterClrMapping/>
  </p:clrMapOvr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160020"/>
      </p:ext>
    </p:extLst>
  </p:cSld>
  <p:clrMapOvr>
    <a:masterClrMapping/>
  </p:clrMapOvr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67289"/>
      </p:ext>
    </p:extLst>
  </p:cSld>
  <p:clrMapOvr>
    <a:masterClrMapping/>
  </p:clrMapOvr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816012"/>
      </p:ext>
    </p:extLst>
  </p:cSld>
  <p:clrMapOvr>
    <a:masterClrMapping/>
  </p:clrMapOvr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945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913DD-8D3E-47B9-B0C7-04E00DC6D9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57592"/>
      </p:ext>
    </p:extLst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93070"/>
      </p:ext>
    </p:extLst>
  </p:cSld>
  <p:clrMapOvr>
    <a:masterClrMapping/>
  </p:clrMapOvr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432729"/>
      </p:ext>
    </p:extLst>
  </p:cSld>
  <p:clrMapOvr>
    <a:masterClrMapping/>
  </p:clrMapOvr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976562"/>
      </p:ext>
    </p:extLst>
  </p:cSld>
  <p:clrMapOvr>
    <a:masterClrMapping/>
  </p:clrMapOvr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000183"/>
      </p:ext>
    </p:extLst>
  </p:cSld>
  <p:clrMapOvr>
    <a:masterClrMapping/>
  </p:clrMapOvr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58970"/>
      </p:ext>
    </p:extLst>
  </p:cSld>
  <p:clrMapOvr>
    <a:masterClrMapping/>
  </p:clrMapOvr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11951"/>
      </p:ext>
    </p:extLst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012619"/>
      </p:ext>
    </p:extLst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614957"/>
      </p:ext>
    </p:extLst>
  </p:cSld>
  <p:clrMapOvr>
    <a:masterClrMapping/>
  </p:clrMapOvr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75181"/>
      </p:ext>
    </p:extLst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014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401CF-6B58-45FD-9BCA-E4794058B43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43302"/>
      </p:ext>
    </p:extLst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3570370"/>
      </p:ext>
    </p:extLst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138450"/>
      </p:ext>
    </p:extLst>
  </p:cSld>
  <p:clrMapOvr>
    <a:masterClrMapping/>
  </p:clrMapOvr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47857"/>
      </p:ext>
    </p:extLst>
  </p:cSld>
  <p:clrMapOvr>
    <a:masterClrMapping/>
  </p:clrMapOvr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61041"/>
      </p:ext>
    </p:extLst>
  </p:cSld>
  <p:clrMapOvr>
    <a:masterClrMapping/>
  </p:clrMapOvr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776982"/>
      </p:ext>
    </p:extLst>
  </p:cSld>
  <p:clrMapOvr>
    <a:masterClrMapping/>
  </p:clrMapOvr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963602"/>
      </p:ext>
    </p:extLst>
  </p:cSld>
  <p:clrMapOvr>
    <a:masterClrMapping/>
  </p:clrMapOvr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144166"/>
      </p:ext>
    </p:extLst>
  </p:cSld>
  <p:clrMapOvr>
    <a:masterClrMapping/>
  </p:clrMapOvr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631001"/>
      </p:ext>
    </p:extLst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370437"/>
      </p:ext>
    </p:extLst>
  </p:cSld>
  <p:clrMapOvr>
    <a:masterClrMapping/>
  </p:clrMapOvr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64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1003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D1FCF-F7FA-4C99-B9E8-1EA526BD14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23014"/>
      </p:ext>
    </p:extLst>
  </p:cSld>
  <p:clrMapOvr>
    <a:masterClrMapping/>
  </p:clrMapOvr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367045"/>
      </p:ext>
    </p:extLst>
  </p:cSld>
  <p:clrMapOvr>
    <a:masterClrMapping/>
  </p:clrMapOvr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924199"/>
      </p:ext>
    </p:extLst>
  </p:cSld>
  <p:clrMapOvr>
    <a:masterClrMapping/>
  </p:clrMapOvr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91400" cy="487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47527"/>
      </p:ext>
    </p:extLst>
  </p:cSld>
  <p:clrMapOvr>
    <a:masterClrMapping/>
  </p:clrMapOvr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rgbClr val="333399"/>
                </a:solidFill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11422"/>
      </p:ext>
    </p:extLst>
  </p:cSld>
  <p:clrMapOvr>
    <a:masterClrMapping/>
  </p:clrMapOvr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0" y="704056"/>
            <a:ext cx="8915400" cy="1588"/>
          </a:xfrm>
          <a:prstGeom prst="line">
            <a:avLst/>
          </a:prstGeom>
          <a:ln w="25400" cap="rnd">
            <a:solidFill>
              <a:schemeClr val="tx2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 userDrawn="1"/>
        </p:nvGrpSpPr>
        <p:grpSpPr>
          <a:xfrm>
            <a:off x="8229600" y="533400"/>
            <a:ext cx="533400" cy="342900"/>
            <a:chOff x="1752600" y="990600"/>
            <a:chExt cx="3200400" cy="2057400"/>
          </a:xfrm>
        </p:grpSpPr>
        <p:grpSp>
          <p:nvGrpSpPr>
            <p:cNvPr id="7" name="Group 20"/>
            <p:cNvGrpSpPr/>
            <p:nvPr/>
          </p:nvGrpSpPr>
          <p:grpSpPr>
            <a:xfrm>
              <a:off x="1752600" y="990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 rot="10800000">
              <a:off x="1752600" y="2133600"/>
              <a:ext cx="3200400" cy="914400"/>
              <a:chOff x="1752600" y="990600"/>
              <a:chExt cx="3200400" cy="914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17526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098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6670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242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814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38600" y="990600"/>
                <a:ext cx="457200" cy="5486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95800" y="990600"/>
                <a:ext cx="457200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4021466"/>
      </p:ext>
    </p:extLst>
  </p:cSld>
  <p:clrMapOvr>
    <a:masterClrMapping/>
  </p:clrMapOvr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877777"/>
      </p:ext>
    </p:extLst>
  </p:cSld>
  <p:clrMapOvr>
    <a:masterClrMapping/>
  </p:clrMapOvr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597269"/>
      </p:ext>
    </p:extLst>
  </p:cSld>
  <p:clrMapOvr>
    <a:masterClrMapping/>
  </p:clrMapOvr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745394"/>
      </p:ext>
    </p:extLst>
  </p:cSld>
  <p:clrMapOvr>
    <a:masterClrMapping/>
  </p:clrMapOvr>
</p:sldLayout>
</file>

<file path=ppt/slideLayouts/slideLayout5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08591"/>
      </p:ext>
    </p:extLst>
  </p:cSld>
  <p:clrMapOvr>
    <a:masterClrMapping/>
  </p:clrMapOvr>
</p:sldLayout>
</file>

<file path=ppt/slideLayouts/slideLayout5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6854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37CE8-DCE1-46B1-92E7-8D4FCC1F9A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1141"/>
      </p:ext>
    </p:extLst>
  </p:cSld>
  <p:clrMapOvr>
    <a:masterClrMapping/>
  </p:clrMapOvr>
</p:sldLayout>
</file>

<file path=ppt/slideLayouts/slideLayout5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24140"/>
      </p:ext>
    </p:extLst>
  </p:cSld>
  <p:clrMapOvr>
    <a:masterClrMapping/>
  </p:clrMapOvr>
</p:sldLayout>
</file>

<file path=ppt/slideLayouts/slideLayout5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722365"/>
      </p:ext>
    </p:extLst>
  </p:cSld>
  <p:clrMapOvr>
    <a:masterClrMapping/>
  </p:clrMapOvr>
</p:sldLayout>
</file>

<file path=ppt/slideLayouts/slideLayout5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256854"/>
      </p:ext>
    </p:extLst>
  </p:cSld>
  <p:clrMapOvr>
    <a:masterClrMapping/>
  </p:clrMapOvr>
</p:sldLayout>
</file>

<file path=ppt/slideLayouts/slideLayout5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884899"/>
      </p:ext>
    </p:extLst>
  </p:cSld>
  <p:clrMapOvr>
    <a:masterClrMapping/>
  </p:clrMapOvr>
</p:sldLayout>
</file>

<file path=ppt/slideLayouts/slideLayout5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482497"/>
      </p:ext>
    </p:extLst>
  </p:cSld>
  <p:clrMapOvr>
    <a:masterClrMapping/>
  </p:clrMapOvr>
</p:sldLayout>
</file>

<file path=ppt/slideLayouts/slideLayout5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912447"/>
      </p:ext>
    </p:extLst>
  </p:cSld>
  <p:clrMapOvr>
    <a:masterClrMapping/>
  </p:clrMapOvr>
</p:sldLayout>
</file>

<file path=ppt/slideLayouts/slideLayout5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09114"/>
      </p:ext>
    </p:extLst>
  </p:cSld>
  <p:clrMapOvr>
    <a:masterClrMapping/>
  </p:clrMapOvr>
</p:sldLayout>
</file>

<file path=ppt/slideLayouts/slideLayout5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994019"/>
      </p:ext>
    </p:extLst>
  </p:cSld>
  <p:clrMapOvr>
    <a:masterClrMapping/>
  </p:clrMapOvr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82812"/>
      </p:ext>
    </p:extLst>
  </p:cSld>
  <p:clrMapOvr>
    <a:masterClrMapping/>
  </p:clrMapOvr>
</p:sldLayout>
</file>

<file path=ppt/slideLayouts/slideLayout5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743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D423F-6A91-4B7E-A6BB-466E8B87B3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05429"/>
      </p:ext>
    </p:extLst>
  </p:cSld>
  <p:clrMapOvr>
    <a:masterClrMapping/>
  </p:clrMapOvr>
</p:sldLayout>
</file>

<file path=ppt/slideLayouts/slideLayout5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932961"/>
      </p:ext>
    </p:extLst>
  </p:cSld>
  <p:clrMapOvr>
    <a:masterClrMapping/>
  </p:clrMapOvr>
</p:sldLayout>
</file>

<file path=ppt/slideLayouts/slideLayout5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263212"/>
      </p:ext>
    </p:extLst>
  </p:cSld>
  <p:clrMapOvr>
    <a:masterClrMapping/>
  </p:clrMapOvr>
</p:sldLayout>
</file>

<file path=ppt/slideLayouts/slideLayout5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47313"/>
      </p:ext>
    </p:extLst>
  </p:cSld>
  <p:clrMapOvr>
    <a:masterClrMapping/>
  </p:clrMapOvr>
</p:sldLayout>
</file>

<file path=ppt/slideLayouts/slideLayout5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541754"/>
      </p:ext>
    </p:extLst>
  </p:cSld>
  <p:clrMapOvr>
    <a:masterClrMapping/>
  </p:clrMapOvr>
</p:sldLayout>
</file>

<file path=ppt/slideLayouts/slideLayout5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74432"/>
      </p:ext>
    </p:extLst>
  </p:cSld>
  <p:clrMapOvr>
    <a:masterClrMapping/>
  </p:clrMapOvr>
</p:sldLayout>
</file>

<file path=ppt/slideLayouts/slideLayout5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50652"/>
      </p:ext>
    </p:extLst>
  </p:cSld>
  <p:clrMapOvr>
    <a:masterClrMapping/>
  </p:clrMapOvr>
</p:sldLayout>
</file>

<file path=ppt/slideLayouts/slideLayout5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34903"/>
      </p:ext>
    </p:extLst>
  </p:cSld>
  <p:clrMapOvr>
    <a:masterClrMapping/>
  </p:clrMapOvr>
</p:sldLayout>
</file>

<file path=ppt/slideLayouts/slideLayout5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5791200" y="0"/>
            <a:ext cx="3365146" cy="6858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232" t="1250" r="2014"/>
          <a:stretch/>
        </p:blipFill>
        <p:spPr>
          <a:xfrm>
            <a:off x="5794218" y="-4386"/>
            <a:ext cx="3360737" cy="6772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24" y="254995"/>
            <a:ext cx="4160172" cy="926482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224" y="1761403"/>
            <a:ext cx="3255297" cy="75713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033" y="660860"/>
            <a:ext cx="4626281" cy="4663439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02278" y="6293793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1E7640"/>
                </a:solidFill>
                <a:cs typeface="Arial" charset="0"/>
              </a:rPr>
              <a:t>ORNL is managed by UT-Battelle </a:t>
            </a:r>
            <a:br>
              <a:rPr lang="en-US" sz="1000" dirty="0" smtClean="0">
                <a:solidFill>
                  <a:srgbClr val="1E7640"/>
                </a:solidFill>
                <a:cs typeface="Arial" charset="0"/>
              </a:rPr>
            </a:br>
            <a:r>
              <a:rPr lang="en-US" sz="1000" dirty="0" smtClean="0">
                <a:solidFill>
                  <a:srgbClr val="1E7640"/>
                </a:solidFill>
                <a:cs typeface="Arial" charset="0"/>
              </a:rPr>
              <a:t>for the US Department of Energy</a:t>
            </a:r>
            <a:endParaRPr lang="en-US" sz="1000" dirty="0">
              <a:solidFill>
                <a:srgbClr val="1E7640"/>
              </a:solidFill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550" y="6338371"/>
            <a:ext cx="1329900" cy="31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363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256032"/>
            <a:ext cx="8636290" cy="484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168" y="1443385"/>
            <a:ext cx="8642640" cy="419541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82725" indent="-222250"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21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256032"/>
            <a:ext cx="8636290" cy="484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047" y="1444752"/>
            <a:ext cx="4198258" cy="4275744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7398" y="1444752"/>
            <a:ext cx="4198258" cy="4275744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985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5DA97-CB19-4C34-B37F-3ACFBAC09A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375538"/>
      </p:ext>
    </p:extLst>
  </p:cSld>
  <p:clrMapOvr>
    <a:masterClrMapping/>
  </p:clrMapOvr>
</p:sldLayout>
</file>

<file path=ppt/slideLayouts/slideLayout5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387" y="256032"/>
            <a:ext cx="8628678" cy="48474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948" y="1444752"/>
            <a:ext cx="4192528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5948" y="2270334"/>
            <a:ext cx="4192528" cy="36746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buFont typeface="Arial" panose="020B0604020202020204" pitchFamily="34" charset="0"/>
              <a:buChar char="•"/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4752"/>
            <a:ext cx="4194175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70334"/>
            <a:ext cx="4194175" cy="36746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608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5791200" y="0"/>
            <a:ext cx="3365146" cy="6858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 userDrawn="1"/>
        </p:nvCxnSpPr>
        <p:spPr>
          <a:xfrm>
            <a:off x="5791200" y="0"/>
            <a:ext cx="0" cy="6858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550" y="6338371"/>
            <a:ext cx="1329900" cy="3167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354" t="1250" r="1844"/>
          <a:stretch/>
        </p:blipFill>
        <p:spPr>
          <a:xfrm>
            <a:off x="5791201" y="0"/>
            <a:ext cx="3365146" cy="6772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85" y="253529"/>
            <a:ext cx="3911890" cy="1117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45257"/>
      </p:ext>
    </p:extLst>
  </p:cSld>
  <p:clrMapOvr>
    <a:masterClrMapping/>
  </p:clrMapOvr>
</p:sldLayout>
</file>

<file path=ppt/slideLayouts/slideLayout5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85" y="253529"/>
            <a:ext cx="8628678" cy="484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2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2831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 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49002"/>
            <a:ext cx="82296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3505200" y="6602373"/>
            <a:ext cx="2133600" cy="178813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defRPr sz="9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98151F-1DE3-476A-8028-5E7ADDCA83F3}" type="datetime1">
              <a:rPr lang="en-US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540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00441"/>
      </p:ext>
    </p:extLst>
  </p:cSld>
  <p:clrMapOvr>
    <a:masterClrMapping/>
  </p:clrMapOvr>
</p:sldLayout>
</file>

<file path=ppt/slideLayouts/slideLayout5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976310"/>
      </p:ext>
    </p:extLst>
  </p:cSld>
  <p:clrMapOvr>
    <a:masterClrMapping/>
  </p:clrMapOvr>
</p:sldLayout>
</file>

<file path=ppt/slideLayouts/slideLayout5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78136"/>
      </p:ext>
    </p:extLst>
  </p:cSld>
  <p:clrMapOvr>
    <a:masterClrMapping/>
  </p:clrMapOvr>
</p:sldLayout>
</file>

<file path=ppt/slideLayouts/slideLayout5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388495"/>
      </p:ext>
    </p:extLst>
  </p:cSld>
  <p:clrMapOvr>
    <a:masterClrMapping/>
  </p:clrMapOvr>
</p:sldLayout>
</file>

<file path=ppt/slideLayouts/slideLayout5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575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1ABBB-7649-4C85-9E84-0A67E9823D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046999"/>
      </p:ext>
    </p:extLst>
  </p:cSld>
  <p:clrMapOvr>
    <a:masterClrMapping/>
  </p:clrMapOvr>
</p:sldLayout>
</file>

<file path=ppt/slideLayouts/slideLayout5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269933"/>
      </p:ext>
    </p:extLst>
  </p:cSld>
  <p:clrMapOvr>
    <a:masterClrMapping/>
  </p:clrMapOvr>
</p:sldLayout>
</file>

<file path=ppt/slideLayouts/slideLayout5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333176"/>
      </p:ext>
    </p:extLst>
  </p:cSld>
  <p:clrMapOvr>
    <a:masterClrMapping/>
  </p:clrMapOvr>
</p:sldLayout>
</file>

<file path=ppt/slideLayouts/slideLayout5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44338"/>
      </p:ext>
    </p:extLst>
  </p:cSld>
  <p:clrMapOvr>
    <a:masterClrMapping/>
  </p:clrMapOvr>
</p:sldLayout>
</file>

<file path=ppt/slideLayouts/slideLayout5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625433"/>
      </p:ext>
    </p:extLst>
  </p:cSld>
  <p:clrMapOvr>
    <a:masterClrMapping/>
  </p:clrMapOvr>
</p:sldLayout>
</file>

<file path=ppt/slideLayouts/slideLayout5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05161"/>
      </p:ext>
    </p:extLst>
  </p:cSld>
  <p:clrMapOvr>
    <a:masterClrMapping/>
  </p:clrMapOvr>
</p:sldLayout>
</file>

<file path=ppt/slideLayouts/slideLayout5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97873"/>
      </p:ext>
    </p:extLst>
  </p:cSld>
  <p:clrMapOvr>
    <a:masterClrMapping/>
  </p:clrMapOvr>
</p:sldLayout>
</file>

<file path=ppt/slideLayouts/slideLayout5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411604"/>
      </p:ext>
    </p:extLst>
  </p:cSld>
  <p:clrMapOvr>
    <a:masterClrMapping/>
  </p:clrMapOvr>
</p:sldLayout>
</file>

<file path=ppt/slideLayouts/slideLayout5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958652"/>
      </p:ext>
    </p:extLst>
  </p:cSld>
  <p:clrMapOvr>
    <a:masterClrMapping/>
  </p:clrMapOvr>
</p:sldLayout>
</file>

<file path=ppt/slideLayouts/slideLayout5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10397"/>
      </p:ext>
    </p:extLst>
  </p:cSld>
  <p:clrMapOvr>
    <a:masterClrMapping/>
  </p:clrMapOvr>
</p:sldLayout>
</file>

<file path=ppt/slideLayouts/slideLayout5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7425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22D98-3ECD-4865-979A-8A1E45C920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28225"/>
      </p:ext>
    </p:extLst>
  </p:cSld>
  <p:clrMapOvr>
    <a:masterClrMapping/>
  </p:clrMapOvr>
</p:sldLayout>
</file>

<file path=ppt/slideLayouts/slideLayout5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651"/>
      </p:ext>
    </p:extLst>
  </p:cSld>
  <p:clrMapOvr>
    <a:masterClrMapping/>
  </p:clrMapOvr>
</p:sldLayout>
</file>

<file path=ppt/slideLayouts/slideLayout5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580979"/>
      </p:ext>
    </p:extLst>
  </p:cSld>
  <p:clrMapOvr>
    <a:masterClrMapping/>
  </p:clrMapOvr>
</p:sldLayout>
</file>

<file path=ppt/slideLayouts/slideLayout5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55934"/>
      </p:ext>
    </p:extLst>
  </p:cSld>
  <p:clrMapOvr>
    <a:masterClrMapping/>
  </p:clrMapOvr>
</p:sldLayout>
</file>

<file path=ppt/slideLayouts/slideLayout5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594514"/>
      </p:ext>
    </p:extLst>
  </p:cSld>
  <p:clrMapOvr>
    <a:masterClrMapping/>
  </p:clrMapOvr>
</p:sldLayout>
</file>

<file path=ppt/slideLayouts/slideLayout5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309977"/>
      </p:ext>
    </p:extLst>
  </p:cSld>
  <p:clrMapOvr>
    <a:masterClrMapping/>
  </p:clrMapOvr>
</p:sldLayout>
</file>

<file path=ppt/slideLayouts/slideLayout5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311864"/>
      </p:ext>
    </p:extLst>
  </p:cSld>
  <p:clrMapOvr>
    <a:masterClrMapping/>
  </p:clrMapOvr>
</p:sldLayout>
</file>

<file path=ppt/slideLayouts/slideLayout5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295236"/>
      </p:ext>
    </p:extLst>
  </p:cSld>
  <p:clrMapOvr>
    <a:masterClrMapping/>
  </p:clrMapOvr>
</p:sldLayout>
</file>

<file path=ppt/slideLayouts/slideLayout5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619071"/>
      </p:ext>
    </p:extLst>
  </p:cSld>
  <p:clrMapOvr>
    <a:masterClrMapping/>
  </p:clrMapOvr>
</p:sldLayout>
</file>

<file path=ppt/slideLayouts/slideLayout5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0984"/>
      </p:ext>
    </p:extLst>
  </p:cSld>
  <p:clrMapOvr>
    <a:masterClrMapping/>
  </p:clrMapOvr>
</p:sldLayout>
</file>

<file path=ppt/slideLayouts/slideLayout5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7347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B35CA-2092-4421-B961-000D41A307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103658"/>
      </p:ext>
    </p:extLst>
  </p:cSld>
  <p:clrMapOvr>
    <a:masterClrMapping/>
  </p:clrMapOvr>
</p:sldLayout>
</file>

<file path=ppt/slideLayouts/slideLayout5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74196"/>
      </p:ext>
    </p:extLst>
  </p:cSld>
  <p:clrMapOvr>
    <a:masterClrMapping/>
  </p:clrMapOvr>
</p:sldLayout>
</file>

<file path=ppt/slideLayouts/slideLayout5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868310"/>
      </p:ext>
    </p:extLst>
  </p:cSld>
  <p:clrMapOvr>
    <a:masterClrMapping/>
  </p:clrMapOvr>
</p:sldLayout>
</file>

<file path=ppt/slideLayouts/slideLayout5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11767"/>
      </p:ext>
    </p:extLst>
  </p:cSld>
  <p:clrMapOvr>
    <a:masterClrMapping/>
  </p:clrMapOvr>
</p:sldLayout>
</file>

<file path=ppt/slideLayouts/slideLayout5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760127"/>
      </p:ext>
    </p:extLst>
  </p:cSld>
  <p:clrMapOvr>
    <a:masterClrMapping/>
  </p:clrMapOvr>
</p:sldLayout>
</file>

<file path=ppt/slideLayouts/slideLayout5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596214"/>
      </p:ext>
    </p:extLst>
  </p:cSld>
  <p:clrMapOvr>
    <a:masterClrMapping/>
  </p:clrMapOvr>
</p:sldLayout>
</file>

<file path=ppt/slideLayouts/slideLayout5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8198"/>
      </p:ext>
    </p:extLst>
  </p:cSld>
  <p:clrMapOvr>
    <a:masterClrMapping/>
  </p:clrMapOvr>
</p:sldLayout>
</file>

<file path=ppt/slideLayouts/slideLayout5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343133"/>
      </p:ext>
    </p:extLst>
  </p:cSld>
  <p:clrMapOvr>
    <a:masterClrMapping/>
  </p:clrMapOvr>
</p:sldLayout>
</file>

<file path=ppt/slideLayouts/slideLayout5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206017"/>
      </p:ext>
    </p:extLst>
  </p:cSld>
  <p:clrMapOvr>
    <a:masterClrMapping/>
  </p:clrMapOvr>
</p:sldLayout>
</file>

<file path=ppt/slideLayouts/slideLayout5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58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158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74249-54DD-4A44-8C12-64BCDD07FD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44622"/>
      </p:ext>
    </p:extLst>
  </p:cSld>
  <p:clrMapOvr>
    <a:masterClrMapping/>
  </p:clrMapOvr>
</p:sldLayout>
</file>

<file path=ppt/slideLayouts/slideLayout57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prstClr val="white"/>
              </a:solidFill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520054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029EE38-A9FD-4CC1-8911-81A3851ED0D0}" type="datetime1">
              <a:rPr lang="en-US">
                <a:solidFill>
                  <a:srgbClr val="EEECE1">
                    <a:lumMod val="75000"/>
                  </a:srgbClr>
                </a:solidFill>
              </a:rPr>
              <a:pPr>
                <a:defRPr/>
              </a:pPr>
              <a:t>7/11/2014</a:t>
            </a:fld>
            <a:endParaRPr lang="en-US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  <a:prstGeom prst="rect">
            <a:avLst/>
          </a:prstGeo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EEECE1">
                    <a:lumMod val="75000"/>
                  </a:srgbClr>
                </a:solidFill>
              </a:rPr>
              <a:t>FCC Kickoff - lepton collider / J. Wenninger</a:t>
            </a:r>
            <a:endParaRPr lang="en-US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337161" y="16152"/>
            <a:ext cx="1786338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54" y="0"/>
            <a:ext cx="1822041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78806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2946A-5EF6-42B9-A691-2285D08F11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627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913DD-8D3E-47B9-B0C7-04E00DC6D9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0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72852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401CF-6B58-45FD-9BCA-E4794058B43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1200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D1FCF-F7FA-4C99-B9E8-1EA526BD14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697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37CE8-DCE1-46B1-92E7-8D4FCC1F9A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832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D423F-6A91-4B7E-A6BB-466E8B87B3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6162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5DA97-CB19-4C34-B37F-3ACFBAC09A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1001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1ABBB-7649-4C85-9E84-0A67E9823D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22969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22D98-3ECD-4865-979A-8A1E45C920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69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B35CA-2092-4421-B961-000D41A307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273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74249-54DD-4A44-8C12-64BCDD07FD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9826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2946A-5EF6-42B9-A691-2285D08F11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917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9149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913DD-8D3E-47B9-B0C7-04E00DC6D9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407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401CF-6B58-45FD-9BCA-E4794058B43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7449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D1FCF-F7FA-4C99-B9E8-1EA526BD14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1155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37CE8-DCE1-46B1-92E7-8D4FCC1F9A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74175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D423F-6A91-4B7E-A6BB-466E8B87B3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654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5DA97-CB19-4C34-B37F-3ACFBAC09A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6501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1ABBB-7649-4C85-9E84-0A67E9823D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603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22D98-3ECD-4865-979A-8A1E45C920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76695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B35CA-2092-4421-B961-000D41A307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241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74249-54DD-4A44-8C12-64BCDD07FD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383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0752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2946A-5EF6-42B9-A691-2285D08F11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141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913DD-8D3E-47B9-B0C7-04E00DC6D9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79086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401CF-6B58-45FD-9BCA-E4794058B43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4176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D1FCF-F7FA-4C99-B9E8-1EA526BD14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2838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37CE8-DCE1-46B1-92E7-8D4FCC1F9A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04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D423F-6A91-4B7E-A6BB-466E8B87B3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6919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5DA97-CB19-4C34-B37F-3ACFBAC09A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4345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1ABBB-7649-4C85-9E84-0A67E9823D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09189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22D98-3ECD-4865-979A-8A1E45C920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1628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B35CA-2092-4421-B961-000D41A307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6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2221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74249-54DD-4A44-8C12-64BCDD07FD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39457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2946A-5EF6-42B9-A691-2285D08F11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26686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913DD-8D3E-47B9-B0C7-04E00DC6D9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809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401CF-6B58-45FD-9BCA-E4794058B43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734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D1FCF-F7FA-4C99-B9E8-1EA526BD14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55827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37CE8-DCE1-46B1-92E7-8D4FCC1F9A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49704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D423F-6A91-4B7E-A6BB-466E8B87B3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71120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5DA97-CB19-4C34-B37F-3ACFBAC09A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7712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1ABBB-7649-4C85-9E84-0A67E9823D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9400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22D98-3ECD-4865-979A-8A1E45C920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4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7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7.xml"/><Relationship Id="rId13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36.xml"/><Relationship Id="rId12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5.xml"/><Relationship Id="rId11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4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8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0.xml"/><Relationship Id="rId13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45.xml"/><Relationship Id="rId7" Type="http://schemas.openxmlformats.org/officeDocument/2006/relationships/slideLayout" Target="../slideLayouts/slideLayout149.xml"/><Relationship Id="rId12" Type="http://schemas.openxmlformats.org/officeDocument/2006/relationships/slideLayout" Target="../slideLayouts/slideLayout154.xml"/><Relationship Id="rId2" Type="http://schemas.openxmlformats.org/officeDocument/2006/relationships/slideLayout" Target="../slideLayouts/slideLayout14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3.xml"/><Relationship Id="rId6" Type="http://schemas.openxmlformats.org/officeDocument/2006/relationships/slideLayout" Target="../slideLayouts/slideLayout148.xml"/><Relationship Id="rId11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47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52.xml"/><Relationship Id="rId4" Type="http://schemas.openxmlformats.org/officeDocument/2006/relationships/slideLayout" Target="../slideLayouts/slideLayout146.xml"/><Relationship Id="rId9" Type="http://schemas.openxmlformats.org/officeDocument/2006/relationships/slideLayout" Target="../slideLayouts/slideLayout151.xml"/><Relationship Id="rId14" Type="http://schemas.openxmlformats.org/officeDocument/2006/relationships/slideLayout" Target="../slideLayouts/slideLayout15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Relationship Id="rId14" Type="http://schemas.openxmlformats.org/officeDocument/2006/relationships/slideLayout" Target="../slideLayouts/slideLayout17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13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12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75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Relationship Id="rId14" Type="http://schemas.openxmlformats.org/officeDocument/2006/relationships/slideLayout" Target="../slideLayouts/slideLayout18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13" Type="http://schemas.openxmlformats.org/officeDocument/2006/relationships/slideLayout" Target="../slideLayouts/slideLayout197.xml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slideLayout" Target="../slideLayouts/slideLayout196.xml"/><Relationship Id="rId2" Type="http://schemas.openxmlformats.org/officeDocument/2006/relationships/slideLayout" Target="../slideLayouts/slideLayout18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89.xml"/><Relationship Id="rId15" Type="http://schemas.openxmlformats.org/officeDocument/2006/relationships/theme" Target="../theme/theme16.xml"/><Relationship Id="rId10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Relationship Id="rId14" Type="http://schemas.openxmlformats.org/officeDocument/2006/relationships/slideLayout" Target="../slideLayouts/slideLayout198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00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5" Type="http://schemas.openxmlformats.org/officeDocument/2006/relationships/theme" Target="../theme/theme17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Relationship Id="rId14" Type="http://schemas.openxmlformats.org/officeDocument/2006/relationships/slideLayout" Target="../slideLayouts/slideLayout212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0.xml"/><Relationship Id="rId13" Type="http://schemas.openxmlformats.org/officeDocument/2006/relationships/slideLayout" Target="../slideLayouts/slideLayout225.xml"/><Relationship Id="rId3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9.xml"/><Relationship Id="rId12" Type="http://schemas.openxmlformats.org/officeDocument/2006/relationships/slideLayout" Target="../slideLayouts/slideLayout224.xml"/><Relationship Id="rId2" Type="http://schemas.openxmlformats.org/officeDocument/2006/relationships/slideLayout" Target="../slideLayouts/slideLayout2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11" Type="http://schemas.openxmlformats.org/officeDocument/2006/relationships/slideLayout" Target="../slideLayouts/slideLayout223.xml"/><Relationship Id="rId5" Type="http://schemas.openxmlformats.org/officeDocument/2006/relationships/slideLayout" Target="../slideLayouts/slideLayout217.xml"/><Relationship Id="rId15" Type="http://schemas.openxmlformats.org/officeDocument/2006/relationships/theme" Target="../theme/theme18.xml"/><Relationship Id="rId10" Type="http://schemas.openxmlformats.org/officeDocument/2006/relationships/slideLayout" Target="../slideLayouts/slideLayout222.xml"/><Relationship Id="rId4" Type="http://schemas.openxmlformats.org/officeDocument/2006/relationships/slideLayout" Target="../slideLayouts/slideLayout216.xml"/><Relationship Id="rId9" Type="http://schemas.openxmlformats.org/officeDocument/2006/relationships/slideLayout" Target="../slideLayouts/slideLayout221.xml"/><Relationship Id="rId14" Type="http://schemas.openxmlformats.org/officeDocument/2006/relationships/slideLayout" Target="../slideLayouts/slideLayout22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4.xml"/><Relationship Id="rId13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29.xml"/><Relationship Id="rId7" Type="http://schemas.openxmlformats.org/officeDocument/2006/relationships/slideLayout" Target="../slideLayouts/slideLayout233.xml"/><Relationship Id="rId12" Type="http://schemas.openxmlformats.org/officeDocument/2006/relationships/slideLayout" Target="../slideLayouts/slideLayout238.xml"/><Relationship Id="rId2" Type="http://schemas.openxmlformats.org/officeDocument/2006/relationships/slideLayout" Target="../slideLayouts/slideLayout22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27.xml"/><Relationship Id="rId6" Type="http://schemas.openxmlformats.org/officeDocument/2006/relationships/slideLayout" Target="../slideLayouts/slideLayout232.xml"/><Relationship Id="rId11" Type="http://schemas.openxmlformats.org/officeDocument/2006/relationships/slideLayout" Target="../slideLayouts/slideLayout237.xml"/><Relationship Id="rId5" Type="http://schemas.openxmlformats.org/officeDocument/2006/relationships/slideLayout" Target="../slideLayouts/slideLayout231.xml"/><Relationship Id="rId15" Type="http://schemas.openxmlformats.org/officeDocument/2006/relationships/theme" Target="../theme/theme19.xml"/><Relationship Id="rId10" Type="http://schemas.openxmlformats.org/officeDocument/2006/relationships/slideLayout" Target="../slideLayouts/slideLayout236.xml"/><Relationship Id="rId4" Type="http://schemas.openxmlformats.org/officeDocument/2006/relationships/slideLayout" Target="../slideLayouts/slideLayout230.xml"/><Relationship Id="rId9" Type="http://schemas.openxmlformats.org/officeDocument/2006/relationships/slideLayout" Target="../slideLayouts/slideLayout235.xml"/><Relationship Id="rId14" Type="http://schemas.openxmlformats.org/officeDocument/2006/relationships/slideLayout" Target="../slideLayouts/slideLayout24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slideLayout" Target="../slideLayouts/slideLayout253.xml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slideLayout" Target="../slideLayouts/slideLayout252.xml"/><Relationship Id="rId2" Type="http://schemas.openxmlformats.org/officeDocument/2006/relationships/slideLayout" Target="../slideLayouts/slideLayout24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45.xml"/><Relationship Id="rId15" Type="http://schemas.openxmlformats.org/officeDocument/2006/relationships/theme" Target="../theme/theme20.xml"/><Relationship Id="rId10" Type="http://schemas.openxmlformats.org/officeDocument/2006/relationships/slideLayout" Target="../slideLayouts/slideLayout250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Relationship Id="rId14" Type="http://schemas.openxmlformats.org/officeDocument/2006/relationships/slideLayout" Target="../slideLayouts/slideLayout254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13" Type="http://schemas.openxmlformats.org/officeDocument/2006/relationships/slideLayout" Target="../slideLayouts/slideLayout267.xml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slideLayout" Target="../slideLayouts/slideLayout266.xml"/><Relationship Id="rId2" Type="http://schemas.openxmlformats.org/officeDocument/2006/relationships/slideLayout" Target="../slideLayouts/slideLayout25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5" Type="http://schemas.openxmlformats.org/officeDocument/2006/relationships/theme" Target="../theme/theme21.xml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Relationship Id="rId14" Type="http://schemas.openxmlformats.org/officeDocument/2006/relationships/slideLayout" Target="../slideLayouts/slideLayout268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6.xml"/><Relationship Id="rId13" Type="http://schemas.openxmlformats.org/officeDocument/2006/relationships/slideLayout" Target="../slideLayouts/slideLayout281.xml"/><Relationship Id="rId3" Type="http://schemas.openxmlformats.org/officeDocument/2006/relationships/slideLayout" Target="../slideLayouts/slideLayout271.xml"/><Relationship Id="rId7" Type="http://schemas.openxmlformats.org/officeDocument/2006/relationships/slideLayout" Target="../slideLayouts/slideLayout275.xml"/><Relationship Id="rId12" Type="http://schemas.openxmlformats.org/officeDocument/2006/relationships/slideLayout" Target="../slideLayouts/slideLayout280.xml"/><Relationship Id="rId2" Type="http://schemas.openxmlformats.org/officeDocument/2006/relationships/slideLayout" Target="../slideLayouts/slideLayout270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4.xml"/><Relationship Id="rId11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73.xml"/><Relationship Id="rId15" Type="http://schemas.openxmlformats.org/officeDocument/2006/relationships/theme" Target="../theme/theme22.xml"/><Relationship Id="rId10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7.xml"/><Relationship Id="rId14" Type="http://schemas.openxmlformats.org/officeDocument/2006/relationships/slideLayout" Target="../slideLayouts/slideLayout28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0.xml"/><Relationship Id="rId13" Type="http://schemas.openxmlformats.org/officeDocument/2006/relationships/slideLayout" Target="../slideLayouts/slideLayout295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285.xml"/><Relationship Id="rId7" Type="http://schemas.openxmlformats.org/officeDocument/2006/relationships/slideLayout" Target="../slideLayouts/slideLayout289.xml"/><Relationship Id="rId12" Type="http://schemas.openxmlformats.org/officeDocument/2006/relationships/slideLayout" Target="../slideLayouts/slideLayout29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84.xml"/><Relationship Id="rId16" Type="http://schemas.openxmlformats.org/officeDocument/2006/relationships/theme" Target="../theme/theme23.xml"/><Relationship Id="rId1" Type="http://schemas.openxmlformats.org/officeDocument/2006/relationships/slideLayout" Target="../slideLayouts/slideLayout283.xml"/><Relationship Id="rId6" Type="http://schemas.openxmlformats.org/officeDocument/2006/relationships/slideLayout" Target="../slideLayouts/slideLayout288.xml"/><Relationship Id="rId11" Type="http://schemas.openxmlformats.org/officeDocument/2006/relationships/slideLayout" Target="../slideLayouts/slideLayout293.xml"/><Relationship Id="rId5" Type="http://schemas.openxmlformats.org/officeDocument/2006/relationships/slideLayout" Target="../slideLayouts/slideLayout287.xml"/><Relationship Id="rId15" Type="http://schemas.openxmlformats.org/officeDocument/2006/relationships/slideLayout" Target="../slideLayouts/slideLayout297.xml"/><Relationship Id="rId10" Type="http://schemas.openxmlformats.org/officeDocument/2006/relationships/slideLayout" Target="../slideLayouts/slideLayout292.xml"/><Relationship Id="rId4" Type="http://schemas.openxmlformats.org/officeDocument/2006/relationships/slideLayout" Target="../slideLayouts/slideLayout286.xml"/><Relationship Id="rId9" Type="http://schemas.openxmlformats.org/officeDocument/2006/relationships/slideLayout" Target="../slideLayouts/slideLayout291.xml"/><Relationship Id="rId14" Type="http://schemas.openxmlformats.org/officeDocument/2006/relationships/slideLayout" Target="../slideLayouts/slideLayout296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13" Type="http://schemas.openxmlformats.org/officeDocument/2006/relationships/slideLayout" Target="../slideLayouts/slideLayout310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slideLayout" Target="../slideLayouts/slideLayout309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99.xml"/><Relationship Id="rId16" Type="http://schemas.openxmlformats.org/officeDocument/2006/relationships/theme" Target="../theme/theme24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5" Type="http://schemas.openxmlformats.org/officeDocument/2006/relationships/slideLayout" Target="../slideLayouts/slideLayout31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Relationship Id="rId14" Type="http://schemas.openxmlformats.org/officeDocument/2006/relationships/slideLayout" Target="../slideLayouts/slideLayout311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0.xml"/><Relationship Id="rId13" Type="http://schemas.openxmlformats.org/officeDocument/2006/relationships/slideLayout" Target="../slideLayouts/slideLayout325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15.xml"/><Relationship Id="rId7" Type="http://schemas.openxmlformats.org/officeDocument/2006/relationships/slideLayout" Target="../slideLayouts/slideLayout319.xml"/><Relationship Id="rId12" Type="http://schemas.openxmlformats.org/officeDocument/2006/relationships/slideLayout" Target="../slideLayouts/slideLayout3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14.xml"/><Relationship Id="rId16" Type="http://schemas.openxmlformats.org/officeDocument/2006/relationships/theme" Target="../theme/theme25.xml"/><Relationship Id="rId1" Type="http://schemas.openxmlformats.org/officeDocument/2006/relationships/slideLayout" Target="../slideLayouts/slideLayout313.xml"/><Relationship Id="rId6" Type="http://schemas.openxmlformats.org/officeDocument/2006/relationships/slideLayout" Target="../slideLayouts/slideLayout318.xml"/><Relationship Id="rId11" Type="http://schemas.openxmlformats.org/officeDocument/2006/relationships/slideLayout" Target="../slideLayouts/slideLayout323.xml"/><Relationship Id="rId5" Type="http://schemas.openxmlformats.org/officeDocument/2006/relationships/slideLayout" Target="../slideLayouts/slideLayout317.xml"/><Relationship Id="rId15" Type="http://schemas.openxmlformats.org/officeDocument/2006/relationships/slideLayout" Target="../slideLayouts/slideLayout327.xml"/><Relationship Id="rId10" Type="http://schemas.openxmlformats.org/officeDocument/2006/relationships/slideLayout" Target="../slideLayouts/slideLayout322.xml"/><Relationship Id="rId4" Type="http://schemas.openxmlformats.org/officeDocument/2006/relationships/slideLayout" Target="../slideLayouts/slideLayout316.xml"/><Relationship Id="rId9" Type="http://schemas.openxmlformats.org/officeDocument/2006/relationships/slideLayout" Target="../slideLayouts/slideLayout321.xml"/><Relationship Id="rId14" Type="http://schemas.openxmlformats.org/officeDocument/2006/relationships/slideLayout" Target="../slideLayouts/slideLayout326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5.xml"/><Relationship Id="rId13" Type="http://schemas.openxmlformats.org/officeDocument/2006/relationships/slideLayout" Target="../slideLayouts/slideLayout340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30.xml"/><Relationship Id="rId7" Type="http://schemas.openxmlformats.org/officeDocument/2006/relationships/slideLayout" Target="../slideLayouts/slideLayout334.xml"/><Relationship Id="rId12" Type="http://schemas.openxmlformats.org/officeDocument/2006/relationships/slideLayout" Target="../slideLayouts/slideLayout339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29.xml"/><Relationship Id="rId16" Type="http://schemas.openxmlformats.org/officeDocument/2006/relationships/theme" Target="../theme/theme26.xml"/><Relationship Id="rId1" Type="http://schemas.openxmlformats.org/officeDocument/2006/relationships/slideLayout" Target="../slideLayouts/slideLayout328.xml"/><Relationship Id="rId6" Type="http://schemas.openxmlformats.org/officeDocument/2006/relationships/slideLayout" Target="../slideLayouts/slideLayout333.xml"/><Relationship Id="rId11" Type="http://schemas.openxmlformats.org/officeDocument/2006/relationships/slideLayout" Target="../slideLayouts/slideLayout338.xml"/><Relationship Id="rId5" Type="http://schemas.openxmlformats.org/officeDocument/2006/relationships/slideLayout" Target="../slideLayouts/slideLayout332.xml"/><Relationship Id="rId15" Type="http://schemas.openxmlformats.org/officeDocument/2006/relationships/slideLayout" Target="../slideLayouts/slideLayout342.xml"/><Relationship Id="rId10" Type="http://schemas.openxmlformats.org/officeDocument/2006/relationships/slideLayout" Target="../slideLayouts/slideLayout337.xml"/><Relationship Id="rId4" Type="http://schemas.openxmlformats.org/officeDocument/2006/relationships/slideLayout" Target="../slideLayouts/slideLayout331.xml"/><Relationship Id="rId9" Type="http://schemas.openxmlformats.org/officeDocument/2006/relationships/slideLayout" Target="../slideLayouts/slideLayout336.xml"/><Relationship Id="rId14" Type="http://schemas.openxmlformats.org/officeDocument/2006/relationships/slideLayout" Target="../slideLayouts/slideLayout341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0.xml"/><Relationship Id="rId3" Type="http://schemas.openxmlformats.org/officeDocument/2006/relationships/slideLayout" Target="../slideLayouts/slideLayout345.xml"/><Relationship Id="rId7" Type="http://schemas.openxmlformats.org/officeDocument/2006/relationships/slideLayout" Target="../slideLayouts/slideLayout349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344.xml"/><Relationship Id="rId1" Type="http://schemas.openxmlformats.org/officeDocument/2006/relationships/slideLayout" Target="../slideLayouts/slideLayout343.xml"/><Relationship Id="rId6" Type="http://schemas.openxmlformats.org/officeDocument/2006/relationships/slideLayout" Target="../slideLayouts/slideLayout348.xml"/><Relationship Id="rId11" Type="http://schemas.openxmlformats.org/officeDocument/2006/relationships/slideLayout" Target="../slideLayouts/slideLayout353.xml"/><Relationship Id="rId5" Type="http://schemas.openxmlformats.org/officeDocument/2006/relationships/slideLayout" Target="../slideLayouts/slideLayout347.xml"/><Relationship Id="rId10" Type="http://schemas.openxmlformats.org/officeDocument/2006/relationships/slideLayout" Target="../slideLayouts/slideLayout352.xml"/><Relationship Id="rId4" Type="http://schemas.openxmlformats.org/officeDocument/2006/relationships/slideLayout" Target="../slideLayouts/slideLayout346.xml"/><Relationship Id="rId9" Type="http://schemas.openxmlformats.org/officeDocument/2006/relationships/slideLayout" Target="../slideLayouts/slideLayout351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1.xml"/><Relationship Id="rId13" Type="http://schemas.openxmlformats.org/officeDocument/2006/relationships/theme" Target="../theme/theme28.xml"/><Relationship Id="rId3" Type="http://schemas.openxmlformats.org/officeDocument/2006/relationships/slideLayout" Target="../slideLayouts/slideLayout356.xml"/><Relationship Id="rId7" Type="http://schemas.openxmlformats.org/officeDocument/2006/relationships/slideLayout" Target="../slideLayouts/slideLayout360.xml"/><Relationship Id="rId12" Type="http://schemas.openxmlformats.org/officeDocument/2006/relationships/slideLayout" Target="../slideLayouts/slideLayout365.xml"/><Relationship Id="rId2" Type="http://schemas.openxmlformats.org/officeDocument/2006/relationships/slideLayout" Target="../slideLayouts/slideLayout355.xml"/><Relationship Id="rId1" Type="http://schemas.openxmlformats.org/officeDocument/2006/relationships/slideLayout" Target="../slideLayouts/slideLayout354.xml"/><Relationship Id="rId6" Type="http://schemas.openxmlformats.org/officeDocument/2006/relationships/slideLayout" Target="../slideLayouts/slideLayout359.xml"/><Relationship Id="rId11" Type="http://schemas.openxmlformats.org/officeDocument/2006/relationships/slideLayout" Target="../slideLayouts/slideLayout364.xml"/><Relationship Id="rId5" Type="http://schemas.openxmlformats.org/officeDocument/2006/relationships/slideLayout" Target="../slideLayouts/slideLayout358.xml"/><Relationship Id="rId10" Type="http://schemas.openxmlformats.org/officeDocument/2006/relationships/slideLayout" Target="../slideLayouts/slideLayout363.xml"/><Relationship Id="rId4" Type="http://schemas.openxmlformats.org/officeDocument/2006/relationships/slideLayout" Target="../slideLayouts/slideLayout357.xml"/><Relationship Id="rId9" Type="http://schemas.openxmlformats.org/officeDocument/2006/relationships/slideLayout" Target="../slideLayouts/slideLayout362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3.xml"/><Relationship Id="rId13" Type="http://schemas.openxmlformats.org/officeDocument/2006/relationships/theme" Target="../theme/theme29.xml"/><Relationship Id="rId3" Type="http://schemas.openxmlformats.org/officeDocument/2006/relationships/slideLayout" Target="../slideLayouts/slideLayout368.xml"/><Relationship Id="rId7" Type="http://schemas.openxmlformats.org/officeDocument/2006/relationships/slideLayout" Target="../slideLayouts/slideLayout372.xml"/><Relationship Id="rId12" Type="http://schemas.openxmlformats.org/officeDocument/2006/relationships/slideLayout" Target="../slideLayouts/slideLayout377.xml"/><Relationship Id="rId2" Type="http://schemas.openxmlformats.org/officeDocument/2006/relationships/slideLayout" Target="../slideLayouts/slideLayout367.xml"/><Relationship Id="rId1" Type="http://schemas.openxmlformats.org/officeDocument/2006/relationships/slideLayout" Target="../slideLayouts/slideLayout366.xml"/><Relationship Id="rId6" Type="http://schemas.openxmlformats.org/officeDocument/2006/relationships/slideLayout" Target="../slideLayouts/slideLayout371.xml"/><Relationship Id="rId11" Type="http://schemas.openxmlformats.org/officeDocument/2006/relationships/slideLayout" Target="../slideLayouts/slideLayout376.xml"/><Relationship Id="rId5" Type="http://schemas.openxmlformats.org/officeDocument/2006/relationships/slideLayout" Target="../slideLayouts/slideLayout370.xml"/><Relationship Id="rId10" Type="http://schemas.openxmlformats.org/officeDocument/2006/relationships/slideLayout" Target="../slideLayouts/slideLayout375.xml"/><Relationship Id="rId4" Type="http://schemas.openxmlformats.org/officeDocument/2006/relationships/slideLayout" Target="../slideLayouts/slideLayout369.xml"/><Relationship Id="rId9" Type="http://schemas.openxmlformats.org/officeDocument/2006/relationships/slideLayout" Target="../slideLayouts/slideLayout37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5.xml"/><Relationship Id="rId3" Type="http://schemas.openxmlformats.org/officeDocument/2006/relationships/slideLayout" Target="../slideLayouts/slideLayout380.xml"/><Relationship Id="rId7" Type="http://schemas.openxmlformats.org/officeDocument/2006/relationships/slideLayout" Target="../slideLayouts/slideLayout384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79.xml"/><Relationship Id="rId1" Type="http://schemas.openxmlformats.org/officeDocument/2006/relationships/slideLayout" Target="../slideLayouts/slideLayout378.xml"/><Relationship Id="rId6" Type="http://schemas.openxmlformats.org/officeDocument/2006/relationships/slideLayout" Target="../slideLayouts/slideLayout383.xml"/><Relationship Id="rId11" Type="http://schemas.openxmlformats.org/officeDocument/2006/relationships/slideLayout" Target="../slideLayouts/slideLayout388.xml"/><Relationship Id="rId5" Type="http://schemas.openxmlformats.org/officeDocument/2006/relationships/slideLayout" Target="../slideLayouts/slideLayout382.xml"/><Relationship Id="rId10" Type="http://schemas.openxmlformats.org/officeDocument/2006/relationships/slideLayout" Target="../slideLayouts/slideLayout387.xml"/><Relationship Id="rId4" Type="http://schemas.openxmlformats.org/officeDocument/2006/relationships/slideLayout" Target="../slideLayouts/slideLayout381.xml"/><Relationship Id="rId9" Type="http://schemas.openxmlformats.org/officeDocument/2006/relationships/slideLayout" Target="../slideLayouts/slideLayout386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6.xml"/><Relationship Id="rId3" Type="http://schemas.openxmlformats.org/officeDocument/2006/relationships/slideLayout" Target="../slideLayouts/slideLayout391.xml"/><Relationship Id="rId7" Type="http://schemas.openxmlformats.org/officeDocument/2006/relationships/slideLayout" Target="../slideLayouts/slideLayout395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90.xml"/><Relationship Id="rId1" Type="http://schemas.openxmlformats.org/officeDocument/2006/relationships/slideLayout" Target="../slideLayouts/slideLayout389.xml"/><Relationship Id="rId6" Type="http://schemas.openxmlformats.org/officeDocument/2006/relationships/slideLayout" Target="../slideLayouts/slideLayout394.xml"/><Relationship Id="rId11" Type="http://schemas.openxmlformats.org/officeDocument/2006/relationships/slideLayout" Target="../slideLayouts/slideLayout399.xml"/><Relationship Id="rId5" Type="http://schemas.openxmlformats.org/officeDocument/2006/relationships/slideLayout" Target="../slideLayouts/slideLayout393.xml"/><Relationship Id="rId10" Type="http://schemas.openxmlformats.org/officeDocument/2006/relationships/slideLayout" Target="../slideLayouts/slideLayout398.xml"/><Relationship Id="rId4" Type="http://schemas.openxmlformats.org/officeDocument/2006/relationships/slideLayout" Target="../slideLayouts/slideLayout392.xml"/><Relationship Id="rId9" Type="http://schemas.openxmlformats.org/officeDocument/2006/relationships/slideLayout" Target="../slideLayouts/slideLayout397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7.xml"/><Relationship Id="rId3" Type="http://schemas.openxmlformats.org/officeDocument/2006/relationships/slideLayout" Target="../slideLayouts/slideLayout402.xml"/><Relationship Id="rId7" Type="http://schemas.openxmlformats.org/officeDocument/2006/relationships/slideLayout" Target="../slideLayouts/slideLayout406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401.xml"/><Relationship Id="rId1" Type="http://schemas.openxmlformats.org/officeDocument/2006/relationships/slideLayout" Target="../slideLayouts/slideLayout400.xml"/><Relationship Id="rId6" Type="http://schemas.openxmlformats.org/officeDocument/2006/relationships/slideLayout" Target="../slideLayouts/slideLayout405.xml"/><Relationship Id="rId11" Type="http://schemas.openxmlformats.org/officeDocument/2006/relationships/slideLayout" Target="../slideLayouts/slideLayout410.xml"/><Relationship Id="rId5" Type="http://schemas.openxmlformats.org/officeDocument/2006/relationships/slideLayout" Target="../slideLayouts/slideLayout404.xml"/><Relationship Id="rId10" Type="http://schemas.openxmlformats.org/officeDocument/2006/relationships/slideLayout" Target="../slideLayouts/slideLayout409.xml"/><Relationship Id="rId4" Type="http://schemas.openxmlformats.org/officeDocument/2006/relationships/slideLayout" Target="../slideLayouts/slideLayout403.xml"/><Relationship Id="rId9" Type="http://schemas.openxmlformats.org/officeDocument/2006/relationships/slideLayout" Target="../slideLayouts/slideLayout408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8.xml"/><Relationship Id="rId3" Type="http://schemas.openxmlformats.org/officeDocument/2006/relationships/slideLayout" Target="../slideLayouts/slideLayout413.xml"/><Relationship Id="rId7" Type="http://schemas.openxmlformats.org/officeDocument/2006/relationships/slideLayout" Target="../slideLayouts/slideLayout417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412.xml"/><Relationship Id="rId1" Type="http://schemas.openxmlformats.org/officeDocument/2006/relationships/slideLayout" Target="../slideLayouts/slideLayout411.xml"/><Relationship Id="rId6" Type="http://schemas.openxmlformats.org/officeDocument/2006/relationships/slideLayout" Target="../slideLayouts/slideLayout416.xml"/><Relationship Id="rId11" Type="http://schemas.openxmlformats.org/officeDocument/2006/relationships/slideLayout" Target="../slideLayouts/slideLayout421.xml"/><Relationship Id="rId5" Type="http://schemas.openxmlformats.org/officeDocument/2006/relationships/slideLayout" Target="../slideLayouts/slideLayout415.xml"/><Relationship Id="rId10" Type="http://schemas.openxmlformats.org/officeDocument/2006/relationships/slideLayout" Target="../slideLayouts/slideLayout420.xml"/><Relationship Id="rId4" Type="http://schemas.openxmlformats.org/officeDocument/2006/relationships/slideLayout" Target="../slideLayouts/slideLayout414.xml"/><Relationship Id="rId9" Type="http://schemas.openxmlformats.org/officeDocument/2006/relationships/slideLayout" Target="../slideLayouts/slideLayout419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9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424.xml"/><Relationship Id="rId7" Type="http://schemas.openxmlformats.org/officeDocument/2006/relationships/slideLayout" Target="../slideLayouts/slideLayout428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423.xml"/><Relationship Id="rId1" Type="http://schemas.openxmlformats.org/officeDocument/2006/relationships/slideLayout" Target="../slideLayouts/slideLayout422.xml"/><Relationship Id="rId6" Type="http://schemas.openxmlformats.org/officeDocument/2006/relationships/slideLayout" Target="../slideLayouts/slideLayout427.xml"/><Relationship Id="rId11" Type="http://schemas.openxmlformats.org/officeDocument/2006/relationships/slideLayout" Target="../slideLayouts/slideLayout432.xml"/><Relationship Id="rId5" Type="http://schemas.openxmlformats.org/officeDocument/2006/relationships/slideLayout" Target="../slideLayouts/slideLayout426.xml"/><Relationship Id="rId10" Type="http://schemas.openxmlformats.org/officeDocument/2006/relationships/slideLayout" Target="../slideLayouts/slideLayout431.xml"/><Relationship Id="rId4" Type="http://schemas.openxmlformats.org/officeDocument/2006/relationships/slideLayout" Target="../slideLayouts/slideLayout425.xml"/><Relationship Id="rId9" Type="http://schemas.openxmlformats.org/officeDocument/2006/relationships/slideLayout" Target="../slideLayouts/slideLayout430.xml"/><Relationship Id="rId14" Type="http://schemas.openxmlformats.org/officeDocument/2006/relationships/image" Target="../media/image8.png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0.xml"/><Relationship Id="rId3" Type="http://schemas.openxmlformats.org/officeDocument/2006/relationships/slideLayout" Target="../slideLayouts/slideLayout435.xml"/><Relationship Id="rId7" Type="http://schemas.openxmlformats.org/officeDocument/2006/relationships/slideLayout" Target="../slideLayouts/slideLayout439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434.xml"/><Relationship Id="rId1" Type="http://schemas.openxmlformats.org/officeDocument/2006/relationships/slideLayout" Target="../slideLayouts/slideLayout433.xml"/><Relationship Id="rId6" Type="http://schemas.openxmlformats.org/officeDocument/2006/relationships/slideLayout" Target="../slideLayouts/slideLayout438.xml"/><Relationship Id="rId11" Type="http://schemas.openxmlformats.org/officeDocument/2006/relationships/slideLayout" Target="../slideLayouts/slideLayout443.xml"/><Relationship Id="rId5" Type="http://schemas.openxmlformats.org/officeDocument/2006/relationships/slideLayout" Target="../slideLayouts/slideLayout437.xml"/><Relationship Id="rId10" Type="http://schemas.openxmlformats.org/officeDocument/2006/relationships/slideLayout" Target="../slideLayouts/slideLayout442.xml"/><Relationship Id="rId4" Type="http://schemas.openxmlformats.org/officeDocument/2006/relationships/slideLayout" Target="../slideLayouts/slideLayout436.xml"/><Relationship Id="rId9" Type="http://schemas.openxmlformats.org/officeDocument/2006/relationships/slideLayout" Target="../slideLayouts/slideLayout441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1.xml"/><Relationship Id="rId3" Type="http://schemas.openxmlformats.org/officeDocument/2006/relationships/slideLayout" Target="../slideLayouts/slideLayout446.xml"/><Relationship Id="rId7" Type="http://schemas.openxmlformats.org/officeDocument/2006/relationships/slideLayout" Target="../slideLayouts/slideLayout450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445.xml"/><Relationship Id="rId1" Type="http://schemas.openxmlformats.org/officeDocument/2006/relationships/slideLayout" Target="../slideLayouts/slideLayout444.xml"/><Relationship Id="rId6" Type="http://schemas.openxmlformats.org/officeDocument/2006/relationships/slideLayout" Target="../slideLayouts/slideLayout449.xml"/><Relationship Id="rId11" Type="http://schemas.openxmlformats.org/officeDocument/2006/relationships/slideLayout" Target="../slideLayouts/slideLayout454.xml"/><Relationship Id="rId5" Type="http://schemas.openxmlformats.org/officeDocument/2006/relationships/slideLayout" Target="../slideLayouts/slideLayout448.xml"/><Relationship Id="rId10" Type="http://schemas.openxmlformats.org/officeDocument/2006/relationships/slideLayout" Target="../slideLayouts/slideLayout453.xml"/><Relationship Id="rId4" Type="http://schemas.openxmlformats.org/officeDocument/2006/relationships/slideLayout" Target="../slideLayouts/slideLayout447.xml"/><Relationship Id="rId9" Type="http://schemas.openxmlformats.org/officeDocument/2006/relationships/slideLayout" Target="../slideLayouts/slideLayout452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2.xml"/><Relationship Id="rId3" Type="http://schemas.openxmlformats.org/officeDocument/2006/relationships/slideLayout" Target="../slideLayouts/slideLayout457.xml"/><Relationship Id="rId7" Type="http://schemas.openxmlformats.org/officeDocument/2006/relationships/slideLayout" Target="../slideLayouts/slideLayout461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456.xml"/><Relationship Id="rId1" Type="http://schemas.openxmlformats.org/officeDocument/2006/relationships/slideLayout" Target="../slideLayouts/slideLayout455.xml"/><Relationship Id="rId6" Type="http://schemas.openxmlformats.org/officeDocument/2006/relationships/slideLayout" Target="../slideLayouts/slideLayout460.xml"/><Relationship Id="rId11" Type="http://schemas.openxmlformats.org/officeDocument/2006/relationships/slideLayout" Target="../slideLayouts/slideLayout465.xml"/><Relationship Id="rId5" Type="http://schemas.openxmlformats.org/officeDocument/2006/relationships/slideLayout" Target="../slideLayouts/slideLayout459.xml"/><Relationship Id="rId10" Type="http://schemas.openxmlformats.org/officeDocument/2006/relationships/slideLayout" Target="../slideLayouts/slideLayout464.xml"/><Relationship Id="rId4" Type="http://schemas.openxmlformats.org/officeDocument/2006/relationships/slideLayout" Target="../slideLayouts/slideLayout458.xml"/><Relationship Id="rId9" Type="http://schemas.openxmlformats.org/officeDocument/2006/relationships/slideLayout" Target="../slideLayouts/slideLayout463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3.xml"/><Relationship Id="rId3" Type="http://schemas.openxmlformats.org/officeDocument/2006/relationships/slideLayout" Target="../slideLayouts/slideLayout468.xml"/><Relationship Id="rId7" Type="http://schemas.openxmlformats.org/officeDocument/2006/relationships/slideLayout" Target="../slideLayouts/slideLayout472.xml"/><Relationship Id="rId12" Type="http://schemas.openxmlformats.org/officeDocument/2006/relationships/theme" Target="../theme/theme38.xml"/><Relationship Id="rId2" Type="http://schemas.openxmlformats.org/officeDocument/2006/relationships/slideLayout" Target="../slideLayouts/slideLayout467.xml"/><Relationship Id="rId1" Type="http://schemas.openxmlformats.org/officeDocument/2006/relationships/slideLayout" Target="../slideLayouts/slideLayout466.xml"/><Relationship Id="rId6" Type="http://schemas.openxmlformats.org/officeDocument/2006/relationships/slideLayout" Target="../slideLayouts/slideLayout471.xml"/><Relationship Id="rId11" Type="http://schemas.openxmlformats.org/officeDocument/2006/relationships/slideLayout" Target="../slideLayouts/slideLayout476.xml"/><Relationship Id="rId5" Type="http://schemas.openxmlformats.org/officeDocument/2006/relationships/slideLayout" Target="../slideLayouts/slideLayout470.xml"/><Relationship Id="rId10" Type="http://schemas.openxmlformats.org/officeDocument/2006/relationships/slideLayout" Target="../slideLayouts/slideLayout475.xml"/><Relationship Id="rId4" Type="http://schemas.openxmlformats.org/officeDocument/2006/relationships/slideLayout" Target="../slideLayouts/slideLayout469.xml"/><Relationship Id="rId9" Type="http://schemas.openxmlformats.org/officeDocument/2006/relationships/slideLayout" Target="../slideLayouts/slideLayout474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4.xml"/><Relationship Id="rId13" Type="http://schemas.openxmlformats.org/officeDocument/2006/relationships/slideLayout" Target="../slideLayouts/slideLayout489.xml"/><Relationship Id="rId3" Type="http://schemas.openxmlformats.org/officeDocument/2006/relationships/slideLayout" Target="../slideLayouts/slideLayout479.xml"/><Relationship Id="rId7" Type="http://schemas.openxmlformats.org/officeDocument/2006/relationships/slideLayout" Target="../slideLayouts/slideLayout483.xml"/><Relationship Id="rId12" Type="http://schemas.openxmlformats.org/officeDocument/2006/relationships/slideLayout" Target="../slideLayouts/slideLayout488.xml"/><Relationship Id="rId2" Type="http://schemas.openxmlformats.org/officeDocument/2006/relationships/slideLayout" Target="../slideLayouts/slideLayout47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77.xml"/><Relationship Id="rId6" Type="http://schemas.openxmlformats.org/officeDocument/2006/relationships/slideLayout" Target="../slideLayouts/slideLayout482.xml"/><Relationship Id="rId11" Type="http://schemas.openxmlformats.org/officeDocument/2006/relationships/slideLayout" Target="../slideLayouts/slideLayout487.xml"/><Relationship Id="rId5" Type="http://schemas.openxmlformats.org/officeDocument/2006/relationships/slideLayout" Target="../slideLayouts/slideLayout481.xml"/><Relationship Id="rId15" Type="http://schemas.openxmlformats.org/officeDocument/2006/relationships/theme" Target="../theme/theme39.xml"/><Relationship Id="rId10" Type="http://schemas.openxmlformats.org/officeDocument/2006/relationships/slideLayout" Target="../slideLayouts/slideLayout486.xml"/><Relationship Id="rId4" Type="http://schemas.openxmlformats.org/officeDocument/2006/relationships/slideLayout" Target="../slideLayouts/slideLayout480.xml"/><Relationship Id="rId9" Type="http://schemas.openxmlformats.org/officeDocument/2006/relationships/slideLayout" Target="../slideLayouts/slideLayout485.xml"/><Relationship Id="rId14" Type="http://schemas.openxmlformats.org/officeDocument/2006/relationships/slideLayout" Target="../slideLayouts/slideLayout49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8.xml"/><Relationship Id="rId13" Type="http://schemas.openxmlformats.org/officeDocument/2006/relationships/slideLayout" Target="../slideLayouts/slideLayout503.xml"/><Relationship Id="rId3" Type="http://schemas.openxmlformats.org/officeDocument/2006/relationships/slideLayout" Target="../slideLayouts/slideLayout493.xml"/><Relationship Id="rId7" Type="http://schemas.openxmlformats.org/officeDocument/2006/relationships/slideLayout" Target="../slideLayouts/slideLayout497.xml"/><Relationship Id="rId12" Type="http://schemas.openxmlformats.org/officeDocument/2006/relationships/slideLayout" Target="../slideLayouts/slideLayout502.xml"/><Relationship Id="rId2" Type="http://schemas.openxmlformats.org/officeDocument/2006/relationships/slideLayout" Target="../slideLayouts/slideLayout49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91.xml"/><Relationship Id="rId6" Type="http://schemas.openxmlformats.org/officeDocument/2006/relationships/slideLayout" Target="../slideLayouts/slideLayout496.xml"/><Relationship Id="rId11" Type="http://schemas.openxmlformats.org/officeDocument/2006/relationships/slideLayout" Target="../slideLayouts/slideLayout501.xml"/><Relationship Id="rId5" Type="http://schemas.openxmlformats.org/officeDocument/2006/relationships/slideLayout" Target="../slideLayouts/slideLayout495.xml"/><Relationship Id="rId15" Type="http://schemas.openxmlformats.org/officeDocument/2006/relationships/theme" Target="../theme/theme40.xml"/><Relationship Id="rId10" Type="http://schemas.openxmlformats.org/officeDocument/2006/relationships/slideLayout" Target="../slideLayouts/slideLayout500.xml"/><Relationship Id="rId4" Type="http://schemas.openxmlformats.org/officeDocument/2006/relationships/slideLayout" Target="../slideLayouts/slideLayout494.xml"/><Relationship Id="rId9" Type="http://schemas.openxmlformats.org/officeDocument/2006/relationships/slideLayout" Target="../slideLayouts/slideLayout499.xml"/><Relationship Id="rId14" Type="http://schemas.openxmlformats.org/officeDocument/2006/relationships/slideLayout" Target="../slideLayouts/slideLayout504.xml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2.xml"/><Relationship Id="rId3" Type="http://schemas.openxmlformats.org/officeDocument/2006/relationships/slideLayout" Target="../slideLayouts/slideLayout507.xml"/><Relationship Id="rId7" Type="http://schemas.openxmlformats.org/officeDocument/2006/relationships/slideLayout" Target="../slideLayouts/slideLayout511.xml"/><Relationship Id="rId12" Type="http://schemas.openxmlformats.org/officeDocument/2006/relationships/theme" Target="../theme/theme41.xml"/><Relationship Id="rId2" Type="http://schemas.openxmlformats.org/officeDocument/2006/relationships/slideLayout" Target="../slideLayouts/slideLayout506.xml"/><Relationship Id="rId1" Type="http://schemas.openxmlformats.org/officeDocument/2006/relationships/slideLayout" Target="../slideLayouts/slideLayout505.xml"/><Relationship Id="rId6" Type="http://schemas.openxmlformats.org/officeDocument/2006/relationships/slideLayout" Target="../slideLayouts/slideLayout510.xml"/><Relationship Id="rId11" Type="http://schemas.openxmlformats.org/officeDocument/2006/relationships/slideLayout" Target="../slideLayouts/slideLayout515.xml"/><Relationship Id="rId5" Type="http://schemas.openxmlformats.org/officeDocument/2006/relationships/slideLayout" Target="../slideLayouts/slideLayout509.xml"/><Relationship Id="rId10" Type="http://schemas.openxmlformats.org/officeDocument/2006/relationships/slideLayout" Target="../slideLayouts/slideLayout514.xml"/><Relationship Id="rId4" Type="http://schemas.openxmlformats.org/officeDocument/2006/relationships/slideLayout" Target="../slideLayouts/slideLayout508.xml"/><Relationship Id="rId9" Type="http://schemas.openxmlformats.org/officeDocument/2006/relationships/slideLayout" Target="../slideLayouts/slideLayout513.xml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3.xml"/><Relationship Id="rId3" Type="http://schemas.openxmlformats.org/officeDocument/2006/relationships/slideLayout" Target="../slideLayouts/slideLayout518.xml"/><Relationship Id="rId7" Type="http://schemas.openxmlformats.org/officeDocument/2006/relationships/slideLayout" Target="../slideLayouts/slideLayout522.xml"/><Relationship Id="rId12" Type="http://schemas.openxmlformats.org/officeDocument/2006/relationships/theme" Target="../theme/theme42.xml"/><Relationship Id="rId2" Type="http://schemas.openxmlformats.org/officeDocument/2006/relationships/slideLayout" Target="../slideLayouts/slideLayout517.xml"/><Relationship Id="rId1" Type="http://schemas.openxmlformats.org/officeDocument/2006/relationships/slideLayout" Target="../slideLayouts/slideLayout516.xml"/><Relationship Id="rId6" Type="http://schemas.openxmlformats.org/officeDocument/2006/relationships/slideLayout" Target="../slideLayouts/slideLayout521.xml"/><Relationship Id="rId11" Type="http://schemas.openxmlformats.org/officeDocument/2006/relationships/slideLayout" Target="../slideLayouts/slideLayout526.xml"/><Relationship Id="rId5" Type="http://schemas.openxmlformats.org/officeDocument/2006/relationships/slideLayout" Target="../slideLayouts/slideLayout520.xml"/><Relationship Id="rId10" Type="http://schemas.openxmlformats.org/officeDocument/2006/relationships/slideLayout" Target="../slideLayouts/slideLayout525.xml"/><Relationship Id="rId4" Type="http://schemas.openxmlformats.org/officeDocument/2006/relationships/slideLayout" Target="../slideLayouts/slideLayout519.xml"/><Relationship Id="rId9" Type="http://schemas.openxmlformats.org/officeDocument/2006/relationships/slideLayout" Target="../slideLayouts/slideLayout524.xml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4.xml"/><Relationship Id="rId3" Type="http://schemas.openxmlformats.org/officeDocument/2006/relationships/slideLayout" Target="../slideLayouts/slideLayout529.xml"/><Relationship Id="rId7" Type="http://schemas.openxmlformats.org/officeDocument/2006/relationships/slideLayout" Target="../slideLayouts/slideLayout533.xml"/><Relationship Id="rId2" Type="http://schemas.openxmlformats.org/officeDocument/2006/relationships/slideLayout" Target="../slideLayouts/slideLayout528.xml"/><Relationship Id="rId1" Type="http://schemas.openxmlformats.org/officeDocument/2006/relationships/slideLayout" Target="../slideLayouts/slideLayout527.xml"/><Relationship Id="rId6" Type="http://schemas.openxmlformats.org/officeDocument/2006/relationships/slideLayout" Target="../slideLayouts/slideLayout532.xml"/><Relationship Id="rId11" Type="http://schemas.openxmlformats.org/officeDocument/2006/relationships/image" Target="../media/image10.png"/><Relationship Id="rId5" Type="http://schemas.openxmlformats.org/officeDocument/2006/relationships/slideLayout" Target="../slideLayouts/slideLayout531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530.xml"/><Relationship Id="rId9" Type="http://schemas.openxmlformats.org/officeDocument/2006/relationships/theme" Target="../theme/theme43.xml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2.xml"/><Relationship Id="rId3" Type="http://schemas.openxmlformats.org/officeDocument/2006/relationships/slideLayout" Target="../slideLayouts/slideLayout537.xml"/><Relationship Id="rId7" Type="http://schemas.openxmlformats.org/officeDocument/2006/relationships/slideLayout" Target="../slideLayouts/slideLayout541.xml"/><Relationship Id="rId12" Type="http://schemas.openxmlformats.org/officeDocument/2006/relationships/theme" Target="../theme/theme44.xml"/><Relationship Id="rId2" Type="http://schemas.openxmlformats.org/officeDocument/2006/relationships/slideLayout" Target="../slideLayouts/slideLayout536.xml"/><Relationship Id="rId1" Type="http://schemas.openxmlformats.org/officeDocument/2006/relationships/slideLayout" Target="../slideLayouts/slideLayout535.xml"/><Relationship Id="rId6" Type="http://schemas.openxmlformats.org/officeDocument/2006/relationships/slideLayout" Target="../slideLayouts/slideLayout540.xml"/><Relationship Id="rId11" Type="http://schemas.openxmlformats.org/officeDocument/2006/relationships/slideLayout" Target="../slideLayouts/slideLayout545.xml"/><Relationship Id="rId5" Type="http://schemas.openxmlformats.org/officeDocument/2006/relationships/slideLayout" Target="../slideLayouts/slideLayout539.xml"/><Relationship Id="rId10" Type="http://schemas.openxmlformats.org/officeDocument/2006/relationships/slideLayout" Target="../slideLayouts/slideLayout544.xml"/><Relationship Id="rId4" Type="http://schemas.openxmlformats.org/officeDocument/2006/relationships/slideLayout" Target="../slideLayouts/slideLayout538.xml"/><Relationship Id="rId9" Type="http://schemas.openxmlformats.org/officeDocument/2006/relationships/slideLayout" Target="../slideLayouts/slideLayout543.xml"/></Relationships>
</file>

<file path=ppt/slideMasters/_rels/slideMaster4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3.xml"/><Relationship Id="rId3" Type="http://schemas.openxmlformats.org/officeDocument/2006/relationships/slideLayout" Target="../slideLayouts/slideLayout548.xml"/><Relationship Id="rId7" Type="http://schemas.openxmlformats.org/officeDocument/2006/relationships/slideLayout" Target="../slideLayouts/slideLayout552.xml"/><Relationship Id="rId12" Type="http://schemas.openxmlformats.org/officeDocument/2006/relationships/theme" Target="../theme/theme45.xml"/><Relationship Id="rId2" Type="http://schemas.openxmlformats.org/officeDocument/2006/relationships/slideLayout" Target="../slideLayouts/slideLayout547.xml"/><Relationship Id="rId1" Type="http://schemas.openxmlformats.org/officeDocument/2006/relationships/slideLayout" Target="../slideLayouts/slideLayout546.xml"/><Relationship Id="rId6" Type="http://schemas.openxmlformats.org/officeDocument/2006/relationships/slideLayout" Target="../slideLayouts/slideLayout551.xml"/><Relationship Id="rId11" Type="http://schemas.openxmlformats.org/officeDocument/2006/relationships/slideLayout" Target="../slideLayouts/slideLayout556.xml"/><Relationship Id="rId5" Type="http://schemas.openxmlformats.org/officeDocument/2006/relationships/slideLayout" Target="../slideLayouts/slideLayout550.xml"/><Relationship Id="rId10" Type="http://schemas.openxmlformats.org/officeDocument/2006/relationships/slideLayout" Target="../slideLayouts/slideLayout555.xml"/><Relationship Id="rId4" Type="http://schemas.openxmlformats.org/officeDocument/2006/relationships/slideLayout" Target="../slideLayouts/slideLayout549.xml"/><Relationship Id="rId9" Type="http://schemas.openxmlformats.org/officeDocument/2006/relationships/slideLayout" Target="../slideLayouts/slideLayout554.xml"/></Relationships>
</file>

<file path=ppt/slideMasters/_rels/slideMaster4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4.xml"/><Relationship Id="rId3" Type="http://schemas.openxmlformats.org/officeDocument/2006/relationships/slideLayout" Target="../slideLayouts/slideLayout559.xml"/><Relationship Id="rId7" Type="http://schemas.openxmlformats.org/officeDocument/2006/relationships/slideLayout" Target="../slideLayouts/slideLayout563.xml"/><Relationship Id="rId12" Type="http://schemas.openxmlformats.org/officeDocument/2006/relationships/theme" Target="../theme/theme46.xml"/><Relationship Id="rId2" Type="http://schemas.openxmlformats.org/officeDocument/2006/relationships/slideLayout" Target="../slideLayouts/slideLayout558.xml"/><Relationship Id="rId1" Type="http://schemas.openxmlformats.org/officeDocument/2006/relationships/slideLayout" Target="../slideLayouts/slideLayout557.xml"/><Relationship Id="rId6" Type="http://schemas.openxmlformats.org/officeDocument/2006/relationships/slideLayout" Target="../slideLayouts/slideLayout562.xml"/><Relationship Id="rId11" Type="http://schemas.openxmlformats.org/officeDocument/2006/relationships/slideLayout" Target="../slideLayouts/slideLayout567.xml"/><Relationship Id="rId5" Type="http://schemas.openxmlformats.org/officeDocument/2006/relationships/slideLayout" Target="../slideLayouts/slideLayout561.xml"/><Relationship Id="rId10" Type="http://schemas.openxmlformats.org/officeDocument/2006/relationships/slideLayout" Target="../slideLayouts/slideLayout566.xml"/><Relationship Id="rId4" Type="http://schemas.openxmlformats.org/officeDocument/2006/relationships/slideLayout" Target="../slideLayouts/slideLayout560.xml"/><Relationship Id="rId9" Type="http://schemas.openxmlformats.org/officeDocument/2006/relationships/slideLayout" Target="../slideLayouts/slideLayout565.xml"/></Relationships>
</file>

<file path=ppt/slideMasters/_rels/slideMaster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0.xml"/><Relationship Id="rId2" Type="http://schemas.openxmlformats.org/officeDocument/2006/relationships/slideLayout" Target="../slideLayouts/slideLayout569.xml"/><Relationship Id="rId1" Type="http://schemas.openxmlformats.org/officeDocument/2006/relationships/slideLayout" Target="../slideLayouts/slideLayout56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theme" Target="../theme/theme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5545B-4090-4FAE-B9FE-EB0B94CB44D6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C1F63-A4B9-454B-AAF9-5F01E1E5A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19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3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49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835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  <p:sldLayoutId id="2147483934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16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  <p:sldLayoutId id="2147483950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0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  <p:sldLayoutId id="2147483963" r:id="rId12"/>
    <p:sldLayoutId id="2147483964" r:id="rId13"/>
    <p:sldLayoutId id="2147483965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07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  <p:sldLayoutId id="2147483978" r:id="rId12"/>
    <p:sldLayoutId id="2147483979" r:id="rId13"/>
    <p:sldLayoutId id="2147483980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16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  <p:sldLayoutId id="2147483994" r:id="rId13"/>
    <p:sldLayoutId id="2147483995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68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0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41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  <p:sldLayoutId id="2147484024" r:id="rId13"/>
    <p:sldLayoutId id="2147484025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2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  <p:sldLayoutId id="2147484039" r:id="rId13"/>
    <p:sldLayoutId id="2147484040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107504" y="6536377"/>
            <a:ext cx="2739377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F. Gianotti, FCC-</a:t>
            </a:r>
            <a:r>
              <a:rPr lang="en-US" sz="1200" dirty="0" err="1" smtClean="0">
                <a:solidFill>
                  <a:prstClr val="black"/>
                </a:solidFill>
              </a:rPr>
              <a:t>hh</a:t>
            </a:r>
            <a:r>
              <a:rPr lang="en-US" sz="1200" dirty="0" smtClean="0">
                <a:solidFill>
                  <a:prstClr val="black"/>
                </a:solidFill>
              </a:rPr>
              <a:t> WS, 26/5/2014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Screen Shot 2014-02-08 at 8.22.10 PM.png"/>
          <p:cNvPicPr preferRelativeResize="0"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296" y="121196"/>
            <a:ext cx="109728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</p:pic>
      <p:cxnSp>
        <p:nvCxnSpPr>
          <p:cNvPr id="4" name="Straight Connector 3"/>
          <p:cNvCxnSpPr/>
          <p:nvPr/>
        </p:nvCxnSpPr>
        <p:spPr bwMode="auto">
          <a:xfrm>
            <a:off x="179512" y="645333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8022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2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  <p:sldLayoutId id="2147484053" r:id="rId12"/>
    <p:sldLayoutId id="2147484054" r:id="rId13"/>
    <p:sldLayoutId id="2147484055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42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  <p:sldLayoutId id="2147484070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246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  <p:sldLayoutId id="2147484083" r:id="rId12"/>
    <p:sldLayoutId id="2147484084" r:id="rId13"/>
    <p:sldLayoutId id="2147484085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text format – don’t edit!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4547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  <a:defRPr sz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/>
            </a:pPr>
            <a:endParaRPr lang="en-US" sz="900">
              <a:solidFill>
                <a:srgbClr val="261748"/>
              </a:solidFill>
              <a:cs typeface="ＭＳ Ｐゴシック" charset="0"/>
            </a:endParaRPr>
          </a:p>
        </p:txBody>
      </p:sp>
      <p:sp>
        <p:nvSpPr>
          <p:cNvPr id="1029" name="Rectangle 122"/>
          <p:cNvSpPr>
            <a:spLocks noChangeArrowheads="1"/>
          </p:cNvSpPr>
          <p:nvPr/>
        </p:nvSpPr>
        <p:spPr bwMode="auto">
          <a:xfrm>
            <a:off x="11064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2400" smtClean="0">
              <a:solidFill>
                <a:srgbClr val="261748"/>
              </a:solidFill>
            </a:endParaRPr>
          </a:p>
        </p:txBody>
      </p:sp>
      <p:sp>
        <p:nvSpPr>
          <p:cNvPr id="1030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800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Status of the European XFEL, TAC ISAC Meeting, Istanbul, 7-8 July, 2014</a:t>
            </a:r>
          </a:p>
        </p:txBody>
      </p:sp>
      <p:pic>
        <p:nvPicPr>
          <p:cNvPr id="1031" name="Picture 127" descr="logo-XFEL_rgb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30" descr="Undulator_final_nurh#50DE97_rechts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5888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5" name="Rectangle 1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1C871A9-9BC9-44EB-BB4D-75810B4C5870}" type="slidenum">
              <a:rPr lang="en-GB" alt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9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  <p:sldLayoutId id="2147484098" r:id="rId12"/>
    <p:sldLayoutId id="2147484099" r:id="rId13"/>
    <p:sldLayoutId id="2147484100" r:id="rId14"/>
    <p:sldLayoutId id="2147484101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/>
          <a:ea typeface="MS PGothic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07975" indent="-307975" algn="l" defTabSz="59372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marL="566738" indent="-257175" algn="l" defTabSz="59372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MS PGothic" pitchFamily="34" charset="-128"/>
        </a:defRPr>
      </a:lvl2pPr>
      <a:lvl3pPr marL="825500" indent="-257175" algn="l" defTabSz="59372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MS PGothic" pitchFamily="34" charset="-128"/>
        </a:defRPr>
      </a:lvl3pPr>
      <a:lvl4pPr marL="1073150" indent="-246063" algn="l" defTabSz="59372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MS PGothic" pitchFamily="34" charset="-128"/>
        </a:defRPr>
      </a:lvl4pPr>
      <a:lvl5pPr marL="1430338" indent="-355600" algn="l" defTabSz="59372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MS PGothic" pitchFamily="34" charset="-128"/>
        </a:defRPr>
      </a:lvl5pPr>
      <a:lvl6pPr marL="18875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3447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8019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2591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text format – don’t edit!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4547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  <a:defRPr sz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/>
            </a:pPr>
            <a:endParaRPr lang="en-US" sz="900">
              <a:solidFill>
                <a:srgbClr val="261748"/>
              </a:solidFill>
              <a:cs typeface="ＭＳ Ｐゴシック" charset="0"/>
            </a:endParaRPr>
          </a:p>
        </p:txBody>
      </p:sp>
      <p:sp>
        <p:nvSpPr>
          <p:cNvPr id="1029" name="Rectangle 122"/>
          <p:cNvSpPr>
            <a:spLocks noChangeArrowheads="1"/>
          </p:cNvSpPr>
          <p:nvPr/>
        </p:nvSpPr>
        <p:spPr bwMode="auto">
          <a:xfrm>
            <a:off x="11064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2400" smtClean="0">
              <a:solidFill>
                <a:srgbClr val="261748"/>
              </a:solidFill>
            </a:endParaRPr>
          </a:p>
        </p:txBody>
      </p:sp>
      <p:sp>
        <p:nvSpPr>
          <p:cNvPr id="1030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800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Status of the European XFEL, TAC ISAC Meeting, Istanbul, 7-8 July, 2014</a:t>
            </a:r>
          </a:p>
        </p:txBody>
      </p:sp>
      <p:pic>
        <p:nvPicPr>
          <p:cNvPr id="1031" name="Picture 127" descr="logo-XFEL_rgb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30" descr="Undulator_final_nurh#50DE97_rechts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5888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5" name="Rectangle 1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1C871A9-9BC9-44EB-BB4D-75810B4C5870}" type="slidenum">
              <a:rPr lang="en-GB" alt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40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  <p:sldLayoutId id="2147484114" r:id="rId12"/>
    <p:sldLayoutId id="2147484115" r:id="rId13"/>
    <p:sldLayoutId id="2147484116" r:id="rId14"/>
    <p:sldLayoutId id="2147484117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/>
          <a:ea typeface="MS PGothic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07975" indent="-307975" algn="l" defTabSz="59372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marL="566738" indent="-257175" algn="l" defTabSz="59372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MS PGothic" pitchFamily="34" charset="-128"/>
        </a:defRPr>
      </a:lvl2pPr>
      <a:lvl3pPr marL="825500" indent="-257175" algn="l" defTabSz="59372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MS PGothic" pitchFamily="34" charset="-128"/>
        </a:defRPr>
      </a:lvl3pPr>
      <a:lvl4pPr marL="1073150" indent="-246063" algn="l" defTabSz="59372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MS PGothic" pitchFamily="34" charset="-128"/>
        </a:defRPr>
      </a:lvl4pPr>
      <a:lvl5pPr marL="1430338" indent="-355600" algn="l" defTabSz="59372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MS PGothic" pitchFamily="34" charset="-128"/>
        </a:defRPr>
      </a:lvl5pPr>
      <a:lvl6pPr marL="18875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3447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8019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2591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text format – don’t edit!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4547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  <a:defRPr sz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/>
            </a:pPr>
            <a:endParaRPr lang="en-US" sz="900">
              <a:solidFill>
                <a:srgbClr val="261748"/>
              </a:solidFill>
              <a:cs typeface="ＭＳ Ｐゴシック" charset="0"/>
            </a:endParaRPr>
          </a:p>
        </p:txBody>
      </p:sp>
      <p:sp>
        <p:nvSpPr>
          <p:cNvPr id="1029" name="Rectangle 122"/>
          <p:cNvSpPr>
            <a:spLocks noChangeArrowheads="1"/>
          </p:cNvSpPr>
          <p:nvPr/>
        </p:nvSpPr>
        <p:spPr bwMode="auto">
          <a:xfrm>
            <a:off x="11064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2400" smtClean="0">
              <a:solidFill>
                <a:srgbClr val="261748"/>
              </a:solidFill>
            </a:endParaRPr>
          </a:p>
        </p:txBody>
      </p:sp>
      <p:sp>
        <p:nvSpPr>
          <p:cNvPr id="1030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800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Status of the European XFEL, TAC ISAC Meeting, Istanbul, 7-8 July, 2014</a:t>
            </a:r>
          </a:p>
        </p:txBody>
      </p:sp>
      <p:pic>
        <p:nvPicPr>
          <p:cNvPr id="1031" name="Picture 127" descr="logo-XFEL_rgb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30" descr="Undulator_final_nurh#50DE97_rechts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5888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5" name="Rectangle 1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1C871A9-9BC9-44EB-BB4D-75810B4C5870}" type="slidenum">
              <a:rPr lang="en-GB" alt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3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  <p:sldLayoutId id="2147484130" r:id="rId12"/>
    <p:sldLayoutId id="2147484131" r:id="rId13"/>
    <p:sldLayoutId id="2147484132" r:id="rId14"/>
    <p:sldLayoutId id="2147484133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/>
          <a:ea typeface="MS PGothic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07975" indent="-307975" algn="l" defTabSz="59372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marL="566738" indent="-257175" algn="l" defTabSz="59372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MS PGothic" pitchFamily="34" charset="-128"/>
        </a:defRPr>
      </a:lvl2pPr>
      <a:lvl3pPr marL="825500" indent="-257175" algn="l" defTabSz="59372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MS PGothic" pitchFamily="34" charset="-128"/>
        </a:defRPr>
      </a:lvl3pPr>
      <a:lvl4pPr marL="1073150" indent="-246063" algn="l" defTabSz="59372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MS PGothic" pitchFamily="34" charset="-128"/>
        </a:defRPr>
      </a:lvl4pPr>
      <a:lvl5pPr marL="1430338" indent="-355600" algn="l" defTabSz="59372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MS PGothic" pitchFamily="34" charset="-128"/>
        </a:defRPr>
      </a:lvl5pPr>
      <a:lvl6pPr marL="18875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3447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8019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2591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text format – don’t edit!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4547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  <a:defRPr sz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de-DE"/>
              <a:t>                 </a:t>
            </a:r>
            <a:endParaRPr lang="en-GB"/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/>
            </a:pPr>
            <a:endParaRPr lang="en-US" sz="900">
              <a:solidFill>
                <a:srgbClr val="261748"/>
              </a:solidFill>
              <a:cs typeface="ＭＳ Ｐゴシック" charset="0"/>
            </a:endParaRPr>
          </a:p>
        </p:txBody>
      </p:sp>
      <p:sp>
        <p:nvSpPr>
          <p:cNvPr id="1029" name="Rectangle 122"/>
          <p:cNvSpPr>
            <a:spLocks noChangeArrowheads="1"/>
          </p:cNvSpPr>
          <p:nvPr/>
        </p:nvSpPr>
        <p:spPr bwMode="auto">
          <a:xfrm>
            <a:off x="11064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2400" smtClean="0">
              <a:solidFill>
                <a:srgbClr val="261748"/>
              </a:solidFill>
            </a:endParaRPr>
          </a:p>
        </p:txBody>
      </p:sp>
      <p:sp>
        <p:nvSpPr>
          <p:cNvPr id="1030" name="Rectangle 125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-177800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Status of the European XFEL, TAC ISAC Meeting, Istanbul, 7-8 July, 2014</a:t>
            </a:r>
          </a:p>
        </p:txBody>
      </p:sp>
      <p:pic>
        <p:nvPicPr>
          <p:cNvPr id="1031" name="Picture 127" descr="logo-XFEL_rgb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30" descr="Undulator_final_nurh#50DE97_rechts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5888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5" name="Rectangle 1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1C871A9-9BC9-44EB-BB4D-75810B4C5870}" type="slidenum">
              <a:rPr lang="en-GB" alt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75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37" r:id="rId3"/>
    <p:sldLayoutId id="2147484138" r:id="rId4"/>
    <p:sldLayoutId id="2147484139" r:id="rId5"/>
    <p:sldLayoutId id="2147484140" r:id="rId6"/>
    <p:sldLayoutId id="2147484141" r:id="rId7"/>
    <p:sldLayoutId id="2147484142" r:id="rId8"/>
    <p:sldLayoutId id="2147484143" r:id="rId9"/>
    <p:sldLayoutId id="2147484144" r:id="rId10"/>
    <p:sldLayoutId id="2147484145" r:id="rId11"/>
    <p:sldLayoutId id="2147484146" r:id="rId12"/>
    <p:sldLayoutId id="2147484147" r:id="rId13"/>
    <p:sldLayoutId id="2147484148" r:id="rId14"/>
    <p:sldLayoutId id="2147484149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/>
          <a:ea typeface="MS PGothic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100" b="1">
          <a:solidFill>
            <a:schemeClr val="bg1"/>
          </a:solidFill>
          <a:latin typeface="Arial" pitchFamily="34" charset="0"/>
          <a:ea typeface="MS PGothic" pitchFamily="34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07975" indent="-307975" algn="l" defTabSz="59372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marL="566738" indent="-257175" algn="l" defTabSz="59372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MS PGothic" pitchFamily="34" charset="-128"/>
        </a:defRPr>
      </a:lvl2pPr>
      <a:lvl3pPr marL="825500" indent="-257175" algn="l" defTabSz="59372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MS PGothic" pitchFamily="34" charset="-128"/>
        </a:defRPr>
      </a:lvl3pPr>
      <a:lvl4pPr marL="1073150" indent="-246063" algn="l" defTabSz="59372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MS PGothic" pitchFamily="34" charset="-128"/>
        </a:defRPr>
      </a:lvl4pPr>
      <a:lvl5pPr marL="1430338" indent="-355600" algn="l" defTabSz="593725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MS PGothic" pitchFamily="34" charset="-128"/>
        </a:defRPr>
      </a:lvl5pPr>
      <a:lvl6pPr marL="18875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3447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8019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259138" indent="-355600" algn="l" defTabSz="593725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4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2" r:id="rId2"/>
    <p:sldLayoutId id="2147484153" r:id="rId3"/>
    <p:sldLayoutId id="2147484154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A07DD4-947C-4EE5-9BA9-CD9E9101DC92}" type="datetimeFigureOut">
              <a:rPr lang="en-US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2D5B6B-C6A6-4E56-83DE-551A825A80B2}" type="slidenum">
              <a:rPr lang="en-GB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07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65" r:id="rId3"/>
    <p:sldLayoutId id="2147484166" r:id="rId4"/>
    <p:sldLayoutId id="2147484167" r:id="rId5"/>
    <p:sldLayoutId id="2147484168" r:id="rId6"/>
    <p:sldLayoutId id="2147484169" r:id="rId7"/>
    <p:sldLayoutId id="2147484170" r:id="rId8"/>
    <p:sldLayoutId id="2147484171" r:id="rId9"/>
    <p:sldLayoutId id="2147484172" r:id="rId10"/>
    <p:sldLayoutId id="2147484173" r:id="rId11"/>
    <p:sldLayoutId id="214748417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A07DD4-947C-4EE5-9BA9-CD9E9101DC92}" type="datetimeFigureOut">
              <a:rPr lang="en-US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7/11/2014</a:t>
            </a:fld>
            <a:endParaRPr lang="en-GB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2D5B6B-C6A6-4E56-83DE-551A825A80B2}" type="slidenum">
              <a:rPr lang="en-GB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12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6" r:id="rId1"/>
    <p:sldLayoutId id="2147484177" r:id="rId2"/>
    <p:sldLayoutId id="2147484178" r:id="rId3"/>
    <p:sldLayoutId id="2147484179" r:id="rId4"/>
    <p:sldLayoutId id="2147484180" r:id="rId5"/>
    <p:sldLayoutId id="2147484181" r:id="rId6"/>
    <p:sldLayoutId id="2147484182" r:id="rId7"/>
    <p:sldLayoutId id="2147484183" r:id="rId8"/>
    <p:sldLayoutId id="2147484184" r:id="rId9"/>
    <p:sldLayoutId id="2147484185" r:id="rId10"/>
    <p:sldLayoutId id="2147484186" r:id="rId11"/>
    <p:sldLayoutId id="21474841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29,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Caldwell - CERN Colloquium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9BB76B8-50B9-0D44-B76D-9AFB67E8FB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2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5545B-4090-4FAE-B9FE-EB0B94CB44D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C1F63-A4B9-454B-AAF9-5F01E1E5A5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5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F0167-9F63-47D0-B0C6-22DAE8C1C92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98954-3596-451F-831B-3D8F8CE4D7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55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71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D80EBE-9844-8249-A766-B820430A377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376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11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73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68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13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70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  <p:sldLayoutId id="2147484321" r:id="rId13"/>
    <p:sldLayoutId id="2147484322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52AA7-5047-4C5D-A5BF-1D500712EE1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0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98438"/>
            <a:ext cx="73914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62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333399"/>
                </a:solidFill>
                <a:latin typeface="Comic Sans MS" pitchFamily="66" charset="0"/>
              </a:rPr>
              <a:t>ICHEP 2014                                                                                      July 5, 2015                                                                                 Valencia, Spain</a:t>
            </a:r>
            <a:endParaRPr lang="en-US" altLang="en-US" dirty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8324850" y="120650"/>
            <a:ext cx="81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Byer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>
                <a:solidFill>
                  <a:srgbClr val="A50021"/>
                </a:solidFill>
                <a:latin typeface="Arial" pitchFamily="34" charset="0"/>
              </a:rPr>
              <a:t>Group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62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4" r:id="rId1"/>
    <p:sldLayoutId id="2147484325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  <p:sldLayoutId id="2147484336" r:id="rId13"/>
    <p:sldLayoutId id="2147484337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055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75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6" r:id="rId6"/>
    <p:sldLayoutId id="2147484357" r:id="rId7"/>
    <p:sldLayoutId id="2147484358" r:id="rId8"/>
    <p:sldLayoutId id="2147484359" r:id="rId9"/>
    <p:sldLayoutId id="2147484360" r:id="rId10"/>
    <p:sldLayoutId id="21474843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" y="65"/>
            <a:ext cx="9143825" cy="68578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550" y="6338371"/>
            <a:ext cx="1329900" cy="316766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3860" y="244475"/>
            <a:ext cx="8628678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8688" y="1445477"/>
            <a:ext cx="8642640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22695" y="6513051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defTabSz="17303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prstClr val="white">
                    <a:lumMod val="75000"/>
                  </a:prstClr>
                </a:solidFill>
                <a:cs typeface="Arial" pitchFamily="34" charset="0"/>
              </a:rPr>
              <a:pPr algn="r" defTabSz="173038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prstClr val="white">
                  <a:lumMod val="75000"/>
                </a:prstClr>
              </a:solidFill>
              <a:cs typeface="Arial" pitchFamily="34" charset="0"/>
            </a:endParaRPr>
          </a:p>
        </p:txBody>
      </p:sp>
      <p:sp>
        <p:nvSpPr>
          <p:cNvPr id="14" name="Rectangle 256"/>
          <p:cNvSpPr txBox="1">
            <a:spLocks noChangeArrowheads="1"/>
          </p:cNvSpPr>
          <p:nvPr/>
        </p:nvSpPr>
        <p:spPr>
          <a:xfrm>
            <a:off x="216123" y="647700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BFBFBF"/>
                </a:solidFill>
                <a:cs typeface="Arial" pitchFamily="34" charset="0"/>
              </a:rPr>
              <a:t>High Power Targets for Accelerators</a:t>
            </a:r>
            <a:endParaRPr lang="en-US" sz="1000" dirty="0">
              <a:solidFill>
                <a:srgbClr val="BFBFB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92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3" r:id="rId1"/>
    <p:sldLayoutId id="2147484364" r:id="rId2"/>
    <p:sldLayoutId id="2147484365" r:id="rId3"/>
    <p:sldLayoutId id="2147484366" r:id="rId4"/>
    <p:sldLayoutId id="2147484367" r:id="rId5"/>
    <p:sldLayoutId id="2147484368" r:id="rId6"/>
    <p:sldLayoutId id="2147484369" r:id="rId7"/>
    <p:sldLayoutId id="2147484370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30188" indent="-23018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2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794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3018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55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4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982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6" r:id="rId1"/>
    <p:sldLayoutId id="2147484397" r:id="rId2"/>
    <p:sldLayoutId id="2147484398" r:id="rId3"/>
    <p:sldLayoutId id="2147484399" r:id="rId4"/>
    <p:sldLayoutId id="2147484400" r:id="rId5"/>
    <p:sldLayoutId id="2147484401" r:id="rId6"/>
    <p:sldLayoutId id="2147484402" r:id="rId7"/>
    <p:sldLayoutId id="2147484403" r:id="rId8"/>
    <p:sldLayoutId id="2147484404" r:id="rId9"/>
    <p:sldLayoutId id="2147484405" r:id="rId10"/>
    <p:sldLayoutId id="21474844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0F25-846C-49D3-B1A4-6B5DA2273D8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E1334-D5B0-4638-A0C2-215E9783C96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8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  <p:sldLayoutId id="2147484409" r:id="rId2"/>
    <p:sldLayoutId id="2147484410" r:id="rId3"/>
    <p:sldLayoutId id="2147484411" r:id="rId4"/>
    <p:sldLayoutId id="2147484412" r:id="rId5"/>
    <p:sldLayoutId id="2147484413" r:id="rId6"/>
    <p:sldLayoutId id="2147484414" r:id="rId7"/>
    <p:sldLayoutId id="2147484415" r:id="rId8"/>
    <p:sldLayoutId id="2147484416" r:id="rId9"/>
    <p:sldLayoutId id="2147484417" r:id="rId10"/>
    <p:sldLayoutId id="214748441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10227F8-C00D-4BE0-9C12-01A44F1B320C}" type="datetimeFigureOut">
              <a:rPr lang="fr-CH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11.07.2014</a:t>
            </a:fld>
            <a:endParaRPr lang="fr-CH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1855486" y="6392199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ICHEP 2014 July 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7171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378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0" r:id="rId1"/>
    <p:sldLayoutId id="2147484421" r:id="rId2"/>
    <p:sldLayoutId id="2147484422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F2BB7F-39BE-4928-B696-E00FA55C93A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6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F2BB7F-39BE-4928-B696-E00FA55C93A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98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F2BB7F-39BE-4928-B696-E00FA55C93A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7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F2BB7F-39BE-4928-B696-E00FA55C93A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8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F2BB7F-39BE-4928-B696-E00FA55C93A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1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3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jpeg"/><Relationship Id="rId3" Type="http://schemas.openxmlformats.org/officeDocument/2006/relationships/image" Target="../media/image152.jpeg"/><Relationship Id="rId7" Type="http://schemas.openxmlformats.org/officeDocument/2006/relationships/image" Target="../media/image15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5.png"/><Relationship Id="rId5" Type="http://schemas.openxmlformats.org/officeDocument/2006/relationships/image" Target="../media/image154.jpeg"/><Relationship Id="rId4" Type="http://schemas.openxmlformats.org/officeDocument/2006/relationships/image" Target="../media/image153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jpe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6.jpe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3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37.jpe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4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4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4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3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34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34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34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43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4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1567258/files/esc-e-106.pdf" TargetMode="External"/><Relationship Id="rId1" Type="http://schemas.openxmlformats.org/officeDocument/2006/relationships/slideLayout" Target="../slideLayouts/slideLayout45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0.xml"/><Relationship Id="rId5" Type="http://schemas.openxmlformats.org/officeDocument/2006/relationships/image" Target="../media/image93.jpeg"/><Relationship Id="rId4" Type="http://schemas.openxmlformats.org/officeDocument/2006/relationships/image" Target="../media/image9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46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1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1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103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8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8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41.xml"/><Relationship Id="rId6" Type="http://schemas.openxmlformats.org/officeDocument/2006/relationships/image" Target="../media/image111.png"/><Relationship Id="rId5" Type="http://schemas.openxmlformats.org/officeDocument/2006/relationships/image" Target="../media/image110.emf"/><Relationship Id="rId4" Type="http://schemas.microsoft.com/office/2007/relationships/hdphoto" Target="../media/hdphoto3.wdp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7" Type="http://schemas.openxmlformats.org/officeDocument/2006/relationships/image" Target="../media/image11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95.xml"/><Relationship Id="rId6" Type="http://schemas.openxmlformats.org/officeDocument/2006/relationships/image" Target="../media/image20.png"/><Relationship Id="rId5" Type="http://schemas.openxmlformats.org/officeDocument/2006/relationships/hyperlink" Target="http://cern.ch/fcc" TargetMode="External"/><Relationship Id="rId4" Type="http://schemas.openxmlformats.org/officeDocument/2006/relationships/hyperlink" Target="http://indico.cern.ch/e/fcc-kickoff" TargetMode="Externa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jpeg"/><Relationship Id="rId3" Type="http://schemas.openxmlformats.org/officeDocument/2006/relationships/image" Target="../media/image115.jpeg"/><Relationship Id="rId7" Type="http://schemas.openxmlformats.org/officeDocument/2006/relationships/image" Target="../media/image119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563.xml"/><Relationship Id="rId6" Type="http://schemas.openxmlformats.org/officeDocument/2006/relationships/image" Target="../media/image118.jpeg"/><Relationship Id="rId5" Type="http://schemas.openxmlformats.org/officeDocument/2006/relationships/image" Target="../media/image117.jpeg"/><Relationship Id="rId4" Type="http://schemas.openxmlformats.org/officeDocument/2006/relationships/image" Target="../media/image116.jpe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jpeg"/><Relationship Id="rId3" Type="http://schemas.openxmlformats.org/officeDocument/2006/relationships/image" Target="../media/image122.jpeg"/><Relationship Id="rId7" Type="http://schemas.openxmlformats.org/officeDocument/2006/relationships/image" Target="../media/image126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563.xml"/><Relationship Id="rId6" Type="http://schemas.openxmlformats.org/officeDocument/2006/relationships/image" Target="../media/image125.jpeg"/><Relationship Id="rId5" Type="http://schemas.openxmlformats.org/officeDocument/2006/relationships/image" Target="../media/image124.jpeg"/><Relationship Id="rId4" Type="http://schemas.openxmlformats.org/officeDocument/2006/relationships/image" Target="../media/image123.jpeg"/><Relationship Id="rId9" Type="http://schemas.openxmlformats.org/officeDocument/2006/relationships/image" Target="../media/image12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56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552.xml"/><Relationship Id="rId4" Type="http://schemas.openxmlformats.org/officeDocument/2006/relationships/image" Target="../media/image133.jpe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6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5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6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wmf"/><Relationship Id="rId1" Type="http://schemas.openxmlformats.org/officeDocument/2006/relationships/slideLayout" Target="../slideLayouts/slideLayout4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50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emf"/><Relationship Id="rId1" Type="http://schemas.openxmlformats.org/officeDocument/2006/relationships/slideLayout" Target="../slideLayouts/slideLayout51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59.xml"/><Relationship Id="rId5" Type="http://schemas.openxmlformats.org/officeDocument/2006/relationships/image" Target="../media/image151.emf"/><Relationship Id="rId4" Type="http://schemas.openxmlformats.org/officeDocument/2006/relationships/image" Target="../media/image15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784" y="-27384"/>
            <a:ext cx="9277109" cy="6917447"/>
          </a:xfrm>
          <a:prstGeom prst="rect">
            <a:avLst/>
          </a:prstGeom>
        </p:spPr>
      </p:pic>
      <p:sp>
        <p:nvSpPr>
          <p:cNvPr id="3" name="Arc 2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2227764" y="3403811"/>
            <a:ext cx="1575650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5" name="Arc 14"/>
          <p:cNvSpPr/>
          <p:nvPr/>
        </p:nvSpPr>
        <p:spPr>
          <a:xfrm>
            <a:off x="1954183" y="2987530"/>
            <a:ext cx="996263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2286" y="617935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6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Future Accelerators</a:t>
            </a:r>
            <a:endParaRPr lang="en-GB" sz="6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4238" y="1951971"/>
            <a:ext cx="709553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>
                <a:solidFill>
                  <a:prstClr val="white"/>
                </a:solidFill>
                <a:latin typeface="Calibri" panose="020F0502020204030204" pitchFamily="34" charset="0"/>
              </a:rPr>
              <a:t>F. Zimmermann, CERN</a:t>
            </a:r>
            <a:endParaRPr lang="en-GB" sz="3600" dirty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algn="ctr"/>
            <a:endParaRPr lang="en-GB" sz="3600" dirty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36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oPAC</a:t>
            </a:r>
            <a:r>
              <a:rPr lang="en-GB" sz="36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School 2014</a:t>
            </a:r>
          </a:p>
          <a:p>
            <a:pPr algn="ctr"/>
            <a:r>
              <a:rPr lang="en-GB" sz="36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Royal Holloway, University of London</a:t>
            </a:r>
          </a:p>
          <a:p>
            <a:pPr algn="ctr"/>
            <a:r>
              <a:rPr lang="en-GB" sz="3600" dirty="0" smtClean="0">
                <a:solidFill>
                  <a:prstClr val="white"/>
                </a:solidFill>
                <a:latin typeface="Calibri" panose="020F0502020204030204" pitchFamily="34" charset="0"/>
              </a:rPr>
              <a:t>12 July 2014</a:t>
            </a:r>
          </a:p>
          <a:p>
            <a:pPr algn="ctr"/>
            <a:endParaRPr lang="en-GB" sz="360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04989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Work supported by the </a:t>
            </a:r>
            <a:r>
              <a:rPr lang="en-US" sz="1400" b="1" i="1" kern="0" dirty="0">
                <a:solidFill>
                  <a:srgbClr val="0000CC"/>
                </a:solidFill>
                <a:latin typeface="Calibri"/>
              </a:rPr>
              <a:t>European Commission </a:t>
            </a: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under </a:t>
            </a:r>
            <a:r>
              <a:rPr lang="en-US" sz="1400" i="1" kern="0" dirty="0" smtClean="0">
                <a:solidFill>
                  <a:srgbClr val="0000CC"/>
                </a:solidFill>
                <a:latin typeface="Calibri"/>
              </a:rPr>
              <a:t>Capacities </a:t>
            </a: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7th Framework Programme, Grant Agreement 312453</a:t>
            </a:r>
            <a:endParaRPr lang="en-GB" sz="1400" i="1" kern="0" dirty="0">
              <a:solidFill>
                <a:srgbClr val="0000CC"/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604493"/>
            <a:ext cx="1080120" cy="9294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800" y="5787879"/>
            <a:ext cx="1551182" cy="64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4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390"/>
            <a:ext cx="9144000" cy="70027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229" y="6541839"/>
            <a:ext cx="530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FF00"/>
                </a:solidFill>
              </a:rPr>
              <a:t>Source: Accelerators </a:t>
            </a:r>
            <a:r>
              <a:rPr lang="en-GB" sz="1600" b="1" dirty="0">
                <a:solidFill>
                  <a:srgbClr val="FFFF00"/>
                </a:solidFill>
              </a:rPr>
              <a:t>a</a:t>
            </a:r>
            <a:r>
              <a:rPr lang="en-GB" sz="1600" b="1" dirty="0" smtClean="0">
                <a:solidFill>
                  <a:srgbClr val="FFFF00"/>
                </a:solidFill>
              </a:rPr>
              <a:t>nd Beams (APS-DPP), ORNL</a:t>
            </a:r>
            <a:endParaRPr lang="en-GB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31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-20053"/>
            <a:ext cx="9144000" cy="685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kern="0" dirty="0" smtClean="0">
                <a:solidFill>
                  <a:srgbClr val="FFFF00"/>
                </a:solidFill>
                <a:ea typeface="+mj-ea"/>
                <a:cs typeface="+mj-cs"/>
              </a:rPr>
              <a:t>(</a:t>
            </a:r>
            <a:r>
              <a:rPr lang="en-US" sz="4400" kern="0" dirty="0">
                <a:solidFill>
                  <a:srgbClr val="FFFF00"/>
                </a:solidFill>
                <a:ea typeface="+mj-ea"/>
                <a:cs typeface="+mj-cs"/>
              </a:rPr>
              <a:t>r</a:t>
            </a:r>
            <a:r>
              <a:rPr lang="en-US" sz="4400" kern="0" dirty="0" smtClean="0">
                <a:solidFill>
                  <a:srgbClr val="FFFF00"/>
                </a:solidFill>
                <a:ea typeface="+mj-ea"/>
                <a:cs typeface="+mj-cs"/>
              </a:rPr>
              <a:t>)evolutionary </a:t>
            </a:r>
            <a:r>
              <a:rPr lang="en-US" sz="4400" kern="0" dirty="0" smtClean="0">
                <a:solidFill>
                  <a:srgbClr val="FFFF00"/>
                </a:solidFill>
                <a:ea typeface="+mj-ea"/>
                <a:cs typeface="+mj-cs"/>
              </a:rPr>
              <a:t>a</a:t>
            </a:r>
            <a:r>
              <a:rPr lang="en-US" sz="4400" kern="0" dirty="0" smtClean="0">
                <a:solidFill>
                  <a:srgbClr val="FFFF00"/>
                </a:solidFill>
                <a:ea typeface="+mj-ea"/>
                <a:cs typeface="+mj-cs"/>
              </a:rPr>
              <a:t>dvancement: DLA</a:t>
            </a:r>
            <a:endParaRPr lang="en-US" sz="4400" kern="0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4670" y="1047690"/>
            <a:ext cx="3422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  <a:latin typeface="Comic Sans MS" pitchFamily="66" charset="0"/>
              </a:rPr>
              <a:t>Semiconductor Manufacturing</a:t>
            </a:r>
            <a:endParaRPr lang="en-US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873726" y="3778726"/>
            <a:ext cx="539496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3817" y="1047690"/>
            <a:ext cx="2962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  <a:latin typeface="Comic Sans MS" pitchFamily="66" charset="0"/>
              </a:rPr>
              <a:t>Traditional Manufacturing</a:t>
            </a:r>
            <a:endParaRPr lang="en-US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72" y="1447799"/>
            <a:ext cx="2964216" cy="222395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72" y="3685402"/>
            <a:ext cx="3255495" cy="217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1" name="Group 30"/>
          <p:cNvGrpSpPr/>
          <p:nvPr/>
        </p:nvGrpSpPr>
        <p:grpSpPr>
          <a:xfrm>
            <a:off x="4964709" y="4404360"/>
            <a:ext cx="3950691" cy="1298972"/>
            <a:chOff x="4953000" y="4404360"/>
            <a:chExt cx="3950691" cy="1298972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88380" y="4404361"/>
              <a:ext cx="1387052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5" descr="5-6_8lyrs_accel_defect_3.T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771144" y="4404361"/>
              <a:ext cx="1132547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5" descr="ETD-3133 3-1-10 A1 1000xm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53000" y="4404360"/>
              <a:ext cx="1217944" cy="9144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5188697" y="5334000"/>
              <a:ext cx="7465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000000"/>
                  </a:solidFill>
                  <a:latin typeface="Comic Sans MS" pitchFamily="66" charset="0"/>
                </a:rPr>
                <a:t>Fibers</a:t>
              </a:r>
              <a:endParaRPr lang="en-US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99466" y="5334000"/>
              <a:ext cx="964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000000"/>
                  </a:solidFill>
                  <a:latin typeface="Comic Sans MS" pitchFamily="66" charset="0"/>
                </a:rPr>
                <a:t>Gratings</a:t>
              </a:r>
              <a:endParaRPr lang="en-US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884377" y="5334000"/>
              <a:ext cx="906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000000"/>
                  </a:solidFill>
                  <a:latin typeface="Comic Sans MS" pitchFamily="66" charset="0"/>
                </a:rPr>
                <a:t>Crystals</a:t>
              </a:r>
              <a:endParaRPr lang="en-US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84585" y="3287706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Room temp.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3817" y="5486400"/>
            <a:ext cx="204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Superconducting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3962400" y="4572000"/>
            <a:ext cx="914400" cy="609600"/>
          </a:xfrm>
          <a:prstGeom prst="rightArrow">
            <a:avLst>
              <a:gd name="adj1" fmla="val 4629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FF"/>
                </a:solidFill>
              </a:rPr>
              <a:t>10E-4</a:t>
            </a:r>
            <a:endParaRPr lang="en-US" sz="1600" b="1" dirty="0">
              <a:solidFill>
                <a:srgbClr val="FFFFFF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427376" y="5911334"/>
            <a:ext cx="1839824" cy="674688"/>
            <a:chOff x="2057400" y="5911334"/>
            <a:chExt cx="1839824" cy="674688"/>
          </a:xfrm>
        </p:grpSpPr>
        <p:grpSp>
          <p:nvGrpSpPr>
            <p:cNvPr id="7" name="Group 36"/>
            <p:cNvGrpSpPr/>
            <p:nvPr/>
          </p:nvGrpSpPr>
          <p:grpSpPr>
            <a:xfrm>
              <a:off x="2133600" y="5911334"/>
              <a:ext cx="1763624" cy="674688"/>
              <a:chOff x="2133600" y="5943600"/>
              <a:chExt cx="1763624" cy="674688"/>
            </a:xfrm>
          </p:grpSpPr>
          <p:sp>
            <p:nvSpPr>
              <p:cNvPr id="32" name="TextBox 23"/>
              <p:cNvSpPr txBox="1">
                <a:spLocks noChangeArrowheads="1"/>
              </p:cNvSpPr>
              <p:nvPr/>
            </p:nvSpPr>
            <p:spPr bwMode="auto">
              <a:xfrm>
                <a:off x="2133600" y="6248400"/>
                <a:ext cx="1203325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l-GR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λ</a:t>
                </a:r>
                <a:r>
                  <a:rPr lang="en-US" dirty="0" smtClean="0">
                    <a:solidFill>
                      <a:srgbClr val="000000"/>
                    </a:solidFill>
                    <a:latin typeface="Comic Sans MS" pitchFamily="66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Comic Sans MS" pitchFamily="66" charset="0"/>
                  </a:rPr>
                  <a:t>= 10 cm</a:t>
                </a:r>
              </a:p>
            </p:txBody>
          </p:sp>
          <p:sp>
            <p:nvSpPr>
              <p:cNvPr id="33" name="TextBox 23"/>
              <p:cNvSpPr txBox="1">
                <a:spLocks noChangeArrowheads="1"/>
              </p:cNvSpPr>
              <p:nvPr/>
            </p:nvSpPr>
            <p:spPr bwMode="auto">
              <a:xfrm>
                <a:off x="2133600" y="5943600"/>
                <a:ext cx="176362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err="1" smtClean="0">
                    <a:solidFill>
                      <a:srgbClr val="000000"/>
                    </a:solidFill>
                    <a:latin typeface="Comic Sans MS" pitchFamily="66" charset="0"/>
                  </a:rPr>
                  <a:t>E</a:t>
                </a:r>
                <a:r>
                  <a:rPr lang="en-US" baseline="-25000" dirty="0" err="1" smtClean="0">
                    <a:solidFill>
                      <a:srgbClr val="000000"/>
                    </a:solidFill>
                    <a:latin typeface="Comic Sans MS" pitchFamily="66" charset="0"/>
                  </a:rPr>
                  <a:t>acc</a:t>
                </a:r>
                <a:r>
                  <a:rPr lang="en-US" dirty="0" smtClean="0">
                    <a:solidFill>
                      <a:srgbClr val="000000"/>
                    </a:solidFill>
                    <a:latin typeface="Comic Sans MS" pitchFamily="66" charset="0"/>
                  </a:rPr>
                  <a:t> = 30 </a:t>
                </a:r>
                <a:r>
                  <a:rPr lang="en-US" dirty="0">
                    <a:solidFill>
                      <a:srgbClr val="000000"/>
                    </a:solidFill>
                    <a:latin typeface="Comic Sans MS" pitchFamily="66" charset="0"/>
                  </a:rPr>
                  <a:t>MV/m</a:t>
                </a: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2057400" y="5943600"/>
              <a:ext cx="1752600" cy="609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953000" y="5911612"/>
            <a:ext cx="1600200" cy="674132"/>
            <a:chOff x="4953000" y="5911612"/>
            <a:chExt cx="1600200" cy="674132"/>
          </a:xfrm>
        </p:grpSpPr>
        <p:grpSp>
          <p:nvGrpSpPr>
            <p:cNvPr id="8" name="Group 35"/>
            <p:cNvGrpSpPr/>
            <p:nvPr/>
          </p:nvGrpSpPr>
          <p:grpSpPr>
            <a:xfrm>
              <a:off x="4953000" y="5911612"/>
              <a:ext cx="1596014" cy="674132"/>
              <a:chOff x="4953000" y="5879068"/>
              <a:chExt cx="1596014" cy="674132"/>
            </a:xfrm>
          </p:grpSpPr>
          <p:sp>
            <p:nvSpPr>
              <p:cNvPr id="34" name="TextBox 23"/>
              <p:cNvSpPr txBox="1">
                <a:spLocks noChangeArrowheads="1"/>
              </p:cNvSpPr>
              <p:nvPr/>
            </p:nvSpPr>
            <p:spPr bwMode="auto">
              <a:xfrm>
                <a:off x="4953000" y="6183868"/>
                <a:ext cx="140294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l-GR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λ</a:t>
                </a:r>
                <a:r>
                  <a:rPr lang="en-US" dirty="0" smtClean="0">
                    <a:solidFill>
                      <a:srgbClr val="000000"/>
                    </a:solidFill>
                    <a:latin typeface="Comic Sans MS" pitchFamily="66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Comic Sans MS" pitchFamily="66" charset="0"/>
                  </a:rPr>
                  <a:t>= </a:t>
                </a:r>
                <a:r>
                  <a:rPr lang="en-US" dirty="0" smtClean="0">
                    <a:solidFill>
                      <a:srgbClr val="000000"/>
                    </a:solidFill>
                    <a:latin typeface="Comic Sans MS" pitchFamily="66" charset="0"/>
                  </a:rPr>
                  <a:t>1 - 2 </a:t>
                </a:r>
                <a:r>
                  <a:rPr lang="el-GR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dirty="0" smtClean="0">
                    <a:solidFill>
                      <a:srgbClr val="000000"/>
                    </a:solidFill>
                    <a:latin typeface="Comic Sans MS" pitchFamily="66" charset="0"/>
                  </a:rPr>
                  <a:t>m</a:t>
                </a:r>
                <a:endParaRPr lang="en-US" dirty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5" name="TextBox 23"/>
              <p:cNvSpPr txBox="1">
                <a:spLocks noChangeArrowheads="1"/>
              </p:cNvSpPr>
              <p:nvPr/>
            </p:nvSpPr>
            <p:spPr bwMode="auto">
              <a:xfrm>
                <a:off x="4953000" y="5879068"/>
                <a:ext cx="159601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err="1" smtClean="0">
                    <a:solidFill>
                      <a:srgbClr val="000000"/>
                    </a:solidFill>
                    <a:latin typeface="Comic Sans MS" pitchFamily="66" charset="0"/>
                  </a:rPr>
                  <a:t>E</a:t>
                </a:r>
                <a:r>
                  <a:rPr lang="en-US" baseline="-25000" dirty="0" err="1" smtClean="0">
                    <a:solidFill>
                      <a:srgbClr val="000000"/>
                    </a:solidFill>
                    <a:latin typeface="Comic Sans MS" pitchFamily="66" charset="0"/>
                  </a:rPr>
                  <a:t>acc</a:t>
                </a:r>
                <a:r>
                  <a:rPr lang="en-US" dirty="0" smtClean="0">
                    <a:solidFill>
                      <a:srgbClr val="000000"/>
                    </a:solidFill>
                    <a:latin typeface="Comic Sans MS" pitchFamily="66" charset="0"/>
                  </a:rPr>
                  <a:t> = 2 GV/m </a:t>
                </a:r>
                <a:r>
                  <a:rPr lang="en-US" baseline="30000" dirty="0" smtClean="0">
                    <a:solidFill>
                      <a:srgbClr val="000000"/>
                    </a:solidFill>
                    <a:latin typeface="Comic Sans MS" pitchFamily="66" charset="0"/>
                  </a:rPr>
                  <a:t>*</a:t>
                </a:r>
                <a:endParaRPr lang="en-US" baseline="30000" dirty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4953000" y="5943600"/>
              <a:ext cx="1600200" cy="609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553200" y="6276201"/>
            <a:ext cx="860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</a:rPr>
              <a:t>* in theory</a:t>
            </a:r>
            <a:endParaRPr lang="en-US" sz="12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electron\Documents\AARD\Posters and Presentations\2013 - Accelerator Seminar\130927-2chip-finger-990w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43450" y="1447800"/>
            <a:ext cx="4171950" cy="27813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" y="6401078"/>
            <a:ext cx="84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 Byer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73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65747"/>
            <a:ext cx="6247245" cy="325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156176" y="940234"/>
            <a:ext cx="1800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T. </a:t>
            </a:r>
            <a:r>
              <a:rPr lang="en-US" sz="1400" dirty="0" err="1">
                <a:solidFill>
                  <a:srgbClr val="000000"/>
                </a:solidFill>
              </a:rPr>
              <a:t>Plettner</a:t>
            </a:r>
            <a:r>
              <a:rPr lang="en-US" sz="1400" dirty="0">
                <a:solidFill>
                  <a:srgbClr val="000000"/>
                </a:solidFill>
              </a:rPr>
              <a:t>, et al. PRST-AB </a:t>
            </a:r>
            <a:r>
              <a:rPr lang="en-US" sz="1400" b="1" dirty="0">
                <a:solidFill>
                  <a:srgbClr val="000000"/>
                </a:solidFill>
              </a:rPr>
              <a:t>9</a:t>
            </a:r>
            <a:r>
              <a:rPr lang="en-US" sz="1400" dirty="0">
                <a:solidFill>
                  <a:srgbClr val="000000"/>
                </a:solidFill>
              </a:rPr>
              <a:t>, 111301 (2006).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-20053"/>
            <a:ext cx="9144000" cy="685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kern="0" dirty="0" smtClean="0">
                <a:solidFill>
                  <a:srgbClr val="FFFF00"/>
                </a:solidFill>
                <a:ea typeface="+mj-ea"/>
                <a:cs typeface="+mj-cs"/>
              </a:rPr>
              <a:t>dielectric laser-driven accelerator</a:t>
            </a:r>
            <a:endParaRPr lang="en-US" sz="4800" kern="0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82" y="3967639"/>
            <a:ext cx="4394505" cy="2899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0" name="Rectangle 5119"/>
          <p:cNvSpPr/>
          <p:nvPr/>
        </p:nvSpPr>
        <p:spPr>
          <a:xfrm>
            <a:off x="5508104" y="4210721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rPr>
              <a:t>Electron microscope image of the bonded structure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5957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-20053"/>
            <a:ext cx="9144000" cy="685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kern="0" dirty="0">
                <a:solidFill>
                  <a:srgbClr val="FFFF00"/>
                </a:solidFill>
                <a:ea typeface="+mj-ea"/>
                <a:cs typeface="+mj-cs"/>
              </a:rPr>
              <a:t>e</a:t>
            </a:r>
            <a:r>
              <a:rPr lang="en-US" sz="4800" kern="0" dirty="0" smtClean="0">
                <a:solidFill>
                  <a:srgbClr val="FFFF00"/>
                </a:solidFill>
                <a:ea typeface="+mj-ea"/>
                <a:cs typeface="+mj-cs"/>
              </a:rPr>
              <a:t>xperimental results from SLAC</a:t>
            </a:r>
            <a:endParaRPr lang="en-US" sz="4800" kern="0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  <p:pic>
        <p:nvPicPr>
          <p:cNvPr id="3" name="Picture 2" descr="Figure2-na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6"/>
            <a:ext cx="4768273" cy="542820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228184" y="2060848"/>
            <a:ext cx="2286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measuring the gradient by observing </a:t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the resultant energy broadening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416" y="6408935"/>
            <a:ext cx="84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 Byer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625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" y="1116807"/>
            <a:ext cx="9144000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-20053"/>
            <a:ext cx="9144000" cy="685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kern="0" dirty="0">
                <a:solidFill>
                  <a:srgbClr val="FFFF00"/>
                </a:solidFill>
                <a:ea typeface="+mj-ea"/>
                <a:cs typeface="+mj-cs"/>
              </a:rPr>
              <a:t>e</a:t>
            </a:r>
            <a:r>
              <a:rPr lang="en-US" sz="4800" kern="0" dirty="0" smtClean="0">
                <a:solidFill>
                  <a:srgbClr val="FFFF00"/>
                </a:solidFill>
                <a:ea typeface="+mj-ea"/>
                <a:cs typeface="+mj-cs"/>
              </a:rPr>
              <a:t>xperimental results from SLAC</a:t>
            </a:r>
            <a:endParaRPr lang="en-US" sz="4800" kern="0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5255" y="5343442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lphaUcParenR"/>
            </a:pPr>
            <a:r>
              <a:rPr lang="en-US" altLang="en-US" sz="2400" dirty="0" smtClean="0">
                <a:solidFill>
                  <a:srgbClr val="333399"/>
                </a:solidFill>
                <a:latin typeface="Arial"/>
                <a:ea typeface="ＭＳ Ｐゴシック" pitchFamily="34" charset="-128"/>
                <a:cs typeface="Arial" pitchFamily="34" charset="0"/>
              </a:rPr>
              <a:t> Cross </a:t>
            </a:r>
            <a:r>
              <a:rPr lang="en-US" altLang="en-US" sz="2400" dirty="0">
                <a:solidFill>
                  <a:srgbClr val="333399"/>
                </a:solidFill>
                <a:latin typeface="Arial"/>
                <a:ea typeface="ＭＳ Ｐゴシック" pitchFamily="34" charset="-128"/>
                <a:cs typeface="Arial" pitchFamily="34" charset="0"/>
              </a:rPr>
              <a:t>correlation of electron and laser pulses in time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lphaUcParenR"/>
            </a:pPr>
            <a:r>
              <a:rPr lang="en-US" altLang="en-US" sz="2400" dirty="0" smtClean="0">
                <a:solidFill>
                  <a:srgbClr val="333399"/>
                </a:solidFill>
                <a:latin typeface="Arial"/>
                <a:ea typeface="ＭＳ Ｐゴシック" pitchFamily="34" charset="-128"/>
                <a:cs typeface="Arial" pitchFamily="34" charset="0"/>
              </a:rPr>
              <a:t> Measured </a:t>
            </a:r>
            <a:r>
              <a:rPr lang="en-US" altLang="en-US" sz="2400" dirty="0">
                <a:solidFill>
                  <a:srgbClr val="333399"/>
                </a:solidFill>
                <a:latin typeface="Arial"/>
                <a:ea typeface="ＭＳ Ｐゴシック" pitchFamily="34" charset="-128"/>
                <a:cs typeface="Arial" pitchFamily="34" charset="0"/>
              </a:rPr>
              <a:t>acceleration gradient vs Peak Electric Field</a:t>
            </a:r>
            <a:endParaRPr lang="en-US" altLang="en-US" sz="2400" dirty="0">
              <a:solidFill>
                <a:srgbClr val="333399"/>
              </a:solidFill>
              <a:latin typeface="Arial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069" y="6456837"/>
            <a:ext cx="84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 Byer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36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1173480"/>
            <a:ext cx="8818739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mit Pfeil 6"/>
          <p:cNvCxnSpPr/>
          <p:nvPr/>
        </p:nvCxnSpPr>
        <p:spPr>
          <a:xfrm rot="16200000" flipV="1">
            <a:off x="7048500" y="5676900"/>
            <a:ext cx="713740" cy="25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rot="16200000" flipV="1">
            <a:off x="3045496" y="5120604"/>
            <a:ext cx="1805940" cy="229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2712720" y="5928360"/>
            <a:ext cx="2484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injector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(Demonstrated at MPQ)</a:t>
            </a:r>
            <a:endParaRPr lang="en-US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120172" y="5928360"/>
            <a:ext cx="2604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speed of light accelerator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(Demonstrated at SLAC)</a:t>
            </a:r>
            <a:endParaRPr lang="en-US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3" name="Textfeld 9"/>
          <p:cNvSpPr txBox="1"/>
          <p:nvPr/>
        </p:nvSpPr>
        <p:spPr>
          <a:xfrm>
            <a:off x="1252220" y="1115060"/>
            <a:ext cx="2463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particle source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(Demonstrated at MPQ)</a:t>
            </a:r>
            <a:endParaRPr lang="en-US" b="1" dirty="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6" name="Gerade Verbindung mit Pfeil 8"/>
          <p:cNvCxnSpPr/>
          <p:nvPr/>
        </p:nvCxnSpPr>
        <p:spPr>
          <a:xfrm rot="16200000" flipH="1">
            <a:off x="2165350" y="1949450"/>
            <a:ext cx="685800" cy="342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78257" y="5180053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omic Sans MS" pitchFamily="66" charset="0"/>
              </a:rPr>
              <a:t>Image courtesy of P. </a:t>
            </a:r>
            <a:r>
              <a:rPr lang="en-US" dirty="0" err="1" smtClean="0">
                <a:solidFill>
                  <a:srgbClr val="000000"/>
                </a:solidFill>
                <a:latin typeface="Comic Sans MS" pitchFamily="66" charset="0"/>
              </a:rPr>
              <a:t>Hommelhoff</a:t>
            </a:r>
            <a:endParaRPr lang="en-US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-20053"/>
            <a:ext cx="9144000" cy="685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kern="0" dirty="0">
                <a:solidFill>
                  <a:srgbClr val="FFFF00"/>
                </a:solidFill>
                <a:ea typeface="+mj-ea"/>
                <a:cs typeface="+mj-cs"/>
              </a:rPr>
              <a:t>c</a:t>
            </a:r>
            <a:r>
              <a:rPr lang="en-US" sz="4400" kern="0" dirty="0" smtClean="0">
                <a:solidFill>
                  <a:srgbClr val="FFFF00"/>
                </a:solidFill>
                <a:ea typeface="+mj-ea"/>
                <a:cs typeface="+mj-cs"/>
              </a:rPr>
              <a:t>hip accelerator w integrated injector</a:t>
            </a:r>
            <a:endParaRPr lang="en-US" sz="4400" kern="0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2416" y="6408935"/>
            <a:ext cx="84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 Byer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067" y="1412009"/>
            <a:ext cx="77247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536806" y="4515717"/>
            <a:ext cx="16906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alibri" pitchFamily="-110" charset="0"/>
              </a:rPr>
              <a:t>SiO</a:t>
            </a:r>
            <a:r>
              <a:rPr lang="en-US" sz="2400" b="1" baseline="-25000">
                <a:solidFill>
                  <a:srgbClr val="000000"/>
                </a:solidFill>
                <a:latin typeface="Calibri" pitchFamily="-110" charset="0"/>
              </a:rPr>
              <a:t>2</a:t>
            </a:r>
            <a:r>
              <a:rPr lang="en-US" sz="2400" b="1">
                <a:solidFill>
                  <a:srgbClr val="000000"/>
                </a:solidFill>
                <a:latin typeface="Calibri" pitchFamily="-110" charset="0"/>
              </a:rPr>
              <a:t> wafer</a:t>
            </a:r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963265" y="2027959"/>
            <a:ext cx="1207573" cy="557598"/>
          </a:xfrm>
          <a:prstGeom prst="straightConnector1">
            <a:avLst/>
          </a:prstGeom>
          <a:noFill/>
          <a:ln w="38100">
            <a:solidFill>
              <a:srgbClr val="3366FF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</p:cxn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5017654" y="1359622"/>
            <a:ext cx="287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5024"/>
                </a:solidFill>
                <a:latin typeface="Calibri" pitchFamily="-110" charset="0"/>
              </a:rPr>
              <a:t>Z</a:t>
            </a: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485342" y="5287097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C00000"/>
                </a:solidFill>
                <a:latin typeface="Calibri" pitchFamily="-110" charset="0"/>
              </a:rPr>
              <a:t>X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8149792" y="5593484"/>
            <a:ext cx="287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C0"/>
                </a:solidFill>
                <a:latin typeface="Calibri" pitchFamily="-110" charset="0"/>
              </a:rPr>
              <a:t>y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1818842" y="1380259"/>
            <a:ext cx="1511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alibri" pitchFamily="-110" charset="0"/>
              </a:rPr>
              <a:t>Etched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alibri" pitchFamily="-110" charset="0"/>
              </a:rPr>
              <a:t>Channel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6200000" flipH="1">
            <a:off x="1937110" y="2273228"/>
            <a:ext cx="52863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35"/>
          <p:cNvSpPr txBox="1">
            <a:spLocks noChangeArrowheads="1"/>
          </p:cNvSpPr>
          <p:nvPr/>
        </p:nvSpPr>
        <p:spPr bwMode="auto">
          <a:xfrm>
            <a:off x="394995" y="1007920"/>
            <a:ext cx="1444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-110" charset="0"/>
              </a:rPr>
              <a:t>Electron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-110" charset="0"/>
              </a:rPr>
              <a:t>Source</a:t>
            </a:r>
          </a:p>
        </p:txBody>
      </p:sp>
      <p:sp>
        <p:nvSpPr>
          <p:cNvPr id="18" name="TextBox 44"/>
          <p:cNvSpPr txBox="1">
            <a:spLocks noChangeArrowheads="1"/>
          </p:cNvSpPr>
          <p:nvPr/>
        </p:nvSpPr>
        <p:spPr bwMode="auto">
          <a:xfrm>
            <a:off x="3916377" y="2255895"/>
            <a:ext cx="13961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ln>
                  <a:solidFill>
                    <a:srgbClr val="00B0F0"/>
                  </a:solidFill>
                </a:ln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Laser Couplers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H="1">
            <a:off x="4196916" y="3259860"/>
            <a:ext cx="390525" cy="63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69253" y="2168749"/>
            <a:ext cx="370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66FF"/>
                </a:solidFill>
                <a:latin typeface="Comic Sans MS" pitchFamily="66" charset="0"/>
              </a:rPr>
              <a:t>e-</a:t>
            </a:r>
          </a:p>
        </p:txBody>
      </p:sp>
      <p:cxnSp>
        <p:nvCxnSpPr>
          <p:cNvPr id="23" name="Straight Arrow Connector 22"/>
          <p:cNvCxnSpPr>
            <a:cxnSpLocks noChangeShapeType="1"/>
          </p:cNvCxnSpPr>
          <p:nvPr/>
        </p:nvCxnSpPr>
        <p:spPr bwMode="auto">
          <a:xfrm>
            <a:off x="6871812" y="4827375"/>
            <a:ext cx="1862480" cy="888561"/>
          </a:xfrm>
          <a:prstGeom prst="straightConnector1">
            <a:avLst/>
          </a:prstGeom>
          <a:noFill/>
          <a:ln w="38100">
            <a:solidFill>
              <a:srgbClr val="3366FF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</p:cxnSp>
      <p:sp>
        <p:nvSpPr>
          <p:cNvPr id="24" name="TextBox 23"/>
          <p:cNvSpPr txBox="1"/>
          <p:nvPr/>
        </p:nvSpPr>
        <p:spPr>
          <a:xfrm rot="1485972">
            <a:off x="1141207" y="1935367"/>
            <a:ext cx="903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30 keV</a:t>
            </a:r>
          </a:p>
        </p:txBody>
      </p:sp>
      <p:sp>
        <p:nvSpPr>
          <p:cNvPr id="25" name="TextBox 24"/>
          <p:cNvSpPr txBox="1"/>
          <p:nvPr/>
        </p:nvSpPr>
        <p:spPr>
          <a:xfrm rot="1485972">
            <a:off x="7413544" y="4888646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66FF"/>
                </a:solidFill>
                <a:latin typeface="Comic Sans MS" pitchFamily="66" charset="0"/>
              </a:rPr>
              <a:t>40 MeV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44195" y="5307950"/>
            <a:ext cx="458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66FF"/>
                </a:solidFill>
                <a:latin typeface="Comic Sans MS" pitchFamily="66" charset="0"/>
              </a:rPr>
              <a:t>e-</a:t>
            </a:r>
          </a:p>
        </p:txBody>
      </p:sp>
      <p:pic>
        <p:nvPicPr>
          <p:cNvPr id="27" name="Picture 26" descr="Screen Shot 2014-03-11 at 11.00.07 AM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062" y="1212273"/>
            <a:ext cx="2265300" cy="1870363"/>
          </a:xfrm>
          <a:prstGeom prst="rect">
            <a:avLst/>
          </a:prstGeom>
          <a:ln w="57150" cmpd="sng">
            <a:solidFill>
              <a:srgbClr val="FF0000"/>
            </a:solidFill>
          </a:ln>
        </p:spPr>
      </p:pic>
      <p:sp>
        <p:nvSpPr>
          <p:cNvPr id="29" name="Parallelogram 28"/>
          <p:cNvSpPr/>
          <p:nvPr/>
        </p:nvSpPr>
        <p:spPr>
          <a:xfrm rot="20646986" flipH="1">
            <a:off x="5427354" y="3911832"/>
            <a:ext cx="721429" cy="397208"/>
          </a:xfrm>
          <a:prstGeom prst="parallelogram">
            <a:avLst>
              <a:gd name="adj" fmla="val 116247"/>
            </a:avLst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5634182" y="1281545"/>
            <a:ext cx="611911" cy="2667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188364" y="3105728"/>
            <a:ext cx="2262908" cy="10968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sem_tip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7090" y="4019637"/>
            <a:ext cx="2239818" cy="2272636"/>
          </a:xfrm>
          <a:prstGeom prst="rect">
            <a:avLst/>
          </a:prstGeom>
          <a:ln w="38100" cmpd="sng">
            <a:solidFill>
              <a:schemeClr val="accent3">
                <a:lumMod val="75000"/>
              </a:schemeClr>
            </a:solidFill>
          </a:ln>
        </p:spPr>
      </p:pic>
      <p:sp>
        <p:nvSpPr>
          <p:cNvPr id="3" name="Isosceles Triangle 2"/>
          <p:cNvSpPr/>
          <p:nvPr/>
        </p:nvSpPr>
        <p:spPr>
          <a:xfrm rot="6782987">
            <a:off x="602143" y="1615375"/>
            <a:ext cx="137496" cy="557664"/>
          </a:xfrm>
          <a:prstGeom prst="triangle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819727" y="2112818"/>
            <a:ext cx="1720273" cy="1870364"/>
          </a:xfrm>
          <a:prstGeom prst="line">
            <a:avLst/>
          </a:prstGeom>
          <a:ln>
            <a:solidFill>
              <a:srgbClr val="BFBFB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277092" y="2055091"/>
            <a:ext cx="380999" cy="1985818"/>
          </a:xfrm>
          <a:prstGeom prst="line">
            <a:avLst/>
          </a:prstGeom>
          <a:ln>
            <a:solidFill>
              <a:srgbClr val="BFBFB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-28439"/>
            <a:ext cx="9143999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multi-MeV </a:t>
            </a:r>
            <a:r>
              <a:rPr lang="en-US" sz="3600" dirty="0" smtClean="0">
                <a:solidFill>
                  <a:srgbClr val="FFFF00"/>
                </a:solidFill>
              </a:rPr>
              <a:t>(XFEL) device on </a:t>
            </a:r>
            <a:r>
              <a:rPr lang="en-US" sz="3600" dirty="0">
                <a:solidFill>
                  <a:srgbClr val="FFFF00"/>
                </a:solidFill>
              </a:rPr>
              <a:t>wafer </a:t>
            </a:r>
            <a:r>
              <a:rPr lang="en-US" sz="3600" dirty="0" smtClean="0">
                <a:solidFill>
                  <a:srgbClr val="FFFF00"/>
                </a:solidFill>
              </a:rPr>
              <a:t>in 5-10 years</a:t>
            </a:r>
            <a:endParaRPr lang="en-GB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27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728563" y="1412776"/>
            <a:ext cx="5012197" cy="487362"/>
          </a:xfrm>
        </p:spPr>
        <p:txBody>
          <a:bodyPr>
            <a:noAutofit/>
          </a:bodyPr>
          <a:lstStyle/>
          <a:p>
            <a:pPr algn="l"/>
            <a:r>
              <a:rPr lang="en-US" sz="2800" dirty="0">
                <a:latin typeface="+mn-lt"/>
              </a:rPr>
              <a:t>w</a:t>
            </a:r>
            <a:r>
              <a:rPr lang="en-US" sz="2800" dirty="0" smtClean="0">
                <a:latin typeface="+mn-lt"/>
              </a:rPr>
              <a:t>ith </a:t>
            </a:r>
            <a:r>
              <a:rPr lang="en-US" sz="2800" dirty="0">
                <a:latin typeface="+mn-lt"/>
              </a:rPr>
              <a:t>particles appropriately bunched, the laser to electron power transfer efficiencies approach 60</a:t>
            </a:r>
            <a:r>
              <a:rPr lang="en-US" sz="2800" dirty="0" smtClean="0">
                <a:latin typeface="+mn-lt"/>
              </a:rPr>
              <a:t>%</a:t>
            </a:r>
            <a:endParaRPr lang="en-US" sz="2800" dirty="0">
              <a:latin typeface="+mn-lt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0" y="-20053"/>
            <a:ext cx="9144000" cy="685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kern="0" dirty="0">
                <a:solidFill>
                  <a:srgbClr val="FFFF00"/>
                </a:solidFill>
                <a:ea typeface="+mj-ea"/>
                <a:cs typeface="+mj-cs"/>
              </a:rPr>
              <a:t>p</a:t>
            </a:r>
            <a:r>
              <a:rPr lang="en-US" sz="4800" kern="0" dirty="0" smtClean="0">
                <a:solidFill>
                  <a:srgbClr val="FFFF00"/>
                </a:solidFill>
                <a:ea typeface="+mj-ea"/>
                <a:cs typeface="+mj-cs"/>
              </a:rPr>
              <a:t>ower transfer efficiency</a:t>
            </a:r>
            <a:endParaRPr lang="en-US" sz="4800" kern="0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67" y="665747"/>
            <a:ext cx="3451249" cy="2866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19" y="3774286"/>
            <a:ext cx="6803793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37375" y="3081788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total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</a:rPr>
              <a:t>wallplug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to electron efficiency (12%) comparable to conventional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accelerators 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56376" y="6224269"/>
            <a:ext cx="84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 Byer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6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495771"/>
            <a:ext cx="1676400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371600" y="4634008"/>
            <a:ext cx="2438400" cy="1143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066800" y="1738408"/>
            <a:ext cx="5257800" cy="3124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248400" y="1738408"/>
            <a:ext cx="2438400" cy="1143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971800" y="2424208"/>
            <a:ext cx="4724400" cy="29718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 rot="19656318">
            <a:off x="3825875" y="3883121"/>
            <a:ext cx="3706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FF0000"/>
                </a:solidFill>
              </a:rPr>
              <a:t>1.5 TeV </a:t>
            </a:r>
            <a:r>
              <a:rPr lang="en-US" sz="1800">
                <a:solidFill>
                  <a:srgbClr val="FF0000"/>
                </a:solidFill>
                <a:sym typeface="Wingdings" charset="0"/>
              </a:rPr>
              <a:t> 1750 </a:t>
            </a:r>
            <a:r>
              <a:rPr lang="en-US" sz="1800">
                <a:solidFill>
                  <a:srgbClr val="FF0000"/>
                </a:solidFill>
              </a:rPr>
              <a:t>meters</a:t>
            </a:r>
          </a:p>
        </p:txBody>
      </p:sp>
      <p:sp>
        <p:nvSpPr>
          <p:cNvPr id="10" name="TextBox 19"/>
          <p:cNvSpPr txBox="1">
            <a:spLocks noChangeArrowheads="1"/>
          </p:cNvSpPr>
          <p:nvPr/>
        </p:nvSpPr>
        <p:spPr bwMode="auto">
          <a:xfrm rot="19700583">
            <a:off x="2740025" y="3525933"/>
            <a:ext cx="4686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Main Linac (one half)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652808"/>
            <a:ext cx="1676400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14608"/>
            <a:ext cx="1676400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1509808"/>
            <a:ext cx="144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x7700/TeV</a:t>
            </a:r>
          </a:p>
        </p:txBody>
      </p:sp>
      <p:sp>
        <p:nvSpPr>
          <p:cNvPr id="14" name="TextBox 59"/>
          <p:cNvSpPr txBox="1">
            <a:spLocks noChangeArrowheads="1"/>
          </p:cNvSpPr>
          <p:nvPr/>
        </p:nvSpPr>
        <p:spPr bwMode="auto">
          <a:xfrm>
            <a:off x="693737" y="5946972"/>
            <a:ext cx="6232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E. R. Colby, R. J. England, R. J. Noble, "</a:t>
            </a:r>
            <a:r>
              <a:rPr lang="en-GB" sz="1200" dirty="0">
                <a:solidFill>
                  <a:srgbClr val="000000"/>
                </a:solidFill>
              </a:rPr>
              <a:t>A Laser-Driven Linear Collider: Sample Machine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000000"/>
                </a:solidFill>
              </a:rPr>
              <a:t>Parameters and Configuration</a:t>
            </a:r>
            <a:r>
              <a:rPr lang="en-US" sz="1200" dirty="0">
                <a:solidFill>
                  <a:srgbClr val="000000"/>
                </a:solidFill>
              </a:rPr>
              <a:t>", PAC 2011.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4092" y="1489026"/>
            <a:ext cx="3006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66FF"/>
                </a:solidFill>
                <a:latin typeface="Comic Sans MS" pitchFamily="66" charset="0"/>
              </a:rPr>
              <a:t>one 6’’ wafer with 120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66FF"/>
                </a:solidFill>
                <a:latin typeface="Comic Sans MS" pitchFamily="66" charset="0"/>
              </a:rPr>
              <a:t>accelerator “chips” in series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466273" y="2227935"/>
            <a:ext cx="542636" cy="1674091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0" y="-20053"/>
            <a:ext cx="9144000" cy="685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kern="0" dirty="0" smtClean="0">
                <a:solidFill>
                  <a:srgbClr val="FFFF00"/>
                </a:solidFill>
                <a:ea typeface="+mj-ea"/>
                <a:cs typeface="+mj-cs"/>
              </a:rPr>
              <a:t>3-TeV particle collider based on DLA</a:t>
            </a:r>
            <a:endParaRPr lang="en-US" sz="4800" kern="0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56376" y="6224269"/>
            <a:ext cx="84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 Byer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67284" y="684252"/>
            <a:ext cx="29406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total length of collider</a:t>
            </a:r>
          </a:p>
          <a:p>
            <a:r>
              <a:rPr lang="en-GB" sz="2400" dirty="0" smtClean="0"/>
              <a:t>~3.5 km </a:t>
            </a:r>
            <a:endParaRPr lang="en-GB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015223" y="731648"/>
            <a:ext cx="51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</a:t>
            </a:r>
            <a:r>
              <a:rPr lang="en-GB" sz="2400" dirty="0" smtClean="0"/>
              <a:t>unches of 10</a:t>
            </a:r>
            <a:r>
              <a:rPr lang="en-GB" sz="2400" baseline="30000" dirty="0" smtClean="0"/>
              <a:t>4</a:t>
            </a:r>
            <a:r>
              <a:rPr lang="en-GB" sz="2400" dirty="0" smtClean="0"/>
              <a:t> electrons at 100 MHz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8966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-20053"/>
            <a:ext cx="9144000" cy="685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kern="0" dirty="0">
                <a:solidFill>
                  <a:srgbClr val="FFFF00"/>
                </a:solidFill>
                <a:ea typeface="+mj-ea"/>
                <a:cs typeface="+mj-cs"/>
              </a:rPr>
              <a:t>c</a:t>
            </a:r>
            <a:r>
              <a:rPr lang="en-US" sz="4800" kern="0" dirty="0" smtClean="0">
                <a:solidFill>
                  <a:srgbClr val="FFFF00"/>
                </a:solidFill>
                <a:ea typeface="+mj-ea"/>
                <a:cs typeface="+mj-cs"/>
              </a:rPr>
              <a:t>ircular colliders beyond FCC</a:t>
            </a:r>
            <a:endParaRPr lang="en-US" sz="4800" kern="0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90968" y="72836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solidFill>
                  <a:srgbClr val="0070C0"/>
                </a:solidFill>
              </a:rPr>
              <a:t>circular crystal collider?</a:t>
            </a:r>
            <a:endParaRPr lang="en-GB" b="1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126136">
            <a:off x="5889684" y="1731237"/>
            <a:ext cx="1431992" cy="370560"/>
            <a:chOff x="779493" y="2350637"/>
            <a:chExt cx="1431992" cy="370560"/>
          </a:xfrm>
        </p:grpSpPr>
        <p:sp>
          <p:nvSpPr>
            <p:cNvPr id="5" name="Rectangle 4"/>
            <p:cNvSpPr/>
            <p:nvPr/>
          </p:nvSpPr>
          <p:spPr>
            <a:xfrm rot="20206609">
              <a:off x="779493" y="2495715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052568">
              <a:off x="1247740" y="2350637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 rot="222769">
              <a:off x="1785624" y="2350637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 rot="20107098">
            <a:off x="931893" y="2503037"/>
            <a:ext cx="1431992" cy="370560"/>
            <a:chOff x="779493" y="2350637"/>
            <a:chExt cx="1431992" cy="370560"/>
          </a:xfrm>
        </p:grpSpPr>
        <p:sp>
          <p:nvSpPr>
            <p:cNvPr id="9" name="Rectangle 8"/>
            <p:cNvSpPr/>
            <p:nvPr/>
          </p:nvSpPr>
          <p:spPr>
            <a:xfrm rot="20206609">
              <a:off x="779493" y="2495715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052568">
              <a:off x="1247740" y="2350637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222769">
              <a:off x="1785624" y="2350637"/>
              <a:ext cx="425861" cy="22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cxnSp>
        <p:nvCxnSpPr>
          <p:cNvPr id="12" name="Straight Connector 11"/>
          <p:cNvCxnSpPr>
            <a:endCxn id="7" idx="2"/>
          </p:cNvCxnSpPr>
          <p:nvPr/>
        </p:nvCxnSpPr>
        <p:spPr>
          <a:xfrm flipH="1" flipV="1">
            <a:off x="7062224" y="2113871"/>
            <a:ext cx="1758248" cy="1315129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2"/>
            <a:endCxn id="6" idx="2"/>
          </p:cNvCxnSpPr>
          <p:nvPr/>
        </p:nvCxnSpPr>
        <p:spPr>
          <a:xfrm flipH="1" flipV="1">
            <a:off x="6577164" y="1947779"/>
            <a:ext cx="485060" cy="166092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2"/>
            <a:endCxn id="5" idx="2"/>
          </p:cNvCxnSpPr>
          <p:nvPr/>
        </p:nvCxnSpPr>
        <p:spPr>
          <a:xfrm flipH="1" flipV="1">
            <a:off x="6114782" y="1935736"/>
            <a:ext cx="462382" cy="12043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2"/>
            <a:endCxn id="11" idx="2"/>
          </p:cNvCxnSpPr>
          <p:nvPr/>
        </p:nvCxnSpPr>
        <p:spPr>
          <a:xfrm flipH="1">
            <a:off x="2114452" y="1935736"/>
            <a:ext cx="4000330" cy="580245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1" idx="2"/>
            <a:endCxn id="10" idx="2"/>
          </p:cNvCxnSpPr>
          <p:nvPr/>
        </p:nvCxnSpPr>
        <p:spPr>
          <a:xfrm flipH="1">
            <a:off x="1648835" y="2515981"/>
            <a:ext cx="465617" cy="21464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0" idx="2"/>
            <a:endCxn id="9" idx="2"/>
          </p:cNvCxnSpPr>
          <p:nvPr/>
        </p:nvCxnSpPr>
        <p:spPr>
          <a:xfrm flipH="1">
            <a:off x="1305961" y="2730621"/>
            <a:ext cx="342874" cy="31045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2"/>
          </p:cNvCxnSpPr>
          <p:nvPr/>
        </p:nvCxnSpPr>
        <p:spPr>
          <a:xfrm flipH="1">
            <a:off x="323528" y="3041071"/>
            <a:ext cx="982433" cy="1540057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304" y="1299862"/>
            <a:ext cx="13168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cryogenic?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crystal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bending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stage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03637" y="868213"/>
            <a:ext cx="13168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cryogenic?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crystal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bending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stage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7936" y="4437112"/>
            <a:ext cx="212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proton beam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66807" y="2914014"/>
            <a:ext cx="2773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tunnel mostly empty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7280" y="6090592"/>
            <a:ext cx="8130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energy ramp using induction acceleration?</a:t>
            </a:r>
            <a:endParaRPr lang="en-GB" sz="3600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95864" y="4567785"/>
            <a:ext cx="5142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00CC"/>
                </a:solidFill>
              </a:rPr>
              <a:t>a dream or our future ?</a:t>
            </a:r>
            <a:endParaRPr lang="en-GB" sz="4000" b="1" i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69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-20053"/>
            <a:ext cx="9144000" cy="685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kern="0" dirty="0" smtClean="0">
                <a:solidFill>
                  <a:srgbClr val="FFFF00"/>
                </a:solidFill>
                <a:ea typeface="+mj-ea"/>
                <a:cs typeface="+mj-cs"/>
              </a:rPr>
              <a:t>conclusions</a:t>
            </a:r>
            <a:endParaRPr lang="en-US" sz="4800" kern="0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391" y="1033417"/>
            <a:ext cx="9118009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000099"/>
                </a:solidFill>
              </a:rPr>
              <a:t>p</a:t>
            </a:r>
            <a:r>
              <a:rPr lang="en-GB" sz="4000" b="1" dirty="0" smtClean="0">
                <a:solidFill>
                  <a:srgbClr val="000099"/>
                </a:solidFill>
              </a:rPr>
              <a:t>article accelerators </a:t>
            </a:r>
          </a:p>
          <a:p>
            <a:r>
              <a:rPr lang="en-GB" sz="4000" dirty="0"/>
              <a:t>	</a:t>
            </a:r>
            <a:r>
              <a:rPr lang="en-GB" sz="4000" dirty="0" smtClean="0"/>
              <a:t>have had a </a:t>
            </a:r>
            <a:r>
              <a:rPr lang="en-GB" sz="4000" b="1" dirty="0" smtClean="0">
                <a:solidFill>
                  <a:srgbClr val="000099"/>
                </a:solidFill>
              </a:rPr>
              <a:t>glorious history</a:t>
            </a:r>
            <a:r>
              <a:rPr lang="en-GB" sz="4000" dirty="0" smtClean="0"/>
              <a:t>,</a:t>
            </a:r>
          </a:p>
          <a:p>
            <a:r>
              <a:rPr lang="en-GB" sz="4000" dirty="0"/>
              <a:t>	</a:t>
            </a:r>
            <a:r>
              <a:rPr lang="en-GB" sz="4000" dirty="0" smtClean="0"/>
              <a:t>are serving a </a:t>
            </a:r>
            <a:r>
              <a:rPr lang="en-GB" sz="4000" b="1" dirty="0" smtClean="0">
                <a:solidFill>
                  <a:srgbClr val="000099"/>
                </a:solidFill>
              </a:rPr>
              <a:t>large number of goals</a:t>
            </a:r>
          </a:p>
          <a:p>
            <a:r>
              <a:rPr lang="en-GB" sz="4000" dirty="0"/>
              <a:t>	</a:t>
            </a:r>
            <a:r>
              <a:rPr lang="en-GB" sz="4000" dirty="0" smtClean="0"/>
              <a:t>	</a:t>
            </a:r>
            <a:r>
              <a:rPr lang="en-GB" sz="4000" b="1" dirty="0" smtClean="0">
                <a:solidFill>
                  <a:srgbClr val="000099"/>
                </a:solidFill>
              </a:rPr>
              <a:t>for society and humankind</a:t>
            </a:r>
            <a:r>
              <a:rPr lang="en-GB" sz="4000" dirty="0" smtClean="0"/>
              <a:t>,</a:t>
            </a:r>
          </a:p>
          <a:p>
            <a:r>
              <a:rPr lang="en-GB" sz="4000" dirty="0"/>
              <a:t>	</a:t>
            </a:r>
            <a:r>
              <a:rPr lang="en-GB" sz="4000" dirty="0" smtClean="0"/>
              <a:t>may see a </a:t>
            </a:r>
            <a:r>
              <a:rPr lang="en-GB" sz="4000" b="1" dirty="0" smtClean="0">
                <a:solidFill>
                  <a:srgbClr val="000099"/>
                </a:solidFill>
              </a:rPr>
              <a:t>revolutionary development</a:t>
            </a:r>
          </a:p>
          <a:p>
            <a:r>
              <a:rPr lang="en-GB" sz="4000" dirty="0"/>
              <a:t>	</a:t>
            </a:r>
            <a:r>
              <a:rPr lang="en-GB" sz="4000" dirty="0" smtClean="0"/>
              <a:t>	in the coming decades, and</a:t>
            </a:r>
          </a:p>
          <a:p>
            <a:r>
              <a:rPr lang="en-GB" sz="4000" dirty="0" smtClean="0"/>
              <a:t>	will sure have a </a:t>
            </a:r>
            <a:r>
              <a:rPr lang="en-GB" sz="4000" b="1" dirty="0" smtClean="0">
                <a:solidFill>
                  <a:srgbClr val="000099"/>
                </a:solidFill>
              </a:rPr>
              <a:t>bright future </a:t>
            </a:r>
            <a:r>
              <a:rPr lang="en-GB" sz="4000" dirty="0" smtClean="0"/>
              <a:t>!</a:t>
            </a:r>
          </a:p>
          <a:p>
            <a:endParaRPr lang="en-GB" sz="4000" dirty="0"/>
          </a:p>
          <a:p>
            <a:pPr algn="ctr"/>
            <a:r>
              <a:rPr lang="en-GB" sz="4000" b="1" i="1" dirty="0">
                <a:solidFill>
                  <a:srgbClr val="00B050"/>
                </a:solidFill>
              </a:rPr>
              <a:t>w</a:t>
            </a:r>
            <a:r>
              <a:rPr lang="en-GB" sz="4000" b="1" i="1" dirty="0" smtClean="0">
                <a:solidFill>
                  <a:srgbClr val="00B050"/>
                </a:solidFill>
              </a:rPr>
              <a:t>ith </a:t>
            </a:r>
            <a:r>
              <a:rPr lang="en-GB" sz="4000" b="1" i="1" dirty="0" err="1" smtClean="0">
                <a:solidFill>
                  <a:srgbClr val="00B050"/>
                </a:solidFill>
              </a:rPr>
              <a:t>oPAC</a:t>
            </a:r>
            <a:r>
              <a:rPr lang="en-GB" sz="4000" b="1" i="1" dirty="0" smtClean="0">
                <a:solidFill>
                  <a:srgbClr val="00B050"/>
                </a:solidFill>
              </a:rPr>
              <a:t> you are at the right place</a:t>
            </a:r>
            <a:endParaRPr lang="en-GB" sz="40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54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404902"/>
            <a:ext cx="9144001" cy="40976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" y="0"/>
            <a:ext cx="9324529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lvl="0"/>
            <a:r>
              <a:rPr lang="en-GB" sz="4400" dirty="0" smtClean="0">
                <a:solidFill>
                  <a:srgbClr val="FFFF00"/>
                </a:solidFill>
              </a:rPr>
              <a:t>accelerators operating in the world</a:t>
            </a:r>
            <a:endParaRPr lang="en-GB" sz="44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689" y="773198"/>
            <a:ext cx="33073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u="sng" dirty="0" smtClean="0"/>
              <a:t>3 main applications: </a:t>
            </a:r>
          </a:p>
          <a:p>
            <a:pPr marL="342900" indent="-342900">
              <a:buAutoNum type="arabicParenR"/>
            </a:pPr>
            <a:r>
              <a:rPr lang="en-GB" sz="2400" dirty="0" smtClean="0"/>
              <a:t>Scientific research</a:t>
            </a:r>
          </a:p>
          <a:p>
            <a:pPr marL="342900" indent="-342900">
              <a:buAutoNum type="arabicParenR"/>
            </a:pPr>
            <a:r>
              <a:rPr lang="en-GB" sz="2400" dirty="0" smtClean="0"/>
              <a:t>Medical applications</a:t>
            </a:r>
          </a:p>
          <a:p>
            <a:pPr marL="342900" indent="-342900">
              <a:buAutoNum type="arabicParenR"/>
            </a:pPr>
            <a:r>
              <a:rPr lang="en-GB" sz="2400" dirty="0" smtClean="0"/>
              <a:t>Industrial uses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4343055" y="1215952"/>
            <a:ext cx="6534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Silari</a:t>
            </a:r>
            <a:r>
              <a:rPr lang="en-GB" dirty="0" smtClean="0"/>
              <a:t>, ASP 2010; </a:t>
            </a:r>
          </a:p>
          <a:p>
            <a:r>
              <a:rPr lang="en-GB" dirty="0"/>
              <a:t>a</a:t>
            </a:r>
            <a:r>
              <a:rPr lang="en-GB" dirty="0" smtClean="0"/>
              <a:t>dapted </a:t>
            </a:r>
            <a:r>
              <a:rPr lang="en-GB" dirty="0"/>
              <a:t>from </a:t>
            </a:r>
            <a:r>
              <a:rPr lang="en-GB" dirty="0" smtClean="0"/>
              <a:t>“W. </a:t>
            </a:r>
            <a:r>
              <a:rPr lang="en-GB" dirty="0" err="1" smtClean="0"/>
              <a:t>Maciszewski</a:t>
            </a:r>
            <a:r>
              <a:rPr lang="en-GB" dirty="0" smtClean="0"/>
              <a:t> and W. </a:t>
            </a:r>
            <a:r>
              <a:rPr lang="en-GB" dirty="0" err="1" smtClean="0"/>
              <a:t>Scharf</a:t>
            </a:r>
            <a:r>
              <a:rPr lang="en-GB" dirty="0" smtClean="0"/>
              <a:t>, </a:t>
            </a:r>
            <a:endParaRPr lang="en-GB" dirty="0"/>
          </a:p>
          <a:p>
            <a:r>
              <a:rPr lang="en-GB" dirty="0" smtClean="0"/>
              <a:t>“Particle </a:t>
            </a:r>
            <a:r>
              <a:rPr lang="en-GB" dirty="0"/>
              <a:t>accelerators for </a:t>
            </a:r>
            <a:r>
              <a:rPr lang="en-GB" dirty="0" smtClean="0"/>
              <a:t>radiotherapy, Present </a:t>
            </a:r>
            <a:r>
              <a:rPr lang="en-GB" dirty="0"/>
              <a:t>status and </a:t>
            </a:r>
            <a:r>
              <a:rPr lang="en-GB" dirty="0" smtClean="0"/>
              <a:t>future”, </a:t>
            </a:r>
            <a:r>
              <a:rPr lang="en-GB" dirty="0" err="1" smtClean="0"/>
              <a:t>Physica</a:t>
            </a:r>
            <a:r>
              <a:rPr lang="en-GB" dirty="0" smtClean="0"/>
              <a:t> </a:t>
            </a:r>
            <a:r>
              <a:rPr lang="en-GB" dirty="0" err="1" smtClean="0"/>
              <a:t>Medica</a:t>
            </a:r>
            <a:r>
              <a:rPr lang="en-GB" dirty="0" smtClean="0"/>
              <a:t> XX</a:t>
            </a:r>
            <a:r>
              <a:rPr lang="en-GB" dirty="0"/>
              <a:t>, </a:t>
            </a:r>
            <a:r>
              <a:rPr lang="en-GB" dirty="0" smtClean="0"/>
              <a:t>137 - 145 </a:t>
            </a:r>
            <a:r>
              <a:rPr lang="en-GB" dirty="0"/>
              <a:t>(2004)</a:t>
            </a:r>
          </a:p>
        </p:txBody>
      </p:sp>
    </p:spTree>
    <p:extLst>
      <p:ext uri="{BB962C8B-B14F-4D97-AF65-F5344CB8AC3E}">
        <p14:creationId xmlns:p14="http://schemas.microsoft.com/office/powerpoint/2010/main" val="411702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332656"/>
            <a:ext cx="80648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400" i="1" dirty="0" smtClean="0">
                <a:solidFill>
                  <a:prstClr val="black"/>
                </a:solidFill>
              </a:rPr>
              <a:t>„</a:t>
            </a:r>
            <a:r>
              <a:rPr lang="pt-BR" sz="4400" i="1" dirty="0" smtClean="0">
                <a:solidFill>
                  <a:prstClr val="black"/>
                </a:solidFill>
              </a:rPr>
              <a:t>A really good idea is easily recognizable. It’s one whose implementation seems doomed at the outset.”</a:t>
            </a:r>
            <a:endParaRPr lang="pt-BR" sz="4400" i="1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88024" y="3635533"/>
            <a:ext cx="409547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</a:rPr>
              <a:t>Albert Einstein</a:t>
            </a:r>
          </a:p>
          <a:p>
            <a:endParaRPr lang="de-DE" sz="2800" dirty="0" smtClean="0">
              <a:solidFill>
                <a:prstClr val="black"/>
              </a:solidFill>
            </a:endParaRPr>
          </a:p>
          <a:p>
            <a:endParaRPr lang="de-DE" sz="2800" dirty="0">
              <a:solidFill>
                <a:prstClr val="black"/>
              </a:solidFill>
            </a:endParaRPr>
          </a:p>
          <a:p>
            <a:endParaRPr lang="de-DE" sz="2800" dirty="0" smtClean="0">
              <a:solidFill>
                <a:prstClr val="black"/>
              </a:solidFill>
            </a:endParaRPr>
          </a:p>
          <a:p>
            <a:endParaRPr lang="de-DE" sz="2800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048" y="3591018"/>
            <a:ext cx="2433960" cy="304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53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048361"/>
            <a:ext cx="56140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000000"/>
                </a:solidFill>
              </a:rPr>
              <a:t>s</a:t>
            </a:r>
            <a:r>
              <a:rPr lang="en-GB" sz="4400" dirty="0" smtClean="0">
                <a:solidFill>
                  <a:srgbClr val="000000"/>
                </a:solidFill>
              </a:rPr>
              <a:t>ynchrotron radiation </a:t>
            </a:r>
          </a:p>
          <a:p>
            <a:r>
              <a:rPr lang="en-GB" sz="4400" dirty="0" smtClean="0">
                <a:solidFill>
                  <a:srgbClr val="000000"/>
                </a:solidFill>
              </a:rPr>
              <a:t>sources</a:t>
            </a:r>
            <a:endParaRPr lang="en-GB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68" y="1584198"/>
            <a:ext cx="7598664" cy="36896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" y="0"/>
            <a:ext cx="9324529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lvl="0" algn="ctr"/>
            <a:r>
              <a:rPr lang="en-GB" sz="4400" dirty="0">
                <a:solidFill>
                  <a:srgbClr val="FFFF00"/>
                </a:solidFill>
              </a:rPr>
              <a:t>c</a:t>
            </a:r>
            <a:r>
              <a:rPr lang="en-GB" sz="4400" dirty="0" smtClean="0">
                <a:solidFill>
                  <a:srgbClr val="FFFF00"/>
                </a:solidFill>
              </a:rPr>
              <a:t>urved orbit of </a:t>
            </a:r>
            <a:r>
              <a:rPr lang="en-GB" sz="4400" i="1" dirty="0" smtClean="0">
                <a:solidFill>
                  <a:srgbClr val="FFFF00"/>
                </a:solidFill>
              </a:rPr>
              <a:t>e</a:t>
            </a:r>
            <a:r>
              <a:rPr lang="en-GB" sz="4400" baseline="30000" dirty="0" smtClean="0">
                <a:solidFill>
                  <a:srgbClr val="FFFF00"/>
                </a:solidFill>
              </a:rPr>
              <a:t>-</a:t>
            </a:r>
            <a:r>
              <a:rPr lang="en-GB" sz="4400" dirty="0" smtClean="0">
                <a:solidFill>
                  <a:srgbClr val="FFFF00"/>
                </a:solidFill>
              </a:rPr>
              <a:t> in magnetic field</a:t>
            </a:r>
            <a:endParaRPr lang="en-GB" sz="44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645333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L. </a:t>
            </a:r>
            <a:r>
              <a:rPr lang="en-GB" dirty="0" err="1" smtClean="0"/>
              <a:t>Rivkin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0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45333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L. </a:t>
            </a:r>
            <a:r>
              <a:rPr lang="en-GB" dirty="0" err="1" smtClean="0">
                <a:solidFill>
                  <a:schemeClr val="bg1"/>
                </a:solidFill>
              </a:rPr>
              <a:t>Rivkin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6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454989"/>
              </p:ext>
            </p:extLst>
          </p:nvPr>
        </p:nvGraphicFramePr>
        <p:xfrm>
          <a:off x="359531" y="1124744"/>
          <a:ext cx="8784468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3917"/>
                <a:gridCol w="747055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year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event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1946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err="1" smtClean="0"/>
                        <a:t>Blewett</a:t>
                      </a:r>
                      <a:r>
                        <a:rPr lang="en-GB" sz="2800" baseline="0" dirty="0" smtClean="0"/>
                        <a:t> observed </a:t>
                      </a:r>
                      <a:r>
                        <a:rPr lang="en-GB" sz="2800" b="1" baseline="0" dirty="0" smtClean="0"/>
                        <a:t>energy loss </a:t>
                      </a:r>
                      <a:r>
                        <a:rPr lang="en-GB" sz="2800" baseline="0" dirty="0" smtClean="0"/>
                        <a:t>due to synchrotron radiation at 100 MeV </a:t>
                      </a:r>
                      <a:r>
                        <a:rPr lang="en-GB" sz="2800" baseline="0" dirty="0" err="1" smtClean="0"/>
                        <a:t>betatron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1947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First </a:t>
                      </a:r>
                      <a:r>
                        <a:rPr lang="en-GB" sz="2800" b="1" dirty="0" smtClean="0"/>
                        <a:t>visual observation </a:t>
                      </a:r>
                      <a:r>
                        <a:rPr lang="en-GB" sz="2800" dirty="0" smtClean="0"/>
                        <a:t>of SR at 70 MeV synchrotron,</a:t>
                      </a:r>
                      <a:r>
                        <a:rPr lang="en-GB" sz="2800" baseline="0" dirty="0" smtClean="0"/>
                        <a:t> GE laboratory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1949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 smtClean="0"/>
                        <a:t>Theoretical paper </a:t>
                      </a:r>
                      <a:r>
                        <a:rPr lang="en-GB" sz="2800" dirty="0" smtClean="0"/>
                        <a:t>by Schwinger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1953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 smtClean="0"/>
                        <a:t>First </a:t>
                      </a:r>
                      <a:r>
                        <a:rPr lang="en-GB" sz="2800" b="1" dirty="0" err="1" smtClean="0"/>
                        <a:t>undulator</a:t>
                      </a:r>
                      <a:r>
                        <a:rPr lang="en-GB" sz="2800" b="1" baseline="0" dirty="0" smtClean="0"/>
                        <a:t> </a:t>
                      </a:r>
                      <a:r>
                        <a:rPr lang="en-GB" sz="2800" baseline="0" dirty="0" smtClean="0"/>
                        <a:t>installed at Stanford by </a:t>
                      </a:r>
                      <a:r>
                        <a:rPr lang="en-GB" sz="2800" baseline="0" dirty="0" err="1" smtClean="0"/>
                        <a:t>Motz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1961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 smtClean="0"/>
                        <a:t>Experimental SR program </a:t>
                      </a:r>
                      <a:r>
                        <a:rPr lang="en-GB" sz="2800" dirty="0" smtClean="0"/>
                        <a:t>at National Bureau of Standards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1976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First demonstration of </a:t>
                      </a:r>
                      <a:r>
                        <a:rPr lang="en-GB" sz="2800" b="1" dirty="0" smtClean="0"/>
                        <a:t>Free Electron Laser</a:t>
                      </a:r>
                      <a:r>
                        <a:rPr lang="en-GB" sz="2800" b="1" baseline="0" dirty="0" smtClean="0"/>
                        <a:t> </a:t>
                      </a:r>
                      <a:r>
                        <a:rPr lang="en-GB" sz="2800" baseline="0" dirty="0" smtClean="0"/>
                        <a:t>by Madey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a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scent of synchrotron radiation</a:t>
            </a:r>
          </a:p>
        </p:txBody>
      </p:sp>
    </p:spTree>
    <p:extLst>
      <p:ext uri="{BB962C8B-B14F-4D97-AF65-F5344CB8AC3E}">
        <p14:creationId xmlns:p14="http://schemas.microsoft.com/office/powerpoint/2010/main" val="26018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1471613"/>
            <a:ext cx="2638425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95911"/>
            <a:ext cx="7272807" cy="576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s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torage ring light 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source</a:t>
            </a:r>
            <a:endParaRPr lang="en-US" altLang="en-US" sz="4000" kern="0" dirty="0" smtClean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826" y="6387755"/>
            <a:ext cx="1833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R. </a:t>
            </a:r>
            <a:r>
              <a:rPr lang="en-GB" sz="1600" dirty="0" err="1" smtClean="0"/>
              <a:t>Hettel</a:t>
            </a:r>
            <a:r>
              <a:rPr lang="en-GB" sz="1600" dirty="0" smtClean="0"/>
              <a:t>, IPAC’14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4369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s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patial &amp; temporal coherence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36875" y="718077"/>
            <a:ext cx="90730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0099"/>
                </a:solidFill>
              </a:rPr>
              <a:t>Coherence</a:t>
            </a:r>
            <a:r>
              <a:rPr lang="en-GB" sz="3200" dirty="0"/>
              <a:t> is a fundamental property of a radiation source. Most light sources including synchrotron </a:t>
            </a:r>
            <a:r>
              <a:rPr lang="en-GB" sz="3200" dirty="0" smtClean="0"/>
              <a:t>radiation </a:t>
            </a:r>
            <a:r>
              <a:rPr lang="en-GB" sz="3200" dirty="0"/>
              <a:t>and FELs posses a certain degree of coherence. </a:t>
            </a:r>
            <a:endParaRPr lang="en-GB" sz="3200" dirty="0" smtClean="0"/>
          </a:p>
          <a:p>
            <a:endParaRPr lang="en-GB" sz="3200" dirty="0"/>
          </a:p>
          <a:p>
            <a:r>
              <a:rPr lang="en-GB" sz="3200" b="1" dirty="0" smtClean="0">
                <a:solidFill>
                  <a:srgbClr val="000099"/>
                </a:solidFill>
              </a:rPr>
              <a:t>Spatial </a:t>
            </a:r>
            <a:r>
              <a:rPr lang="en-GB" sz="3200" b="1" dirty="0">
                <a:solidFill>
                  <a:srgbClr val="000099"/>
                </a:solidFill>
              </a:rPr>
              <a:t>coherence </a:t>
            </a:r>
            <a:r>
              <a:rPr lang="en-GB" sz="3200" dirty="0"/>
              <a:t>describes </a:t>
            </a:r>
            <a:r>
              <a:rPr lang="en-GB" sz="3200" dirty="0" smtClean="0"/>
              <a:t>the </a:t>
            </a:r>
            <a:r>
              <a:rPr lang="en-GB" sz="3200" dirty="0"/>
              <a:t>degree to which the phase of the wave is correlated at two distinct points in the transverse plane</a:t>
            </a:r>
            <a:r>
              <a:rPr lang="en-GB" sz="3200" dirty="0" smtClean="0"/>
              <a:t>.</a:t>
            </a:r>
          </a:p>
          <a:p>
            <a:r>
              <a:rPr lang="en-GB" sz="3200" dirty="0" smtClean="0"/>
              <a:t> </a:t>
            </a:r>
            <a:endParaRPr lang="en-GB" sz="3200" dirty="0"/>
          </a:p>
          <a:p>
            <a:r>
              <a:rPr lang="en-GB" sz="3200" b="1" dirty="0" smtClean="0">
                <a:solidFill>
                  <a:srgbClr val="000099"/>
                </a:solidFill>
              </a:rPr>
              <a:t>Temporal </a:t>
            </a:r>
            <a:r>
              <a:rPr lang="en-GB" sz="3200" b="1" dirty="0">
                <a:solidFill>
                  <a:srgbClr val="000099"/>
                </a:solidFill>
              </a:rPr>
              <a:t>coherence </a:t>
            </a:r>
            <a:r>
              <a:rPr lang="en-GB" sz="3200" dirty="0" smtClean="0"/>
              <a:t>speciﬁes </a:t>
            </a:r>
            <a:r>
              <a:rPr lang="en-GB" sz="3200" dirty="0"/>
              <a:t>the extent to which the </a:t>
            </a:r>
            <a:r>
              <a:rPr lang="en-GB" sz="3200" dirty="0" smtClean="0"/>
              <a:t>radiation </a:t>
            </a:r>
            <a:r>
              <a:rPr lang="en-GB" sz="3200" dirty="0"/>
              <a:t>maintains a deﬁnite phase relationship at two </a:t>
            </a:r>
            <a:r>
              <a:rPr lang="en-GB" sz="3200" dirty="0" smtClean="0"/>
              <a:t>different </a:t>
            </a:r>
            <a:r>
              <a:rPr lang="en-GB" sz="3200" dirty="0"/>
              <a:t>times.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48264" y="6535054"/>
            <a:ext cx="2039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Z. Huang, IPAC13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223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s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pectral brightness &amp; 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related quantities</a:t>
            </a:r>
            <a:endParaRPr lang="en-US" altLang="en-US" sz="4000" kern="0" dirty="0" smtClean="0">
              <a:solidFill>
                <a:srgbClr val="FFFF00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64139" y="1488147"/>
                <a:ext cx="8015719" cy="951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𝑎𝑣𝑔</m:t>
                          </m:r>
                        </m:sub>
                      </m:sSub>
                      <m:d>
                        <m:d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d>
                      <m:r>
                        <a:rPr lang="en-GB" sz="240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GB" sz="24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𝑝h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  <m:t>⊕</m:t>
                              </m:r>
                              <m:sSub>
                                <m:sSubPr>
                                  <m:ctrlP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</m:d>
                            </m:e>
                          </m:d>
                          <m:d>
                            <m:dPr>
                              <m:ctrlP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GB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⊕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  <m:r>
                                    <a:rPr lang="en-GB" sz="2400" b="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GB" sz="2400" b="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</m:d>
                            </m:e>
                          </m:d>
                          <m:d>
                            <m:dPr>
                              <m:ctrlP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GB" sz="2400" b="0" i="0" smtClean="0">
                                  <a:latin typeface="Cambria Math"/>
                                  <a:ea typeface="Cambria Math"/>
                                </a:rPr>
                                <m:t>s</m:t>
                              </m:r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∙%</m:t>
                              </m:r>
                              <m:r>
                                <m:rPr>
                                  <m:nor/>
                                </m:rPr>
                                <a:rPr lang="en-GB" sz="2400" b="0" i="0" smtClean="0">
                                  <a:latin typeface="Cambria Math"/>
                                  <a:ea typeface="Cambria Math"/>
                                </a:rPr>
                                <m:t>BW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39" y="1488147"/>
                <a:ext cx="8015719" cy="95122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51520" y="964927"/>
            <a:ext cx="3204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0099"/>
                </a:solidFill>
              </a:rPr>
              <a:t>s</a:t>
            </a:r>
            <a:r>
              <a:rPr lang="en-GB" sz="2800" dirty="0" smtClean="0">
                <a:solidFill>
                  <a:srgbClr val="000099"/>
                </a:solidFill>
              </a:rPr>
              <a:t>pectral brightness</a:t>
            </a:r>
            <a:endParaRPr lang="en-GB" sz="2800" dirty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2502" y="2852936"/>
            <a:ext cx="2864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0099"/>
                </a:solidFill>
              </a:rPr>
              <a:t>c</a:t>
            </a:r>
            <a:r>
              <a:rPr lang="en-GB" sz="2800" dirty="0" smtClean="0">
                <a:solidFill>
                  <a:srgbClr val="000099"/>
                </a:solidFill>
              </a:rPr>
              <a:t>oherent fraction</a:t>
            </a:r>
            <a:endParaRPr lang="en-GB" sz="2800" dirty="0">
              <a:solidFill>
                <a:srgbClr val="0000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55576" y="3409300"/>
                <a:ext cx="6812955" cy="9518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𝑐𝑜h</m:t>
                          </m:r>
                        </m:sub>
                      </m:sSub>
                      <m:d>
                        <m:d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d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GB" sz="2400" i="1" smtClean="0">
                                  <a:latin typeface="Cambria Math"/>
                                  <a:ea typeface="Cambria Math"/>
                                </a:rPr>
                                <m:t>⊕</m:t>
                              </m:r>
                              <m:sSub>
                                <m:sSubPr>
                                  <m:ctrlP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 smtClean="0"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</m:d>
                            </m:e>
                          </m:d>
                        </m:den>
                      </m:f>
                      <m:r>
                        <a:rPr lang="en-GB" sz="240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GB" sz="24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GB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⊕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  <m: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GB" sz="2400" b="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</m:d>
                            </m:e>
                          </m:d>
                        </m:den>
                      </m:f>
                    </m:oMath>
                  </m:oMathPara>
                </a14:m>
                <a:endParaRPr lang="en-GB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409300"/>
                <a:ext cx="6812955" cy="9518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3054254" y="622332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for </a:t>
            </a:r>
            <a:r>
              <a:rPr lang="en-GB" dirty="0"/>
              <a:t>coherent Gaussian photon distribution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664" y="4653136"/>
            <a:ext cx="6857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0099"/>
                </a:solidFill>
              </a:rPr>
              <a:t>diffraction-limited photon-beam </a:t>
            </a:r>
            <a:r>
              <a:rPr lang="en-GB" sz="2800" dirty="0" err="1" smtClean="0">
                <a:solidFill>
                  <a:srgbClr val="000099"/>
                </a:solidFill>
              </a:rPr>
              <a:t>emittance</a:t>
            </a:r>
            <a:r>
              <a:rPr lang="en-GB" sz="2800" dirty="0" smtClean="0">
                <a:solidFill>
                  <a:srgbClr val="000099"/>
                </a:solidFill>
              </a:rPr>
              <a:t> </a:t>
            </a:r>
            <a:endParaRPr lang="en-GB" sz="2800" dirty="0">
              <a:solidFill>
                <a:srgbClr val="0000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114464" y="5085184"/>
                <a:ext cx="5121832" cy="91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GB" sz="28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8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d>
                      <m:sSub>
                        <m:sSubPr>
                          <m:ctrlPr>
                            <a:rPr lang="en-GB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800" i="1" smtClean="0">
                              <a:latin typeface="Cambria Math"/>
                              <a:ea typeface="Cambria Math"/>
                            </a:rPr>
                            <m:t>𝜓</m:t>
                          </m:r>
                        </m:sub>
                      </m:sSub>
                      <m:sSub>
                        <m:sSubPr>
                          <m:ctrlPr>
                            <a:rPr lang="en-GB" sz="2800" i="1" smtClean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sz="28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800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</m:d>
                          <m:r>
                            <a:rPr lang="en-GB" sz="28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GB" sz="280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GB" sz="28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28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d>
                      <m:r>
                        <a:rPr lang="en-GB" sz="28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8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GB" sz="28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4464" y="5085184"/>
                <a:ext cx="5121832" cy="9105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25" y="5244759"/>
            <a:ext cx="2058389" cy="9821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1826" y="6387755"/>
            <a:ext cx="1833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R. </a:t>
            </a:r>
            <a:r>
              <a:rPr lang="en-GB" sz="1600" dirty="0" err="1" smtClean="0"/>
              <a:t>Hettel</a:t>
            </a:r>
            <a:r>
              <a:rPr lang="en-GB" sz="1600" dirty="0" smtClean="0"/>
              <a:t>, IPAC’14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0279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9855" y="906347"/>
            <a:ext cx="89455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total </a:t>
            </a:r>
            <a:r>
              <a:rPr lang="en-GB" sz="2400" dirty="0" err="1"/>
              <a:t>emittance</a:t>
            </a:r>
            <a:r>
              <a:rPr lang="en-GB" sz="2400" dirty="0"/>
              <a:t> </a:t>
            </a:r>
            <a:r>
              <a:rPr lang="en-GB" sz="2400" dirty="0" smtClean="0"/>
              <a:t>is minimized </a:t>
            </a:r>
            <a:r>
              <a:rPr lang="en-GB" sz="2400" dirty="0"/>
              <a:t>when </a:t>
            </a:r>
            <a:r>
              <a:rPr lang="en-GB" sz="2400" dirty="0" err="1"/>
              <a:t>ε</a:t>
            </a:r>
            <a:r>
              <a:rPr lang="en-GB" sz="2400" baseline="-25000" dirty="0" err="1"/>
              <a:t>x,y</a:t>
            </a:r>
            <a:r>
              <a:rPr lang="en-GB" sz="2400" dirty="0"/>
              <a:t> is minimized and photon and e- phase space orientations are matched: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25" y="1914459"/>
            <a:ext cx="7416824" cy="36325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2449" y="5791533"/>
            <a:ext cx="6867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for </a:t>
            </a:r>
            <a:r>
              <a:rPr lang="en-GB" sz="2800" dirty="0" err="1" smtClean="0"/>
              <a:t>undulator</a:t>
            </a:r>
            <a:r>
              <a:rPr lang="en-GB" sz="2800" dirty="0" smtClean="0"/>
              <a:t> of length </a:t>
            </a:r>
            <a:r>
              <a:rPr lang="en-GB" sz="2800" i="1" dirty="0" smtClean="0"/>
              <a:t>L </a:t>
            </a:r>
            <a:r>
              <a:rPr lang="en-GB" sz="2800" dirty="0" smtClean="0"/>
              <a:t>optimum: </a:t>
            </a:r>
            <a:r>
              <a:rPr lang="en-GB" sz="2800" dirty="0" err="1" smtClean="0">
                <a:latin typeface="Symbol" panose="05050102010706020507" pitchFamily="18" charset="2"/>
              </a:rPr>
              <a:t>b</a:t>
            </a:r>
            <a:r>
              <a:rPr lang="en-GB" sz="2800" baseline="-25000" dirty="0" err="1" smtClean="0"/>
              <a:t>x,y</a:t>
            </a:r>
            <a:r>
              <a:rPr lang="en-GB" sz="2800" dirty="0" smtClean="0"/>
              <a:t>=</a:t>
            </a:r>
            <a:r>
              <a:rPr lang="en-GB" sz="2800" i="1" dirty="0" smtClean="0"/>
              <a:t>L</a:t>
            </a:r>
            <a:r>
              <a:rPr lang="en-GB" sz="2800" dirty="0" smtClean="0"/>
              <a:t>/</a:t>
            </a:r>
            <a:r>
              <a:rPr lang="en-GB" sz="2800" dirty="0" smtClean="0">
                <a:latin typeface="Symbol" panose="05050102010706020507" pitchFamily="18" charset="2"/>
              </a:rPr>
              <a:t>p</a:t>
            </a:r>
            <a:endParaRPr lang="en-GB" sz="2800" dirty="0">
              <a:latin typeface="Symbol" panose="05050102010706020507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GB" altLang="en-US" sz="4000" kern="0" dirty="0">
                <a:solidFill>
                  <a:srgbClr val="FFFF00"/>
                </a:solidFill>
                <a:latin typeface="Calibri"/>
              </a:rPr>
              <a:t>X-ray </a:t>
            </a:r>
            <a:r>
              <a:rPr lang="en-GB" altLang="en-US" sz="4000" kern="0" dirty="0" err="1">
                <a:solidFill>
                  <a:srgbClr val="FFFF00"/>
                </a:solidFill>
                <a:latin typeface="Calibri"/>
              </a:rPr>
              <a:t>emittance</a:t>
            </a:r>
            <a:r>
              <a:rPr lang="en-GB" altLang="en-US" sz="4000" kern="0" dirty="0">
                <a:solidFill>
                  <a:srgbClr val="FFFF00"/>
                </a:solidFill>
                <a:latin typeface="Calibri"/>
              </a:rPr>
              <a:t> from electron </a:t>
            </a:r>
            <a:r>
              <a:rPr lang="en-GB" altLang="en-US" sz="4000" kern="0" dirty="0" smtClean="0">
                <a:solidFill>
                  <a:srgbClr val="FFFF00"/>
                </a:solidFill>
                <a:latin typeface="Calibri"/>
              </a:rPr>
              <a:t>source</a:t>
            </a:r>
            <a:endParaRPr lang="en-GB" altLang="en-US" sz="4000" kern="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9970" y="6519446"/>
            <a:ext cx="1833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R. </a:t>
            </a:r>
            <a:r>
              <a:rPr lang="en-GB" sz="1600" dirty="0" err="1" smtClean="0"/>
              <a:t>Hettel</a:t>
            </a:r>
            <a:r>
              <a:rPr lang="en-GB" sz="1600" dirty="0" smtClean="0"/>
              <a:t>, IPAC’14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624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6" descr="0107014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7" name="Rectangle 4"/>
          <p:cNvSpPr>
            <a:spLocks noChangeArrowheads="1"/>
          </p:cNvSpPr>
          <p:nvPr/>
        </p:nvSpPr>
        <p:spPr bwMode="auto">
          <a:xfrm>
            <a:off x="1547664" y="1750909"/>
            <a:ext cx="6861174" cy="457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3600" b="1" dirty="0">
                <a:solidFill>
                  <a:srgbClr val="FFFFFF"/>
                </a:solidFill>
                <a:latin typeface="Comic Sans MS" pitchFamily="66" charset="0"/>
              </a:rPr>
              <a:t>h</a:t>
            </a:r>
            <a:r>
              <a:rPr lang="en-GB" altLang="en-US" sz="3600" b="1" dirty="0" smtClean="0">
                <a:solidFill>
                  <a:srgbClr val="FFFFFF"/>
                </a:solidFill>
                <a:latin typeface="Comic Sans MS" pitchFamily="66" charset="0"/>
              </a:rPr>
              <a:t>istory &amp; past </a:t>
            </a:r>
            <a:r>
              <a:rPr lang="en-GB" altLang="en-US" sz="3600" b="1" dirty="0">
                <a:solidFill>
                  <a:srgbClr val="FFFFFF"/>
                </a:solidFill>
                <a:latin typeface="Comic Sans MS" pitchFamily="66" charset="0"/>
              </a:rPr>
              <a:t>improvements </a:t>
            </a:r>
          </a:p>
          <a:p>
            <a:pPr eaLnBrk="1" fontAlgn="base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3600" b="1" dirty="0">
                <a:solidFill>
                  <a:srgbClr val="FFFFFF"/>
                </a:solidFill>
                <a:latin typeface="Comic Sans MS" pitchFamily="66" charset="0"/>
              </a:rPr>
              <a:t>limitations </a:t>
            </a:r>
          </a:p>
          <a:p>
            <a:pPr eaLnBrk="1" fontAlgn="base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3600" b="1" dirty="0">
                <a:solidFill>
                  <a:srgbClr val="FFFFFF"/>
                </a:solidFill>
                <a:latin typeface="Comic Sans MS" pitchFamily="66" charset="0"/>
              </a:rPr>
              <a:t>user needs </a:t>
            </a:r>
          </a:p>
          <a:p>
            <a:pPr eaLnBrk="1" fontAlgn="base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3600" b="1" dirty="0">
                <a:solidFill>
                  <a:srgbClr val="FFFFFF"/>
                </a:solidFill>
                <a:latin typeface="Comic Sans MS" pitchFamily="66" charset="0"/>
              </a:rPr>
              <a:t>plans to overcome limitations</a:t>
            </a:r>
          </a:p>
          <a:p>
            <a:pPr eaLnBrk="1" fontAlgn="base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3600" b="1" dirty="0" smtClean="0">
                <a:solidFill>
                  <a:srgbClr val="FFFFFF"/>
                </a:solidFill>
                <a:latin typeface="Comic Sans MS" pitchFamily="66" charset="0"/>
              </a:rPr>
              <a:t>advanced </a:t>
            </a:r>
            <a:r>
              <a:rPr lang="en-GB" altLang="en-US" sz="3600" b="1" dirty="0">
                <a:solidFill>
                  <a:srgbClr val="FFFFFF"/>
                </a:solidFill>
                <a:latin typeface="Comic Sans MS" pitchFamily="66" charset="0"/>
              </a:rPr>
              <a:t>future schemes</a:t>
            </a:r>
          </a:p>
          <a:p>
            <a:pPr eaLnBrk="1" fontAlgn="base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3600" b="1" dirty="0">
                <a:solidFill>
                  <a:srgbClr val="FFFFFF"/>
                </a:solidFill>
                <a:latin typeface="Comic Sans MS" pitchFamily="66" charset="0"/>
              </a:rPr>
              <a:t>international R&amp;D efforts</a:t>
            </a:r>
          </a:p>
        </p:txBody>
      </p:sp>
      <p:sp>
        <p:nvSpPr>
          <p:cNvPr id="175108" name="Text Box 5"/>
          <p:cNvSpPr txBox="1">
            <a:spLocks noChangeArrowheads="1"/>
          </p:cNvSpPr>
          <p:nvPr/>
        </p:nvSpPr>
        <p:spPr bwMode="auto">
          <a:xfrm>
            <a:off x="1143000" y="777875"/>
            <a:ext cx="30083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5400" b="1" smtClean="0">
                <a:solidFill>
                  <a:srgbClr val="FFFFFF"/>
                </a:solidFill>
                <a:latin typeface="Comic Sans MS" pitchFamily="66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61946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06" y="1218977"/>
            <a:ext cx="8795087" cy="56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d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iffraction-limited </a:t>
            </a:r>
            <a:r>
              <a:rPr lang="en-US" altLang="en-US" sz="4000" kern="0" dirty="0" err="1" smtClean="0">
                <a:solidFill>
                  <a:srgbClr val="FFFF00"/>
                </a:solidFill>
                <a:latin typeface="Calibri"/>
              </a:rPr>
              <a:t>emittance</a:t>
            </a:r>
            <a:endParaRPr lang="en-US" altLang="en-US" sz="4000" kern="0" dirty="0" smtClean="0">
              <a:solidFill>
                <a:srgbClr val="FFFF00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51720" y="2204864"/>
                <a:ext cx="1341778" cy="6183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GB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204864"/>
                <a:ext cx="1341778" cy="6183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8264" y="880423"/>
            <a:ext cx="1833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R. </a:t>
            </a:r>
            <a:r>
              <a:rPr lang="en-GB" sz="1600" dirty="0" err="1" smtClean="0"/>
              <a:t>Hettel</a:t>
            </a:r>
            <a:r>
              <a:rPr lang="en-GB" sz="1600" dirty="0" smtClean="0"/>
              <a:t>, IPAC’14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9558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85" y="1059872"/>
            <a:ext cx="7007629" cy="47382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s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tate of SR light sources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899592" y="3789040"/>
            <a:ext cx="7632848" cy="129614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61826" y="6387755"/>
            <a:ext cx="1833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R. </a:t>
            </a:r>
            <a:r>
              <a:rPr lang="en-GB" sz="1600" dirty="0" err="1" smtClean="0"/>
              <a:t>Hettel</a:t>
            </a:r>
            <a:r>
              <a:rPr lang="en-GB" sz="1600" dirty="0" smtClean="0"/>
              <a:t>, IPAC’14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3894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997185172"/>
              </p:ext>
            </p:extLst>
          </p:nvPr>
        </p:nvGraphicFramePr>
        <p:xfrm>
          <a:off x="-177800" y="1270000"/>
          <a:ext cx="7924800" cy="513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747000" y="3924300"/>
            <a:ext cx="1358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PETRA-III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2009</a:t>
            </a:r>
            <a:endParaRPr kumimoji="0" lang="th-TH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664200" y="2501900"/>
            <a:ext cx="203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NSLS-II 2014-DW</a:t>
            </a:r>
            <a:endParaRPr kumimoji="0" lang="th-TH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60600" y="3390900"/>
            <a:ext cx="1117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TPS-2015</a:t>
            </a:r>
            <a:endParaRPr kumimoji="0" lang="th-TH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6934200" y="2781300"/>
            <a:ext cx="317500" cy="342900"/>
          </a:xfrm>
          <a:prstGeom prst="star5">
            <a:avLst/>
          </a:prstGeom>
          <a:solidFill>
            <a:srgbClr val="FF3300"/>
          </a:solidFill>
          <a:ln w="25400" cap="flat" cmpd="sng" algn="ctr">
            <a:solidFill>
              <a:srgbClr val="3333CC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0" i="0" u="none" strike="noStrike" kern="0" cap="none" spc="0" normalizeH="0" baseline="0" noProof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3340100" y="3467100"/>
            <a:ext cx="317500" cy="342900"/>
          </a:xfrm>
          <a:prstGeom prst="star5">
            <a:avLst/>
          </a:prstGeom>
          <a:solidFill>
            <a:srgbClr val="FF3300"/>
          </a:solidFill>
          <a:ln w="25400" cap="flat" cmpd="sng" algn="ctr">
            <a:solidFill>
              <a:srgbClr val="3333CC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0" i="0" u="none" strike="noStrike" kern="0" cap="none" spc="0" normalizeH="0" baseline="0" noProof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086600" y="2959100"/>
            <a:ext cx="25400" cy="1981200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lgDash"/>
            <a:tailEnd type="arrow"/>
          </a:ln>
          <a:effectLst/>
        </p:spPr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841500" y="3987800"/>
            <a:ext cx="1993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MAX-IV-2015-DW</a:t>
            </a:r>
            <a:endParaRPr kumimoji="0" lang="th-TH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2794000" y="4559300"/>
            <a:ext cx="317500" cy="342900"/>
          </a:xfrm>
          <a:prstGeom prst="star5">
            <a:avLst/>
          </a:prstGeom>
          <a:solidFill>
            <a:srgbClr val="FF3300"/>
          </a:solidFill>
          <a:ln w="25400" cap="flat" cmpd="sng" algn="ctr">
            <a:solidFill>
              <a:srgbClr val="3333CC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0" i="0" u="none" strike="noStrike" kern="0" cap="none" spc="0" normalizeH="0" baseline="0" noProof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959100" y="4305300"/>
            <a:ext cx="12700" cy="457200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lgDash"/>
            <a:tailEnd type="arrow"/>
          </a:ln>
          <a:effectLst/>
        </p:spPr>
      </p:cxnSp>
      <p:sp>
        <p:nvSpPr>
          <p:cNvPr id="12" name="Oval 11"/>
          <p:cNvSpPr/>
          <p:nvPr/>
        </p:nvSpPr>
        <p:spPr>
          <a:xfrm>
            <a:off x="3073400" y="4864100"/>
            <a:ext cx="228600" cy="228600"/>
          </a:xfrm>
          <a:prstGeom prst="ellipse">
            <a:avLst/>
          </a:prstGeom>
          <a:solidFill>
            <a:srgbClr val="CCEC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0" i="0" u="none" strike="noStrike" kern="0" cap="none" spc="0" normalizeH="0" baseline="0" noProof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340100" y="5410200"/>
            <a:ext cx="228600" cy="228600"/>
          </a:xfrm>
          <a:prstGeom prst="ellipse">
            <a:avLst/>
          </a:prstGeom>
          <a:solidFill>
            <a:srgbClr val="FF3300"/>
          </a:solidFill>
          <a:ln w="25400" cap="flat" cmpd="sng" algn="ctr">
            <a:solidFill>
              <a:srgbClr val="FF993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657600" y="5295900"/>
            <a:ext cx="157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SIRIUS-2016</a:t>
            </a:r>
            <a:endParaRPr kumimoji="0" lang="th-TH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10000" y="4546600"/>
            <a:ext cx="157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ILSF - 2019 ?</a:t>
            </a:r>
            <a:endParaRPr kumimoji="0" lang="th-TH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866900" y="5232400"/>
            <a:ext cx="1333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TAC &gt; 2020</a:t>
            </a:r>
            <a:endParaRPr kumimoji="0" lang="th-TH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073400" y="4864100"/>
            <a:ext cx="228600" cy="2286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505200" y="4635500"/>
            <a:ext cx="228600" cy="228600"/>
          </a:xfrm>
          <a:prstGeom prst="ellips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0" i="0" u="none" strike="noStrike" kern="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7823200" y="4432300"/>
            <a:ext cx="977900" cy="165100"/>
          </a:xfrm>
          <a:prstGeom prst="rightArrow">
            <a:avLst/>
          </a:prstGeom>
          <a:solidFill>
            <a:srgbClr val="FF9933"/>
          </a:solidFill>
          <a:ln w="25400" cap="flat" cmpd="sng" algn="ctr">
            <a:solidFill>
              <a:srgbClr val="FF993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0" i="0" u="none" strike="noStrike" kern="0" cap="none" spc="0" normalizeH="0" baseline="0" noProof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r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ecent trends in light source design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80200" y="6203089"/>
            <a:ext cx="199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ircumference [m]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1826" y="6387755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H. </a:t>
            </a:r>
            <a:r>
              <a:rPr lang="en-GB" sz="1600" dirty="0" err="1" smtClean="0"/>
              <a:t>Wiedemann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987713" y="699875"/>
                <a:ext cx="4511363" cy="9269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𝑞</m:t>
                          </m:r>
                        </m:sub>
                      </m:sSub>
                      <m:f>
                        <m:f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∮"/>
                              <m:limLoc m:val="undOvr"/>
                              <m:subHide m:val="on"/>
                              <m:supHide m:val="on"/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n-GB" sz="2400" b="0" i="1" smtClean="0">
                                  <a:latin typeface="Cambria Math"/>
                                </a:rPr>
                                <m:t>/</m:t>
                              </m:r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4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𝑠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𝑑𝑠</m:t>
                              </m:r>
                            </m:e>
                          </m:nary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1/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𝑑𝑠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GB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713" y="699875"/>
                <a:ext cx="4511363" cy="9269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738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3" grpId="0" animBg="1"/>
      <p:bldP spid="14" grpId="0"/>
      <p:bldP spid="15" grpId="0"/>
      <p:bldP spid="16" grpId="0"/>
      <p:bldP spid="17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6144"/>
            <a:ext cx="7212805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3002" y="1081400"/>
            <a:ext cx="21082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/>
              <a:t>n</a:t>
            </a:r>
            <a:r>
              <a:rPr lang="en-GB" b="1" dirty="0" smtClean="0"/>
              <a:t>ow: ESRF - DBA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3933056"/>
            <a:ext cx="22621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future: ESRF - 7BA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MBA lattice: smaller </a:t>
            </a:r>
            <a:r>
              <a:rPr lang="en-US" altLang="en-US" sz="4000" kern="0" dirty="0" err="1" smtClean="0">
                <a:solidFill>
                  <a:srgbClr val="FFFF00"/>
                </a:solidFill>
                <a:latin typeface="Calibri"/>
              </a:rPr>
              <a:t>emittance</a:t>
            </a:r>
            <a:endParaRPr lang="en-US" altLang="en-US" sz="4000" kern="0" dirty="0" smtClean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826" y="6387755"/>
            <a:ext cx="1833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R. </a:t>
            </a:r>
            <a:r>
              <a:rPr lang="en-GB" sz="1600" dirty="0" err="1" smtClean="0"/>
              <a:t>Hettel</a:t>
            </a:r>
            <a:r>
              <a:rPr lang="en-GB" sz="1600" dirty="0" smtClean="0"/>
              <a:t>, IPAC’14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7579148" y="3789079"/>
            <a:ext cx="156485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99"/>
                </a:solidFill>
              </a:rPr>
              <a:t>minimizing</a:t>
            </a:r>
          </a:p>
          <a:p>
            <a:r>
              <a:rPr lang="en-GB" sz="2000" b="1" i="1" dirty="0" smtClean="0">
                <a:solidFill>
                  <a:srgbClr val="000099"/>
                </a:solidFill>
              </a:rPr>
              <a:t>H</a:t>
            </a:r>
            <a:r>
              <a:rPr lang="en-GB" sz="2000" b="1" dirty="0" smtClean="0">
                <a:solidFill>
                  <a:srgbClr val="000099"/>
                </a:solidFill>
              </a:rPr>
              <a:t>(s)</a:t>
            </a:r>
          </a:p>
          <a:p>
            <a:r>
              <a:rPr lang="en-GB" sz="2000" b="1" dirty="0">
                <a:solidFill>
                  <a:srgbClr val="000099"/>
                </a:solidFill>
              </a:rPr>
              <a:t>b</a:t>
            </a:r>
            <a:r>
              <a:rPr lang="en-GB" sz="2000" b="1" dirty="0" smtClean="0">
                <a:solidFill>
                  <a:srgbClr val="000099"/>
                </a:solidFill>
              </a:rPr>
              <a:t>elow what</a:t>
            </a:r>
          </a:p>
          <a:p>
            <a:r>
              <a:rPr lang="en-GB" sz="2000" b="1" dirty="0">
                <a:solidFill>
                  <a:srgbClr val="000099"/>
                </a:solidFill>
              </a:rPr>
              <a:t>w</a:t>
            </a:r>
            <a:r>
              <a:rPr lang="en-GB" sz="2000" b="1" dirty="0" smtClean="0">
                <a:solidFill>
                  <a:srgbClr val="000099"/>
                </a:solidFill>
              </a:rPr>
              <a:t>as </a:t>
            </a:r>
          </a:p>
          <a:p>
            <a:r>
              <a:rPr lang="en-GB" sz="2000" b="1" dirty="0" smtClean="0">
                <a:solidFill>
                  <a:srgbClr val="000099"/>
                </a:solidFill>
              </a:rPr>
              <a:t>previously </a:t>
            </a:r>
          </a:p>
          <a:p>
            <a:r>
              <a:rPr lang="en-GB" sz="2000" b="1" dirty="0" smtClean="0">
                <a:solidFill>
                  <a:srgbClr val="000099"/>
                </a:solidFill>
              </a:rPr>
              <a:t>thought </a:t>
            </a:r>
          </a:p>
          <a:p>
            <a:r>
              <a:rPr lang="en-GB" sz="2000" b="1" dirty="0">
                <a:solidFill>
                  <a:srgbClr val="000099"/>
                </a:solidFill>
              </a:rPr>
              <a:t>t</a:t>
            </a:r>
            <a:r>
              <a:rPr lang="en-GB" sz="2000" b="1" dirty="0" smtClean="0">
                <a:solidFill>
                  <a:srgbClr val="000099"/>
                </a:solidFill>
              </a:rPr>
              <a:t>o be</a:t>
            </a:r>
          </a:p>
          <a:p>
            <a:r>
              <a:rPr lang="en-GB" sz="2000" b="1" dirty="0" smtClean="0">
                <a:solidFill>
                  <a:srgbClr val="000099"/>
                </a:solidFill>
              </a:rPr>
              <a:t>possible</a:t>
            </a:r>
            <a:endParaRPr lang="en-GB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19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o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n-axis injection with small </a:t>
            </a:r>
            <a:r>
              <a:rPr lang="en-US" altLang="en-US" sz="4000" kern="0" dirty="0" err="1" smtClean="0">
                <a:solidFill>
                  <a:srgbClr val="FFFF00"/>
                </a:solidFill>
                <a:latin typeface="Calibri"/>
              </a:rPr>
              <a:t>dyn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. aperture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64" y="1501760"/>
            <a:ext cx="8882149" cy="52245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780" y="670763"/>
            <a:ext cx="92464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m</a:t>
            </a:r>
            <a:r>
              <a:rPr lang="en-GB" sz="2400" b="1" dirty="0" smtClean="0">
                <a:solidFill>
                  <a:srgbClr val="FF0000"/>
                </a:solidFill>
              </a:rPr>
              <a:t>ore cells, smaller dispersion → stronger &amp; more </a:t>
            </a:r>
            <a:r>
              <a:rPr lang="en-GB" sz="2400" b="1" dirty="0" err="1" smtClean="0">
                <a:solidFill>
                  <a:srgbClr val="FF0000"/>
                </a:solidFill>
              </a:rPr>
              <a:t>sextupoles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→ low dynamic aperture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0677" y="6557032"/>
            <a:ext cx="1833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R. </a:t>
            </a:r>
            <a:r>
              <a:rPr lang="en-GB" sz="1600" dirty="0" err="1" smtClean="0"/>
              <a:t>Hettel</a:t>
            </a:r>
            <a:r>
              <a:rPr lang="en-GB" sz="1600" dirty="0" smtClean="0"/>
              <a:t>, IPAC’14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643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76199" y="836712"/>
            <a:ext cx="8991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kern="0" dirty="0">
                <a:solidFill>
                  <a:srgbClr val="000000"/>
                </a:solidFill>
              </a:rPr>
              <a:t>h</a:t>
            </a:r>
            <a:r>
              <a:rPr kumimoji="0" lang="en-US" alt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ow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 do we get hard x-rays from low-field bending magnets?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cs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	use high field inserts (1.8 to 2T)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	produce radiation only where needed</a:t>
            </a:r>
            <a:endParaRPr kumimoji="0" lang="th-TH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5" t="14583" r="12738" b="10417"/>
          <a:stretch>
            <a:fillRect/>
          </a:stretch>
        </p:blipFill>
        <p:spPr bwMode="auto">
          <a:xfrm>
            <a:off x="368300" y="2832100"/>
            <a:ext cx="3886200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429000" y="5600700"/>
            <a:ext cx="838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rPr>
              <a:t>ISLF</a:t>
            </a:r>
            <a:endParaRPr kumimoji="0" lang="th-TH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5" name="Picture 2" descr="E:\Programming\Delphi\Magnet\Mag_delv\Lo-Field-Slice\field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075" y="2845481"/>
            <a:ext cx="4432725" cy="246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l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ow-field bends &amp; high-field inserts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1826" y="6387755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H. </a:t>
            </a:r>
            <a:r>
              <a:rPr lang="en-GB" sz="1600" dirty="0" err="1" smtClean="0"/>
              <a:t>Wiedemann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817465" y="5490500"/>
            <a:ext cx="4067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99"/>
                </a:solidFill>
              </a:rPr>
              <a:t>lower-energy rings with high-field inserts</a:t>
            </a:r>
            <a:endParaRPr lang="en-GB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31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48" y="1412776"/>
            <a:ext cx="8524702" cy="30092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brightness and coherence of future rings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826" y="6387755"/>
            <a:ext cx="1833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R. </a:t>
            </a:r>
            <a:r>
              <a:rPr lang="en-GB" sz="1600" dirty="0" err="1" smtClean="0"/>
              <a:t>Hettel</a:t>
            </a:r>
            <a:r>
              <a:rPr lang="en-GB" sz="1600" dirty="0" smtClean="0"/>
              <a:t>, IPAC’14</a:t>
            </a:r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467544" y="4653136"/>
            <a:ext cx="83668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diffraction-limited </a:t>
            </a:r>
            <a:r>
              <a:rPr lang="en-GB" sz="3200" dirty="0"/>
              <a:t>rings now being </a:t>
            </a:r>
            <a:r>
              <a:rPr lang="en-GB" sz="3200" dirty="0" smtClean="0"/>
              <a:t>designed </a:t>
            </a:r>
            <a:r>
              <a:rPr lang="en-GB" sz="3200" dirty="0"/>
              <a:t>with </a:t>
            </a:r>
            <a:r>
              <a:rPr lang="en-GB" sz="3200" i="1" dirty="0" smtClean="0"/>
              <a:t>Nb</a:t>
            </a:r>
            <a:r>
              <a:rPr lang="en-GB" sz="3200" i="1" baseline="-25000" dirty="0" smtClean="0"/>
              <a:t>3</a:t>
            </a:r>
            <a:r>
              <a:rPr lang="en-GB" sz="3200" i="1" dirty="0" smtClean="0"/>
              <a:t>Sn </a:t>
            </a:r>
            <a:r>
              <a:rPr lang="en-GB" sz="3200" dirty="0" smtClean="0"/>
              <a:t>SC insertion devices</a:t>
            </a:r>
            <a:endParaRPr lang="en-GB" sz="3200" dirty="0"/>
          </a:p>
        </p:txBody>
      </p:sp>
      <p:sp>
        <p:nvSpPr>
          <p:cNvPr id="6" name="Rectangle 5"/>
          <p:cNvSpPr/>
          <p:nvPr/>
        </p:nvSpPr>
        <p:spPr>
          <a:xfrm>
            <a:off x="1179592" y="1043444"/>
            <a:ext cx="7416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Compiled by M. </a:t>
            </a:r>
            <a:r>
              <a:rPr lang="en-GB" sz="1400" dirty="0" smtClean="0"/>
              <a:t>Borland, </a:t>
            </a:r>
            <a:r>
              <a:rPr lang="en-GB" sz="1400" dirty="0"/>
              <a:t>July 2013</a:t>
            </a:r>
          </a:p>
        </p:txBody>
      </p:sp>
    </p:spTree>
    <p:extLst>
      <p:ext uri="{BB962C8B-B14F-4D97-AF65-F5344CB8AC3E}">
        <p14:creationId xmlns:p14="http://schemas.microsoft.com/office/powerpoint/2010/main" val="86193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Free Electron Laser (FEL)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4514"/>
            <a:ext cx="8175307" cy="57303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5656" y="648866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</a:t>
            </a:r>
            <a:r>
              <a:rPr lang="en-GB" b="1" dirty="0" smtClean="0"/>
              <a:t>oherence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817930" y="6488668"/>
            <a:ext cx="132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T. </a:t>
            </a:r>
            <a:r>
              <a:rPr lang="en-GB" dirty="0" err="1" smtClean="0"/>
              <a:t>Shintake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940152" y="754330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0099"/>
                </a:solidFill>
                <a:latin typeface="Calibri"/>
                <a:ea typeface="Calibri"/>
                <a:cs typeface="Times New Roman"/>
              </a:rPr>
              <a:t>ultrafast dynamics</a:t>
            </a:r>
            <a:r>
              <a:rPr lang="en-GB" sz="2400" b="1" dirty="0">
                <a:solidFill>
                  <a:srgbClr val="000099"/>
                </a:solidFill>
                <a:latin typeface="Calibri"/>
                <a:ea typeface="Calibri"/>
                <a:cs typeface="Times New Roman"/>
              </a:rPr>
              <a:t>, damage free imaging of </a:t>
            </a:r>
            <a:r>
              <a:rPr lang="en-GB" sz="2400" b="1" dirty="0" smtClean="0">
                <a:solidFill>
                  <a:srgbClr val="000099"/>
                </a:solidFill>
                <a:latin typeface="Calibri"/>
                <a:ea typeface="Calibri"/>
                <a:cs typeface="Times New Roman"/>
              </a:rPr>
              <a:t>nanostructure,…</a:t>
            </a:r>
            <a:endParaRPr lang="en-GB" sz="2400" b="1" dirty="0">
              <a:solidFill>
                <a:srgbClr val="000099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794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6" t="3693" r="17461" b="19933"/>
          <a:stretch>
            <a:fillRect/>
          </a:stretch>
        </p:blipFill>
        <p:spPr bwMode="auto">
          <a:xfrm>
            <a:off x="590550" y="1223963"/>
            <a:ext cx="8020050" cy="517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85800" y="1066800"/>
            <a:ext cx="4283075" cy="1787525"/>
            <a:chOff x="685799" y="1066800"/>
            <a:chExt cx="4282969" cy="1786870"/>
          </a:xfrm>
        </p:grpSpPr>
        <p:sp>
          <p:nvSpPr>
            <p:cNvPr id="30740" name="Rectangle 14"/>
            <p:cNvSpPr>
              <a:spLocks noChangeArrowheads="1"/>
            </p:cNvSpPr>
            <p:nvPr/>
          </p:nvSpPr>
          <p:spPr bwMode="auto">
            <a:xfrm>
              <a:off x="2471183" y="1066800"/>
              <a:ext cx="2497585" cy="1756611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ts val="1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r>
                <a:rPr lang="de-DE" altLang="en-US" sz="1600" smtClean="0">
                  <a:solidFill>
                    <a:srgbClr val="000000"/>
                  </a:solidFill>
                </a:rPr>
                <a:t>Scientific instruments and instrumentation</a:t>
              </a:r>
              <a:endParaRPr lang="de-DE" alt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Bent Arrow 15"/>
            <p:cNvSpPr/>
            <p:nvPr/>
          </p:nvSpPr>
          <p:spPr bwMode="auto">
            <a:xfrm rot="5400000" flipV="1">
              <a:off x="1045541" y="1427519"/>
              <a:ext cx="1066409" cy="1785894"/>
            </a:xfrm>
            <a:prstGeom prst="bentArrow">
              <a:avLst>
                <a:gd name="adj1" fmla="val 46837"/>
                <a:gd name="adj2" fmla="val 32906"/>
                <a:gd name="adj3" fmla="val 35257"/>
                <a:gd name="adj4" fmla="val 60194"/>
              </a:avLst>
            </a:prstGeom>
            <a:solidFill>
              <a:srgbClr val="D7D7D7"/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 algn="ctr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  <a:defRPr/>
              </a:pPr>
              <a:endParaRPr lang="de-DE" sz="900" b="1">
                <a:solidFill>
                  <a:srgbClr val="261748"/>
                </a:solidFill>
                <a:cs typeface="ＭＳ Ｐゴシック" charset="0"/>
              </a:endParaRPr>
            </a:p>
          </p:txBody>
        </p:sp>
        <p:pic>
          <p:nvPicPr>
            <p:cNvPr id="30742" name="Picture 3" descr="C:\Users\piergros\Desktop\2013-07-30_0045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755" y="1611336"/>
              <a:ext cx="1766440" cy="1175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169863" y="3771900"/>
            <a:ext cx="2992437" cy="2044700"/>
            <a:chOff x="169415" y="3772031"/>
            <a:chExt cx="2992998" cy="2044012"/>
          </a:xfrm>
        </p:grpSpPr>
        <p:sp>
          <p:nvSpPr>
            <p:cNvPr id="30737" name="Right Arrow 20"/>
            <p:cNvSpPr>
              <a:spLocks noChangeArrowheads="1"/>
            </p:cNvSpPr>
            <p:nvPr/>
          </p:nvSpPr>
          <p:spPr bwMode="auto">
            <a:xfrm rot="-1007387">
              <a:off x="2045974" y="3772031"/>
              <a:ext cx="1116439" cy="517358"/>
            </a:xfrm>
            <a:prstGeom prst="rightArrow">
              <a:avLst>
                <a:gd name="adj1" fmla="val 50000"/>
                <a:gd name="adj2" fmla="val 50003"/>
              </a:avLst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endParaRPr lang="en-US" altLang="en-US" sz="900" b="1" smtClean="0">
                <a:solidFill>
                  <a:srgbClr val="261748"/>
                </a:solidFill>
              </a:endParaRPr>
            </a:p>
          </p:txBody>
        </p:sp>
        <p:sp>
          <p:nvSpPr>
            <p:cNvPr id="30738" name="Rectangle 22"/>
            <p:cNvSpPr>
              <a:spLocks noChangeArrowheads="1"/>
            </p:cNvSpPr>
            <p:nvPr/>
          </p:nvSpPr>
          <p:spPr bwMode="auto">
            <a:xfrm>
              <a:off x="169415" y="4066003"/>
              <a:ext cx="1960159" cy="1750040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ts val="1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r>
                <a:rPr lang="de-DE" altLang="en-US" sz="1600" smtClean="0">
                  <a:solidFill>
                    <a:srgbClr val="000000"/>
                  </a:solidFill>
                </a:rPr>
                <a:t>Undulator systems</a:t>
              </a:r>
              <a:endParaRPr lang="de-DE" altLang="en-US" sz="1800" smtClean="0">
                <a:solidFill>
                  <a:srgbClr val="000000"/>
                </a:solidFill>
              </a:endParaRPr>
            </a:p>
          </p:txBody>
        </p:sp>
        <p:pic>
          <p:nvPicPr>
            <p:cNvPr id="30739" name="Picture 4" descr="C:\Users\piergros\Desktop\2011-11-16_010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675" y="4439610"/>
              <a:ext cx="1822450" cy="1212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6553200" y="2543175"/>
            <a:ext cx="2501900" cy="3440113"/>
            <a:chOff x="6553200" y="2543847"/>
            <a:chExt cx="2502572" cy="3439585"/>
          </a:xfrm>
        </p:grpSpPr>
        <p:sp>
          <p:nvSpPr>
            <p:cNvPr id="7" name="Bent Arrow 6"/>
            <p:cNvSpPr/>
            <p:nvPr/>
          </p:nvSpPr>
          <p:spPr bwMode="auto">
            <a:xfrm flipH="1" flipV="1">
              <a:off x="8077609" y="4439031"/>
              <a:ext cx="862245" cy="1544401"/>
            </a:xfrm>
            <a:prstGeom prst="bentArrow">
              <a:avLst>
                <a:gd name="adj1" fmla="val 35096"/>
                <a:gd name="adj2" fmla="val 40823"/>
                <a:gd name="adj3" fmla="val 28439"/>
                <a:gd name="adj4" fmla="val 42584"/>
              </a:avLst>
            </a:prstGeom>
            <a:solidFill>
              <a:srgbClr val="D7D7D7"/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 algn="ctr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  <a:defRPr/>
              </a:pPr>
              <a:endParaRPr lang="de-DE" sz="900" b="1">
                <a:solidFill>
                  <a:srgbClr val="261748"/>
                </a:solidFill>
                <a:cs typeface="ＭＳ Ｐゴシック" charset="0"/>
              </a:endParaRPr>
            </a:p>
          </p:txBody>
        </p:sp>
        <p:sp>
          <p:nvSpPr>
            <p:cNvPr id="30735" name="Rectangle 8"/>
            <p:cNvSpPr>
              <a:spLocks noChangeArrowheads="1"/>
            </p:cNvSpPr>
            <p:nvPr/>
          </p:nvSpPr>
          <p:spPr bwMode="auto">
            <a:xfrm>
              <a:off x="6553200" y="2543847"/>
              <a:ext cx="2502572" cy="1923596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ts val="1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r>
                <a:rPr lang="de-DE" altLang="en-US" sz="1600" smtClean="0">
                  <a:solidFill>
                    <a:srgbClr val="000000"/>
                  </a:solidFill>
                </a:rPr>
                <a:t>Electron injector</a:t>
              </a:r>
              <a:endParaRPr lang="de-DE" altLang="en-US" sz="1800" smtClean="0">
                <a:solidFill>
                  <a:srgbClr val="000000"/>
                </a:solidFill>
              </a:endParaRPr>
            </a:p>
          </p:txBody>
        </p:sp>
        <p:pic>
          <p:nvPicPr>
            <p:cNvPr id="30736" name="Picture 4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7372" y="2853667"/>
              <a:ext cx="2269960" cy="1513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2738438" y="4575175"/>
            <a:ext cx="3814762" cy="1825625"/>
            <a:chOff x="2737833" y="4575731"/>
            <a:chExt cx="3815366" cy="1825069"/>
          </a:xfrm>
        </p:grpSpPr>
        <p:sp>
          <p:nvSpPr>
            <p:cNvPr id="30731" name="Rectangle 33"/>
            <p:cNvSpPr>
              <a:spLocks noChangeArrowheads="1"/>
            </p:cNvSpPr>
            <p:nvPr/>
          </p:nvSpPr>
          <p:spPr bwMode="auto">
            <a:xfrm>
              <a:off x="2737833" y="4575731"/>
              <a:ext cx="2291367" cy="1825069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ts val="1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r>
                <a:rPr lang="de-DE" altLang="en-US" sz="1600" smtClean="0">
                  <a:solidFill>
                    <a:srgbClr val="000000"/>
                  </a:solidFill>
                </a:rPr>
                <a:t>Superconducting electron accelerator</a:t>
              </a:r>
              <a:endParaRPr lang="de-DE" alt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36" name="Bent Arrow 35"/>
            <p:cNvSpPr/>
            <p:nvPr/>
          </p:nvSpPr>
          <p:spPr bwMode="auto">
            <a:xfrm rot="16200000" flipV="1">
              <a:off x="5352264" y="4687259"/>
              <a:ext cx="858576" cy="1543294"/>
            </a:xfrm>
            <a:prstGeom prst="bentArrow">
              <a:avLst>
                <a:gd name="adj1" fmla="val 35096"/>
                <a:gd name="adj2" fmla="val 40823"/>
                <a:gd name="adj3" fmla="val 28439"/>
                <a:gd name="adj4" fmla="val 42584"/>
              </a:avLst>
            </a:prstGeom>
            <a:solidFill>
              <a:srgbClr val="D7D7D7"/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 algn="ctr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  <a:defRPr/>
              </a:pPr>
              <a:endParaRPr lang="de-DE" sz="900" b="1">
                <a:solidFill>
                  <a:srgbClr val="261748"/>
                </a:solidFill>
                <a:cs typeface="ＭＳ Ｐゴシック" charset="0"/>
              </a:endParaRPr>
            </a:p>
          </p:txBody>
        </p:sp>
        <p:pic>
          <p:nvPicPr>
            <p:cNvPr id="30733" name="Picture 2" descr="C:\Users\piergros\Desktop\2013-08-26_AMTF_IMG_4879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1542" y="5121968"/>
              <a:ext cx="1803948" cy="1202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7" name="Fußzeilenplatzhalter 1"/>
          <p:cNvSpPr txBox="1">
            <a:spLocks/>
          </p:cNvSpPr>
          <p:nvPr/>
        </p:nvSpPr>
        <p:spPr bwMode="auto">
          <a:xfrm>
            <a:off x="269875" y="65436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</a:pPr>
            <a:r>
              <a:rPr lang="en-GB" altLang="en-US" sz="1200" smtClean="0">
                <a:solidFill>
                  <a:srgbClr val="000000"/>
                </a:solidFill>
              </a:rPr>
              <a:t>S.L. Molodtsov, European XFEL</a:t>
            </a:r>
          </a:p>
        </p:txBody>
      </p:sp>
      <p:sp>
        <p:nvSpPr>
          <p:cNvPr id="30730" name="Rectangle 125"/>
          <p:cNvSpPr txBox="1">
            <a:spLocks noChangeArrowheads="1"/>
          </p:cNvSpPr>
          <p:nvPr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2000" bIns="0" anchor="b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en-GB" altLang="en-US" sz="1100" b="1" smtClean="0">
                <a:solidFill>
                  <a:srgbClr val="FFFFFF"/>
                </a:solidFill>
                <a:cs typeface="Arial" charset="0"/>
              </a:rPr>
              <a:t>Status of the European XFEL, TAC ISAC Meeting, Istanbul, 7-8 July, 2014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European XFEL in</a:t>
            </a:r>
            <a:r>
              <a:rPr kumimoji="0" lang="en-US" altLang="en-US" sz="4000" b="0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 Hamburg</a:t>
            </a:r>
            <a:endParaRPr kumimoji="0" lang="en-US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093788" y="3356992"/>
            <a:ext cx="6983412" cy="2626296"/>
          </a:xfrm>
          <a:prstGeom prst="straightConnector1">
            <a:avLst/>
          </a:prstGeom>
          <a:ln w="47625">
            <a:solidFill>
              <a:schemeClr val="bg1"/>
            </a:solidFill>
            <a:headEnd type="triangle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257274" y="4580325"/>
            <a:ext cx="1192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3.5 km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44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1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buClrTx/>
              <a:buSzTx/>
            </a:pPr>
            <a:fld id="{42357494-C342-4BCF-9D11-60B3718A5A2A}" type="slidenum">
              <a:rPr lang="en-GB" altLang="en-US" sz="1000">
                <a:solidFill>
                  <a:srgbClr val="FFFFFF"/>
                </a:solidFill>
              </a:rPr>
              <a:pPr>
                <a:buClrTx/>
                <a:buSzTx/>
              </a:pPr>
              <a:t>29</a:t>
            </a:fld>
            <a:endParaRPr lang="en-GB" altLang="en-US" sz="1000">
              <a:solidFill>
                <a:srgbClr val="FFFFFF"/>
              </a:solidFill>
            </a:endParaRPr>
          </a:p>
        </p:txBody>
      </p:sp>
      <p:pic>
        <p:nvPicPr>
          <p:cNvPr id="35843" name="Picture 4" descr="XFEL_Beschleuniger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163" y="1371600"/>
            <a:ext cx="3695700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tun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81221"/>
            <a:ext cx="4875213" cy="342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845" name="Straight Arrow Connector 7"/>
          <p:cNvCxnSpPr>
            <a:cxnSpLocks noChangeShapeType="1"/>
          </p:cNvCxnSpPr>
          <p:nvPr/>
        </p:nvCxnSpPr>
        <p:spPr bwMode="auto">
          <a:xfrm flipV="1">
            <a:off x="4283968" y="4792664"/>
            <a:ext cx="1891407" cy="1498158"/>
          </a:xfrm>
          <a:prstGeom prst="straightConnector1">
            <a:avLst/>
          </a:prstGeom>
          <a:noFill/>
          <a:ln w="76200">
            <a:solidFill>
              <a:srgbClr val="00009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6" name="TextBox 8"/>
          <p:cNvSpPr txBox="1">
            <a:spLocks noChangeArrowheads="1"/>
          </p:cNvSpPr>
          <p:nvPr/>
        </p:nvSpPr>
        <p:spPr bwMode="auto">
          <a:xfrm>
            <a:off x="2861334" y="6322958"/>
            <a:ext cx="3522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000090"/>
                </a:solidFill>
              </a:rPr>
              <a:t>Niobium Cavities</a:t>
            </a:r>
          </a:p>
        </p:txBody>
      </p:sp>
      <p:sp>
        <p:nvSpPr>
          <p:cNvPr id="35847" name="TextBox 9"/>
          <p:cNvSpPr txBox="1">
            <a:spLocks noChangeArrowheads="1"/>
          </p:cNvSpPr>
          <p:nvPr/>
        </p:nvSpPr>
        <p:spPr bwMode="auto">
          <a:xfrm>
            <a:off x="132750" y="3838576"/>
            <a:ext cx="22161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en-US" altLang="en-US" dirty="0" smtClean="0">
                <a:solidFill>
                  <a:srgbClr val="FF0000"/>
                </a:solidFill>
              </a:rPr>
              <a:t>Module: 8x Cavities </a:t>
            </a:r>
          </a:p>
        </p:txBody>
      </p:sp>
      <p:cxnSp>
        <p:nvCxnSpPr>
          <p:cNvPr id="35848" name="Straight Arrow Connector 11"/>
          <p:cNvCxnSpPr>
            <a:cxnSpLocks noChangeShapeType="1"/>
          </p:cNvCxnSpPr>
          <p:nvPr/>
        </p:nvCxnSpPr>
        <p:spPr bwMode="auto">
          <a:xfrm rot="5400000" flipH="1" flipV="1">
            <a:off x="1766094" y="2666727"/>
            <a:ext cx="1246188" cy="898525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83344" y="862970"/>
            <a:ext cx="45164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en-US" altLang="en-US" b="1" dirty="0" smtClean="0">
                <a:solidFill>
                  <a:srgbClr val="000090"/>
                </a:solidFill>
              </a:rPr>
              <a:t>100 8-Cavity modules, 1.4 km, 17.5 </a:t>
            </a:r>
            <a:r>
              <a:rPr lang="en-US" altLang="en-US" b="1" dirty="0" err="1" smtClean="0">
                <a:solidFill>
                  <a:srgbClr val="000090"/>
                </a:solidFill>
              </a:rPr>
              <a:t>GeV</a:t>
            </a:r>
            <a:r>
              <a:rPr lang="en-US" altLang="en-US" b="1" dirty="0" smtClean="0">
                <a:solidFill>
                  <a:srgbClr val="000090"/>
                </a:solidFill>
              </a:rPr>
              <a:t> Electron Energy</a:t>
            </a:r>
          </a:p>
        </p:txBody>
      </p:sp>
      <p:sp>
        <p:nvSpPr>
          <p:cNvPr id="35850" name="Fußzeilenplatzhalter 1"/>
          <p:cNvSpPr txBox="1">
            <a:spLocks/>
          </p:cNvSpPr>
          <p:nvPr/>
        </p:nvSpPr>
        <p:spPr bwMode="auto">
          <a:xfrm>
            <a:off x="269875" y="65436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</a:pPr>
            <a:r>
              <a:rPr lang="en-GB" altLang="en-US" sz="1200" smtClean="0">
                <a:solidFill>
                  <a:srgbClr val="000000"/>
                </a:solidFill>
              </a:rPr>
              <a:t>S.L. Molodtsov, European XFEL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4000" kern="0" noProof="0" dirty="0" smtClean="0">
                <a:solidFill>
                  <a:srgbClr val="FFFF00"/>
                </a:solidFill>
              </a:rPr>
              <a:t>SC </a:t>
            </a:r>
            <a:r>
              <a:rPr lang="en-US" altLang="en-US" sz="4000" kern="0" noProof="0" dirty="0" err="1" smtClean="0">
                <a:solidFill>
                  <a:srgbClr val="FFFF00"/>
                </a:solidFill>
              </a:rPr>
              <a:t>linac</a:t>
            </a:r>
            <a:r>
              <a:rPr lang="en-US" altLang="en-US" sz="4000" kern="0" noProof="0" dirty="0" smtClean="0">
                <a:solidFill>
                  <a:srgbClr val="FFFF00"/>
                </a:solidFill>
              </a:rPr>
              <a:t> </a:t>
            </a:r>
            <a:r>
              <a:rPr kumimoji="0" lang="en-US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technology</a:t>
            </a:r>
            <a:endParaRPr kumimoji="0" lang="en-US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14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96" y="4621919"/>
            <a:ext cx="2497137" cy="1668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10368" y="4637426"/>
            <a:ext cx="11601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m</a:t>
            </a:r>
            <a:r>
              <a:rPr lang="en-GB" sz="2000" b="1" dirty="0" smtClean="0">
                <a:solidFill>
                  <a:srgbClr val="FF0000"/>
                </a:solidFill>
              </a:rPr>
              <a:t>odule</a:t>
            </a:r>
          </a:p>
          <a:p>
            <a:r>
              <a:rPr lang="en-GB" sz="2000" b="1" dirty="0" err="1">
                <a:solidFill>
                  <a:srgbClr val="FF0000"/>
                </a:solidFill>
              </a:rPr>
              <a:t>p</a:t>
            </a:r>
            <a:r>
              <a:rPr lang="en-GB" sz="2000" b="1" dirty="0" err="1" smtClean="0">
                <a:solidFill>
                  <a:srgbClr val="FF0000"/>
                </a:solidFill>
              </a:rPr>
              <a:t>rotoype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r>
              <a:rPr lang="en-GB" sz="2000" b="1" dirty="0" smtClean="0">
                <a:solidFill>
                  <a:srgbClr val="FF0000"/>
                </a:solidFill>
              </a:rPr>
              <a:t>PXFEL 1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936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36912"/>
            <a:ext cx="69621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general accelerator history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6393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buClrTx/>
              <a:buSzTx/>
            </a:pPr>
            <a:fld id="{1AEEC7F2-ADC5-4496-AB0B-4CB02E979756}" type="slidenum">
              <a:rPr lang="en-GB" altLang="en-US" sz="1000">
                <a:solidFill>
                  <a:srgbClr val="FFFFFF"/>
                </a:solidFill>
              </a:rPr>
              <a:pPr>
                <a:buClrTx/>
                <a:buSzTx/>
              </a:pPr>
              <a:t>30</a:t>
            </a:fld>
            <a:endParaRPr lang="en-GB" altLang="en-US" sz="1000">
              <a:solidFill>
                <a:srgbClr val="FFFFFF"/>
              </a:solidFill>
            </a:endParaRPr>
          </a:p>
        </p:txBody>
      </p:sp>
      <p:pic>
        <p:nvPicPr>
          <p:cNvPr id="40963" name="Picture 5" descr="fi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122363"/>
            <a:ext cx="7446963" cy="466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977900" y="5778500"/>
            <a:ext cx="74168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700">
                <a:solidFill>
                  <a:srgbClr val="261748"/>
                </a:solidFill>
                <a:cs typeface="ＭＳ Ｐゴシック" charset="0"/>
              </a:rPr>
              <a:t>Superconducting LINAC technology provides 27.000 light pulses/s in burst-</a:t>
            </a:r>
          </a:p>
          <a:p>
            <a:pPr marL="457200" indent="-4572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700">
                <a:solidFill>
                  <a:srgbClr val="261748"/>
                </a:solidFill>
                <a:cs typeface="ＭＳ Ｐゴシック" charset="0"/>
              </a:rPr>
              <a:t>like structure. It makes XFEL.EU attractive for photon-hungry experiments. </a:t>
            </a:r>
            <a:endParaRPr lang="en-US" sz="1900" b="1">
              <a:solidFill>
                <a:srgbClr val="26004D"/>
              </a:solidFill>
              <a:latin typeface="Symbol" charset="0"/>
              <a:cs typeface="ＭＳ Ｐゴシック" charset="0"/>
            </a:endParaRPr>
          </a:p>
        </p:txBody>
      </p:sp>
      <p:sp>
        <p:nvSpPr>
          <p:cNvPr id="40966" name="Fußzeilenplatzhalter 3"/>
          <p:cNvSpPr txBox="1">
            <a:spLocks/>
          </p:cNvSpPr>
          <p:nvPr/>
        </p:nvSpPr>
        <p:spPr bwMode="auto">
          <a:xfrm>
            <a:off x="269875" y="65436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</a:pPr>
            <a:r>
              <a:rPr lang="en-GB" altLang="en-US" sz="1200" smtClean="0">
                <a:solidFill>
                  <a:srgbClr val="000000"/>
                </a:solidFill>
              </a:rPr>
              <a:t>S.L. Molodtsov, European XFEL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4000" kern="0" dirty="0" smtClean="0">
                <a:solidFill>
                  <a:srgbClr val="FFFF00"/>
                </a:solidFill>
              </a:rPr>
              <a:t>XFEL time structure</a:t>
            </a:r>
            <a:endParaRPr kumimoji="0" lang="en-US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2172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 lIns="0" tIns="0" rIns="0" bIns="0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l">
              <a:lnSpc>
                <a:spcPct val="110000"/>
              </a:lnSpc>
              <a:spcBef>
                <a:spcPct val="50000"/>
              </a:spcBef>
              <a:buClrTx/>
              <a:buSzTx/>
            </a:pPr>
            <a:fld id="{B78B0015-B278-41CB-BA49-53D3B456B8F8}" type="slidenum">
              <a:rPr lang="en-GB" altLang="en-US" sz="1200" b="0">
                <a:solidFill>
                  <a:srgbClr val="FFFFFF"/>
                </a:solidFill>
              </a:rPr>
              <a:pPr algn="l">
                <a:lnSpc>
                  <a:spcPct val="110000"/>
                </a:lnSpc>
                <a:spcBef>
                  <a:spcPct val="50000"/>
                </a:spcBef>
                <a:buClrTx/>
                <a:buSzTx/>
              </a:pPr>
              <a:t>31</a:t>
            </a:fld>
            <a:endParaRPr lang="en-GB" altLang="en-US" sz="1200" b="0">
              <a:solidFill>
                <a:srgbClr val="FFFFFF"/>
              </a:solidFill>
            </a:endParaRPr>
          </a:p>
        </p:txBody>
      </p:sp>
      <p:sp>
        <p:nvSpPr>
          <p:cNvPr id="45059" name="Line 2"/>
          <p:cNvSpPr>
            <a:spLocks noChangeShapeType="1"/>
          </p:cNvSpPr>
          <p:nvPr/>
        </p:nvSpPr>
        <p:spPr bwMode="auto">
          <a:xfrm flipH="1">
            <a:off x="6904038" y="2105025"/>
            <a:ext cx="0" cy="3865563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60" name="Line 3"/>
          <p:cNvSpPr>
            <a:spLocks noChangeShapeType="1"/>
          </p:cNvSpPr>
          <p:nvPr/>
        </p:nvSpPr>
        <p:spPr bwMode="auto">
          <a:xfrm>
            <a:off x="7526338" y="2105025"/>
            <a:ext cx="1587" cy="3879850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61" name="Line 14"/>
          <p:cNvSpPr>
            <a:spLocks noChangeShapeType="1"/>
          </p:cNvSpPr>
          <p:nvPr/>
        </p:nvSpPr>
        <p:spPr bwMode="auto">
          <a:xfrm>
            <a:off x="3101975" y="2105025"/>
            <a:ext cx="0" cy="3859213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62" name="Line 15"/>
          <p:cNvSpPr>
            <a:spLocks noChangeShapeType="1"/>
          </p:cNvSpPr>
          <p:nvPr/>
        </p:nvSpPr>
        <p:spPr bwMode="auto">
          <a:xfrm>
            <a:off x="3354388" y="2105025"/>
            <a:ext cx="4762" cy="3838575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63" name="Line 17"/>
          <p:cNvSpPr>
            <a:spLocks noChangeShapeType="1"/>
          </p:cNvSpPr>
          <p:nvPr/>
        </p:nvSpPr>
        <p:spPr bwMode="auto">
          <a:xfrm>
            <a:off x="796925" y="5965825"/>
            <a:ext cx="79248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64" name="Line 18"/>
          <p:cNvSpPr>
            <a:spLocks noChangeShapeType="1"/>
          </p:cNvSpPr>
          <p:nvPr/>
        </p:nvSpPr>
        <p:spPr bwMode="auto">
          <a:xfrm rot="-5400000">
            <a:off x="-1475580" y="3666331"/>
            <a:ext cx="4583112" cy="2222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grpSp>
        <p:nvGrpSpPr>
          <p:cNvPr id="45065" name="Group 19"/>
          <p:cNvGrpSpPr>
            <a:grpSpLocks/>
          </p:cNvGrpSpPr>
          <p:nvPr/>
        </p:nvGrpSpPr>
        <p:grpSpPr bwMode="auto">
          <a:xfrm>
            <a:off x="806450" y="5878513"/>
            <a:ext cx="7412038" cy="342900"/>
            <a:chOff x="508" y="3703"/>
            <a:chExt cx="4669" cy="216"/>
          </a:xfrm>
        </p:grpSpPr>
        <p:grpSp>
          <p:nvGrpSpPr>
            <p:cNvPr id="45120" name="Group 20"/>
            <p:cNvGrpSpPr>
              <a:grpSpLocks/>
            </p:cNvGrpSpPr>
            <p:nvPr/>
          </p:nvGrpSpPr>
          <p:grpSpPr bwMode="auto">
            <a:xfrm>
              <a:off x="508" y="3704"/>
              <a:ext cx="1812" cy="59"/>
              <a:chOff x="2426" y="3704"/>
              <a:chExt cx="1812" cy="59"/>
            </a:xfrm>
          </p:grpSpPr>
          <p:sp>
            <p:nvSpPr>
              <p:cNvPr id="45138" name="Line 21"/>
              <p:cNvSpPr>
                <a:spLocks noChangeShapeType="1"/>
              </p:cNvSpPr>
              <p:nvPr/>
            </p:nvSpPr>
            <p:spPr bwMode="auto">
              <a:xfrm>
                <a:off x="3039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39" name="Line 22"/>
              <p:cNvSpPr>
                <a:spLocks noChangeShapeType="1"/>
              </p:cNvSpPr>
              <p:nvPr/>
            </p:nvSpPr>
            <p:spPr bwMode="auto">
              <a:xfrm>
                <a:off x="2426" y="3704"/>
                <a:ext cx="0" cy="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40" name="Line 23"/>
              <p:cNvSpPr>
                <a:spLocks noChangeShapeType="1"/>
              </p:cNvSpPr>
              <p:nvPr/>
            </p:nvSpPr>
            <p:spPr bwMode="auto">
              <a:xfrm>
                <a:off x="4196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41" name="Line 24"/>
              <p:cNvSpPr>
                <a:spLocks noChangeShapeType="1"/>
              </p:cNvSpPr>
              <p:nvPr/>
            </p:nvSpPr>
            <p:spPr bwMode="auto">
              <a:xfrm>
                <a:off x="4238" y="3706"/>
                <a:ext cx="0" cy="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42" name="Line 25"/>
              <p:cNvSpPr>
                <a:spLocks noChangeShapeType="1"/>
              </p:cNvSpPr>
              <p:nvPr/>
            </p:nvSpPr>
            <p:spPr bwMode="auto">
              <a:xfrm>
                <a:off x="4076" y="3716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43" name="Line 26"/>
              <p:cNvSpPr>
                <a:spLocks noChangeShapeType="1"/>
              </p:cNvSpPr>
              <p:nvPr/>
            </p:nvSpPr>
            <p:spPr bwMode="auto">
              <a:xfrm>
                <a:off x="3471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44" name="Line 27"/>
              <p:cNvSpPr>
                <a:spLocks noChangeShapeType="1"/>
              </p:cNvSpPr>
              <p:nvPr/>
            </p:nvSpPr>
            <p:spPr bwMode="auto">
              <a:xfrm>
                <a:off x="4150" y="3716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45" name="Line 28"/>
              <p:cNvSpPr>
                <a:spLocks noChangeShapeType="1"/>
              </p:cNvSpPr>
              <p:nvPr/>
            </p:nvSpPr>
            <p:spPr bwMode="auto">
              <a:xfrm>
                <a:off x="3776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46" name="Line 29"/>
              <p:cNvSpPr>
                <a:spLocks noChangeShapeType="1"/>
              </p:cNvSpPr>
              <p:nvPr/>
            </p:nvSpPr>
            <p:spPr bwMode="auto">
              <a:xfrm>
                <a:off x="3963" y="3716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47" name="Line 30"/>
              <p:cNvSpPr>
                <a:spLocks noChangeShapeType="1"/>
              </p:cNvSpPr>
              <p:nvPr/>
            </p:nvSpPr>
            <p:spPr bwMode="auto">
              <a:xfrm>
                <a:off x="4222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</p:grpSp>
        <p:grpSp>
          <p:nvGrpSpPr>
            <p:cNvPr id="45121" name="Group 31"/>
            <p:cNvGrpSpPr>
              <a:grpSpLocks/>
            </p:cNvGrpSpPr>
            <p:nvPr/>
          </p:nvGrpSpPr>
          <p:grpSpPr bwMode="auto">
            <a:xfrm>
              <a:off x="2320" y="3703"/>
              <a:ext cx="1812" cy="59"/>
              <a:chOff x="2426" y="3704"/>
              <a:chExt cx="1812" cy="59"/>
            </a:xfrm>
          </p:grpSpPr>
          <p:sp>
            <p:nvSpPr>
              <p:cNvPr id="45128" name="Line 32"/>
              <p:cNvSpPr>
                <a:spLocks noChangeShapeType="1"/>
              </p:cNvSpPr>
              <p:nvPr/>
            </p:nvSpPr>
            <p:spPr bwMode="auto">
              <a:xfrm>
                <a:off x="3039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29" name="Line 33"/>
              <p:cNvSpPr>
                <a:spLocks noChangeShapeType="1"/>
              </p:cNvSpPr>
              <p:nvPr/>
            </p:nvSpPr>
            <p:spPr bwMode="auto">
              <a:xfrm>
                <a:off x="2426" y="3704"/>
                <a:ext cx="0" cy="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30" name="Line 34"/>
              <p:cNvSpPr>
                <a:spLocks noChangeShapeType="1"/>
              </p:cNvSpPr>
              <p:nvPr/>
            </p:nvSpPr>
            <p:spPr bwMode="auto">
              <a:xfrm>
                <a:off x="4196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31" name="Line 35"/>
              <p:cNvSpPr>
                <a:spLocks noChangeShapeType="1"/>
              </p:cNvSpPr>
              <p:nvPr/>
            </p:nvSpPr>
            <p:spPr bwMode="auto">
              <a:xfrm>
                <a:off x="4238" y="3706"/>
                <a:ext cx="0" cy="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32" name="Line 36"/>
              <p:cNvSpPr>
                <a:spLocks noChangeShapeType="1"/>
              </p:cNvSpPr>
              <p:nvPr/>
            </p:nvSpPr>
            <p:spPr bwMode="auto">
              <a:xfrm>
                <a:off x="4076" y="3716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33" name="Line 37"/>
              <p:cNvSpPr>
                <a:spLocks noChangeShapeType="1"/>
              </p:cNvSpPr>
              <p:nvPr/>
            </p:nvSpPr>
            <p:spPr bwMode="auto">
              <a:xfrm>
                <a:off x="3471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34" name="Line 38"/>
              <p:cNvSpPr>
                <a:spLocks noChangeShapeType="1"/>
              </p:cNvSpPr>
              <p:nvPr/>
            </p:nvSpPr>
            <p:spPr bwMode="auto">
              <a:xfrm>
                <a:off x="4150" y="3716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35" name="Line 39"/>
              <p:cNvSpPr>
                <a:spLocks noChangeShapeType="1"/>
              </p:cNvSpPr>
              <p:nvPr/>
            </p:nvSpPr>
            <p:spPr bwMode="auto">
              <a:xfrm>
                <a:off x="3776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36" name="Line 40"/>
              <p:cNvSpPr>
                <a:spLocks noChangeShapeType="1"/>
              </p:cNvSpPr>
              <p:nvPr/>
            </p:nvSpPr>
            <p:spPr bwMode="auto">
              <a:xfrm>
                <a:off x="3963" y="3716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37" name="Line 41"/>
              <p:cNvSpPr>
                <a:spLocks noChangeShapeType="1"/>
              </p:cNvSpPr>
              <p:nvPr/>
            </p:nvSpPr>
            <p:spPr bwMode="auto">
              <a:xfrm>
                <a:off x="4222" y="3717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GB" sz="900" smtClean="0">
                  <a:solidFill>
                    <a:srgbClr val="261748"/>
                  </a:solidFill>
                </a:endParaRPr>
              </a:p>
            </p:txBody>
          </p:sp>
        </p:grpSp>
        <p:sp>
          <p:nvSpPr>
            <p:cNvPr id="45122" name="Line 42"/>
            <p:cNvSpPr>
              <a:spLocks noChangeShapeType="1"/>
            </p:cNvSpPr>
            <p:nvPr/>
          </p:nvSpPr>
          <p:spPr bwMode="auto">
            <a:xfrm>
              <a:off x="4745" y="3716"/>
              <a:ext cx="0" cy="4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GB" sz="900" smtClean="0">
                <a:solidFill>
                  <a:srgbClr val="261748"/>
                </a:solidFill>
              </a:endParaRPr>
            </a:p>
          </p:txBody>
        </p:sp>
        <p:sp>
          <p:nvSpPr>
            <p:cNvPr id="45123" name="Line 43"/>
            <p:cNvSpPr>
              <a:spLocks noChangeShapeType="1"/>
            </p:cNvSpPr>
            <p:nvPr/>
          </p:nvSpPr>
          <p:spPr bwMode="auto">
            <a:xfrm>
              <a:off x="4132" y="3703"/>
              <a:ext cx="0" cy="57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GB" sz="900" smtClean="0">
                <a:solidFill>
                  <a:srgbClr val="261748"/>
                </a:solidFill>
              </a:endParaRPr>
            </a:p>
          </p:txBody>
        </p:sp>
        <p:sp>
          <p:nvSpPr>
            <p:cNvPr id="45124" name="Line 44"/>
            <p:cNvSpPr>
              <a:spLocks noChangeShapeType="1"/>
            </p:cNvSpPr>
            <p:nvPr/>
          </p:nvSpPr>
          <p:spPr bwMode="auto">
            <a:xfrm>
              <a:off x="5177" y="3716"/>
              <a:ext cx="0" cy="4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GB" sz="900" smtClean="0">
                <a:solidFill>
                  <a:srgbClr val="261748"/>
                </a:solidFill>
              </a:endParaRPr>
            </a:p>
          </p:txBody>
        </p:sp>
        <p:sp>
          <p:nvSpPr>
            <p:cNvPr id="45125" name="Text Box 45"/>
            <p:cNvSpPr txBox="1">
              <a:spLocks noChangeArrowheads="1"/>
            </p:cNvSpPr>
            <p:nvPr/>
          </p:nvSpPr>
          <p:spPr bwMode="auto">
            <a:xfrm>
              <a:off x="911" y="3745"/>
              <a:ext cx="41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r>
                <a:rPr lang="de-DE" altLang="en-US" sz="1200" b="1" smtClean="0">
                  <a:solidFill>
                    <a:srgbClr val="000000"/>
                  </a:solidFill>
                </a:rPr>
                <a:t>200 eV</a:t>
              </a:r>
              <a:endParaRPr lang="en-GB" altLang="en-US" sz="1200" b="1" smtClean="0">
                <a:solidFill>
                  <a:srgbClr val="000000"/>
                </a:solidFill>
              </a:endParaRPr>
            </a:p>
          </p:txBody>
        </p:sp>
        <p:sp>
          <p:nvSpPr>
            <p:cNvPr id="45126" name="Text Box 46"/>
            <p:cNvSpPr txBox="1">
              <a:spLocks noChangeArrowheads="1"/>
            </p:cNvSpPr>
            <p:nvPr/>
          </p:nvSpPr>
          <p:spPr bwMode="auto">
            <a:xfrm>
              <a:off x="2136" y="3746"/>
              <a:ext cx="36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r>
                <a:rPr lang="de-DE" altLang="en-US" sz="1200" b="1" smtClean="0">
                  <a:solidFill>
                    <a:srgbClr val="000000"/>
                  </a:solidFill>
                </a:rPr>
                <a:t>1 keV</a:t>
              </a:r>
              <a:endParaRPr lang="en-GB" altLang="en-US" sz="1200" b="1" smtClean="0">
                <a:solidFill>
                  <a:srgbClr val="000000"/>
                </a:solidFill>
              </a:endParaRPr>
            </a:p>
          </p:txBody>
        </p:sp>
        <p:sp>
          <p:nvSpPr>
            <p:cNvPr id="45127" name="Text Box 47"/>
            <p:cNvSpPr txBox="1">
              <a:spLocks noChangeArrowheads="1"/>
            </p:cNvSpPr>
            <p:nvPr/>
          </p:nvSpPr>
          <p:spPr bwMode="auto">
            <a:xfrm>
              <a:off x="3925" y="3745"/>
              <a:ext cx="41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r>
                <a:rPr lang="de-DE" altLang="en-US" sz="1200" b="1" smtClean="0">
                  <a:solidFill>
                    <a:srgbClr val="000000"/>
                  </a:solidFill>
                </a:rPr>
                <a:t>10 keV</a:t>
              </a:r>
              <a:endParaRPr lang="en-GB" altLang="en-US" sz="1200" b="1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5066" name="Line 48"/>
          <p:cNvSpPr>
            <a:spLocks noChangeShapeType="1"/>
          </p:cNvSpPr>
          <p:nvPr/>
        </p:nvSpPr>
        <p:spPr bwMode="auto">
          <a:xfrm>
            <a:off x="2411413" y="2105025"/>
            <a:ext cx="0" cy="3857625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67" name="Text Box 49"/>
          <p:cNvSpPr txBox="1">
            <a:spLocks noChangeArrowheads="1"/>
          </p:cNvSpPr>
          <p:nvPr/>
        </p:nvSpPr>
        <p:spPr bwMode="auto">
          <a:xfrm rot="-5400000">
            <a:off x="1858963" y="1435100"/>
            <a:ext cx="11207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284 eV - C K     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68" name="Text Box 50"/>
          <p:cNvSpPr txBox="1">
            <a:spLocks noChangeArrowheads="1"/>
          </p:cNvSpPr>
          <p:nvPr/>
        </p:nvSpPr>
        <p:spPr bwMode="auto">
          <a:xfrm rot="-5400000">
            <a:off x="2582862" y="1476376"/>
            <a:ext cx="1071563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410 eV - N K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69" name="Text Box 51"/>
          <p:cNvSpPr txBox="1">
            <a:spLocks noChangeArrowheads="1"/>
          </p:cNvSpPr>
          <p:nvPr/>
        </p:nvSpPr>
        <p:spPr bwMode="auto">
          <a:xfrm rot="-5400000">
            <a:off x="2819400" y="1474788"/>
            <a:ext cx="10826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543 eV - O K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70" name="Text Box 52"/>
          <p:cNvSpPr txBox="1">
            <a:spLocks noChangeArrowheads="1"/>
          </p:cNvSpPr>
          <p:nvPr/>
        </p:nvSpPr>
        <p:spPr bwMode="auto">
          <a:xfrm rot="-5400000">
            <a:off x="6508750" y="1646238"/>
            <a:ext cx="7921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12.4 keV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52" name="Rectangle 56"/>
          <p:cNvSpPr>
            <a:spLocks noChangeArrowheads="1"/>
          </p:cNvSpPr>
          <p:nvPr/>
        </p:nvSpPr>
        <p:spPr bwMode="auto">
          <a:xfrm rot="-5400000">
            <a:off x="-58738" y="5106988"/>
            <a:ext cx="1179513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None/>
              <a:defRPr/>
            </a:pPr>
            <a:r>
              <a:rPr lang="de-DE" sz="1400" b="1" dirty="0" err="1">
                <a:solidFill>
                  <a:srgbClr val="261748"/>
                </a:solidFill>
                <a:cs typeface="ＭＳ Ｐゴシック" charset="0"/>
              </a:rPr>
              <a:t>Electron</a:t>
            </a:r>
            <a:endParaRPr lang="de-DE" sz="1400" b="1" dirty="0">
              <a:solidFill>
                <a:srgbClr val="261748"/>
              </a:solidFill>
              <a:cs typeface="ＭＳ Ｐゴシック" charset="0"/>
            </a:endParaRP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None/>
              <a:defRPr/>
            </a:pPr>
            <a:r>
              <a:rPr lang="de-DE" sz="1400" b="1" dirty="0" err="1">
                <a:solidFill>
                  <a:srgbClr val="261748"/>
                </a:solidFill>
                <a:cs typeface="ＭＳ Ｐゴシック" charset="0"/>
              </a:rPr>
              <a:t>energy</a:t>
            </a:r>
            <a:r>
              <a:rPr lang="de-DE" sz="1400" b="1" dirty="0">
                <a:solidFill>
                  <a:srgbClr val="261748"/>
                </a:solidFill>
                <a:cs typeface="ＭＳ Ｐゴシック" charset="0"/>
              </a:rPr>
              <a:t> </a:t>
            </a:r>
            <a:r>
              <a:rPr lang="de-DE" sz="1400" b="1" dirty="0" err="1">
                <a:solidFill>
                  <a:srgbClr val="261748"/>
                </a:solidFill>
                <a:cs typeface="ＭＳ Ｐゴシック" charset="0"/>
              </a:rPr>
              <a:t>sets</a:t>
            </a:r>
            <a:endParaRPr lang="en-GB" sz="1400" b="1" dirty="0">
              <a:solidFill>
                <a:srgbClr val="261748"/>
              </a:solidFill>
              <a:cs typeface="ＭＳ Ｐゴシック" charset="0"/>
            </a:endParaRPr>
          </a:p>
        </p:txBody>
      </p:sp>
      <p:sp>
        <p:nvSpPr>
          <p:cNvPr id="45072" name="Rectangle 58"/>
          <p:cNvSpPr>
            <a:spLocks noChangeArrowheads="1"/>
          </p:cNvSpPr>
          <p:nvPr/>
        </p:nvSpPr>
        <p:spPr bwMode="auto">
          <a:xfrm>
            <a:off x="2986088" y="3522663"/>
            <a:ext cx="1884362" cy="5667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400" b="1" smtClean="0">
                <a:solidFill>
                  <a:srgbClr val="261748"/>
                </a:solidFill>
              </a:rPr>
              <a:t>Soft x-ray undulator</a:t>
            </a:r>
          </a:p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400" b="1" smtClean="0">
                <a:solidFill>
                  <a:srgbClr val="261748"/>
                </a:solidFill>
              </a:rPr>
              <a:t>SASE 3 (68 mm)</a:t>
            </a:r>
            <a:endParaRPr lang="en-GB" altLang="en-US" sz="1400" b="1" smtClean="0">
              <a:solidFill>
                <a:srgbClr val="261748"/>
              </a:solidFill>
            </a:endParaRPr>
          </a:p>
        </p:txBody>
      </p:sp>
      <p:sp>
        <p:nvSpPr>
          <p:cNvPr id="45073" name="Text Box 59"/>
          <p:cNvSpPr txBox="1">
            <a:spLocks noChangeArrowheads="1"/>
          </p:cNvSpPr>
          <p:nvPr/>
        </p:nvSpPr>
        <p:spPr bwMode="auto">
          <a:xfrm rot="-5400000">
            <a:off x="7194551" y="1660525"/>
            <a:ext cx="6651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20 keV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74" name="Line 15"/>
          <p:cNvSpPr>
            <a:spLocks noChangeShapeType="1"/>
          </p:cNvSpPr>
          <p:nvPr/>
        </p:nvSpPr>
        <p:spPr bwMode="auto">
          <a:xfrm>
            <a:off x="6442075" y="2112963"/>
            <a:ext cx="4763" cy="3838575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75" name="Text Box 51"/>
          <p:cNvSpPr txBox="1">
            <a:spLocks noChangeArrowheads="1"/>
          </p:cNvSpPr>
          <p:nvPr/>
        </p:nvSpPr>
        <p:spPr bwMode="auto">
          <a:xfrm rot="-5400000">
            <a:off x="5839620" y="1459706"/>
            <a:ext cx="12176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7112 eV - Fe K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76" name="Line 3"/>
          <p:cNvSpPr>
            <a:spLocks noChangeShapeType="1"/>
          </p:cNvSpPr>
          <p:nvPr/>
        </p:nvSpPr>
        <p:spPr bwMode="auto">
          <a:xfrm>
            <a:off x="8004175" y="2101850"/>
            <a:ext cx="1588" cy="3878263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77" name="Text Box 59"/>
          <p:cNvSpPr txBox="1">
            <a:spLocks noChangeArrowheads="1"/>
          </p:cNvSpPr>
          <p:nvPr/>
        </p:nvSpPr>
        <p:spPr bwMode="auto">
          <a:xfrm rot="-5400000">
            <a:off x="7669213" y="1655763"/>
            <a:ext cx="6699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25 keV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78" name="Text Box 51"/>
          <p:cNvSpPr txBox="1">
            <a:spLocks noChangeArrowheads="1"/>
          </p:cNvSpPr>
          <p:nvPr/>
        </p:nvSpPr>
        <p:spPr bwMode="auto">
          <a:xfrm rot="-5400000">
            <a:off x="2205038" y="1674812"/>
            <a:ext cx="1195388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water window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79" name="Text Box 51"/>
          <p:cNvSpPr txBox="1">
            <a:spLocks noChangeArrowheads="1"/>
          </p:cNvSpPr>
          <p:nvPr/>
        </p:nvSpPr>
        <p:spPr bwMode="auto">
          <a:xfrm rot="-5400000">
            <a:off x="7836695" y="1656556"/>
            <a:ext cx="9699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Diffraction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(DAC, etc.)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80" name="Line 14"/>
          <p:cNvSpPr>
            <a:spLocks noChangeShapeType="1"/>
          </p:cNvSpPr>
          <p:nvPr/>
        </p:nvSpPr>
        <p:spPr bwMode="auto">
          <a:xfrm>
            <a:off x="6129338" y="2112963"/>
            <a:ext cx="0" cy="3859212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81" name="Text Box 50"/>
          <p:cNvSpPr txBox="1">
            <a:spLocks noChangeArrowheads="1"/>
          </p:cNvSpPr>
          <p:nvPr/>
        </p:nvSpPr>
        <p:spPr bwMode="auto">
          <a:xfrm rot="-5400000">
            <a:off x="5555457" y="1461294"/>
            <a:ext cx="118268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4992 eV - Ti K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82" name="Line 14"/>
          <p:cNvSpPr>
            <a:spLocks noChangeShapeType="1"/>
          </p:cNvSpPr>
          <p:nvPr/>
        </p:nvSpPr>
        <p:spPr bwMode="auto">
          <a:xfrm>
            <a:off x="5824538" y="2109788"/>
            <a:ext cx="0" cy="3859212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83" name="Text Box 50"/>
          <p:cNvSpPr txBox="1">
            <a:spLocks noChangeArrowheads="1"/>
          </p:cNvSpPr>
          <p:nvPr/>
        </p:nvSpPr>
        <p:spPr bwMode="auto">
          <a:xfrm rot="-5400000">
            <a:off x="5221288" y="1457325"/>
            <a:ext cx="12414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4038 eV - Ca K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84" name="Line 15"/>
          <p:cNvSpPr>
            <a:spLocks noChangeShapeType="1"/>
          </p:cNvSpPr>
          <p:nvPr/>
        </p:nvSpPr>
        <p:spPr bwMode="auto">
          <a:xfrm>
            <a:off x="5106988" y="2112963"/>
            <a:ext cx="4762" cy="3838575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85" name="Text Box 51"/>
          <p:cNvSpPr txBox="1">
            <a:spLocks noChangeArrowheads="1"/>
          </p:cNvSpPr>
          <p:nvPr/>
        </p:nvSpPr>
        <p:spPr bwMode="auto">
          <a:xfrm rot="-5400000">
            <a:off x="4538663" y="1471612"/>
            <a:ext cx="11493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2470 eV - S K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86" name="Line 14"/>
          <p:cNvSpPr>
            <a:spLocks noChangeShapeType="1"/>
          </p:cNvSpPr>
          <p:nvPr/>
        </p:nvSpPr>
        <p:spPr bwMode="auto">
          <a:xfrm>
            <a:off x="4859338" y="2117725"/>
            <a:ext cx="0" cy="3859213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GB" sz="900" smtClean="0">
              <a:solidFill>
                <a:srgbClr val="261748"/>
              </a:solidFill>
            </a:endParaRPr>
          </a:p>
        </p:txBody>
      </p:sp>
      <p:sp>
        <p:nvSpPr>
          <p:cNvPr id="45087" name="Text Box 50"/>
          <p:cNvSpPr txBox="1">
            <a:spLocks noChangeArrowheads="1"/>
          </p:cNvSpPr>
          <p:nvPr/>
        </p:nvSpPr>
        <p:spPr bwMode="auto">
          <a:xfrm rot="-5400000">
            <a:off x="4301332" y="1453356"/>
            <a:ext cx="114776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2145 eV - P K</a:t>
            </a:r>
            <a:endParaRPr lang="en-GB" altLang="en-US" sz="1200" b="1" smtClean="0">
              <a:solidFill>
                <a:srgbClr val="A6A6A6"/>
              </a:solidFill>
            </a:endParaRPr>
          </a:p>
        </p:txBody>
      </p:sp>
      <p:sp>
        <p:nvSpPr>
          <p:cNvPr id="45088" name="Text Box 51"/>
          <p:cNvSpPr txBox="1">
            <a:spLocks noChangeArrowheads="1"/>
          </p:cNvSpPr>
          <p:nvPr/>
        </p:nvSpPr>
        <p:spPr bwMode="auto">
          <a:xfrm rot="-5400000">
            <a:off x="3200400" y="1566863"/>
            <a:ext cx="1152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A6A6A6"/>
                </a:solidFill>
              </a:rPr>
              <a:t>500-1300 eV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en-GB" altLang="en-US" sz="1200" b="1" smtClean="0">
                <a:solidFill>
                  <a:srgbClr val="A6A6A6"/>
                </a:solidFill>
              </a:rPr>
              <a:t>2p TM, 3d RE</a:t>
            </a:r>
          </a:p>
        </p:txBody>
      </p:sp>
      <p:sp>
        <p:nvSpPr>
          <p:cNvPr id="45089" name="Rectangle 105"/>
          <p:cNvSpPr>
            <a:spLocks noChangeArrowheads="1"/>
          </p:cNvSpPr>
          <p:nvPr/>
        </p:nvSpPr>
        <p:spPr bwMode="auto">
          <a:xfrm>
            <a:off x="3236913" y="2368550"/>
            <a:ext cx="903287" cy="369888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FFFFFF"/>
                </a:solidFill>
              </a:rPr>
              <a:t>500 -1300</a:t>
            </a:r>
            <a:endParaRPr lang="de-DE" altLang="en-US" sz="800" b="1" smtClean="0">
              <a:solidFill>
                <a:srgbClr val="FFFFFF"/>
              </a:solidFill>
            </a:endParaRPr>
          </a:p>
        </p:txBody>
      </p:sp>
      <p:sp>
        <p:nvSpPr>
          <p:cNvPr id="45090" name="Rectangle 106"/>
          <p:cNvSpPr>
            <a:spLocks noChangeArrowheads="1"/>
          </p:cNvSpPr>
          <p:nvPr/>
        </p:nvSpPr>
        <p:spPr bwMode="auto">
          <a:xfrm>
            <a:off x="6242050" y="2376488"/>
            <a:ext cx="901700" cy="371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FFFFFF"/>
                </a:solidFill>
              </a:rPr>
              <a:t>6 -14 keV</a:t>
            </a:r>
            <a:endParaRPr lang="de-DE" altLang="en-US" sz="900" b="1" smtClean="0">
              <a:solidFill>
                <a:srgbClr val="FFFFFF"/>
              </a:solidFill>
            </a:endParaRPr>
          </a:p>
        </p:txBody>
      </p:sp>
      <p:sp>
        <p:nvSpPr>
          <p:cNvPr id="45091" name="Rectangle 108"/>
          <p:cNvSpPr>
            <a:spLocks noChangeArrowheads="1"/>
          </p:cNvSpPr>
          <p:nvPr/>
        </p:nvSpPr>
        <p:spPr bwMode="auto">
          <a:xfrm>
            <a:off x="7404100" y="2371725"/>
            <a:ext cx="903288" cy="3714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200" b="1" smtClean="0">
                <a:solidFill>
                  <a:srgbClr val="FFFFFF"/>
                </a:solidFill>
              </a:rPr>
              <a:t>18 - &gt;25 keV</a:t>
            </a:r>
            <a:endParaRPr lang="de-DE" altLang="en-US" sz="900" b="1" smtClean="0">
              <a:solidFill>
                <a:srgbClr val="FFFFFF"/>
              </a:solidFill>
            </a:endParaRPr>
          </a:p>
        </p:txBody>
      </p:sp>
      <p:sp>
        <p:nvSpPr>
          <p:cNvPr id="45092" name="Rectangle 111"/>
          <p:cNvSpPr>
            <a:spLocks noChangeArrowheads="1"/>
          </p:cNvSpPr>
          <p:nvPr/>
        </p:nvSpPr>
        <p:spPr bwMode="auto">
          <a:xfrm>
            <a:off x="2419350" y="2373313"/>
            <a:ext cx="828675" cy="374650"/>
          </a:xfrm>
          <a:prstGeom prst="rect">
            <a:avLst/>
          </a:prstGeom>
          <a:solidFill>
            <a:srgbClr val="969696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endParaRPr lang="en-US" altLang="en-US" sz="900" b="1" smtClean="0">
              <a:solidFill>
                <a:srgbClr val="261748"/>
              </a:solidFill>
            </a:endParaRPr>
          </a:p>
        </p:txBody>
      </p:sp>
      <p:grpSp>
        <p:nvGrpSpPr>
          <p:cNvPr id="45093" name="Group 80"/>
          <p:cNvGrpSpPr>
            <a:grpSpLocks/>
          </p:cNvGrpSpPr>
          <p:nvPr/>
        </p:nvGrpSpPr>
        <p:grpSpPr bwMode="auto">
          <a:xfrm>
            <a:off x="917575" y="5057775"/>
            <a:ext cx="841375" cy="736600"/>
            <a:chOff x="798638" y="5057143"/>
            <a:chExt cx="841742" cy="737273"/>
          </a:xfrm>
        </p:grpSpPr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798638" y="5366989"/>
              <a:ext cx="833802" cy="278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cs typeface="ＭＳ Ｐゴシック" charset="0"/>
                </a:rPr>
                <a:t>12.0 </a:t>
              </a:r>
              <a:r>
                <a:rPr lang="de-DE" sz="1200" dirty="0" err="1">
                  <a:solidFill>
                    <a:srgbClr val="000000"/>
                  </a:solidFill>
                  <a:cs typeface="ＭＳ Ｐゴシック" charset="0"/>
                </a:rPr>
                <a:t>GeV</a:t>
              </a:r>
              <a:endParaRPr lang="en-GB" sz="1200" dirty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57" name="Rectangle 54"/>
            <p:cNvSpPr>
              <a:spLocks noChangeArrowheads="1"/>
            </p:cNvSpPr>
            <p:nvPr/>
          </p:nvSpPr>
          <p:spPr bwMode="auto">
            <a:xfrm>
              <a:off x="871695" y="5517939"/>
              <a:ext cx="749627" cy="2764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cs typeface="ＭＳ Ｐゴシック" charset="0"/>
                </a:rPr>
                <a:t>8.5 </a:t>
              </a:r>
              <a:r>
                <a:rPr lang="de-DE" sz="1200" dirty="0" err="1">
                  <a:solidFill>
                    <a:srgbClr val="000000"/>
                  </a:solidFill>
                  <a:cs typeface="ＭＳ Ｐゴシック" charset="0"/>
                </a:rPr>
                <a:t>GeV</a:t>
              </a:r>
              <a:endParaRPr lang="en-GB" sz="1200" dirty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75" name="Rectangle 55"/>
            <p:cNvSpPr>
              <a:spLocks noChangeArrowheads="1"/>
            </p:cNvSpPr>
            <p:nvPr/>
          </p:nvSpPr>
          <p:spPr bwMode="auto">
            <a:xfrm>
              <a:off x="811344" y="5057143"/>
              <a:ext cx="827449" cy="2748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cs typeface="ＭＳ Ｐゴシック" charset="0"/>
                </a:rPr>
                <a:t>17.5 </a:t>
              </a:r>
              <a:r>
                <a:rPr lang="de-DE" sz="1200" dirty="0" err="1">
                  <a:solidFill>
                    <a:srgbClr val="000000"/>
                  </a:solidFill>
                  <a:cs typeface="ＭＳ Ｐゴシック" charset="0"/>
                </a:rPr>
                <a:t>GeV</a:t>
              </a:r>
              <a:endParaRPr lang="en-GB" sz="1200" dirty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99" name="Rectangle 53"/>
            <p:cNvSpPr>
              <a:spLocks noChangeArrowheads="1"/>
            </p:cNvSpPr>
            <p:nvPr/>
          </p:nvSpPr>
          <p:spPr bwMode="auto">
            <a:xfrm>
              <a:off x="806579" y="5204916"/>
              <a:ext cx="833801" cy="2764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cs typeface="ＭＳ Ｐゴシック" charset="0"/>
                </a:rPr>
                <a:t>14.0 </a:t>
              </a:r>
              <a:r>
                <a:rPr lang="de-DE" sz="1200" dirty="0" err="1">
                  <a:solidFill>
                    <a:srgbClr val="000000"/>
                  </a:solidFill>
                  <a:cs typeface="ＭＳ Ｐゴシック" charset="0"/>
                </a:rPr>
                <a:t>GeV</a:t>
              </a:r>
              <a:endParaRPr lang="en-GB" sz="1200" dirty="0">
                <a:solidFill>
                  <a:srgbClr val="000000"/>
                </a:solidFill>
                <a:cs typeface="ＭＳ Ｐゴシック" charset="0"/>
              </a:endParaRPr>
            </a:p>
          </p:txBody>
        </p:sp>
      </p:grpSp>
      <p:grpSp>
        <p:nvGrpSpPr>
          <p:cNvPr id="45094" name="Group 132"/>
          <p:cNvGrpSpPr>
            <a:grpSpLocks/>
          </p:cNvGrpSpPr>
          <p:nvPr/>
        </p:nvGrpSpPr>
        <p:grpSpPr bwMode="auto">
          <a:xfrm>
            <a:off x="2366963" y="4087813"/>
            <a:ext cx="3324225" cy="541337"/>
            <a:chOff x="2367113" y="4195352"/>
            <a:chExt cx="3324263" cy="540366"/>
          </a:xfrm>
        </p:grpSpPr>
        <p:grpSp>
          <p:nvGrpSpPr>
            <p:cNvPr id="45112" name="Group 88"/>
            <p:cNvGrpSpPr>
              <a:grpSpLocks/>
            </p:cNvGrpSpPr>
            <p:nvPr/>
          </p:nvGrpSpPr>
          <p:grpSpPr bwMode="auto">
            <a:xfrm>
              <a:off x="2367113" y="4195352"/>
              <a:ext cx="3324263" cy="540366"/>
              <a:chOff x="2367113" y="4195352"/>
              <a:chExt cx="3324263" cy="540366"/>
            </a:xfrm>
          </p:grpSpPr>
          <p:sp>
            <p:nvSpPr>
              <p:cNvPr id="45114" name="Rectangle 77"/>
              <p:cNvSpPr>
                <a:spLocks noChangeArrowheads="1"/>
              </p:cNvSpPr>
              <p:nvPr/>
            </p:nvSpPr>
            <p:spPr bwMode="auto">
              <a:xfrm>
                <a:off x="5351647" y="4195352"/>
                <a:ext cx="339729" cy="540366"/>
              </a:xfrm>
              <a:prstGeom prst="rect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rgbClr val="FFFFFF">
                      <a:alpha val="79999"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marL="342900" indent="-342900" eaLnBrk="0" hangingPunct="0">
                  <a:defRPr sz="9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 eaLnBrk="0" hangingPunct="0">
                  <a:defRPr sz="9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 eaLnBrk="0" hangingPunct="0">
                  <a:defRPr sz="9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 eaLnBrk="0" hangingPunct="0">
                  <a:defRPr sz="9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 eaLnBrk="0" hangingPunct="0">
                  <a:defRPr sz="9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  <a:defRPr sz="9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  <a:defRPr sz="9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  <a:defRPr sz="9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  <a:defRPr sz="9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 algn="ctr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endParaRPr lang="en-GB" altLang="en-US" sz="1200" b="1" smtClean="0">
                  <a:solidFill>
                    <a:srgbClr val="261748"/>
                  </a:solidFill>
                </a:endParaRPr>
              </a:p>
            </p:txBody>
          </p:sp>
          <p:sp>
            <p:nvSpPr>
              <p:cNvPr id="45115" name="Rectangle 78"/>
              <p:cNvSpPr>
                <a:spLocks noChangeArrowheads="1"/>
              </p:cNvSpPr>
              <p:nvPr/>
            </p:nvSpPr>
            <p:spPr bwMode="auto">
              <a:xfrm>
                <a:off x="2367113" y="4195718"/>
                <a:ext cx="2991460" cy="540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marL="342900" indent="-342900" eaLnBrk="0" hangingPunct="0">
                  <a:buClr>
                    <a:schemeClr val="accent2"/>
                  </a:buClr>
                  <a:buSzPct val="80000"/>
                  <a:defRPr sz="2400">
                    <a:solidFill>
                      <a:schemeClr val="tx2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 eaLnBrk="0" hangingPunct="0">
                  <a:buClr>
                    <a:schemeClr val="accent1"/>
                  </a:buClr>
                  <a:buChar char="§"/>
                  <a:defRPr sz="2400">
                    <a:solidFill>
                      <a:schemeClr val="tx2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 eaLnBrk="0" hangingPunct="0">
                  <a:buClr>
                    <a:schemeClr val="folHlink"/>
                  </a:buClr>
                  <a:buSzPct val="60000"/>
                  <a:buChar char=""/>
                  <a:defRPr sz="2400">
                    <a:solidFill>
                      <a:schemeClr val="tx2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 eaLnBrk="0" hangingPunct="0">
                  <a:buClr>
                    <a:schemeClr val="hlink"/>
                  </a:buClr>
                  <a:buChar char="§"/>
                  <a:defRPr sz="2400">
                    <a:solidFill>
                      <a:srgbClr val="100F2E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 eaLnBrk="0" hangingPunct="0"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 algn="ctr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None/>
                </a:pPr>
                <a:endParaRPr lang="en-GB" altLang="en-US" sz="1200" b="1" smtClean="0">
                  <a:solidFill>
                    <a:srgbClr val="261748"/>
                  </a:solidFill>
                </a:endParaRPr>
              </a:p>
            </p:txBody>
          </p:sp>
        </p:grpSp>
        <p:sp>
          <p:nvSpPr>
            <p:cNvPr id="45113" name="Rectangle 55"/>
            <p:cNvSpPr>
              <a:spLocks noChangeArrowheads="1"/>
            </p:cNvSpPr>
            <p:nvPr/>
          </p:nvSpPr>
          <p:spPr bwMode="auto">
            <a:xfrm>
              <a:off x="3351502" y="4308237"/>
              <a:ext cx="15413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r>
                <a:rPr lang="de-DE" altLang="en-US" sz="1400" b="1" smtClean="0">
                  <a:solidFill>
                    <a:srgbClr val="FFFFFF"/>
                  </a:solidFill>
                </a:rPr>
                <a:t>0.25  –  ≥3 keV </a:t>
              </a:r>
              <a:endParaRPr lang="de-DE" altLang="en-US" sz="900" b="1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45095" name="Rectangle 58"/>
          <p:cNvSpPr>
            <a:spLocks noChangeArrowheads="1"/>
          </p:cNvSpPr>
          <p:nvPr/>
        </p:nvSpPr>
        <p:spPr bwMode="auto">
          <a:xfrm>
            <a:off x="5767388" y="3171825"/>
            <a:ext cx="2044700" cy="5667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400" b="1" smtClean="0">
                <a:solidFill>
                  <a:srgbClr val="261748"/>
                </a:solidFill>
              </a:rPr>
              <a:t>Hard x-ray undulators</a:t>
            </a:r>
          </a:p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de-DE" altLang="en-US" sz="1400" b="1" smtClean="0">
                <a:solidFill>
                  <a:srgbClr val="261748"/>
                </a:solidFill>
              </a:rPr>
              <a:t>SASE 1 &amp; 2 (40 mm)</a:t>
            </a:r>
            <a:endParaRPr lang="en-GB" altLang="en-US" sz="1400" b="1" smtClean="0">
              <a:solidFill>
                <a:srgbClr val="261748"/>
              </a:solidFill>
            </a:endParaRPr>
          </a:p>
        </p:txBody>
      </p:sp>
      <p:grpSp>
        <p:nvGrpSpPr>
          <p:cNvPr id="45096" name="Group 133"/>
          <p:cNvGrpSpPr>
            <a:grpSpLocks/>
          </p:cNvGrpSpPr>
          <p:nvPr/>
        </p:nvGrpSpPr>
        <p:grpSpPr bwMode="auto">
          <a:xfrm>
            <a:off x="5392738" y="3717925"/>
            <a:ext cx="2809875" cy="541338"/>
            <a:chOff x="5393263" y="3718377"/>
            <a:chExt cx="2809531" cy="540366"/>
          </a:xfrm>
        </p:grpSpPr>
        <p:sp>
          <p:nvSpPr>
            <p:cNvPr id="45109" name="Rectangle 77"/>
            <p:cNvSpPr>
              <a:spLocks noChangeArrowheads="1"/>
            </p:cNvSpPr>
            <p:nvPr/>
          </p:nvSpPr>
          <p:spPr bwMode="auto">
            <a:xfrm>
              <a:off x="7915491" y="3718377"/>
              <a:ext cx="287303" cy="540366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FFFFFF">
                    <a:alpha val="79999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marL="342900" indent="-342900" eaLnBrk="0" hangingPunct="0">
                <a:defRPr sz="9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endParaRPr lang="en-GB" altLang="en-US" sz="1200" b="1" smtClean="0">
                <a:solidFill>
                  <a:srgbClr val="261748"/>
                </a:solidFill>
              </a:endParaRPr>
            </a:p>
          </p:txBody>
        </p:sp>
        <p:sp>
          <p:nvSpPr>
            <p:cNvPr id="45110" name="Rectangle 78"/>
            <p:cNvSpPr>
              <a:spLocks noChangeArrowheads="1"/>
            </p:cNvSpPr>
            <p:nvPr/>
          </p:nvSpPr>
          <p:spPr bwMode="auto">
            <a:xfrm>
              <a:off x="5393263" y="3718743"/>
              <a:ext cx="2529908" cy="54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marL="342900" indent="-342900"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endParaRPr lang="en-GB" altLang="en-US" sz="1200" b="1" smtClean="0">
                <a:solidFill>
                  <a:srgbClr val="261748"/>
                </a:solidFill>
              </a:endParaRPr>
            </a:p>
          </p:txBody>
        </p:sp>
        <p:sp>
          <p:nvSpPr>
            <p:cNvPr id="45111" name="Rectangle 122"/>
            <p:cNvSpPr>
              <a:spLocks noChangeArrowheads="1"/>
            </p:cNvSpPr>
            <p:nvPr/>
          </p:nvSpPr>
          <p:spPr bwMode="auto">
            <a:xfrm>
              <a:off x="6222881" y="3831262"/>
              <a:ext cx="13093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buClr>
                  <a:schemeClr val="accent2"/>
                </a:buClr>
                <a:buSzPct val="80000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buClr>
                  <a:schemeClr val="accent1"/>
                </a:buClr>
                <a:buChar char="§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buClr>
                  <a:schemeClr val="folHlink"/>
                </a:buClr>
                <a:buSzPct val="60000"/>
                <a:buChar char=""/>
                <a:defRPr sz="2400">
                  <a:solidFill>
                    <a:schemeClr val="tx2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buClr>
                  <a:schemeClr val="hlink"/>
                </a:buClr>
                <a:buChar char="§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None/>
              </a:pPr>
              <a:r>
                <a:rPr lang="de-DE" altLang="en-US" sz="1400" b="1" smtClean="0">
                  <a:solidFill>
                    <a:srgbClr val="FFFFFF"/>
                  </a:solidFill>
                </a:rPr>
                <a:t>3.0  –  ~25 keV </a:t>
              </a:r>
              <a:endParaRPr lang="de-DE" altLang="en-US" sz="900" b="1" smtClean="0">
                <a:solidFill>
                  <a:srgbClr val="FFFFFF"/>
                </a:solidFill>
              </a:endParaRPr>
            </a:p>
          </p:txBody>
        </p:sp>
      </p:grpSp>
      <p:cxnSp>
        <p:nvCxnSpPr>
          <p:cNvPr id="45097" name="Straight Connector 59"/>
          <p:cNvCxnSpPr>
            <a:cxnSpLocks noChangeShapeType="1"/>
          </p:cNvCxnSpPr>
          <p:nvPr/>
        </p:nvCxnSpPr>
        <p:spPr bwMode="auto">
          <a:xfrm>
            <a:off x="2384425" y="5653088"/>
            <a:ext cx="1339850" cy="0"/>
          </a:xfrm>
          <a:prstGeom prst="line">
            <a:avLst/>
          </a:prstGeom>
          <a:noFill/>
          <a:ln w="76200">
            <a:solidFill>
              <a:srgbClr val="FD930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098" name="Straight Connector 125"/>
          <p:cNvCxnSpPr>
            <a:cxnSpLocks noChangeShapeType="1"/>
          </p:cNvCxnSpPr>
          <p:nvPr/>
        </p:nvCxnSpPr>
        <p:spPr bwMode="auto">
          <a:xfrm>
            <a:off x="5338763" y="5649913"/>
            <a:ext cx="1114425" cy="3175"/>
          </a:xfrm>
          <a:prstGeom prst="line">
            <a:avLst/>
          </a:prstGeom>
          <a:noFill/>
          <a:ln w="76200">
            <a:solidFill>
              <a:srgbClr val="FD930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099" name="Straight Connector 126"/>
          <p:cNvCxnSpPr>
            <a:cxnSpLocks noChangeShapeType="1"/>
          </p:cNvCxnSpPr>
          <p:nvPr/>
        </p:nvCxnSpPr>
        <p:spPr bwMode="auto">
          <a:xfrm flipV="1">
            <a:off x="3236913" y="5494338"/>
            <a:ext cx="1630362" cy="1587"/>
          </a:xfrm>
          <a:prstGeom prst="line">
            <a:avLst/>
          </a:prstGeom>
          <a:noFill/>
          <a:ln w="76200">
            <a:solidFill>
              <a:srgbClr val="FD930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100" name="Straight Connector 127"/>
          <p:cNvCxnSpPr>
            <a:cxnSpLocks noChangeShapeType="1"/>
          </p:cNvCxnSpPr>
          <p:nvPr/>
        </p:nvCxnSpPr>
        <p:spPr bwMode="auto">
          <a:xfrm>
            <a:off x="5835650" y="5494338"/>
            <a:ext cx="1246188" cy="1587"/>
          </a:xfrm>
          <a:prstGeom prst="line">
            <a:avLst/>
          </a:prstGeom>
          <a:noFill/>
          <a:ln w="76200">
            <a:solidFill>
              <a:srgbClr val="FD930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101" name="Straight Connector 128"/>
          <p:cNvCxnSpPr>
            <a:cxnSpLocks noChangeShapeType="1"/>
          </p:cNvCxnSpPr>
          <p:nvPr/>
        </p:nvCxnSpPr>
        <p:spPr bwMode="auto">
          <a:xfrm flipV="1">
            <a:off x="3521075" y="5340350"/>
            <a:ext cx="1730375" cy="0"/>
          </a:xfrm>
          <a:prstGeom prst="line">
            <a:avLst/>
          </a:prstGeom>
          <a:noFill/>
          <a:ln w="76200">
            <a:solidFill>
              <a:srgbClr val="FD930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102" name="Straight Connector 129"/>
          <p:cNvCxnSpPr>
            <a:cxnSpLocks noChangeShapeType="1"/>
          </p:cNvCxnSpPr>
          <p:nvPr/>
        </p:nvCxnSpPr>
        <p:spPr bwMode="auto">
          <a:xfrm>
            <a:off x="6237288" y="5337175"/>
            <a:ext cx="1246187" cy="3175"/>
          </a:xfrm>
          <a:prstGeom prst="line">
            <a:avLst/>
          </a:prstGeom>
          <a:noFill/>
          <a:ln w="76200">
            <a:solidFill>
              <a:srgbClr val="FD930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103" name="Straight Connector 130"/>
          <p:cNvCxnSpPr>
            <a:cxnSpLocks noChangeShapeType="1"/>
          </p:cNvCxnSpPr>
          <p:nvPr/>
        </p:nvCxnSpPr>
        <p:spPr bwMode="auto">
          <a:xfrm flipV="1">
            <a:off x="3684588" y="5183188"/>
            <a:ext cx="1731962" cy="0"/>
          </a:xfrm>
          <a:prstGeom prst="line">
            <a:avLst/>
          </a:prstGeom>
          <a:noFill/>
          <a:ln w="76200">
            <a:solidFill>
              <a:srgbClr val="FD930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104" name="Straight Connector 131"/>
          <p:cNvCxnSpPr>
            <a:cxnSpLocks noChangeShapeType="1"/>
          </p:cNvCxnSpPr>
          <p:nvPr/>
        </p:nvCxnSpPr>
        <p:spPr bwMode="auto">
          <a:xfrm>
            <a:off x="6564313" y="5181600"/>
            <a:ext cx="1427162" cy="1588"/>
          </a:xfrm>
          <a:prstGeom prst="line">
            <a:avLst/>
          </a:prstGeom>
          <a:noFill/>
          <a:ln w="76200">
            <a:solidFill>
              <a:srgbClr val="FD930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105" name="Fußzeilenplatzhalter 1"/>
          <p:cNvSpPr txBox="1">
            <a:spLocks/>
          </p:cNvSpPr>
          <p:nvPr/>
        </p:nvSpPr>
        <p:spPr bwMode="auto">
          <a:xfrm>
            <a:off x="269875" y="65436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</a:pPr>
            <a:r>
              <a:rPr lang="en-GB" altLang="en-US" sz="1200" smtClean="0">
                <a:solidFill>
                  <a:srgbClr val="000000"/>
                </a:solidFill>
              </a:rPr>
              <a:t>S.L. Molodtsov, European XFEL</a:t>
            </a:r>
          </a:p>
        </p:txBody>
      </p:sp>
      <p:sp>
        <p:nvSpPr>
          <p:cNvPr id="45106" name="Slide Number Placeholder 4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54000" rIns="54000" bIns="18000" anchor="b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fld id="{3C65815D-F9D1-4DAB-A7E5-446BF322E13D}" type="slidenum">
              <a:rPr lang="en-GB" altLang="en-US" sz="1000" b="1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SzTx/>
              </a:pPr>
              <a:t>31</a:t>
            </a:fld>
            <a:endParaRPr lang="en-GB" altLang="en-US" sz="1000" b="1" smtClean="0">
              <a:solidFill>
                <a:srgbClr val="FFFFFF"/>
              </a:solidFill>
            </a:endParaRPr>
          </a:p>
        </p:txBody>
      </p:sp>
      <p:sp>
        <p:nvSpPr>
          <p:cNvPr id="45107" name="Title 1"/>
          <p:cNvSpPr txBox="1">
            <a:spLocks/>
          </p:cNvSpPr>
          <p:nvPr/>
        </p:nvSpPr>
        <p:spPr bwMode="auto">
          <a:xfrm>
            <a:off x="1093788" y="528638"/>
            <a:ext cx="6613525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2000" bIns="0" anchor="b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en-US" altLang="en-US" sz="2000" b="1" smtClean="0">
                <a:solidFill>
                  <a:srgbClr val="FFFFFF"/>
                </a:solidFill>
                <a:cs typeface="Arial" charset="0"/>
              </a:rPr>
              <a:t>Photon energy ranges</a:t>
            </a:r>
          </a:p>
        </p:txBody>
      </p:sp>
      <p:sp>
        <p:nvSpPr>
          <p:cNvPr id="45108" name="Rectangle 125"/>
          <p:cNvSpPr txBox="1">
            <a:spLocks noChangeArrowheads="1"/>
          </p:cNvSpPr>
          <p:nvPr/>
        </p:nvSpPr>
        <p:spPr bwMode="auto">
          <a:xfrm>
            <a:off x="1093788" y="-182563"/>
            <a:ext cx="66135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2000" bIns="0" anchor="b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None/>
            </a:pPr>
            <a:r>
              <a:rPr lang="en-GB" altLang="en-US" sz="1100" b="1" smtClean="0">
                <a:solidFill>
                  <a:srgbClr val="FFFFFF"/>
                </a:solidFill>
                <a:cs typeface="Arial" charset="0"/>
              </a:rPr>
              <a:t>Status of the European XFEL, TAC ISAC Meeting, Istanbul, 7-8 July, 2014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4000" kern="0" dirty="0" smtClean="0">
                <a:solidFill>
                  <a:srgbClr val="FFFF00"/>
                </a:solidFill>
              </a:rPr>
              <a:t>XFEL photon energy ranges</a:t>
            </a:r>
            <a:endParaRPr kumimoji="0" lang="en-US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8663" y="6174343"/>
            <a:ext cx="1380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~1 Angstrom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4981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p</a:t>
            </a: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eak brightness comparison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32174"/>
            <a:ext cx="5272317" cy="61258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6400691"/>
            <a:ext cx="2039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Z. Huang, IPAC13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96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4000" kern="0" dirty="0" smtClean="0">
                <a:solidFill>
                  <a:srgbClr val="FFFF00"/>
                </a:solidFill>
              </a:rPr>
              <a:t>FEL seeding techniques</a:t>
            </a:r>
            <a:endParaRPr kumimoji="0" lang="en-US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98" y="662269"/>
            <a:ext cx="7510587" cy="52558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868" y="6488668"/>
            <a:ext cx="95841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/>
              <a:t>Z.T. Zhao et al, Nature Photonics 6, 360–363  (2012)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83082" y="598928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. </a:t>
            </a:r>
            <a:r>
              <a:rPr lang="en-GB" b="1" dirty="0"/>
              <a:t>b</a:t>
            </a:r>
            <a:r>
              <a:rPr lang="en-GB" dirty="0" smtClean="0"/>
              <a:t>,. </a:t>
            </a:r>
            <a:r>
              <a:rPr lang="en-GB" b="1" dirty="0"/>
              <a:t>c</a:t>
            </a:r>
            <a:r>
              <a:rPr lang="en-GB" dirty="0"/>
              <a:t>, </a:t>
            </a:r>
          </a:p>
        </p:txBody>
      </p:sp>
      <p:sp>
        <p:nvSpPr>
          <p:cNvPr id="9" name="Rectangle 8"/>
          <p:cNvSpPr/>
          <p:nvPr/>
        </p:nvSpPr>
        <p:spPr>
          <a:xfrm>
            <a:off x="183082" y="980728"/>
            <a:ext cx="4478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</a:rPr>
              <a:t>SASE </a:t>
            </a:r>
            <a:r>
              <a:rPr lang="en-GB" sz="2000" b="1" dirty="0">
                <a:solidFill>
                  <a:prstClr val="black"/>
                </a:solidFill>
              </a:rPr>
              <a:t>FEL, with poor temporal coherence</a:t>
            </a:r>
            <a:endParaRPr lang="en-GB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31868" y="2492896"/>
            <a:ext cx="9004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</a:rPr>
              <a:t>HGHG </a:t>
            </a:r>
            <a:r>
              <a:rPr lang="en-GB" sz="2000" b="1" dirty="0" smtClean="0">
                <a:solidFill>
                  <a:prstClr val="black"/>
                </a:solidFill>
              </a:rPr>
              <a:t>FEL: full </a:t>
            </a:r>
            <a:r>
              <a:rPr lang="en-GB" sz="2000" b="1" dirty="0">
                <a:solidFill>
                  <a:prstClr val="black"/>
                </a:solidFill>
              </a:rPr>
              <a:t>temporal coherence with limited harmonic </a:t>
            </a:r>
            <a:r>
              <a:rPr lang="en-GB" sz="2000" b="1" dirty="0" smtClean="0">
                <a:solidFill>
                  <a:prstClr val="black"/>
                </a:solidFill>
              </a:rPr>
              <a:t>number (</a:t>
            </a:r>
            <a:r>
              <a:rPr lang="en-GB" sz="2000" b="1" dirty="0">
                <a:solidFill>
                  <a:prstClr val="black"/>
                </a:solidFill>
              </a:rPr>
              <a:t>N ≈ 10) for a single stage </a:t>
            </a:r>
            <a:endParaRPr lang="en-GB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0" y="414908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>
                <a:solidFill>
                  <a:prstClr val="black"/>
                </a:solidFill>
              </a:rPr>
              <a:t>EEHG </a:t>
            </a:r>
            <a:r>
              <a:rPr lang="en-GB" sz="2000" b="1" dirty="0" smtClean="0">
                <a:solidFill>
                  <a:prstClr val="black"/>
                </a:solidFill>
              </a:rPr>
              <a:t>FEL: full </a:t>
            </a:r>
            <a:r>
              <a:rPr lang="en-GB" sz="2000" b="1" dirty="0">
                <a:solidFill>
                  <a:prstClr val="black"/>
                </a:solidFill>
              </a:rPr>
              <a:t>temporal coherence with </a:t>
            </a:r>
            <a:r>
              <a:rPr lang="en-GB" sz="2000" b="1" dirty="0" smtClean="0">
                <a:solidFill>
                  <a:prstClr val="black"/>
                </a:solidFill>
              </a:rPr>
              <a:t>very </a:t>
            </a:r>
            <a:r>
              <a:rPr lang="en-GB" sz="2000" b="1" dirty="0">
                <a:solidFill>
                  <a:prstClr val="black"/>
                </a:solidFill>
              </a:rPr>
              <a:t>high harmonic number in </a:t>
            </a:r>
            <a:r>
              <a:rPr lang="en-GB" sz="2000" b="1" dirty="0" smtClean="0">
                <a:solidFill>
                  <a:prstClr val="black"/>
                </a:solidFill>
              </a:rPr>
              <a:t>single stage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71247" y="6165502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>
                <a:solidFill>
                  <a:prstClr val="black"/>
                </a:solidFill>
              </a:rPr>
              <a:t>M, modulator; DS, dispersive section; R, </a:t>
            </a:r>
            <a:r>
              <a:rPr lang="en-GB" b="1" dirty="0" smtClean="0">
                <a:solidFill>
                  <a:prstClr val="black"/>
                </a:solidFill>
              </a:rPr>
              <a:t>radiator</a:t>
            </a:r>
            <a:endParaRPr lang="en-GB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32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350" y="1787969"/>
            <a:ext cx="70904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000000"/>
                </a:solidFill>
              </a:rPr>
              <a:t>h</a:t>
            </a:r>
            <a:r>
              <a:rPr lang="en-GB" sz="4400" dirty="0" smtClean="0">
                <a:solidFill>
                  <a:srgbClr val="000000"/>
                </a:solidFill>
              </a:rPr>
              <a:t>igh intensity proton beams</a:t>
            </a:r>
            <a:endParaRPr lang="en-GB" sz="44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47518" y="2813185"/>
            <a:ext cx="509306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n</a:t>
            </a:r>
            <a:r>
              <a:rPr lang="en-GB" sz="3200" dirty="0" smtClean="0"/>
              <a:t>uclear physics </a:t>
            </a:r>
          </a:p>
          <a:p>
            <a:r>
              <a:rPr lang="en-GB" sz="3200" dirty="0" smtClean="0"/>
              <a:t>	radioactive ion beams</a:t>
            </a:r>
          </a:p>
          <a:p>
            <a:r>
              <a:rPr lang="en-GB" sz="3200" dirty="0" smtClean="0"/>
              <a:t>ADS</a:t>
            </a:r>
          </a:p>
          <a:p>
            <a:r>
              <a:rPr lang="en-GB" sz="3200" dirty="0" smtClean="0"/>
              <a:t>spallation sources</a:t>
            </a:r>
          </a:p>
          <a:p>
            <a:r>
              <a:rPr lang="en-GB" sz="3200" dirty="0"/>
              <a:t>n</a:t>
            </a:r>
            <a:r>
              <a:rPr lang="en-GB" sz="3200" dirty="0" smtClean="0"/>
              <a:t>eutrino sources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3632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 smtClean="0">
                <a:solidFill>
                  <a:srgbClr val="FFFF00"/>
                </a:solidFill>
              </a:rPr>
              <a:t>hadron-accelerator power frontier</a:t>
            </a:r>
          </a:p>
        </p:txBody>
      </p:sp>
      <p:pic>
        <p:nvPicPr>
          <p:cNvPr id="3" name="Picture 2" descr="C:\Users\Wei\own\workshop\ipac2014\paper\draft\power frontie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681347"/>
            <a:ext cx="7416824" cy="604867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79512" y="6165304"/>
            <a:ext cx="900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Wei</a:t>
            </a:r>
          </a:p>
          <a:p>
            <a:r>
              <a:rPr lang="en-GB" dirty="0" smtClean="0"/>
              <a:t>IPAC’14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77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Wei\own\workshop\ipac2014\paper\draft\power growt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79" y="1052736"/>
            <a:ext cx="8784976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4000" kern="0" dirty="0">
                <a:solidFill>
                  <a:srgbClr val="FFFF00"/>
                </a:solidFill>
              </a:rPr>
              <a:t>b</a:t>
            </a:r>
            <a:r>
              <a:rPr kumimoji="0" lang="en-US" altLang="en-US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eam</a:t>
            </a:r>
            <a:r>
              <a:rPr kumimoji="0" lang="en-US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 power growth at</a:t>
            </a:r>
            <a:r>
              <a:rPr kumimoji="0" lang="en-US" altLang="en-US" sz="4000" b="0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 major facilities</a:t>
            </a:r>
            <a:endParaRPr kumimoji="0" lang="en-US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165304"/>
            <a:ext cx="900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Wei</a:t>
            </a:r>
          </a:p>
          <a:p>
            <a:r>
              <a:rPr lang="en-GB" dirty="0" smtClean="0"/>
              <a:t>IPAC’14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003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 smtClean="0">
                <a:solidFill>
                  <a:srgbClr val="FFFF00"/>
                </a:solidFill>
              </a:rPr>
              <a:t>Rare Isotope Beams: FRIB</a:t>
            </a:r>
            <a:endParaRPr lang="en-US" altLang="en-US" sz="4000" kern="0" dirty="0" smtClean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1593"/>
            <a:ext cx="9144000" cy="551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83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 smtClean="0">
                <a:solidFill>
                  <a:srgbClr val="FFFF00"/>
                </a:solidFill>
              </a:rPr>
              <a:t>ADS: MYRRHA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51" y="1638722"/>
            <a:ext cx="7072341" cy="52192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" y="716058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An accelerator driven system (</a:t>
            </a:r>
            <a:r>
              <a:rPr lang="en-GB" sz="2400" dirty="0" smtClean="0"/>
              <a:t>ADS): neutron </a:t>
            </a:r>
            <a:r>
              <a:rPr lang="en-GB" sz="2400" dirty="0"/>
              <a:t>source created by coupling a proton accelerator, a spallation source and a sub-critical core. 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520" y="3140968"/>
            <a:ext cx="5544616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 2.1 MW proton beam (600 MeV - 3.5 mA)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50-100 </a:t>
            </a:r>
            <a:r>
              <a:rPr lang="en-GB" sz="2400" b="1" dirty="0">
                <a:solidFill>
                  <a:srgbClr val="FF0000"/>
                </a:solidFill>
              </a:rPr>
              <a:t>MW thermal power </a:t>
            </a:r>
          </a:p>
        </p:txBody>
      </p:sp>
    </p:spTree>
    <p:extLst>
      <p:ext uri="{BB962C8B-B14F-4D97-AF65-F5344CB8AC3E}">
        <p14:creationId xmlns:p14="http://schemas.microsoft.com/office/powerpoint/2010/main" val="262337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/>
          </p:cNvSpPr>
          <p:nvPr>
            <p:ph type="body" idx="4294967295"/>
          </p:nvPr>
        </p:nvSpPr>
        <p:spPr>
          <a:xfrm>
            <a:off x="-1" y="990600"/>
            <a:ext cx="4713571" cy="2895600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>
                <a:latin typeface="Arial Narrow" pitchFamily="-28" charset="0"/>
              </a:rPr>
              <a:t>SINQ at PSI</a:t>
            </a:r>
            <a:endParaRPr lang="en-US" altLang="ja-JP" dirty="0">
              <a:latin typeface="Arial Narrow" pitchFamily="-28" charset="0"/>
            </a:endParaRPr>
          </a:p>
          <a:p>
            <a:pPr lvl="1"/>
            <a:r>
              <a:rPr lang="en-US" u="sng" dirty="0" smtClean="0"/>
              <a:t>Continuous beam</a:t>
            </a:r>
            <a:r>
              <a:rPr lang="en-US" dirty="0" smtClean="0"/>
              <a:t>, 570 MeV H</a:t>
            </a:r>
            <a:r>
              <a:rPr lang="en-US" baseline="30000" dirty="0" smtClean="0"/>
              <a:t>+</a:t>
            </a:r>
          </a:p>
          <a:p>
            <a:r>
              <a:rPr lang="en-US" altLang="ja-JP" dirty="0" smtClean="0">
                <a:latin typeface="Arial Narrow" pitchFamily="-28" charset="0"/>
              </a:rPr>
              <a:t>SNS at the ORNL</a:t>
            </a:r>
          </a:p>
          <a:p>
            <a:pPr lvl="1"/>
            <a:r>
              <a:rPr lang="en-US" altLang="ja-JP" dirty="0" smtClean="0">
                <a:latin typeface="Arial Narrow" pitchFamily="-28" charset="0"/>
              </a:rPr>
              <a:t>60 Hz, </a:t>
            </a:r>
            <a:r>
              <a:rPr lang="en-US" altLang="ja-JP" u="sng" dirty="0" smtClean="0">
                <a:latin typeface="Arial Narrow" pitchFamily="-28" charset="0"/>
              </a:rPr>
              <a:t>short-pulse</a:t>
            </a:r>
            <a:r>
              <a:rPr lang="en-US" altLang="ja-JP" dirty="0" smtClean="0">
                <a:latin typeface="Arial Narrow" pitchFamily="-28" charset="0"/>
              </a:rPr>
              <a:t>, 1 </a:t>
            </a:r>
            <a:r>
              <a:rPr lang="en-US" altLang="ja-JP" dirty="0" err="1" smtClean="0">
                <a:latin typeface="Arial Narrow" pitchFamily="-28" charset="0"/>
              </a:rPr>
              <a:t>GeV</a:t>
            </a:r>
            <a:r>
              <a:rPr lang="en-US" altLang="ja-JP" dirty="0" smtClean="0">
                <a:latin typeface="Arial Narrow" pitchFamily="-28" charset="0"/>
              </a:rPr>
              <a:t> </a:t>
            </a:r>
            <a:r>
              <a:rPr lang="en-US" dirty="0"/>
              <a:t>H</a:t>
            </a:r>
            <a:r>
              <a:rPr lang="en-US" baseline="30000" dirty="0"/>
              <a:t>+</a:t>
            </a:r>
            <a:endParaRPr lang="en-US" altLang="ja-JP" dirty="0" smtClean="0">
              <a:latin typeface="Arial Narrow" pitchFamily="-28" charset="0"/>
            </a:endParaRPr>
          </a:p>
          <a:p>
            <a:r>
              <a:rPr lang="en-US" altLang="ja-JP" dirty="0" smtClean="0">
                <a:latin typeface="Arial Narrow" pitchFamily="-28" charset="0"/>
              </a:rPr>
              <a:t>JSNS at MLF / JPARC </a:t>
            </a:r>
          </a:p>
          <a:p>
            <a:pPr lvl="1"/>
            <a:r>
              <a:rPr lang="en-US" altLang="ja-JP" dirty="0" smtClean="0">
                <a:latin typeface="Arial Narrow" pitchFamily="-28" charset="0"/>
              </a:rPr>
              <a:t>25 Hz, </a:t>
            </a:r>
            <a:r>
              <a:rPr lang="en-US" altLang="ja-JP" u="sng" dirty="0" smtClean="0">
                <a:latin typeface="Arial Narrow" pitchFamily="-28" charset="0"/>
              </a:rPr>
              <a:t>short-pulse</a:t>
            </a:r>
            <a:r>
              <a:rPr lang="en-US" altLang="ja-JP" dirty="0" smtClean="0">
                <a:latin typeface="Arial Narrow" pitchFamily="-28" charset="0"/>
              </a:rPr>
              <a:t>, 3 </a:t>
            </a:r>
            <a:r>
              <a:rPr lang="en-US" altLang="ja-JP" dirty="0" err="1" smtClean="0">
                <a:latin typeface="Arial Narrow" pitchFamily="-28" charset="0"/>
              </a:rPr>
              <a:t>GeV</a:t>
            </a:r>
            <a:r>
              <a:rPr lang="en-US" altLang="ja-JP" dirty="0" smtClean="0">
                <a:latin typeface="Arial Narrow" pitchFamily="-28" charset="0"/>
              </a:rPr>
              <a:t> </a:t>
            </a:r>
            <a:r>
              <a:rPr lang="en-US" dirty="0"/>
              <a:t>H</a:t>
            </a:r>
            <a:r>
              <a:rPr lang="en-US" baseline="30000" dirty="0"/>
              <a:t>+</a:t>
            </a:r>
            <a:endParaRPr lang="en-US" altLang="ja-JP" dirty="0" smtClean="0">
              <a:latin typeface="Arial Narrow" pitchFamily="-2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63648" y="685800"/>
            <a:ext cx="5304096" cy="3200400"/>
            <a:chOff x="3563648" y="685800"/>
            <a:chExt cx="5304096" cy="3200400"/>
          </a:xfrm>
        </p:grpSpPr>
        <p:pic>
          <p:nvPicPr>
            <p:cNvPr id="15" name="Picture 2" descr="bi2009m06_SLS_luftbild_03_re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7271" y="685800"/>
              <a:ext cx="4250473" cy="320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6" name="Oval 9"/>
            <p:cNvSpPr>
              <a:spLocks noChangeArrowheads="1"/>
            </p:cNvSpPr>
            <p:nvPr/>
          </p:nvSpPr>
          <p:spPr bwMode="auto">
            <a:xfrm>
              <a:off x="7115144" y="1499616"/>
              <a:ext cx="685799" cy="1091184"/>
            </a:xfrm>
            <a:prstGeom prst="ellipse">
              <a:avLst/>
            </a:prstGeom>
            <a:noFill/>
            <a:ln w="38100">
              <a:solidFill>
                <a:schemeClr val="accent5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0248" name="Line 15"/>
            <p:cNvSpPr>
              <a:spLocks noChangeShapeType="1"/>
            </p:cNvSpPr>
            <p:nvPr/>
          </p:nvSpPr>
          <p:spPr bwMode="auto">
            <a:xfrm>
              <a:off x="3563648" y="1321712"/>
              <a:ext cx="3551495" cy="723496"/>
            </a:xfrm>
            <a:prstGeom prst="line">
              <a:avLst/>
            </a:prstGeom>
            <a:noFill/>
            <a:ln w="57150">
              <a:solidFill>
                <a:schemeClr val="accent5">
                  <a:alpha val="50000"/>
                </a:schemeClr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758030" y="2371306"/>
            <a:ext cx="5153012" cy="4318834"/>
            <a:chOff x="3758030" y="2371306"/>
            <a:chExt cx="5153012" cy="4318834"/>
          </a:xfrm>
        </p:grpSpPr>
        <p:pic>
          <p:nvPicPr>
            <p:cNvPr id="17" name="Picture 2" descr="D:\Home\riu\Travel\2013\May_ESS-Bi\seminar\2007-P04234_retouch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600544" y="3946940"/>
              <a:ext cx="4310498" cy="274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49" name="Line 16"/>
            <p:cNvSpPr>
              <a:spLocks noChangeShapeType="1"/>
            </p:cNvSpPr>
            <p:nvPr/>
          </p:nvSpPr>
          <p:spPr bwMode="auto">
            <a:xfrm>
              <a:off x="3758030" y="2371306"/>
              <a:ext cx="2984477" cy="2794835"/>
            </a:xfrm>
            <a:prstGeom prst="line">
              <a:avLst/>
            </a:prstGeom>
            <a:noFill/>
            <a:ln w="57150">
              <a:solidFill>
                <a:schemeClr val="accent5">
                  <a:alpha val="50000"/>
                </a:schemeClr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1000" y="3794542"/>
            <a:ext cx="3733800" cy="2895600"/>
            <a:chOff x="381000" y="3794542"/>
            <a:chExt cx="3733800" cy="2895600"/>
          </a:xfrm>
        </p:grpSpPr>
        <p:pic>
          <p:nvPicPr>
            <p:cNvPr id="10244" name="Picture 6"/>
            <p:cNvPicPr>
              <a:picLocks noChangeAspect="1" noChangeArrowheads="1"/>
            </p:cNvPicPr>
            <p:nvPr/>
          </p:nvPicPr>
          <p:blipFill>
            <a:blip r:embed="rId5" cstate="screen">
              <a:lum bright="30000" contrast="1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3946942"/>
              <a:ext cx="3733800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5" name="Oval 7"/>
            <p:cNvSpPr>
              <a:spLocks noChangeArrowheads="1"/>
            </p:cNvSpPr>
            <p:nvPr/>
          </p:nvSpPr>
          <p:spPr bwMode="auto">
            <a:xfrm>
              <a:off x="2247900" y="4855766"/>
              <a:ext cx="519113" cy="484188"/>
            </a:xfrm>
            <a:prstGeom prst="ellipse">
              <a:avLst/>
            </a:prstGeom>
            <a:noFill/>
            <a:ln w="38100">
              <a:solidFill>
                <a:schemeClr val="accent5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0250" name="Line 17"/>
            <p:cNvSpPr>
              <a:spLocks noChangeShapeType="1"/>
            </p:cNvSpPr>
            <p:nvPr/>
          </p:nvSpPr>
          <p:spPr bwMode="auto">
            <a:xfrm>
              <a:off x="2036064" y="3794542"/>
              <a:ext cx="478536" cy="990600"/>
            </a:xfrm>
            <a:prstGeom prst="line">
              <a:avLst/>
            </a:prstGeom>
            <a:noFill/>
            <a:ln w="57150">
              <a:solidFill>
                <a:schemeClr val="accent5">
                  <a:alpha val="50000"/>
                </a:schemeClr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 smtClean="0">
                <a:solidFill>
                  <a:srgbClr val="FFFF00"/>
                </a:solidFill>
                <a:latin typeface="Calibri"/>
              </a:rPr>
              <a:t>MW class spallation neutron sources</a:t>
            </a:r>
            <a:endParaRPr lang="en-US" altLang="en-US" sz="4000" kern="0" dirty="0" smtClean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2735" y="737904"/>
            <a:ext cx="121058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dirty="0" smtClean="0"/>
              <a:t>B. </a:t>
            </a:r>
            <a:r>
              <a:rPr lang="en-GB" dirty="0" err="1" smtClean="0"/>
              <a:t>Riemer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9693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4400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85347" name="Rectangle 3"/>
          <p:cNvSpPr>
            <a:spLocks noChangeArrowheads="1"/>
          </p:cNvSpPr>
          <p:nvPr/>
        </p:nvSpPr>
        <p:spPr bwMode="auto">
          <a:xfrm>
            <a:off x="304800" y="13716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omic Sans MS" pitchFamily="66" charset="0"/>
              </a:rPr>
              <a:t>linear accelerator - LINAC</a:t>
            </a: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</a:pPr>
            <a:endParaRPr lang="en-US" altLang="en-US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</a:pPr>
            <a:endParaRPr lang="en-US" altLang="en-US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omic Sans MS" pitchFamily="66" charset="0"/>
              </a:rPr>
              <a:t>circular accelerators: synchrotrons, storage rings</a:t>
            </a: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mic Sans MS" pitchFamily="66" charset="0"/>
            </a:endParaRP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</a:pPr>
            <a:endParaRPr lang="en-US" altLang="en-US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mic Sans MS" pitchFamily="66" charset="0"/>
            </a:endParaRP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</a:pPr>
            <a:endParaRPr lang="en-US" altLang="en-US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mic Sans MS" pitchFamily="66" charset="0"/>
              </a:rPr>
              <a:t>h</a:t>
            </a:r>
            <a:r>
              <a:rPr lang="en-US" altLang="en-US" dirty="0" smtClean="0">
                <a:solidFill>
                  <a:srgbClr val="000000"/>
                </a:solidFill>
                <a:latin typeface="Comic Sans MS" pitchFamily="66" charset="0"/>
              </a:rPr>
              <a:t>ybrid: recirculating </a:t>
            </a:r>
            <a:r>
              <a:rPr lang="en-US" altLang="en-US" dirty="0" err="1" smtClean="0">
                <a:solidFill>
                  <a:srgbClr val="000000"/>
                </a:solidFill>
                <a:latin typeface="Comic Sans MS" pitchFamily="66" charset="0"/>
              </a:rPr>
              <a:t>linacs</a:t>
            </a:r>
            <a:endParaRPr lang="en-US" altLang="en-US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185348" name="Group 4"/>
          <p:cNvGrpSpPr>
            <a:grpSpLocks/>
          </p:cNvGrpSpPr>
          <p:nvPr/>
        </p:nvGrpSpPr>
        <p:grpSpPr bwMode="auto">
          <a:xfrm>
            <a:off x="533400" y="2057400"/>
            <a:ext cx="3810000" cy="533400"/>
            <a:chOff x="720" y="2400"/>
            <a:chExt cx="2736" cy="576"/>
          </a:xfrm>
        </p:grpSpPr>
        <p:sp>
          <p:nvSpPr>
            <p:cNvPr id="185360" name="AutoShape 5"/>
            <p:cNvSpPr>
              <a:spLocks noChangeArrowheads="1"/>
            </p:cNvSpPr>
            <p:nvPr/>
          </p:nvSpPr>
          <p:spPr bwMode="auto">
            <a:xfrm rot="-5400000">
              <a:off x="720" y="2400"/>
              <a:ext cx="576" cy="576"/>
            </a:xfrm>
            <a:prstGeom prst="bracketPair">
              <a:avLst>
                <a:gd name="adj" fmla="val 16667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US" alt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85361" name="AutoShape 6"/>
            <p:cNvSpPr>
              <a:spLocks noChangeArrowheads="1"/>
            </p:cNvSpPr>
            <p:nvPr/>
          </p:nvSpPr>
          <p:spPr bwMode="auto">
            <a:xfrm rot="-5400000">
              <a:off x="1440" y="2400"/>
              <a:ext cx="576" cy="576"/>
            </a:xfrm>
            <a:prstGeom prst="bracketPair">
              <a:avLst>
                <a:gd name="adj" fmla="val 16667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US" alt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85362" name="AutoShape 7"/>
            <p:cNvSpPr>
              <a:spLocks noChangeArrowheads="1"/>
            </p:cNvSpPr>
            <p:nvPr/>
          </p:nvSpPr>
          <p:spPr bwMode="auto">
            <a:xfrm rot="-5400000">
              <a:off x="2160" y="2400"/>
              <a:ext cx="576" cy="576"/>
            </a:xfrm>
            <a:prstGeom prst="bracketPair">
              <a:avLst>
                <a:gd name="adj" fmla="val 16667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US" alt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85363" name="AutoShape 8"/>
            <p:cNvSpPr>
              <a:spLocks noChangeArrowheads="1"/>
            </p:cNvSpPr>
            <p:nvPr/>
          </p:nvSpPr>
          <p:spPr bwMode="auto">
            <a:xfrm rot="-5400000">
              <a:off x="2880" y="2400"/>
              <a:ext cx="576" cy="576"/>
            </a:xfrm>
            <a:prstGeom prst="bracketPair">
              <a:avLst>
                <a:gd name="adj" fmla="val 16667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US" altLang="en-US" sz="18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85349" name="AutoShape 9"/>
          <p:cNvSpPr>
            <a:spLocks noChangeArrowheads="1"/>
          </p:cNvSpPr>
          <p:nvPr/>
        </p:nvSpPr>
        <p:spPr bwMode="auto">
          <a:xfrm rot="-5400000">
            <a:off x="4706144" y="1923256"/>
            <a:ext cx="533400" cy="801688"/>
          </a:xfrm>
          <a:prstGeom prst="bracketPair">
            <a:avLst>
              <a:gd name="adj" fmla="val 16667"/>
            </a:avLst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185350" name="AutoShape 10"/>
          <p:cNvSpPr>
            <a:spLocks noChangeArrowheads="1"/>
          </p:cNvSpPr>
          <p:nvPr/>
        </p:nvSpPr>
        <p:spPr bwMode="auto">
          <a:xfrm rot="-5400000">
            <a:off x="5709444" y="1923256"/>
            <a:ext cx="533400" cy="801688"/>
          </a:xfrm>
          <a:prstGeom prst="bracketPair">
            <a:avLst>
              <a:gd name="adj" fmla="val 16667"/>
            </a:avLst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185351" name="AutoShape 11"/>
          <p:cNvSpPr>
            <a:spLocks noChangeArrowheads="1"/>
          </p:cNvSpPr>
          <p:nvPr/>
        </p:nvSpPr>
        <p:spPr bwMode="auto">
          <a:xfrm rot="-5400000">
            <a:off x="6711157" y="1923256"/>
            <a:ext cx="533400" cy="801687"/>
          </a:xfrm>
          <a:prstGeom prst="bracketPair">
            <a:avLst>
              <a:gd name="adj" fmla="val 16667"/>
            </a:avLst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185352" name="AutoShape 12"/>
          <p:cNvSpPr>
            <a:spLocks noChangeArrowheads="1"/>
          </p:cNvSpPr>
          <p:nvPr/>
        </p:nvSpPr>
        <p:spPr bwMode="auto">
          <a:xfrm rot="-5400000">
            <a:off x="7714457" y="1923256"/>
            <a:ext cx="533400" cy="801687"/>
          </a:xfrm>
          <a:prstGeom prst="bracketPair">
            <a:avLst>
              <a:gd name="adj" fmla="val 16667"/>
            </a:avLst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185353" name="AutoShape 13"/>
          <p:cNvSpPr>
            <a:spLocks noChangeArrowheads="1"/>
          </p:cNvSpPr>
          <p:nvPr/>
        </p:nvSpPr>
        <p:spPr bwMode="auto">
          <a:xfrm rot="-5400000">
            <a:off x="4096544" y="4818856"/>
            <a:ext cx="533400" cy="801688"/>
          </a:xfrm>
          <a:prstGeom prst="bracketPair">
            <a:avLst>
              <a:gd name="adj" fmla="val 16667"/>
            </a:avLst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185354" name="Oval 14"/>
          <p:cNvSpPr>
            <a:spLocks noChangeArrowheads="1"/>
          </p:cNvSpPr>
          <p:nvPr/>
        </p:nvSpPr>
        <p:spPr bwMode="auto">
          <a:xfrm>
            <a:off x="2057400" y="4038600"/>
            <a:ext cx="4648200" cy="121920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185355" name="Line 15"/>
          <p:cNvSpPr>
            <a:spLocks noChangeShapeType="1"/>
          </p:cNvSpPr>
          <p:nvPr/>
        </p:nvSpPr>
        <p:spPr bwMode="auto">
          <a:xfrm flipV="1">
            <a:off x="5486400" y="5105400"/>
            <a:ext cx="533400" cy="762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85356" name="Line 16"/>
          <p:cNvSpPr>
            <a:spLocks noChangeShapeType="1"/>
          </p:cNvSpPr>
          <p:nvPr/>
        </p:nvSpPr>
        <p:spPr bwMode="auto">
          <a:xfrm>
            <a:off x="304800" y="2362200"/>
            <a:ext cx="8610600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85357" name="Text Box 17"/>
          <p:cNvSpPr txBox="1">
            <a:spLocks noChangeArrowheads="1"/>
          </p:cNvSpPr>
          <p:nvPr/>
        </p:nvSpPr>
        <p:spPr bwMode="auto">
          <a:xfrm>
            <a:off x="7146925" y="1560513"/>
            <a:ext cx="1250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FF"/>
                </a:solidFill>
              </a:rPr>
              <a:t>rf cavities</a:t>
            </a:r>
          </a:p>
        </p:txBody>
      </p:sp>
      <p:sp>
        <p:nvSpPr>
          <p:cNvPr id="185358" name="Text Box 18"/>
          <p:cNvSpPr txBox="1">
            <a:spLocks noChangeArrowheads="1"/>
          </p:cNvSpPr>
          <p:nvPr/>
        </p:nvSpPr>
        <p:spPr bwMode="auto">
          <a:xfrm>
            <a:off x="4800600" y="5638800"/>
            <a:ext cx="1060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err="1" smtClean="0">
                <a:solidFill>
                  <a:srgbClr val="0000FF"/>
                </a:solidFill>
              </a:rPr>
              <a:t>rf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 cavity</a:t>
            </a:r>
          </a:p>
        </p:txBody>
      </p:sp>
      <p:sp>
        <p:nvSpPr>
          <p:cNvPr id="185359" name="Text Box 19"/>
          <p:cNvSpPr txBox="1">
            <a:spLocks noChangeArrowheads="1"/>
          </p:cNvSpPr>
          <p:nvPr/>
        </p:nvSpPr>
        <p:spPr bwMode="auto">
          <a:xfrm>
            <a:off x="6977857" y="4052887"/>
            <a:ext cx="17621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mic Sans MS" pitchFamily="66" charset="0"/>
              </a:rPr>
              <a:t>particles are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mic Sans MS" pitchFamily="66" charset="0"/>
              </a:rPr>
              <a:t>accelerated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mic Sans MS" pitchFamily="66" charset="0"/>
              </a:rPr>
              <a:t>many times by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mic Sans MS" pitchFamily="66" charset="0"/>
              </a:rPr>
              <a:t>same </a:t>
            </a:r>
            <a:r>
              <a:rPr lang="en-US" altLang="en-US" sz="1800" dirty="0" err="1" smtClean="0">
                <a:solidFill>
                  <a:srgbClr val="000000"/>
                </a:solidFill>
                <a:latin typeface="Comic Sans MS" pitchFamily="66" charset="0"/>
              </a:rPr>
              <a:t>rf</a:t>
            </a:r>
            <a:r>
              <a:rPr lang="en-US" altLang="en-US" sz="1800" dirty="0" smtClean="0">
                <a:solidFill>
                  <a:srgbClr val="000000"/>
                </a:solidFill>
                <a:latin typeface="Comic Sans MS" pitchFamily="66" charset="0"/>
              </a:rPr>
              <a:t> cavity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basic types of accelerators</a:t>
            </a:r>
          </a:p>
        </p:txBody>
      </p:sp>
    </p:spTree>
    <p:extLst>
      <p:ext uri="{BB962C8B-B14F-4D97-AF65-F5344CB8AC3E}">
        <p14:creationId xmlns:p14="http://schemas.microsoft.com/office/powerpoint/2010/main" val="274885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9" grpId="0" animBg="1"/>
      <p:bldP spid="185350" grpId="0" animBg="1"/>
      <p:bldP spid="185351" grpId="0" animBg="1"/>
      <p:bldP spid="185352" grpId="0" animBg="1"/>
      <p:bldP spid="185353" grpId="0" animBg="1"/>
      <p:bldP spid="185354" grpId="0" animBg="1"/>
      <p:bldP spid="185355" grpId="0" animBg="1"/>
      <p:bldP spid="185356" grpId="0" animBg="1"/>
      <p:bldP spid="185357" grpId="0"/>
      <p:bldP spid="185358" grpId="0"/>
      <p:bldP spid="18535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MW class spallation neutron targets</a:t>
            </a:r>
          </a:p>
        </p:txBody>
      </p:sp>
      <p:sp>
        <p:nvSpPr>
          <p:cNvPr id="4" name="Rectangle 3"/>
          <p:cNvSpPr>
            <a:spLocks noGrp="1"/>
          </p:cNvSpPr>
          <p:nvPr/>
        </p:nvSpPr>
        <p:spPr bwMode="auto">
          <a:xfrm>
            <a:off x="201456" y="663508"/>
            <a:ext cx="471357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188" marR="0" lvl="0" indent="-230188" algn="l" defTabSz="914400" rtl="0" eaLnBrk="1" fontAlgn="base" latinLnBrk="0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rgbClr val="1E764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-28" charset="0"/>
              </a:rPr>
              <a:t>SINQ at PSI</a:t>
            </a:r>
            <a:endParaRPr kumimoji="0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itchFamily="-28" charset="0"/>
            </a:endParaRPr>
          </a:p>
          <a:p>
            <a:pPr marL="625475" marR="0" lvl="1" indent="-279400" algn="l" defTabSz="914400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1E7640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Pb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in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Zr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tubes, D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O cooled</a:t>
            </a:r>
            <a:endParaRPr kumimoji="0" lang="en-US" sz="2400" b="0" i="0" u="none" strike="noStrike" kern="1200" cap="none" spc="0" normalizeH="0" baseline="30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  <a:p>
            <a:pPr marL="230188" marR="0" lvl="0" indent="-230188" algn="l" defTabSz="914400" rtl="0" eaLnBrk="1" fontAlgn="base" latinLnBrk="0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rgbClr val="1E764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-28" charset="0"/>
              </a:rPr>
              <a:t>SNS at the ORNL</a:t>
            </a:r>
          </a:p>
          <a:p>
            <a:pPr marL="625475" marR="0" lvl="1" indent="-279400" algn="l" defTabSz="914400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1E7640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-28" charset="0"/>
              </a:rPr>
              <a:t>Circulating Hg in SS vessel</a:t>
            </a:r>
          </a:p>
          <a:p>
            <a:pPr marL="230188" marR="0" lvl="0" indent="-230188" algn="l" defTabSz="914400" rtl="0" eaLnBrk="1" fontAlgn="base" latinLnBrk="0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rgbClr val="1E764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-28" charset="0"/>
              </a:rPr>
              <a:t>JSNS at MLF / JPARC </a:t>
            </a:r>
          </a:p>
          <a:p>
            <a:pPr marL="625475" marR="0" lvl="1" indent="-279400" algn="l" defTabSz="914400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1E7640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-28" charset="0"/>
              </a:rPr>
              <a:t>Circulating Hg in SS vessel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915027" y="628245"/>
            <a:ext cx="3986683" cy="3017535"/>
            <a:chOff x="4713570" y="719645"/>
            <a:chExt cx="3986683" cy="3017535"/>
          </a:xfrm>
        </p:grpSpPr>
        <p:pic>
          <p:nvPicPr>
            <p:cNvPr id="12" name="Picture 11" descr="DSC_2205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713570" y="719645"/>
              <a:ext cx="2328336" cy="265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8"/>
            <p:cNvSpPr txBox="1"/>
            <p:nvPr/>
          </p:nvSpPr>
          <p:spPr>
            <a:xfrm>
              <a:off x="4807715" y="3338504"/>
              <a:ext cx="19547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Pb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/ </a:t>
              </a:r>
              <a:r>
                <a:rPr kumimoji="0" lang="en-US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Zircaloy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target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15161" y="719660"/>
              <a:ext cx="1585092" cy="301752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</p:grpSp>
      <p:grpSp>
        <p:nvGrpSpPr>
          <p:cNvPr id="6" name="Group 5"/>
          <p:cNvGrpSpPr/>
          <p:nvPr/>
        </p:nvGrpSpPr>
        <p:grpSpPr>
          <a:xfrm>
            <a:off x="4945384" y="3669210"/>
            <a:ext cx="3997159" cy="2560545"/>
            <a:chOff x="4743927" y="3853364"/>
            <a:chExt cx="3997159" cy="2560545"/>
          </a:xfrm>
        </p:grpSpPr>
        <p:pic>
          <p:nvPicPr>
            <p:cNvPr id="10" name="Picture 9" descr="C:\Users\riu\Pictures\TargetPhotos_July25_2005\sns-4104-2005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743927" y="3853364"/>
              <a:ext cx="3997159" cy="2559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4"/>
            <p:cNvSpPr txBox="1"/>
            <p:nvPr/>
          </p:nvSpPr>
          <p:spPr>
            <a:xfrm>
              <a:off x="6109751" y="6039448"/>
              <a:ext cx="1110901" cy="374461"/>
            </a:xfrm>
            <a:prstGeom prst="rect">
              <a:avLst/>
            </a:prstGeom>
            <a:solidFill>
              <a:sysClr val="window" lastClr="FFFFFF"/>
            </a:solidFill>
            <a:ln w="19050" cmpd="sng">
              <a:solidFill>
                <a:sysClr val="windowText" lastClr="00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Mercury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70133" y="3669210"/>
            <a:ext cx="4255184" cy="2560545"/>
            <a:chOff x="268676" y="3853364"/>
            <a:chExt cx="4255184" cy="2560545"/>
          </a:xfrm>
        </p:grpSpPr>
        <p:pic>
          <p:nvPicPr>
            <p:cNvPr id="8" name="図 2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8676" y="3853364"/>
              <a:ext cx="4255184" cy="2560545"/>
            </a:xfrm>
            <a:prstGeom prst="rect">
              <a:avLst/>
            </a:prstGeom>
          </p:spPr>
        </p:pic>
        <p:sp>
          <p:nvSpPr>
            <p:cNvPr id="9" name="TextBox 22"/>
            <p:cNvSpPr txBox="1"/>
            <p:nvPr/>
          </p:nvSpPr>
          <p:spPr>
            <a:xfrm>
              <a:off x="1783744" y="6039448"/>
              <a:ext cx="1110901" cy="374461"/>
            </a:xfrm>
            <a:prstGeom prst="rect">
              <a:avLst/>
            </a:prstGeom>
            <a:solidFill>
              <a:sysClr val="window" lastClr="FFFFFF"/>
            </a:solidFill>
            <a:ln w="19050" cmpd="sng">
              <a:solidFill>
                <a:sysClr val="windowText" lastClr="00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Mercury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94125" y="6381328"/>
            <a:ext cx="233916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dirty="0" smtClean="0">
                <a:solidFill>
                  <a:prstClr val="black"/>
                </a:solidFill>
                <a:latin typeface="Arial"/>
              </a:rPr>
              <a:t>B. </a:t>
            </a:r>
            <a:r>
              <a:rPr lang="en-GB" dirty="0" err="1" smtClean="0">
                <a:solidFill>
                  <a:prstClr val="black"/>
                </a:solidFill>
                <a:latin typeface="Arial"/>
              </a:rPr>
              <a:t>Riemer</a:t>
            </a:r>
            <a:r>
              <a:rPr lang="en-GB" dirty="0" smtClean="0">
                <a:solidFill>
                  <a:prstClr val="black"/>
                </a:solidFill>
                <a:latin typeface="Arial"/>
              </a:rPr>
              <a:t>, ICHEP’14</a:t>
            </a:r>
            <a:endParaRPr lang="en-GB" dirty="0" smtClean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757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 smtClean="0">
                <a:solidFill>
                  <a:srgbClr val="FFFF00"/>
                </a:solidFill>
              </a:rPr>
              <a:t>T2K/T2HK, LBNE(/F)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1"/>
            <a:ext cx="4392488" cy="50682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63672" y="5808840"/>
            <a:ext cx="32567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physics data since 2010</a:t>
            </a:r>
          </a:p>
          <a:p>
            <a:r>
              <a:rPr lang="en-GB" sz="2400" dirty="0" smtClean="0"/>
              <a:t>3x10</a:t>
            </a:r>
            <a:r>
              <a:rPr lang="en-GB" sz="2400" baseline="30000" dirty="0" smtClean="0"/>
              <a:t>20</a:t>
            </a:r>
            <a:r>
              <a:rPr lang="en-GB" sz="2400" dirty="0" smtClean="0"/>
              <a:t> </a:t>
            </a:r>
            <a:r>
              <a:rPr lang="en-GB" sz="2400" i="1" dirty="0" smtClean="0"/>
              <a:t>p</a:t>
            </a:r>
            <a:r>
              <a:rPr lang="en-GB" sz="2400" dirty="0" smtClean="0"/>
              <a:t> on target so far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361" y="1172686"/>
            <a:ext cx="4531974" cy="35872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03167" y="2966327"/>
            <a:ext cx="1093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1300 km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97647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399853"/>
            <a:ext cx="53607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000000"/>
                </a:solidFill>
              </a:rPr>
              <a:t>m</a:t>
            </a:r>
            <a:r>
              <a:rPr lang="en-GB" sz="4400" dirty="0" smtClean="0">
                <a:solidFill>
                  <a:srgbClr val="000000"/>
                </a:solidFill>
              </a:rPr>
              <a:t>edical accelerators</a:t>
            </a:r>
            <a:endParaRPr lang="en-GB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508"/>
            <a:ext cx="9144000" cy="55869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347864" y="663877"/>
            <a:ext cx="1883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X-rays  vs. Protons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4000" kern="0" dirty="0" smtClean="0">
                <a:solidFill>
                  <a:srgbClr val="FFFF00"/>
                </a:solidFill>
              </a:rPr>
              <a:t>cancer treatment - X rays vs protons</a:t>
            </a:r>
            <a:endParaRPr kumimoji="0" lang="en-US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5183" y="6211669"/>
            <a:ext cx="2431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M. </a:t>
            </a:r>
            <a:r>
              <a:rPr lang="en-GB" dirty="0" err="1" smtClean="0">
                <a:solidFill>
                  <a:prstClr val="black"/>
                </a:solidFill>
              </a:rPr>
              <a:t>Schippers</a:t>
            </a:r>
            <a:r>
              <a:rPr lang="en-GB" dirty="0" smtClean="0">
                <a:solidFill>
                  <a:prstClr val="black"/>
                </a:solidFill>
              </a:rPr>
              <a:t>, M. Seidel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IPAC’14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1657350"/>
            <a:ext cx="8869680" cy="35433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7160" y="1124744"/>
            <a:ext cx="3783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X-ray beams (IMRT ) from 7 directions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5156666" y="1126403"/>
            <a:ext cx="3062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Proton beams from 3 direction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6444208" y="5517232"/>
            <a:ext cx="2204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pictures: </a:t>
            </a:r>
            <a:r>
              <a:rPr lang="en-GB" dirty="0" err="1">
                <a:solidFill>
                  <a:prstClr val="black"/>
                </a:solidFill>
              </a:rPr>
              <a:t>Medaustron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65183" y="6211669"/>
            <a:ext cx="2431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M. </a:t>
            </a:r>
            <a:r>
              <a:rPr lang="en-GB" dirty="0" err="1" smtClean="0">
                <a:solidFill>
                  <a:prstClr val="black"/>
                </a:solidFill>
              </a:rPr>
              <a:t>Schippers</a:t>
            </a:r>
            <a:r>
              <a:rPr lang="en-GB" dirty="0" smtClean="0">
                <a:solidFill>
                  <a:prstClr val="black"/>
                </a:solidFill>
              </a:rPr>
              <a:t>, M. Seidel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IPAC’14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0" y="0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4000" kern="0" dirty="0">
                <a:solidFill>
                  <a:srgbClr val="FFFF00"/>
                </a:solidFill>
              </a:rPr>
              <a:t>c</a:t>
            </a:r>
            <a:r>
              <a:rPr lang="en-US" altLang="en-US" sz="4000" kern="0" dirty="0" smtClean="0">
                <a:solidFill>
                  <a:srgbClr val="FFFF00"/>
                </a:solidFill>
              </a:rPr>
              <a:t>ancer treatment  - X rays vs protons</a:t>
            </a:r>
            <a:endParaRPr kumimoji="0" lang="en-US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9280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14" y="1042416"/>
            <a:ext cx="8462772" cy="47731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65183" y="6211669"/>
            <a:ext cx="2431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M. </a:t>
            </a:r>
            <a:r>
              <a:rPr lang="en-GB" dirty="0" err="1" smtClean="0">
                <a:solidFill>
                  <a:prstClr val="black"/>
                </a:solidFill>
              </a:rPr>
              <a:t>Schippers</a:t>
            </a:r>
            <a:r>
              <a:rPr lang="en-GB" dirty="0" smtClean="0">
                <a:solidFill>
                  <a:prstClr val="black"/>
                </a:solidFill>
              </a:rPr>
              <a:t>, M. Seidel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IPAC’14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-20628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GB" altLang="en-US" sz="4000" kern="0" dirty="0" smtClean="0">
                <a:solidFill>
                  <a:srgbClr val="FFFF00"/>
                </a:solidFill>
              </a:rPr>
              <a:t>the </a:t>
            </a:r>
            <a:r>
              <a:rPr lang="en-GB" altLang="en-US" sz="4000" kern="0" dirty="0">
                <a:solidFill>
                  <a:srgbClr val="FFFF00"/>
                </a:solidFill>
              </a:rPr>
              <a:t>boost in particle therapy</a:t>
            </a:r>
          </a:p>
        </p:txBody>
      </p:sp>
    </p:spTree>
    <p:extLst>
      <p:ext uri="{BB962C8B-B14F-4D97-AF65-F5344CB8AC3E}">
        <p14:creationId xmlns:p14="http://schemas.microsoft.com/office/powerpoint/2010/main" val="38479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043744"/>
            <a:ext cx="53928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000000"/>
                </a:solidFill>
              </a:rPr>
              <a:t>h</a:t>
            </a:r>
            <a:r>
              <a:rPr lang="en-GB" sz="4400" dirty="0" smtClean="0">
                <a:solidFill>
                  <a:srgbClr val="000000"/>
                </a:solidFill>
              </a:rPr>
              <a:t>igh-energy colliders</a:t>
            </a:r>
            <a:endParaRPr lang="en-GB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81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9" y="769440"/>
            <a:ext cx="3645691" cy="22716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87995" y="2337422"/>
            <a:ext cx="2840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R</a:t>
            </a:r>
            <a:r>
              <a:rPr lang="en-GB" dirty="0" smtClean="0">
                <a:solidFill>
                  <a:prstClr val="black"/>
                </a:solidFill>
              </a:rPr>
              <a:t>. </a:t>
            </a:r>
            <a:r>
              <a:rPr lang="en-GB" dirty="0" err="1" smtClean="0">
                <a:solidFill>
                  <a:prstClr val="black"/>
                </a:solidFill>
              </a:rPr>
              <a:t>Assmann</a:t>
            </a:r>
            <a:r>
              <a:rPr lang="en-GB" dirty="0" smtClean="0">
                <a:solidFill>
                  <a:prstClr val="black"/>
                </a:solidFill>
              </a:rPr>
              <a:t>, Chamonix 2001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9" y="769440"/>
            <a:ext cx="9006489" cy="56118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548" y="2737586"/>
            <a:ext cx="6763452" cy="41168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79282" y="3556061"/>
            <a:ext cx="332890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</a:rPr>
              <a:t>1000 pb</a:t>
            </a:r>
            <a:r>
              <a:rPr lang="en-GB" sz="2000" b="1" baseline="30000" dirty="0" smtClean="0">
                <a:solidFill>
                  <a:prstClr val="black"/>
                </a:solidFill>
              </a:rPr>
              <a:t>-1</a:t>
            </a:r>
            <a:r>
              <a:rPr lang="en-GB" sz="2000" b="1" dirty="0" smtClean="0">
                <a:solidFill>
                  <a:prstClr val="black"/>
                </a:solidFill>
              </a:rPr>
              <a:t> from 1989 to 2000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-14068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en-US" sz="4000" dirty="0">
                <a:solidFill>
                  <a:srgbClr val="FFFF00"/>
                </a:solidFill>
              </a:rPr>
              <a:t>LEP – largest circular </a:t>
            </a:r>
            <a:r>
              <a:rPr lang="en-US" altLang="en-US" sz="4000" i="1" dirty="0" err="1">
                <a:solidFill>
                  <a:srgbClr val="FFFF00"/>
                </a:solidFill>
              </a:rPr>
              <a:t>e</a:t>
            </a:r>
            <a:r>
              <a:rPr lang="en-US" altLang="en-US" sz="4000" baseline="30000" dirty="0" err="1">
                <a:solidFill>
                  <a:srgbClr val="FFFF00"/>
                </a:solidFill>
              </a:rPr>
              <a:t>+</a:t>
            </a:r>
            <a:r>
              <a:rPr lang="en-US" altLang="en-US" sz="4000" i="1" dirty="0" err="1">
                <a:solidFill>
                  <a:srgbClr val="FFFF00"/>
                </a:solidFill>
              </a:rPr>
              <a:t>e</a:t>
            </a:r>
            <a:r>
              <a:rPr lang="en-US" altLang="en-US" sz="4000" baseline="30000" dirty="0">
                <a:solidFill>
                  <a:srgbClr val="FFFF00"/>
                </a:solidFill>
              </a:rPr>
              <a:t>-</a:t>
            </a:r>
            <a:r>
              <a:rPr lang="en-US" altLang="en-US" sz="4000" dirty="0">
                <a:solidFill>
                  <a:srgbClr val="FFFF00"/>
                </a:solidFill>
              </a:rPr>
              <a:t> collider so far </a:t>
            </a:r>
          </a:p>
        </p:txBody>
      </p:sp>
    </p:spTree>
    <p:extLst>
      <p:ext uri="{BB962C8B-B14F-4D97-AF65-F5344CB8AC3E}">
        <p14:creationId xmlns:p14="http://schemas.microsoft.com/office/powerpoint/2010/main" val="390918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5502" y="-29074"/>
            <a:ext cx="9143999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cs typeface="Calibri" pitchFamily="34" charset="0"/>
              </a:rPr>
              <a:t>Large Hadron Collider (LHC)</a:t>
            </a:r>
            <a:endParaRPr lang="en-GB" sz="3200" i="1" dirty="0">
              <a:solidFill>
                <a:srgbClr val="FFFF00"/>
              </a:solidFill>
              <a:cs typeface="Calibri" pitchFamily="34" charset="0"/>
            </a:endParaRPr>
          </a:p>
        </p:txBody>
      </p:sp>
      <p:pic>
        <p:nvPicPr>
          <p:cNvPr id="9" name="Picture 3" descr="fi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2" y="796634"/>
            <a:ext cx="4553541" cy="473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02621"/>
            <a:ext cx="4472712" cy="3355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860032" y="713943"/>
            <a:ext cx="429649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design: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err="1" smtClean="0">
                <a:solidFill>
                  <a:srgbClr val="000000"/>
                </a:solidFill>
                <a:latin typeface="Arial"/>
              </a:rPr>
              <a:t>c.m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. energy 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14 </a:t>
            </a:r>
            <a:r>
              <a:rPr lang="en-US" sz="2800" dirty="0" err="1">
                <a:solidFill>
                  <a:srgbClr val="000000"/>
                </a:solidFill>
                <a:latin typeface="Arial"/>
              </a:rPr>
              <a:t>TeV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 (</a:t>
            </a:r>
            <a:r>
              <a:rPr lang="en-US" sz="2800" i="1" dirty="0" smtClean="0">
                <a:solidFill>
                  <a:srgbClr val="000000"/>
                </a:solidFill>
                <a:latin typeface="Arial"/>
              </a:rPr>
              <a:t>pp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);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luminosity 10</a:t>
            </a:r>
            <a:r>
              <a:rPr lang="en-US" sz="2800" baseline="30000" dirty="0" smtClean="0">
                <a:solidFill>
                  <a:srgbClr val="000000"/>
                </a:solidFill>
                <a:latin typeface="Arial"/>
              </a:rPr>
              <a:t>34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 cm</a:t>
            </a:r>
            <a:r>
              <a:rPr lang="en-US" sz="2800" baseline="30000" dirty="0" smtClean="0">
                <a:solidFill>
                  <a:srgbClr val="000000"/>
                </a:solidFill>
                <a:latin typeface="Arial"/>
              </a:rPr>
              <a:t>-2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2800" baseline="30000" dirty="0" smtClean="0">
                <a:solidFill>
                  <a:srgbClr val="000000"/>
                </a:solidFill>
                <a:latin typeface="Arial"/>
              </a:rPr>
              <a:t>-1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; 1.15x10</a:t>
            </a:r>
            <a:r>
              <a:rPr lang="en-US" sz="2800" baseline="30000" dirty="0" smtClean="0">
                <a:solidFill>
                  <a:srgbClr val="000000"/>
                </a:solidFill>
                <a:latin typeface="Arial"/>
              </a:rPr>
              <a:t>11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 p/bunch;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2808 bunches/beam;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360 MJ / beam</a:t>
            </a:r>
            <a:endParaRPr lang="en-US" sz="2800" dirty="0">
              <a:solidFill>
                <a:srgbClr val="00000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21572" y="5534561"/>
                <a:ext cx="7326560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 dirty="0">
                    <a:solidFill>
                      <a:srgbClr val="0000FF"/>
                    </a:solidFill>
                  </a:rPr>
                  <a:t>1983 </a:t>
                </a:r>
                <a:r>
                  <a:rPr lang="en-US" sz="2000" dirty="0" smtClean="0">
                    <a:solidFill>
                      <a:srgbClr val="000000"/>
                    </a:solidFill>
                  </a:rPr>
                  <a:t>first LHC proposal, launch of design study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 dirty="0" smtClean="0">
                    <a:solidFill>
                      <a:srgbClr val="0000FF"/>
                    </a:solidFill>
                  </a:rPr>
                  <a:t>1994 </a:t>
                </a:r>
                <a:r>
                  <a:rPr lang="en-US" sz="2000" b="1" dirty="0">
                    <a:solidFill>
                      <a:srgbClr val="0000FF"/>
                    </a:solidFill>
                  </a:rPr>
                  <a:t>CERN Council: LHC approval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 dirty="0" smtClean="0">
                    <a:solidFill>
                      <a:srgbClr val="0000FF"/>
                    </a:solidFill>
                  </a:rPr>
                  <a:t>2010 </a:t>
                </a:r>
                <a:r>
                  <a:rPr lang="en-US" sz="2000" b="1" dirty="0">
                    <a:solidFill>
                      <a:srgbClr val="0000FF"/>
                    </a:solidFill>
                  </a:rPr>
                  <a:t>first collisions at 3.5 </a:t>
                </a:r>
                <a:r>
                  <a:rPr lang="en-US" sz="2000" b="1" dirty="0" err="1">
                    <a:solidFill>
                      <a:srgbClr val="0000FF"/>
                    </a:solidFill>
                  </a:rPr>
                  <a:t>TeV</a:t>
                </a:r>
                <a:r>
                  <a:rPr lang="en-US" sz="2000" b="1" dirty="0">
                    <a:solidFill>
                      <a:srgbClr val="0000FF"/>
                    </a:solidFill>
                  </a:rPr>
                  <a:t> beam energy 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 dirty="0">
                    <a:solidFill>
                      <a:srgbClr val="BBE0E3">
                        <a:lumMod val="50000"/>
                      </a:srgbClr>
                    </a:solidFill>
                  </a:rPr>
                  <a:t>2015 collisions at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BBE0E3">
                            <a:lumMod val="50000"/>
                          </a:srgbClr>
                        </a:solidFill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US" sz="2000" b="1" dirty="0" smtClean="0">
                    <a:solidFill>
                      <a:srgbClr val="BBE0E3">
                        <a:lumMod val="50000"/>
                      </a:srgbClr>
                    </a:solidFill>
                  </a:rPr>
                  <a:t>design </a:t>
                </a:r>
                <a:r>
                  <a:rPr lang="en-US" sz="2000" b="1" dirty="0">
                    <a:solidFill>
                      <a:srgbClr val="BBE0E3">
                        <a:lumMod val="50000"/>
                      </a:srgbClr>
                    </a:solidFill>
                  </a:rPr>
                  <a:t>energy (plan)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572" y="5534561"/>
                <a:ext cx="7326560" cy="1323439"/>
              </a:xfrm>
              <a:prstGeom prst="rect">
                <a:avLst/>
              </a:prstGeom>
              <a:blipFill rotWithShape="1">
                <a:blip r:embed="rId4"/>
                <a:stretch>
                  <a:fillRect l="-832" t="-2304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 rot="21442522">
            <a:off x="1054964" y="5684475"/>
            <a:ext cx="6562341" cy="646331"/>
          </a:xfrm>
          <a:prstGeom prst="rect">
            <a:avLst/>
          </a:prstGeom>
          <a:solidFill>
            <a:srgbClr val="FFC0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now is the time to plan for </a:t>
            </a:r>
            <a:r>
              <a:rPr lang="en-US" sz="3600" b="1" dirty="0" smtClean="0">
                <a:solidFill>
                  <a:srgbClr val="C00000"/>
                </a:solidFill>
              </a:rPr>
              <a:t>2040!</a:t>
            </a:r>
            <a:endParaRPr lang="en-GB" sz="3600" dirty="0" smtClean="0">
              <a:solidFill>
                <a:srgbClr val="0000CC"/>
              </a:solidFill>
              <a:ea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392811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FFFF"/>
                </a:solidFill>
                <a:ea typeface="ＭＳ Ｐゴシック" charset="-128"/>
              </a:rPr>
              <a:t>Discovery 2012, Nobel Prize in Physics 2013</a:t>
            </a:r>
            <a:endParaRPr lang="en-US" sz="3200" dirty="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  <a:ea typeface="ＭＳ Ｐゴシック" charset="-128"/>
              </a:rPr>
              <a:t>The Nobel Prize in Physics 2013 was awarded jointly to François Englert and Peter W. Higgs </a:t>
            </a:r>
            <a:r>
              <a:rPr lang="en-US" i="1" dirty="0">
                <a:solidFill>
                  <a:srgbClr val="FFFFFF"/>
                </a:solidFill>
                <a:ea typeface="ＭＳ Ｐゴシック" charset="-128"/>
              </a:rPr>
              <a:t>"for the theoretical discovery of a mechanism that contributes to our understanding of the origin of mass of subatomic particles, and which recently was </a:t>
            </a:r>
            <a:r>
              <a:rPr lang="en-US" i="1" dirty="0">
                <a:solidFill>
                  <a:srgbClr val="00FF00"/>
                </a:solidFill>
                <a:ea typeface="ＭＳ Ｐゴシック" charset="-128"/>
              </a:rPr>
              <a:t>confirmed through the discovery of the predicted fundamental particle, by the ATLAS and CMS experiments at CERN's Large Hadron </a:t>
            </a:r>
            <a:r>
              <a:rPr lang="en-US" i="1" dirty="0" smtClean="0">
                <a:solidFill>
                  <a:srgbClr val="00FF00"/>
                </a:solidFill>
                <a:ea typeface="ＭＳ Ｐゴシック" charset="-128"/>
              </a:rPr>
              <a:t>Collider”.</a:t>
            </a:r>
            <a:endParaRPr lang="en-US" dirty="0">
              <a:solidFill>
                <a:srgbClr val="00FF00"/>
              </a:solidFill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1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4"/>
          <p:cNvSpPr txBox="1">
            <a:spLocks noChangeArrowheads="1"/>
          </p:cNvSpPr>
          <p:nvPr/>
        </p:nvSpPr>
        <p:spPr bwMode="auto">
          <a:xfrm>
            <a:off x="7092280" y="2348880"/>
            <a:ext cx="17954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200" b="1" smtClean="0">
                <a:solidFill>
                  <a:srgbClr val="000000"/>
                </a:solidFill>
              </a:rPr>
              <a:t>S. Feher, U Melbourne</a:t>
            </a:r>
          </a:p>
        </p:txBody>
      </p:sp>
      <p:sp>
        <p:nvSpPr>
          <p:cNvPr id="182275" name="Text Box 5"/>
          <p:cNvSpPr txBox="1">
            <a:spLocks noChangeArrowheads="1"/>
          </p:cNvSpPr>
          <p:nvPr/>
        </p:nvSpPr>
        <p:spPr bwMode="auto">
          <a:xfrm>
            <a:off x="746125" y="341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182276" name="Rectangle 6"/>
          <p:cNvSpPr>
            <a:spLocks noChangeArrowheads="1"/>
          </p:cNvSpPr>
          <p:nvPr/>
        </p:nvSpPr>
        <p:spPr bwMode="auto">
          <a:xfrm>
            <a:off x="46467" y="22225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4000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82277" name="Text Box 7"/>
          <p:cNvSpPr txBox="1">
            <a:spLocks noChangeArrowheads="1"/>
          </p:cNvSpPr>
          <p:nvPr/>
        </p:nvSpPr>
        <p:spPr bwMode="auto">
          <a:xfrm>
            <a:off x="261938" y="727075"/>
            <a:ext cx="8964313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 smtClean="0">
                <a:solidFill>
                  <a:srgbClr val="000000"/>
                </a:solidFill>
              </a:rPr>
              <a:t>1924 </a:t>
            </a:r>
            <a:r>
              <a:rPr lang="en-US" altLang="en-US" sz="2400" dirty="0" err="1" smtClean="0">
                <a:solidFill>
                  <a:srgbClr val="000000"/>
                </a:solidFill>
              </a:rPr>
              <a:t>Ising</a:t>
            </a:r>
            <a:r>
              <a:rPr lang="en-US" altLang="en-US" sz="2400" dirty="0" smtClean="0">
                <a:solidFill>
                  <a:srgbClr val="000000"/>
                </a:solidFill>
              </a:rPr>
              <a:t>, 1928 </a:t>
            </a:r>
            <a:r>
              <a:rPr lang="en-US" altLang="en-US" sz="2400" dirty="0" err="1" smtClean="0">
                <a:solidFill>
                  <a:srgbClr val="000000"/>
                </a:solidFill>
              </a:rPr>
              <a:t>Wideroe</a:t>
            </a:r>
            <a:r>
              <a:rPr lang="en-US" altLang="en-US" sz="2400" dirty="0" smtClean="0">
                <a:solidFill>
                  <a:srgbClr val="000000"/>
                </a:solidFill>
              </a:rPr>
              <a:t>, 50 </a:t>
            </a:r>
            <a:r>
              <a:rPr lang="en-US" altLang="en-US" sz="2400" dirty="0" err="1" smtClean="0">
                <a:solidFill>
                  <a:srgbClr val="000000"/>
                </a:solidFill>
              </a:rPr>
              <a:t>keV</a:t>
            </a:r>
            <a:r>
              <a:rPr lang="en-US" altLang="en-US" sz="2400" dirty="0" smtClean="0">
                <a:solidFill>
                  <a:srgbClr val="000000"/>
                </a:solidFill>
              </a:rPr>
              <a:t> </a:t>
            </a:r>
            <a:r>
              <a:rPr lang="en-US" altLang="en-US" sz="2400" i="1" dirty="0" smtClean="0">
                <a:solidFill>
                  <a:srgbClr val="000000"/>
                </a:solidFill>
              </a:rPr>
              <a:t>Na</a:t>
            </a:r>
            <a:r>
              <a:rPr lang="en-US" altLang="en-US" sz="2400" dirty="0" smtClean="0">
                <a:solidFill>
                  <a:srgbClr val="000000"/>
                </a:solidFill>
              </a:rPr>
              <a:t> &amp; </a:t>
            </a:r>
            <a:r>
              <a:rPr lang="en-US" altLang="en-US" sz="2400" i="1" dirty="0" smtClean="0">
                <a:solidFill>
                  <a:srgbClr val="000000"/>
                </a:solidFill>
              </a:rPr>
              <a:t>K </a:t>
            </a:r>
            <a:r>
              <a:rPr lang="en-US" altLang="en-US" sz="2400" dirty="0" smtClean="0">
                <a:solidFill>
                  <a:srgbClr val="000000"/>
                </a:solidFill>
              </a:rPr>
              <a:t>ions (1 drift tube)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 smtClean="0">
                <a:solidFill>
                  <a:srgbClr val="000000"/>
                </a:solidFill>
              </a:rPr>
              <a:t>1931 Sloan and Lawrence, 2.8 MeV </a:t>
            </a:r>
            <a:r>
              <a:rPr lang="en-US" altLang="en-US" sz="2400" i="1" dirty="0" smtClean="0">
                <a:solidFill>
                  <a:srgbClr val="000000"/>
                </a:solidFill>
              </a:rPr>
              <a:t>Hg</a:t>
            </a:r>
            <a:r>
              <a:rPr lang="en-US" altLang="en-US" sz="2400" dirty="0" smtClean="0">
                <a:solidFill>
                  <a:srgbClr val="000000"/>
                </a:solidFill>
              </a:rPr>
              <a:t> ions (2 m, 36 drift tubes)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 dirty="0" smtClean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 dirty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 dirty="0" smtClean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 dirty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 smtClean="0">
                <a:solidFill>
                  <a:srgbClr val="0000FF"/>
                </a:solidFill>
              </a:rPr>
              <a:t>	acceleration occurs only in gap between electrodes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 dirty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 smtClean="0"/>
              <a:t>1946 Alvarez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 dirty="0" smtClean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 dirty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 dirty="0" smtClean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400" dirty="0"/>
              <a:t>used for protons and ions, for </a:t>
            </a:r>
            <a:r>
              <a:rPr lang="en-GB" altLang="en-US" sz="2400" i="1" dirty="0"/>
              <a:t>p</a:t>
            </a:r>
            <a:r>
              <a:rPr lang="en-GB" altLang="en-US" sz="2400" dirty="0"/>
              <a:t> energies 50-200 </a:t>
            </a:r>
            <a:r>
              <a:rPr lang="en-GB" altLang="en-US" sz="2400" dirty="0" smtClean="0"/>
              <a:t>MeV</a:t>
            </a:r>
            <a:endParaRPr lang="en-US" altLang="en-US" sz="2400" dirty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400" dirty="0">
                <a:solidFill>
                  <a:srgbClr val="0000FF"/>
                </a:solidFill>
              </a:rPr>
              <a:t>resonant </a:t>
            </a:r>
            <a:r>
              <a:rPr lang="en-GB" altLang="en-US" sz="2400" dirty="0" err="1">
                <a:solidFill>
                  <a:srgbClr val="0000FF"/>
                </a:solidFill>
              </a:rPr>
              <a:t>behavior</a:t>
            </a:r>
            <a:r>
              <a:rPr lang="en-GB" altLang="en-US" sz="2400" dirty="0">
                <a:solidFill>
                  <a:srgbClr val="0000FF"/>
                </a:solidFill>
              </a:rPr>
              <a:t> of cavity provides longitudinal electric </a:t>
            </a:r>
            <a:r>
              <a:rPr lang="en-GB" altLang="en-US" sz="2400" dirty="0" smtClean="0">
                <a:solidFill>
                  <a:srgbClr val="0000FF"/>
                </a:solidFill>
              </a:rPr>
              <a:t>field ; </a:t>
            </a:r>
            <a:endParaRPr lang="en-GB" altLang="en-US" sz="2400" dirty="0">
              <a:solidFill>
                <a:srgbClr val="0000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400" dirty="0">
                <a:solidFill>
                  <a:srgbClr val="FF0000"/>
                </a:solidFill>
              </a:rPr>
              <a:t>b</a:t>
            </a:r>
            <a:r>
              <a:rPr lang="en-GB" altLang="en-US" sz="2400" dirty="0" smtClean="0">
                <a:solidFill>
                  <a:srgbClr val="FF0000"/>
                </a:solidFill>
              </a:rPr>
              <a:t>ecame possible </a:t>
            </a:r>
            <a:r>
              <a:rPr lang="en-GB" altLang="en-US" sz="2400" dirty="0">
                <a:solidFill>
                  <a:srgbClr val="FF0000"/>
                </a:solidFill>
              </a:rPr>
              <a:t>due to the development of ultrahigh frequency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400" dirty="0">
                <a:solidFill>
                  <a:srgbClr val="FF0000"/>
                </a:solidFill>
              </a:rPr>
              <a:t>technology (e.g. klystron) before and during World War </a:t>
            </a:r>
            <a:r>
              <a:rPr lang="en-GB" altLang="en-US" sz="2400" dirty="0" smtClean="0">
                <a:solidFill>
                  <a:srgbClr val="FF0000"/>
                </a:solidFill>
              </a:rPr>
              <a:t>II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400" dirty="0" smtClean="0">
                <a:solidFill>
                  <a:srgbClr val="0000FF"/>
                </a:solidFill>
              </a:rPr>
              <a:t> </a:t>
            </a:r>
            <a:endParaRPr lang="en-US" altLang="en-US" sz="2400" dirty="0" smtClean="0">
              <a:solidFill>
                <a:srgbClr val="0000FF"/>
              </a:solidFill>
            </a:endParaRPr>
          </a:p>
        </p:txBody>
      </p:sp>
      <p:pic>
        <p:nvPicPr>
          <p:cNvPr id="182279" name="Picture 9" descr="dtl-schemat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74" y="1599718"/>
            <a:ext cx="3591910" cy="1436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775" y="3356992"/>
            <a:ext cx="4176465" cy="181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-20519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linear accelerators</a:t>
            </a:r>
          </a:p>
        </p:txBody>
      </p:sp>
    </p:spTree>
    <p:extLst>
      <p:ext uri="{BB962C8B-B14F-4D97-AF65-F5344CB8AC3E}">
        <p14:creationId xmlns:p14="http://schemas.microsoft.com/office/powerpoint/2010/main" val="195202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68414"/>
            <a:ext cx="5688632" cy="2431435"/>
          </a:xfrm>
          <a:prstGeom prst="rect">
            <a:avLst/>
          </a:prstGeom>
          <a:solidFill>
            <a:srgbClr val="000090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kern="0" dirty="0" smtClean="0">
                <a:solidFill>
                  <a:srgbClr val="FFFFFF"/>
                </a:solidFill>
                <a:ea typeface="ＭＳ Ｐゴシック" charset="0"/>
              </a:rPr>
              <a:t>With the discovery of a Higgs boson in 2012,  we have </a:t>
            </a:r>
            <a:r>
              <a:rPr lang="en-US" sz="3200" b="1" kern="0" dirty="0" smtClean="0">
                <a:solidFill>
                  <a:srgbClr val="FFFF00"/>
                </a:solidFill>
                <a:ea typeface="ＭＳ Ｐゴシック" charset="0"/>
              </a:rPr>
              <a:t>completed the Standard Model </a:t>
            </a:r>
            <a:r>
              <a:rPr lang="en-US" sz="2800" kern="0" dirty="0" smtClean="0">
                <a:solidFill>
                  <a:srgbClr val="FFFFFF"/>
                </a:solidFill>
                <a:ea typeface="ＭＳ Ｐゴシック" charset="0"/>
                <a:sym typeface="Wingdings"/>
              </a:rPr>
              <a:t>(almost 80 years of theoretical and experimental efforts !)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299849"/>
            <a:ext cx="9144000" cy="18774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ea typeface="ＭＳ Ｐゴシック" charset="0"/>
              </a:rPr>
              <a:t>However</a:t>
            </a:r>
            <a:r>
              <a:rPr lang="en-US" sz="2400" dirty="0" smtClean="0">
                <a:solidFill>
                  <a:prstClr val="black"/>
                </a:solidFill>
                <a:ea typeface="ＭＳ Ｐゴシック" charset="0"/>
              </a:rPr>
              <a:t>: </a:t>
            </a:r>
            <a:r>
              <a:rPr lang="en-US" sz="2400" b="1" dirty="0" smtClean="0">
                <a:solidFill>
                  <a:srgbClr val="FF0000"/>
                </a:solidFill>
                <a:ea typeface="ＭＳ Ｐゴシック" charset="0"/>
              </a:rPr>
              <a:t>SM is not a complete theory of particle physics</a:t>
            </a:r>
            <a:r>
              <a:rPr lang="en-US" sz="2400" dirty="0" smtClean="0">
                <a:solidFill>
                  <a:prstClr val="black"/>
                </a:solidFill>
                <a:ea typeface="ＭＳ Ｐゴシック" charset="0"/>
              </a:rPr>
              <a:t>, as several outstanding questions remain</a:t>
            </a:r>
            <a:r>
              <a:rPr lang="en-US" sz="2400" dirty="0">
                <a:solidFill>
                  <a:prstClr val="black"/>
                </a:solidFill>
                <a:ea typeface="ＭＳ Ｐゴシック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ea typeface="ＭＳ Ｐゴシック" charset="0"/>
              </a:rPr>
              <a:t>(e.g. composition of dark matter, cause of universe’s accelerated expansion [dark energy /  </a:t>
            </a:r>
            <a:r>
              <a:rPr lang="en-US" sz="2000" dirty="0">
                <a:solidFill>
                  <a:prstClr val="black"/>
                </a:solidFill>
                <a:ea typeface="ＭＳ Ｐゴシック" charset="0"/>
              </a:rPr>
              <a:t>i</a:t>
            </a:r>
            <a:r>
              <a:rPr lang="en-US" sz="2000" dirty="0" smtClean="0">
                <a:solidFill>
                  <a:prstClr val="black"/>
                </a:solidFill>
                <a:ea typeface="ＭＳ Ｐゴシック" charset="0"/>
              </a:rPr>
              <a:t>nflation], origin of matter-antimatter asymmetry, neutrino masses, why 3 families?, lightness of Higgs boson, weakness of gravity, … )</a:t>
            </a:r>
            <a:r>
              <a:rPr lang="en-US" sz="2400" dirty="0" smtClean="0">
                <a:solidFill>
                  <a:prstClr val="black"/>
                </a:solidFill>
                <a:ea typeface="ＭＳ Ｐゴシック" charset="0"/>
              </a:rPr>
              <a:t> which cannot be explained within the SM.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3435" y="5134961"/>
            <a:ext cx="6565067" cy="584775"/>
          </a:xfrm>
          <a:prstGeom prst="rect">
            <a:avLst/>
          </a:prstGeom>
          <a:solidFill>
            <a:srgbClr val="33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white"/>
                </a:solidFill>
                <a:ea typeface="ＭＳ Ｐゴシック" charset="0"/>
              </a:rPr>
              <a:t>These questions require NEW PHYSICS</a:t>
            </a:r>
          </a:p>
        </p:txBody>
      </p:sp>
      <p:pic>
        <p:nvPicPr>
          <p:cNvPr id="5" name="Picture 4" descr="QUarks_leptons etc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152" y="868414"/>
            <a:ext cx="2603305" cy="243143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cs typeface="Calibri" pitchFamily="34" charset="0"/>
              </a:rPr>
              <a:t>2014 Prospects for Particle Physics</a:t>
            </a:r>
            <a:endParaRPr lang="en-GB" sz="2400" b="1" i="1" dirty="0">
              <a:solidFill>
                <a:srgbClr val="FFFF00"/>
              </a:solidFill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658082"/>
            <a:ext cx="9144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Present knowledge is insufficient to determine energy scale</a:t>
            </a:r>
            <a:r>
              <a:rPr lang="en-GB" sz="2400" dirty="0" smtClean="0">
                <a:solidFill>
                  <a:prstClr val="black"/>
                </a:solidFill>
              </a:rPr>
              <a:t> of new physics ; </a:t>
            </a:r>
            <a:r>
              <a:rPr lang="en-GB" sz="2400" b="1" dirty="0" smtClean="0">
                <a:solidFill>
                  <a:srgbClr val="FF0000"/>
                </a:solidFill>
              </a:rPr>
              <a:t>LHC will provide new information </a:t>
            </a:r>
            <a:r>
              <a:rPr lang="en-GB" sz="2400" dirty="0" smtClean="0">
                <a:solidFill>
                  <a:prstClr val="black"/>
                </a:solidFill>
              </a:rPr>
              <a:t>from </a:t>
            </a:r>
            <a:r>
              <a:rPr lang="en-GB" sz="2400" i="1" dirty="0" smtClean="0">
                <a:solidFill>
                  <a:prstClr val="black"/>
                </a:solidFill>
              </a:rPr>
              <a:t>pp </a:t>
            </a:r>
            <a:r>
              <a:rPr lang="en-GB" sz="2400" dirty="0" smtClean="0">
                <a:solidFill>
                  <a:prstClr val="black"/>
                </a:solidFill>
              </a:rPr>
              <a:t>collisions at higher cm energy (13 </a:t>
            </a:r>
            <a:r>
              <a:rPr lang="en-GB" sz="2400" dirty="0" err="1" smtClean="0">
                <a:solidFill>
                  <a:prstClr val="black"/>
                </a:solidFill>
              </a:rPr>
              <a:t>TeV</a:t>
            </a:r>
            <a:r>
              <a:rPr lang="en-GB" sz="2400" dirty="0" smtClean="0">
                <a:solidFill>
                  <a:prstClr val="black"/>
                </a:solidFill>
              </a:rPr>
              <a:t>) </a:t>
            </a:r>
            <a:r>
              <a:rPr lang="en-GB" sz="2400" b="1" dirty="0" smtClean="0">
                <a:solidFill>
                  <a:srgbClr val="FF0000"/>
                </a:solidFill>
              </a:rPr>
              <a:t>by 2017-18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77426" y="4808878"/>
            <a:ext cx="165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F. Gianotti et al.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82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 bwMode="auto">
          <a:xfrm>
            <a:off x="2931317" y="1693838"/>
            <a:ext cx="0" cy="3319338"/>
          </a:xfrm>
          <a:prstGeom prst="line">
            <a:avLst/>
          </a:prstGeom>
          <a:solidFill>
            <a:srgbClr val="DDDDDD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4515493" y="1693838"/>
            <a:ext cx="0" cy="3319338"/>
          </a:xfrm>
          <a:prstGeom prst="line">
            <a:avLst/>
          </a:prstGeom>
          <a:solidFill>
            <a:srgbClr val="DDDDDD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5811637" y="1693838"/>
            <a:ext cx="0" cy="3319338"/>
          </a:xfrm>
          <a:prstGeom prst="line">
            <a:avLst/>
          </a:prstGeom>
          <a:solidFill>
            <a:srgbClr val="DDDDDD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963765" y="1693838"/>
            <a:ext cx="0" cy="3319338"/>
          </a:xfrm>
          <a:prstGeom prst="line">
            <a:avLst/>
          </a:prstGeom>
          <a:solidFill>
            <a:srgbClr val="DDDDDD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11037" y="4430142"/>
            <a:ext cx="7632848" cy="0"/>
          </a:xfrm>
          <a:prstGeom prst="line">
            <a:avLst/>
          </a:prstGeom>
          <a:solidFill>
            <a:srgbClr val="DDDDDD"/>
          </a:solidFill>
          <a:ln w="3175" cap="flat" cmpd="sng" algn="ctr">
            <a:solidFill>
              <a:srgbClr val="FFFFFF"/>
            </a:solidFill>
            <a:prstDash val="dot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-23868" y="0"/>
            <a:ext cx="9143999" cy="1200329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kern="0" dirty="0">
                <a:solidFill>
                  <a:srgbClr val="FFFF00"/>
                </a:solidFill>
                <a:cs typeface="Calibri" pitchFamily="34" charset="0"/>
              </a:rPr>
              <a:t>m</a:t>
            </a:r>
            <a:r>
              <a:rPr lang="en-US" sz="3600" b="1" kern="0" dirty="0" smtClean="0">
                <a:solidFill>
                  <a:srgbClr val="FFFF00"/>
                </a:solidFill>
                <a:cs typeface="Calibri" pitchFamily="34" charset="0"/>
              </a:rPr>
              <a:t>ain questions in particle physics and main approaches to address them</a:t>
            </a:r>
            <a:endParaRPr lang="en-GB" sz="3600" b="1" i="1" kern="0" dirty="0" smtClean="0">
              <a:solidFill>
                <a:srgbClr val="FFFF00"/>
              </a:solidFill>
              <a:cs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302782"/>
              </p:ext>
            </p:extLst>
          </p:nvPr>
        </p:nvGraphicFramePr>
        <p:xfrm>
          <a:off x="-1" y="1484784"/>
          <a:ext cx="9120132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3770"/>
                <a:gridCol w="1080120"/>
                <a:gridCol w="1512168"/>
                <a:gridCol w="1656184"/>
                <a:gridCol w="1296144"/>
                <a:gridCol w="109174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question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high-energy colliders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high-precision experiments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neutrino experiments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dedicated searches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cosmic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surveys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Higgs, EWSB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neutrinos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dark matter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flavour, CP violation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new particles and forces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universe acceleration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0" y="5780782"/>
            <a:ext cx="9144001" cy="10772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>
                <a:solidFill>
                  <a:srgbClr val="0000CC"/>
                </a:solidFill>
              </a:rPr>
              <a:t>m</a:t>
            </a:r>
            <a:r>
              <a:rPr lang="en-GB" sz="3200" b="1" i="1" dirty="0" smtClean="0">
                <a:solidFill>
                  <a:srgbClr val="0000CC"/>
                </a:solidFill>
              </a:rPr>
              <a:t>ost of these questions require </a:t>
            </a:r>
            <a:r>
              <a:rPr lang="en-GB" sz="3200" b="1" i="1" dirty="0">
                <a:solidFill>
                  <a:srgbClr val="0000CC"/>
                </a:solidFill>
              </a:rPr>
              <a:t>high-energy and/or </a:t>
            </a:r>
          </a:p>
          <a:p>
            <a:pPr algn="ctr"/>
            <a:r>
              <a:rPr lang="en-GB" sz="3200" b="1" i="1" dirty="0">
                <a:solidFill>
                  <a:srgbClr val="0000CC"/>
                </a:solidFill>
              </a:rPr>
              <a:t>high-intensity accelerators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20357" y="5211888"/>
            <a:ext cx="165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F. Gianotti et al.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69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780928"/>
            <a:ext cx="820891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C377B"/>
                </a:solidFill>
              </a:rPr>
              <a:t>with </a:t>
            </a:r>
            <a:r>
              <a:rPr lang="en-GB" sz="2400" i="1" dirty="0">
                <a:solidFill>
                  <a:srgbClr val="0C377B"/>
                </a:solidFill>
              </a:rPr>
              <a:t>emphasis on </a:t>
            </a:r>
            <a:r>
              <a:rPr lang="en-GB" sz="2400" b="1" i="1" dirty="0">
                <a:solidFill>
                  <a:srgbClr val="0C377B"/>
                </a:solidFill>
              </a:rPr>
              <a:t>proton-proton and </a:t>
            </a:r>
            <a:r>
              <a:rPr lang="en-GB" sz="2400" b="1" i="1" dirty="0" smtClean="0">
                <a:solidFill>
                  <a:srgbClr val="0C377B"/>
                </a:solidFill>
              </a:rPr>
              <a:t>electron-positron</a:t>
            </a:r>
            <a:r>
              <a:rPr lang="en-GB" sz="2400" b="1" i="1" dirty="0">
                <a:solidFill>
                  <a:srgbClr val="0C377B"/>
                </a:solidFill>
              </a:rPr>
              <a:t> </a:t>
            </a:r>
            <a:r>
              <a:rPr lang="en-GB" sz="2400" b="1" i="1" dirty="0" smtClean="0">
                <a:solidFill>
                  <a:srgbClr val="0C377B"/>
                </a:solidFill>
              </a:rPr>
              <a:t>high-energy </a:t>
            </a:r>
            <a:r>
              <a:rPr lang="en-GB" sz="2400" b="1" i="1" dirty="0">
                <a:solidFill>
                  <a:srgbClr val="0C377B"/>
                </a:solidFill>
              </a:rPr>
              <a:t>frontier machines</a:t>
            </a:r>
            <a:r>
              <a:rPr lang="en-GB" sz="2400" i="1" dirty="0">
                <a:solidFill>
                  <a:srgbClr val="0C377B"/>
                </a:solidFill>
              </a:rPr>
              <a:t>. </a:t>
            </a:r>
            <a:endParaRPr lang="en-GB" sz="2400" i="1" dirty="0" smtClean="0">
              <a:solidFill>
                <a:srgbClr val="0C377B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C377B"/>
                </a:solidFill>
              </a:rPr>
              <a:t>These </a:t>
            </a:r>
            <a:r>
              <a:rPr lang="en-GB" sz="2400" i="1" dirty="0">
                <a:solidFill>
                  <a:srgbClr val="0C377B"/>
                </a:solidFill>
              </a:rPr>
              <a:t>design studies should be coupled to a </a:t>
            </a:r>
            <a:r>
              <a:rPr lang="en-GB" sz="2400" i="1" dirty="0" smtClean="0">
                <a:solidFill>
                  <a:srgbClr val="0C377B"/>
                </a:solidFill>
              </a:rPr>
              <a:t>vigorous accelerator </a:t>
            </a:r>
            <a:r>
              <a:rPr lang="en-GB" sz="2400" b="1" i="1" dirty="0">
                <a:solidFill>
                  <a:srgbClr val="002060"/>
                </a:solidFill>
              </a:rPr>
              <a:t>R&amp;D programme, including high-field magnets and high-gradient </a:t>
            </a:r>
            <a:r>
              <a:rPr lang="en-GB" sz="2400" b="1" i="1" dirty="0" smtClean="0">
                <a:solidFill>
                  <a:srgbClr val="002060"/>
                </a:solidFill>
              </a:rPr>
              <a:t>accelerating structures</a:t>
            </a:r>
            <a:r>
              <a:rPr lang="en-GB" sz="2400" i="1" dirty="0">
                <a:solidFill>
                  <a:srgbClr val="002060"/>
                </a:solidFill>
              </a:rPr>
              <a:t>, </a:t>
            </a:r>
            <a:endParaRPr lang="en-GB" sz="2400" i="1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b="1" i="1" dirty="0" smtClean="0">
                <a:solidFill>
                  <a:srgbClr val="FF0000"/>
                </a:solidFill>
              </a:rPr>
              <a:t>in </a:t>
            </a:r>
            <a:r>
              <a:rPr lang="en-GB" sz="2400" b="1" i="1" dirty="0">
                <a:solidFill>
                  <a:srgbClr val="FF0000"/>
                </a:solidFill>
              </a:rPr>
              <a:t>collaboration with national institutes, laboratories and universities worldwide</a:t>
            </a:r>
            <a:r>
              <a:rPr lang="en-GB" sz="2400" b="1" i="1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200" b="1" i="1" dirty="0">
              <a:solidFill>
                <a:srgbClr val="CC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b="1" u="sng" dirty="0">
                <a:solidFill>
                  <a:srgbClr val="000000"/>
                </a:solidFill>
                <a:hlinkClick r:id="rId2"/>
              </a:rPr>
              <a:t>http://cds.cern.ch/record/1567258/files/esc-e-106.pdf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4957" y="1052736"/>
            <a:ext cx="85483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C377B"/>
                </a:solidFill>
                <a:latin typeface="Times-Roman"/>
              </a:rPr>
              <a:t>….“to </a:t>
            </a:r>
            <a:r>
              <a:rPr lang="en-GB" sz="2400" dirty="0">
                <a:solidFill>
                  <a:srgbClr val="0C377B"/>
                </a:solidFill>
                <a:latin typeface="Times-Roman"/>
              </a:rPr>
              <a:t>propose an ambitious </a:t>
            </a:r>
            <a:r>
              <a:rPr lang="en-GB" sz="2400" b="1" dirty="0">
                <a:solidFill>
                  <a:srgbClr val="0C377B"/>
                </a:solidFill>
                <a:latin typeface="Times-Roman"/>
              </a:rPr>
              <a:t>post-LHC accelerator project at CERN </a:t>
            </a:r>
            <a:r>
              <a:rPr lang="en-GB" sz="2400" dirty="0">
                <a:solidFill>
                  <a:srgbClr val="0C377B"/>
                </a:solidFill>
                <a:latin typeface="Times-Roman"/>
              </a:rPr>
              <a:t>by the time of the next Strategy </a:t>
            </a:r>
            <a:r>
              <a:rPr lang="en-GB" sz="2400" dirty="0" smtClean="0">
                <a:solidFill>
                  <a:srgbClr val="0C377B"/>
                </a:solidFill>
                <a:latin typeface="Times-Roman"/>
              </a:rPr>
              <a:t>update”:</a:t>
            </a:r>
            <a:endParaRPr lang="en-GB" sz="2400" dirty="0">
              <a:solidFill>
                <a:srgbClr val="0C37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639" y="1916832"/>
            <a:ext cx="7705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 algn="just"/>
            <a:r>
              <a:rPr lang="en-GB" sz="2400" b="1" dirty="0" smtClean="0">
                <a:solidFill>
                  <a:srgbClr val="FF0000"/>
                </a:solidFill>
              </a:rPr>
              <a:t>d) </a:t>
            </a:r>
            <a:r>
              <a:rPr lang="en-GB" sz="2400" b="1" i="1" dirty="0" smtClean="0">
                <a:solidFill>
                  <a:srgbClr val="FF0000"/>
                </a:solidFill>
              </a:rPr>
              <a:t>CERN </a:t>
            </a:r>
            <a:r>
              <a:rPr lang="en-GB" sz="2400" b="1" i="1" dirty="0">
                <a:solidFill>
                  <a:srgbClr val="FF0000"/>
                </a:solidFill>
              </a:rPr>
              <a:t>should undertake </a:t>
            </a:r>
            <a:r>
              <a:rPr lang="en-GB" sz="2400" b="1" i="1" dirty="0" smtClean="0">
                <a:solidFill>
                  <a:srgbClr val="FF0000"/>
                </a:solidFill>
              </a:rPr>
              <a:t>design studies </a:t>
            </a:r>
            <a:r>
              <a:rPr lang="en-GB" sz="2400" b="1" i="1" dirty="0">
                <a:solidFill>
                  <a:srgbClr val="FF0000"/>
                </a:solidFill>
              </a:rPr>
              <a:t>for </a:t>
            </a:r>
            <a:r>
              <a:rPr lang="en-GB" sz="2400" b="1" i="1" dirty="0" smtClean="0">
                <a:solidFill>
                  <a:srgbClr val="FF0000"/>
                </a:solidFill>
              </a:rPr>
              <a:t>accelerator </a:t>
            </a:r>
            <a:r>
              <a:rPr lang="en-GB" sz="2400" b="1" i="1" dirty="0">
                <a:solidFill>
                  <a:srgbClr val="FF0000"/>
                </a:solidFill>
              </a:rPr>
              <a:t>projects in a global context, 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" y="-16234"/>
            <a:ext cx="9143999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cs typeface="Calibri" pitchFamily="34" charset="0"/>
              </a:rPr>
              <a:t>European Strategy Update 2013</a:t>
            </a:r>
          </a:p>
          <a:p>
            <a:pPr algn="ctr"/>
            <a:r>
              <a:rPr lang="en-US" sz="2400" b="1" i="1" dirty="0" smtClean="0">
                <a:solidFill>
                  <a:srgbClr val="FFFF00"/>
                </a:solidFill>
                <a:cs typeface="Calibri" pitchFamily="34" charset="0"/>
              </a:rPr>
              <a:t>Design studies and R&amp;D at the energy frontier</a:t>
            </a:r>
            <a:endParaRPr lang="en-GB" sz="2400" b="1" i="1" dirty="0">
              <a:solidFill>
                <a:srgbClr val="FFFF00"/>
              </a:solidFill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992" y="6027003"/>
            <a:ext cx="8800245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s</a:t>
            </a:r>
            <a:r>
              <a:rPr lang="en-GB" sz="2400" dirty="0" smtClean="0">
                <a:solidFill>
                  <a:prstClr val="black"/>
                </a:solidFill>
              </a:rPr>
              <a:t>trategy adopted at Brussels in </a:t>
            </a:r>
            <a:r>
              <a:rPr lang="en-GB" sz="2400" dirty="0">
                <a:solidFill>
                  <a:prstClr val="black"/>
                </a:solidFill>
              </a:rPr>
              <a:t>May </a:t>
            </a:r>
            <a:r>
              <a:rPr lang="en-GB" sz="2400" dirty="0" smtClean="0">
                <a:solidFill>
                  <a:prstClr val="black"/>
                </a:solidFill>
              </a:rPr>
              <a:t>2013, during </a:t>
            </a:r>
            <a:r>
              <a:rPr lang="en-GB" sz="2400" dirty="0">
                <a:solidFill>
                  <a:prstClr val="black"/>
                </a:solidFill>
              </a:rPr>
              <a:t>exceptional session of the CERN Council </a:t>
            </a:r>
            <a:r>
              <a:rPr lang="en-GB" sz="2400" dirty="0" smtClean="0">
                <a:solidFill>
                  <a:prstClr val="black"/>
                </a:solidFill>
              </a:rPr>
              <a:t>in </a:t>
            </a:r>
            <a:r>
              <a:rPr lang="en-GB" sz="2400" dirty="0">
                <a:solidFill>
                  <a:prstClr val="black"/>
                </a:solidFill>
              </a:rPr>
              <a:t>presence of the European </a:t>
            </a:r>
            <a:r>
              <a:rPr lang="en-GB" sz="2400" dirty="0" smtClean="0">
                <a:solidFill>
                  <a:prstClr val="black"/>
                </a:solidFill>
              </a:rPr>
              <a:t>Commission</a:t>
            </a:r>
            <a:endParaRPr lang="en-GB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0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2" grpId="0"/>
      <p:bldP spid="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3779912" y="966072"/>
            <a:ext cx="5364088" cy="56807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" y="-5820"/>
            <a:ext cx="9143999" cy="92333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cs typeface="Calibri" pitchFamily="34" charset="0"/>
              </a:rPr>
              <a:t>Future Circular Collider (FCC) study</a:t>
            </a:r>
            <a:r>
              <a:rPr lang="en-GB" sz="2400" b="1" kern="0" dirty="0">
                <a:solidFill>
                  <a:srgbClr val="FFFF00"/>
                </a:solidFill>
                <a:cs typeface="Calibri" pitchFamily="34" charset="0"/>
              </a:rPr>
              <a:t> 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; goals: CDR and cost review for the next European Strategy Update (2018)</a:t>
            </a:r>
          </a:p>
        </p:txBody>
      </p:sp>
      <p:sp>
        <p:nvSpPr>
          <p:cNvPr id="8" name="Rectangle 7"/>
          <p:cNvSpPr/>
          <p:nvPr/>
        </p:nvSpPr>
        <p:spPr>
          <a:xfrm>
            <a:off x="26135" y="966072"/>
            <a:ext cx="3779912" cy="59246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400" b="1" kern="0" dirty="0">
                <a:solidFill>
                  <a:srgbClr val="0C377B"/>
                </a:solidFill>
                <a:cs typeface="Calibri" pitchFamily="34" charset="0"/>
              </a:rPr>
              <a:t>International collaboration 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>
                <a:solidFill>
                  <a:srgbClr val="0C377B"/>
                </a:solidFill>
                <a:cs typeface="Calibri" pitchFamily="34" charset="0"/>
              </a:rPr>
              <a:t>pp</a:t>
            </a:r>
            <a:r>
              <a:rPr lang="en-US" sz="2400" b="1" kern="0" dirty="0">
                <a:solidFill>
                  <a:srgbClr val="0C377B"/>
                </a:solidFill>
                <a:cs typeface="Calibri" pitchFamily="34" charset="0"/>
              </a:rPr>
              <a:t>-collider (</a:t>
            </a:r>
            <a:r>
              <a:rPr lang="en-US" sz="2400" b="1" i="1" kern="0" dirty="0">
                <a:solidFill>
                  <a:srgbClr val="0C377B"/>
                </a:solidFill>
                <a:cs typeface="Calibri" pitchFamily="34" charset="0"/>
              </a:rPr>
              <a:t>FCC-</a:t>
            </a:r>
            <a:r>
              <a:rPr lang="en-US" sz="2400" b="1" i="1" kern="0" dirty="0" err="1">
                <a:solidFill>
                  <a:srgbClr val="0C377B"/>
                </a:solidFill>
                <a:cs typeface="Calibri" pitchFamily="34" charset="0"/>
              </a:rPr>
              <a:t>hh</a:t>
            </a:r>
            <a:r>
              <a:rPr lang="en-US" sz="2400" b="1" kern="0" dirty="0">
                <a:solidFill>
                  <a:srgbClr val="0C377B"/>
                </a:solidFill>
                <a:cs typeface="Calibri" pitchFamily="34" charset="0"/>
              </a:rPr>
              <a:t>)       </a:t>
            </a:r>
            <a:r>
              <a:rPr lang="en-US" sz="2400" kern="0" dirty="0">
                <a:solidFill>
                  <a:srgbClr val="0C377B"/>
                </a:solidFill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400" kern="0" dirty="0">
                <a:solidFill>
                  <a:srgbClr val="0C377B"/>
                </a:solidFill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>
              <a:solidFill>
                <a:srgbClr val="0C377B"/>
              </a:solidFill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100" b="1" i="1" kern="0" dirty="0">
              <a:solidFill>
                <a:srgbClr val="0C377B"/>
              </a:solidFill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0C377B"/>
                </a:solidFill>
                <a:cs typeface="Calibri" pitchFamily="34" charset="0"/>
              </a:rPr>
              <a:t>including </a:t>
            </a:r>
            <a:r>
              <a:rPr lang="en-US" sz="2400" b="1" i="1" kern="0" dirty="0">
                <a:solidFill>
                  <a:srgbClr val="0C377B"/>
                </a:solidFill>
                <a:cs typeface="Calibri" pitchFamily="34" charset="0"/>
              </a:rPr>
              <a:t>HE-LHC </a:t>
            </a:r>
            <a:r>
              <a:rPr lang="en-US" sz="2400" kern="0" dirty="0">
                <a:solidFill>
                  <a:srgbClr val="0C377B"/>
                </a:solidFill>
                <a:cs typeface="Calibri" pitchFamily="34" charset="0"/>
              </a:rPr>
              <a:t>option: 16-20 T in LHC tunnel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err="1">
                <a:solidFill>
                  <a:srgbClr val="0C377B"/>
                </a:solidFill>
                <a:cs typeface="Calibri" pitchFamily="34" charset="0"/>
              </a:rPr>
              <a:t>e</a:t>
            </a:r>
            <a:r>
              <a:rPr lang="en-US" sz="2400" b="1" kern="0" baseline="30000" dirty="0" err="1">
                <a:solidFill>
                  <a:srgbClr val="0C377B"/>
                </a:solidFill>
                <a:cs typeface="Calibri" pitchFamily="34" charset="0"/>
              </a:rPr>
              <a:t>+</a:t>
            </a:r>
            <a:r>
              <a:rPr lang="en-US" sz="2400" b="1" i="1" kern="0" dirty="0" err="1">
                <a:solidFill>
                  <a:srgbClr val="0C377B"/>
                </a:solidFill>
                <a:cs typeface="Calibri" pitchFamily="34" charset="0"/>
              </a:rPr>
              <a:t>e</a:t>
            </a:r>
            <a:r>
              <a:rPr lang="en-US" sz="2400" b="1" kern="0" baseline="30000" dirty="0">
                <a:solidFill>
                  <a:srgbClr val="0C377B"/>
                </a:solidFill>
                <a:cs typeface="Calibri" pitchFamily="34" charset="0"/>
              </a:rPr>
              <a:t>-</a:t>
            </a:r>
            <a:r>
              <a:rPr lang="en-US" sz="2400" b="1" kern="0" dirty="0">
                <a:solidFill>
                  <a:srgbClr val="0C377B"/>
                </a:solidFill>
                <a:cs typeface="Calibri" pitchFamily="34" charset="0"/>
              </a:rPr>
              <a:t> collider (</a:t>
            </a:r>
            <a:r>
              <a:rPr lang="en-US" sz="2400" b="1" i="1" kern="0" dirty="0">
                <a:solidFill>
                  <a:srgbClr val="0C377B"/>
                </a:solidFill>
                <a:cs typeface="Calibri" pitchFamily="34" charset="0"/>
              </a:rPr>
              <a:t>FCC-</a:t>
            </a:r>
            <a:r>
              <a:rPr lang="en-US" sz="2400" b="1" i="1" kern="0" dirty="0" err="1">
                <a:solidFill>
                  <a:srgbClr val="0C377B"/>
                </a:solidFill>
                <a:cs typeface="Calibri" pitchFamily="34" charset="0"/>
              </a:rPr>
              <a:t>ee</a:t>
            </a:r>
            <a:r>
              <a:rPr lang="en-US" sz="2400" b="1" i="1" kern="0" dirty="0">
                <a:solidFill>
                  <a:srgbClr val="0C377B"/>
                </a:solidFill>
                <a:cs typeface="Calibri" pitchFamily="34" charset="0"/>
              </a:rPr>
              <a:t>/TLEP</a:t>
            </a:r>
            <a:r>
              <a:rPr lang="en-US" sz="2400" b="1" kern="0" dirty="0">
                <a:solidFill>
                  <a:srgbClr val="0C377B"/>
                </a:solidFill>
                <a:cs typeface="Calibri" pitchFamily="34" charset="0"/>
              </a:rPr>
              <a:t>) </a:t>
            </a:r>
            <a:r>
              <a:rPr lang="en-US" sz="2400" kern="0" dirty="0">
                <a:solidFill>
                  <a:srgbClr val="0C377B"/>
                </a:solidFill>
                <a:cs typeface="Calibri" pitchFamily="34" charset="0"/>
              </a:rPr>
              <a:t>as potential intermediate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>
                <a:solidFill>
                  <a:srgbClr val="0C377B"/>
                </a:solidFill>
                <a:cs typeface="Calibri" pitchFamily="34" charset="0"/>
              </a:rPr>
              <a:t>p-e</a:t>
            </a:r>
            <a:r>
              <a:rPr lang="en-US" sz="2400" b="1" kern="0" dirty="0">
                <a:solidFill>
                  <a:srgbClr val="0C377B"/>
                </a:solidFill>
                <a:cs typeface="Calibri" pitchFamily="34" charset="0"/>
              </a:rPr>
              <a:t> (</a:t>
            </a:r>
            <a:r>
              <a:rPr lang="en-US" sz="2400" b="1" i="1" kern="0" dirty="0">
                <a:solidFill>
                  <a:srgbClr val="0C377B"/>
                </a:solidFill>
                <a:cs typeface="Calibri" pitchFamily="34" charset="0"/>
              </a:rPr>
              <a:t>FCC-he</a:t>
            </a:r>
            <a:r>
              <a:rPr lang="en-US" sz="2400" b="1" kern="0" dirty="0">
                <a:solidFill>
                  <a:srgbClr val="0C377B"/>
                </a:solidFill>
                <a:cs typeface="Calibri" pitchFamily="34" charset="0"/>
              </a:rPr>
              <a:t>) option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kern="0" dirty="0">
                <a:solidFill>
                  <a:srgbClr val="0C377B"/>
                </a:solidFill>
                <a:cs typeface="Calibri" pitchFamily="34" charset="0"/>
              </a:rPr>
              <a:t>100 km infrastructure </a:t>
            </a:r>
            <a:r>
              <a:rPr lang="en-US" sz="2400" kern="0" dirty="0">
                <a:solidFill>
                  <a:srgbClr val="0C377B"/>
                </a:solidFill>
                <a:cs typeface="Calibri" pitchFamily="34" charset="0"/>
              </a:rPr>
              <a:t>in Geneva area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564904"/>
            <a:ext cx="3779911" cy="830997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2400" b="1" kern="0" dirty="0">
                <a:solidFill>
                  <a:srgbClr val="FF0000"/>
                </a:solidFill>
              </a:rPr>
              <a:t>~16 T </a:t>
            </a:r>
            <a:r>
              <a:rPr lang="fr-CH" sz="2400" b="1" kern="0" dirty="0">
                <a:solidFill>
                  <a:srgbClr val="FF0000"/>
                </a:solidFill>
                <a:sym typeface="Symbol"/>
              </a:rPr>
              <a:t> 100 </a:t>
            </a:r>
            <a:r>
              <a:rPr lang="fr-CH" sz="2400" b="1" kern="0" dirty="0" err="1">
                <a:solidFill>
                  <a:srgbClr val="FF0000"/>
                </a:solidFill>
                <a:sym typeface="Symbol"/>
              </a:rPr>
              <a:t>TeV</a:t>
            </a:r>
            <a:r>
              <a:rPr lang="fr-CH" sz="2400" b="1" kern="0" dirty="0">
                <a:solidFill>
                  <a:srgbClr val="FF0000"/>
                </a:solidFill>
                <a:sym typeface="Symbol"/>
              </a:rPr>
              <a:t> in 100 km</a:t>
            </a:r>
          </a:p>
          <a:p>
            <a:pPr>
              <a:defRPr/>
            </a:pPr>
            <a:r>
              <a:rPr lang="fr-CH" sz="2400" kern="0" dirty="0">
                <a:solidFill>
                  <a:srgbClr val="FF0000"/>
                </a:solidFill>
                <a:sym typeface="Symbol"/>
              </a:rPr>
              <a:t>~20 T  100 </a:t>
            </a:r>
            <a:r>
              <a:rPr lang="fr-CH" sz="2400" kern="0" dirty="0" err="1">
                <a:solidFill>
                  <a:srgbClr val="FF0000"/>
                </a:solidFill>
                <a:sym typeface="Symbol"/>
              </a:rPr>
              <a:t>TeV</a:t>
            </a:r>
            <a:r>
              <a:rPr lang="fr-CH" sz="2400" kern="0" dirty="0">
                <a:solidFill>
                  <a:srgbClr val="FF0000"/>
                </a:solidFill>
                <a:sym typeface="Symbol"/>
              </a:rPr>
              <a:t> in 80 km</a:t>
            </a:r>
          </a:p>
        </p:txBody>
      </p:sp>
      <p:sp>
        <p:nvSpPr>
          <p:cNvPr id="2" name="Oval 1"/>
          <p:cNvSpPr/>
          <p:nvPr/>
        </p:nvSpPr>
        <p:spPr>
          <a:xfrm>
            <a:off x="5252815" y="1340768"/>
            <a:ext cx="1034765" cy="1080120"/>
          </a:xfrm>
          <a:prstGeom prst="ellipse">
            <a:avLst/>
          </a:prstGeom>
          <a:noFill/>
          <a:ln w="508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9646" y="6462116"/>
            <a:ext cx="132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M. Benedikt</a:t>
            </a:r>
          </a:p>
        </p:txBody>
      </p:sp>
    </p:spTree>
    <p:extLst>
      <p:ext uri="{BB962C8B-B14F-4D97-AF65-F5344CB8AC3E}">
        <p14:creationId xmlns:p14="http://schemas.microsoft.com/office/powerpoint/2010/main" val="115313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44" y="1073846"/>
            <a:ext cx="8091780" cy="566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椭圆 5"/>
          <p:cNvSpPr/>
          <p:nvPr/>
        </p:nvSpPr>
        <p:spPr>
          <a:xfrm>
            <a:off x="688552" y="3182042"/>
            <a:ext cx="2896636" cy="310615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椭圆 6"/>
          <p:cNvSpPr/>
          <p:nvPr/>
        </p:nvSpPr>
        <p:spPr>
          <a:xfrm>
            <a:off x="2988942" y="2703578"/>
            <a:ext cx="1803136" cy="1883926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42534" y="1073846"/>
            <a:ext cx="400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Qinhuangdao (</a:t>
            </a:r>
            <a:r>
              <a:rPr lang="zh-CN" altLang="en-US" sz="28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秦皇岛）</a:t>
            </a: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4113" y="3460875"/>
            <a:ext cx="117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50 km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59751" y="5285349"/>
            <a:ext cx="117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70 km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24128" y="3907607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easy access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300 km from Beijing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3 h by car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1 h by train </a:t>
            </a:r>
            <a:endParaRPr lang="zh-CN" altLang="en-US" sz="2000" kern="0" dirty="0">
              <a:solidFill>
                <a:prstClr val="white"/>
              </a:solidFill>
              <a:latin typeface="Arial"/>
              <a:ea typeface="黑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64092" y="6372036"/>
            <a:ext cx="134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/>
                </a:solidFill>
              </a:rPr>
              <a:t>Yifang Wang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2382" y="2411190"/>
            <a:ext cx="1858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800" b="1" i="1" dirty="0" err="1">
                <a:solidFill>
                  <a:srgbClr val="FF0000"/>
                </a:solidFill>
              </a:rPr>
              <a:t>CepC</a:t>
            </a:r>
            <a:r>
              <a:rPr lang="en-GB" sz="2800" b="1" dirty="0">
                <a:solidFill>
                  <a:srgbClr val="FF0000"/>
                </a:solidFill>
              </a:rPr>
              <a:t>,</a:t>
            </a:r>
            <a:r>
              <a:rPr lang="en-GB" sz="2800" b="1" i="1" dirty="0">
                <a:solidFill>
                  <a:srgbClr val="FF0000"/>
                </a:solidFill>
              </a:rPr>
              <a:t> </a:t>
            </a:r>
            <a:r>
              <a:rPr lang="en-GB" sz="2800" b="1" i="1" dirty="0" err="1">
                <a:solidFill>
                  <a:srgbClr val="FF0000"/>
                </a:solidFill>
              </a:rPr>
              <a:t>SppC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4513" y="-48111"/>
            <a:ext cx="9143999" cy="92333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CepC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/</a:t>
            </a:r>
            <a:r>
              <a:rPr lang="en-GB" sz="32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SppC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study (CAS-IHEP), </a:t>
            </a:r>
            <a:r>
              <a:rPr lang="en-GB" sz="32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CepC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</a:t>
            </a:r>
            <a:r>
              <a:rPr lang="en-GB" sz="28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CDR end of 2014, </a:t>
            </a:r>
            <a:r>
              <a:rPr lang="en-GB" sz="28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e</a:t>
            </a:r>
            <a:r>
              <a:rPr lang="en-GB" sz="2800" b="1" kern="0" baseline="3000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+</a:t>
            </a:r>
            <a:r>
              <a:rPr lang="en-GB" sz="28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e</a:t>
            </a:r>
            <a:r>
              <a:rPr lang="en-GB" sz="2800" b="1" kern="0" baseline="30000" dirty="0">
                <a:solidFill>
                  <a:srgbClr val="FFFF00"/>
                </a:solidFill>
                <a:latin typeface="Arial"/>
                <a:cs typeface="Calibri" pitchFamily="34" charset="0"/>
              </a:rPr>
              <a:t>-</a:t>
            </a:r>
            <a:r>
              <a:rPr lang="en-GB" sz="28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collisions ~2028; </a:t>
            </a:r>
            <a:r>
              <a:rPr lang="en-GB" sz="2800" b="1" i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pp</a:t>
            </a:r>
            <a:r>
              <a:rPr lang="en-GB" sz="28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collisions ~2042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80112" y="5439237"/>
            <a:ext cx="2528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FFC000"/>
                </a:solidFill>
              </a:rPr>
              <a:t>“Chinese Toscana”</a:t>
            </a:r>
          </a:p>
        </p:txBody>
      </p:sp>
    </p:spTree>
    <p:extLst>
      <p:ext uri="{BB962C8B-B14F-4D97-AF65-F5344CB8AC3E}">
        <p14:creationId xmlns:p14="http://schemas.microsoft.com/office/powerpoint/2010/main" val="295296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18" y="764704"/>
            <a:ext cx="7935800" cy="58681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8346" y="6448194"/>
            <a:ext cx="2094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Courtesy V. </a:t>
            </a:r>
            <a:r>
              <a:rPr lang="en-GB" dirty="0" err="1" smtClean="0">
                <a:solidFill>
                  <a:prstClr val="black"/>
                </a:solidFill>
              </a:rPr>
              <a:t>Shiltsev</a:t>
            </a:r>
            <a:r>
              <a:rPr lang="en-GB" dirty="0" smtClean="0">
                <a:solidFill>
                  <a:prstClr val="black"/>
                </a:solidFill>
              </a:rPr>
              <a:t>,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347864" y="1124744"/>
            <a:ext cx="3833410" cy="1368152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521242" y="3068960"/>
            <a:ext cx="3427022" cy="240432"/>
          </a:xfrm>
          <a:prstGeom prst="line">
            <a:avLst/>
          </a:prstGeom>
          <a:ln w="3492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57396" y="117055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pp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54342" y="315190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err="1">
                <a:solidFill>
                  <a:srgbClr val="000066"/>
                </a:solidFill>
              </a:rPr>
              <a:t>e</a:t>
            </a:r>
            <a:r>
              <a:rPr lang="en-GB" b="1" i="1" baseline="30000" dirty="0" err="1" smtClean="0">
                <a:solidFill>
                  <a:srgbClr val="000066"/>
                </a:solidFill>
              </a:rPr>
              <a:t>+</a:t>
            </a:r>
            <a:r>
              <a:rPr lang="en-GB" b="1" i="1" dirty="0" err="1" smtClean="0">
                <a:solidFill>
                  <a:srgbClr val="000066"/>
                </a:solidFill>
              </a:rPr>
              <a:t>e</a:t>
            </a:r>
            <a:r>
              <a:rPr lang="en-GB" b="1" i="1" baseline="30000" dirty="0" smtClean="0">
                <a:solidFill>
                  <a:srgbClr val="000066"/>
                </a:solidFill>
              </a:rPr>
              <a:t>-</a:t>
            </a:r>
            <a:endParaRPr lang="en-GB" b="1" i="1" baseline="30000" dirty="0">
              <a:solidFill>
                <a:srgbClr val="000066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979712" y="2132857"/>
            <a:ext cx="1656184" cy="1872207"/>
          </a:xfrm>
          <a:prstGeom prst="line">
            <a:avLst/>
          </a:prstGeom>
          <a:ln w="349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475656" y="3189176"/>
            <a:ext cx="2304256" cy="2368706"/>
          </a:xfrm>
          <a:prstGeom prst="line">
            <a:avLst/>
          </a:prstGeom>
          <a:ln w="34925">
            <a:solidFill>
              <a:srgbClr val="00006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29582" y="2007510"/>
            <a:ext cx="1668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factor 10 every </a:t>
            </a:r>
            <a:endParaRPr lang="en-GB" b="1" dirty="0">
              <a:solidFill>
                <a:srgbClr val="FF0000"/>
              </a:solidFill>
            </a:endParaRP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20-30 years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79009" y="2132857"/>
            <a:ext cx="1668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factor 10 every </a:t>
            </a:r>
          </a:p>
          <a:p>
            <a:r>
              <a:rPr lang="en-GB" b="1" dirty="0">
                <a:solidFill>
                  <a:srgbClr val="FF0000"/>
                </a:solidFill>
              </a:rPr>
              <a:t>1</a:t>
            </a:r>
            <a:r>
              <a:rPr lang="en-GB" b="1" dirty="0" smtClean="0">
                <a:solidFill>
                  <a:srgbClr val="FF0000"/>
                </a:solidFill>
              </a:rPr>
              <a:t>0 years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75519" y="3309392"/>
            <a:ext cx="262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0066"/>
                </a:solidFill>
              </a:rPr>
              <a:t>factor 10</a:t>
            </a:r>
            <a:r>
              <a:rPr lang="en-GB" b="1" baseline="30000" dirty="0" smtClean="0">
                <a:solidFill>
                  <a:srgbClr val="000066"/>
                </a:solidFill>
              </a:rPr>
              <a:t>5</a:t>
            </a:r>
            <a:r>
              <a:rPr lang="en-GB" b="1" dirty="0" smtClean="0">
                <a:solidFill>
                  <a:srgbClr val="000066"/>
                </a:solidFill>
              </a:rPr>
              <a:t>-10</a:t>
            </a:r>
            <a:r>
              <a:rPr lang="en-GB" b="1" baseline="30000" dirty="0" smtClean="0">
                <a:solidFill>
                  <a:srgbClr val="000066"/>
                </a:solidFill>
              </a:rPr>
              <a:t>7</a:t>
            </a:r>
            <a:r>
              <a:rPr lang="en-GB" b="1" dirty="0" smtClean="0">
                <a:solidFill>
                  <a:srgbClr val="000066"/>
                </a:solidFill>
              </a:rPr>
              <a:t> in </a:t>
            </a:r>
            <a:r>
              <a:rPr lang="en-GB" b="1" i="1" dirty="0" err="1" smtClean="0">
                <a:solidFill>
                  <a:srgbClr val="000066"/>
                </a:solidFill>
              </a:rPr>
              <a:t>e</a:t>
            </a:r>
            <a:r>
              <a:rPr lang="en-GB" b="1" i="1" baseline="30000" dirty="0" err="1" smtClean="0">
                <a:solidFill>
                  <a:srgbClr val="000066"/>
                </a:solidFill>
              </a:rPr>
              <a:t>+</a:t>
            </a:r>
            <a:r>
              <a:rPr lang="en-GB" b="1" i="1" dirty="0" err="1" smtClean="0">
                <a:solidFill>
                  <a:srgbClr val="000066"/>
                </a:solidFill>
              </a:rPr>
              <a:t>e</a:t>
            </a:r>
            <a:r>
              <a:rPr lang="en-GB" b="1" i="1" baseline="30000" dirty="0" smtClean="0">
                <a:solidFill>
                  <a:srgbClr val="000066"/>
                </a:solidFill>
              </a:rPr>
              <a:t>-</a:t>
            </a:r>
            <a:endParaRPr lang="en-GB" b="1" i="1" baseline="30000" dirty="0">
              <a:solidFill>
                <a:srgbClr val="000066"/>
              </a:solidFill>
            </a:endParaRPr>
          </a:p>
          <a:p>
            <a:pPr algn="ctr"/>
            <a:r>
              <a:rPr lang="en-GB" b="1" dirty="0" smtClean="0">
                <a:solidFill>
                  <a:srgbClr val="000066"/>
                </a:solidFill>
              </a:rPr>
              <a:t> luminosity</a:t>
            </a:r>
            <a:endParaRPr lang="en-GB" b="1" dirty="0">
              <a:solidFill>
                <a:srgbClr val="00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7621" y="-17608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collider </a:t>
            </a:r>
            <a:r>
              <a:rPr lang="en-GB" sz="32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c.m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. energy  vs. year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93637" y="1355225"/>
            <a:ext cx="2137316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3200" b="1" i="1" dirty="0" err="1" smtClean="0">
                <a:solidFill>
                  <a:srgbClr val="FF0000"/>
                </a:solidFill>
              </a:rPr>
              <a:t>E</a:t>
            </a:r>
            <a:r>
              <a:rPr lang="en-GB" sz="3200" b="1" i="1" baseline="-25000" dirty="0" err="1" smtClean="0">
                <a:solidFill>
                  <a:srgbClr val="FF0000"/>
                </a:solidFill>
              </a:rPr>
              <a:t>cm</a:t>
            </a:r>
            <a:r>
              <a:rPr lang="en-GB" sz="3200" b="1" dirty="0" smtClean="0">
                <a:solidFill>
                  <a:srgbClr val="FF0000"/>
                </a:solidFill>
              </a:rPr>
              <a:t>=2</a:t>
            </a:r>
            <a:r>
              <a:rPr lang="en-GB" sz="3200" b="1" i="1" dirty="0" smtClean="0">
                <a:solidFill>
                  <a:srgbClr val="FF0000"/>
                </a:solidFill>
              </a:rPr>
              <a:t>ec  B</a:t>
            </a:r>
            <a:r>
              <a:rPr lang="en-GB" sz="3200" b="1" i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endParaRPr lang="en-GB" sz="3200" b="1" i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3" name="Oval 2"/>
          <p:cNvSpPr/>
          <p:nvPr/>
        </p:nvSpPr>
        <p:spPr>
          <a:xfrm>
            <a:off x="8164040" y="1355225"/>
            <a:ext cx="666913" cy="58477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13963" y="3068960"/>
            <a:ext cx="144016" cy="12021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64466" y="1864036"/>
            <a:ext cx="134870" cy="9527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0955" y="1774649"/>
            <a:ext cx="1191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adron-lepton</a:t>
            </a:r>
            <a:endParaRPr lang="en-GB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7162897" y="2204863"/>
            <a:ext cx="233019" cy="12581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38159" y="2308230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FCC-he</a:t>
            </a:r>
            <a:endParaRPr lang="en-GB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6008194" y="2508075"/>
            <a:ext cx="233011" cy="168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60869" y="253876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LHeC</a:t>
            </a:r>
            <a:endParaRPr lang="en-GB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Connector 27"/>
          <p:cNvCxnSpPr>
            <a:endCxn id="21" idx="2"/>
          </p:cNvCxnSpPr>
          <p:nvPr/>
        </p:nvCxnSpPr>
        <p:spPr>
          <a:xfrm flipV="1">
            <a:off x="3791574" y="2330674"/>
            <a:ext cx="3487832" cy="798398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246" y="2920950"/>
            <a:ext cx="915619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6297476" y="211543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err="1">
                <a:solidFill>
                  <a:srgbClr val="00B050"/>
                </a:solidFill>
              </a:rPr>
              <a:t>e</a:t>
            </a:r>
            <a:r>
              <a:rPr lang="en-GB" b="1" i="1" dirty="0" err="1" smtClean="0">
                <a:solidFill>
                  <a:srgbClr val="00B050"/>
                </a:solidFill>
              </a:rPr>
              <a:t>p</a:t>
            </a:r>
            <a:endParaRPr lang="en-GB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18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i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FCC-</a:t>
            </a:r>
            <a:r>
              <a:rPr lang="en-GB" sz="3200" b="1" i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hh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: 100 </a:t>
            </a:r>
            <a:r>
              <a:rPr lang="en-GB" sz="32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TeV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</a:t>
            </a:r>
            <a:r>
              <a:rPr lang="en-GB" sz="3200" b="1" i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pp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collider</a:t>
            </a:r>
          </a:p>
        </p:txBody>
      </p:sp>
      <p:pic>
        <p:nvPicPr>
          <p:cNvPr id="3" name="Picture 4" descr="Screen Shot 2013-07-02 at 11.52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93" y="719999"/>
            <a:ext cx="9175391" cy="4461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712882" y="3135115"/>
            <a:ext cx="2581354" cy="1254871"/>
            <a:chOff x="1744274" y="3114675"/>
            <a:chExt cx="2581354" cy="1254871"/>
          </a:xfrm>
          <a:solidFill>
            <a:srgbClr val="B2B2B2"/>
          </a:solidFill>
          <a:effectLst/>
        </p:grpSpPr>
        <p:sp>
          <p:nvSpPr>
            <p:cNvPr id="5" name="Donut 4"/>
            <p:cNvSpPr/>
            <p:nvPr/>
          </p:nvSpPr>
          <p:spPr>
            <a:xfrm>
              <a:off x="1744274" y="3118121"/>
              <a:ext cx="2568780" cy="1251425"/>
            </a:xfrm>
            <a:prstGeom prst="donut">
              <a:avLst>
                <a:gd name="adj" fmla="val 2674"/>
              </a:avLst>
            </a:prstGeom>
            <a:grpFill/>
            <a:ln w="6350" cap="flat" cmpd="sng" algn="ctr">
              <a:solidFill>
                <a:srgbClr val="4D4D4D">
                  <a:lumMod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3896788" y="3282595"/>
              <a:ext cx="81535" cy="73380"/>
            </a:xfrm>
            <a:prstGeom prst="ellipse">
              <a:avLst/>
            </a:prstGeom>
            <a:grpFill/>
            <a:ln w="9525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2025650" y="4098925"/>
              <a:ext cx="76200" cy="71385"/>
            </a:xfrm>
            <a:prstGeom prst="ellipse">
              <a:avLst/>
            </a:prstGeom>
            <a:grpFill/>
            <a:ln w="9525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3308708" y="3114675"/>
              <a:ext cx="82192" cy="78039"/>
            </a:xfrm>
            <a:prstGeom prst="ellipse">
              <a:avLst/>
            </a:prstGeom>
            <a:grpFill/>
            <a:ln w="9525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241800" y="3605966"/>
              <a:ext cx="83828" cy="80209"/>
            </a:xfrm>
            <a:prstGeom prst="ellipse">
              <a:avLst/>
            </a:prstGeom>
            <a:grpFill/>
            <a:ln w="9525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10" name="TextBox 37"/>
          <p:cNvSpPr txBox="1">
            <a:spLocks noChangeArrowheads="1"/>
          </p:cNvSpPr>
          <p:nvPr/>
        </p:nvSpPr>
        <p:spPr bwMode="auto">
          <a:xfrm>
            <a:off x="159108" y="5215800"/>
            <a:ext cx="191135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8" tIns="45690" rIns="91378" bIns="4569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SzPct val="9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2000" kern="0" dirty="0" smtClean="0">
                <a:solidFill>
                  <a:srgbClr val="808080"/>
                </a:solidFill>
              </a:rPr>
              <a:t>LHC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2000" kern="0" dirty="0" smtClean="0">
                <a:solidFill>
                  <a:srgbClr val="808080"/>
                </a:solidFill>
              </a:rPr>
              <a:t>27 km, 8.33 T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2000" kern="0" dirty="0" smtClean="0">
                <a:solidFill>
                  <a:srgbClr val="808080"/>
                </a:solidFill>
              </a:rPr>
              <a:t>14 </a:t>
            </a:r>
            <a:r>
              <a:rPr lang="en-US" altLang="en-US" sz="2000" kern="0" dirty="0" err="1" smtClean="0">
                <a:solidFill>
                  <a:srgbClr val="808080"/>
                </a:solidFill>
              </a:rPr>
              <a:t>TeV</a:t>
            </a:r>
            <a:r>
              <a:rPr lang="en-US" altLang="en-US" sz="2000" kern="0" dirty="0" smtClean="0">
                <a:solidFill>
                  <a:srgbClr val="808080"/>
                </a:solidFill>
              </a:rPr>
              <a:t> (</a:t>
            </a:r>
            <a:r>
              <a:rPr lang="en-US" altLang="en-US" sz="2000" kern="0" dirty="0" err="1" smtClean="0">
                <a:solidFill>
                  <a:srgbClr val="808080"/>
                </a:solidFill>
              </a:rPr>
              <a:t>c.m</a:t>
            </a:r>
            <a:r>
              <a:rPr lang="en-US" altLang="en-US" sz="2000" kern="0" dirty="0" smtClean="0">
                <a:solidFill>
                  <a:srgbClr val="808080"/>
                </a:solidFill>
              </a:rPr>
              <a:t>.)</a:t>
            </a: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2216508" y="1305788"/>
            <a:ext cx="6486525" cy="4986336"/>
            <a:chOff x="2248202" y="1224133"/>
            <a:chExt cx="6486985" cy="4986307"/>
          </a:xfrm>
        </p:grpSpPr>
        <p:sp>
          <p:nvSpPr>
            <p:cNvPr id="12" name="TextBox 38"/>
            <p:cNvSpPr txBox="1">
              <a:spLocks noChangeArrowheads="1"/>
            </p:cNvSpPr>
            <p:nvPr/>
          </p:nvSpPr>
          <p:spPr bwMode="auto">
            <a:xfrm>
              <a:off x="4406482" y="5133228"/>
              <a:ext cx="2507596" cy="1077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SzPct val="9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0055A0"/>
                  </a:solidFill>
                </a:rPr>
                <a:t>FCC-</a:t>
              </a:r>
              <a:r>
                <a:rPr lang="en-US" altLang="en-US" sz="2000" kern="0" dirty="0" err="1" smtClean="0">
                  <a:solidFill>
                    <a:srgbClr val="0055A0"/>
                  </a:solidFill>
                </a:rPr>
                <a:t>hh</a:t>
              </a:r>
              <a:r>
                <a:rPr lang="en-US" altLang="en-US" sz="2000" kern="0" dirty="0" smtClean="0">
                  <a:solidFill>
                    <a:srgbClr val="0055A0"/>
                  </a:solidFill>
                </a:rPr>
                <a:t> (alternative)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0055A0"/>
                  </a:solidFill>
                </a:rPr>
                <a:t>80 km, </a:t>
              </a:r>
              <a:r>
                <a:rPr lang="en-US" altLang="en-US" sz="2400" b="1" kern="0" dirty="0" smtClean="0">
                  <a:solidFill>
                    <a:srgbClr val="0055A0"/>
                  </a:solidFill>
                </a:rPr>
                <a:t>20 T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0055A0"/>
                  </a:solidFill>
                </a:rPr>
                <a:t>100 </a:t>
              </a:r>
              <a:r>
                <a:rPr lang="en-US" altLang="en-US" sz="2000" kern="0" dirty="0" err="1" smtClean="0">
                  <a:solidFill>
                    <a:srgbClr val="0055A0"/>
                  </a:solidFill>
                </a:rPr>
                <a:t>TeV</a:t>
              </a:r>
              <a:r>
                <a:rPr lang="en-US" altLang="en-US" sz="2000" kern="0" dirty="0" smtClean="0">
                  <a:solidFill>
                    <a:srgbClr val="0055A0"/>
                  </a:solidFill>
                </a:rPr>
                <a:t> (</a:t>
              </a:r>
              <a:r>
                <a:rPr lang="en-US" altLang="en-US" sz="2000" kern="0" dirty="0" err="1" smtClean="0">
                  <a:solidFill>
                    <a:srgbClr val="0055A0"/>
                  </a:solidFill>
                </a:rPr>
                <a:t>c.m</a:t>
              </a:r>
              <a:r>
                <a:rPr lang="en-US" altLang="en-US" sz="2000" kern="0" dirty="0" smtClean="0">
                  <a:solidFill>
                    <a:srgbClr val="0055A0"/>
                  </a:solidFill>
                </a:rPr>
                <a:t>.)</a:t>
              </a:r>
            </a:p>
          </p:txBody>
        </p:sp>
        <p:grpSp>
          <p:nvGrpSpPr>
            <p:cNvPr id="13" name="Group 46"/>
            <p:cNvGrpSpPr>
              <a:grpSpLocks/>
            </p:cNvGrpSpPr>
            <p:nvPr/>
          </p:nvGrpSpPr>
          <p:grpSpPr bwMode="auto">
            <a:xfrm>
              <a:off x="2248202" y="1224133"/>
              <a:ext cx="6486985" cy="2885406"/>
              <a:chOff x="2248202" y="1220555"/>
              <a:chExt cx="6486985" cy="2885406"/>
            </a:xfrm>
          </p:grpSpPr>
          <p:sp>
            <p:nvSpPr>
              <p:cNvPr id="14" name="Donut 13"/>
              <p:cNvSpPr/>
              <p:nvPr/>
            </p:nvSpPr>
            <p:spPr>
              <a:xfrm>
                <a:off x="2248202" y="1220555"/>
                <a:ext cx="6486985" cy="2885406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rgbClr val="0055A0">
                      <a:lumMod val="40000"/>
                      <a:lumOff val="60000"/>
                      <a:alpha val="40000"/>
                    </a:srgbClr>
                  </a:gs>
                  <a:gs pos="46000">
                    <a:srgbClr val="0055A0">
                      <a:alpha val="45000"/>
                    </a:srgbClr>
                  </a:gs>
                  <a:gs pos="100000">
                    <a:srgbClr val="0055A0">
                      <a:lumMod val="40000"/>
                      <a:lumOff val="60000"/>
                      <a:alpha val="55000"/>
                    </a:srgbClr>
                  </a:gs>
                </a:gsLst>
                <a:lin ang="5400000" scaled="1"/>
                <a:tileRect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88900">
                  <a:srgbClr val="DDDDDD">
                    <a:tint val="30000"/>
                    <a:shade val="95000"/>
                    <a:satMod val="300000"/>
                    <a:alpha val="25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377655" y="3069147"/>
                <a:ext cx="144000" cy="72000"/>
              </a:xfrm>
              <a:prstGeom prst="ellipse">
                <a:avLst/>
              </a:prstGeom>
              <a:solidFill>
                <a:srgbClr val="0055A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44887" y="1956403"/>
                <a:ext cx="144000" cy="72000"/>
              </a:xfrm>
              <a:prstGeom prst="ellipse">
                <a:avLst/>
              </a:prstGeom>
              <a:solidFill>
                <a:srgbClr val="0055A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366784" y="1290779"/>
                <a:ext cx="144000" cy="72000"/>
              </a:xfrm>
              <a:prstGeom prst="ellipse">
                <a:avLst/>
              </a:prstGeom>
              <a:solidFill>
                <a:srgbClr val="0055A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667958" y="1327306"/>
                <a:ext cx="144000" cy="72000"/>
              </a:xfrm>
              <a:prstGeom prst="ellipse">
                <a:avLst/>
              </a:prstGeom>
              <a:solidFill>
                <a:srgbClr val="0055A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8345133" y="2028403"/>
                <a:ext cx="144000" cy="72000"/>
              </a:xfrm>
              <a:prstGeom prst="ellipse">
                <a:avLst/>
              </a:prstGeom>
              <a:solidFill>
                <a:srgbClr val="0055A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283887" y="3996431"/>
                <a:ext cx="144000" cy="72000"/>
              </a:xfrm>
              <a:prstGeom prst="ellipse">
                <a:avLst/>
              </a:prstGeom>
              <a:solidFill>
                <a:srgbClr val="0055A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8057133" y="3416438"/>
                <a:ext cx="144000" cy="72000"/>
              </a:xfrm>
              <a:prstGeom prst="ellipse">
                <a:avLst/>
              </a:prstGeom>
              <a:solidFill>
                <a:srgbClr val="0055A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068382" y="3916485"/>
                <a:ext cx="144000" cy="72000"/>
              </a:xfrm>
              <a:prstGeom prst="ellipse">
                <a:avLst/>
              </a:prstGeom>
              <a:solidFill>
                <a:srgbClr val="0055A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122846" y="1062900"/>
            <a:ext cx="7040601" cy="5229246"/>
            <a:chOff x="2154704" y="980728"/>
            <a:chExt cx="7039792" cy="5229840"/>
          </a:xfrm>
        </p:grpSpPr>
        <p:sp>
          <p:nvSpPr>
            <p:cNvPr id="24" name="TextBox 48"/>
            <p:cNvSpPr txBox="1">
              <a:spLocks noChangeArrowheads="1"/>
            </p:cNvSpPr>
            <p:nvPr/>
          </p:nvSpPr>
          <p:spPr bwMode="auto">
            <a:xfrm>
              <a:off x="6913364" y="5133228"/>
              <a:ext cx="2281132" cy="1077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SzPct val="9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008000"/>
                  </a:solidFill>
                </a:rPr>
                <a:t>FCC-</a:t>
              </a:r>
              <a:r>
                <a:rPr lang="en-US" altLang="en-US" sz="2000" kern="0" dirty="0" err="1" smtClean="0">
                  <a:solidFill>
                    <a:srgbClr val="008000"/>
                  </a:solidFill>
                </a:rPr>
                <a:t>hh</a:t>
              </a:r>
              <a:r>
                <a:rPr lang="en-US" altLang="en-US" sz="2000" kern="0" dirty="0" smtClean="0">
                  <a:solidFill>
                    <a:srgbClr val="008000"/>
                  </a:solidFill>
                </a:rPr>
                <a:t> (baseline)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008000"/>
                  </a:solidFill>
                </a:rPr>
                <a:t>100 km, </a:t>
              </a:r>
              <a:r>
                <a:rPr lang="en-US" altLang="en-US" sz="2400" b="1" kern="0" dirty="0" smtClean="0">
                  <a:solidFill>
                    <a:srgbClr val="008000"/>
                  </a:solidFill>
                </a:rPr>
                <a:t>16 T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008000"/>
                  </a:solidFill>
                </a:rPr>
                <a:t>100 </a:t>
              </a:r>
              <a:r>
                <a:rPr lang="en-US" altLang="en-US" sz="2000" kern="0" dirty="0" err="1" smtClean="0">
                  <a:solidFill>
                    <a:srgbClr val="008000"/>
                  </a:solidFill>
                </a:rPr>
                <a:t>TeV</a:t>
              </a:r>
              <a:r>
                <a:rPr lang="en-US" altLang="en-US" sz="2000" kern="0" dirty="0" smtClean="0">
                  <a:solidFill>
                    <a:srgbClr val="008000"/>
                  </a:solidFill>
                </a:rPr>
                <a:t> (</a:t>
              </a:r>
              <a:r>
                <a:rPr lang="en-US" altLang="en-US" sz="2000" kern="0" dirty="0" err="1" smtClean="0">
                  <a:solidFill>
                    <a:srgbClr val="008000"/>
                  </a:solidFill>
                </a:rPr>
                <a:t>c.m</a:t>
              </a:r>
              <a:r>
                <a:rPr lang="en-US" altLang="en-US" sz="2000" kern="0" dirty="0" smtClean="0">
                  <a:solidFill>
                    <a:srgbClr val="008000"/>
                  </a:solidFill>
                </a:rPr>
                <a:t>.)</a:t>
              </a:r>
            </a:p>
          </p:txBody>
        </p:sp>
        <p:grpSp>
          <p:nvGrpSpPr>
            <p:cNvPr id="25" name="Group 49"/>
            <p:cNvGrpSpPr>
              <a:grpSpLocks/>
            </p:cNvGrpSpPr>
            <p:nvPr/>
          </p:nvGrpSpPr>
          <p:grpSpPr bwMode="auto">
            <a:xfrm>
              <a:off x="2154704" y="980728"/>
              <a:ext cx="6912768" cy="3128811"/>
              <a:chOff x="2154704" y="977150"/>
              <a:chExt cx="6912768" cy="3128811"/>
            </a:xfrm>
          </p:grpSpPr>
          <p:sp>
            <p:nvSpPr>
              <p:cNvPr id="26" name="Donut 25"/>
              <p:cNvSpPr/>
              <p:nvPr/>
            </p:nvSpPr>
            <p:spPr>
              <a:xfrm>
                <a:off x="2154704" y="977150"/>
                <a:ext cx="6912768" cy="3128811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rgbClr val="CCFFCC">
                      <a:alpha val="40000"/>
                    </a:srgbClr>
                  </a:gs>
                  <a:gs pos="46000">
                    <a:srgbClr val="008000">
                      <a:alpha val="45000"/>
                    </a:srgbClr>
                  </a:gs>
                  <a:gs pos="100000">
                    <a:srgbClr val="CCFFCC">
                      <a:alpha val="55000"/>
                    </a:srgbClr>
                  </a:gs>
                </a:gsLst>
                <a:lin ang="5400000" scaled="1"/>
                <a:tileRect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88900">
                  <a:srgbClr val="DDDDDD">
                    <a:tint val="30000"/>
                    <a:shade val="95000"/>
                    <a:satMod val="300000"/>
                    <a:alpha val="25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385399" y="307689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416375" y="186117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230528" y="1076555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6869308" y="108429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8620781" y="1820147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379960" y="3999174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8258477" y="3462902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076126" y="392422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</p:grpSp>
      <p:sp>
        <p:nvSpPr>
          <p:cNvPr id="35" name="Donut 34"/>
          <p:cNvSpPr/>
          <p:nvPr/>
        </p:nvSpPr>
        <p:spPr>
          <a:xfrm>
            <a:off x="3181708" y="3194913"/>
            <a:ext cx="896938" cy="431800"/>
          </a:xfrm>
          <a:prstGeom prst="donut">
            <a:avLst>
              <a:gd name="adj" fmla="val 7536"/>
            </a:avLst>
          </a:prstGeom>
          <a:solidFill>
            <a:srgbClr val="B2B2B2"/>
          </a:solidFill>
          <a:ln w="63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lIns="91378" tIns="45690" rIns="91378" bIns="45690" anchor="ctr"/>
          <a:lstStyle/>
          <a:p>
            <a:pPr algn="ctr">
              <a:defRPr/>
            </a:pPr>
            <a:endParaRPr lang="en-US" kern="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6" name="Donut 35"/>
          <p:cNvSpPr/>
          <p:nvPr/>
        </p:nvSpPr>
        <p:spPr>
          <a:xfrm>
            <a:off x="3870683" y="3134588"/>
            <a:ext cx="274638" cy="142875"/>
          </a:xfrm>
          <a:prstGeom prst="donut">
            <a:avLst>
              <a:gd name="adj" fmla="val 14232"/>
            </a:avLst>
          </a:prstGeom>
          <a:solidFill>
            <a:srgbClr val="B2B2B2"/>
          </a:solidFill>
          <a:ln w="63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lIns="91378" tIns="45690" rIns="91378" bIns="45690" anchor="ctr"/>
          <a:lstStyle/>
          <a:p>
            <a:pPr algn="ctr">
              <a:defRPr/>
            </a:pPr>
            <a:endParaRPr lang="en-US" kern="0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1713271" y="3134588"/>
            <a:ext cx="2601943" cy="3157494"/>
            <a:chOff x="1744274" y="3053276"/>
            <a:chExt cx="2602807" cy="3157002"/>
          </a:xfrm>
        </p:grpSpPr>
        <p:grpSp>
          <p:nvGrpSpPr>
            <p:cNvPr id="38" name="Group 25"/>
            <p:cNvGrpSpPr>
              <a:grpSpLocks/>
            </p:cNvGrpSpPr>
            <p:nvPr/>
          </p:nvGrpSpPr>
          <p:grpSpPr bwMode="auto">
            <a:xfrm>
              <a:off x="1744274" y="3053276"/>
              <a:ext cx="2602807" cy="1254872"/>
              <a:chOff x="1744274" y="3114674"/>
              <a:chExt cx="2602807" cy="1254872"/>
            </a:xfrm>
          </p:grpSpPr>
          <p:sp>
            <p:nvSpPr>
              <p:cNvPr id="40" name="Donut 39"/>
              <p:cNvSpPr/>
              <p:nvPr/>
            </p:nvSpPr>
            <p:spPr>
              <a:xfrm>
                <a:off x="1744274" y="3118121"/>
                <a:ext cx="2568780" cy="1251425"/>
              </a:xfrm>
              <a:prstGeom prst="donut">
                <a:avLst>
                  <a:gd name="adj" fmla="val 2674"/>
                </a:avLst>
              </a:prstGeom>
              <a:gradFill flip="none" rotWithShape="1">
                <a:gsLst>
                  <a:gs pos="0">
                    <a:srgbClr val="FF6600">
                      <a:alpha val="51000"/>
                    </a:srgbClr>
                  </a:gs>
                  <a:gs pos="48000">
                    <a:srgbClr val="FF0000">
                      <a:alpha val="51000"/>
                    </a:srgbClr>
                  </a:gs>
                  <a:gs pos="100000">
                    <a:srgbClr val="FF6600">
                      <a:alpha val="51000"/>
                    </a:srgbClr>
                  </a:gs>
                </a:gsLst>
                <a:lin ang="5400000" scaled="1"/>
                <a:tileRect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41" name="Oval 40"/>
              <p:cNvSpPr>
                <a:spLocks/>
              </p:cNvSpPr>
              <p:nvPr/>
            </p:nvSpPr>
            <p:spPr>
              <a:xfrm>
                <a:off x="3858067" y="3282595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2" name="Oval 41"/>
              <p:cNvSpPr>
                <a:spLocks/>
              </p:cNvSpPr>
              <p:nvPr/>
            </p:nvSpPr>
            <p:spPr>
              <a:xfrm>
                <a:off x="1986930" y="409892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3" name="Oval 42"/>
              <p:cNvSpPr>
                <a:spLocks/>
              </p:cNvSpPr>
              <p:nvPr/>
            </p:nvSpPr>
            <p:spPr>
              <a:xfrm>
                <a:off x="3269988" y="311467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4" name="Oval 43"/>
              <p:cNvSpPr>
                <a:spLocks/>
              </p:cNvSpPr>
              <p:nvPr/>
            </p:nvSpPr>
            <p:spPr>
              <a:xfrm>
                <a:off x="4203081" y="3605966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39" name="TextBox 36"/>
            <p:cNvSpPr txBox="1">
              <a:spLocks noChangeArrowheads="1"/>
            </p:cNvSpPr>
            <p:nvPr/>
          </p:nvSpPr>
          <p:spPr bwMode="auto">
            <a:xfrm>
              <a:off x="2593029" y="5133228"/>
              <a:ext cx="1735345" cy="107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SzPct val="9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FF0000"/>
                  </a:solidFill>
                </a:rPr>
                <a:t>“HE-LHC”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FF0000"/>
                  </a:solidFill>
                </a:rPr>
                <a:t>27 km, </a:t>
              </a:r>
              <a:r>
                <a:rPr lang="en-US" altLang="en-US" sz="2400" b="1" kern="0" dirty="0" smtClean="0">
                  <a:solidFill>
                    <a:srgbClr val="FF0000"/>
                  </a:solidFill>
                </a:rPr>
                <a:t>20 T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FF0000"/>
                  </a:solidFill>
                </a:rPr>
                <a:t>33 </a:t>
              </a:r>
              <a:r>
                <a:rPr lang="en-US" altLang="en-US" sz="2000" kern="0" dirty="0" err="1" smtClean="0">
                  <a:solidFill>
                    <a:srgbClr val="FF0000"/>
                  </a:solidFill>
                </a:rPr>
                <a:t>TeV</a:t>
              </a:r>
              <a:r>
                <a:rPr lang="en-US" altLang="en-US" sz="2000" kern="0" dirty="0" smtClean="0">
                  <a:solidFill>
                    <a:srgbClr val="FF0000"/>
                  </a:solidFill>
                </a:rPr>
                <a:t> (</a:t>
              </a:r>
              <a:r>
                <a:rPr lang="en-US" altLang="en-US" sz="2000" kern="0" dirty="0" err="1" smtClean="0">
                  <a:solidFill>
                    <a:srgbClr val="FF0000"/>
                  </a:solidFill>
                </a:rPr>
                <a:t>c.m</a:t>
              </a:r>
              <a:r>
                <a:rPr lang="en-US" altLang="en-US" sz="2000" kern="0" dirty="0" smtClean="0">
                  <a:solidFill>
                    <a:srgbClr val="FF0000"/>
                  </a:solidFill>
                </a:rPr>
                <a:t>.)</a:t>
              </a:r>
            </a:p>
          </p:txBody>
        </p:sp>
      </p:grpSp>
      <p:sp>
        <p:nvSpPr>
          <p:cNvPr id="45" name="TextBox 3"/>
          <p:cNvSpPr txBox="1">
            <a:spLocks noChangeArrowheads="1"/>
          </p:cNvSpPr>
          <p:nvPr/>
        </p:nvSpPr>
        <p:spPr bwMode="auto">
          <a:xfrm>
            <a:off x="3505558" y="2113825"/>
            <a:ext cx="100806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78" tIns="45690" rIns="91378" bIns="4569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SzPct val="9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800" kern="0" smtClean="0">
                <a:solidFill>
                  <a:srgbClr val="FFFFFF"/>
                </a:solidFill>
              </a:rPr>
              <a:t>Geneva</a:t>
            </a:r>
          </a:p>
        </p:txBody>
      </p:sp>
      <p:sp>
        <p:nvSpPr>
          <p:cNvPr id="46" name="TextBox 68"/>
          <p:cNvSpPr txBox="1">
            <a:spLocks noChangeArrowheads="1"/>
          </p:cNvSpPr>
          <p:nvPr/>
        </p:nvSpPr>
        <p:spPr bwMode="auto">
          <a:xfrm>
            <a:off x="3832583" y="2793275"/>
            <a:ext cx="49847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78" tIns="45690" rIns="91378" bIns="4569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SzPct val="9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800" kern="0" smtClean="0">
                <a:solidFill>
                  <a:srgbClr val="FFFFFF"/>
                </a:solidFill>
              </a:rPr>
              <a:t>PS</a:t>
            </a:r>
          </a:p>
        </p:txBody>
      </p:sp>
      <p:sp>
        <p:nvSpPr>
          <p:cNvPr id="47" name="TextBox 69"/>
          <p:cNvSpPr txBox="1">
            <a:spLocks noChangeArrowheads="1"/>
          </p:cNvSpPr>
          <p:nvPr/>
        </p:nvSpPr>
        <p:spPr bwMode="auto">
          <a:xfrm>
            <a:off x="3318233" y="3250475"/>
            <a:ext cx="65405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78" tIns="45690" rIns="91378" bIns="4569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SzPct val="9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800" kern="0" smtClean="0">
                <a:solidFill>
                  <a:srgbClr val="FFFFFF"/>
                </a:solidFill>
              </a:rPr>
              <a:t>SPS</a:t>
            </a:r>
          </a:p>
        </p:txBody>
      </p:sp>
      <p:sp>
        <p:nvSpPr>
          <p:cNvPr id="48" name="TextBox 70"/>
          <p:cNvSpPr txBox="1">
            <a:spLocks noChangeArrowheads="1"/>
          </p:cNvSpPr>
          <p:nvPr/>
        </p:nvSpPr>
        <p:spPr bwMode="auto">
          <a:xfrm>
            <a:off x="2526071" y="3645763"/>
            <a:ext cx="65405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78" tIns="45690" rIns="91378" bIns="4569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SzPct val="9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800" kern="0" smtClean="0">
                <a:solidFill>
                  <a:srgbClr val="FFFFFF"/>
                </a:solidFill>
              </a:rPr>
              <a:t>LHC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004602" y="4812520"/>
            <a:ext cx="109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/>
                </a:solidFill>
              </a:rPr>
              <a:t>B. Strauss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910000" y="5215800"/>
            <a:ext cx="2185029" cy="1076346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4171" y="6334780"/>
            <a:ext cx="9120946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00CC"/>
                </a:solidFill>
              </a:rPr>
              <a:t>Key technology: high-field SC magnets</a:t>
            </a:r>
            <a:endParaRPr lang="en-GB" sz="2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36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498457"/>
              </p:ext>
            </p:extLst>
          </p:nvPr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Cms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600708"/>
              </p:ext>
            </p:extLst>
          </p:nvPr>
        </p:nvGraphicFramePr>
        <p:xfrm>
          <a:off x="19455" y="42183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5976"/>
                <a:gridCol w="1296144"/>
                <a:gridCol w="1706750"/>
                <a:gridCol w="1785130"/>
              </a:tblGrid>
              <a:tr h="42323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parameter</a:t>
                      </a:r>
                      <a:endParaRPr lang="en-US" sz="2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LHC</a:t>
                      </a:r>
                      <a:endParaRPr lang="en-US" sz="2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HL-LHC</a:t>
                      </a:r>
                      <a:endParaRPr lang="en-US" sz="2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FCC-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hh</a:t>
                      </a:r>
                      <a:endParaRPr lang="en-US" sz="2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+mn-lt"/>
                        </a:rPr>
                        <a:t>c.m</a:t>
                      </a:r>
                      <a:r>
                        <a:rPr lang="en-US" sz="2400" dirty="0" smtClean="0">
                          <a:latin typeface="+mn-lt"/>
                        </a:rPr>
                        <a:t>. energy [</a:t>
                      </a:r>
                      <a:r>
                        <a:rPr lang="en-US" sz="2400" dirty="0" err="1" smtClean="0">
                          <a:latin typeface="+mn-lt"/>
                        </a:rPr>
                        <a:t>TeV</a:t>
                      </a:r>
                      <a:r>
                        <a:rPr lang="en-US" sz="2400" dirty="0" smtClean="0">
                          <a:latin typeface="+mn-lt"/>
                        </a:rPr>
                        <a:t>]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14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100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1330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2400" dirty="0" smtClean="0">
                          <a:latin typeface="+mn-lt"/>
                        </a:rPr>
                        <a:t>dipole magnet</a:t>
                      </a:r>
                      <a:r>
                        <a:rPr lang="en-US" sz="2400" baseline="0" dirty="0" smtClean="0">
                          <a:latin typeface="+mn-lt"/>
                        </a:rPr>
                        <a:t> field </a:t>
                      </a:r>
                      <a:r>
                        <a:rPr lang="en-US" sz="2400" dirty="0" smtClean="0">
                          <a:latin typeface="+mn-lt"/>
                        </a:rPr>
                        <a:t> [T]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8.33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16 (20)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circumference [km]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36.7 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100 (83)</a:t>
                      </a: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luminosity [10</a:t>
                      </a:r>
                      <a:r>
                        <a:rPr lang="en-US" sz="2400" baseline="30000" dirty="0" smtClean="0">
                          <a:latin typeface="+mn-lt"/>
                        </a:rPr>
                        <a:t>34 </a:t>
                      </a:r>
                      <a:r>
                        <a:rPr lang="en-US" sz="2400" baseline="0" dirty="0" smtClean="0">
                          <a:latin typeface="+mn-lt"/>
                        </a:rPr>
                        <a:t>cm</a:t>
                      </a:r>
                      <a:r>
                        <a:rPr lang="en-US" sz="2400" baseline="30000" dirty="0" smtClean="0">
                          <a:latin typeface="+mn-lt"/>
                        </a:rPr>
                        <a:t>-2</a:t>
                      </a:r>
                      <a:r>
                        <a:rPr lang="en-US" sz="2400" baseline="0" dirty="0" smtClean="0">
                          <a:latin typeface="+mn-lt"/>
                        </a:rPr>
                        <a:t>s</a:t>
                      </a:r>
                      <a:r>
                        <a:rPr lang="en-US" sz="2400" baseline="30000" dirty="0" smtClean="0">
                          <a:latin typeface="+mn-lt"/>
                        </a:rPr>
                        <a:t>-1</a:t>
                      </a:r>
                      <a:r>
                        <a:rPr lang="en-US" sz="2400" dirty="0" smtClean="0">
                          <a:latin typeface="+mn-lt"/>
                        </a:rPr>
                        <a:t>]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5 [→20?]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bunch spacing</a:t>
                      </a:r>
                      <a:r>
                        <a:rPr lang="en-US" sz="2400" baseline="0" dirty="0" smtClean="0">
                          <a:latin typeface="+mn-lt"/>
                        </a:rPr>
                        <a:t> [ns]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25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25 (5)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/>
                    <a:p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events / bunch crossing</a:t>
                      </a:r>
                      <a:endParaRPr lang="en-US" sz="2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27</a:t>
                      </a:r>
                      <a:endParaRPr lang="en-US" sz="2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135</a:t>
                      </a:r>
                      <a:endParaRPr lang="en-US" sz="2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170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(34)</a:t>
                      </a:r>
                      <a:endParaRPr lang="en-US" sz="2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2400" dirty="0" smtClean="0">
                          <a:latin typeface="+mn-lt"/>
                        </a:rPr>
                        <a:t>bunch population [10</a:t>
                      </a:r>
                      <a:r>
                        <a:rPr lang="en-US" sz="2400" baseline="30000" dirty="0" smtClean="0">
                          <a:latin typeface="+mn-lt"/>
                        </a:rPr>
                        <a:t>11</a:t>
                      </a:r>
                      <a:r>
                        <a:rPr lang="en-US" sz="2400" dirty="0" smtClean="0">
                          <a:latin typeface="+mn-lt"/>
                        </a:rPr>
                        <a:t>]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1.15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2.2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baseline="0" dirty="0" smtClean="0">
                          <a:latin typeface="+mn-lt"/>
                        </a:rPr>
                        <a:t>1 (0.2)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2400" baseline="0" dirty="0" smtClean="0">
                          <a:latin typeface="+mn-lt"/>
                        </a:rPr>
                        <a:t>norm. transverse </a:t>
                      </a:r>
                      <a:r>
                        <a:rPr lang="en-US" sz="2400" baseline="0" dirty="0" err="1" smtClean="0">
                          <a:latin typeface="+mn-lt"/>
                        </a:rPr>
                        <a:t>emitt</a:t>
                      </a:r>
                      <a:r>
                        <a:rPr lang="en-US" sz="2400" baseline="0" dirty="0" smtClean="0">
                          <a:latin typeface="+mn-lt"/>
                        </a:rPr>
                        <a:t>. [</a:t>
                      </a:r>
                      <a:r>
                        <a:rPr lang="en-US" sz="2400" baseline="0" dirty="0" smtClean="0">
                          <a:latin typeface="+mn-lt"/>
                          <a:cs typeface="Symbol" charset="2"/>
                        </a:rPr>
                        <a:t>mm</a:t>
                      </a:r>
                      <a:r>
                        <a:rPr lang="en-US" sz="2400" baseline="0" dirty="0" smtClean="0">
                          <a:latin typeface="+mn-lt"/>
                        </a:rPr>
                        <a:t>]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3.75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2.5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2.2 (0.44)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2400" dirty="0" smtClean="0">
                          <a:latin typeface="+mn-lt"/>
                        </a:rPr>
                        <a:t>IP beta-function [m]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0.55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0.15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1.1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IP beam size [</a:t>
                      </a:r>
                      <a:r>
                        <a:rPr lang="en-US" sz="2400" baseline="0" dirty="0" smtClean="0">
                          <a:latin typeface="+mn-lt"/>
                          <a:cs typeface="Symbol" charset="2"/>
                        </a:rPr>
                        <a:t>mm</a:t>
                      </a:r>
                      <a:r>
                        <a:rPr lang="en-US" sz="2400" baseline="0" dirty="0" smtClean="0">
                          <a:latin typeface="+mn-lt"/>
                        </a:rPr>
                        <a:t>]</a:t>
                      </a:r>
                      <a:endParaRPr lang="en-US" sz="24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16.7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7.1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6.8</a:t>
                      </a:r>
                      <a:r>
                        <a:rPr lang="en-US" sz="2400" baseline="0" dirty="0" smtClean="0">
                          <a:latin typeface="+mn-lt"/>
                        </a:rPr>
                        <a:t> (3)</a:t>
                      </a:r>
                      <a:endParaRPr lang="en-US" sz="2400" dirty="0" smtClean="0">
                        <a:latin typeface="+mn-lt"/>
                      </a:endParaRPr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synchrotron rad. [W/m/aperture]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0.17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0.33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28 (44)</a:t>
                      </a:r>
                      <a:endParaRPr lang="en-US" sz="2400" dirty="0"/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critical energy [</a:t>
                      </a:r>
                      <a:r>
                        <a:rPr lang="en-US" sz="2400" baseline="0" dirty="0" err="1" smtClean="0"/>
                        <a:t>keV</a:t>
                      </a:r>
                      <a:r>
                        <a:rPr lang="en-US" sz="2400" baseline="0" dirty="0" smtClean="0"/>
                        <a:t>]</a:t>
                      </a:r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0.044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4.3 (5.5)</a:t>
                      </a:r>
                      <a:endParaRPr lang="en-US" sz="2400" dirty="0"/>
                    </a:p>
                  </a:txBody>
                  <a:tcPr/>
                </a:tc>
              </a:tr>
              <a:tr h="42323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total syn. rad. power [MW]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0.0072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0.0146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4.6 (5.8)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</a:tr>
              <a:tr h="42323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CC"/>
                          </a:solidFill>
                        </a:rPr>
                        <a:t>long</a:t>
                      </a:r>
                      <a:r>
                        <a:rPr lang="en-US" sz="2400" b="1" baseline="0" dirty="0" smtClean="0">
                          <a:solidFill>
                            <a:srgbClr val="0000CC"/>
                          </a:solidFill>
                        </a:rPr>
                        <a:t>itudinal damping time [h]</a:t>
                      </a:r>
                      <a:endParaRPr lang="en-US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2400" b="1" dirty="0" smtClean="0">
                          <a:solidFill>
                            <a:srgbClr val="0000CC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12.9</a:t>
                      </a:r>
                      <a:endParaRPr lang="en-US" sz="2400" b="1" dirty="0">
                        <a:solidFill>
                          <a:srgbClr val="0000CC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2400" b="1" dirty="0" smtClean="0">
                          <a:solidFill>
                            <a:srgbClr val="0000CC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0.54 (0.32)</a:t>
                      </a:r>
                      <a:endParaRPr lang="en-US" sz="2400" b="1" dirty="0">
                        <a:solidFill>
                          <a:srgbClr val="0000CC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95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73" y="1844824"/>
            <a:ext cx="8835204" cy="283967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228184" y="4692094"/>
            <a:ext cx="73410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ea typeface="Calibri"/>
              </a:rPr>
              <a:t>only a quarter is shown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17" y="1321604"/>
            <a:ext cx="3598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15-16 T: </a:t>
            </a:r>
            <a:r>
              <a:rPr lang="en-GB" sz="2800" i="1" dirty="0" err="1">
                <a:solidFill>
                  <a:prstClr val="black"/>
                </a:solidFill>
              </a:rPr>
              <a:t>Nb</a:t>
            </a:r>
            <a:r>
              <a:rPr lang="en-GB" sz="2800" i="1" dirty="0">
                <a:solidFill>
                  <a:prstClr val="black"/>
                </a:solidFill>
              </a:rPr>
              <a:t>-Ti</a:t>
            </a:r>
            <a:r>
              <a:rPr lang="en-GB" sz="2800" dirty="0">
                <a:solidFill>
                  <a:prstClr val="black"/>
                </a:solidFill>
              </a:rPr>
              <a:t> &amp; </a:t>
            </a:r>
            <a:r>
              <a:rPr lang="en-GB" sz="2800" i="1" dirty="0">
                <a:solidFill>
                  <a:prstClr val="black"/>
                </a:solidFill>
              </a:rPr>
              <a:t>Nb</a:t>
            </a:r>
            <a:r>
              <a:rPr lang="en-GB" sz="2800" baseline="-25000" dirty="0">
                <a:solidFill>
                  <a:prstClr val="black"/>
                </a:solidFill>
              </a:rPr>
              <a:t>3</a:t>
            </a:r>
            <a:r>
              <a:rPr lang="en-GB" sz="2800" i="1" dirty="0">
                <a:solidFill>
                  <a:prstClr val="black"/>
                </a:solidFill>
              </a:rPr>
              <a:t>S</a:t>
            </a:r>
            <a:r>
              <a:rPr lang="en-GB" sz="2800" dirty="0">
                <a:solidFill>
                  <a:prstClr val="black"/>
                </a:solidFill>
              </a:rPr>
              <a:t>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97775" y="1321604"/>
            <a:ext cx="4027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20 T: </a:t>
            </a:r>
            <a:r>
              <a:rPr lang="en-GB" sz="2800" i="1" dirty="0" err="1">
                <a:solidFill>
                  <a:prstClr val="black"/>
                </a:solidFill>
              </a:rPr>
              <a:t>Nb</a:t>
            </a:r>
            <a:r>
              <a:rPr lang="en-GB" sz="2800" i="1" dirty="0">
                <a:solidFill>
                  <a:prstClr val="black"/>
                </a:solidFill>
              </a:rPr>
              <a:t>-Ti</a:t>
            </a:r>
            <a:r>
              <a:rPr lang="en-GB" sz="2800" dirty="0">
                <a:solidFill>
                  <a:prstClr val="black"/>
                </a:solidFill>
              </a:rPr>
              <a:t> &amp; </a:t>
            </a:r>
            <a:r>
              <a:rPr lang="en-GB" sz="2800" i="1" dirty="0">
                <a:solidFill>
                  <a:prstClr val="black"/>
                </a:solidFill>
              </a:rPr>
              <a:t>Nb</a:t>
            </a:r>
            <a:r>
              <a:rPr lang="en-GB" sz="2800" baseline="-25000" dirty="0">
                <a:solidFill>
                  <a:prstClr val="black"/>
                </a:solidFill>
              </a:rPr>
              <a:t>3</a:t>
            </a:r>
            <a:r>
              <a:rPr lang="en-GB" sz="2800" i="1" dirty="0">
                <a:solidFill>
                  <a:prstClr val="black"/>
                </a:solidFill>
              </a:rPr>
              <a:t>Sn</a:t>
            </a:r>
            <a:r>
              <a:rPr lang="en-GB" sz="2800" dirty="0">
                <a:solidFill>
                  <a:prstClr val="black"/>
                </a:solidFill>
              </a:rPr>
              <a:t> &amp; </a:t>
            </a:r>
            <a:r>
              <a:rPr lang="en-GB" sz="2800" i="1" dirty="0">
                <a:solidFill>
                  <a:prstClr val="black"/>
                </a:solidFill>
              </a:rPr>
              <a:t>HTS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2040" y="6237312"/>
            <a:ext cx="4080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L. Rossi, E. Todesco, P. McIntyre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8117" y="4879457"/>
            <a:ext cx="44015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0000CC"/>
                </a:solidFill>
              </a:rPr>
              <a:t>“hybrid magnets”</a:t>
            </a:r>
            <a:endParaRPr lang="en-GB" sz="3200" dirty="0">
              <a:solidFill>
                <a:prstClr val="black"/>
              </a:solidFill>
            </a:endParaRPr>
          </a:p>
          <a:p>
            <a:r>
              <a:rPr lang="en-GB" sz="3200" dirty="0">
                <a:solidFill>
                  <a:prstClr val="black"/>
                </a:solidFill>
              </a:rPr>
              <a:t>example block-coil layout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cost-optimized high-field dipole magnets</a:t>
            </a:r>
          </a:p>
        </p:txBody>
      </p:sp>
    </p:spTree>
    <p:extLst>
      <p:ext uri="{BB962C8B-B14F-4D97-AF65-F5344CB8AC3E}">
        <p14:creationId xmlns:p14="http://schemas.microsoft.com/office/powerpoint/2010/main" val="41260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3" name="Picture 3" descr="Screen shot 2011-12-05 at 10.14.00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860425"/>
            <a:ext cx="8766175" cy="524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4" name="Rectangle 1030"/>
          <p:cNvSpPr>
            <a:spLocks noChangeArrowheads="1"/>
          </p:cNvSpPr>
          <p:nvPr/>
        </p:nvSpPr>
        <p:spPr bwMode="auto">
          <a:xfrm>
            <a:off x="2569890" y="6330950"/>
            <a:ext cx="6574110" cy="40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78" tIns="45690" rIns="91378" bIns="4569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SzPct val="9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 dirty="0" smtClean="0">
                <a:solidFill>
                  <a:prstClr val="black"/>
                </a:solidFill>
              </a:rPr>
              <a:t>B. Strauss, data by courtesy of J. </a:t>
            </a:r>
            <a:r>
              <a:rPr lang="en-US" altLang="en-US" sz="2000" dirty="0" err="1" smtClean="0">
                <a:solidFill>
                  <a:prstClr val="black"/>
                </a:solidFill>
              </a:rPr>
              <a:t>Parrell</a:t>
            </a:r>
            <a:r>
              <a:rPr lang="en-US" altLang="en-US" sz="2000" dirty="0" smtClean="0">
                <a:solidFill>
                  <a:prstClr val="black"/>
                </a:solidFill>
              </a:rPr>
              <a:t> (US DOE OST)</a:t>
            </a:r>
          </a:p>
        </p:txBody>
      </p:sp>
      <p:sp>
        <p:nvSpPr>
          <p:cNvPr id="179205" name="TextBox 2"/>
          <p:cNvSpPr txBox="1">
            <a:spLocks noChangeArrowheads="1"/>
          </p:cNvSpPr>
          <p:nvPr/>
        </p:nvSpPr>
        <p:spPr bwMode="auto">
          <a:xfrm>
            <a:off x="5210175" y="2332038"/>
            <a:ext cx="1082675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78" tIns="45690" rIns="91378" bIns="4569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SzPct val="9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800" smtClean="0">
                <a:solidFill>
                  <a:srgbClr val="FF0000"/>
                </a:solidFill>
              </a:rPr>
              <a:t>US-CDP</a:t>
            </a: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2862263" y="3409950"/>
            <a:ext cx="1765300" cy="1754188"/>
            <a:chOff x="2861566" y="3409652"/>
            <a:chExt cx="1766425" cy="1755249"/>
          </a:xfrm>
        </p:grpSpPr>
        <p:pic>
          <p:nvPicPr>
            <p:cNvPr id="179212" name="Picture 9" descr="hitachi nb3sn unreacted - peter le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1566" y="4246555"/>
              <a:ext cx="918346" cy="918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9213" name="Picture 5" descr="ost nb3sn unreacted - peter le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4112200"/>
              <a:ext cx="920087" cy="912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9214" name="TextBox 10"/>
            <p:cNvSpPr txBox="1">
              <a:spLocks noChangeArrowheads="1"/>
            </p:cNvSpPr>
            <p:nvPr/>
          </p:nvSpPr>
          <p:spPr bwMode="auto">
            <a:xfrm>
              <a:off x="3810762" y="3409652"/>
              <a:ext cx="81623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SzPct val="9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800" smtClean="0">
                  <a:solidFill>
                    <a:srgbClr val="FF0000"/>
                  </a:solidFill>
                </a:rPr>
                <a:t>ITER wires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6396038" y="2001838"/>
            <a:ext cx="1374775" cy="2276475"/>
            <a:chOff x="6395342" y="2002318"/>
            <a:chExt cx="1376243" cy="2276599"/>
          </a:xfrm>
        </p:grpSpPr>
        <p:pic>
          <p:nvPicPr>
            <p:cNvPr id="179209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74" r="16342"/>
            <a:stretch>
              <a:fillRect/>
            </a:stretch>
          </p:blipFill>
          <p:spPr bwMode="auto">
            <a:xfrm>
              <a:off x="6848717" y="2002318"/>
              <a:ext cx="922868" cy="939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9210" name="Picture 8" descr="Round Sub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95" r="16168"/>
            <a:stretch>
              <a:fillRect/>
            </a:stretch>
          </p:blipFill>
          <p:spPr bwMode="auto">
            <a:xfrm>
              <a:off x="6395342" y="2630756"/>
              <a:ext cx="906750" cy="93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9211" name="TextBox 12"/>
            <p:cNvSpPr txBox="1">
              <a:spLocks noChangeArrowheads="1"/>
            </p:cNvSpPr>
            <p:nvPr/>
          </p:nvSpPr>
          <p:spPr bwMode="auto">
            <a:xfrm>
              <a:off x="6395342" y="3632586"/>
              <a:ext cx="109914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SzPct val="9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800" smtClean="0">
                  <a:solidFill>
                    <a:srgbClr val="FF0000"/>
                  </a:solidFill>
                </a:rPr>
                <a:t>HL-LHC wires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-13932" y="-1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i="1" kern="0" dirty="0">
                <a:solidFill>
                  <a:srgbClr val="FFFF00"/>
                </a:solidFill>
                <a:cs typeface="Calibri" pitchFamily="34" charset="0"/>
              </a:rPr>
              <a:t>Nb</a:t>
            </a:r>
            <a:r>
              <a:rPr lang="en-GB" sz="3200" b="1" kern="0" baseline="-25000" dirty="0">
                <a:solidFill>
                  <a:srgbClr val="FFFF00"/>
                </a:solidFill>
                <a:cs typeface="Calibri" pitchFamily="34" charset="0"/>
              </a:rPr>
              <a:t>3</a:t>
            </a:r>
            <a:r>
              <a:rPr lang="en-GB" sz="3200" b="1" i="1" kern="0" dirty="0">
                <a:solidFill>
                  <a:srgbClr val="FFFF00"/>
                </a:solidFill>
                <a:cs typeface="Calibri" pitchFamily="34" charset="0"/>
              </a:rPr>
              <a:t>Sn</a:t>
            </a:r>
            <a:r>
              <a:rPr lang="en-GB" sz="3200" b="1" kern="0" dirty="0">
                <a:solidFill>
                  <a:srgbClr val="FFFF00"/>
                </a:solidFill>
                <a:cs typeface="Calibri" pitchFamily="34" charset="0"/>
              </a:rPr>
              <a:t> vs </a:t>
            </a:r>
            <a:r>
              <a:rPr lang="en-GB" sz="3200" b="1" i="1" kern="0" dirty="0" err="1">
                <a:solidFill>
                  <a:srgbClr val="FFFF00"/>
                </a:solidFill>
                <a:cs typeface="Calibri" pitchFamily="34" charset="0"/>
              </a:rPr>
              <a:t>Nb</a:t>
            </a:r>
            <a:r>
              <a:rPr lang="en-GB" sz="3200" b="1" i="1" kern="0" dirty="0">
                <a:solidFill>
                  <a:srgbClr val="FFFF00"/>
                </a:solidFill>
                <a:cs typeface="Calibri" pitchFamily="34" charset="0"/>
              </a:rPr>
              <a:t>-Ti</a:t>
            </a:r>
            <a:r>
              <a:rPr lang="en-GB" sz="3200" b="1" kern="0" dirty="0">
                <a:solidFill>
                  <a:srgbClr val="FFFF00"/>
                </a:solidFill>
                <a:cs typeface="Calibri" pitchFamily="34" charset="0"/>
              </a:rPr>
              <a:t> SC wire production</a:t>
            </a:r>
          </a:p>
        </p:txBody>
      </p:sp>
    </p:spTree>
    <p:extLst>
      <p:ext uri="{BB962C8B-B14F-4D97-AF65-F5344CB8AC3E}">
        <p14:creationId xmlns:p14="http://schemas.microsoft.com/office/powerpoint/2010/main" val="332991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9075" y="595313"/>
            <a:ext cx="6705600" cy="2209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en-US" altLang="en-US" sz="4400" kern="0" dirty="0" smtClean="0">
                <a:solidFill>
                  <a:srgbClr val="000000"/>
                </a:solidFill>
                <a:latin typeface="Comic Sans MS" pitchFamily="66" charset="0"/>
              </a:rPr>
              <a:t>cyclotron</a:t>
            </a:r>
            <a:endParaRPr lang="en-US" altLang="en-US" sz="4000" kern="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4400" kern="0" dirty="0" smtClean="0">
                <a:solidFill>
                  <a:srgbClr val="000000"/>
                </a:solidFill>
                <a:latin typeface="Comic Sans MS" pitchFamily="66" charset="0"/>
              </a:rPr>
              <a:t>synchrotron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4400" kern="0" dirty="0" smtClean="0">
                <a:solidFill>
                  <a:srgbClr val="000000"/>
                </a:solidFill>
                <a:latin typeface="Comic Sans MS" pitchFamily="66" charset="0"/>
              </a:rPr>
              <a:t>strong focusing 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4400" kern="0" dirty="0" smtClean="0">
                <a:solidFill>
                  <a:srgbClr val="000000"/>
                </a:solidFill>
                <a:latin typeface="Comic Sans MS" pitchFamily="66" charset="0"/>
              </a:rPr>
              <a:t>colliding beams </a:t>
            </a:r>
          </a:p>
        </p:txBody>
      </p:sp>
      <p:pic>
        <p:nvPicPr>
          <p:cNvPr id="6" name="Picture 5" descr="cyc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755650"/>
            <a:ext cx="2559050" cy="15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ynchrotron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75" y="2508250"/>
            <a:ext cx="16764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synchrotron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675" y="2355850"/>
            <a:ext cx="10160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924675" y="927100"/>
            <a:ext cx="1698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acc. el. field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reverses each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half circle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202113" y="2598738"/>
            <a:ext cx="1427162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</a:rPr>
              <a:t>rf frequency changes with magnetic field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</a:rPr>
              <a:t>so as to keep particles on a constant circle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7153275" y="2016125"/>
            <a:ext cx="1620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smtClean="0">
                <a:solidFill>
                  <a:srgbClr val="000000"/>
                </a:solidFill>
              </a:rPr>
              <a:t>“phase stability”</a:t>
            </a:r>
          </a:p>
        </p:txBody>
      </p:sp>
      <p:pic>
        <p:nvPicPr>
          <p:cNvPr id="3471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4203700"/>
            <a:ext cx="2359025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148513" y="3865563"/>
            <a:ext cx="19764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smtClean="0">
                <a:solidFill>
                  <a:srgbClr val="000000"/>
                </a:solidFill>
                <a:cs typeface="Arial" charset="0"/>
              </a:rPr>
              <a:t>novel idea: </a:t>
            </a:r>
            <a:r>
              <a:rPr lang="en-US" altLang="en-US" sz="1600" smtClean="0">
                <a:solidFill>
                  <a:srgbClr val="000000"/>
                </a:solidFill>
              </a:rPr>
              <a:t>combination of two lenses focuses in both planes  simultaneously </a:t>
            </a:r>
            <a:endParaRPr lang="en-GB" altLang="en-US" sz="1600" smtClean="0">
              <a:solidFill>
                <a:srgbClr val="000000"/>
              </a:solidFill>
            </a:endParaRPr>
          </a:p>
        </p:txBody>
      </p:sp>
      <p:pic>
        <p:nvPicPr>
          <p:cNvPr id="34713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5492750"/>
            <a:ext cx="3386138" cy="121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942975" y="1724025"/>
            <a:ext cx="1492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(1929, 1930)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947738" y="3219450"/>
            <a:ext cx="2774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(1934, 1943, 1944, 1945)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968375" y="4791075"/>
            <a:ext cx="2570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(1950, 1952, 1959: </a:t>
            </a:r>
            <a:r>
              <a:rPr lang="en-GB" altLang="en-US" b="1" smtClean="0">
                <a:solidFill>
                  <a:srgbClr val="000000"/>
                </a:solidFill>
              </a:rPr>
              <a:t>PS</a:t>
            </a:r>
            <a:r>
              <a:rPr lang="en-GB" altLang="en-US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073150" y="6265863"/>
            <a:ext cx="335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(1943,  1956, 1961, 1971: </a:t>
            </a:r>
            <a:r>
              <a:rPr lang="en-GB" altLang="en-US" b="1" smtClean="0">
                <a:solidFill>
                  <a:srgbClr val="000000"/>
                </a:solidFill>
              </a:rPr>
              <a:t>ISR</a:t>
            </a:r>
            <a:r>
              <a:rPr lang="en-GB" altLang="en-US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7964488" y="5357813"/>
            <a:ext cx="12557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/>
              </a:rPr>
              <a:t>much higher </a:t>
            </a:r>
            <a:r>
              <a:rPr lang="en-US" altLang="en-US" sz="1600" dirty="0" err="1" smtClean="0">
                <a:solidFill>
                  <a:srgbClr val="000000"/>
                </a:solidFill>
                <a:latin typeface="Arial"/>
              </a:rPr>
              <a:t>c.m</a:t>
            </a:r>
            <a:r>
              <a:rPr lang="en-US" altLang="en-US" sz="1600" dirty="0" smtClean="0">
                <a:solidFill>
                  <a:srgbClr val="000000"/>
                </a:solidFill>
                <a:latin typeface="Arial"/>
              </a:rPr>
              <a:t>. energies than for fixed target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46467" y="22225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4000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5609" y="-16284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  <a:latin typeface="Calibri"/>
              </a:rPr>
              <a:t>circular accelerators</a:t>
            </a:r>
          </a:p>
        </p:txBody>
      </p:sp>
    </p:spTree>
    <p:extLst>
      <p:ext uri="{BB962C8B-B14F-4D97-AF65-F5344CB8AC3E}">
        <p14:creationId xmlns:p14="http://schemas.microsoft.com/office/powerpoint/2010/main" val="243573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1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9932389"/>
              </p:ext>
            </p:extLst>
          </p:nvPr>
        </p:nvGraphicFramePr>
        <p:xfrm>
          <a:off x="376606" y="1369374"/>
          <a:ext cx="6389523" cy="5339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219200" y="1912203"/>
            <a:ext cx="3048000" cy="830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  SUPERCONDUCTING MAGNETS</a:t>
            </a:r>
          </a:p>
          <a:p>
            <a:r>
              <a:rPr lang="en-US" sz="1400" dirty="0">
                <a:solidFill>
                  <a:srgbClr val="F63233"/>
                </a:solidFill>
                <a:latin typeface="Webdings" charset="2"/>
                <a:cs typeface="Webdings" charset="2"/>
              </a:rPr>
              <a:t> g</a:t>
            </a:r>
            <a:r>
              <a:rPr lang="en-US" sz="1400" dirty="0">
                <a:solidFill>
                  <a:srgbClr val="F63233"/>
                </a:solidFill>
                <a:cs typeface="Arial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cs typeface="Arial" pitchFamily="34" charset="0"/>
              </a:rPr>
              <a:t>Demonstration Test Coils</a:t>
            </a:r>
          </a:p>
          <a:p>
            <a:r>
              <a:rPr lang="en-US" sz="1400" dirty="0">
                <a:solidFill>
                  <a:srgbClr val="FFBF00"/>
                </a:solidFill>
                <a:latin typeface="Webdings" charset="2"/>
                <a:cs typeface="Webdings" charset="2"/>
              </a:rPr>
              <a:t> g</a:t>
            </a:r>
            <a:r>
              <a:rPr lang="en-US" sz="1400" dirty="0">
                <a:solidFill>
                  <a:srgbClr val="FFBF00"/>
                </a:solidFill>
                <a:cs typeface="Arial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cs typeface="Arial" pitchFamily="34" charset="0"/>
              </a:rPr>
              <a:t>Commercial Magnet Systems</a:t>
            </a:r>
          </a:p>
          <a:p>
            <a:endParaRPr lang="en-US" sz="400" dirty="0">
              <a:solidFill>
                <a:prstClr val="black"/>
              </a:solidFill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752600" y="5029200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773789" y="5103174"/>
            <a:ext cx="2805112" cy="1200150"/>
            <a:chOff x="1766888" y="5029200"/>
            <a:chExt cx="2805112" cy="1200150"/>
          </a:xfrm>
        </p:grpSpPr>
        <p:sp>
          <p:nvSpPr>
            <p:cNvPr id="41" name="TextBox 40"/>
            <p:cNvSpPr txBox="1"/>
            <p:nvPr/>
          </p:nvSpPr>
          <p:spPr>
            <a:xfrm>
              <a:off x="2590800" y="5469527"/>
              <a:ext cx="7008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b="1" dirty="0" err="1">
                  <a:solidFill>
                    <a:prstClr val="black"/>
                  </a:solidFill>
                  <a:cs typeface="Arial" pitchFamily="34" charset="0"/>
                </a:rPr>
                <a:t>Nb</a:t>
              </a:r>
              <a:r>
                <a:rPr lang="en-US" b="1" dirty="0">
                  <a:solidFill>
                    <a:prstClr val="black"/>
                  </a:solidFill>
                  <a:cs typeface="Arial" pitchFamily="34" charset="0"/>
                </a:rPr>
                <a:t>-Ti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1766888" y="5029200"/>
              <a:ext cx="2805112" cy="1200150"/>
            </a:xfrm>
            <a:custGeom>
              <a:avLst/>
              <a:gdLst>
                <a:gd name="connsiteX0" fmla="*/ 0 w 2805112"/>
                <a:gd name="connsiteY0" fmla="*/ 1200150 h 1200150"/>
                <a:gd name="connsiteX1" fmla="*/ 214312 w 2805112"/>
                <a:gd name="connsiteY1" fmla="*/ 390525 h 1200150"/>
                <a:gd name="connsiteX2" fmla="*/ 357187 w 2805112"/>
                <a:gd name="connsiteY2" fmla="*/ 76200 h 1200150"/>
                <a:gd name="connsiteX3" fmla="*/ 590550 w 2805112"/>
                <a:gd name="connsiteY3" fmla="*/ 9525 h 1200150"/>
                <a:gd name="connsiteX4" fmla="*/ 1009650 w 2805112"/>
                <a:gd name="connsiteY4" fmla="*/ 4763 h 1200150"/>
                <a:gd name="connsiteX5" fmla="*/ 2805112 w 2805112"/>
                <a:gd name="connsiteY5" fmla="*/ 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112" h="1200150">
                  <a:moveTo>
                    <a:pt x="0" y="1200150"/>
                  </a:moveTo>
                  <a:cubicBezTo>
                    <a:pt x="77390" y="889000"/>
                    <a:pt x="154781" y="577850"/>
                    <a:pt x="214312" y="390525"/>
                  </a:cubicBezTo>
                  <a:cubicBezTo>
                    <a:pt x="273843" y="203200"/>
                    <a:pt x="294481" y="139700"/>
                    <a:pt x="357187" y="76200"/>
                  </a:cubicBezTo>
                  <a:cubicBezTo>
                    <a:pt x="419893" y="12700"/>
                    <a:pt x="481806" y="21431"/>
                    <a:pt x="590550" y="9525"/>
                  </a:cubicBezTo>
                  <a:cubicBezTo>
                    <a:pt x="699294" y="-2381"/>
                    <a:pt x="1009650" y="4763"/>
                    <a:pt x="1009650" y="4763"/>
                  </a:cubicBezTo>
                  <a:lnTo>
                    <a:pt x="2805112" y="0"/>
                  </a:lnTo>
                </a:path>
              </a:pathLst>
            </a:custGeom>
            <a:noFill/>
            <a:ln w="57150">
              <a:solidFill>
                <a:srgbClr val="713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-15671" y="785374"/>
            <a:ext cx="6781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</a:rPr>
              <a:t>SC solenoid magnets (dipoles to follow)</a:t>
            </a:r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15" name="Picture 53" descr="NHMFL Logo-round(small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32609" y="5029200"/>
            <a:ext cx="1096963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2916789" y="3464874"/>
            <a:ext cx="6305803" cy="1600200"/>
            <a:chOff x="2909888" y="3390900"/>
            <a:chExt cx="6305803" cy="1600200"/>
          </a:xfrm>
        </p:grpSpPr>
        <p:grpSp>
          <p:nvGrpSpPr>
            <p:cNvPr id="7" name="Group 6"/>
            <p:cNvGrpSpPr/>
            <p:nvPr/>
          </p:nvGrpSpPr>
          <p:grpSpPr>
            <a:xfrm>
              <a:off x="2909888" y="3390900"/>
              <a:ext cx="3424237" cy="1600200"/>
              <a:chOff x="2909888" y="3390900"/>
              <a:chExt cx="3424237" cy="1600200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86200" y="4267200"/>
                <a:ext cx="8675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b="1" dirty="0">
                    <a:solidFill>
                      <a:prstClr val="black"/>
                    </a:solidFill>
                    <a:cs typeface="Arial" pitchFamily="34" charset="0"/>
                  </a:rPr>
                  <a:t>Nb</a:t>
                </a:r>
                <a:r>
                  <a:rPr lang="en-US" sz="2400" b="1" baseline="-25000" dirty="0">
                    <a:solidFill>
                      <a:prstClr val="black"/>
                    </a:solidFill>
                    <a:cs typeface="Arial" pitchFamily="34" charset="0"/>
                  </a:rPr>
                  <a:t>3</a:t>
                </a:r>
                <a:r>
                  <a:rPr lang="en-US" b="1" dirty="0">
                    <a:solidFill>
                      <a:prstClr val="black"/>
                    </a:solidFill>
                    <a:cs typeface="Arial" pitchFamily="34" charset="0"/>
                  </a:rPr>
                  <a:t>-Sn</a:t>
                </a: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2909888" y="3390900"/>
                <a:ext cx="3424237" cy="1600200"/>
              </a:xfrm>
              <a:custGeom>
                <a:avLst/>
                <a:gdLst>
                  <a:gd name="connsiteX0" fmla="*/ 0 w 3424237"/>
                  <a:gd name="connsiteY0" fmla="*/ 1600200 h 1600200"/>
                  <a:gd name="connsiteX1" fmla="*/ 90487 w 3424237"/>
                  <a:gd name="connsiteY1" fmla="*/ 1057275 h 1600200"/>
                  <a:gd name="connsiteX2" fmla="*/ 238125 w 3424237"/>
                  <a:gd name="connsiteY2" fmla="*/ 852488 h 1600200"/>
                  <a:gd name="connsiteX3" fmla="*/ 519112 w 3424237"/>
                  <a:gd name="connsiteY3" fmla="*/ 738188 h 1600200"/>
                  <a:gd name="connsiteX4" fmla="*/ 1190625 w 3424237"/>
                  <a:gd name="connsiteY4" fmla="*/ 681038 h 1600200"/>
                  <a:gd name="connsiteX5" fmla="*/ 1414462 w 3424237"/>
                  <a:gd name="connsiteY5" fmla="*/ 638175 h 1600200"/>
                  <a:gd name="connsiteX6" fmla="*/ 1476375 w 3424237"/>
                  <a:gd name="connsiteY6" fmla="*/ 600075 h 1600200"/>
                  <a:gd name="connsiteX7" fmla="*/ 1514475 w 3424237"/>
                  <a:gd name="connsiteY7" fmla="*/ 547688 h 1600200"/>
                  <a:gd name="connsiteX8" fmla="*/ 1547812 w 3424237"/>
                  <a:gd name="connsiteY8" fmla="*/ 495300 h 1600200"/>
                  <a:gd name="connsiteX9" fmla="*/ 1609725 w 3424237"/>
                  <a:gd name="connsiteY9" fmla="*/ 452438 h 1600200"/>
                  <a:gd name="connsiteX10" fmla="*/ 1728787 w 3424237"/>
                  <a:gd name="connsiteY10" fmla="*/ 442913 h 1600200"/>
                  <a:gd name="connsiteX11" fmla="*/ 2462212 w 3424237"/>
                  <a:gd name="connsiteY11" fmla="*/ 438150 h 1600200"/>
                  <a:gd name="connsiteX12" fmla="*/ 2767012 w 3424237"/>
                  <a:gd name="connsiteY12" fmla="*/ 323850 h 1600200"/>
                  <a:gd name="connsiteX13" fmla="*/ 2919412 w 3424237"/>
                  <a:gd name="connsiteY13" fmla="*/ 223838 h 1600200"/>
                  <a:gd name="connsiteX14" fmla="*/ 2990850 w 3424237"/>
                  <a:gd name="connsiteY14" fmla="*/ 176213 h 1600200"/>
                  <a:gd name="connsiteX15" fmla="*/ 3086100 w 3424237"/>
                  <a:gd name="connsiteY15" fmla="*/ 123825 h 1600200"/>
                  <a:gd name="connsiteX16" fmla="*/ 3143250 w 3424237"/>
                  <a:gd name="connsiteY16" fmla="*/ 90488 h 1600200"/>
                  <a:gd name="connsiteX17" fmla="*/ 3181350 w 3424237"/>
                  <a:gd name="connsiteY17" fmla="*/ 66675 h 1600200"/>
                  <a:gd name="connsiteX18" fmla="*/ 3262312 w 3424237"/>
                  <a:gd name="connsiteY18" fmla="*/ 23813 h 1600200"/>
                  <a:gd name="connsiteX19" fmla="*/ 3424237 w 3424237"/>
                  <a:gd name="connsiteY19" fmla="*/ 0 h 16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24237" h="1600200">
                    <a:moveTo>
                      <a:pt x="0" y="1600200"/>
                    </a:moveTo>
                    <a:cubicBezTo>
                      <a:pt x="25400" y="1391047"/>
                      <a:pt x="50800" y="1181894"/>
                      <a:pt x="90487" y="1057275"/>
                    </a:cubicBezTo>
                    <a:cubicBezTo>
                      <a:pt x="130175" y="932656"/>
                      <a:pt x="166688" y="905669"/>
                      <a:pt x="238125" y="852488"/>
                    </a:cubicBezTo>
                    <a:cubicBezTo>
                      <a:pt x="309562" y="799307"/>
                      <a:pt x="360362" y="766763"/>
                      <a:pt x="519112" y="738188"/>
                    </a:cubicBezTo>
                    <a:cubicBezTo>
                      <a:pt x="677862" y="709613"/>
                      <a:pt x="1041400" y="697707"/>
                      <a:pt x="1190625" y="681038"/>
                    </a:cubicBezTo>
                    <a:cubicBezTo>
                      <a:pt x="1339850" y="664369"/>
                      <a:pt x="1366837" y="651669"/>
                      <a:pt x="1414462" y="638175"/>
                    </a:cubicBezTo>
                    <a:cubicBezTo>
                      <a:pt x="1462087" y="624681"/>
                      <a:pt x="1459706" y="615156"/>
                      <a:pt x="1476375" y="600075"/>
                    </a:cubicBezTo>
                    <a:cubicBezTo>
                      <a:pt x="1493044" y="584994"/>
                      <a:pt x="1502569" y="565150"/>
                      <a:pt x="1514475" y="547688"/>
                    </a:cubicBezTo>
                    <a:cubicBezTo>
                      <a:pt x="1526381" y="530226"/>
                      <a:pt x="1531937" y="511175"/>
                      <a:pt x="1547812" y="495300"/>
                    </a:cubicBezTo>
                    <a:cubicBezTo>
                      <a:pt x="1563687" y="479425"/>
                      <a:pt x="1579563" y="461169"/>
                      <a:pt x="1609725" y="452438"/>
                    </a:cubicBezTo>
                    <a:cubicBezTo>
                      <a:pt x="1639887" y="443707"/>
                      <a:pt x="1586706" y="445294"/>
                      <a:pt x="1728787" y="442913"/>
                    </a:cubicBezTo>
                    <a:cubicBezTo>
                      <a:pt x="1870868" y="440532"/>
                      <a:pt x="2289175" y="457994"/>
                      <a:pt x="2462212" y="438150"/>
                    </a:cubicBezTo>
                    <a:cubicBezTo>
                      <a:pt x="2635249" y="418306"/>
                      <a:pt x="2690812" y="359569"/>
                      <a:pt x="2767012" y="323850"/>
                    </a:cubicBezTo>
                    <a:cubicBezTo>
                      <a:pt x="2843212" y="288131"/>
                      <a:pt x="2919412" y="223838"/>
                      <a:pt x="2919412" y="223838"/>
                    </a:cubicBezTo>
                    <a:cubicBezTo>
                      <a:pt x="2956718" y="199232"/>
                      <a:pt x="2963069" y="192882"/>
                      <a:pt x="2990850" y="176213"/>
                    </a:cubicBezTo>
                    <a:cubicBezTo>
                      <a:pt x="3018631" y="159544"/>
                      <a:pt x="3060700" y="138112"/>
                      <a:pt x="3086100" y="123825"/>
                    </a:cubicBezTo>
                    <a:cubicBezTo>
                      <a:pt x="3111500" y="109538"/>
                      <a:pt x="3127375" y="100013"/>
                      <a:pt x="3143250" y="90488"/>
                    </a:cubicBezTo>
                    <a:cubicBezTo>
                      <a:pt x="3159125" y="80963"/>
                      <a:pt x="3161506" y="77787"/>
                      <a:pt x="3181350" y="66675"/>
                    </a:cubicBezTo>
                    <a:cubicBezTo>
                      <a:pt x="3201194" y="55563"/>
                      <a:pt x="3221831" y="34925"/>
                      <a:pt x="3262312" y="23813"/>
                    </a:cubicBezTo>
                    <a:cubicBezTo>
                      <a:pt x="3302793" y="12701"/>
                      <a:pt x="3363515" y="6350"/>
                      <a:pt x="3424237" y="0"/>
                    </a:cubicBezTo>
                  </a:path>
                </a:pathLst>
              </a:custGeom>
              <a:noFill/>
              <a:ln w="57150">
                <a:solidFill>
                  <a:srgbClr val="713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383560" y="3398524"/>
              <a:ext cx="2832131" cy="1500362"/>
              <a:chOff x="6383560" y="3398524"/>
              <a:chExt cx="2832131" cy="1500362"/>
            </a:xfrm>
          </p:grpSpPr>
          <p:sp>
            <p:nvSpPr>
              <p:cNvPr id="17" name="TextBox 30"/>
              <p:cNvSpPr txBox="1">
                <a:spLocks noChangeArrowheads="1"/>
              </p:cNvSpPr>
              <p:nvPr/>
            </p:nvSpPr>
            <p:spPr bwMode="auto">
              <a:xfrm>
                <a:off x="6548691" y="4191000"/>
                <a:ext cx="2667000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defTabSz="457200" eaLnBrk="1" hangingPunct="1"/>
                <a:r>
                  <a:rPr lang="en-US" sz="1400" u="sng" dirty="0">
                    <a:solidFill>
                      <a:prstClr val="black"/>
                    </a:solidFill>
                    <a:cs typeface="Arial" pitchFamily="34" charset="0"/>
                  </a:rPr>
                  <a:t>23.5 T </a:t>
                </a:r>
                <a:r>
                  <a:rPr lang="en-US" sz="1400" u="sng" dirty="0" smtClean="0">
                    <a:solidFill>
                      <a:prstClr val="black"/>
                    </a:solidFill>
                    <a:cs typeface="Arial" pitchFamily="34" charset="0"/>
                  </a:rPr>
                  <a:t> </a:t>
                </a:r>
                <a:r>
                  <a:rPr lang="en-US" sz="1400" u="sng" dirty="0">
                    <a:solidFill>
                      <a:prstClr val="black"/>
                    </a:solidFill>
                    <a:cs typeface="Arial" pitchFamily="34" charset="0"/>
                  </a:rPr>
                  <a:t>(1GHz </a:t>
                </a:r>
                <a:r>
                  <a:rPr lang="en-US" sz="1400" u="sng" dirty="0" smtClean="0">
                    <a:solidFill>
                      <a:prstClr val="black"/>
                    </a:solidFill>
                    <a:cs typeface="Arial" pitchFamily="34" charset="0"/>
                  </a:rPr>
                  <a:t>NMR)  Nb</a:t>
                </a:r>
                <a:r>
                  <a:rPr lang="en-US" sz="1800" u="sng" baseline="-25000" dirty="0" smtClean="0">
                    <a:solidFill>
                      <a:prstClr val="black"/>
                    </a:solidFill>
                    <a:cs typeface="Arial" pitchFamily="34" charset="0"/>
                  </a:rPr>
                  <a:t>3</a:t>
                </a:r>
                <a:r>
                  <a:rPr lang="en-US" sz="1400" u="sng" dirty="0" smtClean="0">
                    <a:solidFill>
                      <a:prstClr val="black"/>
                    </a:solidFill>
                    <a:cs typeface="Arial" pitchFamily="34" charset="0"/>
                  </a:rPr>
                  <a:t>-Sn Superconducting</a:t>
                </a:r>
                <a:r>
                  <a:rPr lang="en-US" sz="1400" u="sng" dirty="0">
                    <a:solidFill>
                      <a:prstClr val="black"/>
                    </a:solidFill>
                    <a:cs typeface="Arial" pitchFamily="34" charset="0"/>
                  </a:rPr>
                  <a:t> </a:t>
                </a:r>
                <a:r>
                  <a:rPr lang="en-US" sz="1400" u="sng" dirty="0" smtClean="0">
                    <a:solidFill>
                      <a:prstClr val="black"/>
                    </a:solidFill>
                    <a:cs typeface="Arial" pitchFamily="34" charset="0"/>
                  </a:rPr>
                  <a:t>Magnets</a:t>
                </a:r>
              </a:p>
              <a:p>
                <a:pPr algn="ctr" defTabSz="457200" eaLnBrk="1" hangingPunct="1"/>
                <a:r>
                  <a:rPr lang="en-US" sz="1200" i="1" dirty="0" smtClean="0">
                    <a:solidFill>
                      <a:prstClr val="black"/>
                    </a:solidFill>
                    <a:cs typeface="Arial" pitchFamily="34" charset="0"/>
                  </a:rPr>
                  <a:t>(Manufactured Commercially)</a:t>
                </a:r>
                <a:endParaRPr lang="en-US" sz="1200" i="1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 bwMode="auto">
              <a:xfrm flipH="1" flipV="1">
                <a:off x="6383560" y="3398524"/>
                <a:ext cx="708720" cy="792476"/>
              </a:xfrm>
              <a:prstGeom prst="straightConnector1">
                <a:avLst/>
              </a:prstGeom>
              <a:ln w="38100">
                <a:solidFill>
                  <a:srgbClr val="713605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4464601" y="785374"/>
            <a:ext cx="4667768" cy="3479600"/>
            <a:chOff x="4457700" y="705050"/>
            <a:chExt cx="4667768" cy="3479600"/>
          </a:xfrm>
        </p:grpSpPr>
        <p:grpSp>
          <p:nvGrpSpPr>
            <p:cNvPr id="8" name="Group 7"/>
            <p:cNvGrpSpPr/>
            <p:nvPr/>
          </p:nvGrpSpPr>
          <p:grpSpPr>
            <a:xfrm>
              <a:off x="4457700" y="2009775"/>
              <a:ext cx="2148840" cy="1781175"/>
              <a:chOff x="4457700" y="2009775"/>
              <a:chExt cx="2148840" cy="1781175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5868643" y="2583180"/>
                <a:ext cx="737897" cy="656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en-US" b="1" dirty="0">
                    <a:solidFill>
                      <a:prstClr val="black"/>
                    </a:solidFill>
                    <a:cs typeface="Arial" pitchFamily="34" charset="0"/>
                  </a:rPr>
                  <a:t>High</a:t>
                </a:r>
              </a:p>
              <a:p>
                <a:pPr algn="ctr" defTabSz="457200"/>
                <a:r>
                  <a:rPr lang="en-US" b="1" dirty="0" err="1">
                    <a:solidFill>
                      <a:prstClr val="black"/>
                    </a:solidFill>
                    <a:cs typeface="Arial" pitchFamily="34" charset="0"/>
                  </a:rPr>
                  <a:t>T</a:t>
                </a:r>
                <a:r>
                  <a:rPr lang="en-US" sz="2800" b="1" baseline="-16000" dirty="0" err="1">
                    <a:solidFill>
                      <a:prstClr val="black"/>
                    </a:solidFill>
                    <a:cs typeface="Arial" pitchFamily="34" charset="0"/>
                  </a:rPr>
                  <a:t>c</a:t>
                </a:r>
                <a:endParaRPr lang="en-US" sz="2800" b="1" baseline="-160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4457700" y="2009775"/>
                <a:ext cx="1824038" cy="1781175"/>
              </a:xfrm>
              <a:custGeom>
                <a:avLst/>
                <a:gdLst>
                  <a:gd name="connsiteX0" fmla="*/ 0 w 1824038"/>
                  <a:gd name="connsiteY0" fmla="*/ 1781175 h 1781175"/>
                  <a:gd name="connsiteX1" fmla="*/ 47625 w 1824038"/>
                  <a:gd name="connsiteY1" fmla="*/ 1733550 h 1781175"/>
                  <a:gd name="connsiteX2" fmla="*/ 247650 w 1824038"/>
                  <a:gd name="connsiteY2" fmla="*/ 1676400 h 1781175"/>
                  <a:gd name="connsiteX3" fmla="*/ 490538 w 1824038"/>
                  <a:gd name="connsiteY3" fmla="*/ 1585913 h 1781175"/>
                  <a:gd name="connsiteX4" fmla="*/ 847725 w 1824038"/>
                  <a:gd name="connsiteY4" fmla="*/ 1471613 h 1781175"/>
                  <a:gd name="connsiteX5" fmla="*/ 1100138 w 1824038"/>
                  <a:gd name="connsiteY5" fmla="*/ 1347788 h 1781175"/>
                  <a:gd name="connsiteX6" fmla="*/ 1290638 w 1824038"/>
                  <a:gd name="connsiteY6" fmla="*/ 1223963 h 1781175"/>
                  <a:gd name="connsiteX7" fmla="*/ 1400175 w 1824038"/>
                  <a:gd name="connsiteY7" fmla="*/ 1133475 h 1781175"/>
                  <a:gd name="connsiteX8" fmla="*/ 1443038 w 1824038"/>
                  <a:gd name="connsiteY8" fmla="*/ 1090613 h 1781175"/>
                  <a:gd name="connsiteX9" fmla="*/ 1485900 w 1824038"/>
                  <a:gd name="connsiteY9" fmla="*/ 1000125 h 1781175"/>
                  <a:gd name="connsiteX10" fmla="*/ 1543050 w 1824038"/>
                  <a:gd name="connsiteY10" fmla="*/ 595313 h 1781175"/>
                  <a:gd name="connsiteX11" fmla="*/ 1566863 w 1824038"/>
                  <a:gd name="connsiteY11" fmla="*/ 361950 h 1781175"/>
                  <a:gd name="connsiteX12" fmla="*/ 1662113 w 1824038"/>
                  <a:gd name="connsiteY12" fmla="*/ 152400 h 1781175"/>
                  <a:gd name="connsiteX13" fmla="*/ 1747838 w 1824038"/>
                  <a:gd name="connsiteY13" fmla="*/ 61913 h 1781175"/>
                  <a:gd name="connsiteX14" fmla="*/ 1824038 w 1824038"/>
                  <a:gd name="connsiteY14" fmla="*/ 0 h 17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24038" h="1781175">
                    <a:moveTo>
                      <a:pt x="0" y="1781175"/>
                    </a:moveTo>
                    <a:cubicBezTo>
                      <a:pt x="3175" y="1766093"/>
                      <a:pt x="6350" y="1751012"/>
                      <a:pt x="47625" y="1733550"/>
                    </a:cubicBezTo>
                    <a:cubicBezTo>
                      <a:pt x="88900" y="1716087"/>
                      <a:pt x="173831" y="1701006"/>
                      <a:pt x="247650" y="1676400"/>
                    </a:cubicBezTo>
                    <a:cubicBezTo>
                      <a:pt x="321469" y="1651794"/>
                      <a:pt x="390525" y="1620044"/>
                      <a:pt x="490538" y="1585913"/>
                    </a:cubicBezTo>
                    <a:cubicBezTo>
                      <a:pt x="590551" y="1551782"/>
                      <a:pt x="746125" y="1511300"/>
                      <a:pt x="847725" y="1471613"/>
                    </a:cubicBezTo>
                    <a:cubicBezTo>
                      <a:pt x="949325" y="1431925"/>
                      <a:pt x="1026319" y="1389063"/>
                      <a:pt x="1100138" y="1347788"/>
                    </a:cubicBezTo>
                    <a:cubicBezTo>
                      <a:pt x="1173957" y="1306513"/>
                      <a:pt x="1240632" y="1259682"/>
                      <a:pt x="1290638" y="1223963"/>
                    </a:cubicBezTo>
                    <a:cubicBezTo>
                      <a:pt x="1340644" y="1188244"/>
                      <a:pt x="1374775" y="1155700"/>
                      <a:pt x="1400175" y="1133475"/>
                    </a:cubicBezTo>
                    <a:cubicBezTo>
                      <a:pt x="1425575" y="1111250"/>
                      <a:pt x="1428750" y="1112838"/>
                      <a:pt x="1443038" y="1090613"/>
                    </a:cubicBezTo>
                    <a:cubicBezTo>
                      <a:pt x="1457326" y="1068388"/>
                      <a:pt x="1469231" y="1082675"/>
                      <a:pt x="1485900" y="1000125"/>
                    </a:cubicBezTo>
                    <a:cubicBezTo>
                      <a:pt x="1502569" y="917575"/>
                      <a:pt x="1529556" y="701676"/>
                      <a:pt x="1543050" y="595313"/>
                    </a:cubicBezTo>
                    <a:cubicBezTo>
                      <a:pt x="1556544" y="488950"/>
                      <a:pt x="1547019" y="435769"/>
                      <a:pt x="1566863" y="361950"/>
                    </a:cubicBezTo>
                    <a:cubicBezTo>
                      <a:pt x="1586707" y="288131"/>
                      <a:pt x="1631951" y="202406"/>
                      <a:pt x="1662113" y="152400"/>
                    </a:cubicBezTo>
                    <a:cubicBezTo>
                      <a:pt x="1692275" y="102394"/>
                      <a:pt x="1720851" y="87313"/>
                      <a:pt x="1747838" y="61913"/>
                    </a:cubicBezTo>
                    <a:cubicBezTo>
                      <a:pt x="1774826" y="36513"/>
                      <a:pt x="1799432" y="18256"/>
                      <a:pt x="1824038" y="0"/>
                    </a:cubicBezTo>
                  </a:path>
                </a:pathLst>
              </a:custGeom>
              <a:noFill/>
              <a:ln w="57150">
                <a:solidFill>
                  <a:srgbClr val="96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334124" y="705050"/>
              <a:ext cx="2791344" cy="1304725"/>
              <a:chOff x="6334124" y="705050"/>
              <a:chExt cx="2791344" cy="1304725"/>
            </a:xfrm>
          </p:grpSpPr>
          <p:sp>
            <p:nvSpPr>
              <p:cNvPr id="18" name="TextBox 31"/>
              <p:cNvSpPr txBox="1">
                <a:spLocks noChangeArrowheads="1"/>
              </p:cNvSpPr>
              <p:nvPr/>
            </p:nvSpPr>
            <p:spPr bwMode="auto">
              <a:xfrm>
                <a:off x="6629400" y="705050"/>
                <a:ext cx="2496068" cy="677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defTabSz="457200" eaLnBrk="1" hangingPunct="1"/>
                <a:r>
                  <a:rPr lang="en-US" sz="1400" u="sng" dirty="0">
                    <a:solidFill>
                      <a:prstClr val="black"/>
                    </a:solidFill>
                    <a:cs typeface="Arial" pitchFamily="34" charset="0"/>
                  </a:rPr>
                  <a:t>35 T </a:t>
                </a:r>
                <a:r>
                  <a:rPr lang="en-US" sz="1400" u="sng" dirty="0" smtClean="0">
                    <a:solidFill>
                      <a:prstClr val="black"/>
                    </a:solidFill>
                    <a:cs typeface="Arial" pitchFamily="34" charset="0"/>
                  </a:rPr>
                  <a:t>Proof-of-Principle</a:t>
                </a:r>
                <a:r>
                  <a:rPr lang="en-US" sz="1400" u="sng" dirty="0">
                    <a:solidFill>
                      <a:prstClr val="black"/>
                    </a:solidFill>
                    <a:cs typeface="Arial" pitchFamily="34" charset="0"/>
                  </a:rPr>
                  <a:t> </a:t>
                </a:r>
                <a:r>
                  <a:rPr lang="en-US" sz="1400" u="sng" dirty="0" smtClean="0">
                    <a:solidFill>
                      <a:prstClr val="black"/>
                    </a:solidFill>
                    <a:cs typeface="Arial" pitchFamily="34" charset="0"/>
                  </a:rPr>
                  <a:t>Demo</a:t>
                </a:r>
                <a:endParaRPr lang="en-US" sz="1400" dirty="0" smtClean="0">
                  <a:solidFill>
                    <a:prstClr val="black"/>
                  </a:solidFill>
                  <a:cs typeface="Arial" pitchFamily="34" charset="0"/>
                </a:endParaRPr>
              </a:p>
              <a:p>
                <a:pPr algn="ctr" defTabSz="457200" eaLnBrk="1" hangingPunct="1"/>
                <a:r>
                  <a:rPr lang="en-US" sz="1200" i="1" dirty="0" smtClean="0">
                    <a:solidFill>
                      <a:prstClr val="black"/>
                    </a:solidFill>
                    <a:cs typeface="Arial" pitchFamily="34" charset="0"/>
                  </a:rPr>
                  <a:t>(4T HTS Test Coil</a:t>
                </a:r>
                <a:r>
                  <a:rPr lang="en-US" sz="1200" i="1" dirty="0">
                    <a:solidFill>
                      <a:prstClr val="black"/>
                    </a:solidFill>
                    <a:cs typeface="Arial" pitchFamily="34" charset="0"/>
                  </a:rPr>
                  <a:t> </a:t>
                </a:r>
                <a:r>
                  <a:rPr lang="en-US" sz="1200" i="1" dirty="0" smtClean="0">
                    <a:solidFill>
                      <a:prstClr val="black"/>
                    </a:solidFill>
                    <a:cs typeface="Arial" pitchFamily="34" charset="0"/>
                  </a:rPr>
                  <a:t>in a </a:t>
                </a:r>
              </a:p>
              <a:p>
                <a:pPr algn="ctr" defTabSz="457200" eaLnBrk="1" hangingPunct="1"/>
                <a:r>
                  <a:rPr lang="en-US" sz="1200" i="1" dirty="0" smtClean="0">
                    <a:solidFill>
                      <a:prstClr val="black"/>
                    </a:solidFill>
                    <a:cs typeface="Arial" pitchFamily="34" charset="0"/>
                  </a:rPr>
                  <a:t>31T Background Magnetic Field)</a:t>
                </a:r>
              </a:p>
            </p:txBody>
          </p:sp>
          <p:sp>
            <p:nvSpPr>
              <p:cNvPr id="21" name="Line 22"/>
              <p:cNvSpPr>
                <a:spLocks noChangeShapeType="1"/>
              </p:cNvSpPr>
              <p:nvPr/>
            </p:nvSpPr>
            <p:spPr bwMode="auto">
              <a:xfrm flipH="1">
                <a:off x="6334124" y="990600"/>
                <a:ext cx="394336" cy="1019175"/>
              </a:xfrm>
              <a:prstGeom prst="line">
                <a:avLst/>
              </a:prstGeom>
              <a:noFill/>
              <a:ln w="38100">
                <a:solidFill>
                  <a:srgbClr val="960000"/>
                </a:solidFill>
                <a:round/>
                <a:headEnd/>
                <a:tailEnd type="oval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p:grpSp>
        <p:pic>
          <p:nvPicPr>
            <p:cNvPr id="24" name="Picture 61"/>
            <p:cNvPicPr>
              <a:picLocks noChangeAspect="1" noChangeArrowheads="1"/>
            </p:cNvPicPr>
            <p:nvPr/>
          </p:nvPicPr>
          <p:blipFill>
            <a:blip r:embed="rId5" cstate="print"/>
            <a:srcRect l="11955" r="10336"/>
            <a:stretch>
              <a:fillRect/>
            </a:stretch>
          </p:blipFill>
          <p:spPr bwMode="auto">
            <a:xfrm>
              <a:off x="7315200" y="1409699"/>
              <a:ext cx="1057534" cy="2440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 Box 34"/>
            <p:cNvSpPr txBox="1">
              <a:spLocks noChangeArrowheads="1"/>
            </p:cNvSpPr>
            <p:nvPr/>
          </p:nvSpPr>
          <p:spPr bwMode="auto">
            <a:xfrm>
              <a:off x="7382134" y="3848100"/>
              <a:ext cx="9144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i="1">
                  <a:solidFill>
                    <a:prstClr val="black"/>
                  </a:solidFill>
                  <a:latin typeface="Symbol" pitchFamily="18" charset="2"/>
                  <a:cs typeface="Arial" pitchFamily="34" charset="0"/>
                </a:rPr>
                <a:t>f</a:t>
              </a:r>
              <a:r>
                <a:rPr lang="en-US" sz="1600">
                  <a:solidFill>
                    <a:prstClr val="black"/>
                  </a:solidFill>
                  <a:cs typeface="Arial" pitchFamily="34" charset="0"/>
                </a:rPr>
                <a:t> </a:t>
              </a:r>
              <a:r>
                <a:rPr lang="en-US" sz="1400">
                  <a:solidFill>
                    <a:prstClr val="black"/>
                  </a:solidFill>
                  <a:cs typeface="Arial" pitchFamily="34" charset="0"/>
                </a:rPr>
                <a:t>39 mm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431226" y="6126163"/>
            <a:ext cx="1498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prstClr val="black"/>
                </a:solidFill>
              </a:rPr>
              <a:t>G. </a:t>
            </a:r>
            <a:r>
              <a:rPr lang="en-GB" dirty="0" err="1">
                <a:solidFill>
                  <a:prstClr val="black"/>
                </a:solidFill>
              </a:rPr>
              <a:t>Boebinger</a:t>
            </a:r>
            <a:r>
              <a:rPr lang="en-GB" dirty="0">
                <a:solidFill>
                  <a:prstClr val="black"/>
                </a:solidFill>
              </a:rPr>
              <a:t>, NHMFL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-15671" y="0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superconducting 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magnet technology</a:t>
            </a:r>
          </a:p>
        </p:txBody>
      </p:sp>
      <p:sp>
        <p:nvSpPr>
          <p:cNvPr id="30" name="TextBox 29"/>
          <p:cNvSpPr txBox="1"/>
          <p:nvPr/>
        </p:nvSpPr>
        <p:spPr>
          <a:xfrm rot="19431055">
            <a:off x="3228905" y="3916106"/>
            <a:ext cx="5200366" cy="984885"/>
          </a:xfrm>
          <a:prstGeom prst="rect">
            <a:avLst/>
          </a:prstGeom>
          <a:solidFill>
            <a:srgbClr val="99FF33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i="1" kern="0" dirty="0" smtClean="0">
                <a:solidFill>
                  <a:srgbClr val="0000CC"/>
                </a:solidFill>
                <a:latin typeface="Arial"/>
                <a:cs typeface="Calibri" pitchFamily="34" charset="0"/>
              </a:rPr>
              <a:t>“contributing to </a:t>
            </a:r>
            <a:r>
              <a:rPr lang="en-GB" sz="3200" b="1" i="1" kern="0" dirty="0">
                <a:solidFill>
                  <a:srgbClr val="0000CC"/>
                </a:solidFill>
                <a:latin typeface="Arial"/>
                <a:cs typeface="Calibri" pitchFamily="34" charset="0"/>
              </a:rPr>
              <a:t>a revolution in real time”</a:t>
            </a:r>
            <a:endParaRPr lang="en-GB" sz="3200" b="1" kern="0" dirty="0">
              <a:solidFill>
                <a:srgbClr val="0000CC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92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9259" y="0"/>
            <a:ext cx="9165116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m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agnet R&amp;D - possible spin offs &amp; synergies</a:t>
            </a:r>
            <a:endParaRPr lang="en-GB" sz="3200" b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691822"/>
            <a:ext cx="6477000" cy="2857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470835"/>
            <a:ext cx="5036840" cy="339246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102" y="3828237"/>
            <a:ext cx="367380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prstClr val="black"/>
                </a:solidFill>
              </a:rPr>
              <a:t>„Pilotstrecke AmpaCity: zum </a:t>
            </a:r>
            <a:r>
              <a:rPr lang="de-DE" sz="2400" dirty="0">
                <a:solidFill>
                  <a:prstClr val="black"/>
                </a:solidFill>
              </a:rPr>
              <a:t>ersten Mal wird mitten in einer </a:t>
            </a:r>
            <a:r>
              <a:rPr lang="de-DE" sz="2400" dirty="0" smtClean="0">
                <a:solidFill>
                  <a:prstClr val="black"/>
                </a:solidFill>
              </a:rPr>
              <a:t>Großstadt (Essen) </a:t>
            </a:r>
            <a:r>
              <a:rPr lang="de-DE" sz="2400" dirty="0">
                <a:solidFill>
                  <a:prstClr val="black"/>
                </a:solidFill>
              </a:rPr>
              <a:t>ein Supraleiter </a:t>
            </a:r>
            <a:r>
              <a:rPr lang="de-DE" sz="2400" dirty="0" smtClean="0">
                <a:solidFill>
                  <a:prstClr val="black"/>
                </a:solidFill>
              </a:rPr>
              <a:t> (HTS: BSSCO) für </a:t>
            </a:r>
            <a:r>
              <a:rPr lang="de-DE" sz="2400" dirty="0">
                <a:solidFill>
                  <a:prstClr val="black"/>
                </a:solidFill>
              </a:rPr>
              <a:t>den Stromtransport in ein existierendes Stromnetz </a:t>
            </a:r>
            <a:r>
              <a:rPr lang="de-DE" sz="2400" dirty="0" smtClean="0">
                <a:solidFill>
                  <a:prstClr val="black"/>
                </a:solidFill>
              </a:rPr>
              <a:t>eingebunden.“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21116" y="691823"/>
            <a:ext cx="279291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kern="0" dirty="0">
                <a:solidFill>
                  <a:prstClr val="black"/>
                </a:solidFill>
                <a:latin typeface="Arial"/>
                <a:cs typeface="Calibri" pitchFamily="34" charset="0"/>
              </a:rPr>
              <a:t>example </a:t>
            </a:r>
            <a:r>
              <a:rPr lang="en-GB" sz="3200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: electric power transmission</a:t>
            </a:r>
          </a:p>
          <a:p>
            <a:r>
              <a:rPr lang="en-GB" sz="3200" b="1" kern="0" dirty="0">
                <a:solidFill>
                  <a:prstClr val="black"/>
                </a:solidFill>
                <a:latin typeface="Arial"/>
                <a:cs typeface="Calibri" pitchFamily="34" charset="0"/>
              </a:rPr>
              <a:t>u</a:t>
            </a:r>
            <a:r>
              <a:rPr lang="en-GB" sz="3200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sing HTS</a:t>
            </a:r>
          </a:p>
          <a:p>
            <a:r>
              <a:rPr lang="en-GB" sz="3200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cables</a:t>
            </a:r>
          </a:p>
          <a:p>
            <a:r>
              <a:rPr lang="en-GB" sz="3200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7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2" y="804972"/>
            <a:ext cx="8941896" cy="446449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04248" y="5413484"/>
            <a:ext cx="2020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Courtesy W. Fischer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507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hadron-collider peak luminosity vs. year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6515" y="5895509"/>
            <a:ext cx="9160515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00CC"/>
                </a:solidFill>
              </a:rPr>
              <a:t>LHC run 1 (2012-13) accumulated more integrated luminosity than all previous hadron colliders together!</a:t>
            </a:r>
            <a:endParaRPr lang="en-GB" sz="2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3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747" y="753911"/>
            <a:ext cx="84692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c</a:t>
            </a:r>
            <a:r>
              <a:rPr lang="en-GB" sz="2800" dirty="0" smtClean="0">
                <a:solidFill>
                  <a:prstClr val="black"/>
                </a:solidFill>
              </a:rPr>
              <a:t>ircumference </a:t>
            </a:r>
            <a:r>
              <a:rPr lang="en-GB" sz="2800" dirty="0">
                <a:solidFill>
                  <a:prstClr val="black"/>
                </a:solidFill>
              </a:rPr>
              <a:t>≈</a:t>
            </a:r>
            <a:r>
              <a:rPr lang="en-GB" sz="2800" dirty="0" smtClean="0">
                <a:solidFill>
                  <a:prstClr val="black"/>
                </a:solidFill>
              </a:rPr>
              <a:t>100 km 	</a:t>
            </a:r>
          </a:p>
          <a:p>
            <a:r>
              <a:rPr lang="en-GB" sz="2800" dirty="0" smtClean="0">
                <a:solidFill>
                  <a:prstClr val="black"/>
                </a:solidFill>
              </a:rPr>
              <a:t>	</a:t>
            </a:r>
          </a:p>
          <a:p>
            <a:endParaRPr lang="en-GB" sz="2800" dirty="0" smtClean="0">
              <a:solidFill>
                <a:prstClr val="black"/>
              </a:solidFill>
            </a:endParaRPr>
          </a:p>
          <a:p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" y="0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FCC-</a:t>
            </a:r>
            <a:r>
              <a:rPr lang="en-GB" sz="3200" b="1" i="1" kern="0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ee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: </a:t>
            </a:r>
            <a:r>
              <a:rPr lang="en-GB" sz="3200" b="1" i="1" kern="0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e</a:t>
            </a:r>
            <a:r>
              <a:rPr lang="en-GB" sz="3200" b="1" kern="0" baseline="30000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+</a:t>
            </a:r>
            <a:r>
              <a:rPr lang="en-GB" sz="3200" b="1" i="1" kern="0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e</a:t>
            </a:r>
            <a:r>
              <a:rPr lang="en-GB" sz="3200" b="1" kern="0" baseline="3000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-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 collider up to 350 (500) </a:t>
            </a:r>
            <a:r>
              <a:rPr lang="en-GB" sz="3200" b="1" kern="0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GeV</a:t>
            </a:r>
            <a:endParaRPr lang="en-GB" sz="3200" b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9376" y="1406305"/>
            <a:ext cx="8713709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202753" y="1431019"/>
            <a:ext cx="3322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</a:t>
            </a:r>
            <a:r>
              <a:rPr lang="en-US" sz="2400" dirty="0" smtClean="0">
                <a:solidFill>
                  <a:srgbClr val="FF0000"/>
                </a:solidFill>
              </a:rPr>
              <a:t>or top up injection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49266" y="5042118"/>
            <a:ext cx="89947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short beam lifetime  </a:t>
            </a:r>
            <a:r>
              <a:rPr lang="en-US" sz="2800" dirty="0">
                <a:solidFill>
                  <a:prstClr val="black"/>
                </a:solidFill>
              </a:rPr>
              <a:t>(~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</a:rPr>
              <a:t>t</a:t>
            </a:r>
            <a:r>
              <a:rPr lang="en-US" sz="2800" baseline="-25000" dirty="0">
                <a:solidFill>
                  <a:prstClr val="black"/>
                </a:solidFill>
              </a:rPr>
              <a:t>LEP2</a:t>
            </a:r>
            <a:r>
              <a:rPr lang="en-US" sz="2800" dirty="0">
                <a:solidFill>
                  <a:prstClr val="black"/>
                </a:solidFill>
              </a:rPr>
              <a:t>/40) due to high luminosity </a:t>
            </a:r>
            <a:r>
              <a:rPr lang="en-US" sz="2800" b="1" dirty="0">
                <a:solidFill>
                  <a:srgbClr val="0000CC"/>
                </a:solidFill>
              </a:rPr>
              <a:t>supported by top-up injection </a:t>
            </a:r>
            <a:r>
              <a:rPr lang="en-US" sz="2800" dirty="0">
                <a:solidFill>
                  <a:prstClr val="black"/>
                </a:solidFill>
              </a:rPr>
              <a:t>(used at KEKB, PEP-II, SLS,…); </a:t>
            </a:r>
            <a:endParaRPr lang="en-US" sz="2800" dirty="0" smtClean="0">
              <a:solidFill>
                <a:prstClr val="black"/>
              </a:solidFill>
            </a:endParaRPr>
          </a:p>
          <a:p>
            <a:r>
              <a:rPr lang="en-US" sz="2800" dirty="0" smtClean="0">
                <a:solidFill>
                  <a:prstClr val="black"/>
                </a:solidFill>
              </a:rPr>
              <a:t>top-up </a:t>
            </a:r>
            <a:r>
              <a:rPr lang="en-US" sz="2800" b="1" dirty="0">
                <a:solidFill>
                  <a:srgbClr val="0000CC"/>
                </a:solidFill>
              </a:rPr>
              <a:t>also avoids ramping &amp; thermal transients, + eases tuning</a:t>
            </a:r>
            <a:endParaRPr lang="en-GB" sz="2800" b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7546767" y="1061687"/>
            <a:ext cx="2196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A. Blondel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8098" y="2283175"/>
            <a:ext cx="6817069" cy="1846659"/>
          </a:xfrm>
          <a:prstGeom prst="rect">
            <a:avLst/>
          </a:prstGeom>
          <a:solidFill>
            <a:srgbClr val="FFC000">
              <a:alpha val="80000"/>
            </a:srgbClr>
          </a:solidFill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GB" sz="4000" b="1" kern="0" dirty="0" smtClean="0">
                <a:solidFill>
                  <a:srgbClr val="0000CC"/>
                </a:solidFill>
                <a:cs typeface="Calibri" pitchFamily="34" charset="0"/>
              </a:rPr>
              <a:t>top-up injection is the key to extremely high luminosity; </a:t>
            </a:r>
          </a:p>
          <a:p>
            <a:pPr algn="ctr"/>
            <a:r>
              <a:rPr lang="en-GB" sz="4000" b="1" kern="0" dirty="0">
                <a:solidFill>
                  <a:srgbClr val="0000CC"/>
                </a:solidFill>
                <a:cs typeface="Calibri" pitchFamily="34" charset="0"/>
              </a:rPr>
              <a:t>r</a:t>
            </a:r>
            <a:r>
              <a:rPr lang="en-GB" sz="4000" b="1" kern="0" dirty="0" smtClean="0">
                <a:solidFill>
                  <a:srgbClr val="0000CC"/>
                </a:solidFill>
                <a:cs typeface="Calibri" pitchFamily="34" charset="0"/>
              </a:rPr>
              <a:t>equires full-energy injector</a:t>
            </a:r>
          </a:p>
        </p:txBody>
      </p:sp>
    </p:spTree>
    <p:extLst>
      <p:ext uri="{BB962C8B-B14F-4D97-AF65-F5344CB8AC3E}">
        <p14:creationId xmlns:p14="http://schemas.microsoft.com/office/powerpoint/2010/main" val="266091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788694"/>
              </p:ext>
            </p:extLst>
          </p:nvPr>
        </p:nvGraphicFramePr>
        <p:xfrm>
          <a:off x="-26906" y="0"/>
          <a:ext cx="9144001" cy="6857999"/>
        </p:xfrm>
        <a:graphic>
          <a:graphicData uri="http://schemas.openxmlformats.org/drawingml/2006/table">
            <a:tbl>
              <a:tblPr firstRow="1" bandRow="1"/>
              <a:tblGrid>
                <a:gridCol w="2654690"/>
                <a:gridCol w="792088"/>
                <a:gridCol w="1008112"/>
                <a:gridCol w="1080120"/>
                <a:gridCol w="792088"/>
                <a:gridCol w="1008112"/>
                <a:gridCol w="864096"/>
                <a:gridCol w="944695"/>
              </a:tblGrid>
              <a:tr h="3749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  <a:endParaRPr kumimoji="0" lang="en-GB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LEP2</a:t>
                      </a: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FCC-</a:t>
                      </a:r>
                      <a:r>
                        <a:rPr kumimoji="0" lang="en-GB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</a:t>
                      </a:r>
                      <a:endParaRPr kumimoji="0" lang="en-GB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 smtClean="0">
                          <a:solidFill>
                            <a:srgbClr val="D6009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CepC</a:t>
                      </a:r>
                      <a:endParaRPr lang="en-GB" b="1" dirty="0">
                        <a:solidFill>
                          <a:srgbClr val="D6009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74925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GB" dirty="0">
                        <a:solidFill>
                          <a:srgbClr val="D6009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Z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(</a:t>
                      </a:r>
                      <a:r>
                        <a:rPr lang="en-GB" sz="18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c.w</a:t>
                      </a:r>
                      <a:r>
                        <a:rPr lang="en-GB" sz="18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  <a:endParaRPr lang="en-GB" sz="1800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GB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H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H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i="1" dirty="0" err="1" smtClean="0">
                          <a:solidFill>
                            <a:srgbClr val="0000CC"/>
                          </a:solidFill>
                        </a:rPr>
                        <a:t>E</a:t>
                      </a:r>
                      <a:r>
                        <a:rPr lang="en-US" b="1" i="0" baseline="-25000" dirty="0" err="1" smtClean="0">
                          <a:solidFill>
                            <a:srgbClr val="0000CC"/>
                          </a:solidFill>
                        </a:rPr>
                        <a:t>beam</a:t>
                      </a:r>
                      <a:r>
                        <a:rPr lang="en-US" b="1" baseline="0" dirty="0" smtClean="0">
                          <a:solidFill>
                            <a:srgbClr val="0000CC"/>
                          </a:solidFill>
                        </a:rPr>
                        <a:t> [</a:t>
                      </a:r>
                      <a:r>
                        <a:rPr lang="en-US" b="1" baseline="0" dirty="0" err="1" smtClean="0">
                          <a:solidFill>
                            <a:srgbClr val="0000CC"/>
                          </a:solidFill>
                        </a:rPr>
                        <a:t>GeV</a:t>
                      </a:r>
                      <a:r>
                        <a:rPr lang="en-US" b="1" baseline="0" dirty="0" smtClean="0">
                          <a:solidFill>
                            <a:srgbClr val="0000CC"/>
                          </a:solidFill>
                        </a:rPr>
                        <a:t>]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45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120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175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120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circumference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</a:rPr>
                        <a:t> 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[km]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26.7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aseline="0" dirty="0" smtClean="0"/>
                        <a:t>current [mA]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6.6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16.6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i="1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b="1" baseline="-250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SR,tot</a:t>
                      </a:r>
                      <a:r>
                        <a:rPr lang="en-GB" b="1" baseline="-25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GB" b="1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[MW]</a:t>
                      </a:r>
                      <a:endParaRPr lang="en-GB" b="1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i="0" dirty="0" smtClean="0"/>
                        <a:t>no. bunches</a:t>
                      </a:r>
                      <a:endParaRPr lang="en-GB" i="0" baseline="-25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16700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29791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4490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kumimoji="0" lang="en-US" sz="1800" b="0" i="1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[10</a:t>
                      </a:r>
                      <a:r>
                        <a:rPr kumimoji="0" lang="en-US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="1" baseline="-250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[n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m]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="1" baseline="-25000" dirty="0" err="1" smtClean="0">
                          <a:solidFill>
                            <a:srgbClr val="FF0000"/>
                          </a:solidFill>
                        </a:rPr>
                        <a:t>y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[pm]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aseline="30000" dirty="0" smtClean="0"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aseline="-25000" dirty="0" smtClean="0">
                          <a:latin typeface="Arial"/>
                        </a:rPr>
                        <a:t>x</a:t>
                      </a:r>
                      <a:r>
                        <a:rPr lang="en-US" dirty="0" smtClean="0"/>
                        <a:t> [m]</a:t>
                      </a:r>
                      <a:endParaRPr lang="en-GB" dirty="0" smtClean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="1" baseline="-25000" dirty="0" smtClean="0">
                          <a:solidFill>
                            <a:srgbClr val="FF0000"/>
                          </a:solidFill>
                          <a:latin typeface="Arial"/>
                        </a:rPr>
                        <a:t>y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[mm]</a:t>
                      </a:r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30000" dirty="0" smtClean="0"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aseline="-25000" dirty="0" smtClean="0">
                          <a:latin typeface="Arial"/>
                        </a:rPr>
                        <a:t>y</a:t>
                      </a:r>
                      <a:r>
                        <a:rPr lang="en-US" dirty="0" smtClean="0"/>
                        <a:t> [nm]</a:t>
                      </a:r>
                      <a:endParaRPr lang="en-GB" dirty="0" smtClean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z,SR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[mm]</a:t>
                      </a:r>
                      <a:endParaRPr lang="en-GB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1.64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1.16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z,tot</a:t>
                      </a:r>
                      <a:r>
                        <a:rPr lang="en-US" b="1" baseline="-2500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[mm] (w </a:t>
                      </a: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beamstr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.)</a:t>
                      </a:r>
                      <a:endParaRPr lang="en-GB" b="1" baseline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2.56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1.49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1.17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1.49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hourglass factor </a:t>
                      </a:r>
                      <a:r>
                        <a:rPr lang="en-GB" i="1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i="1" baseline="-250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hg</a:t>
                      </a:r>
                      <a:endParaRPr lang="en-GB" i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0.99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4061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solidFill>
                            <a:srgbClr val="0000CC"/>
                          </a:solidFill>
                        </a:rPr>
                        <a:t>L</a:t>
                      </a:r>
                      <a:r>
                        <a:rPr lang="en-US" sz="1800" b="1" dirty="0" smtClean="0">
                          <a:solidFill>
                            <a:srgbClr val="0000CC"/>
                          </a:solidFill>
                        </a:rPr>
                        <a:t>/IP</a:t>
                      </a:r>
                      <a:r>
                        <a:rPr kumimoji="0" lang="en-US" sz="1800" b="1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 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[10</a:t>
                      </a:r>
                      <a:r>
                        <a:rPr kumimoji="0" lang="en-US" sz="20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34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 cm</a:t>
                      </a:r>
                      <a:r>
                        <a:rPr kumimoji="0" lang="en-US" sz="20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-2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s</a:t>
                      </a:r>
                      <a:r>
                        <a:rPr kumimoji="0" lang="en-US" sz="20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-1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]</a:t>
                      </a:r>
                      <a:endParaRPr kumimoji="0" lang="en-GB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b="1" i="0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sz="1800" b="1" i="0" baseline="-25000" dirty="0" err="1" smtClean="0">
                          <a:solidFill>
                            <a:srgbClr val="FF0000"/>
                          </a:solidFill>
                        </a:rPr>
                        <a:t>beam</a:t>
                      </a:r>
                      <a:r>
                        <a:rPr lang="en-US" sz="1800" b="1" i="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b="1" i="0" dirty="0" smtClean="0">
                          <a:solidFill>
                            <a:srgbClr val="FF0000"/>
                          </a:solidFill>
                        </a:rPr>
                        <a:t>[min]</a:t>
                      </a:r>
                      <a:endParaRPr lang="en-GB" sz="1800" b="1" i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287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  <a:endParaRPr lang="en-GB" sz="1800" b="1" i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800" b="1" i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82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82" y="867030"/>
            <a:ext cx="8553688" cy="6008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" y="-6773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4000" b="1" i="1" kern="0" dirty="0" err="1">
                <a:solidFill>
                  <a:srgbClr val="FFFF00"/>
                </a:solidFill>
                <a:cs typeface="Calibri" pitchFamily="34" charset="0"/>
              </a:rPr>
              <a:t>e</a:t>
            </a:r>
            <a:r>
              <a:rPr lang="en-GB" sz="4000" b="1" kern="0" baseline="30000" dirty="0" err="1">
                <a:solidFill>
                  <a:srgbClr val="FFFF00"/>
                </a:solidFill>
                <a:cs typeface="Calibri" pitchFamily="34" charset="0"/>
              </a:rPr>
              <a:t>+</a:t>
            </a:r>
            <a:r>
              <a:rPr lang="en-GB" sz="4000" b="1" i="1" kern="0" dirty="0" err="1">
                <a:solidFill>
                  <a:srgbClr val="FFFF00"/>
                </a:solidFill>
                <a:cs typeface="Calibri" pitchFamily="34" charset="0"/>
              </a:rPr>
              <a:t>e</a:t>
            </a:r>
            <a:r>
              <a:rPr lang="en-GB" sz="4000" b="1" kern="0" baseline="30000" dirty="0">
                <a:solidFill>
                  <a:srgbClr val="FFFF00"/>
                </a:solidFill>
                <a:cs typeface="Calibri" pitchFamily="34" charset="0"/>
              </a:rPr>
              <a:t>- </a:t>
            </a:r>
            <a:r>
              <a:rPr lang="en-GB" sz="4000" b="1" kern="0" dirty="0">
                <a:solidFill>
                  <a:srgbClr val="FFFF00"/>
                </a:solidFill>
                <a:cs typeface="Calibri" pitchFamily="34" charset="0"/>
              </a:rPr>
              <a:t>luminosity vs energy</a:t>
            </a:r>
          </a:p>
        </p:txBody>
      </p:sp>
    </p:spTree>
    <p:extLst>
      <p:ext uri="{BB962C8B-B14F-4D97-AF65-F5344CB8AC3E}">
        <p14:creationId xmlns:p14="http://schemas.microsoft.com/office/powerpoint/2010/main" val="15893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 bwMode="auto">
          <a:xfrm>
            <a:off x="471968" y="895351"/>
            <a:ext cx="4040188" cy="639762"/>
          </a:xfrm>
          <a:prstGeom prst="rect">
            <a:avLst/>
          </a:prstGeom>
          <a:solidFill>
            <a:srgbClr val="000090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defRPr/>
            </a:pPr>
            <a:r>
              <a:rPr lang="en-US" sz="3000" b="0" kern="0" smtClean="0">
                <a:solidFill>
                  <a:srgbClr val="FFFF00"/>
                </a:solidFill>
                <a:latin typeface="Times New Roman"/>
                <a:ea typeface="ＭＳ Ｐゴシック"/>
                <a:cs typeface="Times New Roman"/>
              </a:rPr>
              <a:t>Precision Measurements </a:t>
            </a:r>
            <a:endParaRPr lang="en-US" sz="3000" b="0" kern="0" dirty="0">
              <a:solidFill>
                <a:srgbClr val="FFFF00"/>
              </a:solidFill>
              <a:latin typeface="Times New Roman"/>
              <a:ea typeface="ＭＳ Ｐゴシック"/>
              <a:cs typeface="Times New Roman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 bwMode="auto">
          <a:xfrm>
            <a:off x="471968" y="1535113"/>
            <a:ext cx="4040188" cy="2901999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Springboard for sensitivity to new physics</a:t>
            </a:r>
          </a:p>
          <a:p>
            <a:pPr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Theoretical issues:</a:t>
            </a:r>
          </a:p>
          <a:p>
            <a:pPr lvl="1">
              <a:defRPr/>
            </a:pPr>
            <a:r>
              <a:rPr lang="en-US" kern="0" dirty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Higher-order QCD</a:t>
            </a:r>
          </a:p>
          <a:p>
            <a:pPr lvl="1">
              <a:defRPr/>
            </a:pPr>
            <a:r>
              <a:rPr lang="en-US" kern="0" dirty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Higher-order EW</a:t>
            </a:r>
          </a:p>
          <a:p>
            <a:pPr lvl="1">
              <a:defRPr/>
            </a:pPr>
            <a:r>
              <a:rPr lang="en-US" kern="0" dirty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Mixed QCD + EW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 bwMode="auto">
          <a:xfrm>
            <a:off x="4659793" y="895351"/>
            <a:ext cx="4041775" cy="639762"/>
          </a:xfrm>
          <a:prstGeom prst="rect">
            <a:avLst/>
          </a:prstGeom>
          <a:solidFill>
            <a:srgbClr val="000090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defRPr/>
            </a:pPr>
            <a:r>
              <a:rPr lang="en-US" sz="3000" b="0" kern="0" smtClean="0">
                <a:solidFill>
                  <a:srgbClr val="FFFF00"/>
                </a:solidFill>
                <a:latin typeface="Times New Roman"/>
                <a:ea typeface="ＭＳ Ｐゴシック"/>
                <a:cs typeface="Times New Roman"/>
              </a:rPr>
              <a:t>Rare Decays</a:t>
            </a:r>
            <a:endParaRPr lang="en-US" sz="3000" b="0" kern="0" dirty="0">
              <a:solidFill>
                <a:srgbClr val="FFFF00"/>
              </a:solidFill>
              <a:latin typeface="Times New Roman"/>
              <a:ea typeface="ＭＳ Ｐゴシック"/>
              <a:cs typeface="Times New Roman"/>
            </a:endParaRPr>
          </a:p>
        </p:txBody>
      </p:sp>
      <p:sp>
        <p:nvSpPr>
          <p:cNvPr id="5" name="Content Placeholder 5"/>
          <p:cNvSpPr txBox="1">
            <a:spLocks/>
          </p:cNvSpPr>
          <p:nvPr/>
        </p:nvSpPr>
        <p:spPr bwMode="auto">
          <a:xfrm>
            <a:off x="4659793" y="1535113"/>
            <a:ext cx="4041775" cy="4062413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2800" kern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Direct searches for new physics</a:t>
            </a:r>
          </a:p>
          <a:p>
            <a:pPr>
              <a:defRPr/>
            </a:pPr>
            <a:r>
              <a:rPr lang="en-US" sz="2800" kern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Many opportunities</a:t>
            </a:r>
          </a:p>
          <a:p>
            <a:pPr>
              <a:defRPr/>
            </a:pPr>
            <a:r>
              <a:rPr lang="en-US" sz="2800" kern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Z: 10</a:t>
            </a:r>
            <a:r>
              <a:rPr lang="en-US" sz="2800" kern="0" baseline="3000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12</a:t>
            </a:r>
          </a:p>
          <a:p>
            <a:pPr>
              <a:defRPr/>
            </a:pPr>
            <a:r>
              <a:rPr lang="en-US" sz="2800" kern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b, c, τ: 10</a:t>
            </a:r>
            <a:r>
              <a:rPr lang="en-US" sz="2800" kern="0" baseline="3000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11</a:t>
            </a:r>
          </a:p>
          <a:p>
            <a:pPr>
              <a:defRPr/>
            </a:pPr>
            <a:r>
              <a:rPr lang="en-US" sz="2800" kern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W: 10</a:t>
            </a:r>
            <a:r>
              <a:rPr lang="en-US" sz="2800" kern="0" baseline="3000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8</a:t>
            </a:r>
          </a:p>
          <a:p>
            <a:pPr>
              <a:defRPr/>
            </a:pPr>
            <a:r>
              <a:rPr lang="en-US" sz="2800" kern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H: 10</a:t>
            </a:r>
            <a:r>
              <a:rPr lang="en-US" sz="2800" kern="0" baseline="3000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6</a:t>
            </a:r>
          </a:p>
          <a:p>
            <a:pPr>
              <a:defRPr/>
            </a:pPr>
            <a:r>
              <a:rPr lang="en-US" sz="2800" kern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t: 10</a:t>
            </a:r>
            <a:r>
              <a:rPr lang="en-US" sz="2800" kern="0" baseline="3000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6</a:t>
            </a:r>
          </a:p>
          <a:p>
            <a:pPr>
              <a:defRPr/>
            </a:pPr>
            <a:endParaRPr lang="en-US" sz="2800" kern="0" baseline="30000" dirty="0" smtClean="0">
              <a:solidFill>
                <a:srgbClr val="000000"/>
              </a:solidFill>
              <a:latin typeface="Times New Roman"/>
              <a:ea typeface="ＭＳ Ｐゴシック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466" y="-20420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4000" b="1" kern="0" dirty="0">
                <a:solidFill>
                  <a:srgbClr val="FFFF00"/>
                </a:solidFill>
                <a:cs typeface="Calibri" pitchFamily="34" charset="0"/>
              </a:rPr>
              <a:t>The Twin Frontiers of </a:t>
            </a:r>
            <a:r>
              <a:rPr lang="en-GB" sz="4000" b="1" i="1" kern="0" dirty="0">
                <a:solidFill>
                  <a:srgbClr val="FFFF00"/>
                </a:solidFill>
                <a:cs typeface="Calibri" pitchFamily="34" charset="0"/>
              </a:rPr>
              <a:t>FCC-</a:t>
            </a:r>
            <a:r>
              <a:rPr lang="en-GB" sz="4000" b="1" i="1" kern="0" dirty="0" err="1">
                <a:solidFill>
                  <a:srgbClr val="FFFF00"/>
                </a:solidFill>
                <a:cs typeface="Calibri" pitchFamily="34" charset="0"/>
              </a:rPr>
              <a:t>ee</a:t>
            </a:r>
            <a:r>
              <a:rPr lang="en-GB" sz="4000" b="1" kern="0" dirty="0">
                <a:solidFill>
                  <a:srgbClr val="FFFF00"/>
                </a:solidFill>
                <a:cs typeface="Calibri" pitchFamily="34" charset="0"/>
              </a:rPr>
              <a:t> Physics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17140" y="5764212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J. Ellis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P. </a:t>
            </a:r>
            <a:r>
              <a:rPr lang="en-GB" dirty="0" err="1" smtClean="0">
                <a:solidFill>
                  <a:prstClr val="black"/>
                </a:solidFill>
              </a:rPr>
              <a:t>Janot</a:t>
            </a:r>
            <a:endParaRPr lang="en-GB" dirty="0" smtClean="0">
              <a:solidFill>
                <a:prstClr val="black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M. </a:t>
            </a:r>
            <a:r>
              <a:rPr lang="en-GB" dirty="0" err="1" smtClean="0">
                <a:solidFill>
                  <a:prstClr val="black"/>
                </a:solidFill>
              </a:rPr>
              <a:t>Ruan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22235" y="5729188"/>
            <a:ext cx="441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M. </a:t>
            </a:r>
            <a:r>
              <a:rPr lang="en-GB" sz="2000" dirty="0" err="1" smtClean="0">
                <a:solidFill>
                  <a:prstClr val="black"/>
                </a:solidFill>
              </a:rPr>
              <a:t>Bicer</a:t>
            </a:r>
            <a:r>
              <a:rPr lang="en-GB" sz="2000" dirty="0" smtClean="0">
                <a:solidFill>
                  <a:prstClr val="black"/>
                </a:solidFill>
              </a:rPr>
              <a:t> et al., “First Look at the Physics Case of TLEP,’’ JHEP 01, 164 (2014)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S. </a:t>
            </a:r>
            <a:r>
              <a:rPr lang="en-GB" sz="2000" dirty="0">
                <a:solidFill>
                  <a:prstClr val="black"/>
                </a:solidFill>
              </a:rPr>
              <a:t>Dawson et </a:t>
            </a:r>
            <a:r>
              <a:rPr lang="en-GB" sz="2000" dirty="0" smtClean="0">
                <a:solidFill>
                  <a:prstClr val="black"/>
                </a:solidFill>
              </a:rPr>
              <a:t>al., </a:t>
            </a:r>
            <a:r>
              <a:rPr lang="en-GB" sz="2000" dirty="0">
                <a:solidFill>
                  <a:prstClr val="black"/>
                </a:solidFill>
              </a:rPr>
              <a:t>arXiv:1310.8361v2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8801" y="3362687"/>
            <a:ext cx="7911448" cy="1077218"/>
          </a:xfrm>
          <a:prstGeom prst="rect">
            <a:avLst/>
          </a:prstGeom>
          <a:solidFill>
            <a:srgbClr val="FFC000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3200" b="1" i="1" dirty="0" smtClean="0">
                <a:solidFill>
                  <a:srgbClr val="0000CC"/>
                </a:solidFill>
              </a:rPr>
              <a:t>FCC-</a:t>
            </a:r>
            <a:r>
              <a:rPr lang="en-GB" sz="3200" b="1" i="1" dirty="0" err="1" smtClean="0">
                <a:solidFill>
                  <a:srgbClr val="0000CC"/>
                </a:solidFill>
              </a:rPr>
              <a:t>ee</a:t>
            </a:r>
            <a:r>
              <a:rPr lang="en-GB" sz="3200" b="1" i="1" dirty="0" smtClean="0">
                <a:solidFill>
                  <a:srgbClr val="0000CC"/>
                </a:solidFill>
              </a:rPr>
              <a:t> </a:t>
            </a:r>
            <a:r>
              <a:rPr lang="en-GB" sz="3200" b="1" dirty="0" smtClean="0">
                <a:solidFill>
                  <a:srgbClr val="0000CC"/>
                </a:solidFill>
              </a:rPr>
              <a:t>promises much higher precision &amp; and many more rare decays than any competitors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391006"/>
            <a:ext cx="3194440" cy="24669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13115" y="4602527"/>
            <a:ext cx="1585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Higgs coupling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measurements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5914" y="4491502"/>
            <a:ext cx="545342" cy="4385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GB" sz="500" b="1" dirty="0" smtClean="0">
                <a:solidFill>
                  <a:prstClr val="black"/>
                </a:solidFill>
              </a:rPr>
              <a:t>HL-LHC</a:t>
            </a:r>
          </a:p>
          <a:p>
            <a:pPr>
              <a:spcBef>
                <a:spcPts val="100"/>
              </a:spcBef>
            </a:pPr>
            <a:r>
              <a:rPr lang="en-GB" sz="500" b="1" dirty="0" smtClean="0">
                <a:solidFill>
                  <a:prstClr val="black"/>
                </a:solidFill>
              </a:rPr>
              <a:t>ILC500</a:t>
            </a:r>
          </a:p>
          <a:p>
            <a:pPr>
              <a:spcBef>
                <a:spcPts val="100"/>
              </a:spcBef>
            </a:pPr>
            <a:r>
              <a:rPr lang="en-GB" sz="500" b="1" dirty="0" smtClean="0">
                <a:solidFill>
                  <a:prstClr val="black"/>
                </a:solidFill>
              </a:rPr>
              <a:t>FCC-</a:t>
            </a:r>
            <a:r>
              <a:rPr lang="en-GB" sz="500" b="1" dirty="0" err="1" smtClean="0">
                <a:solidFill>
                  <a:prstClr val="black"/>
                </a:solidFill>
              </a:rPr>
              <a:t>ee</a:t>
            </a:r>
            <a:r>
              <a:rPr lang="en-GB" sz="500" b="1" dirty="0" smtClean="0">
                <a:solidFill>
                  <a:prstClr val="black"/>
                </a:solidFill>
              </a:rPr>
              <a:t> 350</a:t>
            </a:r>
          </a:p>
          <a:p>
            <a:pPr>
              <a:spcBef>
                <a:spcPts val="100"/>
              </a:spcBef>
            </a:pPr>
            <a:r>
              <a:rPr lang="en-GB" sz="500" b="1" dirty="0" err="1" smtClean="0">
                <a:solidFill>
                  <a:prstClr val="black"/>
                </a:solidFill>
              </a:rPr>
              <a:t>CepC</a:t>
            </a:r>
            <a:r>
              <a:rPr lang="en-GB" sz="500" b="1" dirty="0" smtClean="0">
                <a:solidFill>
                  <a:prstClr val="black"/>
                </a:solidFill>
              </a:rPr>
              <a:t>, 4/ab     </a:t>
            </a:r>
          </a:p>
        </p:txBody>
      </p:sp>
    </p:spTree>
    <p:extLst>
      <p:ext uri="{BB962C8B-B14F-4D97-AF65-F5344CB8AC3E}">
        <p14:creationId xmlns:p14="http://schemas.microsoft.com/office/powerpoint/2010/main" val="410288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5" y="1053455"/>
            <a:ext cx="4481513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4018" y="4198149"/>
            <a:ext cx="8897564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400" dirty="0" smtClean="0">
                <a:solidFill>
                  <a:prstClr val="black"/>
                </a:solidFill>
                <a:cs typeface="Arial" pitchFamily="34" charset="0"/>
              </a:rPr>
              <a:t>neutrinos </a:t>
            </a:r>
            <a:r>
              <a:rPr lang="fr-CH" sz="2400" dirty="0">
                <a:solidFill>
                  <a:prstClr val="black"/>
                </a:solidFill>
                <a:cs typeface="Arial" pitchFamily="34" charset="0"/>
              </a:rPr>
              <a:t>have </a:t>
            </a:r>
            <a:r>
              <a:rPr lang="fr-CH" sz="2400" dirty="0" smtClean="0">
                <a:solidFill>
                  <a:prstClr val="black"/>
                </a:solidFill>
                <a:cs typeface="Arial" pitchFamily="34" charset="0"/>
              </a:rPr>
              <a:t>mass...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40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fr-CH" sz="2400" dirty="0" smtClean="0">
                <a:solidFill>
                  <a:prstClr val="black"/>
                </a:solidFill>
                <a:cs typeface="Arial" pitchFamily="34" charset="0"/>
              </a:rPr>
              <a:t>              and </a:t>
            </a:r>
            <a:r>
              <a:rPr lang="fr-CH" sz="2400" dirty="0" err="1">
                <a:solidFill>
                  <a:prstClr val="black"/>
                </a:solidFill>
                <a:cs typeface="Arial" pitchFamily="34" charset="0"/>
              </a:rPr>
              <a:t>this</a:t>
            </a:r>
            <a:r>
              <a:rPr lang="fr-CH" sz="240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fr-CH" sz="2400" dirty="0" err="1">
                <a:solidFill>
                  <a:prstClr val="black"/>
                </a:solidFill>
                <a:cs typeface="Arial" pitchFamily="34" charset="0"/>
              </a:rPr>
              <a:t>very</a:t>
            </a:r>
            <a:r>
              <a:rPr lang="fr-CH" sz="240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fr-CH" sz="2400" dirty="0" err="1">
                <a:solidFill>
                  <a:prstClr val="black"/>
                </a:solidFill>
                <a:cs typeface="Arial" pitchFamily="34" charset="0"/>
              </a:rPr>
              <a:t>probably</a:t>
            </a:r>
            <a:r>
              <a:rPr lang="fr-CH" sz="240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fr-CH" sz="2400" dirty="0" err="1">
                <a:solidFill>
                  <a:prstClr val="black"/>
                </a:solidFill>
                <a:cs typeface="Arial" pitchFamily="34" charset="0"/>
              </a:rPr>
              <a:t>implies</a:t>
            </a:r>
            <a:r>
              <a:rPr lang="fr-CH" sz="2400" dirty="0">
                <a:solidFill>
                  <a:prstClr val="black"/>
                </a:solidFill>
                <a:cs typeface="Arial" pitchFamily="34" charset="0"/>
              </a:rPr>
              <a:t> new </a:t>
            </a:r>
            <a:r>
              <a:rPr lang="fr-CH" sz="2400" dirty="0" err="1">
                <a:solidFill>
                  <a:prstClr val="black"/>
                </a:solidFill>
                <a:cs typeface="Arial" pitchFamily="34" charset="0"/>
              </a:rPr>
              <a:t>degrees</a:t>
            </a:r>
            <a:r>
              <a:rPr lang="fr-CH" sz="2400" dirty="0">
                <a:solidFill>
                  <a:prstClr val="black"/>
                </a:solidFill>
                <a:cs typeface="Arial" pitchFamily="34" charset="0"/>
              </a:rPr>
              <a:t> of </a:t>
            </a:r>
            <a:r>
              <a:rPr lang="fr-CH" sz="2400" dirty="0" err="1">
                <a:solidFill>
                  <a:prstClr val="black"/>
                </a:solidFill>
                <a:cs typeface="Arial" pitchFamily="34" charset="0"/>
              </a:rPr>
              <a:t>freedom</a:t>
            </a:r>
            <a:endParaRPr lang="fr-CH" sz="2400" dirty="0">
              <a:solidFill>
                <a:prstClr val="black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400" dirty="0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 </a:t>
            </a:r>
            <a:r>
              <a:rPr lang="fr-CH" sz="2400" b="1" dirty="0" smtClean="0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Right-</a:t>
            </a:r>
            <a:r>
              <a:rPr lang="fr-CH" sz="2400" b="1" dirty="0" err="1" smtClean="0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Handed</a:t>
            </a:r>
            <a:r>
              <a:rPr lang="fr-CH" sz="2400" b="1" dirty="0" smtClean="0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, </a:t>
            </a:r>
            <a:r>
              <a:rPr lang="fr-CH" sz="2400" b="1" dirty="0" err="1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A</a:t>
            </a:r>
            <a:r>
              <a:rPr lang="fr-CH" sz="2400" b="1" dirty="0" err="1" smtClean="0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lmost</a:t>
            </a:r>
            <a:r>
              <a:rPr lang="fr-CH" sz="2400" b="1" dirty="0" smtClean="0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 «</a:t>
            </a:r>
            <a:r>
              <a:rPr lang="fr-CH" sz="2400" b="1" dirty="0" err="1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S</a:t>
            </a:r>
            <a:r>
              <a:rPr lang="fr-CH" sz="2400" b="1" dirty="0" err="1" smtClean="0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terile</a:t>
            </a:r>
            <a:r>
              <a:rPr lang="fr-CH" sz="2400" b="1" dirty="0" smtClean="0">
                <a:solidFill>
                  <a:srgbClr val="0000FF"/>
                </a:solidFill>
                <a:cs typeface="Arial" pitchFamily="34" charset="0"/>
                <a:sym typeface="Wingdings" panose="05000000000000000000" pitchFamily="2" charset="2"/>
              </a:rPr>
              <a:t>»</a:t>
            </a:r>
            <a:r>
              <a:rPr lang="fr-CH" sz="2400" b="1" dirty="0" smtClean="0">
                <a:solidFill>
                  <a:srgbClr val="0000FF"/>
                </a:solidFill>
                <a:cs typeface="Arial" pitchFamily="34" charset="0"/>
              </a:rPr>
              <a:t> (</a:t>
            </a:r>
            <a:r>
              <a:rPr lang="fr-CH" sz="2400" b="1" i="1" dirty="0" err="1" smtClean="0">
                <a:solidFill>
                  <a:srgbClr val="0000FF"/>
                </a:solidFill>
                <a:cs typeface="Arial" pitchFamily="34" charset="0"/>
              </a:rPr>
              <a:t>very</a:t>
            </a:r>
            <a:r>
              <a:rPr lang="fr-CH" sz="2400" b="1" dirty="0" smtClean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fr-CH" sz="2400" b="1" dirty="0" err="1">
                <a:solidFill>
                  <a:srgbClr val="0000FF"/>
                </a:solidFill>
                <a:cs typeface="Arial" pitchFamily="34" charset="0"/>
              </a:rPr>
              <a:t>small</a:t>
            </a:r>
            <a:r>
              <a:rPr lang="fr-CH" sz="2400" b="1" dirty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fr-CH" sz="2400" b="1" dirty="0" err="1" smtClean="0">
                <a:solidFill>
                  <a:srgbClr val="0000FF"/>
                </a:solidFill>
                <a:cs typeface="Arial" pitchFamily="34" charset="0"/>
              </a:rPr>
              <a:t>couplings</a:t>
            </a:r>
            <a:r>
              <a:rPr lang="fr-CH" sz="2400" b="1" dirty="0" smtClean="0">
                <a:solidFill>
                  <a:srgbClr val="0000FF"/>
                </a:solidFill>
                <a:cs typeface="Arial" pitchFamily="34" charset="0"/>
              </a:rPr>
              <a:t>) Neutrinos</a:t>
            </a:r>
            <a:endParaRPr lang="fr-CH" sz="2400" b="1" dirty="0">
              <a:solidFill>
                <a:srgbClr val="0000FF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400" dirty="0" err="1">
                <a:solidFill>
                  <a:srgbClr val="0000FF"/>
                </a:solidFill>
                <a:cs typeface="Arial" pitchFamily="34" charset="0"/>
              </a:rPr>
              <a:t>completely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fr-CH" sz="2400" dirty="0" err="1">
                <a:solidFill>
                  <a:srgbClr val="0000FF"/>
                </a:solidFill>
                <a:cs typeface="Arial" pitchFamily="34" charset="0"/>
              </a:rPr>
              <a:t>unknown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 masses </a:t>
            </a:r>
            <a:r>
              <a:rPr lang="fr-CH" sz="2400" dirty="0" smtClean="0">
                <a:solidFill>
                  <a:srgbClr val="0000FF"/>
                </a:solidFill>
                <a:cs typeface="Arial" pitchFamily="34" charset="0"/>
              </a:rPr>
              <a:t>(</a:t>
            </a:r>
            <a:r>
              <a:rPr lang="fr-CH" sz="2400" dirty="0" err="1" smtClean="0">
                <a:solidFill>
                  <a:srgbClr val="0000FF"/>
                </a:solidFill>
                <a:cs typeface="Arial" pitchFamily="34" charset="0"/>
              </a:rPr>
              <a:t>meV</a:t>
            </a:r>
            <a:r>
              <a:rPr lang="fr-CH" sz="2400" dirty="0" smtClean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to </a:t>
            </a:r>
            <a:r>
              <a:rPr lang="fr-CH" sz="2400" dirty="0" err="1">
                <a:solidFill>
                  <a:srgbClr val="0000FF"/>
                </a:solidFill>
                <a:cs typeface="Arial" pitchFamily="34" charset="0"/>
              </a:rPr>
              <a:t>ZeV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), </a:t>
            </a:r>
            <a:r>
              <a:rPr lang="fr-CH" sz="2400" dirty="0" err="1">
                <a:solidFill>
                  <a:srgbClr val="0000FF"/>
                </a:solidFill>
                <a:cs typeface="Arial" pitchFamily="34" charset="0"/>
              </a:rPr>
              <a:t>nearly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cs typeface="Arial" pitchFamily="34" charset="0"/>
              </a:rPr>
              <a:t>impossinle</a:t>
            </a:r>
            <a:r>
              <a:rPr lang="fr-CH" sz="2400" dirty="0" smtClean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to </a:t>
            </a:r>
            <a:r>
              <a:rPr lang="fr-CH" sz="2400" dirty="0" err="1">
                <a:solidFill>
                  <a:srgbClr val="0000FF"/>
                </a:solidFill>
                <a:cs typeface="Arial" pitchFamily="34" charset="0"/>
              </a:rPr>
              <a:t>find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               .... but </a:t>
            </a:r>
            <a:r>
              <a:rPr lang="fr-CH" sz="2400" dirty="0" err="1">
                <a:solidFill>
                  <a:srgbClr val="0000FF"/>
                </a:solidFill>
                <a:cs typeface="Arial" pitchFamily="34" charset="0"/>
              </a:rPr>
              <a:t>could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fr-CH" sz="2400" dirty="0" err="1">
                <a:solidFill>
                  <a:srgbClr val="0000FF"/>
                </a:solidFill>
                <a:cs typeface="Arial" pitchFamily="34" charset="0"/>
              </a:rPr>
              <a:t>perhaps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fr-CH" sz="2400" dirty="0" err="1">
                <a:solidFill>
                  <a:srgbClr val="0000FF"/>
                </a:solidFill>
                <a:cs typeface="Arial" pitchFamily="34" charset="0"/>
              </a:rPr>
              <a:t>explain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 all: DM, BAU,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  <a:sym typeface="Symbol"/>
              </a:rPr>
              <a:t>-masses</a:t>
            </a:r>
            <a:r>
              <a:rPr lang="fr-CH" sz="2400" dirty="0">
                <a:solidFill>
                  <a:srgbClr val="0000FF"/>
                </a:solidFill>
                <a:cs typeface="Arial" pitchFamily="34" charset="0"/>
              </a:rPr>
              <a:t> </a:t>
            </a:r>
          </a:p>
        </p:txBody>
      </p:sp>
      <p:pic>
        <p:nvPicPr>
          <p:cNvPr id="1392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971" y="1105049"/>
            <a:ext cx="4459287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" y="-19833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4000" b="1" i="1" kern="0" dirty="0" smtClean="0">
                <a:solidFill>
                  <a:srgbClr val="FFFF00"/>
                </a:solidFill>
                <a:cs typeface="Calibri" pitchFamily="34" charset="0"/>
              </a:rPr>
              <a:t>“at </a:t>
            </a:r>
            <a:r>
              <a:rPr lang="en-GB" sz="4000" b="1" i="1" kern="0" dirty="0">
                <a:solidFill>
                  <a:srgbClr val="FFFF00"/>
                </a:solidFill>
                <a:cs typeface="Calibri" pitchFamily="34" charset="0"/>
              </a:rPr>
              <a:t>least 3 pieces are still </a:t>
            </a:r>
            <a:r>
              <a:rPr lang="en-GB" sz="4000" b="1" i="1" kern="0" dirty="0" smtClean="0">
                <a:solidFill>
                  <a:srgbClr val="FFFF00"/>
                </a:solidFill>
                <a:cs typeface="Calibri" pitchFamily="34" charset="0"/>
              </a:rPr>
              <a:t>missing”</a:t>
            </a:r>
            <a:endParaRPr lang="en-GB" sz="4000" b="1" i="1" kern="0" dirty="0">
              <a:solidFill>
                <a:srgbClr val="FFFF00"/>
              </a:solidFill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0465" y="700167"/>
            <a:ext cx="9154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A. </a:t>
            </a:r>
            <a:r>
              <a:rPr lang="en-GB" sz="2400" dirty="0" err="1" smtClean="0"/>
              <a:t>Blondel</a:t>
            </a:r>
            <a:r>
              <a:rPr lang="en-GB" sz="2400" dirty="0" smtClean="0"/>
              <a:t>, </a:t>
            </a:r>
            <a:r>
              <a:rPr lang="en-GB" sz="2400" i="1" dirty="0" smtClean="0"/>
              <a:t>The </a:t>
            </a:r>
            <a:r>
              <a:rPr lang="en-GB" sz="2400" i="1" dirty="0"/>
              <a:t>Hunt for Heavy Neutrinos </a:t>
            </a:r>
            <a:r>
              <a:rPr lang="en-GB" sz="2400" i="1" dirty="0" smtClean="0"/>
              <a:t>at </a:t>
            </a:r>
            <a:r>
              <a:rPr lang="en-GB" sz="2400" i="1" dirty="0"/>
              <a:t>the Z &amp; H </a:t>
            </a:r>
            <a:r>
              <a:rPr lang="en-GB" sz="2400" i="1" dirty="0" smtClean="0"/>
              <a:t>factory</a:t>
            </a:r>
            <a:r>
              <a:rPr lang="en-GB" sz="2400" dirty="0" smtClean="0"/>
              <a:t>, ICHEP’14 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119936" y="6126597"/>
            <a:ext cx="91223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These would lead to spectacular </a:t>
            </a:r>
            <a:r>
              <a:rPr lang="en-GB" sz="2400" b="1" dirty="0">
                <a:solidFill>
                  <a:srgbClr val="FF0000"/>
                </a:solidFill>
              </a:rPr>
              <a:t>‘detached vertex’ signatures </a:t>
            </a:r>
            <a:r>
              <a:rPr lang="en-GB" sz="2400" b="1" dirty="0" smtClean="0">
                <a:solidFill>
                  <a:srgbClr val="FF0000"/>
                </a:solidFill>
              </a:rPr>
              <a:t>in </a:t>
            </a:r>
            <a:r>
              <a:rPr lang="en-GB" sz="2400" b="1" dirty="0">
                <a:solidFill>
                  <a:srgbClr val="FF0000"/>
                </a:solidFill>
              </a:rPr>
              <a:t>Z-&gt; neutrino decays  at a </a:t>
            </a:r>
            <a:r>
              <a:rPr lang="en-GB" sz="2400" b="1" dirty="0" err="1">
                <a:solidFill>
                  <a:srgbClr val="FF0000"/>
                </a:solidFill>
              </a:rPr>
              <a:t>Tera</a:t>
            </a:r>
            <a:r>
              <a:rPr lang="en-GB" sz="2400" b="1" dirty="0">
                <a:solidFill>
                  <a:srgbClr val="FF0000"/>
                </a:solidFill>
              </a:rPr>
              <a:t>-Z factory  like FCC-</a:t>
            </a:r>
            <a:r>
              <a:rPr lang="en-GB" sz="2400" b="1" dirty="0" err="1">
                <a:solidFill>
                  <a:srgbClr val="FF0000"/>
                </a:solidFill>
              </a:rPr>
              <a:t>ee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96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851" y="-15632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600" b="1" kern="0" dirty="0" err="1">
                <a:solidFill>
                  <a:srgbClr val="FFFF00"/>
                </a:solidFill>
                <a:cs typeface="Calibri" pitchFamily="34" charset="0"/>
              </a:rPr>
              <a:t>SuperKEKB</a:t>
            </a:r>
            <a:r>
              <a:rPr lang="en-GB" sz="3600" b="1" kern="0" dirty="0">
                <a:solidFill>
                  <a:srgbClr val="FFFF00"/>
                </a:solidFill>
                <a:cs typeface="Calibri" pitchFamily="34" charset="0"/>
              </a:rPr>
              <a:t> = </a:t>
            </a:r>
            <a:r>
              <a:rPr lang="en-GB" sz="3600" b="1" i="1" kern="0" dirty="0">
                <a:solidFill>
                  <a:srgbClr val="FFFF00"/>
                </a:solidFill>
                <a:cs typeface="Calibri" pitchFamily="34" charset="0"/>
              </a:rPr>
              <a:t>FCC-</a:t>
            </a:r>
            <a:r>
              <a:rPr lang="en-GB" sz="3600" b="1" i="1" kern="0" dirty="0" err="1">
                <a:solidFill>
                  <a:srgbClr val="FFFF00"/>
                </a:solidFill>
                <a:cs typeface="Calibri" pitchFamily="34" charset="0"/>
              </a:rPr>
              <a:t>ee</a:t>
            </a:r>
            <a:r>
              <a:rPr lang="en-GB" sz="3600" b="1" kern="0" dirty="0">
                <a:solidFill>
                  <a:srgbClr val="FFFF00"/>
                </a:solidFill>
                <a:cs typeface="Calibri" pitchFamily="34" charset="0"/>
              </a:rPr>
              <a:t> demonstrator</a:t>
            </a:r>
          </a:p>
        </p:txBody>
      </p:sp>
      <p:pic>
        <p:nvPicPr>
          <p:cNvPr id="3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5265" y="704368"/>
            <a:ext cx="7344816" cy="549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14131" y="761505"/>
            <a:ext cx="3231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beam commissioning will start in early 2015</a:t>
            </a:r>
            <a:endParaRPr lang="en-GB" sz="24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8851" y="3330269"/>
            <a:ext cx="5005673" cy="3539430"/>
          </a:xfrm>
          <a:prstGeom prst="rect">
            <a:avLst/>
          </a:prstGeom>
          <a:solidFill>
            <a:schemeClr val="tx2">
              <a:lumMod val="40000"/>
              <a:lumOff val="6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top up injection at high current</a:t>
            </a:r>
          </a:p>
          <a:p>
            <a:r>
              <a:rPr lang="en-US" sz="2800" b="1" dirty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800" b="1" baseline="-25000" dirty="0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* </a:t>
            </a:r>
            <a:r>
              <a:rPr lang="en-US" sz="2800" dirty="0">
                <a:solidFill>
                  <a:srgbClr val="FF0000"/>
                </a:solidFill>
              </a:rPr>
              <a:t>=300 </a:t>
            </a:r>
            <a:r>
              <a:rPr lang="en-US" sz="28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2800" dirty="0">
                <a:solidFill>
                  <a:srgbClr val="FF0000"/>
                </a:solidFill>
              </a:rPr>
              <a:t>m (FCC-</a:t>
            </a:r>
            <a:r>
              <a:rPr lang="en-US" sz="2800" dirty="0" err="1">
                <a:solidFill>
                  <a:srgbClr val="FF0000"/>
                </a:solidFill>
              </a:rPr>
              <a:t>ee</a:t>
            </a:r>
            <a:r>
              <a:rPr lang="en-US" sz="2800" dirty="0">
                <a:solidFill>
                  <a:srgbClr val="FF0000"/>
                </a:solidFill>
              </a:rPr>
              <a:t>:  1 mm)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lifetime </a:t>
            </a:r>
            <a:r>
              <a:rPr lang="en-US" sz="2800" dirty="0">
                <a:solidFill>
                  <a:srgbClr val="FF0000"/>
                </a:solidFill>
              </a:rPr>
              <a:t>5 min (FCC-</a:t>
            </a:r>
            <a:r>
              <a:rPr lang="en-US" sz="2800" dirty="0" err="1">
                <a:solidFill>
                  <a:srgbClr val="FF0000"/>
                </a:solidFill>
              </a:rPr>
              <a:t>ee</a:t>
            </a:r>
            <a:r>
              <a:rPr lang="en-US" sz="2800" dirty="0">
                <a:solidFill>
                  <a:srgbClr val="FF0000"/>
                </a:solidFill>
              </a:rPr>
              <a:t>: ≥20 min)</a:t>
            </a:r>
          </a:p>
          <a:p>
            <a:r>
              <a:rPr lang="en-US" sz="2800" b="1" dirty="0" err="1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/</a:t>
            </a:r>
            <a:r>
              <a:rPr lang="en-US" sz="2800" b="1" dirty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800" b="1" baseline="-25000" dirty="0">
                <a:solidFill>
                  <a:srgbClr val="FF0000"/>
                </a:solidFill>
              </a:rPr>
              <a:t>x </a:t>
            </a:r>
            <a:r>
              <a:rPr lang="en-US" sz="2800" i="1" dirty="0">
                <a:solidFill>
                  <a:srgbClr val="FF0000"/>
                </a:solidFill>
              </a:rPr>
              <a:t>=</a:t>
            </a:r>
            <a:r>
              <a:rPr lang="en-US" sz="2800" dirty="0">
                <a:solidFill>
                  <a:srgbClr val="FF0000"/>
                </a:solidFill>
              </a:rPr>
              <a:t>0.25% (similar to FCC-</a:t>
            </a:r>
            <a:r>
              <a:rPr lang="en-US" sz="2800" dirty="0" err="1">
                <a:solidFill>
                  <a:srgbClr val="FF0000"/>
                </a:solidFill>
              </a:rPr>
              <a:t>ee</a:t>
            </a:r>
            <a:r>
              <a:rPr lang="en-US" sz="2800" dirty="0">
                <a:solidFill>
                  <a:srgbClr val="FF0000"/>
                </a:solidFill>
              </a:rPr>
              <a:t>)</a:t>
            </a:r>
          </a:p>
          <a:p>
            <a:pPr defTabSz="354013"/>
            <a:r>
              <a:rPr lang="en-US" sz="2800" b="1" dirty="0">
                <a:solidFill>
                  <a:srgbClr val="FF0000"/>
                </a:solidFill>
              </a:rPr>
              <a:t>off momentum acceptance 	</a:t>
            </a:r>
            <a:r>
              <a:rPr lang="en-US" sz="2800" dirty="0">
                <a:solidFill>
                  <a:srgbClr val="FF0000"/>
                </a:solidFill>
              </a:rPr>
              <a:t>(±1.5%, similar to FCC-</a:t>
            </a:r>
            <a:r>
              <a:rPr lang="en-US" sz="2800" dirty="0" err="1">
                <a:solidFill>
                  <a:srgbClr val="FF0000"/>
                </a:solidFill>
              </a:rPr>
              <a:t>ee</a:t>
            </a:r>
            <a:r>
              <a:rPr lang="en-US" sz="2800" dirty="0">
                <a:solidFill>
                  <a:srgbClr val="FF0000"/>
                </a:solidFill>
              </a:rPr>
              <a:t>)</a:t>
            </a:r>
          </a:p>
          <a:p>
            <a:pPr defTabSz="354013"/>
            <a:r>
              <a:rPr lang="en-US" sz="2800" b="1" i="1" dirty="0">
                <a:solidFill>
                  <a:srgbClr val="FF0000"/>
                </a:solidFill>
              </a:rPr>
              <a:t>e</a:t>
            </a:r>
            <a:r>
              <a:rPr lang="en-US" sz="2800" b="1" baseline="30000" dirty="0">
                <a:solidFill>
                  <a:srgbClr val="FF0000"/>
                </a:solidFill>
              </a:rPr>
              <a:t>+</a:t>
            </a:r>
            <a:r>
              <a:rPr lang="en-US" sz="2800" b="1" dirty="0">
                <a:solidFill>
                  <a:srgbClr val="FF0000"/>
                </a:solidFill>
              </a:rPr>
              <a:t> production rate </a:t>
            </a:r>
            <a:r>
              <a:rPr lang="en-US" sz="2800" dirty="0">
                <a:solidFill>
                  <a:srgbClr val="FF0000"/>
                </a:solidFill>
              </a:rPr>
              <a:t>(2.5x10</a:t>
            </a:r>
            <a:r>
              <a:rPr lang="en-US" sz="2800" baseline="30000" dirty="0">
                <a:solidFill>
                  <a:srgbClr val="FF0000"/>
                </a:solidFill>
              </a:rPr>
              <a:t>12</a:t>
            </a:r>
            <a:r>
              <a:rPr lang="en-US" sz="2800" dirty="0">
                <a:solidFill>
                  <a:srgbClr val="FF0000"/>
                </a:solidFill>
              </a:rPr>
              <a:t>/s, 	FCC-</a:t>
            </a:r>
            <a:r>
              <a:rPr lang="en-US" sz="2800" dirty="0" err="1">
                <a:solidFill>
                  <a:srgbClr val="FF0000"/>
                </a:solidFill>
              </a:rPr>
              <a:t>ee</a:t>
            </a:r>
            <a:r>
              <a:rPr lang="en-US" sz="2800" dirty="0">
                <a:solidFill>
                  <a:srgbClr val="FF0000"/>
                </a:solidFill>
              </a:rPr>
              <a:t>: &lt;1.5x10</a:t>
            </a:r>
            <a:r>
              <a:rPr lang="en-US" sz="2800" baseline="30000" dirty="0">
                <a:solidFill>
                  <a:srgbClr val="FF0000"/>
                </a:solidFill>
              </a:rPr>
              <a:t>12</a:t>
            </a:r>
            <a:r>
              <a:rPr lang="en-US" sz="2800" dirty="0">
                <a:solidFill>
                  <a:srgbClr val="FF0000"/>
                </a:solidFill>
              </a:rPr>
              <a:t>/s (</a:t>
            </a:r>
            <a:r>
              <a:rPr lang="en-US" sz="2800" i="1" dirty="0">
                <a:solidFill>
                  <a:srgbClr val="FF0000"/>
                </a:solidFill>
              </a:rPr>
              <a:t>Z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cr.waist</a:t>
            </a:r>
            <a:r>
              <a:rPr lang="en-US" sz="28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60494" y="5301838"/>
            <a:ext cx="4164656" cy="1569660"/>
          </a:xfrm>
          <a:prstGeom prst="rect">
            <a:avLst/>
          </a:prstGeom>
          <a:solidFill>
            <a:srgbClr val="FFC000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3200" b="1" i="1" dirty="0" err="1">
                <a:solidFill>
                  <a:srgbClr val="0000CC"/>
                </a:solidFill>
              </a:rPr>
              <a:t>SuperKEKB</a:t>
            </a:r>
            <a:r>
              <a:rPr lang="en-GB" sz="3200" b="1" i="1" dirty="0">
                <a:solidFill>
                  <a:srgbClr val="0000CC"/>
                </a:solidFill>
              </a:rPr>
              <a:t> </a:t>
            </a:r>
            <a:r>
              <a:rPr lang="en-GB" sz="3200" b="1" dirty="0">
                <a:solidFill>
                  <a:srgbClr val="0000CC"/>
                </a:solidFill>
              </a:rPr>
              <a:t>goes beyond </a:t>
            </a:r>
            <a:r>
              <a:rPr lang="en-GB" sz="3200" b="1" i="1" dirty="0">
                <a:solidFill>
                  <a:srgbClr val="0000CC"/>
                </a:solidFill>
              </a:rPr>
              <a:t>FCC-</a:t>
            </a:r>
            <a:r>
              <a:rPr lang="en-GB" sz="3200" b="1" i="1" dirty="0" err="1">
                <a:solidFill>
                  <a:srgbClr val="0000CC"/>
                </a:solidFill>
              </a:rPr>
              <a:t>ee</a:t>
            </a:r>
            <a:r>
              <a:rPr lang="en-GB" sz="3200" b="1" dirty="0">
                <a:solidFill>
                  <a:srgbClr val="0000CC"/>
                </a:solidFill>
              </a:rPr>
              <a:t>, </a:t>
            </a:r>
          </a:p>
          <a:p>
            <a:r>
              <a:rPr lang="en-GB" sz="3200" b="1" dirty="0">
                <a:solidFill>
                  <a:srgbClr val="0000CC"/>
                </a:solidFill>
              </a:rPr>
              <a:t>testing all concepts</a:t>
            </a:r>
          </a:p>
        </p:txBody>
      </p:sp>
    </p:spTree>
    <p:extLst>
      <p:ext uri="{BB962C8B-B14F-4D97-AF65-F5344CB8AC3E}">
        <p14:creationId xmlns:p14="http://schemas.microsoft.com/office/powerpoint/2010/main" val="181067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09" y="1272448"/>
            <a:ext cx="8972236" cy="445193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37299" y="-5127"/>
            <a:ext cx="9219178" cy="86354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58775">
              <a:spcBef>
                <a:spcPts val="0"/>
              </a:spcBef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11144" y="877362"/>
            <a:ext cx="909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</a:rPr>
              <a:t>year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57" y="847353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US" sz="3200" dirty="0" smtClean="0">
                <a:solidFill>
                  <a:prstClr val="black"/>
                </a:solidFill>
              </a:rPr>
              <a:t>* [m]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5049" y="2596262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PETRA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80345" y="2060848"/>
            <a:ext cx="776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SPEAR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6808" y="2411596"/>
            <a:ext cx="153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PEP, BEPC, LEP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53104" y="3313751"/>
            <a:ext cx="64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CESR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7920" y="281281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DORIS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2274" y="2648563"/>
            <a:ext cx="960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TRISTAN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85350" y="3498417"/>
            <a:ext cx="82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DAFNE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70433" y="2952969"/>
            <a:ext cx="146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CESR-c, PEP-II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71293" y="3782697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KEKB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57044" y="302271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BEPC-II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34262" y="5013176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B050"/>
                </a:solidFill>
              </a:rPr>
              <a:t>SuperKEKB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463654" y="4920843"/>
            <a:ext cx="228600" cy="1846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79374" y="4448193"/>
            <a:ext cx="1056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FCC-</a:t>
            </a:r>
            <a:r>
              <a:rPr lang="en-US" sz="2400" b="1" dirty="0" err="1" smtClean="0">
                <a:solidFill>
                  <a:srgbClr val="00B050"/>
                </a:solidFill>
              </a:rPr>
              <a:t>ee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8405875" y="4437112"/>
            <a:ext cx="228600" cy="1846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24" name="Straight Connector 23"/>
          <p:cNvCxnSpPr>
            <a:endCxn id="20" idx="0"/>
          </p:cNvCxnSpPr>
          <p:nvPr/>
        </p:nvCxnSpPr>
        <p:spPr>
          <a:xfrm>
            <a:off x="5433654" y="3383216"/>
            <a:ext cx="1144300" cy="1537627"/>
          </a:xfrm>
          <a:prstGeom prst="line">
            <a:avLst/>
          </a:prstGeom>
          <a:ln w="476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178899" y="5875844"/>
                <a:ext cx="2399055" cy="763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600" i="1" smtClean="0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sz="3600" i="1" smtClean="0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3600" i="1" smtClean="0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600" i="1" smtClean="0">
                          <a:solidFill>
                            <a:srgbClr val="0000CC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600" i="1" smtClean="0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360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360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  <a:ea typeface="Cambria Math"/>
                                </a:rPr>
                                <m:t>𝜀𝛽</m:t>
                              </m:r>
                            </m:e>
                            <m:sup>
                              <m:r>
                                <a:rPr lang="en-US" sz="360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3600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899" y="5875844"/>
                <a:ext cx="2399055" cy="7632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3713535" y="4141273"/>
            <a:ext cx="195787" cy="2100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03620" y="4473078"/>
            <a:ext cx="620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SLC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8453776" y="4803161"/>
            <a:ext cx="195787" cy="2100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64189" y="4934743"/>
            <a:ext cx="555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ILC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37299" y="-5127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600" b="1" kern="0" dirty="0">
                <a:solidFill>
                  <a:srgbClr val="FFFF00"/>
                </a:solidFill>
                <a:cs typeface="Calibri" pitchFamily="34" charset="0"/>
              </a:rPr>
              <a:t>vertical </a:t>
            </a:r>
            <a:r>
              <a:rPr lang="en-GB" sz="3600" b="1" kern="0" dirty="0">
                <a:solidFill>
                  <a:srgbClr val="FFFF00"/>
                </a:solidFill>
                <a:latin typeface="Symbol" panose="05050102010706020507" pitchFamily="18" charset="2"/>
                <a:cs typeface="Calibri" pitchFamily="34" charset="0"/>
              </a:rPr>
              <a:t>b</a:t>
            </a:r>
            <a:r>
              <a:rPr lang="en-GB" sz="3600" b="1" kern="0" dirty="0">
                <a:solidFill>
                  <a:srgbClr val="FFFF00"/>
                </a:solidFill>
                <a:cs typeface="Calibri" pitchFamily="34" charset="0"/>
              </a:rPr>
              <a:t>* history</a:t>
            </a:r>
          </a:p>
        </p:txBody>
      </p:sp>
    </p:spTree>
    <p:extLst>
      <p:ext uri="{BB962C8B-B14F-4D97-AF65-F5344CB8AC3E}">
        <p14:creationId xmlns:p14="http://schemas.microsoft.com/office/powerpoint/2010/main" val="294951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2" grpId="0"/>
      <p:bldP spid="23" grpId="0" animBg="1"/>
      <p:bldP spid="27" grpId="0" animBg="1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6" descr="isr-photo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779" name="Text Box 7"/>
          <p:cNvSpPr txBox="1">
            <a:spLocks noChangeArrowheads="1"/>
          </p:cNvSpPr>
          <p:nvPr/>
        </p:nvSpPr>
        <p:spPr bwMode="auto">
          <a:xfrm>
            <a:off x="381000" y="155575"/>
            <a:ext cx="36182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i="1" dirty="0" smtClean="0">
                <a:solidFill>
                  <a:srgbClr val="FFFFFF"/>
                </a:solidFill>
              </a:rPr>
              <a:t>CERN ISR ~1971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i="1" dirty="0" smtClean="0">
                <a:solidFill>
                  <a:srgbClr val="FFFFFF"/>
                </a:solidFill>
              </a:rPr>
              <a:t>the first hadron collider</a:t>
            </a:r>
          </a:p>
        </p:txBody>
      </p:sp>
    </p:spTree>
    <p:extLst>
      <p:ext uri="{BB962C8B-B14F-4D97-AF65-F5344CB8AC3E}">
        <p14:creationId xmlns:p14="http://schemas.microsoft.com/office/powerpoint/2010/main" val="288420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2802227"/>
                  </p:ext>
                </p:extLst>
              </p:nvPr>
            </p:nvGraphicFramePr>
            <p:xfrm>
              <a:off x="449772" y="999226"/>
              <a:ext cx="6211805" cy="53689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06204"/>
                    <a:gridCol w="2305601"/>
                  </a:tblGrid>
                  <a:tr h="6575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b="0" dirty="0" smtClean="0">
                              <a:solidFill>
                                <a:schemeClr val="bg1"/>
                              </a:solidFill>
                            </a:rPr>
                            <a:t>collider</a:t>
                          </a:r>
                          <a:r>
                            <a:rPr lang="en-GB" sz="3200" b="0" baseline="0" dirty="0" smtClean="0">
                              <a:solidFill>
                                <a:schemeClr val="bg1"/>
                              </a:solidFill>
                            </a:rPr>
                            <a:t> / test facility</a:t>
                          </a:r>
                          <a:endParaRPr lang="en-GB" sz="32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GB" sz="3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kumimoji="0" lang="en-GB" sz="32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GB" sz="32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kumimoji="0" lang="en-GB" sz="32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kumimoji="0" lang="en-GB" sz="3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3200" b="0" dirty="0" smtClean="0">
                              <a:solidFill>
                                <a:schemeClr val="bg1"/>
                              </a:solidFill>
                            </a:rPr>
                            <a:t> [nm]</a:t>
                          </a:r>
                          <a:endParaRPr lang="en-GB" sz="32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65753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b="0" dirty="0" smtClean="0">
                              <a:solidFill>
                                <a:srgbClr val="006600"/>
                              </a:solidFill>
                            </a:rPr>
                            <a:t>LEP2</a:t>
                          </a:r>
                          <a:endParaRPr lang="en-GB" sz="3200" b="0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0" dirty="0" smtClean="0">
                              <a:solidFill>
                                <a:srgbClr val="006600"/>
                              </a:solidFill>
                            </a:rPr>
                            <a:t>3500</a:t>
                          </a:r>
                          <a:endParaRPr lang="en-GB" sz="3200" b="0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</a:tr>
                  <a:tr h="52455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dirty="0" smtClean="0">
                              <a:solidFill>
                                <a:srgbClr val="00B050"/>
                              </a:solidFill>
                            </a:rPr>
                            <a:t>KEKB</a:t>
                          </a:r>
                          <a:endParaRPr lang="en-GB" sz="32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>
                              <a:solidFill>
                                <a:srgbClr val="00B050"/>
                              </a:solidFill>
                            </a:rPr>
                            <a:t>940</a:t>
                          </a:r>
                          <a:endParaRPr lang="en-GB" sz="32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</a:tr>
                  <a:tr h="52455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SLC</a:t>
                          </a:r>
                          <a:endParaRPr lang="en-GB" sz="32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700 </a:t>
                          </a:r>
                          <a:endParaRPr lang="en-GB" sz="32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</a:tr>
                  <a:tr h="52455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ATF2, FFTB</a:t>
                          </a:r>
                          <a:endParaRPr lang="en-GB" sz="32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45 (</a:t>
                          </a:r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37</a:t>
                          </a:r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), 77</a:t>
                          </a:r>
                          <a:endParaRPr lang="en-GB" sz="32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</a:tr>
                  <a:tr h="52455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b="1" i="1" dirty="0" err="1" smtClean="0">
                              <a:solidFill>
                                <a:srgbClr val="00B050"/>
                              </a:solidFill>
                            </a:rPr>
                            <a:t>SuperKEKB</a:t>
                          </a:r>
                          <a:endParaRPr lang="en-GB" sz="3200" b="1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i="1" dirty="0" smtClean="0">
                              <a:solidFill>
                                <a:srgbClr val="00B050"/>
                              </a:solidFill>
                            </a:rPr>
                            <a:t>50</a:t>
                          </a:r>
                          <a:endParaRPr lang="en-GB" sz="3200" b="1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</a:tr>
                  <a:tr h="52455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b="1" i="1" dirty="0" smtClean="0">
                              <a:solidFill>
                                <a:srgbClr val="00B050"/>
                              </a:solidFill>
                            </a:rPr>
                            <a:t>FCC-</a:t>
                          </a:r>
                          <a:r>
                            <a:rPr lang="en-US" sz="3200" b="1" i="1" dirty="0" err="1" smtClean="0">
                              <a:solidFill>
                                <a:srgbClr val="00B050"/>
                              </a:solidFill>
                            </a:rPr>
                            <a:t>ee</a:t>
                          </a:r>
                          <a:r>
                            <a:rPr lang="en-US" sz="3200" b="1" i="1" dirty="0" smtClean="0">
                              <a:solidFill>
                                <a:srgbClr val="00B050"/>
                              </a:solidFill>
                            </a:rPr>
                            <a:t>-H</a:t>
                          </a:r>
                          <a:endParaRPr lang="en-GB" sz="3200" b="1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i="1" dirty="0" smtClean="0">
                              <a:solidFill>
                                <a:srgbClr val="00B050"/>
                              </a:solidFill>
                            </a:rPr>
                            <a:t>44</a:t>
                          </a:r>
                          <a:endParaRPr lang="en-GB" sz="3200" b="1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</a:tr>
                  <a:tr h="52455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ILC</a:t>
                          </a:r>
                          <a:endParaRPr lang="en-GB" sz="3200" i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5 – 8</a:t>
                          </a:r>
                          <a:endParaRPr lang="en-GB" sz="3200" i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</a:tr>
                  <a:tr h="52455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CLIC</a:t>
                          </a:r>
                          <a:endParaRPr lang="en-GB" sz="3200" i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1 – 2 </a:t>
                          </a:r>
                          <a:endParaRPr lang="en-GB" sz="3200" i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6400130"/>
                  </p:ext>
                </p:extLst>
              </p:nvPr>
            </p:nvGraphicFramePr>
            <p:xfrm>
              <a:off x="449772" y="999226"/>
              <a:ext cx="6211805" cy="53689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06204"/>
                    <a:gridCol w="2305601"/>
                  </a:tblGrid>
                  <a:tr h="6575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b="0" dirty="0" smtClean="0">
                              <a:solidFill>
                                <a:schemeClr val="bg1"/>
                              </a:solidFill>
                            </a:rPr>
                            <a:t>collider</a:t>
                          </a:r>
                          <a:r>
                            <a:rPr lang="en-GB" sz="3200" b="0" baseline="0" dirty="0" smtClean="0">
                              <a:solidFill>
                                <a:schemeClr val="bg1"/>
                              </a:solidFill>
                            </a:rPr>
                            <a:t> / test facility</a:t>
                          </a:r>
                          <a:endParaRPr lang="en-GB" sz="32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69841" t="-12037" b="-746296"/>
                          </a:stretch>
                        </a:blipFill>
                      </a:tcPr>
                    </a:tc>
                  </a:tr>
                  <a:tr h="65753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b="0" dirty="0" smtClean="0">
                              <a:solidFill>
                                <a:srgbClr val="006600"/>
                              </a:solidFill>
                            </a:rPr>
                            <a:t>LEP2</a:t>
                          </a:r>
                          <a:endParaRPr lang="en-GB" sz="3200" b="0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0" dirty="0" smtClean="0">
                              <a:solidFill>
                                <a:srgbClr val="006600"/>
                              </a:solidFill>
                            </a:rPr>
                            <a:t>3500</a:t>
                          </a:r>
                          <a:endParaRPr lang="en-GB" sz="3200" b="0" dirty="0">
                            <a:solidFill>
                              <a:srgbClr val="006600"/>
                            </a:solidFill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dirty="0" smtClean="0">
                              <a:solidFill>
                                <a:srgbClr val="00B050"/>
                              </a:solidFill>
                            </a:rPr>
                            <a:t>KEKB</a:t>
                          </a:r>
                          <a:endParaRPr lang="en-GB" sz="32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>
                              <a:solidFill>
                                <a:srgbClr val="00B050"/>
                              </a:solidFill>
                            </a:rPr>
                            <a:t>940</a:t>
                          </a:r>
                          <a:endParaRPr lang="en-GB" sz="32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SLC</a:t>
                          </a:r>
                          <a:endParaRPr lang="en-GB" sz="32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700 </a:t>
                          </a:r>
                          <a:endParaRPr lang="en-GB" sz="32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ATF2, FFTB</a:t>
                          </a:r>
                          <a:endParaRPr lang="en-GB" sz="32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45 </a:t>
                          </a:r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(</a:t>
                          </a:r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37</a:t>
                          </a:r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), </a:t>
                          </a:r>
                          <a:r>
                            <a:rPr lang="en-US" sz="3200" dirty="0" smtClean="0">
                              <a:solidFill>
                                <a:srgbClr val="0000CC"/>
                              </a:solidFill>
                            </a:rPr>
                            <a:t>77</a:t>
                          </a:r>
                          <a:endParaRPr lang="en-GB" sz="32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b="1" i="1" dirty="0" err="1" smtClean="0">
                              <a:solidFill>
                                <a:srgbClr val="00B050"/>
                              </a:solidFill>
                            </a:rPr>
                            <a:t>SuperKEKB</a:t>
                          </a:r>
                          <a:endParaRPr lang="en-GB" sz="3200" b="1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i="1" dirty="0" smtClean="0">
                              <a:solidFill>
                                <a:srgbClr val="00B050"/>
                              </a:solidFill>
                            </a:rPr>
                            <a:t>50</a:t>
                          </a:r>
                          <a:endParaRPr lang="en-GB" sz="3200" b="1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b="1" i="1" dirty="0" smtClean="0">
                              <a:solidFill>
                                <a:srgbClr val="00B050"/>
                              </a:solidFill>
                            </a:rPr>
                            <a:t>FCC-</a:t>
                          </a:r>
                          <a:r>
                            <a:rPr lang="en-US" sz="3200" b="1" i="1" dirty="0" err="1" smtClean="0">
                              <a:solidFill>
                                <a:srgbClr val="00B050"/>
                              </a:solidFill>
                            </a:rPr>
                            <a:t>ee</a:t>
                          </a:r>
                          <a:r>
                            <a:rPr lang="en-US" sz="3200" b="1" i="1" dirty="0" smtClean="0">
                              <a:solidFill>
                                <a:srgbClr val="00B050"/>
                              </a:solidFill>
                            </a:rPr>
                            <a:t>-H</a:t>
                          </a:r>
                          <a:endParaRPr lang="en-GB" sz="3200" b="1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i="1" dirty="0" smtClean="0">
                              <a:solidFill>
                                <a:srgbClr val="00B050"/>
                              </a:solidFill>
                            </a:rPr>
                            <a:t>44</a:t>
                          </a:r>
                          <a:endParaRPr lang="en-GB" sz="3200" b="1" i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ILC</a:t>
                          </a:r>
                          <a:endParaRPr lang="en-GB" sz="3200" i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5 – 8</a:t>
                          </a:r>
                          <a:endParaRPr lang="en-GB" sz="3200" i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CLIC</a:t>
                          </a:r>
                          <a:endParaRPr lang="en-GB" sz="3200" i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i="1" dirty="0" smtClean="0">
                              <a:solidFill>
                                <a:srgbClr val="0000CC"/>
                              </a:solidFill>
                            </a:rPr>
                            <a:t>1 – 2 </a:t>
                          </a:r>
                          <a:endParaRPr lang="en-GB" sz="3200" i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2728962" y="1711274"/>
            <a:ext cx="107933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 regular</a:t>
            </a:r>
          </a:p>
          <a:p>
            <a:r>
              <a:rPr lang="en-US" dirty="0">
                <a:solidFill>
                  <a:prstClr val="black"/>
                </a:solidFill>
              </a:rPr>
              <a:t>font:</a:t>
            </a:r>
          </a:p>
          <a:p>
            <a:r>
              <a:rPr lang="en-US" dirty="0">
                <a:solidFill>
                  <a:prstClr val="black"/>
                </a:solidFill>
              </a:rPr>
              <a:t>achieved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in italics:</a:t>
            </a:r>
          </a:p>
          <a:p>
            <a:r>
              <a:rPr lang="en-US" dirty="0">
                <a:solidFill>
                  <a:prstClr val="black"/>
                </a:solidFill>
              </a:rPr>
              <a:t>design</a:t>
            </a:r>
          </a:p>
          <a:p>
            <a:r>
              <a:rPr lang="en-US" dirty="0">
                <a:solidFill>
                  <a:prstClr val="black"/>
                </a:solidFill>
              </a:rPr>
              <a:t>values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666349" y="2014887"/>
            <a:ext cx="493161" cy="2736696"/>
          </a:xfrm>
          <a:custGeom>
            <a:avLst/>
            <a:gdLst>
              <a:gd name="connsiteX0" fmla="*/ 0 w 690621"/>
              <a:gd name="connsiteY0" fmla="*/ 0 h 1948070"/>
              <a:gd name="connsiteX1" fmla="*/ 689113 w 690621"/>
              <a:gd name="connsiteY1" fmla="*/ 649357 h 1948070"/>
              <a:gd name="connsiteX2" fmla="*/ 198783 w 690621"/>
              <a:gd name="connsiteY2" fmla="*/ 1881809 h 1948070"/>
              <a:gd name="connsiteX3" fmla="*/ 198783 w 690621"/>
              <a:gd name="connsiteY3" fmla="*/ 1881809 h 1948070"/>
              <a:gd name="connsiteX4" fmla="*/ 172278 w 690621"/>
              <a:gd name="connsiteY4" fmla="*/ 1948070 h 194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0621" h="1948070">
                <a:moveTo>
                  <a:pt x="0" y="0"/>
                </a:moveTo>
                <a:cubicBezTo>
                  <a:pt x="327991" y="167861"/>
                  <a:pt x="655983" y="335722"/>
                  <a:pt x="689113" y="649357"/>
                </a:cubicBezTo>
                <a:cubicBezTo>
                  <a:pt x="722243" y="962992"/>
                  <a:pt x="198783" y="1881809"/>
                  <a:pt x="198783" y="1881809"/>
                </a:cubicBezTo>
                <a:lnTo>
                  <a:pt x="198783" y="1881809"/>
                </a:lnTo>
                <a:lnTo>
                  <a:pt x="172278" y="1948070"/>
                </a:lnTo>
              </a:path>
            </a:pathLst>
          </a:custGeom>
          <a:noFill/>
          <a:ln w="50800">
            <a:solidFill>
              <a:srgbClr val="0066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8919" y="1288080"/>
            <a:ext cx="141417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6600"/>
                </a:solidFill>
                <a:latin typeface="Symbol" pitchFamily="18" charset="2"/>
              </a:rPr>
              <a:t>b</a:t>
            </a:r>
            <a:r>
              <a:rPr lang="en-US" sz="2400" b="1" baseline="-25000" dirty="0">
                <a:solidFill>
                  <a:srgbClr val="006600"/>
                </a:solidFill>
              </a:rPr>
              <a:t>y</a:t>
            </a:r>
            <a:r>
              <a:rPr lang="en-US" sz="2400" b="1" baseline="30000" dirty="0">
                <a:solidFill>
                  <a:srgbClr val="006600"/>
                </a:solidFill>
              </a:rPr>
              <a:t>*</a:t>
            </a:r>
            <a:r>
              <a:rPr lang="en-US" sz="2400" b="1" dirty="0">
                <a:solidFill>
                  <a:srgbClr val="006600"/>
                </a:solidFill>
              </a:rPr>
              <a:t>:</a:t>
            </a:r>
          </a:p>
          <a:p>
            <a:r>
              <a:rPr lang="en-US" sz="2400" b="1" dirty="0">
                <a:solidFill>
                  <a:srgbClr val="006600"/>
                </a:solidFill>
              </a:rPr>
              <a:t>5 cm→</a:t>
            </a:r>
          </a:p>
          <a:p>
            <a:r>
              <a:rPr lang="en-US" sz="2400" b="1" dirty="0">
                <a:solidFill>
                  <a:srgbClr val="006600"/>
                </a:solidFill>
              </a:rPr>
              <a:t>1 </a:t>
            </a:r>
            <a:r>
              <a:rPr lang="en-US" sz="2400" b="1" dirty="0" smtClean="0">
                <a:solidFill>
                  <a:srgbClr val="006600"/>
                </a:solidFill>
              </a:rPr>
              <a:t>mm</a:t>
            </a:r>
          </a:p>
          <a:p>
            <a:r>
              <a:rPr lang="en-US" sz="2400" b="1" dirty="0" err="1">
                <a:solidFill>
                  <a:srgbClr val="006600"/>
                </a:solidFill>
                <a:latin typeface="Symbol" pitchFamily="18" charset="2"/>
              </a:rPr>
              <a:t>e</a:t>
            </a:r>
            <a:r>
              <a:rPr lang="en-US" sz="2400" b="1" baseline="-25000" dirty="0" err="1">
                <a:solidFill>
                  <a:srgbClr val="006600"/>
                </a:solidFill>
              </a:rPr>
              <a:t>y</a:t>
            </a:r>
            <a:r>
              <a:rPr lang="en-US" sz="2400" b="1" dirty="0">
                <a:solidFill>
                  <a:srgbClr val="006600"/>
                </a:solidFill>
              </a:rPr>
              <a:t>:</a:t>
            </a:r>
          </a:p>
          <a:p>
            <a:r>
              <a:rPr lang="en-US" sz="2400" b="1" dirty="0" smtClean="0">
                <a:solidFill>
                  <a:srgbClr val="006600"/>
                </a:solidFill>
              </a:rPr>
              <a:t>250 </a:t>
            </a:r>
            <a:r>
              <a:rPr lang="en-US" sz="2400" b="1" dirty="0">
                <a:solidFill>
                  <a:srgbClr val="006600"/>
                </a:solidFill>
              </a:rPr>
              <a:t>pm→</a:t>
            </a:r>
          </a:p>
          <a:p>
            <a:r>
              <a:rPr lang="en-US" sz="2400" b="1" dirty="0" smtClean="0">
                <a:solidFill>
                  <a:srgbClr val="006600"/>
                </a:solidFill>
              </a:rPr>
              <a:t>2 </a:t>
            </a:r>
            <a:r>
              <a:rPr lang="en-US" sz="2400" b="1" dirty="0">
                <a:solidFill>
                  <a:srgbClr val="006600"/>
                </a:solidFill>
              </a:rPr>
              <a:t>pm</a:t>
            </a:r>
            <a:endParaRPr lang="en-GB" sz="2400" b="1" dirty="0">
              <a:solidFill>
                <a:srgbClr val="006600"/>
              </a:solidFill>
            </a:endParaRPr>
          </a:p>
          <a:p>
            <a:endParaRPr lang="en-GB" sz="24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-27273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600" b="1" kern="0" dirty="0" smtClean="0">
                <a:solidFill>
                  <a:srgbClr val="FFFF00"/>
                </a:solidFill>
                <a:cs typeface="Calibri" pitchFamily="34" charset="0"/>
              </a:rPr>
              <a:t>vertical </a:t>
            </a:r>
            <a:r>
              <a:rPr lang="en-GB" sz="3600" b="1" kern="0" dirty="0" err="1">
                <a:solidFill>
                  <a:srgbClr val="FFFF00"/>
                </a:solidFill>
                <a:cs typeface="Calibri" pitchFamily="34" charset="0"/>
              </a:rPr>
              <a:t>rms</a:t>
            </a:r>
            <a:r>
              <a:rPr lang="en-GB" sz="3600" b="1" kern="0" dirty="0">
                <a:solidFill>
                  <a:srgbClr val="FFFF00"/>
                </a:solidFill>
                <a:cs typeface="Calibri" pitchFamily="34" charset="0"/>
              </a:rPr>
              <a:t> IP spot size</a:t>
            </a:r>
          </a:p>
        </p:txBody>
      </p:sp>
    </p:spTree>
    <p:extLst>
      <p:ext uri="{BB962C8B-B14F-4D97-AF65-F5344CB8AC3E}">
        <p14:creationId xmlns:p14="http://schemas.microsoft.com/office/powerpoint/2010/main" val="86480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9" y="724222"/>
            <a:ext cx="2339752" cy="288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0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FCC-</a:t>
            </a:r>
            <a:r>
              <a:rPr lang="en-GB" sz="3200" b="1" i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h</a:t>
            </a: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e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: high-energy lepton-hadron collider</a:t>
            </a:r>
            <a:endParaRPr lang="en-GB" sz="3200" b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pic>
        <p:nvPicPr>
          <p:cNvPr id="3" name="Picture 3" descr="CERNcomplex-cropp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50" y="778490"/>
            <a:ext cx="8485188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1000" y="1197590"/>
            <a:ext cx="7391400" cy="24384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461250" y="816590"/>
            <a:ext cx="1682127" cy="249299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C000"/>
                </a:solidFill>
                <a:latin typeface="Calibri" pitchFamily="34" charset="0"/>
              </a:rPr>
              <a:t>RR </a:t>
            </a:r>
            <a:r>
              <a:rPr lang="en-US" sz="2800" b="1" dirty="0" err="1">
                <a:solidFill>
                  <a:srgbClr val="FFC000"/>
                </a:solidFill>
                <a:latin typeface="Calibri" pitchFamily="34" charset="0"/>
              </a:rPr>
              <a:t>LHeC</a:t>
            </a:r>
            <a:r>
              <a:rPr lang="en-US" sz="2800" b="1" dirty="0">
                <a:solidFill>
                  <a:srgbClr val="FFC000"/>
                </a:solidFill>
                <a:latin typeface="Calibri" pitchFamily="34" charset="0"/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C000"/>
                </a:solidFill>
                <a:latin typeface="Calibri" pitchFamily="34" charset="0"/>
              </a:rPr>
              <a:t>new </a:t>
            </a:r>
            <a:r>
              <a:rPr lang="en-US" sz="2000" b="1" dirty="0">
                <a:solidFill>
                  <a:srgbClr val="FFC000"/>
                </a:solidFill>
                <a:latin typeface="Calibri" pitchFamily="34" charset="0"/>
              </a:rPr>
              <a:t>ring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C000"/>
                </a:solidFill>
                <a:latin typeface="Calibri" pitchFamily="34" charset="0"/>
              </a:rPr>
              <a:t>in LHC tunnel,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C000"/>
                </a:solidFill>
                <a:latin typeface="Calibri" pitchFamily="34" charset="0"/>
              </a:rPr>
              <a:t>with bypasses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C000"/>
                </a:solidFill>
                <a:latin typeface="Calibri" pitchFamily="34" charset="0"/>
              </a:rPr>
              <a:t>around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C000"/>
                </a:solidFill>
                <a:latin typeface="Calibri" pitchFamily="34" charset="0"/>
              </a:rPr>
              <a:t>experiments</a:t>
            </a:r>
            <a:endParaRPr lang="en-US" sz="2800" b="1" dirty="0">
              <a:solidFill>
                <a:srgbClr val="FFC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562600" y="3788390"/>
            <a:ext cx="1371600" cy="6096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6019800" y="3788390"/>
            <a:ext cx="1828800" cy="4572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H="1">
            <a:off x="190500" y="2683490"/>
            <a:ext cx="914400" cy="533400"/>
          </a:xfrm>
          <a:prstGeom prst="line">
            <a:avLst/>
          </a:prstGeom>
          <a:ln w="762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13" idx="2"/>
          </p:cNvCxnSpPr>
          <p:nvPr/>
        </p:nvCxnSpPr>
        <p:spPr>
          <a:xfrm rot="16200000" flipH="1">
            <a:off x="1200150" y="2664440"/>
            <a:ext cx="876300" cy="533400"/>
          </a:xfrm>
          <a:prstGeom prst="line">
            <a:avLst/>
          </a:prstGeom>
          <a:ln w="762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381000" y="2340590"/>
            <a:ext cx="990600" cy="381000"/>
          </a:xfrm>
          <a:prstGeom prst="arc">
            <a:avLst/>
          </a:prstGeom>
          <a:ln w="762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Arc 10"/>
          <p:cNvSpPr/>
          <p:nvPr/>
        </p:nvSpPr>
        <p:spPr>
          <a:xfrm flipH="1">
            <a:off x="381000" y="2340590"/>
            <a:ext cx="990600" cy="381000"/>
          </a:xfrm>
          <a:prstGeom prst="arc">
            <a:avLst/>
          </a:prstGeom>
          <a:ln w="762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Arc 11"/>
          <p:cNvSpPr/>
          <p:nvPr/>
        </p:nvSpPr>
        <p:spPr>
          <a:xfrm flipH="1" flipV="1">
            <a:off x="914400" y="3178790"/>
            <a:ext cx="990600" cy="381000"/>
          </a:xfrm>
          <a:prstGeom prst="arc">
            <a:avLst/>
          </a:prstGeom>
          <a:ln w="762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Arc 12"/>
          <p:cNvSpPr/>
          <p:nvPr/>
        </p:nvSpPr>
        <p:spPr>
          <a:xfrm flipV="1">
            <a:off x="914400" y="3178790"/>
            <a:ext cx="990600" cy="381000"/>
          </a:xfrm>
          <a:prstGeom prst="arc">
            <a:avLst/>
          </a:prstGeom>
          <a:ln w="762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0" y="3607415"/>
            <a:ext cx="150304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CC"/>
                </a:solidFill>
                <a:latin typeface="Calibri" pitchFamily="34" charset="0"/>
              </a:rPr>
              <a:t>LR </a:t>
            </a:r>
            <a:r>
              <a:rPr lang="en-US" sz="2800" b="1" dirty="0" err="1">
                <a:solidFill>
                  <a:srgbClr val="0000CC"/>
                </a:solidFill>
                <a:latin typeface="Calibri" pitchFamily="34" charset="0"/>
              </a:rPr>
              <a:t>LHeC</a:t>
            </a:r>
            <a:r>
              <a:rPr lang="en-US" sz="2800" b="1" dirty="0">
                <a:solidFill>
                  <a:srgbClr val="0000CC"/>
                </a:solidFill>
                <a:latin typeface="Calibri" pitchFamily="34" charset="0"/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CC"/>
                </a:solidFill>
                <a:latin typeface="Calibri" pitchFamily="34" charset="0"/>
              </a:rPr>
              <a:t>recirculating</a:t>
            </a:r>
            <a:endParaRPr lang="en-US" sz="2000" b="1" dirty="0">
              <a:solidFill>
                <a:srgbClr val="0000CC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rgbClr val="0000CC"/>
                </a:solidFill>
                <a:latin typeface="Calibri" pitchFamily="34" charset="0"/>
              </a:rPr>
              <a:t>linac</a:t>
            </a:r>
            <a:r>
              <a:rPr lang="en-US" sz="2000" b="1" dirty="0">
                <a:solidFill>
                  <a:srgbClr val="0000CC"/>
                </a:solidFill>
                <a:latin typeface="Calibri" pitchFamily="34" charset="0"/>
              </a:rPr>
              <a:t> with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CC"/>
                </a:solidFill>
                <a:latin typeface="Calibri" pitchFamily="34" charset="0"/>
              </a:rPr>
              <a:t>energy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CC"/>
                </a:solidFill>
                <a:latin typeface="Calibri" pitchFamily="34" charset="0"/>
              </a:rPr>
              <a:t>recovery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0000CC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0000CC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89" y="5606829"/>
            <a:ext cx="9143999" cy="1200329"/>
          </a:xfrm>
          <a:prstGeom prst="rect">
            <a:avLst/>
          </a:prstGeom>
          <a:solidFill>
            <a:srgbClr val="FFC000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0000CC"/>
                </a:solidFill>
              </a:rPr>
              <a:t>similar two options for</a:t>
            </a:r>
            <a:r>
              <a:rPr lang="en-GB" sz="3600" b="1" i="1" dirty="0" smtClean="0">
                <a:solidFill>
                  <a:srgbClr val="0000CC"/>
                </a:solidFill>
              </a:rPr>
              <a:t> FCC</a:t>
            </a:r>
            <a:r>
              <a:rPr lang="en-GB" sz="3600" b="1" dirty="0" smtClean="0">
                <a:solidFill>
                  <a:srgbClr val="0000CC"/>
                </a:solidFill>
              </a:rPr>
              <a:t>: </a:t>
            </a:r>
          </a:p>
          <a:p>
            <a:r>
              <a:rPr lang="en-GB" sz="3600" b="1" dirty="0" smtClean="0">
                <a:solidFill>
                  <a:srgbClr val="0000CC"/>
                </a:solidFill>
              </a:rPr>
              <a:t>(1) </a:t>
            </a:r>
            <a:r>
              <a:rPr lang="en-GB" sz="3600" b="1" i="1" dirty="0" smtClean="0">
                <a:solidFill>
                  <a:srgbClr val="0000CC"/>
                </a:solidFill>
              </a:rPr>
              <a:t>FCC-</a:t>
            </a:r>
            <a:r>
              <a:rPr lang="en-GB" sz="3600" b="1" i="1" dirty="0" err="1" smtClean="0">
                <a:solidFill>
                  <a:srgbClr val="0000CC"/>
                </a:solidFill>
              </a:rPr>
              <a:t>ee</a:t>
            </a:r>
            <a:r>
              <a:rPr lang="en-GB" sz="3600" b="1" dirty="0" smtClean="0">
                <a:solidFill>
                  <a:srgbClr val="0000CC"/>
                </a:solidFill>
              </a:rPr>
              <a:t> ring, (2) ERL – from </a:t>
            </a:r>
            <a:r>
              <a:rPr lang="en-GB" sz="3600" b="1" i="1" dirty="0" err="1" smtClean="0">
                <a:solidFill>
                  <a:srgbClr val="0000CC"/>
                </a:solidFill>
              </a:rPr>
              <a:t>LHeC</a:t>
            </a:r>
            <a:r>
              <a:rPr lang="en-GB" sz="3600" b="1" dirty="0" smtClean="0">
                <a:solidFill>
                  <a:srgbClr val="0000CC"/>
                </a:solidFill>
              </a:rPr>
              <a:t> or new</a:t>
            </a:r>
            <a:endParaRPr lang="en-GB" sz="3600" b="1" dirty="0">
              <a:solidFill>
                <a:srgbClr val="0000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39752" y="720000"/>
            <a:ext cx="4107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LHeC</a:t>
            </a:r>
            <a:r>
              <a:rPr lang="en-US" sz="2400" b="1" dirty="0" smtClean="0">
                <a:solidFill>
                  <a:srgbClr val="FF0000"/>
                </a:solidFill>
              </a:rPr>
              <a:t> CDR , published in  2012 </a:t>
            </a:r>
          </a:p>
        </p:txBody>
      </p:sp>
    </p:spTree>
    <p:extLst>
      <p:ext uri="{BB962C8B-B14F-4D97-AF65-F5344CB8AC3E}">
        <p14:creationId xmlns:p14="http://schemas.microsoft.com/office/powerpoint/2010/main" val="324434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13" grpId="0" animBg="1"/>
      <p:bldP spid="14" grpId="0"/>
      <p:bldP spid="16" grpId="0" animBg="1"/>
      <p:bldP spid="18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3" t="17166" r="1000" b="19333"/>
          <a:stretch/>
        </p:blipFill>
        <p:spPr bwMode="auto">
          <a:xfrm>
            <a:off x="-34416" y="715790"/>
            <a:ext cx="9178416" cy="614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0072" y="4245636"/>
            <a:ext cx="8763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FCC</a:t>
            </a:r>
            <a:endParaRPr lang="en-GB" sz="2400" dirty="0">
              <a:solidFill>
                <a:prstClr val="black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7252" y="-91463"/>
            <a:ext cx="9178416" cy="984885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FCC-he:  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– </a:t>
            </a: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 1</a:t>
            </a:r>
            <a:r>
              <a:rPr lang="en-GB" sz="3200" b="1" i="1" kern="0" baseline="3000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st</a:t>
            </a: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 option ring-ring collider</a:t>
            </a:r>
          </a:p>
          <a:p>
            <a:pPr algn="ctr">
              <a:tabLst>
                <a:tab pos="3500438" algn="l"/>
              </a:tabLst>
              <a:defRPr/>
            </a:pP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 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– 2nd option: based on </a:t>
            </a:r>
            <a:r>
              <a:rPr lang="en-GB" sz="3200" b="1" i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LHeC</a:t>
            </a:r>
            <a:endParaRPr lang="en-GB" sz="3200" b="1" i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6276961"/>
            <a:ext cx="1170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J. Osborne</a:t>
            </a:r>
          </a:p>
        </p:txBody>
      </p:sp>
    </p:spTree>
    <p:extLst>
      <p:ext uri="{BB962C8B-B14F-4D97-AF65-F5344CB8AC3E}">
        <p14:creationId xmlns:p14="http://schemas.microsoft.com/office/powerpoint/2010/main" val="41266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184028"/>
              </p:ext>
            </p:extLst>
          </p:nvPr>
        </p:nvGraphicFramePr>
        <p:xfrm>
          <a:off x="1" y="0"/>
          <a:ext cx="9144000" cy="676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9831"/>
                <a:gridCol w="1647926"/>
                <a:gridCol w="1238355"/>
                <a:gridCol w="1168874"/>
                <a:gridCol w="202901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rgbClr val="FFFF99"/>
                          </a:solidFill>
                        </a:rPr>
                        <a:t>collider parameter</a:t>
                      </a:r>
                      <a:r>
                        <a:rPr lang="en-GB" sz="2400" baseline="0" dirty="0" smtClean="0">
                          <a:solidFill>
                            <a:srgbClr val="FFFF99"/>
                          </a:solidFill>
                        </a:rPr>
                        <a:t>s</a:t>
                      </a:r>
                      <a:endParaRPr lang="en-GB" sz="2400" dirty="0">
                        <a:solidFill>
                          <a:srgbClr val="FFFF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baseline="0" dirty="0" smtClean="0">
                          <a:latin typeface="+mn-lt"/>
                        </a:rPr>
                        <a:t>FCC ERL</a:t>
                      </a:r>
                      <a:endParaRPr lang="en-GB" sz="2400" i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FCC-</a:t>
                      </a:r>
                      <a:r>
                        <a:rPr kumimoji="0" lang="en-US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ee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 ring</a:t>
                      </a:r>
                      <a:endParaRPr kumimoji="0" lang="en-GB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protons</a:t>
                      </a:r>
                      <a:endParaRPr lang="en-GB" sz="24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species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n-US" sz="2400" b="1" i="1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24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n-US" sz="24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?)</a:t>
                      </a:r>
                      <a:endParaRPr kumimoji="0" lang="en-GB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e</a:t>
                      </a:r>
                      <a:r>
                        <a:rPr kumimoji="0" lang="en-US" sz="24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Calibri"/>
                        </a:rPr>
                        <a:t>±</a:t>
                      </a:r>
                      <a:endParaRPr kumimoji="0" lang="en-GB" sz="24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sz="2400" b="1" i="0" baseline="300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±</a:t>
                      </a:r>
                      <a:endParaRPr lang="en-GB" sz="24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p</a:t>
                      </a:r>
                      <a:endParaRPr lang="en-GB" sz="24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beam energy  [GeV]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50000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bunches / beam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10600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1360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solidFill>
                            <a:schemeClr val="tx1"/>
                          </a:solidFill>
                        </a:rPr>
                        <a:t>10600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bunch</a:t>
                      </a:r>
                      <a:r>
                        <a:rPr lang="en-US" sz="2400" baseline="0" dirty="0" smtClean="0"/>
                        <a:t> intensity [10</a:t>
                      </a:r>
                      <a:r>
                        <a:rPr lang="en-US" sz="2400" baseline="30000" dirty="0" smtClean="0"/>
                        <a:t>11</a:t>
                      </a:r>
                      <a:r>
                        <a:rPr lang="en-US" sz="2400" baseline="0" dirty="0" smtClean="0"/>
                        <a:t>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solidFill>
                            <a:schemeClr val="tx1"/>
                          </a:solidFill>
                        </a:rPr>
                        <a:t>0.05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0.94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0.46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1.0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beam current [mA]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25.6 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480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rms</a:t>
                      </a:r>
                      <a:r>
                        <a:rPr lang="en-US" sz="2400" dirty="0" smtClean="0"/>
                        <a:t> bunch length</a:t>
                      </a:r>
                      <a:r>
                        <a:rPr lang="en-US" sz="2400" baseline="0" dirty="0" smtClean="0"/>
                        <a:t> [cm]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0.02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0.15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0.12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rms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emittance</a:t>
                      </a:r>
                      <a:r>
                        <a:rPr lang="en-US" sz="2400" dirty="0" smtClean="0"/>
                        <a:t> [</a:t>
                      </a:r>
                      <a:r>
                        <a:rPr lang="en-US" sz="2400" dirty="0" smtClean="0">
                          <a:latin typeface="+mn-lt"/>
                        </a:rPr>
                        <a:t>nm</a:t>
                      </a:r>
                      <a:r>
                        <a:rPr lang="en-US" sz="2400" dirty="0" smtClean="0"/>
                        <a:t>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0.17 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1.9 (</a:t>
                      </a:r>
                      <a:r>
                        <a:rPr lang="en-US" sz="2400" b="0" i="1" baseline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0.94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2400" b="0" i="1" baseline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0.04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0.02 </a:t>
                      </a:r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aseline="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US" sz="2400" baseline="-25000" dirty="0" err="1" smtClean="0">
                          <a:latin typeface="+mn-lt"/>
                        </a:rPr>
                        <a:t>x,y</a:t>
                      </a:r>
                      <a:r>
                        <a:rPr lang="en-US" sz="2400" baseline="0" dirty="0" smtClean="0"/>
                        <a:t>*[mm]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8, 4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17, 8.5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 [200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2400" baseline="-25000" dirty="0" err="1" smtClean="0"/>
                        <a:t>x,y</a:t>
                      </a:r>
                      <a:r>
                        <a:rPr lang="en-US" sz="2400" dirty="0" smtClean="0"/>
                        <a:t>* [</a:t>
                      </a:r>
                      <a:r>
                        <a:rPr lang="en-US" sz="240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2400" dirty="0" smtClean="0"/>
                        <a:t>m]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4.0</a:t>
                      </a:r>
                      <a:endParaRPr lang="en-GB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4.0, 2.0</a:t>
                      </a:r>
                      <a:endParaRPr kumimoji="0" lang="en-GB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equal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beam-b. parameter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smtClean="0">
                          <a:latin typeface="Symbol" pitchFamily="18" charset="2"/>
                        </a:rPr>
                        <a:t>x</a:t>
                      </a:r>
                      <a:endParaRPr lang="en-GB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2400" b="0" i="0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0.13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0.13</a:t>
                      </a:r>
                      <a:endParaRPr kumimoji="0" lang="en-GB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0.022 (0.0002)</a:t>
                      </a:r>
                      <a:endParaRPr lang="en-GB" sz="24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hourglass reduction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0.9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sz="2400" b="0" i="1" baseline="-2500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=1.35)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~0.21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~0.39</a:t>
                      </a:r>
                      <a:endParaRPr lang="en-GB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CM energy [</a:t>
                      </a:r>
                      <a:r>
                        <a:rPr lang="en-US" sz="2400" dirty="0" err="1" smtClean="0"/>
                        <a:t>TeV</a:t>
                      </a:r>
                      <a:r>
                        <a:rPr lang="en-US" sz="2400" dirty="0" smtClean="0"/>
                        <a:t>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4.9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3559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luminosity[10</a:t>
                      </a:r>
                      <a:r>
                        <a:rPr lang="en-US" sz="2400" baseline="30000" dirty="0" smtClean="0"/>
                        <a:t>34</a:t>
                      </a:r>
                      <a:r>
                        <a:rPr lang="en-US" sz="2400" dirty="0" smtClean="0"/>
                        <a:t>cm</a:t>
                      </a:r>
                      <a:r>
                        <a:rPr lang="en-US" sz="2400" baseline="30000" dirty="0" smtClean="0"/>
                        <a:t>-2</a:t>
                      </a:r>
                      <a:r>
                        <a:rPr lang="en-US" sz="2400" dirty="0" smtClean="0"/>
                        <a:t>s</a:t>
                      </a:r>
                      <a:r>
                        <a:rPr lang="en-US" sz="2400" baseline="30000" dirty="0" smtClean="0"/>
                        <a:t>-1</a:t>
                      </a:r>
                      <a:r>
                        <a:rPr lang="en-US" sz="2400" dirty="0" smtClean="0"/>
                        <a:t>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1.0</a:t>
                      </a:r>
                      <a:endParaRPr lang="en-GB" sz="2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</a:rPr>
                        <a:t>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0.7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 rot="20599124">
            <a:off x="1692277" y="1762883"/>
            <a:ext cx="4106958" cy="1107996"/>
          </a:xfrm>
          <a:prstGeom prst="rect">
            <a:avLst/>
          </a:prstGeom>
          <a:solidFill>
            <a:srgbClr val="FFC000">
              <a:alpha val="7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6600" i="1" dirty="0">
                <a:solidFill>
                  <a:prstClr val="black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84474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07" y="737512"/>
            <a:ext cx="6693408" cy="58293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08" y="6499739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M. Klein and H. Schopper                                                                   CERN Courier June 2014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" y="0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lepton-hadron scattering facilities till </a:t>
            </a:r>
            <a:r>
              <a:rPr lang="en-GB" sz="3200" b="1" i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FCC-he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32240" y="3282830"/>
            <a:ext cx="9361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prstClr val="black"/>
                </a:solidFill>
              </a:rPr>
              <a:t>FCC-he</a:t>
            </a:r>
          </a:p>
        </p:txBody>
      </p:sp>
    </p:spTree>
    <p:extLst>
      <p:ext uri="{BB962C8B-B14F-4D97-AF65-F5344CB8AC3E}">
        <p14:creationId xmlns:p14="http://schemas.microsoft.com/office/powerpoint/2010/main" val="170164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D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043"/>
            <a:ext cx="9187780" cy="3675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" y="4252405"/>
            <a:ext cx="91439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dirty="0" smtClean="0">
                <a:solidFill>
                  <a:srgbClr val="0000CC"/>
                </a:solidFill>
              </a:rPr>
              <a:t>h-e</a:t>
            </a:r>
            <a:r>
              <a:rPr lang="en-GB" sz="2800" b="1" dirty="0" smtClean="0">
                <a:solidFill>
                  <a:srgbClr val="0000CC"/>
                </a:solidFill>
              </a:rPr>
              <a:t> Higgs-boson production </a:t>
            </a:r>
            <a:r>
              <a:rPr lang="en-GB" sz="2800" b="1" dirty="0">
                <a:solidFill>
                  <a:srgbClr val="0000CC"/>
                </a:solidFill>
              </a:rPr>
              <a:t>and </a:t>
            </a:r>
            <a:r>
              <a:rPr lang="en-GB" sz="2800" b="1" dirty="0" smtClean="0">
                <a:solidFill>
                  <a:srgbClr val="0000CC"/>
                </a:solidFill>
              </a:rPr>
              <a:t>decay</a:t>
            </a:r>
            <a:r>
              <a:rPr lang="en-GB" sz="2800" dirty="0" smtClean="0">
                <a:solidFill>
                  <a:prstClr val="black"/>
                </a:solidFill>
              </a:rPr>
              <a:t>; and precision </a:t>
            </a:r>
            <a:r>
              <a:rPr lang="en-GB" sz="2800" dirty="0">
                <a:solidFill>
                  <a:prstClr val="black"/>
                </a:solidFill>
              </a:rPr>
              <a:t>measurements of the</a:t>
            </a:r>
            <a:r>
              <a:rPr lang="en-GB" sz="2800" i="1" dirty="0">
                <a:solidFill>
                  <a:prstClr val="black"/>
                </a:solidFill>
              </a:rPr>
              <a:t> </a:t>
            </a:r>
            <a:r>
              <a:rPr lang="en-GB" sz="2800" b="1" i="1" dirty="0">
                <a:solidFill>
                  <a:srgbClr val="0000CC"/>
                </a:solidFill>
              </a:rPr>
              <a:t>H–bb </a:t>
            </a:r>
            <a:r>
              <a:rPr lang="en-GB" sz="2800" b="1" dirty="0">
                <a:solidFill>
                  <a:srgbClr val="0000CC"/>
                </a:solidFill>
              </a:rPr>
              <a:t>coupling </a:t>
            </a:r>
            <a:r>
              <a:rPr lang="en-GB" sz="2800" dirty="0">
                <a:solidFill>
                  <a:prstClr val="black"/>
                </a:solidFill>
              </a:rPr>
              <a:t>in </a:t>
            </a:r>
            <a:r>
              <a:rPr lang="en-GB" sz="2800" b="1" i="1" dirty="0">
                <a:solidFill>
                  <a:srgbClr val="0000CC"/>
                </a:solidFill>
              </a:rPr>
              <a:t>WW–H</a:t>
            </a:r>
            <a:r>
              <a:rPr lang="en-GB" sz="2800" b="1" dirty="0">
                <a:solidFill>
                  <a:srgbClr val="0000CC"/>
                </a:solidFill>
              </a:rPr>
              <a:t> </a:t>
            </a:r>
            <a:r>
              <a:rPr lang="en-GB" sz="2800" b="1" dirty="0" smtClean="0">
                <a:solidFill>
                  <a:srgbClr val="0000CC"/>
                </a:solidFill>
              </a:rPr>
              <a:t>production</a:t>
            </a:r>
            <a:r>
              <a:rPr lang="en-GB" sz="2800" dirty="0">
                <a:solidFill>
                  <a:prstClr val="black"/>
                </a:solidFill>
              </a:rPr>
              <a:t>;</a:t>
            </a:r>
            <a:r>
              <a:rPr lang="en-GB" sz="2800" dirty="0" smtClean="0">
                <a:solidFill>
                  <a:prstClr val="black"/>
                </a:solidFill>
              </a:rPr>
              <a:t> </a:t>
            </a:r>
            <a:r>
              <a:rPr lang="en-GB" sz="2800" i="1" dirty="0" smtClean="0">
                <a:solidFill>
                  <a:prstClr val="black"/>
                </a:solidFill>
              </a:rPr>
              <a:t>FCC-he</a:t>
            </a:r>
            <a:r>
              <a:rPr lang="en-GB" sz="2800" dirty="0" smtClean="0">
                <a:solidFill>
                  <a:prstClr val="black"/>
                </a:solidFill>
              </a:rPr>
              <a:t> also gives </a:t>
            </a:r>
            <a:r>
              <a:rPr lang="en-GB" sz="2800" dirty="0">
                <a:solidFill>
                  <a:prstClr val="black"/>
                </a:solidFill>
              </a:rPr>
              <a:t>access to</a:t>
            </a:r>
            <a:r>
              <a:rPr lang="en-GB" sz="2800" b="1" dirty="0">
                <a:solidFill>
                  <a:prstClr val="black"/>
                </a:solidFill>
              </a:rPr>
              <a:t> </a:t>
            </a:r>
            <a:r>
              <a:rPr lang="en-GB" sz="2800" b="1" dirty="0" smtClean="0">
                <a:solidFill>
                  <a:srgbClr val="0000CC"/>
                </a:solidFill>
              </a:rPr>
              <a:t>Higgs </a:t>
            </a:r>
            <a:r>
              <a:rPr lang="en-GB" sz="2800" b="1" dirty="0">
                <a:solidFill>
                  <a:srgbClr val="0000CC"/>
                </a:solidFill>
              </a:rPr>
              <a:t>self-coupling </a:t>
            </a:r>
            <a:r>
              <a:rPr lang="en-GB" sz="2800" b="1" i="1" dirty="0" smtClean="0">
                <a:solidFill>
                  <a:srgbClr val="0000CC"/>
                </a:solidFill>
              </a:rPr>
              <a:t>H–HH </a:t>
            </a:r>
            <a:r>
              <a:rPr lang="en-GB" sz="2800" dirty="0" smtClean="0">
                <a:solidFill>
                  <a:prstClr val="black"/>
                </a:solidFill>
              </a:rPr>
              <a:t>(&lt;10% precision!? - under study), to </a:t>
            </a:r>
            <a:r>
              <a:rPr lang="en-GB" sz="2800" b="1" dirty="0" err="1" smtClean="0">
                <a:solidFill>
                  <a:srgbClr val="0000CC"/>
                </a:solidFill>
              </a:rPr>
              <a:t>lepto</a:t>
            </a:r>
            <a:r>
              <a:rPr lang="en-GB" sz="2800" b="1" dirty="0" smtClean="0">
                <a:solidFill>
                  <a:srgbClr val="0000CC"/>
                </a:solidFill>
              </a:rPr>
              <a:t>-quarks </a:t>
            </a:r>
            <a:r>
              <a:rPr lang="en-GB" sz="2800" b="1" dirty="0">
                <a:solidFill>
                  <a:srgbClr val="0000CC"/>
                </a:solidFill>
              </a:rPr>
              <a:t>up to </a:t>
            </a:r>
            <a:r>
              <a:rPr lang="en-GB" sz="2800" b="1" dirty="0" smtClean="0">
                <a:solidFill>
                  <a:srgbClr val="0000CC"/>
                </a:solidFill>
              </a:rPr>
              <a:t>≈4TeV </a:t>
            </a:r>
            <a:r>
              <a:rPr lang="en-GB" sz="2800" dirty="0">
                <a:solidFill>
                  <a:prstClr val="black"/>
                </a:solidFill>
              </a:rPr>
              <a:t>&amp;</a:t>
            </a:r>
            <a:r>
              <a:rPr lang="en-GB" sz="2800" dirty="0" smtClean="0">
                <a:solidFill>
                  <a:prstClr val="black"/>
                </a:solidFill>
              </a:rPr>
              <a:t> </a:t>
            </a:r>
            <a:r>
              <a:rPr lang="en-GB" sz="2800" dirty="0">
                <a:solidFill>
                  <a:prstClr val="black"/>
                </a:solidFill>
              </a:rPr>
              <a:t>to </a:t>
            </a:r>
            <a:r>
              <a:rPr lang="en-GB" sz="2800" b="1" dirty="0" err="1">
                <a:solidFill>
                  <a:srgbClr val="0000CC"/>
                </a:solidFill>
              </a:rPr>
              <a:t>Bjorken</a:t>
            </a:r>
            <a:r>
              <a:rPr lang="en-GB" sz="2800" b="1" dirty="0">
                <a:solidFill>
                  <a:srgbClr val="0000CC"/>
                </a:solidFill>
              </a:rPr>
              <a:t> </a:t>
            </a:r>
            <a:r>
              <a:rPr lang="en-GB" sz="2800" b="1" i="1" dirty="0">
                <a:solidFill>
                  <a:srgbClr val="0000CC"/>
                </a:solidFill>
              </a:rPr>
              <a:t>x</a:t>
            </a:r>
            <a:r>
              <a:rPr lang="en-GB" sz="2800" b="1" dirty="0">
                <a:solidFill>
                  <a:srgbClr val="0000CC"/>
                </a:solidFill>
              </a:rPr>
              <a:t> as </a:t>
            </a:r>
            <a:r>
              <a:rPr lang="en-GB" sz="2800" b="1" dirty="0" smtClean="0">
                <a:solidFill>
                  <a:srgbClr val="0000CC"/>
                </a:solidFill>
              </a:rPr>
              <a:t>low as</a:t>
            </a:r>
            <a:r>
              <a:rPr lang="en-GB" sz="2800" b="1" dirty="0">
                <a:solidFill>
                  <a:srgbClr val="0000CC"/>
                </a:solidFill>
              </a:rPr>
              <a:t> </a:t>
            </a:r>
            <a:r>
              <a:rPr lang="en-GB" sz="2800" b="1" dirty="0" smtClean="0">
                <a:solidFill>
                  <a:srgbClr val="0000CC"/>
                </a:solidFill>
              </a:rPr>
              <a:t>10</a:t>
            </a:r>
            <a:r>
              <a:rPr lang="en-GB" sz="2800" b="1" baseline="30000" dirty="0" smtClean="0">
                <a:solidFill>
                  <a:srgbClr val="0000CC"/>
                </a:solidFill>
              </a:rPr>
              <a:t>-7</a:t>
            </a:r>
            <a:r>
              <a:rPr lang="en-GB" sz="2800" b="1" dirty="0" smtClean="0">
                <a:solidFill>
                  <a:srgbClr val="0000CC"/>
                </a:solidFill>
              </a:rPr>
              <a:t> - 10</a:t>
            </a:r>
            <a:r>
              <a:rPr lang="en-GB" sz="2800" b="1" baseline="30000" dirty="0" smtClean="0">
                <a:solidFill>
                  <a:srgbClr val="0000CC"/>
                </a:solidFill>
              </a:rPr>
              <a:t>-8 </a:t>
            </a:r>
            <a:r>
              <a:rPr lang="en-GB" sz="2800" dirty="0" smtClean="0">
                <a:solidFill>
                  <a:prstClr val="black"/>
                </a:solidFill>
              </a:rPr>
              <a:t>[of interest </a:t>
            </a:r>
            <a:r>
              <a:rPr lang="en-GB" sz="2800" dirty="0">
                <a:solidFill>
                  <a:prstClr val="black"/>
                </a:solidFill>
              </a:rPr>
              <a:t>for ultra high energy </a:t>
            </a:r>
            <a:r>
              <a:rPr lang="en-GB" sz="2800" dirty="0" smtClean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en-GB" sz="2800" dirty="0" smtClean="0">
                <a:solidFill>
                  <a:prstClr val="black"/>
                </a:solidFill>
              </a:rPr>
              <a:t> scattering]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-18957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Higgs physics at </a:t>
            </a:r>
            <a:r>
              <a:rPr lang="en-GB" sz="3200" b="1" i="1" kern="0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LHeC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 &amp; </a:t>
            </a: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FCC-he</a:t>
            </a:r>
            <a:endParaRPr lang="en-GB" sz="3200" b="1" i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08" y="6457889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dirty="0" smtClean="0">
                <a:solidFill>
                  <a:prstClr val="black"/>
                </a:solidFill>
              </a:rPr>
              <a:t>M. Klein and H. Schopper, CERN Courier June2014</a:t>
            </a:r>
            <a:endParaRPr lang="en-GB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90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911327"/>
              </p:ext>
            </p:extLst>
          </p:nvPr>
        </p:nvGraphicFramePr>
        <p:xfrm>
          <a:off x="52760" y="750925"/>
          <a:ext cx="9065680" cy="495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</a:tblGrid>
              <a:tr h="440196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88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1153272" y="1525428"/>
            <a:ext cx="3332030" cy="486472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Kick-off, collaboration forming, </a:t>
            </a:r>
          </a:p>
          <a:p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study plan and organisation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777384" y="5439559"/>
            <a:ext cx="4527713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Release CDR &amp; Workshop on next steps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708040" y="4744447"/>
            <a:ext cx="2169032" cy="57982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</a:p>
          <a:p>
            <a:pPr algn="r"/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contents of CDR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30216" y="2622455"/>
            <a:ext cx="5223847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identification  of baseline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268560" y="2586612"/>
            <a:ext cx="615661" cy="576741"/>
            <a:chOff x="-1219048" y="3333377"/>
            <a:chExt cx="540000" cy="5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8173217" y="5323591"/>
            <a:ext cx="615661" cy="576741"/>
            <a:chOff x="6234726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2" name="Rounded Rectangle 31"/>
          <p:cNvSpPr/>
          <p:nvPr/>
        </p:nvSpPr>
        <p:spPr>
          <a:xfrm>
            <a:off x="2798818" y="3029399"/>
            <a:ext cx="2710103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 err="1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 2: Conceptual study of baseline “strong interact.”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5436912" y="3588103"/>
            <a:ext cx="3456384" cy="53772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Review, cost model, LHC results 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study 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re-scoping?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5461985" y="4133297"/>
            <a:ext cx="1899888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 err="1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 3: Study</a:t>
            </a:r>
          </a:p>
          <a:p>
            <a:pPr algn="ctr"/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consolidation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6765467" y="4746850"/>
            <a:ext cx="615661" cy="576741"/>
            <a:chOff x="-1219048" y="3333377"/>
            <a:chExt cx="540000" cy="540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0" name="Rounded Rectangle 9"/>
          <p:cNvSpPr/>
          <p:nvPr/>
        </p:nvSpPr>
        <p:spPr>
          <a:xfrm>
            <a:off x="7317912" y="5091203"/>
            <a:ext cx="890472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rgbClr val="CC0099"/>
                </a:solidFill>
                <a:latin typeface="Century Gothic" panose="020B0502020202020204" pitchFamily="34" charset="0"/>
              </a:rPr>
              <a:t>Report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215496" y="1561414"/>
            <a:ext cx="995428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rgbClr val="CC0099"/>
                </a:solidFill>
                <a:latin typeface="Century Gothic" panose="020B0502020202020204" pitchFamily="34" charset="0"/>
              </a:rPr>
              <a:t>Prepare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180328" y="4820889"/>
            <a:ext cx="2750501" cy="863419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4 large FCC Workshops distributed over participating regions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965268" y="3666732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7" name="Rounded Rectangle 6"/>
          <p:cNvSpPr/>
          <p:nvPr/>
        </p:nvSpPr>
        <p:spPr>
          <a:xfrm>
            <a:off x="476499" y="2009107"/>
            <a:ext cx="2238916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 err="1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 1: Explore options</a:t>
            </a:r>
          </a:p>
          <a:p>
            <a:pPr algn="ctr"/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“weak interaction”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-7641" y="-13756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FCC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global design study – time line</a:t>
            </a:r>
            <a:endParaRPr lang="en-GB" sz="3200" b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7641" y="5756764"/>
            <a:ext cx="91260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à"/>
            </a:pPr>
            <a:r>
              <a:rPr lang="en-GB" sz="2400" b="1" dirty="0" smtClean="0">
                <a:solidFill>
                  <a:srgbClr val="0000CC"/>
                </a:solidFill>
                <a:latin typeface="Arial"/>
              </a:rPr>
              <a:t>presently </a:t>
            </a:r>
            <a:r>
              <a:rPr lang="en-GB" sz="2400" b="1" dirty="0">
                <a:solidFill>
                  <a:srgbClr val="0000CC"/>
                </a:solidFill>
                <a:latin typeface="Arial"/>
              </a:rPr>
              <a:t>discussions with potential </a:t>
            </a:r>
            <a:r>
              <a:rPr lang="en-GB" sz="2400" b="1" dirty="0" smtClean="0">
                <a:solidFill>
                  <a:srgbClr val="0000CC"/>
                </a:solidFill>
                <a:latin typeface="Arial"/>
              </a:rPr>
              <a:t>partners (</a:t>
            </a:r>
            <a:r>
              <a:rPr lang="en-GB" sz="2400" b="1" dirty="0" err="1" smtClean="0">
                <a:solidFill>
                  <a:srgbClr val="0000CC"/>
                </a:solidFill>
                <a:latin typeface="Arial"/>
              </a:rPr>
              <a:t>MoUs</a:t>
            </a:r>
            <a:r>
              <a:rPr lang="en-GB" sz="2400" b="1" dirty="0" smtClean="0">
                <a:solidFill>
                  <a:srgbClr val="0000CC"/>
                </a:solidFill>
                <a:latin typeface="Arial"/>
              </a:rPr>
              <a:t>)</a:t>
            </a:r>
          </a:p>
          <a:p>
            <a:pPr marL="914400" lvl="1" indent="-457200">
              <a:buFont typeface="Wingdings" pitchFamily="2" charset="2"/>
              <a:buChar char="à"/>
            </a:pPr>
            <a:r>
              <a:rPr lang="en-GB" sz="2400" b="1" dirty="0" smtClean="0">
                <a:solidFill>
                  <a:srgbClr val="0000CC"/>
                </a:solidFill>
                <a:latin typeface="Arial"/>
              </a:rPr>
              <a:t>first </a:t>
            </a:r>
            <a:r>
              <a:rPr lang="en-GB" sz="2400" b="1" dirty="0">
                <a:solidFill>
                  <a:srgbClr val="0000CC"/>
                </a:solidFill>
                <a:latin typeface="Arial"/>
              </a:rPr>
              <a:t>international collaboration board </a:t>
            </a:r>
            <a:r>
              <a:rPr lang="en-GB" sz="2400" b="1" dirty="0" smtClean="0">
                <a:solidFill>
                  <a:srgbClr val="0000CC"/>
                </a:solidFill>
                <a:latin typeface="Arial"/>
              </a:rPr>
              <a:t>meeting at CERN on 9 &amp; 10 </a:t>
            </a:r>
            <a:r>
              <a:rPr lang="en-GB" sz="2400" b="1" dirty="0">
                <a:solidFill>
                  <a:srgbClr val="0000CC"/>
                </a:solidFill>
                <a:latin typeface="Arial"/>
              </a:rPr>
              <a:t>September </a:t>
            </a:r>
            <a:r>
              <a:rPr lang="en-GB" sz="2400" b="1" dirty="0" smtClean="0">
                <a:solidFill>
                  <a:srgbClr val="0000CC"/>
                </a:solidFill>
                <a:latin typeface="Arial"/>
              </a:rPr>
              <a:t>2014</a:t>
            </a:r>
            <a:endParaRPr lang="en-GB" sz="2400" b="1" dirty="0">
              <a:solidFill>
                <a:srgbClr val="0000CC"/>
              </a:solidFill>
              <a:latin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11508" y="6488668"/>
            <a:ext cx="132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M. Benedikt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8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293" y="0"/>
            <a:ext cx="4636760" cy="61816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 bwMode="auto">
          <a:xfrm>
            <a:off x="38107" y="6181678"/>
            <a:ext cx="42815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>
                <a:solidFill>
                  <a:prstClr val="black"/>
                </a:solidFill>
                <a:hlinkClick r:id="rId4"/>
              </a:rPr>
              <a:t>http://indico.cern.ch/e/fcc-kickoff</a:t>
            </a:r>
            <a:endParaRPr lang="en-GB" sz="2000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>
                <a:solidFill>
                  <a:prstClr val="black"/>
                </a:solidFill>
                <a:hlinkClick r:id="rId5"/>
              </a:rPr>
              <a:t>http://cern.ch/fcc</a:t>
            </a:r>
            <a:endParaRPr lang="en-GB" sz="2000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4678280" y="1250657"/>
            <a:ext cx="450223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0C377B"/>
                </a:solidFill>
              </a:rPr>
              <a:t>FCC Kick-off Meeting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0C377B"/>
                </a:solidFill>
              </a:rPr>
              <a:t>University of Geneva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0000CC"/>
                </a:solidFill>
              </a:rPr>
              <a:t>12-15 February 2014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795" y="92962"/>
            <a:ext cx="2711202" cy="113385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500" y="3119908"/>
            <a:ext cx="4582500" cy="3740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44784" y="2473577"/>
            <a:ext cx="3506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&gt;340 participants</a:t>
            </a:r>
          </a:p>
        </p:txBody>
      </p:sp>
    </p:spTree>
    <p:extLst>
      <p:ext uri="{BB962C8B-B14F-4D97-AF65-F5344CB8AC3E}">
        <p14:creationId xmlns:p14="http://schemas.microsoft.com/office/powerpoint/2010/main" val="280000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3755"/>
            <a:ext cx="9144000" cy="20104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0"/>
            <a:ext cx="3251853" cy="24388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57" y="0"/>
            <a:ext cx="3231675" cy="24237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34244"/>
            <a:ext cx="3231675" cy="24237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064" y="-25698"/>
            <a:ext cx="3419872" cy="2564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204" y="4434244"/>
            <a:ext cx="3231674" cy="24237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717" y="4434244"/>
            <a:ext cx="3231675" cy="242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32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225" y="2251962"/>
            <a:ext cx="3515883" cy="26369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817" y="0"/>
            <a:ext cx="3322383" cy="24917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7106"/>
            <a:ext cx="3275856" cy="24467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75856" cy="24568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346912"/>
            <a:ext cx="3592812" cy="26946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379" y="2456235"/>
            <a:ext cx="3243519" cy="24326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35125" y="2979132"/>
            <a:ext cx="4432992" cy="33247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96" y="-1"/>
            <a:ext cx="3322383" cy="249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90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istoryaccelerat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8" r="12038" b="18286"/>
          <a:stretch>
            <a:fillRect/>
          </a:stretch>
        </p:blipFill>
        <p:spPr bwMode="auto">
          <a:xfrm>
            <a:off x="-10151" y="377379"/>
            <a:ext cx="5628434" cy="6480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200237" y="890275"/>
            <a:ext cx="25557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CH" sz="2800" dirty="0" err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repeated</a:t>
            </a:r>
            <a:r>
              <a:rPr lang="fr-CH" sz="2800" dirty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 jumps </a:t>
            </a:r>
            <a:r>
              <a:rPr lang="fr-CH" sz="2800" dirty="0" err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from</a:t>
            </a:r>
            <a:r>
              <a:rPr lang="fr-CH" sz="2800" dirty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fr-CH" sz="2800" dirty="0" err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saturating</a:t>
            </a:r>
            <a:r>
              <a:rPr lang="fr-CH" sz="2800" dirty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 to </a:t>
            </a:r>
            <a:r>
              <a:rPr lang="fr-CH" sz="2800" dirty="0" err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emerging</a:t>
            </a:r>
            <a:r>
              <a:rPr lang="fr-CH" sz="2800" dirty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fr-CH" sz="2800" dirty="0" smtClean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technologies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fr-CH" sz="2800" dirty="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CH" sz="2800" dirty="0" err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s</a:t>
            </a:r>
            <a:r>
              <a:rPr lang="fr-CH" sz="2800" dirty="0" err="1" smtClean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torage</a:t>
            </a:r>
            <a:r>
              <a:rPr lang="fr-CH" sz="2800" dirty="0" smtClean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 rings have been the </a:t>
            </a:r>
            <a:r>
              <a:rPr lang="fr-CH" sz="2800" dirty="0" err="1" smtClean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frontrunner</a:t>
            </a:r>
            <a:r>
              <a:rPr lang="fr-CH" sz="2800" dirty="0" smtClean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fr-CH" sz="2800" dirty="0" err="1" smtClean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technology</a:t>
            </a:r>
            <a:r>
              <a:rPr lang="fr-CH" sz="2800" dirty="0" smtClean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 for the last ~50 </a:t>
            </a:r>
            <a:r>
              <a:rPr lang="fr-CH" sz="2800" dirty="0" err="1" smtClean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years</a:t>
            </a:r>
            <a:r>
              <a:rPr lang="fr-CH" sz="2800" dirty="0" smtClean="0">
                <a:solidFill>
                  <a:srgbClr val="000000"/>
                </a:solidFill>
                <a:latin typeface="Tahoma" pitchFamily="34" charset="0"/>
                <a:cs typeface="Arial" charset="0"/>
              </a:rPr>
              <a:t> </a:t>
            </a:r>
            <a:endParaRPr lang="fr-CH" sz="2800" dirty="0">
              <a:solidFill>
                <a:srgbClr val="000000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93574" y="6453336"/>
            <a:ext cx="7248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P. Lebrun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80022" y="2581983"/>
            <a:ext cx="1251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colliders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1173" y="1339669"/>
            <a:ext cx="2418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err="1" smtClean="0">
                <a:solidFill>
                  <a:srgbClr val="FF0000"/>
                </a:solidFill>
              </a:rPr>
              <a:t>Nb</a:t>
            </a:r>
            <a:r>
              <a:rPr lang="en-GB" sz="2400" b="1" i="1" dirty="0" smtClean="0">
                <a:solidFill>
                  <a:srgbClr val="FF0000"/>
                </a:solidFill>
              </a:rPr>
              <a:t>-Ti</a:t>
            </a:r>
            <a:r>
              <a:rPr lang="en-GB" sz="2400" b="1" dirty="0" smtClean="0">
                <a:solidFill>
                  <a:srgbClr val="FF0000"/>
                </a:solidFill>
              </a:rPr>
              <a:t> SC magnets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-8011"/>
            <a:ext cx="9143999" cy="707886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en-US" sz="4000" kern="0" dirty="0">
                <a:solidFill>
                  <a:srgbClr val="FFFF00"/>
                </a:solidFill>
              </a:rPr>
              <a:t>e</a:t>
            </a:r>
            <a:r>
              <a:rPr lang="en-US" altLang="en-US" sz="4000" kern="0" dirty="0" smtClean="0">
                <a:solidFill>
                  <a:srgbClr val="FFFF00"/>
                </a:solidFill>
              </a:rPr>
              <a:t>volution of beam energy over 70 years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987824" y="2420888"/>
            <a:ext cx="360040" cy="622761"/>
          </a:xfrm>
          <a:prstGeom prst="straightConnector1">
            <a:avLst/>
          </a:prstGeom>
          <a:ln w="50800">
            <a:solidFill>
              <a:srgbClr val="FF0000"/>
            </a:solidFill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779912" y="1033634"/>
            <a:ext cx="357491" cy="622230"/>
          </a:xfrm>
          <a:prstGeom prst="straightConnector1">
            <a:avLst/>
          </a:prstGeom>
          <a:ln w="50800">
            <a:solidFill>
              <a:srgbClr val="FF0000"/>
            </a:solidFill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93323" y="802801"/>
            <a:ext cx="2510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n</a:t>
            </a:r>
            <a:r>
              <a:rPr lang="en-GB" sz="2400" b="1" dirty="0" smtClean="0">
                <a:solidFill>
                  <a:srgbClr val="FF0000"/>
                </a:solidFill>
              </a:rPr>
              <a:t>ew technologies: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99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7" grpId="0"/>
      <p:bldP spid="2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948" y="-1008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FF00"/>
                </a:solidFill>
              </a:rPr>
              <a:t>FCC Kick-Off Parallel </a:t>
            </a:r>
            <a:r>
              <a:rPr lang="en-US" sz="3200" b="1" dirty="0" smtClean="0">
                <a:solidFill>
                  <a:srgbClr val="FFFF00"/>
                </a:solidFill>
              </a:rPr>
              <a:t>Sessions</a:t>
            </a:r>
            <a:endParaRPr lang="en-US" sz="2800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816796"/>
              </p:ext>
            </p:extLst>
          </p:nvPr>
        </p:nvGraphicFramePr>
        <p:xfrm>
          <a:off x="114546" y="920300"/>
          <a:ext cx="8928992" cy="3193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3678"/>
                <a:gridCol w="2455314"/>
              </a:tblGrid>
              <a:tr h="371606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Session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# Participants</a:t>
                      </a:r>
                      <a:endParaRPr lang="en-GB" sz="2000" b="1" dirty="0"/>
                    </a:p>
                  </a:txBody>
                  <a:tcPr/>
                </a:tc>
              </a:tr>
              <a:tr h="371606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Technical infrastructure and civil engineering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47</a:t>
                      </a:r>
                      <a:endParaRPr lang="en-GB" sz="2000" b="1" dirty="0"/>
                    </a:p>
                  </a:txBody>
                  <a:tcPr/>
                </a:tc>
              </a:tr>
              <a:tr h="420076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Hadron collider design (+ SC magnets + injectors)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75</a:t>
                      </a:r>
                      <a:endParaRPr lang="en-GB" sz="2000" b="1" dirty="0"/>
                    </a:p>
                  </a:txBody>
                  <a:tcPr/>
                </a:tc>
              </a:tr>
              <a:tr h="371606">
                <a:tc>
                  <a:txBody>
                    <a:bodyPr/>
                    <a:lstStyle/>
                    <a:p>
                      <a:r>
                        <a:rPr lang="en-GB" sz="2000" b="1" smtClean="0"/>
                        <a:t>Lepton collider design (+ SC RF +  injectors)</a:t>
                      </a:r>
                      <a:endParaRPr lang="en-GB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62</a:t>
                      </a:r>
                      <a:endParaRPr lang="en-GB" sz="2000" b="1" dirty="0"/>
                    </a:p>
                  </a:txBody>
                  <a:tcPr/>
                </a:tc>
              </a:tr>
              <a:tr h="371606">
                <a:tc>
                  <a:txBody>
                    <a:bodyPr/>
                    <a:lstStyle/>
                    <a:p>
                      <a:r>
                        <a:rPr lang="en-GB" sz="2000" b="1" smtClean="0"/>
                        <a:t>Hadron Physics, Experiments, Detectors</a:t>
                      </a:r>
                      <a:endParaRPr lang="en-GB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93</a:t>
                      </a:r>
                      <a:endParaRPr lang="en-GB" sz="2000" b="1" dirty="0"/>
                    </a:p>
                  </a:txBody>
                  <a:tcPr/>
                </a:tc>
              </a:tr>
              <a:tr h="371606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Lepton Physics, Experiments, Detectors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54</a:t>
                      </a:r>
                      <a:endParaRPr lang="en-GB" sz="2000" b="1" dirty="0"/>
                    </a:p>
                  </a:txBody>
                  <a:tcPr/>
                </a:tc>
              </a:tr>
              <a:tr h="371606">
                <a:tc>
                  <a:txBody>
                    <a:bodyPr/>
                    <a:lstStyle/>
                    <a:p>
                      <a:r>
                        <a:rPr lang="en-GB" sz="2000" b="1" smtClean="0"/>
                        <a:t>e-p Option</a:t>
                      </a:r>
                      <a:endParaRPr lang="en-GB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18</a:t>
                      </a:r>
                      <a:endParaRPr lang="en-GB" sz="2000" b="1" dirty="0"/>
                    </a:p>
                  </a:txBody>
                  <a:tcPr/>
                </a:tc>
              </a:tr>
              <a:tr h="371606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Overall physics and phenomenology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63</a:t>
                      </a:r>
                      <a:endParaRPr lang="en-GB" sz="2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7" y="4114958"/>
            <a:ext cx="8437893" cy="18493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541" y="5103570"/>
            <a:ext cx="7919864" cy="174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4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42" y="0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signing FCC </a:t>
            </a:r>
            <a:r>
              <a:rPr lang="en-GB" sz="3200" b="1" kern="0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MoUs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 with partners</a:t>
            </a:r>
            <a:endParaRPr lang="en-GB" sz="3200" b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720000"/>
            <a:ext cx="5652120" cy="31793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130" y="3698414"/>
            <a:ext cx="5656227" cy="3178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9318"/>
            <a:ext cx="3944909" cy="295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17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 bwMode="auto">
          <a:xfrm>
            <a:off x="2931317" y="1693838"/>
            <a:ext cx="0" cy="3319338"/>
          </a:xfrm>
          <a:prstGeom prst="line">
            <a:avLst/>
          </a:prstGeom>
          <a:solidFill>
            <a:srgbClr val="DDDDDD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4515493" y="1693838"/>
            <a:ext cx="0" cy="3319338"/>
          </a:xfrm>
          <a:prstGeom prst="line">
            <a:avLst/>
          </a:prstGeom>
          <a:solidFill>
            <a:srgbClr val="DDDDDD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5811637" y="1693838"/>
            <a:ext cx="0" cy="3319338"/>
          </a:xfrm>
          <a:prstGeom prst="line">
            <a:avLst/>
          </a:prstGeom>
          <a:solidFill>
            <a:srgbClr val="DDDDDD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963765" y="1693838"/>
            <a:ext cx="0" cy="3319338"/>
          </a:xfrm>
          <a:prstGeom prst="line">
            <a:avLst/>
          </a:prstGeom>
          <a:solidFill>
            <a:srgbClr val="DDDDDD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11037" y="4430142"/>
            <a:ext cx="7632848" cy="0"/>
          </a:xfrm>
          <a:prstGeom prst="line">
            <a:avLst/>
          </a:prstGeom>
          <a:solidFill>
            <a:srgbClr val="DDDDDD"/>
          </a:solidFill>
          <a:ln w="3175" cap="flat" cmpd="sng" algn="ctr">
            <a:solidFill>
              <a:srgbClr val="FFFFFF"/>
            </a:solidFill>
            <a:prstDash val="dot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-23868" y="0"/>
            <a:ext cx="9143999" cy="1200329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kern="0" dirty="0">
                <a:solidFill>
                  <a:srgbClr val="FFFF00"/>
                </a:solidFill>
                <a:cs typeface="Calibri" pitchFamily="34" charset="0"/>
              </a:rPr>
              <a:t>m</a:t>
            </a:r>
            <a:r>
              <a:rPr lang="en-US" sz="3600" b="1" kern="0" dirty="0" smtClean="0">
                <a:solidFill>
                  <a:srgbClr val="FFFF00"/>
                </a:solidFill>
                <a:cs typeface="Calibri" pitchFamily="34" charset="0"/>
              </a:rPr>
              <a:t>ain questions in particle physics and main approaches to address them</a:t>
            </a:r>
            <a:endParaRPr lang="en-GB" sz="3600" b="1" i="1" kern="0" dirty="0" smtClean="0">
              <a:solidFill>
                <a:srgbClr val="FFFF00"/>
              </a:solidFill>
              <a:cs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127237"/>
              </p:ext>
            </p:extLst>
          </p:nvPr>
        </p:nvGraphicFramePr>
        <p:xfrm>
          <a:off x="-1" y="1484784"/>
          <a:ext cx="9120132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3770"/>
                <a:gridCol w="1080120"/>
                <a:gridCol w="1512168"/>
                <a:gridCol w="1656184"/>
                <a:gridCol w="1296144"/>
                <a:gridCol w="109174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question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high-energy colliders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high-precision experiments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neutrino experiments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dedicated searches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cosmic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surveys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Higgs, EWSB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neutrinos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dark matter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flavour, CP violation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new particles and forces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universe acceleration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X</a:t>
                      </a:r>
                      <a:endParaRPr lang="en-GB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0" y="5780782"/>
            <a:ext cx="9144001" cy="10772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solidFill>
                  <a:srgbClr val="0000CC"/>
                </a:solidFill>
              </a:rPr>
              <a:t>many questions require </a:t>
            </a:r>
            <a:r>
              <a:rPr lang="en-GB" sz="3200" b="1" i="1" dirty="0">
                <a:solidFill>
                  <a:srgbClr val="0000CC"/>
                </a:solidFill>
              </a:rPr>
              <a:t>high-energy and/or </a:t>
            </a:r>
          </a:p>
          <a:p>
            <a:pPr algn="ctr"/>
            <a:r>
              <a:rPr lang="en-GB" sz="3200" b="1" i="1" dirty="0">
                <a:solidFill>
                  <a:srgbClr val="0000CC"/>
                </a:solidFill>
              </a:rPr>
              <a:t>high-intensity accelerators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20357" y="5211888"/>
            <a:ext cx="165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F. Gianotti et al.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483768" y="1484784"/>
            <a:ext cx="2592288" cy="372710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83768" y="1489955"/>
            <a:ext cx="5560117" cy="3727104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77095" y="5130928"/>
            <a:ext cx="3170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w</a:t>
            </a:r>
            <a:r>
              <a:rPr lang="en-GB" sz="2400" b="1" dirty="0" smtClean="0">
                <a:solidFill>
                  <a:srgbClr val="FF0000"/>
                </a:solidFill>
              </a:rPr>
              <a:t>ithin the scope of FCC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086" y="1509479"/>
            <a:ext cx="2469682" cy="328767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1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24" grpId="0"/>
      <p:bldP spid="27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186864" y="2730732"/>
            <a:ext cx="3796547" cy="162334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240692" y="2664978"/>
            <a:ext cx="1430352" cy="464957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880652" y="2514708"/>
            <a:ext cx="720080" cy="216024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66916" y="2426000"/>
            <a:ext cx="451664" cy="108624"/>
          </a:xfrm>
          <a:prstGeom prst="ellipse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921" y="204386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PSB</a:t>
            </a:r>
            <a:endParaRPr lang="en-GB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5727" y="2111920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PS (0.6 km)</a:t>
            </a:r>
            <a:endParaRPr lang="en-GB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808" y="2405210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SPS (6.9 km)</a:t>
            </a:r>
            <a:endParaRPr lang="en-GB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912" y="1257728"/>
            <a:ext cx="6416556" cy="3248744"/>
          </a:xfrm>
          <a:prstGeom prst="ellipse">
            <a:avLst/>
          </a:prstGeom>
          <a:noFill/>
          <a:ln w="508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782" y="2820708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HL-LHC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14928" y="1277724"/>
            <a:ext cx="6416556" cy="3248744"/>
          </a:xfrm>
          <a:prstGeom prst="ellipse">
            <a:avLst/>
          </a:prstGeom>
          <a:noFill/>
          <a:ln w="50800">
            <a:solidFill>
              <a:srgbClr val="0000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3840" y="1004826"/>
            <a:ext cx="323999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0000CC"/>
                </a:solidFill>
              </a:rPr>
              <a:t>FCC-</a:t>
            </a:r>
            <a:r>
              <a:rPr lang="en-US" sz="2800" b="1" i="1" dirty="0" err="1" smtClean="0">
                <a:solidFill>
                  <a:srgbClr val="0000CC"/>
                </a:solidFill>
              </a:rPr>
              <a:t>ee</a:t>
            </a:r>
            <a:r>
              <a:rPr lang="en-US" sz="2800" b="1" dirty="0" smtClean="0">
                <a:solidFill>
                  <a:srgbClr val="0000CC"/>
                </a:solidFill>
              </a:rPr>
              <a:t> </a:t>
            </a:r>
            <a:r>
              <a:rPr lang="en-US" sz="2800" b="1" dirty="0">
                <a:solidFill>
                  <a:srgbClr val="0000CC"/>
                </a:solidFill>
              </a:rPr>
              <a:t>(80-100 km,</a:t>
            </a:r>
          </a:p>
          <a:p>
            <a:r>
              <a:rPr lang="en-US" sz="2800" b="1" i="1" dirty="0">
                <a:solidFill>
                  <a:srgbClr val="0000CC"/>
                </a:solidFill>
              </a:rPr>
              <a:t>        </a:t>
            </a:r>
            <a:r>
              <a:rPr lang="en-US" sz="2800" b="1" i="1" dirty="0" err="1">
                <a:solidFill>
                  <a:srgbClr val="0000CC"/>
                </a:solidFill>
              </a:rPr>
              <a:t>e</a:t>
            </a:r>
            <a:r>
              <a:rPr lang="en-US" sz="2800" b="1" baseline="30000" dirty="0" err="1">
                <a:solidFill>
                  <a:srgbClr val="0000CC"/>
                </a:solidFill>
              </a:rPr>
              <a:t>+</a:t>
            </a:r>
            <a:r>
              <a:rPr lang="en-US" sz="2800" b="1" i="1" dirty="0" err="1">
                <a:solidFill>
                  <a:srgbClr val="0000CC"/>
                </a:solidFill>
              </a:rPr>
              <a:t>e</a:t>
            </a:r>
            <a:r>
              <a:rPr lang="en-US" sz="2800" b="1" baseline="30000" dirty="0">
                <a:solidFill>
                  <a:srgbClr val="0000CC"/>
                </a:solidFill>
              </a:rPr>
              <a:t>-</a:t>
            </a:r>
            <a:r>
              <a:rPr lang="en-US" sz="2800" b="1" dirty="0">
                <a:solidFill>
                  <a:srgbClr val="0000CC"/>
                </a:solidFill>
              </a:rPr>
              <a:t>, up </a:t>
            </a:r>
            <a:r>
              <a:rPr lang="en-US" sz="2800" b="1" dirty="0" smtClean="0">
                <a:solidFill>
                  <a:srgbClr val="0000CC"/>
                </a:solidFill>
              </a:rPr>
              <a:t>to 350 </a:t>
            </a:r>
          </a:p>
          <a:p>
            <a:r>
              <a:rPr lang="en-US" sz="2800" b="1" dirty="0" smtClean="0">
                <a:solidFill>
                  <a:srgbClr val="0000CC"/>
                </a:solidFill>
              </a:rPr>
              <a:t>       or 500 </a:t>
            </a:r>
            <a:r>
              <a:rPr lang="en-US" sz="2800" b="1" dirty="0">
                <a:solidFill>
                  <a:srgbClr val="0000CC"/>
                </a:solidFill>
              </a:rPr>
              <a:t>GeV </a:t>
            </a:r>
            <a:r>
              <a:rPr lang="en-US" sz="2800" b="1" dirty="0" err="1">
                <a:solidFill>
                  <a:srgbClr val="0000CC"/>
                </a:solidFill>
              </a:rPr>
              <a:t>c.m</a:t>
            </a:r>
            <a:r>
              <a:rPr lang="en-US" sz="2800" b="1" dirty="0">
                <a:solidFill>
                  <a:srgbClr val="0000CC"/>
                </a:solidFill>
              </a:rPr>
              <a:t>.)</a:t>
            </a:r>
          </a:p>
          <a:p>
            <a:r>
              <a:rPr lang="en-US" sz="2800" b="1" i="1" dirty="0">
                <a:solidFill>
                  <a:srgbClr val="0000CC"/>
                </a:solidFill>
              </a:rPr>
              <a:t>       </a:t>
            </a:r>
            <a:endParaRPr lang="en-US" sz="1600" b="1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68918" y="2457777"/>
            <a:ext cx="215257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00B050"/>
                </a:solidFill>
              </a:rPr>
              <a:t>FCC-</a:t>
            </a:r>
            <a:r>
              <a:rPr lang="en-US" sz="2800" b="1" i="1" dirty="0" err="1" smtClean="0">
                <a:solidFill>
                  <a:srgbClr val="00B050"/>
                </a:solidFill>
              </a:rPr>
              <a:t>hh</a:t>
            </a:r>
            <a:endParaRPr lang="en-US" sz="2800" b="1" i="1" dirty="0">
              <a:solidFill>
                <a:srgbClr val="00B050"/>
              </a:solidFill>
            </a:endParaRPr>
          </a:p>
          <a:p>
            <a:r>
              <a:rPr lang="en-US" sz="2800" b="1" dirty="0">
                <a:solidFill>
                  <a:srgbClr val="00B050"/>
                </a:solidFill>
              </a:rPr>
              <a:t>(</a:t>
            </a:r>
            <a:r>
              <a:rPr lang="en-US" sz="2800" b="1" i="1" dirty="0" smtClean="0">
                <a:solidFill>
                  <a:srgbClr val="00B050"/>
                </a:solidFill>
              </a:rPr>
              <a:t>pp</a:t>
            </a:r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r>
              <a:rPr lang="en-US" sz="2800" b="1" dirty="0">
                <a:solidFill>
                  <a:srgbClr val="00B050"/>
                </a:solidFill>
              </a:rPr>
              <a:t>up to </a:t>
            </a:r>
          </a:p>
          <a:p>
            <a:r>
              <a:rPr lang="en-US" sz="2800" b="1" dirty="0">
                <a:solidFill>
                  <a:srgbClr val="00B050"/>
                </a:solidFill>
              </a:rPr>
              <a:t>100 </a:t>
            </a:r>
            <a:r>
              <a:rPr lang="en-US" sz="2800" b="1" dirty="0" err="1">
                <a:solidFill>
                  <a:srgbClr val="00B050"/>
                </a:solidFill>
              </a:rPr>
              <a:t>TeV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2800" b="1" dirty="0" err="1">
                <a:solidFill>
                  <a:srgbClr val="00B050"/>
                </a:solidFill>
              </a:rPr>
              <a:t>c.m</a:t>
            </a:r>
            <a:r>
              <a:rPr lang="en-US" sz="2800" b="1" dirty="0" smtClean="0">
                <a:solidFill>
                  <a:srgbClr val="00B050"/>
                </a:solidFill>
              </a:rPr>
              <a:t>. </a:t>
            </a:r>
          </a:p>
          <a:p>
            <a:r>
              <a:rPr lang="en-US" sz="2800" b="1" dirty="0" smtClean="0">
                <a:solidFill>
                  <a:srgbClr val="00B050"/>
                </a:solidFill>
              </a:rPr>
              <a:t>&amp; </a:t>
            </a:r>
            <a:r>
              <a:rPr lang="en-US" sz="2800" b="1" i="1" dirty="0" smtClean="0">
                <a:solidFill>
                  <a:srgbClr val="00B050"/>
                </a:solidFill>
              </a:rPr>
              <a:t>AA</a:t>
            </a:r>
            <a:r>
              <a:rPr lang="en-US" sz="2800" b="1" dirty="0" smtClean="0">
                <a:solidFill>
                  <a:srgbClr val="00B050"/>
                </a:solidFill>
              </a:rPr>
              <a:t>)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98870" y="1328810"/>
            <a:ext cx="6416556" cy="3248744"/>
          </a:xfrm>
          <a:prstGeom prst="ellipse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61962" y="5323857"/>
            <a:ext cx="7431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FCC-he: </a:t>
            </a:r>
            <a:r>
              <a:rPr lang="en-US" sz="2800" b="1" i="1" dirty="0" smtClean="0">
                <a:solidFill>
                  <a:srgbClr val="FF0000"/>
                </a:solidFill>
              </a:rPr>
              <a:t>e</a:t>
            </a:r>
            <a:r>
              <a:rPr lang="en-US" sz="2800" b="1" i="1" baseline="30000" dirty="0">
                <a:solidFill>
                  <a:srgbClr val="FF0000"/>
                </a:solidFill>
                <a:cs typeface="Calibri"/>
              </a:rPr>
              <a:t>±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(60-250 </a:t>
            </a:r>
            <a:r>
              <a:rPr lang="en-US" sz="2800" b="1" dirty="0">
                <a:solidFill>
                  <a:srgbClr val="FF0000"/>
                </a:solidFill>
              </a:rPr>
              <a:t>GeV) – </a:t>
            </a:r>
            <a:r>
              <a:rPr lang="en-US" sz="2800" b="1" i="1" dirty="0" smtClean="0">
                <a:solidFill>
                  <a:srgbClr val="FF0000"/>
                </a:solidFill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</a:rPr>
              <a:t>(50 </a:t>
            </a:r>
            <a:r>
              <a:rPr lang="en-US" sz="2800" b="1" dirty="0" err="1">
                <a:solidFill>
                  <a:srgbClr val="FF0000"/>
                </a:solidFill>
              </a:rPr>
              <a:t>TeV</a:t>
            </a:r>
            <a:r>
              <a:rPr lang="en-US" sz="2800" b="1" dirty="0" smtClean="0">
                <a:solidFill>
                  <a:srgbClr val="FF0000"/>
                </a:solidFill>
              </a:rPr>
              <a:t>)/A </a:t>
            </a:r>
            <a:r>
              <a:rPr lang="en-US" sz="2800" b="1" dirty="0">
                <a:solidFill>
                  <a:srgbClr val="FF0000"/>
                </a:solidFill>
              </a:rPr>
              <a:t>collisions 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4290" y="6096763"/>
            <a:ext cx="92313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  <a:cs typeface="Calibri"/>
              </a:rPr>
              <a:t>≥</a:t>
            </a:r>
            <a:r>
              <a:rPr lang="en-US" sz="3200" b="1" dirty="0">
                <a:solidFill>
                  <a:srgbClr val="0000CC"/>
                </a:solidFill>
              </a:rPr>
              <a:t>50 years </a:t>
            </a:r>
            <a:r>
              <a:rPr lang="en-US" sz="3200" b="1" i="1" dirty="0" err="1" smtClean="0">
                <a:solidFill>
                  <a:srgbClr val="0000CC"/>
                </a:solidFill>
              </a:rPr>
              <a:t>e</a:t>
            </a:r>
            <a:r>
              <a:rPr lang="en-US" sz="3200" b="1" i="1" baseline="30000" dirty="0" err="1" smtClean="0">
                <a:solidFill>
                  <a:srgbClr val="0000CC"/>
                </a:solidFill>
              </a:rPr>
              <a:t>+</a:t>
            </a:r>
            <a:r>
              <a:rPr lang="en-US" sz="3200" b="1" i="1" dirty="0" err="1" smtClean="0">
                <a:solidFill>
                  <a:srgbClr val="0000CC"/>
                </a:solidFill>
              </a:rPr>
              <a:t>e</a:t>
            </a:r>
            <a:r>
              <a:rPr lang="en-US" sz="3200" b="1" i="1" baseline="30000" dirty="0" smtClean="0">
                <a:solidFill>
                  <a:srgbClr val="0000CC"/>
                </a:solidFill>
              </a:rPr>
              <a:t>-</a:t>
            </a:r>
            <a:r>
              <a:rPr lang="en-US" sz="3200" b="1" dirty="0">
                <a:solidFill>
                  <a:srgbClr val="0000CC"/>
                </a:solidFill>
              </a:rPr>
              <a:t>, </a:t>
            </a:r>
            <a:r>
              <a:rPr lang="en-US" sz="3200" b="1" i="1" dirty="0">
                <a:solidFill>
                  <a:srgbClr val="0000CC"/>
                </a:solidFill>
              </a:rPr>
              <a:t>pp</a:t>
            </a:r>
            <a:r>
              <a:rPr lang="en-US" sz="3200" b="1" dirty="0">
                <a:solidFill>
                  <a:srgbClr val="0000CC"/>
                </a:solidFill>
              </a:rPr>
              <a:t>, </a:t>
            </a:r>
            <a:r>
              <a:rPr lang="en-US" sz="3200" b="1" i="1" dirty="0" err="1" smtClean="0">
                <a:solidFill>
                  <a:srgbClr val="0000CC"/>
                </a:solidFill>
              </a:rPr>
              <a:t>e</a:t>
            </a:r>
            <a:r>
              <a:rPr lang="en-US" sz="3200" b="1" i="1" baseline="30000" dirty="0" err="1" smtClean="0">
                <a:solidFill>
                  <a:srgbClr val="0000CC"/>
                </a:solidFill>
              </a:rPr>
              <a:t>±</a:t>
            </a:r>
            <a:r>
              <a:rPr lang="en-US" sz="3200" b="1" i="1" dirty="0" err="1" smtClean="0">
                <a:solidFill>
                  <a:srgbClr val="0000CC"/>
                </a:solidFill>
              </a:rPr>
              <a:t>p</a:t>
            </a:r>
            <a:r>
              <a:rPr lang="en-US" sz="3200" b="1" i="1" dirty="0" smtClean="0">
                <a:solidFill>
                  <a:srgbClr val="0000CC"/>
                </a:solidFill>
              </a:rPr>
              <a:t>/A</a:t>
            </a:r>
            <a:r>
              <a:rPr lang="en-US" sz="3200" b="1" dirty="0" smtClean="0">
                <a:solidFill>
                  <a:srgbClr val="0000CC"/>
                </a:solidFill>
              </a:rPr>
              <a:t> </a:t>
            </a:r>
            <a:r>
              <a:rPr lang="en-US" sz="3200" b="1" dirty="0">
                <a:solidFill>
                  <a:srgbClr val="0000CC"/>
                </a:solidFill>
              </a:rPr>
              <a:t>physics at highest energies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3519">
            <a:off x="2062036" y="3382304"/>
            <a:ext cx="1241515" cy="100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181604" y="3401546"/>
            <a:ext cx="2252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LHeC</a:t>
            </a:r>
            <a:r>
              <a:rPr lang="en-US" b="1" i="1" dirty="0" smtClean="0">
                <a:solidFill>
                  <a:srgbClr val="FF0000"/>
                </a:solidFill>
              </a:rPr>
              <a:t> &amp; </a:t>
            </a:r>
            <a:r>
              <a:rPr lang="en-US" b="1" i="1" dirty="0" err="1" smtClean="0">
                <a:solidFill>
                  <a:srgbClr val="FF0000"/>
                </a:solidFill>
              </a:rPr>
              <a:t>SAPPHiRE</a:t>
            </a:r>
            <a:r>
              <a:rPr lang="en-US" b="1" i="1" dirty="0" smtClean="0">
                <a:solidFill>
                  <a:srgbClr val="FF0000"/>
                </a:solidFill>
              </a:rPr>
              <a:t> (</a:t>
            </a:r>
            <a:r>
              <a:rPr lang="en-US" b="1" i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gg</a:t>
            </a:r>
            <a:r>
              <a:rPr lang="en-US" b="1" i="1" dirty="0" smtClean="0">
                <a:solidFill>
                  <a:srgbClr val="FF0000"/>
                </a:solidFill>
              </a:rPr>
              <a:t>)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209908" y="2774542"/>
            <a:ext cx="3796547" cy="1623340"/>
          </a:xfrm>
          <a:prstGeom prst="ellipse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55782" y="2237784"/>
            <a:ext cx="1657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LHC (26.7 km)</a:t>
            </a:r>
            <a:endParaRPr lang="en-GB" sz="2000" b="1" dirty="0">
              <a:solidFill>
                <a:prstClr val="black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3519">
            <a:off x="2079582" y="3370845"/>
            <a:ext cx="1354370" cy="1179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897826" y="4554638"/>
            <a:ext cx="2511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LHeC</a:t>
            </a:r>
            <a:r>
              <a:rPr lang="en-US" b="1" i="1" dirty="0" smtClean="0">
                <a:solidFill>
                  <a:srgbClr val="FF0000"/>
                </a:solidFill>
              </a:rPr>
              <a:t> as FCC-</a:t>
            </a:r>
            <a:r>
              <a:rPr lang="en-US" b="1" i="1" dirty="0" err="1" smtClean="0">
                <a:solidFill>
                  <a:srgbClr val="FF0000"/>
                </a:solidFill>
              </a:rPr>
              <a:t>ee</a:t>
            </a:r>
            <a:r>
              <a:rPr lang="en-US" b="1" i="1" dirty="0" smtClean="0">
                <a:solidFill>
                  <a:srgbClr val="FF0000"/>
                </a:solidFill>
              </a:rPr>
              <a:t> injector?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97826" y="4940930"/>
            <a:ext cx="3853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err="1" smtClean="0">
                <a:solidFill>
                  <a:srgbClr val="FF0000"/>
                </a:solidFill>
              </a:rPr>
              <a:t>LHeC</a:t>
            </a:r>
            <a:r>
              <a:rPr lang="en-US" sz="2400" b="1" i="1" dirty="0" smtClean="0">
                <a:solidFill>
                  <a:srgbClr val="FF0000"/>
                </a:solidFill>
              </a:rPr>
              <a:t>-based FCC-he collider?!</a:t>
            </a:r>
            <a:endParaRPr lang="en-GB" sz="2400" b="1" i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40226" y="4381773"/>
            <a:ext cx="29472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FCC-he</a:t>
            </a:r>
            <a:r>
              <a:rPr lang="en-US" sz="2800" b="1" dirty="0" smtClean="0">
                <a:solidFill>
                  <a:srgbClr val="FF0000"/>
                </a:solidFill>
              </a:rPr>
              <a:t> as ring-ring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c</a:t>
            </a:r>
            <a:r>
              <a:rPr lang="en-US" sz="2800" b="1" dirty="0" smtClean="0">
                <a:solidFill>
                  <a:srgbClr val="FF0000"/>
                </a:solidFill>
              </a:rPr>
              <a:t>ollider ?!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14928" y="1281959"/>
            <a:ext cx="6416556" cy="3248744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597413" y="4310357"/>
            <a:ext cx="170759" cy="172396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-17274" y="0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p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ossible evolution of FCC complex</a:t>
            </a:r>
            <a:endParaRPr lang="en-GB" sz="3200" b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66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2" grpId="0" animBg="1"/>
      <p:bldP spid="11" grpId="0"/>
      <p:bldP spid="13" grpId="0" animBg="1"/>
      <p:bldP spid="15" grpId="0"/>
      <p:bldP spid="16" grpId="0" animBg="1"/>
      <p:bldP spid="24" grpId="0"/>
      <p:bldP spid="25" grpId="0"/>
      <p:bldP spid="21" grpId="0"/>
      <p:bldP spid="22" grpId="0" animBg="1"/>
      <p:bldP spid="23" grpId="0"/>
      <p:bldP spid="29" grpId="0"/>
      <p:bldP spid="30" grpId="0"/>
      <p:bldP spid="31" grpId="0"/>
      <p:bldP spid="32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6015538" y="4398354"/>
            <a:ext cx="746297" cy="602837"/>
          </a:xfrm>
          <a:prstGeom prst="rect">
            <a:avLst/>
          </a:prstGeom>
          <a:gradFill>
            <a:gsLst>
              <a:gs pos="0">
                <a:srgbClr val="CCCCFF"/>
              </a:gs>
              <a:gs pos="0">
                <a:srgbClr val="99CCFF"/>
              </a:gs>
              <a:gs pos="36000">
                <a:srgbClr val="9966FF"/>
              </a:gs>
              <a:gs pos="96000">
                <a:srgbClr val="CC99FF"/>
              </a:gs>
              <a:gs pos="98000">
                <a:srgbClr val="99CCFF"/>
              </a:gs>
              <a:gs pos="100000">
                <a:srgbClr val="CCCCF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804" y="2140906"/>
            <a:ext cx="1053660" cy="61051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43916" y="1037847"/>
            <a:ext cx="541337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5728" y="1037847"/>
            <a:ext cx="500063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4841" y="1037847"/>
            <a:ext cx="522287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28241" y="1037847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5928" y="1037847"/>
            <a:ext cx="534988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10916" y="1037847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55428" y="1037847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95178" y="1037847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34928" y="1037847"/>
            <a:ext cx="541338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76266" y="1037847"/>
            <a:ext cx="554037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30303" y="1037847"/>
            <a:ext cx="561975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92278" y="1037847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6959016" y="1037847"/>
            <a:ext cx="977900" cy="5746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54991" y="1182309"/>
            <a:ext cx="652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alibri" pitchFamily="1" charset="0"/>
              </a:rPr>
              <a:t>1980</a:t>
            </a:r>
            <a:endParaRPr lang="en-GB" b="1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231316" y="1193422"/>
            <a:ext cx="652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1990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58441" y="1182309"/>
            <a:ext cx="652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2000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82378" y="1188659"/>
            <a:ext cx="652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2010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465053" y="1202947"/>
            <a:ext cx="652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2020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555666" y="1193422"/>
            <a:ext cx="652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2030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608" y="2140906"/>
            <a:ext cx="814196" cy="610514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464" y="2140905"/>
            <a:ext cx="1130929" cy="610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47847" y="2237090"/>
            <a:ext cx="592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Calibri" pitchFamily="1" charset="0"/>
              </a:rPr>
              <a:t>LHC</a:t>
            </a:r>
            <a:endParaRPr lang="en-GB" sz="2000" b="1" dirty="0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821817" y="2254553"/>
            <a:ext cx="1062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Constr.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904492" y="2259315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Physics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969329" y="2268840"/>
            <a:ext cx="771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Proto.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96" y="2140906"/>
            <a:ext cx="1135111" cy="610514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937454" y="2140253"/>
            <a:ext cx="936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Design,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R&amp;D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323" y="3232562"/>
            <a:ext cx="815136" cy="5969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584" y="3232562"/>
            <a:ext cx="130853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731285" y="3328414"/>
            <a:ext cx="941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1" charset="0"/>
              </a:rPr>
              <a:t>HL-LHC</a:t>
            </a:r>
            <a:endParaRPr lang="en-GB" sz="2000" b="1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236360" y="3337939"/>
            <a:ext cx="1060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Constr.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65" y="3232562"/>
            <a:ext cx="1382057" cy="5969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960010" y="3223639"/>
            <a:ext cx="1538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Design,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R&amp;D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110916" y="5451410"/>
            <a:ext cx="632224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solidFill>
                  <a:srgbClr val="000000"/>
                </a:solidFill>
                <a:latin typeface="Calibri" pitchFamily="1" charset="0"/>
              </a:rPr>
              <a:t>FCC</a:t>
            </a:r>
          </a:p>
          <a:p>
            <a:pPr marL="201613" indent="-201613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solidFill>
                  <a:srgbClr val="000000"/>
                </a:solidFill>
                <a:latin typeface="Calibri" pitchFamily="1" charset="0"/>
              </a:rPr>
              <a:t>	</a:t>
            </a:r>
            <a:r>
              <a:rPr lang="en-US" b="1" i="1" dirty="0" err="1" smtClean="0">
                <a:solidFill>
                  <a:srgbClr val="000000"/>
                </a:solidFill>
                <a:latin typeface="Calibri" pitchFamily="1" charset="0"/>
              </a:rPr>
              <a:t>ee</a:t>
            </a:r>
            <a:endParaRPr lang="en-US" b="1" i="1" dirty="0" smtClean="0">
              <a:solidFill>
                <a:srgbClr val="000000"/>
              </a:solidFill>
              <a:latin typeface="Calibri" pitchFamily="1" charset="0"/>
            </a:endParaRPr>
          </a:p>
          <a:p>
            <a:pPr marL="201613" indent="-201613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000000"/>
                </a:solidFill>
                <a:latin typeface="Calibri" pitchFamily="1" charset="0"/>
              </a:rPr>
              <a:t>	</a:t>
            </a:r>
            <a:r>
              <a:rPr lang="en-US" b="1" i="1" dirty="0" err="1" smtClean="0">
                <a:solidFill>
                  <a:srgbClr val="000000"/>
                </a:solidFill>
                <a:latin typeface="Calibri" pitchFamily="1" charset="0"/>
              </a:rPr>
              <a:t>hh</a:t>
            </a:r>
            <a:endParaRPr lang="en-US" b="1" i="1" dirty="0" smtClean="0">
              <a:solidFill>
                <a:srgbClr val="000000"/>
              </a:solidFill>
              <a:latin typeface="Calibri" pitchFamily="1" charset="0"/>
            </a:endParaRPr>
          </a:p>
          <a:p>
            <a:pPr marL="201613" indent="-201613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000000"/>
                </a:solidFill>
                <a:latin typeface="Calibri" pitchFamily="1" charset="0"/>
              </a:rPr>
              <a:t>	he</a:t>
            </a:r>
            <a:endParaRPr lang="en-GB" b="1" i="1" dirty="0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6663741" y="1202947"/>
            <a:ext cx="652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2040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985" y="4424841"/>
            <a:ext cx="1331763" cy="588148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031" y="4418366"/>
            <a:ext cx="941656" cy="59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1131319" y="4524029"/>
            <a:ext cx="19913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 smtClean="0">
                <a:solidFill>
                  <a:srgbClr val="000000"/>
                </a:solidFill>
                <a:latin typeface="Calibri" pitchFamily="1" charset="0"/>
              </a:rPr>
              <a:t>LHeC</a:t>
            </a:r>
            <a:r>
              <a:rPr lang="en-US" sz="2000" b="1" dirty="0" smtClean="0">
                <a:solidFill>
                  <a:srgbClr val="000000"/>
                </a:solidFill>
                <a:latin typeface="Calibri" pitchFamily="1" charset="0"/>
              </a:rPr>
              <a:t>/</a:t>
            </a:r>
            <a:r>
              <a:rPr lang="en-US" sz="2000" b="1" dirty="0" err="1" smtClean="0">
                <a:solidFill>
                  <a:srgbClr val="000000"/>
                </a:solidFill>
                <a:latin typeface="Calibri" pitchFamily="1" charset="0"/>
              </a:rPr>
              <a:t>SAPPHiRE</a:t>
            </a:r>
            <a:r>
              <a:rPr lang="en-US" sz="2000" b="1" dirty="0" smtClean="0">
                <a:solidFill>
                  <a:srgbClr val="000000"/>
                </a:solidFill>
                <a:latin typeface="Calibri" pitchFamily="1" charset="0"/>
              </a:rPr>
              <a:t>?</a:t>
            </a:r>
            <a:endParaRPr lang="en-GB" sz="2000" b="1" dirty="0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4432709" y="4539141"/>
            <a:ext cx="1060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Constr.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5496464" y="4515623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Physics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445" y="4416089"/>
            <a:ext cx="1191540" cy="5969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3291233" y="4416089"/>
            <a:ext cx="1538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Design,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R&amp;D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5952602" y="3224483"/>
            <a:ext cx="746297" cy="602837"/>
          </a:xfrm>
          <a:prstGeom prst="rect">
            <a:avLst/>
          </a:prstGeom>
          <a:gradFill>
            <a:gsLst>
              <a:gs pos="0">
                <a:srgbClr val="CCCCFF"/>
              </a:gs>
              <a:gs pos="0">
                <a:srgbClr val="99CCFF"/>
              </a:gs>
              <a:gs pos="36000">
                <a:srgbClr val="9966FF"/>
              </a:gs>
              <a:gs pos="96000">
                <a:srgbClr val="CC99FF"/>
              </a:gs>
              <a:gs pos="98000">
                <a:srgbClr val="99CCFF"/>
              </a:gs>
              <a:gs pos="100000">
                <a:srgbClr val="CCCCF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136473" y="3350639"/>
            <a:ext cx="869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Physics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-17274" y="0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t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entative time line</a:t>
            </a:r>
            <a:endParaRPr lang="en-GB" sz="3200" b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901" y="5759187"/>
            <a:ext cx="1044811" cy="583398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625" y="5750435"/>
            <a:ext cx="1211729" cy="59215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116416" y="5759187"/>
            <a:ext cx="11195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Design,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R&amp;D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7313" y="5754437"/>
            <a:ext cx="971640" cy="588148"/>
          </a:xfrm>
          <a:prstGeom prst="rect">
            <a:avLst/>
          </a:prstGeom>
          <a:gradFill>
            <a:gsLst>
              <a:gs pos="0">
                <a:srgbClr val="CCCCFF"/>
              </a:gs>
              <a:gs pos="0">
                <a:srgbClr val="99CCFF"/>
              </a:gs>
              <a:gs pos="36000">
                <a:srgbClr val="9966FF"/>
              </a:gs>
              <a:gs pos="96000">
                <a:srgbClr val="CC99FF"/>
              </a:gs>
              <a:gs pos="98000">
                <a:srgbClr val="99CCFF"/>
              </a:gs>
              <a:gs pos="100000">
                <a:srgbClr val="CCCCF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128" y="5761465"/>
            <a:ext cx="2768581" cy="59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092059" y="5834865"/>
            <a:ext cx="1060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Constr.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6552090" y="5862360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Physics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78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6" grpId="0"/>
      <p:bldP spid="27" grpId="0"/>
      <p:bldP spid="28" grpId="0"/>
      <p:bldP spid="29" grpId="0"/>
      <p:bldP spid="31" grpId="0"/>
      <p:bldP spid="34" grpId="0"/>
      <p:bldP spid="35" grpId="0"/>
      <p:bldP spid="38" grpId="0"/>
      <p:bldP spid="41" grpId="0"/>
      <p:bldP spid="45" grpId="0"/>
      <p:bldP spid="78" grpId="0"/>
      <p:bldP spid="79" grpId="0"/>
      <p:bldP spid="80" grpId="0"/>
      <p:bldP spid="82" grpId="0"/>
      <p:bldP spid="91" grpId="0" animBg="1"/>
      <p:bldP spid="36" grpId="0"/>
      <p:bldP spid="44" grpId="0"/>
      <p:bldP spid="53" grpId="0" animBg="1"/>
      <p:bldP spid="42" grpId="0"/>
      <p:bldP spid="54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428465"/>
            <a:ext cx="4169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000000"/>
                </a:solidFill>
              </a:rPr>
              <a:t>a</a:t>
            </a:r>
            <a:r>
              <a:rPr lang="en-GB" sz="4400" dirty="0" smtClean="0">
                <a:solidFill>
                  <a:srgbClr val="000000"/>
                </a:solidFill>
              </a:rPr>
              <a:t>ccelerator cost</a:t>
            </a:r>
            <a:endParaRPr lang="en-GB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0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749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Phenomenological Cost Model: Conventional Technology</a:t>
            </a:r>
            <a:endParaRPr lang="en-US" sz="3200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33375"/>
            <a:ext cx="9067800" cy="56388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Cost   =  </a:t>
            </a:r>
            <a:r>
              <a:rPr lang="el-GR" sz="4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48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+  </a:t>
            </a:r>
            <a:r>
              <a:rPr lang="el-GR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sz="48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+  </a:t>
            </a:r>
            <a:r>
              <a:rPr lang="el-GR" sz="4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en-US" sz="48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600" dirty="0" smtClean="0"/>
              <a:t>    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600" dirty="0" smtClean="0"/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600" dirty="0" smtClean="0"/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where </a:t>
            </a:r>
            <a:r>
              <a:rPr lang="el-GR" dirty="0" smtClean="0">
                <a:solidFill>
                  <a:srgbClr val="C00000"/>
                </a:solidFill>
              </a:rPr>
              <a:t>α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el-GR" dirty="0" smtClean="0">
                <a:solidFill>
                  <a:srgbClr val="C00000"/>
                </a:solidFill>
              </a:rPr>
              <a:t>β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el-GR" dirty="0" smtClean="0">
                <a:solidFill>
                  <a:srgbClr val="C00000"/>
                </a:solidFill>
              </a:rPr>
              <a:t>γ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– technology dependent constants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200" b="1" dirty="0" smtClean="0">
                <a:solidFill>
                  <a:srgbClr val="000000"/>
                </a:solidFill>
              </a:rPr>
              <a:t> </a:t>
            </a:r>
            <a:r>
              <a:rPr lang="el-GR" sz="3200" b="1" i="1" dirty="0" smtClean="0">
                <a:solidFill>
                  <a:srgbClr val="000000"/>
                </a:solidFill>
              </a:rPr>
              <a:t>α</a:t>
            </a:r>
            <a:r>
              <a:rPr lang="en-US" sz="3200" b="1" dirty="0" smtClean="0">
                <a:solidFill>
                  <a:srgbClr val="000000"/>
                </a:solidFill>
              </a:rPr>
              <a:t>≈ 2B$/</a:t>
            </a:r>
            <a:r>
              <a:rPr lang="en-US" sz="3200" b="1" dirty="0" err="1" smtClean="0">
                <a:solidFill>
                  <a:srgbClr val="000000"/>
                </a:solidFill>
              </a:rPr>
              <a:t>sqrt</a:t>
            </a:r>
            <a:r>
              <a:rPr lang="en-US" sz="3200" b="1" dirty="0" smtClean="0">
                <a:solidFill>
                  <a:srgbClr val="000000"/>
                </a:solidFill>
              </a:rPr>
              <a:t>(L/10 km)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l-GR" sz="3200" b="1" i="1" dirty="0" smtClean="0">
                <a:solidFill>
                  <a:srgbClr val="C00000"/>
                </a:solidFill>
              </a:rPr>
              <a:t>β</a:t>
            </a:r>
            <a:r>
              <a:rPr lang="en-US" sz="3200" b="1" dirty="0" smtClean="0">
                <a:solidFill>
                  <a:srgbClr val="C00000"/>
                </a:solidFill>
              </a:rPr>
              <a:t>≈ 10B$/</a:t>
            </a:r>
            <a:r>
              <a:rPr lang="en-US" sz="3200" b="1" dirty="0" err="1" smtClean="0">
                <a:solidFill>
                  <a:srgbClr val="C00000"/>
                </a:solidFill>
              </a:rPr>
              <a:t>sqrt</a:t>
            </a:r>
            <a:r>
              <a:rPr lang="en-US" sz="3200" b="1" dirty="0" smtClean="0">
                <a:solidFill>
                  <a:srgbClr val="C00000"/>
                </a:solidFill>
              </a:rPr>
              <a:t>(E/</a:t>
            </a:r>
            <a:r>
              <a:rPr lang="en-US" sz="3200" b="1" dirty="0" err="1" smtClean="0">
                <a:solidFill>
                  <a:srgbClr val="C00000"/>
                </a:solidFill>
              </a:rPr>
              <a:t>TeV</a:t>
            </a:r>
            <a:r>
              <a:rPr lang="en-US" sz="3200" b="1" dirty="0" smtClean="0">
                <a:solidFill>
                  <a:srgbClr val="C00000"/>
                </a:solidFill>
              </a:rPr>
              <a:t>) </a:t>
            </a:r>
            <a:r>
              <a:rPr lang="en-US" sz="3200" dirty="0" smtClean="0">
                <a:solidFill>
                  <a:srgbClr val="000000"/>
                </a:solidFill>
              </a:rPr>
              <a:t>for </a:t>
            </a:r>
            <a:r>
              <a:rPr lang="en-US" sz="3200" dirty="0" err="1" smtClean="0">
                <a:solidFill>
                  <a:srgbClr val="000000"/>
                </a:solidFill>
              </a:rPr>
              <a:t>RF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l-GR" sz="3200" b="1" i="1" dirty="0" smtClean="0">
                <a:solidFill>
                  <a:srgbClr val="C00000"/>
                </a:solidFill>
              </a:rPr>
              <a:t>β</a:t>
            </a:r>
            <a:r>
              <a:rPr lang="en-US" sz="3200" b="1" dirty="0" smtClean="0">
                <a:solidFill>
                  <a:srgbClr val="C00000"/>
                </a:solidFill>
              </a:rPr>
              <a:t>≈ </a:t>
            </a:r>
            <a:r>
              <a:rPr lang="en-US" sz="3200" b="1" dirty="0">
                <a:solidFill>
                  <a:srgbClr val="C00000"/>
                </a:solidFill>
              </a:rPr>
              <a:t>2</a:t>
            </a:r>
            <a:r>
              <a:rPr lang="en-US" sz="3200" b="1" dirty="0" smtClean="0">
                <a:solidFill>
                  <a:srgbClr val="C00000"/>
                </a:solidFill>
              </a:rPr>
              <a:t>B$/</a:t>
            </a:r>
            <a:r>
              <a:rPr lang="en-US" sz="3200" b="1" dirty="0" err="1" smtClean="0">
                <a:solidFill>
                  <a:srgbClr val="C00000"/>
                </a:solidFill>
              </a:rPr>
              <a:t>sqrt</a:t>
            </a:r>
            <a:r>
              <a:rPr lang="en-US" sz="3200" b="1" dirty="0" smtClean="0">
                <a:solidFill>
                  <a:srgbClr val="C00000"/>
                </a:solidFill>
              </a:rPr>
              <a:t>(E/ TeV) </a:t>
            </a:r>
            <a:r>
              <a:rPr lang="en-US" sz="3200" dirty="0" smtClean="0">
                <a:solidFill>
                  <a:srgbClr val="000000"/>
                </a:solidFill>
              </a:rPr>
              <a:t>for SC magnets </a:t>
            </a:r>
            <a:endParaRPr lang="en-US" sz="3200" dirty="0">
              <a:solidFill>
                <a:srgbClr val="000000"/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200" b="1" i="1" dirty="0" smtClean="0">
                <a:solidFill>
                  <a:srgbClr val="000000"/>
                </a:solidFill>
              </a:rPr>
              <a:t> </a:t>
            </a:r>
            <a:r>
              <a:rPr lang="el-GR" sz="3200" b="1" i="1" dirty="0" smtClean="0">
                <a:solidFill>
                  <a:srgbClr val="C00000"/>
                </a:solidFill>
              </a:rPr>
              <a:t>β</a:t>
            </a:r>
            <a:r>
              <a:rPr lang="en-US" sz="3200" b="1" dirty="0">
                <a:solidFill>
                  <a:srgbClr val="C00000"/>
                </a:solidFill>
              </a:rPr>
              <a:t>≈ </a:t>
            </a:r>
            <a:r>
              <a:rPr lang="en-US" sz="3200" b="1" dirty="0" smtClean="0">
                <a:solidFill>
                  <a:srgbClr val="C00000"/>
                </a:solidFill>
              </a:rPr>
              <a:t>1B</a:t>
            </a:r>
            <a:r>
              <a:rPr lang="en-US" sz="3200" b="1" dirty="0">
                <a:solidFill>
                  <a:srgbClr val="C00000"/>
                </a:solidFill>
              </a:rPr>
              <a:t>$ </a:t>
            </a:r>
            <a:r>
              <a:rPr lang="en-US" sz="3200" b="1" dirty="0" smtClean="0">
                <a:solidFill>
                  <a:srgbClr val="C00000"/>
                </a:solidFill>
              </a:rPr>
              <a:t>/</a:t>
            </a:r>
            <a:r>
              <a:rPr lang="en-US" sz="3200" b="1" dirty="0" err="1" smtClean="0">
                <a:solidFill>
                  <a:srgbClr val="C00000"/>
                </a:solidFill>
              </a:rPr>
              <a:t>sqrt</a:t>
            </a:r>
            <a:r>
              <a:rPr lang="en-US" sz="3200" b="1" dirty="0" smtClean="0">
                <a:solidFill>
                  <a:srgbClr val="C00000"/>
                </a:solidFill>
              </a:rPr>
              <a:t>(E/</a:t>
            </a:r>
            <a:r>
              <a:rPr lang="en-US" sz="3200" b="1" dirty="0" err="1" smtClean="0">
                <a:solidFill>
                  <a:srgbClr val="C00000"/>
                </a:solidFill>
              </a:rPr>
              <a:t>TeV</a:t>
            </a:r>
            <a:r>
              <a:rPr lang="en-US" sz="3200" b="1" dirty="0" smtClean="0">
                <a:solidFill>
                  <a:srgbClr val="C00000"/>
                </a:solidFill>
              </a:rPr>
              <a:t>) </a:t>
            </a:r>
            <a:r>
              <a:rPr lang="en-US" sz="3200" dirty="0" smtClean="0">
                <a:solidFill>
                  <a:srgbClr val="000000"/>
                </a:solidFill>
              </a:rPr>
              <a:t>for NC magnets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200" b="1" dirty="0" smtClean="0">
                <a:solidFill>
                  <a:srgbClr val="006600"/>
                </a:solidFill>
              </a:rPr>
              <a:t> </a:t>
            </a:r>
            <a:r>
              <a:rPr lang="el-GR" sz="3200" b="1" i="1" dirty="0" smtClean="0">
                <a:solidFill>
                  <a:srgbClr val="006600"/>
                </a:solidFill>
              </a:rPr>
              <a:t>γ</a:t>
            </a:r>
            <a:r>
              <a:rPr lang="en-US" sz="3200" b="1" dirty="0" smtClean="0">
                <a:solidFill>
                  <a:srgbClr val="006600"/>
                </a:solidFill>
              </a:rPr>
              <a:t>≈ 2B$/</a:t>
            </a:r>
            <a:r>
              <a:rPr lang="en-US" sz="3200" b="1" dirty="0" err="1" smtClean="0">
                <a:solidFill>
                  <a:srgbClr val="006600"/>
                </a:solidFill>
              </a:rPr>
              <a:t>sqrt</a:t>
            </a:r>
            <a:r>
              <a:rPr lang="en-US" sz="3200" b="1" dirty="0" smtClean="0">
                <a:solidFill>
                  <a:srgbClr val="006600"/>
                </a:solidFill>
              </a:rPr>
              <a:t>(P/100 MW)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000" b="1" smtClean="0">
                <a:solidFill>
                  <a:srgbClr val="FF0000"/>
                </a:solidFill>
              </a:rPr>
              <a:t>Courtesy: V. Shiltsev</a:t>
            </a:r>
          </a:p>
        </p:txBody>
      </p:sp>
      <p:sp>
        <p:nvSpPr>
          <p:cNvPr id="7" name="Rectangle 6"/>
          <p:cNvSpPr/>
          <p:nvPr/>
        </p:nvSpPr>
        <p:spPr>
          <a:xfrm>
            <a:off x="179388" y="1700213"/>
            <a:ext cx="247808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“Total Project Cost “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u="sng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00338" y="1628775"/>
            <a:ext cx="218122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“Tunnel Length”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Civil Construction</a:t>
            </a:r>
            <a:endParaRPr lang="en-US" sz="20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59338" y="1484313"/>
            <a:ext cx="2262187" cy="1323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“Energy” – Cost of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Accelerator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Components</a:t>
            </a:r>
            <a:endParaRPr lang="en-US" sz="2000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08850" y="1773238"/>
            <a:ext cx="18351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“Site Power”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Infrastructure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28600" y="3757613"/>
            <a:ext cx="8208963" cy="1857375"/>
          </a:xfrm>
          <a:prstGeom prst="roundRect">
            <a:avLst/>
          </a:prstGeom>
          <a:solidFill>
            <a:schemeClr val="accent1">
              <a:alpha val="8000"/>
            </a:schemeClr>
          </a:solidFill>
          <a:ln w="412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-1"/>
            <a:ext cx="9143999" cy="900000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0" dirty="0" smtClean="0">
                <a:solidFill>
                  <a:srgbClr val="FFFF00"/>
                </a:solidFill>
                <a:cs typeface="Calibri" pitchFamily="34" charset="0"/>
              </a:rPr>
              <a:t>Phenomenological Cost Model: Present Technology</a:t>
            </a:r>
            <a:endParaRPr lang="en-GB" sz="3200" b="1" i="1" kern="0" dirty="0" smtClean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67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V.Shiltsev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| IOP2014: 100 TeV Collider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14F22C38-FF47-4159-8100-51FC53F55FF8}" type="slidenum">
              <a:rPr lang="en-US">
                <a:solidFill>
                  <a:prstClr val="black">
                    <a:tint val="75000"/>
                  </a:prstClr>
                </a:solidFill>
              </a:rPr>
              <a:pPr algn="ctr">
                <a:defRPr/>
              </a:pPr>
              <a:t>87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7858125" cy="59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588000" y="4267200"/>
            <a:ext cx="3276600" cy="1143000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sz="4000" b="0" i="1" dirty="0" smtClean="0">
                <a:solidFill>
                  <a:srgbClr val="C00000"/>
                </a:solidFill>
              </a:rPr>
              <a:t>The model is good to +-30%</a:t>
            </a:r>
            <a:endParaRPr lang="en-US" i="1" u="sng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3868" y="-1"/>
            <a:ext cx="9143999" cy="720000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kern="0" dirty="0">
                <a:solidFill>
                  <a:srgbClr val="FFFF00"/>
                </a:solidFill>
                <a:cs typeface="Calibri" pitchFamily="34" charset="0"/>
              </a:rPr>
              <a:t>Total Cost vs Model (</a:t>
            </a:r>
            <a:r>
              <a:rPr lang="en-GB" sz="3200" b="1" kern="0" dirty="0" smtClean="0">
                <a:solidFill>
                  <a:srgbClr val="FFFF00"/>
                </a:solidFill>
                <a:cs typeface="Calibri" pitchFamily="34" charset="0"/>
              </a:rPr>
              <a:t>Log-Log)</a:t>
            </a:r>
            <a:endParaRPr lang="en-GB" sz="3200" b="1" i="1" kern="0" dirty="0" smtClean="0">
              <a:solidFill>
                <a:srgbClr val="FFFF00"/>
              </a:solidFill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3703" y="6367596"/>
            <a:ext cx="112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V. </a:t>
            </a:r>
            <a:r>
              <a:rPr lang="en-GB" dirty="0" err="1" smtClean="0"/>
              <a:t>Shiltsev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131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61" y="1304361"/>
            <a:ext cx="8785225" cy="538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2060261" y="2355285"/>
            <a:ext cx="5643562" cy="3286125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691453" y="2893586"/>
            <a:ext cx="27689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latin typeface="Tahoma" pitchFamily="34" charset="0"/>
              </a:rPr>
              <a:t>c</a:t>
            </a:r>
            <a:r>
              <a:rPr lang="en-US" sz="2800" b="1" dirty="0" smtClean="0">
                <a:solidFill>
                  <a:srgbClr val="FF0000"/>
                </a:solidFill>
                <a:latin typeface="Tahoma" pitchFamily="34" charset="0"/>
              </a:rPr>
              <a:t>ost </a:t>
            </a:r>
            <a:r>
              <a:rPr lang="en-US" sz="2800" b="1" dirty="0">
                <a:solidFill>
                  <a:srgbClr val="FF0000"/>
                </a:solidFill>
                <a:latin typeface="Tahoma" pitchFamily="34" charset="0"/>
              </a:rPr>
              <a:t>~ </a:t>
            </a:r>
            <a:r>
              <a:rPr lang="en-US" sz="2800" b="1" i="1" dirty="0" err="1">
                <a:solidFill>
                  <a:srgbClr val="FF0000"/>
                </a:solidFill>
                <a:latin typeface="Tahoma" pitchFamily="34" charset="0"/>
              </a:rPr>
              <a:t>E</a:t>
            </a:r>
            <a:r>
              <a:rPr lang="en-US" sz="2800" b="1" baseline="-25000" dirty="0" err="1">
                <a:solidFill>
                  <a:srgbClr val="FF0000"/>
                </a:solidFill>
                <a:latin typeface="Tahoma" pitchFamily="34" charset="0"/>
              </a:rPr>
              <a:t>cm</a:t>
            </a:r>
            <a:r>
              <a:rPr lang="en-US" sz="2800" b="1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800" b="1" baseline="30000" dirty="0">
                <a:solidFill>
                  <a:srgbClr val="FF0000"/>
                </a:solidFill>
                <a:latin typeface="Tahoma" pitchFamily="34" charset="0"/>
              </a:rPr>
              <a:t>0.28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5691453" y="3487119"/>
            <a:ext cx="957320" cy="100307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323758" y="6378234"/>
            <a:ext cx="2655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P. Lebrun, </a:t>
            </a:r>
            <a:r>
              <a:rPr lang="en-US" dirty="0" err="1" smtClean="0">
                <a:solidFill>
                  <a:srgbClr val="000000"/>
                </a:solidFill>
              </a:rPr>
              <a:t>RFTech</a:t>
            </a:r>
            <a:r>
              <a:rPr lang="en-US" dirty="0" smtClean="0">
                <a:solidFill>
                  <a:srgbClr val="000000"/>
                </a:solidFill>
              </a:rPr>
              <a:t>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0261" y="270892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1959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647" y="348390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1971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2775" y="480054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2008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23868" y="0"/>
            <a:ext cx="9143999" cy="1077218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0" dirty="0">
                <a:solidFill>
                  <a:srgbClr val="FFFF00"/>
                </a:solidFill>
                <a:latin typeface="Calibri"/>
                <a:cs typeface="Calibri" pitchFamily="34" charset="0"/>
              </a:rPr>
              <a:t>r</a:t>
            </a:r>
            <a:r>
              <a:rPr lang="en-US" sz="3200" b="1" kern="0" dirty="0" smtClean="0">
                <a:solidFill>
                  <a:srgbClr val="FFFF00"/>
                </a:solidFill>
                <a:latin typeface="Calibri"/>
                <a:cs typeface="Calibri" pitchFamily="34" charset="0"/>
              </a:rPr>
              <a:t>emarkable advance </a:t>
            </a:r>
            <a:r>
              <a:rPr lang="en-US" sz="3200" b="1" kern="0" dirty="0">
                <a:solidFill>
                  <a:srgbClr val="FFFF00"/>
                </a:solidFill>
                <a:latin typeface="Calibri"/>
                <a:cs typeface="Calibri" pitchFamily="34" charset="0"/>
              </a:rPr>
              <a:t>in accelerator cost/energy</a:t>
            </a:r>
          </a:p>
          <a:p>
            <a:pPr algn="ctr"/>
            <a:r>
              <a:rPr lang="en-US" sz="3200" b="1" i="1" kern="0" dirty="0">
                <a:solidFill>
                  <a:srgbClr val="FFFF00"/>
                </a:solidFill>
                <a:latin typeface="Calibri"/>
                <a:cs typeface="Calibri" pitchFamily="34" charset="0"/>
              </a:rPr>
              <a:t>t</a:t>
            </a:r>
            <a:r>
              <a:rPr lang="en-US" sz="3200" b="1" i="1" kern="0" dirty="0" smtClean="0">
                <a:solidFill>
                  <a:srgbClr val="FFFF00"/>
                </a:solidFill>
                <a:latin typeface="Calibri"/>
                <a:cs typeface="Calibri" pitchFamily="34" charset="0"/>
              </a:rPr>
              <a:t>hanks to new technologies</a:t>
            </a:r>
            <a:endParaRPr lang="en-GB" sz="3200" b="1" i="1" kern="0" dirty="0" smtClean="0">
              <a:solidFill>
                <a:srgbClr val="FFFF00"/>
              </a:solidFill>
              <a:latin typeface="Calibri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42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0872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e</a:t>
            </a:r>
            <a:r>
              <a:rPr lang="en-US" dirty="0" smtClean="0">
                <a:solidFill>
                  <a:srgbClr val="FFFF00"/>
                </a:solidFill>
              </a:rPr>
              <a:t>nergy </a:t>
            </a:r>
            <a:r>
              <a:rPr lang="en-US" dirty="0">
                <a:solidFill>
                  <a:srgbClr val="FFFF00"/>
                </a:solidFill>
              </a:rPr>
              <a:t>c</a:t>
            </a:r>
            <a:r>
              <a:rPr lang="en-US" dirty="0" smtClean="0">
                <a:solidFill>
                  <a:srgbClr val="FFFF00"/>
                </a:solidFill>
              </a:rPr>
              <a:t>onsumption &amp; cost (survey)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 descr="Screen Shot 2014-04-10 at 11.03.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929487"/>
            <a:ext cx="1763688" cy="910876"/>
          </a:xfrm>
          <a:prstGeom prst="rect">
            <a:avLst/>
          </a:prstGeom>
        </p:spPr>
      </p:pic>
      <p:pic>
        <p:nvPicPr>
          <p:cNvPr id="8" name="Picture 7" descr="MAX I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165304"/>
            <a:ext cx="1547664" cy="641428"/>
          </a:xfrm>
          <a:prstGeom prst="rect">
            <a:avLst/>
          </a:prstGeom>
        </p:spPr>
      </p:pic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146954"/>
              </p:ext>
            </p:extLst>
          </p:nvPr>
        </p:nvGraphicFramePr>
        <p:xfrm>
          <a:off x="323528" y="980728"/>
          <a:ext cx="806489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2123728" y="6061759"/>
            <a:ext cx="4783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EuCARD-2 EnEfficient;</a:t>
            </a:r>
          </a:p>
          <a:p>
            <a:r>
              <a:rPr lang="de-DE" dirty="0" smtClean="0">
                <a:solidFill>
                  <a:prstClr val="black"/>
                </a:solidFill>
              </a:rPr>
              <a:t>J. Torberntsson</a:t>
            </a:r>
            <a:r>
              <a:rPr lang="de-DE" dirty="0">
                <a:solidFill>
                  <a:prstClr val="black"/>
                </a:solidFill>
              </a:rPr>
              <a:t>, </a:t>
            </a:r>
            <a:r>
              <a:rPr lang="de-DE" dirty="0" smtClean="0">
                <a:solidFill>
                  <a:prstClr val="black"/>
                </a:solidFill>
              </a:rPr>
              <a:t>ESS; M. Seidel, PSI</a:t>
            </a:r>
            <a:endParaRPr lang="de-CH" dirty="0">
              <a:solidFill>
                <a:prstClr val="black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4407104"/>
              </p:ext>
            </p:extLst>
          </p:nvPr>
        </p:nvGraphicFramePr>
        <p:xfrm>
          <a:off x="236821" y="3789040"/>
          <a:ext cx="824440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7296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771636"/>
            <a:ext cx="61157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000000"/>
                </a:solidFill>
              </a:rPr>
              <a:t>a</a:t>
            </a:r>
            <a:r>
              <a:rPr lang="en-GB" sz="4400" dirty="0" smtClean="0">
                <a:solidFill>
                  <a:srgbClr val="000000"/>
                </a:solidFill>
              </a:rPr>
              <a:t>ccelerator applications</a:t>
            </a:r>
            <a:endParaRPr lang="en-GB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3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"/>
          <a:stretch/>
        </p:blipFill>
        <p:spPr bwMode="auto">
          <a:xfrm>
            <a:off x="2438400" y="1828800"/>
            <a:ext cx="6581775" cy="450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74182" y="1828800"/>
            <a:ext cx="1828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70C0"/>
                </a:solidFill>
              </a:rPr>
              <a:t>Renewable energies cause strong variations</a:t>
            </a:r>
          </a:p>
          <a:p>
            <a:endParaRPr lang="de-DE" sz="2400" dirty="0">
              <a:solidFill>
                <a:srgbClr val="0070C0"/>
              </a:solidFill>
            </a:endParaRPr>
          </a:p>
          <a:p>
            <a:r>
              <a:rPr lang="de-DE" sz="2400" dirty="0" smtClean="0">
                <a:solidFill>
                  <a:srgbClr val="0070C0"/>
                </a:solidFill>
              </a:rPr>
              <a:t>impact on accelerators?</a:t>
            </a:r>
            <a:endParaRPr lang="de-CH" sz="2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436096" y="90872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C00000"/>
                </a:solidFill>
              </a:rPr>
              <a:t>found</a:t>
            </a:r>
            <a:r>
              <a:rPr lang="de-DE" b="1" dirty="0" smtClean="0">
                <a:solidFill>
                  <a:srgbClr val="C00000"/>
                </a:solidFill>
              </a:rPr>
              <a:t> on </a:t>
            </a:r>
            <a:r>
              <a:rPr lang="de-DE" b="1" dirty="0" err="1" smtClean="0">
                <a:solidFill>
                  <a:srgbClr val="C00000"/>
                </a:solidFill>
              </a:rPr>
              <a:t>the</a:t>
            </a:r>
            <a:r>
              <a:rPr lang="de-DE" b="1" dirty="0" smtClean="0">
                <a:solidFill>
                  <a:srgbClr val="C00000"/>
                </a:solidFill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</a:rPr>
              <a:t>internet</a:t>
            </a:r>
            <a:endParaRPr lang="de-CH" b="1" dirty="0">
              <a:solidFill>
                <a:srgbClr val="C0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FF00"/>
                </a:solidFill>
              </a:rPr>
              <a:t>energy spot market </a:t>
            </a:r>
            <a:r>
              <a:rPr lang="en-US" dirty="0" smtClean="0">
                <a:solidFill>
                  <a:srgbClr val="FFFF00"/>
                </a:solidFill>
              </a:rPr>
              <a:t>prices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feld 8"/>
          <p:cNvSpPr txBox="1"/>
          <p:nvPr/>
        </p:nvSpPr>
        <p:spPr>
          <a:xfrm>
            <a:off x="112441" y="6270805"/>
            <a:ext cx="4783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EuCARD-2 EnEfficient;</a:t>
            </a:r>
          </a:p>
          <a:p>
            <a:r>
              <a:rPr lang="de-DE" dirty="0" smtClean="0">
                <a:solidFill>
                  <a:prstClr val="black"/>
                </a:solidFill>
              </a:rPr>
              <a:t>M. Seidel, PSI</a:t>
            </a:r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6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366936" y="1268760"/>
            <a:ext cx="8597552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 smtClean="0"/>
              <a:t>in the presence of more and more renewable energies, flexibility becomes more important</a:t>
            </a:r>
          </a:p>
          <a:p>
            <a:r>
              <a:rPr lang="de-DE" dirty="0" err="1" smtClean="0"/>
              <a:t>adapt</a:t>
            </a:r>
            <a:r>
              <a:rPr lang="de-DE" dirty="0" smtClean="0"/>
              <a:t> </a:t>
            </a:r>
            <a:r>
              <a:rPr lang="de-DE" dirty="0" err="1" smtClean="0"/>
              <a:t>operation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situation</a:t>
            </a:r>
            <a:r>
              <a:rPr lang="de-DE" dirty="0" smtClean="0"/>
              <a:t> on </a:t>
            </a:r>
            <a:r>
              <a:rPr lang="de-DE" dirty="0" err="1" smtClean="0"/>
              <a:t>Grid</a:t>
            </a:r>
            <a:r>
              <a:rPr lang="de-DE" dirty="0" smtClean="0"/>
              <a:t>, e.g.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efficient</a:t>
            </a:r>
            <a:r>
              <a:rPr lang="de-DE" dirty="0" smtClean="0"/>
              <a:t> </a:t>
            </a:r>
            <a:r>
              <a:rPr lang="de-DE" dirty="0" err="1" smtClean="0"/>
              <a:t>standby</a:t>
            </a:r>
            <a:r>
              <a:rPr lang="de-DE" dirty="0" smtClean="0"/>
              <a:t> </a:t>
            </a:r>
            <a:r>
              <a:rPr lang="de-DE" dirty="0" err="1" smtClean="0"/>
              <a:t>modes</a:t>
            </a:r>
            <a:endParaRPr lang="de-DE" dirty="0" smtClean="0"/>
          </a:p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on </a:t>
            </a:r>
            <a:r>
              <a:rPr lang="de-DE" dirty="0" err="1" smtClean="0"/>
              <a:t>site</a:t>
            </a:r>
            <a:r>
              <a:rPr lang="de-DE" dirty="0" smtClean="0"/>
              <a:t>, e.g. </a:t>
            </a:r>
            <a:r>
              <a:rPr lang="de-DE" dirty="0" err="1" smtClean="0"/>
              <a:t>utilizing</a:t>
            </a:r>
            <a:r>
              <a:rPr lang="de-DE" dirty="0" smtClean="0"/>
              <a:t> </a:t>
            </a:r>
            <a:r>
              <a:rPr lang="de-DE" dirty="0" err="1" smtClean="0"/>
              <a:t>cryogenic</a:t>
            </a:r>
            <a:r>
              <a:rPr lang="de-DE" dirty="0" smtClean="0"/>
              <a:t> </a:t>
            </a:r>
            <a:r>
              <a:rPr lang="de-DE" dirty="0" err="1" smtClean="0"/>
              <a:t>facility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effective</a:t>
            </a:r>
            <a:r>
              <a:rPr lang="de-DE" dirty="0" smtClean="0"/>
              <a:t> </a:t>
            </a:r>
            <a:r>
              <a:rPr lang="de-DE" dirty="0" err="1" smtClean="0"/>
              <a:t>backup</a:t>
            </a:r>
            <a:r>
              <a:rPr lang="de-DE" dirty="0" smtClean="0"/>
              <a:t> power </a:t>
            </a:r>
            <a:r>
              <a:rPr lang="de-DE" dirty="0" err="1" smtClean="0"/>
              <a:t>station</a:t>
            </a:r>
            <a:r>
              <a:rPr lang="de-DE" dirty="0" smtClean="0"/>
              <a:t>, gas </a:t>
            </a:r>
            <a:r>
              <a:rPr lang="de-DE" dirty="0" err="1" smtClean="0"/>
              <a:t>turbine</a:t>
            </a:r>
            <a:r>
              <a:rPr lang="de-DE" dirty="0" smtClean="0"/>
              <a:t>?</a:t>
            </a:r>
          </a:p>
          <a:p>
            <a:pPr marL="0" indent="0">
              <a:buNone/>
            </a:pPr>
            <a:r>
              <a:rPr lang="de-DE" dirty="0" smtClean="0">
                <a:sym typeface="Symbol"/>
              </a:rPr>
              <a:t> </a:t>
            </a:r>
            <a:r>
              <a:rPr lang="de-DE" dirty="0" err="1" smtClean="0">
                <a:sym typeface="Symbol"/>
              </a:rPr>
              <a:t>workshop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planned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for</a:t>
            </a:r>
            <a:r>
              <a:rPr lang="de-DE" dirty="0" smtClean="0">
                <a:sym typeface="Symbol"/>
              </a:rPr>
              <a:t> 2015 (</a:t>
            </a:r>
            <a:r>
              <a:rPr lang="de-DE" dirty="0" err="1" smtClean="0">
                <a:sym typeface="Symbol"/>
              </a:rPr>
              <a:t>J.Stadlmann</a:t>
            </a:r>
            <a:r>
              <a:rPr lang="de-DE" dirty="0" smtClean="0">
                <a:sym typeface="Symbol"/>
              </a:rPr>
              <a:t>, GSI)</a:t>
            </a:r>
            <a:endParaRPr lang="de-CH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FF00"/>
                </a:solidFill>
              </a:rPr>
              <a:t>energy management </a:t>
            </a:r>
            <a:r>
              <a:rPr lang="en-GB" dirty="0">
                <a:solidFill>
                  <a:srgbClr val="FFFF00"/>
                </a:solidFill>
              </a:rPr>
              <a:t>or „virtual power plant“</a:t>
            </a:r>
          </a:p>
        </p:txBody>
      </p:sp>
    </p:spTree>
    <p:extLst>
      <p:ext uri="{BB962C8B-B14F-4D97-AF65-F5344CB8AC3E}">
        <p14:creationId xmlns:p14="http://schemas.microsoft.com/office/powerpoint/2010/main" val="33041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FF00"/>
                </a:solidFill>
              </a:rPr>
              <a:t>energy </a:t>
            </a:r>
            <a:r>
              <a:rPr lang="en-US" dirty="0" smtClean="0">
                <a:solidFill>
                  <a:srgbClr val="FFFF00"/>
                </a:solidFill>
              </a:rPr>
              <a:t>recovery </a:t>
            </a:r>
            <a:r>
              <a:rPr lang="en-US" dirty="0" err="1" smtClean="0">
                <a:solidFill>
                  <a:srgbClr val="FFFF00"/>
                </a:solidFill>
              </a:rPr>
              <a:t>linacs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711" y="1596823"/>
            <a:ext cx="7337758" cy="4568481"/>
          </a:xfrm>
          <a:prstGeom prst="rect">
            <a:avLst/>
          </a:prstGeom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95536" y="6356734"/>
            <a:ext cx="8415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6-pass 2x10-GeV recirculating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linac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with energy recovery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08720"/>
            <a:ext cx="2032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Example: </a:t>
            </a:r>
            <a:r>
              <a:rPr lang="en-GB" sz="2400" dirty="0" err="1" smtClean="0"/>
              <a:t>LHeC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927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057798"/>
            <a:ext cx="48606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000000"/>
                </a:solidFill>
              </a:rPr>
              <a:t>f</a:t>
            </a:r>
            <a:r>
              <a:rPr lang="en-GB" sz="4400" dirty="0" smtClean="0">
                <a:solidFill>
                  <a:srgbClr val="000000"/>
                </a:solidFill>
              </a:rPr>
              <a:t>ar future schemes</a:t>
            </a:r>
            <a:endParaRPr lang="en-GB" sz="44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060848"/>
            <a:ext cx="739978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dielectric wake field acceleration</a:t>
            </a:r>
          </a:p>
          <a:p>
            <a:r>
              <a:rPr lang="en-GB" sz="2800" dirty="0"/>
              <a:t>	</a:t>
            </a:r>
            <a:r>
              <a:rPr lang="en-GB" sz="2800" dirty="0" smtClean="0"/>
              <a:t>driven by another </a:t>
            </a:r>
            <a:r>
              <a:rPr lang="en-GB" sz="2800" dirty="0" smtClean="0"/>
              <a:t>beam or by laser</a:t>
            </a:r>
            <a:endParaRPr lang="en-GB" sz="2800" dirty="0" smtClean="0"/>
          </a:p>
          <a:p>
            <a:r>
              <a:rPr lang="en-GB" sz="2800" b="1" dirty="0" smtClean="0">
                <a:solidFill>
                  <a:srgbClr val="000099"/>
                </a:solidFill>
              </a:rPr>
              <a:t>plasma wake field acceleration </a:t>
            </a:r>
            <a:r>
              <a:rPr lang="en-GB" sz="2800" dirty="0" smtClean="0"/>
              <a:t>of electrons</a:t>
            </a:r>
          </a:p>
          <a:p>
            <a:r>
              <a:rPr lang="en-GB" sz="2800" b="1" dirty="0" smtClean="0">
                <a:solidFill>
                  <a:srgbClr val="000099"/>
                </a:solidFill>
              </a:rPr>
              <a:t>	driven by </a:t>
            </a:r>
            <a:r>
              <a:rPr lang="en-GB" sz="2800" dirty="0" smtClean="0"/>
              <a:t>laser, e- beam or </a:t>
            </a:r>
            <a:r>
              <a:rPr lang="en-GB" sz="2800" b="1" i="1" dirty="0" smtClean="0">
                <a:solidFill>
                  <a:srgbClr val="000099"/>
                </a:solidFill>
              </a:rPr>
              <a:t>p</a:t>
            </a:r>
            <a:r>
              <a:rPr lang="en-GB" sz="2800" b="1" dirty="0" smtClean="0">
                <a:solidFill>
                  <a:srgbClr val="000099"/>
                </a:solidFill>
              </a:rPr>
              <a:t> beam</a:t>
            </a:r>
          </a:p>
          <a:p>
            <a:r>
              <a:rPr lang="en-GB" sz="2800" dirty="0" smtClean="0"/>
              <a:t>crystal </a:t>
            </a:r>
            <a:r>
              <a:rPr lang="en-GB" sz="2800" dirty="0" smtClean="0"/>
              <a:t>acceleration</a:t>
            </a:r>
          </a:p>
          <a:p>
            <a:r>
              <a:rPr lang="en-GB" sz="2800" dirty="0" smtClean="0"/>
              <a:t> 	driven by x-ray lasers</a:t>
            </a:r>
          </a:p>
          <a:p>
            <a:r>
              <a:rPr lang="en-GB" sz="2800" b="1" dirty="0">
                <a:solidFill>
                  <a:srgbClr val="000099"/>
                </a:solidFill>
              </a:rPr>
              <a:t>d</a:t>
            </a:r>
            <a:r>
              <a:rPr lang="en-GB" sz="2800" b="1" dirty="0" smtClean="0">
                <a:solidFill>
                  <a:srgbClr val="000099"/>
                </a:solidFill>
              </a:rPr>
              <a:t>ielectric l</a:t>
            </a:r>
            <a:r>
              <a:rPr lang="en-GB" sz="2800" b="1" dirty="0" smtClean="0">
                <a:solidFill>
                  <a:srgbClr val="000099"/>
                </a:solidFill>
              </a:rPr>
              <a:t>aser </a:t>
            </a:r>
            <a:r>
              <a:rPr lang="en-GB" sz="2800" b="1" dirty="0" smtClean="0">
                <a:solidFill>
                  <a:srgbClr val="000099"/>
                </a:solidFill>
              </a:rPr>
              <a:t>acceleration </a:t>
            </a:r>
            <a:endParaRPr lang="en-GB" sz="2800" b="1" dirty="0" smtClean="0">
              <a:solidFill>
                <a:srgbClr val="000099"/>
              </a:solidFill>
            </a:endParaRPr>
          </a:p>
          <a:p>
            <a:r>
              <a:rPr lang="en-GB" sz="2800" dirty="0" err="1" smtClean="0"/>
              <a:t>cystal</a:t>
            </a:r>
            <a:r>
              <a:rPr lang="en-GB" sz="2800" dirty="0" smtClean="0"/>
              <a:t> </a:t>
            </a:r>
            <a:r>
              <a:rPr lang="en-GB" sz="2800" dirty="0" smtClean="0"/>
              <a:t>bending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0239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8" descr="ILC-SchemeTDR-e1345563241776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67" y="1772816"/>
            <a:ext cx="9175299" cy="41665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1298396"/>
            <a:ext cx="8074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t</a:t>
            </a:r>
            <a:r>
              <a:rPr lang="en-GB" sz="2800" dirty="0" smtClean="0">
                <a:solidFill>
                  <a:prstClr val="black"/>
                </a:solidFill>
              </a:rPr>
              <a:t>otal length (main </a:t>
            </a:r>
            <a:r>
              <a:rPr lang="en-GB" sz="2800" dirty="0" err="1" smtClean="0">
                <a:solidFill>
                  <a:prstClr val="black"/>
                </a:solidFill>
              </a:rPr>
              <a:t>linac</a:t>
            </a:r>
            <a:r>
              <a:rPr lang="en-GB" sz="2800" dirty="0" smtClean="0">
                <a:solidFill>
                  <a:prstClr val="black"/>
                </a:solidFill>
              </a:rPr>
              <a:t>) ~30 (500 </a:t>
            </a:r>
            <a:r>
              <a:rPr lang="en-GB" sz="2800" dirty="0" err="1" smtClean="0">
                <a:solidFill>
                  <a:prstClr val="black"/>
                </a:solidFill>
              </a:rPr>
              <a:t>GeV</a:t>
            </a:r>
            <a:r>
              <a:rPr lang="en-GB" sz="2800" dirty="0" smtClean="0">
                <a:solidFill>
                  <a:prstClr val="black"/>
                </a:solidFill>
              </a:rPr>
              <a:t>) - 50 km (1 </a:t>
            </a:r>
            <a:r>
              <a:rPr lang="en-GB" sz="2800" dirty="0" err="1" smtClean="0">
                <a:solidFill>
                  <a:prstClr val="black"/>
                </a:solidFill>
              </a:rPr>
              <a:t>TeV</a:t>
            </a:r>
            <a:r>
              <a:rPr lang="en-GB" sz="2800" dirty="0" smtClean="0">
                <a:solidFill>
                  <a:prstClr val="black"/>
                </a:solidFill>
              </a:rPr>
              <a:t>)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5877272"/>
            <a:ext cx="4865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0099"/>
                </a:solidFill>
              </a:rPr>
              <a:t>a</a:t>
            </a:r>
            <a:r>
              <a:rPr lang="en-GB" sz="2800" dirty="0" smtClean="0">
                <a:solidFill>
                  <a:srgbClr val="000099"/>
                </a:solidFill>
              </a:rPr>
              <a:t>ccelerating gradient ~30 MV/m</a:t>
            </a:r>
            <a:endParaRPr lang="en-GB" sz="2800" dirty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3874" y="0"/>
            <a:ext cx="9143999" cy="677108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4400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ILC: SC linear collider</a:t>
            </a:r>
            <a:endParaRPr lang="en-GB" sz="4400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7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201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01516"/>
            <a:ext cx="7710131" cy="54508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878296"/>
            <a:ext cx="8074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t</a:t>
            </a:r>
            <a:r>
              <a:rPr lang="en-GB" sz="2800" dirty="0" smtClean="0">
                <a:solidFill>
                  <a:prstClr val="black"/>
                </a:solidFill>
              </a:rPr>
              <a:t>otal length (main </a:t>
            </a:r>
            <a:r>
              <a:rPr lang="en-GB" sz="2800" dirty="0" err="1" smtClean="0">
                <a:solidFill>
                  <a:prstClr val="black"/>
                </a:solidFill>
              </a:rPr>
              <a:t>linac</a:t>
            </a:r>
            <a:r>
              <a:rPr lang="en-GB" sz="2800" dirty="0" smtClean="0">
                <a:solidFill>
                  <a:prstClr val="black"/>
                </a:solidFill>
              </a:rPr>
              <a:t>) ~11 (500 </a:t>
            </a:r>
            <a:r>
              <a:rPr lang="en-GB" sz="2800" dirty="0" err="1" smtClean="0">
                <a:solidFill>
                  <a:prstClr val="black"/>
                </a:solidFill>
              </a:rPr>
              <a:t>GeV</a:t>
            </a:r>
            <a:r>
              <a:rPr lang="en-GB" sz="2800" dirty="0" smtClean="0">
                <a:solidFill>
                  <a:prstClr val="black"/>
                </a:solidFill>
              </a:rPr>
              <a:t>) - 48 km (3 </a:t>
            </a:r>
            <a:r>
              <a:rPr lang="en-GB" sz="2800" dirty="0" err="1" smtClean="0">
                <a:solidFill>
                  <a:prstClr val="black"/>
                </a:solidFill>
              </a:rPr>
              <a:t>TeV</a:t>
            </a:r>
            <a:r>
              <a:rPr lang="en-GB" sz="2800" dirty="0" smtClean="0">
                <a:solidFill>
                  <a:prstClr val="black"/>
                </a:solidFill>
              </a:rPr>
              <a:t>)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14640" y="4293096"/>
            <a:ext cx="33195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0099"/>
                </a:solidFill>
              </a:rPr>
              <a:t>a</a:t>
            </a:r>
            <a:r>
              <a:rPr lang="en-GB" sz="2800" dirty="0" smtClean="0">
                <a:solidFill>
                  <a:srgbClr val="000099"/>
                </a:solidFill>
              </a:rPr>
              <a:t>ccelerating gradient </a:t>
            </a:r>
          </a:p>
          <a:p>
            <a:r>
              <a:rPr lang="en-GB" sz="2800" dirty="0" smtClean="0">
                <a:solidFill>
                  <a:srgbClr val="000099"/>
                </a:solidFill>
              </a:rPr>
              <a:t>~100 MV/m</a:t>
            </a:r>
            <a:endParaRPr lang="en-GB" sz="2800" dirty="0">
              <a:solidFill>
                <a:srgbClr val="0000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" y="-9153"/>
            <a:ext cx="9143999" cy="677108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4400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CLIC: warm X-band linear collider</a:t>
            </a:r>
            <a:endParaRPr lang="en-GB" sz="4400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04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41" y="-11943"/>
            <a:ext cx="9143999" cy="615553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4000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l</a:t>
            </a:r>
            <a:r>
              <a:rPr lang="en-GB" sz="4000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imits to accelerating gradients</a:t>
            </a:r>
            <a:endParaRPr lang="en-GB" sz="4000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63688" y="908720"/>
                <a:ext cx="8506559" cy="5632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600" i="1" dirty="0" smtClean="0">
                    <a:solidFill>
                      <a:srgbClr val="000099"/>
                    </a:solidFill>
                  </a:rPr>
                  <a:t>G</a:t>
                </a:r>
                <a:r>
                  <a:rPr lang="en-GB" sz="3600" baseline="-25000" dirty="0" err="1" smtClean="0">
                    <a:solidFill>
                      <a:srgbClr val="000099"/>
                    </a:solidFill>
                  </a:rPr>
                  <a:t>max</a:t>
                </a:r>
                <a14:m>
                  <m:oMath xmlns:m="http://schemas.openxmlformats.org/officeDocument/2006/math">
                    <m:r>
                      <a:rPr lang="en-GB" sz="3600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sz="3600" dirty="0" smtClean="0">
                    <a:solidFill>
                      <a:srgbClr val="000099"/>
                    </a:solidFill>
                  </a:rPr>
                  <a:t>30 </a:t>
                </a:r>
                <a:r>
                  <a:rPr lang="en-GB" sz="3600" dirty="0">
                    <a:solidFill>
                      <a:srgbClr val="000099"/>
                    </a:solidFill>
                  </a:rPr>
                  <a:t>MV/m </a:t>
                </a:r>
                <a:r>
                  <a:rPr lang="en-GB" sz="3600" dirty="0" smtClean="0">
                    <a:solidFill>
                      <a:srgbClr val="000099"/>
                    </a:solidFill>
                  </a:rPr>
                  <a:t>(</a:t>
                </a:r>
                <a:r>
                  <a:rPr lang="en-GB" sz="3600" i="1" dirty="0" err="1" smtClean="0">
                    <a:solidFill>
                      <a:srgbClr val="000099"/>
                    </a:solidFill>
                  </a:rPr>
                  <a:t>Nb</a:t>
                </a:r>
                <a:r>
                  <a:rPr lang="en-GB" sz="3600" dirty="0">
                    <a:solidFill>
                      <a:srgbClr val="000099"/>
                    </a:solidFill>
                  </a:rPr>
                  <a:t> </a:t>
                </a:r>
                <a:r>
                  <a:rPr lang="en-GB" sz="3600" b="1" dirty="0" smtClean="0">
                    <a:solidFill>
                      <a:srgbClr val="000099"/>
                    </a:solidFill>
                  </a:rPr>
                  <a:t>superconductor</a:t>
                </a:r>
                <a:r>
                  <a:rPr lang="en-GB" sz="3600" dirty="0" smtClean="0">
                    <a:solidFill>
                      <a:srgbClr val="000099"/>
                    </a:solidFill>
                  </a:rPr>
                  <a:t>)</a:t>
                </a:r>
                <a:endParaRPr lang="en-GB" sz="3600" dirty="0">
                  <a:solidFill>
                    <a:srgbClr val="000099"/>
                  </a:solidFill>
                </a:endParaRPr>
              </a:p>
              <a:p>
                <a:r>
                  <a:rPr lang="en-GB" sz="3600" i="1" dirty="0">
                    <a:solidFill>
                      <a:srgbClr val="000099"/>
                    </a:solidFill>
                  </a:rPr>
                  <a:t>G</a:t>
                </a:r>
                <a:r>
                  <a:rPr lang="en-GB" sz="3600" baseline="-25000" dirty="0" err="1">
                    <a:solidFill>
                      <a:srgbClr val="000099"/>
                    </a:solidFill>
                  </a:rPr>
                  <a:t>max</a:t>
                </a:r>
                <a14:m>
                  <m:oMath xmlns:m="http://schemas.openxmlformats.org/officeDocument/2006/math">
                    <m:r>
                      <a:rPr lang="en-GB" sz="3600" i="1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≈ </m:t>
                    </m:r>
                  </m:oMath>
                </a14:m>
                <a:r>
                  <a:rPr lang="en-GB" sz="3600" dirty="0">
                    <a:solidFill>
                      <a:srgbClr val="000099"/>
                    </a:solidFill>
                  </a:rPr>
                  <a:t>100 MV/m </a:t>
                </a:r>
                <a:r>
                  <a:rPr lang="en-GB" sz="3600" dirty="0" smtClean="0">
                    <a:solidFill>
                      <a:srgbClr val="000099"/>
                    </a:solidFill>
                  </a:rPr>
                  <a:t>(</a:t>
                </a:r>
                <a:r>
                  <a:rPr lang="en-GB" sz="3600" b="1" dirty="0" err="1" smtClean="0">
                    <a:solidFill>
                      <a:srgbClr val="000099"/>
                    </a:solidFill>
                  </a:rPr>
                  <a:t>normalconducting</a:t>
                </a:r>
                <a:r>
                  <a:rPr lang="en-GB" sz="3600" b="1" dirty="0" smtClean="0">
                    <a:solidFill>
                      <a:srgbClr val="000099"/>
                    </a:solidFill>
                  </a:rPr>
                  <a:t> metal</a:t>
                </a:r>
                <a:r>
                  <a:rPr lang="en-GB" sz="3600" dirty="0" smtClean="0">
                    <a:solidFill>
                      <a:srgbClr val="000099"/>
                    </a:solidFill>
                  </a:rPr>
                  <a:t>)</a:t>
                </a:r>
              </a:p>
              <a:p>
                <a:pPr lvl="0"/>
                <a:r>
                  <a:rPr lang="en-GB" sz="3600" dirty="0">
                    <a:solidFill>
                      <a:srgbClr val="000099"/>
                    </a:solidFill>
                  </a:rPr>
                  <a:t>	</a:t>
                </a:r>
                <a:r>
                  <a:rPr lang="en-GB" sz="3600" dirty="0" smtClean="0">
                    <a:solidFill>
                      <a:srgbClr val="000099"/>
                    </a:solidFill>
                  </a:rPr>
                  <a:t>	due to surface </a:t>
                </a:r>
                <a:r>
                  <a:rPr lang="en-GB" sz="3600" dirty="0">
                    <a:solidFill>
                      <a:srgbClr val="000099"/>
                    </a:solidFill>
                  </a:rPr>
                  <a:t>breakdown</a:t>
                </a:r>
              </a:p>
              <a:p>
                <a:r>
                  <a:rPr lang="en-GB" sz="3600" i="1" dirty="0">
                    <a:solidFill>
                      <a:prstClr val="black"/>
                    </a:solidFill>
                  </a:rPr>
                  <a:t>G</a:t>
                </a:r>
                <a:r>
                  <a:rPr lang="en-GB" sz="3600" baseline="-25000" dirty="0" err="1">
                    <a:solidFill>
                      <a:prstClr val="black"/>
                    </a:solidFill>
                  </a:rPr>
                  <a:t>max</a:t>
                </a:r>
                <a14:m>
                  <m:oMath xmlns:m="http://schemas.openxmlformats.org/officeDocument/2006/math">
                    <m:r>
                      <a:rPr lang="en-GB" sz="3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≈ </m:t>
                    </m:r>
                  </m:oMath>
                </a14:m>
                <a:r>
                  <a:rPr lang="en-GB" sz="3600" dirty="0" smtClean="0">
                    <a:solidFill>
                      <a:prstClr val="black"/>
                    </a:solidFill>
                  </a:rPr>
                  <a:t>1-3 GV/m (</a:t>
                </a:r>
                <a:r>
                  <a:rPr lang="en-GB" sz="3600" b="1" dirty="0" smtClean="0">
                    <a:solidFill>
                      <a:prstClr val="black"/>
                    </a:solidFill>
                  </a:rPr>
                  <a:t>dielectrics</a:t>
                </a:r>
                <a:r>
                  <a:rPr lang="en-GB" sz="3600" dirty="0" smtClean="0">
                    <a:solidFill>
                      <a:prstClr val="black"/>
                    </a:solidFill>
                  </a:rPr>
                  <a:t>)</a:t>
                </a:r>
              </a:p>
              <a:p>
                <a:r>
                  <a:rPr lang="en-GB" sz="3600" i="1" dirty="0" smtClean="0">
                    <a:solidFill>
                      <a:schemeClr val="tx1"/>
                    </a:solidFill>
                  </a:rPr>
                  <a:t>G</a:t>
                </a:r>
                <a:r>
                  <a:rPr lang="en-GB" sz="3600" baseline="-25000" dirty="0" err="1">
                    <a:solidFill>
                      <a:schemeClr val="tx1"/>
                    </a:solidFill>
                  </a:rPr>
                  <a:t>max</a:t>
                </a:r>
                <a14:m>
                  <m:oMath xmlns:m="http://schemas.openxmlformats.org/officeDocument/2006/math">
                    <m:r>
                      <a:rPr lang="en-GB" sz="3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≈ </m:t>
                    </m:r>
                  </m:oMath>
                </a14:m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100 GV/m (</a:t>
                </a:r>
                <a:r>
                  <a:rPr lang="en-US" sz="3600" i="1" dirty="0">
                    <a:solidFill>
                      <a:schemeClr val="tx1"/>
                    </a:solidFill>
                    <a:cs typeface="Calibri"/>
                  </a:rPr>
                  <a:t>n</a:t>
                </a:r>
                <a:r>
                  <a:rPr lang="en-US" sz="3600" baseline="-25000" dirty="0">
                    <a:solidFill>
                      <a:schemeClr val="tx1"/>
                    </a:solidFill>
                    <a:cs typeface="Calibri"/>
                  </a:rPr>
                  <a:t>0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 [10</a:t>
                </a:r>
                <a:r>
                  <a:rPr lang="en-US" sz="3600" baseline="30000" dirty="0">
                    <a:solidFill>
                      <a:schemeClr val="tx1"/>
                    </a:solidFill>
                    <a:cs typeface="Calibri"/>
                  </a:rPr>
                  <a:t>18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 cm</a:t>
                </a:r>
                <a:r>
                  <a:rPr lang="en-US" sz="3600" baseline="30000" dirty="0">
                    <a:solidFill>
                      <a:schemeClr val="tx1"/>
                    </a:solidFill>
                    <a:cs typeface="Calibri"/>
                  </a:rPr>
                  <a:t>-3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])</a:t>
                </a:r>
                <a:r>
                  <a:rPr lang="en-US" sz="3600" baseline="30000" dirty="0" smtClean="0">
                    <a:solidFill>
                      <a:schemeClr val="tx1"/>
                    </a:solidFill>
                    <a:cs typeface="Calibri"/>
                  </a:rPr>
                  <a:t>1/2 </a:t>
                </a:r>
                <a:r>
                  <a:rPr lang="en-US" sz="3600" dirty="0" smtClean="0">
                    <a:solidFill>
                      <a:schemeClr val="tx1"/>
                    </a:solidFill>
                    <a:cs typeface="Calibri"/>
                  </a:rPr>
                  <a:t>(</a:t>
                </a:r>
                <a:r>
                  <a:rPr lang="en-US" sz="3600" b="1" dirty="0" smtClean="0">
                    <a:solidFill>
                      <a:schemeClr val="tx1"/>
                    </a:solidFill>
                    <a:cs typeface="Calibri"/>
                  </a:rPr>
                  <a:t>plasma </a:t>
                </a:r>
              </a:p>
              <a:p>
                <a:pPr lvl="0"/>
                <a:r>
                  <a:rPr lang="en-US" sz="3600" baseline="30000" dirty="0">
                    <a:solidFill>
                      <a:schemeClr val="tx1"/>
                    </a:solidFill>
                  </a:rPr>
                  <a:t>	</a:t>
                </a:r>
                <a:r>
                  <a:rPr lang="en-US" sz="3600" dirty="0" smtClean="0">
                    <a:solidFill>
                      <a:schemeClr val="tx1"/>
                    </a:solidFill>
                  </a:rPr>
                  <a:t>with</a:t>
                </a:r>
                <a:r>
                  <a:rPr lang="en-US" sz="3600" baseline="30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i="1" dirty="0" smtClean="0">
                    <a:solidFill>
                      <a:schemeClr val="tx1"/>
                    </a:solidFill>
                    <a:cs typeface="Calibri"/>
                  </a:rPr>
                  <a:t>n</a:t>
                </a:r>
                <a:r>
                  <a:rPr lang="en-US" sz="3200" baseline="-25000" dirty="0" smtClean="0">
                    <a:solidFill>
                      <a:schemeClr val="tx1"/>
                    </a:solidFill>
                    <a:cs typeface="Calibri"/>
                  </a:rPr>
                  <a:t>0</a:t>
                </a:r>
                <a:r>
                  <a:rPr lang="en-US" sz="3200" dirty="0" smtClean="0">
                    <a:solidFill>
                      <a:schemeClr val="tx1"/>
                    </a:solidFill>
                    <a:cs typeface="Calibri"/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  <a:cs typeface="Calibri"/>
                  </a:rPr>
                  <a:t>≈10</a:t>
                </a:r>
                <a:r>
                  <a:rPr lang="en-US" sz="3200" baseline="30000" dirty="0">
                    <a:solidFill>
                      <a:schemeClr val="tx1"/>
                    </a:solidFill>
                    <a:cs typeface="Calibri"/>
                  </a:rPr>
                  <a:t>17</a:t>
                </a:r>
                <a:r>
                  <a:rPr lang="en-US" sz="3200" dirty="0">
                    <a:solidFill>
                      <a:schemeClr val="tx1"/>
                    </a:solidFill>
                    <a:cs typeface="Calibri"/>
                  </a:rPr>
                  <a:t>-10</a:t>
                </a:r>
                <a:r>
                  <a:rPr lang="en-US" sz="3200" baseline="30000" dirty="0">
                    <a:solidFill>
                      <a:schemeClr val="tx1"/>
                    </a:solidFill>
                    <a:cs typeface="Calibri"/>
                  </a:rPr>
                  <a:t>18</a:t>
                </a:r>
                <a:r>
                  <a:rPr lang="en-US" sz="3200" dirty="0">
                    <a:solidFill>
                      <a:schemeClr val="tx1"/>
                    </a:solidFill>
                    <a:cs typeface="Calibri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  <a:cs typeface="Calibri"/>
                  </a:rPr>
                  <a:t>cm</a:t>
                </a:r>
                <a:r>
                  <a:rPr lang="en-US" sz="3200" baseline="30000" dirty="0" smtClean="0">
                    <a:solidFill>
                      <a:schemeClr val="tx1"/>
                    </a:solidFill>
                    <a:cs typeface="Calibri"/>
                  </a:rPr>
                  <a:t>-3</a:t>
                </a:r>
                <a:r>
                  <a:rPr lang="en-US" sz="3200" dirty="0" smtClean="0">
                    <a:solidFill>
                      <a:schemeClr val="tx1"/>
                    </a:solidFill>
                    <a:cs typeface="Calibri"/>
                  </a:rPr>
                  <a:t> </a:t>
                </a:r>
                <a:r>
                  <a:rPr lang="en-GB" sz="3600" dirty="0" smtClean="0">
                    <a:solidFill>
                      <a:schemeClr val="tx1"/>
                    </a:solidFill>
                  </a:rPr>
                  <a:t>plasma density)</a:t>
                </a:r>
              </a:p>
              <a:p>
                <a:pPr lvl="0"/>
                <a:r>
                  <a:rPr lang="en-GB" sz="3600" i="1" dirty="0">
                    <a:solidFill>
                      <a:schemeClr val="tx1"/>
                    </a:solidFill>
                  </a:rPr>
                  <a:t>G</a:t>
                </a:r>
                <a:r>
                  <a:rPr lang="en-GB" sz="3600" baseline="-25000" dirty="0" err="1">
                    <a:solidFill>
                      <a:schemeClr val="tx1"/>
                    </a:solidFill>
                  </a:rPr>
                  <a:t>max</a:t>
                </a:r>
                <a14:m>
                  <m:oMath xmlns:m="http://schemas.openxmlformats.org/officeDocument/2006/math">
                    <m:r>
                      <a:rPr lang="en-GB" sz="3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≈ </m:t>
                    </m:r>
                  </m:oMath>
                </a14:m>
                <a:r>
                  <a:rPr lang="en-US" sz="3600" dirty="0" smtClean="0">
                    <a:solidFill>
                      <a:schemeClr val="tx1"/>
                    </a:solidFill>
                    <a:cs typeface="Calibri"/>
                  </a:rPr>
                  <a:t>10 TV/m 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(</a:t>
                </a:r>
                <a:r>
                  <a:rPr lang="en-US" sz="3600" i="1" dirty="0">
                    <a:solidFill>
                      <a:schemeClr val="tx1"/>
                    </a:solidFill>
                    <a:cs typeface="Calibri"/>
                  </a:rPr>
                  <a:t>n</a:t>
                </a:r>
                <a:r>
                  <a:rPr lang="en-US" sz="3600" baseline="-25000" dirty="0">
                    <a:solidFill>
                      <a:schemeClr val="tx1"/>
                    </a:solidFill>
                    <a:cs typeface="Calibri"/>
                  </a:rPr>
                  <a:t>0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 [10</a:t>
                </a:r>
                <a:r>
                  <a:rPr lang="en-US" sz="3600" baseline="30000" dirty="0">
                    <a:solidFill>
                      <a:schemeClr val="tx1"/>
                    </a:solidFill>
                    <a:cs typeface="Calibri"/>
                  </a:rPr>
                  <a:t>22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 cm</a:t>
                </a:r>
                <a:r>
                  <a:rPr lang="en-US" sz="3600" baseline="30000" dirty="0">
                    <a:solidFill>
                      <a:schemeClr val="tx1"/>
                    </a:solidFill>
                    <a:cs typeface="Calibri"/>
                  </a:rPr>
                  <a:t>-3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])</a:t>
                </a:r>
                <a:r>
                  <a:rPr lang="en-US" sz="3600" baseline="30000" dirty="0">
                    <a:solidFill>
                      <a:schemeClr val="tx1"/>
                    </a:solidFill>
                    <a:cs typeface="Calibri"/>
                  </a:rPr>
                  <a:t>1/2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 </a:t>
                </a:r>
                <a:r>
                  <a:rPr lang="en-US" sz="3600" dirty="0" smtClean="0">
                    <a:solidFill>
                      <a:schemeClr val="tx1"/>
                    </a:solidFill>
                    <a:cs typeface="Calibri"/>
                  </a:rPr>
                  <a:t> </a:t>
                </a:r>
                <a:r>
                  <a:rPr lang="en-GB" sz="3600" dirty="0">
                    <a:solidFill>
                      <a:prstClr val="black"/>
                    </a:solidFill>
                  </a:rPr>
                  <a:t>(</a:t>
                </a:r>
                <a:r>
                  <a:rPr lang="en-GB" sz="3600" b="1" dirty="0" smtClean="0">
                    <a:solidFill>
                      <a:prstClr val="black"/>
                    </a:solidFill>
                  </a:rPr>
                  <a:t>crystal</a:t>
                </a:r>
                <a:endParaRPr lang="en-US" sz="3600" b="1" dirty="0" smtClean="0">
                  <a:solidFill>
                    <a:schemeClr val="tx1"/>
                  </a:solidFill>
                  <a:cs typeface="Calibri"/>
                </a:endParaRPr>
              </a:p>
              <a:p>
                <a:r>
                  <a:rPr lang="en-US" sz="3600" i="1" dirty="0">
                    <a:solidFill>
                      <a:schemeClr val="tx1"/>
                    </a:solidFill>
                    <a:cs typeface="Calibri"/>
                  </a:rPr>
                  <a:t>	</a:t>
                </a:r>
                <a:r>
                  <a:rPr lang="en-US" sz="3600" dirty="0" smtClean="0">
                    <a:solidFill>
                      <a:schemeClr val="tx1"/>
                    </a:solidFill>
                    <a:cs typeface="Calibri"/>
                  </a:rPr>
                  <a:t>with</a:t>
                </a:r>
                <a:r>
                  <a:rPr lang="en-US" sz="3600" i="1" dirty="0" smtClean="0">
                    <a:solidFill>
                      <a:schemeClr val="tx1"/>
                    </a:solidFill>
                    <a:cs typeface="Calibri"/>
                  </a:rPr>
                  <a:t> n</a:t>
                </a:r>
                <a:r>
                  <a:rPr lang="en-US" sz="3600" baseline="-25000" dirty="0" smtClean="0">
                    <a:solidFill>
                      <a:schemeClr val="tx1"/>
                    </a:solidFill>
                    <a:cs typeface="Calibri"/>
                  </a:rPr>
                  <a:t>0</a:t>
                </a:r>
                <a:r>
                  <a:rPr lang="en-US" sz="3600" dirty="0" smtClean="0">
                    <a:solidFill>
                      <a:schemeClr val="tx1"/>
                    </a:solidFill>
                    <a:cs typeface="Calibri"/>
                  </a:rPr>
                  <a:t> 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≈10</a:t>
                </a:r>
                <a:r>
                  <a:rPr lang="en-US" sz="3600" baseline="30000" dirty="0">
                    <a:solidFill>
                      <a:schemeClr val="tx1"/>
                    </a:solidFill>
                    <a:cs typeface="Calibri"/>
                  </a:rPr>
                  <a:t>22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-10</a:t>
                </a:r>
                <a:r>
                  <a:rPr lang="en-US" sz="3600" baseline="30000" dirty="0">
                    <a:solidFill>
                      <a:schemeClr val="tx1"/>
                    </a:solidFill>
                    <a:cs typeface="Calibri"/>
                  </a:rPr>
                  <a:t>23</a:t>
                </a:r>
                <a:r>
                  <a:rPr lang="en-US" sz="3600" dirty="0">
                    <a:solidFill>
                      <a:schemeClr val="tx1"/>
                    </a:solidFill>
                    <a:cs typeface="Calibri"/>
                  </a:rPr>
                  <a:t> </a:t>
                </a:r>
                <a:r>
                  <a:rPr lang="en-US" sz="3600" dirty="0" smtClean="0">
                    <a:solidFill>
                      <a:schemeClr val="tx1"/>
                    </a:solidFill>
                    <a:cs typeface="Calibri"/>
                  </a:rPr>
                  <a:t>cm</a:t>
                </a:r>
                <a:r>
                  <a:rPr lang="en-US" sz="3600" baseline="30000" dirty="0" smtClean="0">
                    <a:solidFill>
                      <a:schemeClr val="tx1"/>
                    </a:solidFill>
                    <a:cs typeface="Calibri"/>
                  </a:rPr>
                  <a:t>-3</a:t>
                </a:r>
                <a:r>
                  <a:rPr lang="en-US" sz="3600" dirty="0" smtClean="0">
                    <a:solidFill>
                      <a:schemeClr val="tx1"/>
                    </a:solidFill>
                    <a:cs typeface="Calibri"/>
                  </a:rPr>
                  <a:t>)</a:t>
                </a:r>
              </a:p>
              <a:p>
                <a:r>
                  <a:rPr lang="en-GB" sz="3600" i="1" dirty="0">
                    <a:solidFill>
                      <a:prstClr val="black"/>
                    </a:solidFill>
                  </a:rPr>
                  <a:t>G</a:t>
                </a:r>
                <a:r>
                  <a:rPr lang="en-GB" sz="3600" baseline="-25000" dirty="0" err="1">
                    <a:solidFill>
                      <a:prstClr val="black"/>
                    </a:solidFill>
                  </a:rPr>
                  <a:t>max</a:t>
                </a:r>
                <a14:m>
                  <m:oMath xmlns:m="http://schemas.openxmlformats.org/officeDocument/2006/math">
                    <m:r>
                      <a:rPr lang="en-GB" sz="3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≈ </m:t>
                    </m:r>
                  </m:oMath>
                </a14:m>
                <a:r>
                  <a:rPr lang="en-US" sz="3600" dirty="0"/>
                  <a:t>10</a:t>
                </a:r>
                <a:r>
                  <a:rPr lang="en-US" sz="3600" baseline="30000" dirty="0"/>
                  <a:t>18</a:t>
                </a:r>
                <a:r>
                  <a:rPr lang="en-US" sz="3600" dirty="0"/>
                  <a:t> </a:t>
                </a:r>
                <a:r>
                  <a:rPr lang="en-US" sz="3600" dirty="0" smtClean="0"/>
                  <a:t>V/m (Schwinger critical field, </a:t>
                </a:r>
              </a:p>
              <a:p>
                <a:r>
                  <a:rPr lang="en-US" sz="3600" dirty="0"/>
                  <a:t>	</a:t>
                </a:r>
                <a:r>
                  <a:rPr lang="en-US" sz="3600" b="1" dirty="0" smtClean="0"/>
                  <a:t>vacuum</a:t>
                </a:r>
                <a:r>
                  <a:rPr lang="en-US" sz="3600" dirty="0" smtClean="0"/>
                  <a:t> breakdown)</a:t>
                </a:r>
                <a:endParaRPr lang="en-US" sz="3200" dirty="0">
                  <a:cs typeface="Calibri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88" y="908720"/>
                <a:ext cx="8506559" cy="5632311"/>
              </a:xfrm>
              <a:prstGeom prst="rect">
                <a:avLst/>
              </a:prstGeom>
              <a:blipFill rotWithShape="1">
                <a:blip r:embed="rId2"/>
                <a:stretch>
                  <a:fillRect l="-2222" t="-1623" r="-1290" b="-31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 rot="20482573">
            <a:off x="1380905" y="1106373"/>
            <a:ext cx="1819729" cy="923330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000099"/>
                </a:solidFill>
              </a:rPr>
              <a:t>today</a:t>
            </a:r>
            <a:endParaRPr lang="en-GB" sz="5400" b="1" dirty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482573">
            <a:off x="1568695" y="4012426"/>
            <a:ext cx="3417410" cy="923330"/>
          </a:xfrm>
          <a:prstGeom prst="rect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5400" b="1" dirty="0">
                <a:solidFill>
                  <a:srgbClr val="FF0000"/>
                </a:solidFill>
              </a:rPr>
              <a:t>t</a:t>
            </a:r>
            <a:r>
              <a:rPr lang="en-GB" sz="5400" b="1" dirty="0" smtClean="0">
                <a:solidFill>
                  <a:srgbClr val="FF0000"/>
                </a:solidFill>
              </a:rPr>
              <a:t>omorrow?</a:t>
            </a:r>
            <a:endParaRPr lang="en-GB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2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90" y="6492875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C. </a:t>
            </a:r>
            <a:r>
              <a:rPr lang="en-US" dirty="0" err="1" smtClean="0">
                <a:solidFill>
                  <a:schemeClr val="tx1"/>
                </a:solidFill>
              </a:rPr>
              <a:t>Bracco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3890" y="3789040"/>
            <a:ext cx="9032606" cy="2763838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</a:t>
            </a:r>
            <a:r>
              <a:rPr lang="en-US" sz="2400" dirty="0" smtClean="0"/>
              <a:t> </a:t>
            </a:r>
            <a:r>
              <a:rPr lang="en-US" sz="2400" dirty="0"/>
              <a:t>plasma acts as an energy </a:t>
            </a:r>
            <a:r>
              <a:rPr lang="en-US" sz="2400" dirty="0" smtClean="0"/>
              <a:t>transformer: energy is transferred from </a:t>
            </a:r>
            <a:r>
              <a:rPr lang="en-US" sz="2400" dirty="0"/>
              <a:t>the </a:t>
            </a:r>
            <a:r>
              <a:rPr lang="en-US" sz="2400" dirty="0" smtClean="0"/>
              <a:t>driver to </a:t>
            </a:r>
            <a:r>
              <a:rPr lang="en-US" sz="2400" dirty="0"/>
              <a:t>the witness bunch that is accelerated</a:t>
            </a:r>
            <a:r>
              <a:rPr lang="en-US" sz="2400" dirty="0" smtClean="0"/>
              <a:t>.</a:t>
            </a:r>
            <a:endParaRPr lang="en-US" sz="900" dirty="0" smtClean="0"/>
          </a:p>
          <a:p>
            <a:r>
              <a:rPr lang="en-US" sz="2400" dirty="0" smtClean="0"/>
              <a:t>The maximum energy gain of the accelerated beam in a single plasma stage is limited by </a:t>
            </a:r>
            <a:r>
              <a:rPr lang="en-US" sz="2400" dirty="0" smtClean="0"/>
              <a:t>driver</a:t>
            </a:r>
            <a:r>
              <a:rPr lang="en-US" sz="2400" dirty="0" smtClean="0"/>
              <a:t> energy (e- bunch, laser pulse, etc.)</a:t>
            </a:r>
            <a:endParaRPr lang="en-US" sz="800" dirty="0" smtClean="0"/>
          </a:p>
          <a:p>
            <a:r>
              <a:rPr lang="en-US" sz="2400" dirty="0" smtClean="0"/>
              <a:t>Current </a:t>
            </a:r>
            <a:r>
              <a:rPr lang="en-US" sz="2400" dirty="0"/>
              <a:t>proton </a:t>
            </a:r>
            <a:r>
              <a:rPr lang="en-US" sz="2400" dirty="0" smtClean="0"/>
              <a:t>synchrotrons can produce high </a:t>
            </a:r>
            <a:r>
              <a:rPr lang="en-US" sz="2400" dirty="0"/>
              <a:t>energy protons, reaching up to multi </a:t>
            </a:r>
            <a:r>
              <a:rPr lang="en-US" sz="2400" dirty="0" err="1" smtClean="0"/>
              <a:t>TeV</a:t>
            </a:r>
            <a:r>
              <a:rPr lang="en-US" sz="2400" dirty="0" smtClean="0"/>
              <a:t> </a:t>
            </a:r>
            <a:r>
              <a:rPr lang="en-US" sz="2400" dirty="0" smtClean="0"/>
              <a:t>(LHC</a:t>
            </a:r>
            <a:r>
              <a:rPr lang="en-US" sz="2400" dirty="0" smtClean="0"/>
              <a:t>) </a:t>
            </a:r>
            <a:r>
              <a:rPr lang="en-US" sz="2400" dirty="0" smtClean="0">
                <a:sym typeface="Wingdings"/>
              </a:rPr>
              <a:t> </a:t>
            </a:r>
            <a:r>
              <a:rPr lang="en-US" sz="2400" i="1" dirty="0" smtClean="0">
                <a:sym typeface="Wingdings"/>
              </a:rPr>
              <a:t>p</a:t>
            </a:r>
            <a:r>
              <a:rPr lang="en-US" sz="2400" i="1" dirty="0" smtClean="0"/>
              <a:t> </a:t>
            </a:r>
            <a:r>
              <a:rPr lang="en-US" sz="2400" dirty="0" smtClean="0"/>
              <a:t>bunches</a:t>
            </a:r>
            <a:r>
              <a:rPr lang="en-US" sz="2400" dirty="0"/>
              <a:t> </a:t>
            </a:r>
            <a:r>
              <a:rPr lang="en-US" sz="2400" dirty="0" smtClean="0"/>
              <a:t>are </a:t>
            </a:r>
            <a:r>
              <a:rPr lang="en-US" sz="2400" dirty="0"/>
              <a:t>the most promising drivers of </a:t>
            </a:r>
            <a:r>
              <a:rPr lang="en-US" sz="2400" dirty="0" err="1"/>
              <a:t>wakefields</a:t>
            </a:r>
            <a:r>
              <a:rPr lang="en-US" sz="2400" dirty="0"/>
              <a:t> </a:t>
            </a:r>
            <a:r>
              <a:rPr lang="en-US" sz="2400" dirty="0" smtClean="0"/>
              <a:t>to accelerate </a:t>
            </a:r>
            <a:r>
              <a:rPr lang="en-US" sz="2400" i="1" dirty="0" smtClean="0"/>
              <a:t>e</a:t>
            </a:r>
            <a:r>
              <a:rPr lang="en-US" sz="2400" dirty="0" smtClean="0"/>
              <a:t>’s </a:t>
            </a:r>
            <a:r>
              <a:rPr lang="en-US" sz="2400" dirty="0"/>
              <a:t>to </a:t>
            </a:r>
            <a:r>
              <a:rPr lang="en-US" sz="2400" dirty="0" err="1" smtClean="0"/>
              <a:t>TeV</a:t>
            </a:r>
            <a:r>
              <a:rPr lang="en-US" sz="2400" dirty="0" smtClean="0"/>
              <a:t> </a:t>
            </a:r>
            <a:r>
              <a:rPr lang="en-US" sz="2400" dirty="0"/>
              <a:t>energy </a:t>
            </a:r>
            <a:r>
              <a:rPr lang="en-US" sz="2400" dirty="0" smtClean="0"/>
              <a:t>scale</a:t>
            </a:r>
            <a:r>
              <a:rPr lang="en-US" sz="2400" dirty="0" smtClean="0">
                <a:sym typeface="Wingdings"/>
              </a:rPr>
              <a:t> 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890" y="0"/>
            <a:ext cx="9143999" cy="615553"/>
          </a:xfrm>
          <a:prstGeom prst="rect">
            <a:avLst/>
          </a:prstGeom>
          <a:solidFill>
            <a:sysClr val="windowText" lastClr="000000"/>
          </a:solidFill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p</a:t>
            </a:r>
            <a:r>
              <a:rPr kumimoji="0" lang="en-GB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roton-driven plasma acceleration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17235"/>
            <a:ext cx="7378549" cy="307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32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41" y="-11943"/>
            <a:ext cx="9143999" cy="615553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4000" kern="0" dirty="0" err="1" smtClean="0">
                <a:solidFill>
                  <a:srgbClr val="FFFF00"/>
                </a:solidFill>
                <a:latin typeface="Arial"/>
                <a:cs typeface="Calibri" pitchFamily="34" charset="0"/>
              </a:rPr>
              <a:t>PoP</a:t>
            </a:r>
            <a:r>
              <a:rPr lang="en-GB" sz="4000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 Experiment: Awake</a:t>
            </a:r>
            <a:endParaRPr lang="en-GB" sz="4000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5547" y="2825997"/>
            <a:ext cx="8004393" cy="3947887"/>
            <a:chOff x="339546" y="3266464"/>
            <a:chExt cx="6989842" cy="3272902"/>
          </a:xfrm>
          <a:effectLst/>
        </p:grpSpPr>
        <p:sp>
          <p:nvSpPr>
            <p:cNvPr id="34" name="Rectangle 33"/>
            <p:cNvSpPr/>
            <p:nvPr/>
          </p:nvSpPr>
          <p:spPr>
            <a:xfrm>
              <a:off x="339546" y="4028657"/>
              <a:ext cx="6989842" cy="2442721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3600" dirty="0" smtClean="0">
                  <a:solidFill>
                    <a:sysClr val="window" lastClr="FFFFFF"/>
                  </a:solidFill>
                </a:rPr>
                <a:t>C. BV</a:t>
              </a:r>
              <a:endParaRPr lang="en-US" sz="3600" dirty="0">
                <a:solidFill>
                  <a:sysClr val="window" lastClr="FFFFFF"/>
                </a:solidFill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588195" y="3266464"/>
              <a:ext cx="6438217" cy="3272902"/>
              <a:chOff x="195396" y="602046"/>
              <a:chExt cx="8927203" cy="4460420"/>
            </a:xfrm>
          </p:grpSpPr>
          <p:grpSp>
            <p:nvGrpSpPr>
              <p:cNvPr id="36" name="Group 35"/>
              <p:cNvGrpSpPr>
                <a:grpSpLocks/>
              </p:cNvGrpSpPr>
              <p:nvPr/>
            </p:nvGrpSpPr>
            <p:grpSpPr bwMode="auto">
              <a:xfrm rot="10800000">
                <a:off x="8127685" y="3122607"/>
                <a:ext cx="509588" cy="365125"/>
                <a:chOff x="3675" y="2610"/>
                <a:chExt cx="321" cy="230"/>
              </a:xfrm>
            </p:grpSpPr>
            <p:sp>
              <p:nvSpPr>
                <p:cNvPr id="128" name="Rectangle 127"/>
                <p:cNvSpPr>
                  <a:spLocks noChangeArrowheads="1"/>
                </p:cNvSpPr>
                <p:nvPr/>
              </p:nvSpPr>
              <p:spPr bwMode="auto">
                <a:xfrm>
                  <a:off x="3675" y="2698"/>
                  <a:ext cx="321" cy="14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9525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9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3838" y="2610"/>
                  <a:ext cx="0" cy="87"/>
                </a:xfrm>
                <a:prstGeom prst="line">
                  <a:avLst/>
                </a:prstGeom>
                <a:noFill/>
                <a:ln w="762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37" name="Line 117"/>
              <p:cNvSpPr>
                <a:spLocks noChangeShapeType="1"/>
              </p:cNvSpPr>
              <p:nvPr/>
            </p:nvSpPr>
            <p:spPr bwMode="auto">
              <a:xfrm flipH="1">
                <a:off x="7953125" y="3357951"/>
                <a:ext cx="1049628" cy="48855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 rot="-1560000">
                <a:off x="8573324" y="3269985"/>
                <a:ext cx="99953" cy="467519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sz="110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4523707" y="2737981"/>
                <a:ext cx="73428" cy="1074801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Rectangle 39"/>
              <p:cNvSpPr>
                <a:spLocks noChangeArrowheads="1"/>
              </p:cNvSpPr>
              <p:nvPr/>
            </p:nvSpPr>
            <p:spPr bwMode="auto">
              <a:xfrm>
                <a:off x="347398" y="3564466"/>
                <a:ext cx="588963" cy="5715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1" name="Line 117"/>
              <p:cNvSpPr>
                <a:spLocks noChangeShapeType="1"/>
              </p:cNvSpPr>
              <p:nvPr/>
            </p:nvSpPr>
            <p:spPr bwMode="auto">
              <a:xfrm flipH="1">
                <a:off x="942711" y="3862123"/>
                <a:ext cx="8016146" cy="1190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2" name="Rectangle 41"/>
              <p:cNvSpPr>
                <a:spLocks noChangeArrowheads="1"/>
              </p:cNvSpPr>
              <p:nvPr/>
            </p:nvSpPr>
            <p:spPr bwMode="auto">
              <a:xfrm>
                <a:off x="8573324" y="3632025"/>
                <a:ext cx="549275" cy="434975"/>
              </a:xfrm>
              <a:prstGeom prst="rect">
                <a:avLst/>
              </a:prstGeom>
              <a:solidFill>
                <a:srgbClr val="EEECE1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3" name="Rectangle 42"/>
              <p:cNvSpPr>
                <a:spLocks noChangeArrowheads="1"/>
              </p:cNvSpPr>
              <p:nvPr/>
            </p:nvSpPr>
            <p:spPr bwMode="auto">
              <a:xfrm>
                <a:off x="7452353" y="3663948"/>
                <a:ext cx="533400" cy="457200"/>
              </a:xfrm>
              <a:prstGeom prst="rect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grpSp>
            <p:nvGrpSpPr>
              <p:cNvPr id="44" name="Group 43"/>
              <p:cNvGrpSpPr>
                <a:grpSpLocks/>
              </p:cNvGrpSpPr>
              <p:nvPr/>
            </p:nvGrpSpPr>
            <p:grpSpPr bwMode="auto">
              <a:xfrm rot="195599">
                <a:off x="8278498" y="3487929"/>
                <a:ext cx="228600" cy="228600"/>
                <a:chOff x="1008" y="3216"/>
                <a:chExt cx="144" cy="144"/>
              </a:xfrm>
            </p:grpSpPr>
            <p:sp>
              <p:nvSpPr>
                <p:cNvPr id="125" name="Oval 124"/>
                <p:cNvSpPr>
                  <a:spLocks noChangeArrowheads="1"/>
                </p:cNvSpPr>
                <p:nvPr/>
              </p:nvSpPr>
              <p:spPr bwMode="auto">
                <a:xfrm>
                  <a:off x="1008" y="3216"/>
                  <a:ext cx="144" cy="144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6" name="Line 112"/>
                <p:cNvSpPr>
                  <a:spLocks noChangeShapeType="1"/>
                </p:cNvSpPr>
                <p:nvPr/>
              </p:nvSpPr>
              <p:spPr bwMode="auto">
                <a:xfrm>
                  <a:off x="1079" y="3241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7" name="Line 113"/>
                <p:cNvSpPr>
                  <a:spLocks noChangeShapeType="1"/>
                </p:cNvSpPr>
                <p:nvPr/>
              </p:nvSpPr>
              <p:spPr bwMode="auto">
                <a:xfrm>
                  <a:off x="1026" y="3294"/>
                  <a:ext cx="111" cy="0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45" name="Text Box 114"/>
              <p:cNvSpPr txBox="1">
                <a:spLocks noChangeArrowheads="1"/>
              </p:cNvSpPr>
              <p:nvPr/>
            </p:nvSpPr>
            <p:spPr bwMode="auto">
              <a:xfrm>
                <a:off x="8637273" y="3692751"/>
                <a:ext cx="471486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FC</a:t>
                </a:r>
              </a:p>
            </p:txBody>
          </p:sp>
          <p:sp>
            <p:nvSpPr>
              <p:cNvPr id="46" name="Text Box 115"/>
              <p:cNvSpPr txBox="1">
                <a:spLocks noChangeArrowheads="1"/>
              </p:cNvSpPr>
              <p:nvPr/>
            </p:nvSpPr>
            <p:spPr bwMode="auto">
              <a:xfrm>
                <a:off x="7215191" y="2921818"/>
                <a:ext cx="709613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E, </a:t>
                </a:r>
                <a:r>
                  <a:rPr lang="en-US" altLang="en-US" sz="1000" dirty="0">
                    <a:solidFill>
                      <a:sysClr val="windowText" lastClr="000000"/>
                    </a:solidFill>
                    <a:latin typeface="Symbol" pitchFamily="18" charset="2"/>
                  </a:rPr>
                  <a:t>D</a:t>
                </a: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E</a:t>
                </a:r>
              </a:p>
            </p:txBody>
          </p:sp>
          <p:grpSp>
            <p:nvGrpSpPr>
              <p:cNvPr id="47" name="Group 46"/>
              <p:cNvGrpSpPr>
                <a:grpSpLocks/>
              </p:cNvGrpSpPr>
              <p:nvPr/>
            </p:nvGrpSpPr>
            <p:grpSpPr bwMode="auto">
              <a:xfrm>
                <a:off x="3263636" y="3758141"/>
                <a:ext cx="228600" cy="228600"/>
                <a:chOff x="1008" y="3216"/>
                <a:chExt cx="144" cy="144"/>
              </a:xfrm>
            </p:grpSpPr>
            <p:sp>
              <p:nvSpPr>
                <p:cNvPr id="122" name="Oval 121"/>
                <p:cNvSpPr>
                  <a:spLocks noChangeArrowheads="1"/>
                </p:cNvSpPr>
                <p:nvPr/>
              </p:nvSpPr>
              <p:spPr bwMode="auto">
                <a:xfrm>
                  <a:off x="1008" y="3216"/>
                  <a:ext cx="144" cy="144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3" name="Line 120"/>
                <p:cNvSpPr>
                  <a:spLocks noChangeShapeType="1"/>
                </p:cNvSpPr>
                <p:nvPr/>
              </p:nvSpPr>
              <p:spPr bwMode="auto">
                <a:xfrm>
                  <a:off x="1079" y="3241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4" name="Line 121"/>
                <p:cNvSpPr>
                  <a:spLocks noChangeShapeType="1"/>
                </p:cNvSpPr>
                <p:nvPr/>
              </p:nvSpPr>
              <p:spPr bwMode="auto">
                <a:xfrm>
                  <a:off x="1026" y="3294"/>
                  <a:ext cx="111" cy="0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48" name="Rectangle 47"/>
              <p:cNvSpPr>
                <a:spLocks noChangeArrowheads="1"/>
              </p:cNvSpPr>
              <p:nvPr/>
            </p:nvSpPr>
            <p:spPr bwMode="auto">
              <a:xfrm>
                <a:off x="2836598" y="3729566"/>
                <a:ext cx="304800" cy="309563"/>
              </a:xfrm>
              <a:prstGeom prst="rect">
                <a:avLst/>
              </a:prstGeom>
              <a:solidFill>
                <a:srgbClr val="4F81BD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9" name="Text Box 123"/>
              <p:cNvSpPr txBox="1">
                <a:spLocks noChangeArrowheads="1"/>
              </p:cNvSpPr>
              <p:nvPr/>
            </p:nvSpPr>
            <p:spPr bwMode="auto">
              <a:xfrm>
                <a:off x="2749285" y="3729565"/>
                <a:ext cx="604838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>
                    <a:solidFill>
                      <a:sysClr val="windowText" lastClr="000000"/>
                    </a:solidFill>
                    <a:latin typeface="Comic Sans MS" pitchFamily="66" charset="0"/>
                  </a:rPr>
                  <a:t>MS</a:t>
                </a:r>
              </a:p>
            </p:txBody>
          </p:sp>
          <p:sp>
            <p:nvSpPr>
              <p:cNvPr id="50" name="Rectangle 49"/>
              <p:cNvSpPr>
                <a:spLocks noChangeArrowheads="1"/>
              </p:cNvSpPr>
              <p:nvPr/>
            </p:nvSpPr>
            <p:spPr bwMode="auto">
              <a:xfrm>
                <a:off x="2528623" y="3785129"/>
                <a:ext cx="195263" cy="209550"/>
              </a:xfrm>
              <a:prstGeom prst="rect">
                <a:avLst/>
              </a:prstGeom>
              <a:solidFill>
                <a:srgbClr val="A4FAC1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1" name="Text Box 125"/>
              <p:cNvSpPr txBox="1">
                <a:spLocks noChangeArrowheads="1"/>
              </p:cNvSpPr>
              <p:nvPr/>
            </p:nvSpPr>
            <p:spPr bwMode="auto">
              <a:xfrm>
                <a:off x="2401359" y="4131731"/>
                <a:ext cx="740040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BPR</a:t>
                </a:r>
              </a:p>
            </p:txBody>
          </p:sp>
          <p:grpSp>
            <p:nvGrpSpPr>
              <p:cNvPr id="52" name="Group 51"/>
              <p:cNvGrpSpPr>
                <a:grpSpLocks/>
              </p:cNvGrpSpPr>
              <p:nvPr/>
            </p:nvGrpSpPr>
            <p:grpSpPr bwMode="auto">
              <a:xfrm>
                <a:off x="2198423" y="607340"/>
                <a:ext cx="247650" cy="168"/>
                <a:chOff x="4998" y="1973"/>
                <a:chExt cx="156" cy="168"/>
              </a:xfrm>
            </p:grpSpPr>
            <p:sp>
              <p:nvSpPr>
                <p:cNvPr id="120" name="Line 127"/>
                <p:cNvSpPr>
                  <a:spLocks noChangeShapeType="1"/>
                </p:cNvSpPr>
                <p:nvPr/>
              </p:nvSpPr>
              <p:spPr bwMode="auto">
                <a:xfrm>
                  <a:off x="4998" y="1973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1" name="Line 128"/>
                <p:cNvSpPr>
                  <a:spLocks noChangeShapeType="1"/>
                </p:cNvSpPr>
                <p:nvPr/>
              </p:nvSpPr>
              <p:spPr bwMode="auto">
                <a:xfrm>
                  <a:off x="5000" y="2141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53" name="AutoShape 129"/>
              <p:cNvSpPr>
                <a:spLocks noChangeArrowheads="1"/>
              </p:cNvSpPr>
              <p:nvPr/>
            </p:nvSpPr>
            <p:spPr bwMode="auto">
              <a:xfrm>
                <a:off x="1069711" y="3683529"/>
                <a:ext cx="142875" cy="334962"/>
              </a:xfrm>
              <a:prstGeom prst="flowChartCollate">
                <a:avLst/>
              </a:prstGeom>
              <a:solidFill>
                <a:sysClr val="windowText" lastClr="000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" name="Rectangle 53"/>
              <p:cNvSpPr>
                <a:spLocks noChangeArrowheads="1"/>
              </p:cNvSpPr>
              <p:nvPr/>
            </p:nvSpPr>
            <p:spPr bwMode="auto">
              <a:xfrm>
                <a:off x="1468173" y="3670829"/>
                <a:ext cx="423863" cy="382587"/>
              </a:xfrm>
              <a:prstGeom prst="rect">
                <a:avLst/>
              </a:prstGeom>
              <a:solidFill>
                <a:srgbClr val="92D05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" name="Line 131"/>
              <p:cNvSpPr>
                <a:spLocks noChangeShapeType="1"/>
              </p:cNvSpPr>
              <p:nvPr/>
            </p:nvSpPr>
            <p:spPr bwMode="auto">
              <a:xfrm>
                <a:off x="1677722" y="3265386"/>
                <a:ext cx="0" cy="31577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Text Box 132"/>
              <p:cNvSpPr txBox="1">
                <a:spLocks noChangeArrowheads="1"/>
              </p:cNvSpPr>
              <p:nvPr/>
            </p:nvSpPr>
            <p:spPr bwMode="auto">
              <a:xfrm>
                <a:off x="1277672" y="2774897"/>
                <a:ext cx="1236662" cy="5013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Laser +Diagnostics</a:t>
                </a:r>
              </a:p>
            </p:txBody>
          </p:sp>
          <p:sp>
            <p:nvSpPr>
              <p:cNvPr id="57" name="Oval 56"/>
              <p:cNvSpPr>
                <a:spLocks noChangeArrowheads="1"/>
              </p:cNvSpPr>
              <p:nvPr/>
            </p:nvSpPr>
            <p:spPr bwMode="auto">
              <a:xfrm>
                <a:off x="749036" y="3370791"/>
                <a:ext cx="146050" cy="898525"/>
              </a:xfrm>
              <a:prstGeom prst="ellipse">
                <a:avLst/>
              </a:prstGeom>
              <a:solidFill>
                <a:srgbClr val="E5B9DF"/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395023" y="3369204"/>
                <a:ext cx="146050" cy="898525"/>
              </a:xfrm>
              <a:prstGeom prst="ellipse">
                <a:avLst/>
              </a:prstGeom>
              <a:solidFill>
                <a:srgbClr val="E5B9DF"/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9" name="Text Box 140"/>
              <p:cNvSpPr txBox="1">
                <a:spLocks noChangeArrowheads="1"/>
              </p:cNvSpPr>
              <p:nvPr/>
            </p:nvSpPr>
            <p:spPr bwMode="auto">
              <a:xfrm>
                <a:off x="218812" y="4456642"/>
                <a:ext cx="960438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RF GUN</a:t>
                </a:r>
              </a:p>
            </p:txBody>
          </p:sp>
          <p:sp>
            <p:nvSpPr>
              <p:cNvPr id="60" name="Text Box 143"/>
              <p:cNvSpPr txBox="1">
                <a:spLocks noChangeArrowheads="1"/>
              </p:cNvSpPr>
              <p:nvPr/>
            </p:nvSpPr>
            <p:spPr bwMode="auto">
              <a:xfrm>
                <a:off x="2595297" y="3385079"/>
                <a:ext cx="1087438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 </a:t>
                </a:r>
                <a:r>
                  <a:rPr lang="en-US" altLang="en-US" sz="1000" dirty="0" err="1">
                    <a:solidFill>
                      <a:sysClr val="windowText" lastClr="000000"/>
                    </a:solidFill>
                    <a:latin typeface="Comic Sans MS" pitchFamily="66" charset="0"/>
                  </a:rPr>
                  <a:t>Emittance</a:t>
                </a:r>
                <a:endParaRPr lang="en-US" altLang="en-US" sz="100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1" name="Rectangle 60"/>
              <p:cNvSpPr>
                <a:spLocks noChangeArrowheads="1"/>
              </p:cNvSpPr>
              <p:nvPr/>
            </p:nvSpPr>
            <p:spPr bwMode="auto">
              <a:xfrm>
                <a:off x="607748" y="2521479"/>
                <a:ext cx="88900" cy="104457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2" name="Text Box 146"/>
              <p:cNvSpPr txBox="1">
                <a:spLocks noChangeArrowheads="1"/>
              </p:cNvSpPr>
              <p:nvPr/>
            </p:nvSpPr>
            <p:spPr bwMode="auto">
              <a:xfrm>
                <a:off x="1058864" y="2168025"/>
                <a:ext cx="1914526" cy="5013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Incident, Reflected </a:t>
                </a:r>
                <a:r>
                  <a:rPr lang="en-US" altLang="en-US" sz="1000" dirty="0" smtClean="0">
                    <a:solidFill>
                      <a:sysClr val="windowText" lastClr="000000"/>
                    </a:solidFill>
                    <a:latin typeface="Comic Sans MS" pitchFamily="66" charset="0"/>
                  </a:rPr>
                  <a:t>Power and phase</a:t>
                </a:r>
                <a:endParaRPr lang="en-US" altLang="en-US" sz="100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3" name="Text Box 148"/>
              <p:cNvSpPr txBox="1">
                <a:spLocks noChangeArrowheads="1"/>
              </p:cNvSpPr>
              <p:nvPr/>
            </p:nvSpPr>
            <p:spPr bwMode="auto">
              <a:xfrm>
                <a:off x="7045100" y="2646760"/>
                <a:ext cx="1903259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Spectrometer</a:t>
                </a:r>
              </a:p>
            </p:txBody>
          </p:sp>
          <p:sp>
            <p:nvSpPr>
              <p:cNvPr id="64" name="Text Box 150"/>
              <p:cNvSpPr txBox="1">
                <a:spLocks noChangeArrowheads="1"/>
              </p:cNvSpPr>
              <p:nvPr/>
            </p:nvSpPr>
            <p:spPr bwMode="auto">
              <a:xfrm>
                <a:off x="1649147" y="4564591"/>
                <a:ext cx="1060450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>
                    <a:solidFill>
                      <a:sysClr val="windowText" lastClr="000000"/>
                    </a:solidFill>
                    <a:latin typeface="Comic Sans MS" pitchFamily="66" charset="0"/>
                  </a:rPr>
                  <a:t>Corrector</a:t>
                </a:r>
              </a:p>
            </p:txBody>
          </p:sp>
          <p:sp>
            <p:nvSpPr>
              <p:cNvPr id="65" name="Line 151"/>
              <p:cNvSpPr>
                <a:spLocks noChangeShapeType="1"/>
              </p:cNvSpPr>
              <p:nvPr/>
            </p:nvSpPr>
            <p:spPr bwMode="auto">
              <a:xfrm flipV="1">
                <a:off x="2217473" y="4107391"/>
                <a:ext cx="53975" cy="503238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6" name="Text Box 152"/>
              <p:cNvSpPr txBox="1">
                <a:spLocks noChangeArrowheads="1"/>
              </p:cNvSpPr>
              <p:nvPr/>
            </p:nvSpPr>
            <p:spPr bwMode="auto">
              <a:xfrm>
                <a:off x="8095091" y="2870725"/>
                <a:ext cx="706437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MTV</a:t>
                </a:r>
              </a:p>
            </p:txBody>
          </p:sp>
          <p:grpSp>
            <p:nvGrpSpPr>
              <p:cNvPr id="67" name="Group 66"/>
              <p:cNvGrpSpPr>
                <a:grpSpLocks/>
              </p:cNvGrpSpPr>
              <p:nvPr/>
            </p:nvGrpSpPr>
            <p:grpSpPr bwMode="auto">
              <a:xfrm>
                <a:off x="3122348" y="3985154"/>
                <a:ext cx="509588" cy="365125"/>
                <a:chOff x="3675" y="2610"/>
                <a:chExt cx="321" cy="230"/>
              </a:xfrm>
            </p:grpSpPr>
            <p:sp>
              <p:nvSpPr>
                <p:cNvPr id="118" name="Rectangle 117"/>
                <p:cNvSpPr>
                  <a:spLocks noChangeArrowheads="1"/>
                </p:cNvSpPr>
                <p:nvPr/>
              </p:nvSpPr>
              <p:spPr bwMode="auto">
                <a:xfrm>
                  <a:off x="3675" y="2698"/>
                  <a:ext cx="321" cy="14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9525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9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3838" y="2610"/>
                  <a:ext cx="0" cy="87"/>
                </a:xfrm>
                <a:prstGeom prst="line">
                  <a:avLst/>
                </a:prstGeom>
                <a:noFill/>
                <a:ln w="762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68" name="Group 67"/>
              <p:cNvGrpSpPr>
                <a:grpSpLocks/>
              </p:cNvGrpSpPr>
              <p:nvPr/>
            </p:nvGrpSpPr>
            <p:grpSpPr bwMode="auto">
              <a:xfrm>
                <a:off x="1422136" y="4056061"/>
                <a:ext cx="509587" cy="365125"/>
                <a:chOff x="3675" y="2610"/>
                <a:chExt cx="321" cy="230"/>
              </a:xfrm>
            </p:grpSpPr>
            <p:sp>
              <p:nvSpPr>
                <p:cNvPr id="116" name="Rectangle 115"/>
                <p:cNvSpPr>
                  <a:spLocks noChangeArrowheads="1"/>
                </p:cNvSpPr>
                <p:nvPr/>
              </p:nvSpPr>
              <p:spPr bwMode="auto">
                <a:xfrm>
                  <a:off x="3675" y="2698"/>
                  <a:ext cx="321" cy="14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9525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7" name="Line 166"/>
                <p:cNvSpPr>
                  <a:spLocks noChangeShapeType="1"/>
                </p:cNvSpPr>
                <p:nvPr/>
              </p:nvSpPr>
              <p:spPr bwMode="auto">
                <a:xfrm flipV="1">
                  <a:off x="3838" y="2610"/>
                  <a:ext cx="0" cy="87"/>
                </a:xfrm>
                <a:prstGeom prst="line">
                  <a:avLst/>
                </a:prstGeom>
                <a:noFill/>
                <a:ln w="762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69" name="Text Box 167"/>
              <p:cNvSpPr txBox="1">
                <a:spLocks noChangeArrowheads="1"/>
              </p:cNvSpPr>
              <p:nvPr/>
            </p:nvSpPr>
            <p:spPr bwMode="auto">
              <a:xfrm>
                <a:off x="3098536" y="4420128"/>
                <a:ext cx="520700" cy="5013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>
                    <a:solidFill>
                      <a:sysClr val="windowText" lastClr="000000"/>
                    </a:solidFill>
                    <a:latin typeface="Comic Sans MS" pitchFamily="66" charset="0"/>
                  </a:rPr>
                  <a:t>VPI</a:t>
                </a:r>
              </a:p>
            </p:txBody>
          </p:sp>
          <p:sp>
            <p:nvSpPr>
              <p:cNvPr id="70" name="Rectangle 69"/>
              <p:cNvSpPr>
                <a:spLocks noChangeArrowheads="1"/>
              </p:cNvSpPr>
              <p:nvPr/>
            </p:nvSpPr>
            <p:spPr bwMode="auto">
              <a:xfrm>
                <a:off x="1926961" y="3731154"/>
                <a:ext cx="195262" cy="288925"/>
              </a:xfrm>
              <a:prstGeom prst="rect">
                <a:avLst/>
              </a:prstGeom>
              <a:solidFill>
                <a:srgbClr val="A4FAC1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1" name="Text Box 171"/>
              <p:cNvSpPr txBox="1">
                <a:spLocks noChangeArrowheads="1"/>
              </p:cNvSpPr>
              <p:nvPr/>
            </p:nvSpPr>
            <p:spPr bwMode="auto">
              <a:xfrm>
                <a:off x="1799962" y="3366028"/>
                <a:ext cx="750887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 smtClean="0">
                    <a:solidFill>
                      <a:sysClr val="windowText" lastClr="000000"/>
                    </a:solidFill>
                    <a:latin typeface="Comic Sans MS" pitchFamily="66" charset="0"/>
                  </a:rPr>
                  <a:t>FCT</a:t>
                </a:r>
                <a:endParaRPr lang="en-US" altLang="en-US" sz="100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2" name="Rounded Rectangle 71"/>
              <p:cNvSpPr/>
              <p:nvPr/>
            </p:nvSpPr>
            <p:spPr>
              <a:xfrm>
                <a:off x="4469606" y="3634976"/>
                <a:ext cx="1296144" cy="464343"/>
              </a:xfrm>
              <a:prstGeom prst="roundRect">
                <a:avLst/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sz="110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73" name="Text Box 140"/>
              <p:cNvSpPr txBox="1">
                <a:spLocks noChangeArrowheads="1"/>
              </p:cNvSpPr>
              <p:nvPr/>
            </p:nvSpPr>
            <p:spPr bwMode="auto">
              <a:xfrm>
                <a:off x="4533900" y="4626255"/>
                <a:ext cx="1277399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 smtClean="0">
                    <a:solidFill>
                      <a:sysClr val="windowText" lastClr="000000"/>
                    </a:solidFill>
                    <a:latin typeface="Comic Sans MS" pitchFamily="66" charset="0"/>
                  </a:rPr>
                  <a:t>Accelerator</a:t>
                </a:r>
                <a:endParaRPr lang="en-US" altLang="en-US" sz="100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269806" y="3634049"/>
                <a:ext cx="72008" cy="438547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sz="110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6448616" y="3648802"/>
                <a:ext cx="72008" cy="438547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sz="110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6629846" y="3643904"/>
                <a:ext cx="72008" cy="438547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sz="1100">
                  <a:solidFill>
                    <a:sysClr val="window" lastClr="FFFFFF"/>
                  </a:solidFill>
                </a:endParaRPr>
              </a:p>
            </p:txBody>
          </p:sp>
          <p:grpSp>
            <p:nvGrpSpPr>
              <p:cNvPr id="77" name="Group 76"/>
              <p:cNvGrpSpPr>
                <a:grpSpLocks/>
              </p:cNvGrpSpPr>
              <p:nvPr/>
            </p:nvGrpSpPr>
            <p:grpSpPr bwMode="auto">
              <a:xfrm>
                <a:off x="6913926" y="3784598"/>
                <a:ext cx="228600" cy="228600"/>
                <a:chOff x="1008" y="3216"/>
                <a:chExt cx="144" cy="144"/>
              </a:xfrm>
            </p:grpSpPr>
            <p:sp>
              <p:nvSpPr>
                <p:cNvPr id="113" name="Oval 112"/>
                <p:cNvSpPr>
                  <a:spLocks noChangeArrowheads="1"/>
                </p:cNvSpPr>
                <p:nvPr/>
              </p:nvSpPr>
              <p:spPr bwMode="auto">
                <a:xfrm>
                  <a:off x="1008" y="3216"/>
                  <a:ext cx="144" cy="144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4" name="Line 120"/>
                <p:cNvSpPr>
                  <a:spLocks noChangeShapeType="1"/>
                </p:cNvSpPr>
                <p:nvPr/>
              </p:nvSpPr>
              <p:spPr bwMode="auto">
                <a:xfrm>
                  <a:off x="1079" y="3241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5" name="Line 121"/>
                <p:cNvSpPr>
                  <a:spLocks noChangeShapeType="1"/>
                </p:cNvSpPr>
                <p:nvPr/>
              </p:nvSpPr>
              <p:spPr bwMode="auto">
                <a:xfrm>
                  <a:off x="1026" y="3294"/>
                  <a:ext cx="111" cy="0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78" name="Group 77"/>
              <p:cNvGrpSpPr>
                <a:grpSpLocks/>
              </p:cNvGrpSpPr>
              <p:nvPr/>
            </p:nvGrpSpPr>
            <p:grpSpPr bwMode="auto">
              <a:xfrm>
                <a:off x="6772638" y="4011611"/>
                <a:ext cx="509588" cy="365125"/>
                <a:chOff x="3675" y="2610"/>
                <a:chExt cx="321" cy="230"/>
              </a:xfrm>
            </p:grpSpPr>
            <p:sp>
              <p:nvSpPr>
                <p:cNvPr id="111" name="Rectangle 110"/>
                <p:cNvSpPr>
                  <a:spLocks noChangeArrowheads="1"/>
                </p:cNvSpPr>
                <p:nvPr/>
              </p:nvSpPr>
              <p:spPr bwMode="auto">
                <a:xfrm>
                  <a:off x="3675" y="2698"/>
                  <a:ext cx="321" cy="14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9525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2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3838" y="2610"/>
                  <a:ext cx="0" cy="87"/>
                </a:xfrm>
                <a:prstGeom prst="line">
                  <a:avLst/>
                </a:prstGeom>
                <a:noFill/>
                <a:ln w="762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79" name="Text Box 167"/>
              <p:cNvSpPr txBox="1">
                <a:spLocks noChangeArrowheads="1"/>
              </p:cNvSpPr>
              <p:nvPr/>
            </p:nvSpPr>
            <p:spPr bwMode="auto">
              <a:xfrm>
                <a:off x="6701854" y="4464675"/>
                <a:ext cx="1105157" cy="5977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 smtClean="0">
                    <a:solidFill>
                      <a:sysClr val="windowText" lastClr="000000"/>
                    </a:solidFill>
                    <a:latin typeface="Comic Sans MS" pitchFamily="66" charset="0"/>
                  </a:rPr>
                  <a:t>MTV,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 err="1" smtClean="0">
                    <a:solidFill>
                      <a:sysClr val="windowText" lastClr="000000"/>
                    </a:solidFill>
                    <a:latin typeface="Comic Sans MS" pitchFamily="66" charset="0"/>
                  </a:rPr>
                  <a:t>Emittance</a:t>
                </a:r>
                <a:endParaRPr lang="en-US" altLang="en-US" sz="100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0" name="Text Box 140"/>
              <p:cNvSpPr txBox="1">
                <a:spLocks noChangeArrowheads="1"/>
              </p:cNvSpPr>
              <p:nvPr/>
            </p:nvSpPr>
            <p:spPr bwMode="auto">
              <a:xfrm>
                <a:off x="6049102" y="3059111"/>
                <a:ext cx="960438" cy="5013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 smtClean="0">
                    <a:solidFill>
                      <a:sysClr val="windowText" lastClr="000000"/>
                    </a:solidFill>
                    <a:latin typeface="Comic Sans MS" pitchFamily="66" charset="0"/>
                  </a:rPr>
                  <a:t>Matching triplet</a:t>
                </a:r>
                <a:endParaRPr lang="en-US" altLang="en-US" sz="100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1" name="Rectangle 80"/>
              <p:cNvSpPr>
                <a:spLocks noChangeArrowheads="1"/>
              </p:cNvSpPr>
              <p:nvPr/>
            </p:nvSpPr>
            <p:spPr bwMode="auto">
              <a:xfrm>
                <a:off x="5987775" y="3799679"/>
                <a:ext cx="195263" cy="166687"/>
              </a:xfrm>
              <a:prstGeom prst="rect">
                <a:avLst/>
              </a:prstGeom>
              <a:solidFill>
                <a:srgbClr val="A4FAC1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2" name="Text Box 125"/>
              <p:cNvSpPr txBox="1">
                <a:spLocks noChangeArrowheads="1"/>
              </p:cNvSpPr>
              <p:nvPr/>
            </p:nvSpPr>
            <p:spPr bwMode="auto">
              <a:xfrm>
                <a:off x="5827463" y="4116386"/>
                <a:ext cx="693162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BPR</a:t>
                </a:r>
              </a:p>
            </p:txBody>
          </p:sp>
          <p:grpSp>
            <p:nvGrpSpPr>
              <p:cNvPr id="83" name="Group 82"/>
              <p:cNvGrpSpPr>
                <a:grpSpLocks/>
              </p:cNvGrpSpPr>
              <p:nvPr/>
            </p:nvGrpSpPr>
            <p:grpSpPr bwMode="auto">
              <a:xfrm>
                <a:off x="5837757" y="619509"/>
                <a:ext cx="247650" cy="168"/>
                <a:chOff x="4998" y="1973"/>
                <a:chExt cx="156" cy="168"/>
              </a:xfrm>
            </p:grpSpPr>
            <p:sp>
              <p:nvSpPr>
                <p:cNvPr id="109" name="Line 127"/>
                <p:cNvSpPr>
                  <a:spLocks noChangeShapeType="1"/>
                </p:cNvSpPr>
                <p:nvPr/>
              </p:nvSpPr>
              <p:spPr bwMode="auto">
                <a:xfrm>
                  <a:off x="4998" y="1973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0" name="Line 128"/>
                <p:cNvSpPr>
                  <a:spLocks noChangeShapeType="1"/>
                </p:cNvSpPr>
                <p:nvPr/>
              </p:nvSpPr>
              <p:spPr bwMode="auto">
                <a:xfrm>
                  <a:off x="5000" y="2141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84" name="Rectangle 83"/>
              <p:cNvSpPr>
                <a:spLocks noChangeArrowheads="1"/>
              </p:cNvSpPr>
              <p:nvPr/>
            </p:nvSpPr>
            <p:spPr bwMode="auto">
              <a:xfrm>
                <a:off x="4169667" y="3782216"/>
                <a:ext cx="195263" cy="166687"/>
              </a:xfrm>
              <a:prstGeom prst="rect">
                <a:avLst/>
              </a:prstGeom>
              <a:solidFill>
                <a:srgbClr val="A4FAC1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5" name="Text Box 125"/>
              <p:cNvSpPr txBox="1">
                <a:spLocks noChangeArrowheads="1"/>
              </p:cNvSpPr>
              <p:nvPr/>
            </p:nvSpPr>
            <p:spPr bwMode="auto">
              <a:xfrm>
                <a:off x="4009355" y="4098922"/>
                <a:ext cx="689382" cy="308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BPR</a:t>
                </a:r>
              </a:p>
            </p:txBody>
          </p:sp>
          <p:grpSp>
            <p:nvGrpSpPr>
              <p:cNvPr id="86" name="Group 85"/>
              <p:cNvGrpSpPr>
                <a:grpSpLocks/>
              </p:cNvGrpSpPr>
              <p:nvPr/>
            </p:nvGrpSpPr>
            <p:grpSpPr bwMode="auto">
              <a:xfrm>
                <a:off x="4019649" y="602046"/>
                <a:ext cx="247650" cy="168"/>
                <a:chOff x="4998" y="1973"/>
                <a:chExt cx="156" cy="168"/>
              </a:xfrm>
            </p:grpSpPr>
            <p:sp>
              <p:nvSpPr>
                <p:cNvPr id="107" name="Line 127"/>
                <p:cNvSpPr>
                  <a:spLocks noChangeShapeType="1"/>
                </p:cNvSpPr>
                <p:nvPr/>
              </p:nvSpPr>
              <p:spPr bwMode="auto">
                <a:xfrm>
                  <a:off x="4998" y="1973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8" name="Line 128"/>
                <p:cNvSpPr>
                  <a:spLocks noChangeShapeType="1"/>
                </p:cNvSpPr>
                <p:nvPr/>
              </p:nvSpPr>
              <p:spPr bwMode="auto">
                <a:xfrm>
                  <a:off x="5000" y="2141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87" name="Group 86"/>
              <p:cNvGrpSpPr>
                <a:grpSpLocks/>
              </p:cNvGrpSpPr>
              <p:nvPr/>
            </p:nvGrpSpPr>
            <p:grpSpPr bwMode="auto">
              <a:xfrm>
                <a:off x="1212586" y="607340"/>
                <a:ext cx="247650" cy="168"/>
                <a:chOff x="4998" y="1973"/>
                <a:chExt cx="156" cy="168"/>
              </a:xfrm>
            </p:grpSpPr>
            <p:sp>
              <p:nvSpPr>
                <p:cNvPr id="105" name="Line 127"/>
                <p:cNvSpPr>
                  <a:spLocks noChangeShapeType="1"/>
                </p:cNvSpPr>
                <p:nvPr/>
              </p:nvSpPr>
              <p:spPr bwMode="auto">
                <a:xfrm>
                  <a:off x="4998" y="1973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6" name="Line 128"/>
                <p:cNvSpPr>
                  <a:spLocks noChangeShapeType="1"/>
                </p:cNvSpPr>
                <p:nvPr/>
              </p:nvSpPr>
              <p:spPr bwMode="auto">
                <a:xfrm>
                  <a:off x="5000" y="2141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88" name="Group 87"/>
              <p:cNvGrpSpPr>
                <a:grpSpLocks/>
              </p:cNvGrpSpPr>
              <p:nvPr/>
            </p:nvGrpSpPr>
            <p:grpSpPr bwMode="auto">
              <a:xfrm>
                <a:off x="7177579" y="611472"/>
                <a:ext cx="247650" cy="168"/>
                <a:chOff x="4998" y="1973"/>
                <a:chExt cx="156" cy="168"/>
              </a:xfrm>
            </p:grpSpPr>
            <p:sp>
              <p:nvSpPr>
                <p:cNvPr id="103" name="Line 127"/>
                <p:cNvSpPr>
                  <a:spLocks noChangeShapeType="1"/>
                </p:cNvSpPr>
                <p:nvPr/>
              </p:nvSpPr>
              <p:spPr bwMode="auto">
                <a:xfrm>
                  <a:off x="4998" y="1973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4" name="Line 128"/>
                <p:cNvSpPr>
                  <a:spLocks noChangeShapeType="1"/>
                </p:cNvSpPr>
                <p:nvPr/>
              </p:nvSpPr>
              <p:spPr bwMode="auto">
                <a:xfrm>
                  <a:off x="5000" y="2141"/>
                  <a:ext cx="154" cy="0"/>
                </a:xfrm>
                <a:prstGeom prst="line">
                  <a:avLst/>
                </a:prstGeom>
                <a:noFill/>
                <a:ln w="57150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89" name="Oval 88"/>
              <p:cNvSpPr>
                <a:spLocks noChangeArrowheads="1"/>
              </p:cNvSpPr>
              <p:nvPr/>
            </p:nvSpPr>
            <p:spPr bwMode="auto">
              <a:xfrm>
                <a:off x="3682736" y="3456516"/>
                <a:ext cx="146050" cy="898525"/>
              </a:xfrm>
              <a:prstGeom prst="ellipse">
                <a:avLst/>
              </a:prstGeom>
              <a:solidFill>
                <a:srgbClr val="E5B9DF"/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0" name="Oval 89"/>
              <p:cNvSpPr>
                <a:spLocks noChangeArrowheads="1"/>
              </p:cNvSpPr>
              <p:nvPr/>
            </p:nvSpPr>
            <p:spPr bwMode="auto">
              <a:xfrm>
                <a:off x="4552686" y="3425723"/>
                <a:ext cx="146050" cy="898525"/>
              </a:xfrm>
              <a:prstGeom prst="ellipse">
                <a:avLst/>
              </a:prstGeom>
              <a:solidFill>
                <a:srgbClr val="E5B9DF"/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1" name="Oval 90"/>
              <p:cNvSpPr>
                <a:spLocks noChangeArrowheads="1"/>
              </p:cNvSpPr>
              <p:nvPr/>
            </p:nvSpPr>
            <p:spPr bwMode="auto">
              <a:xfrm>
                <a:off x="5477718" y="3443285"/>
                <a:ext cx="146050" cy="898525"/>
              </a:xfrm>
              <a:prstGeom prst="ellipse">
                <a:avLst/>
              </a:prstGeom>
              <a:solidFill>
                <a:srgbClr val="E5B9DF"/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2" name="Text Box 146"/>
              <p:cNvSpPr txBox="1">
                <a:spLocks noChangeArrowheads="1"/>
              </p:cNvSpPr>
              <p:nvPr/>
            </p:nvSpPr>
            <p:spPr bwMode="auto">
              <a:xfrm>
                <a:off x="4751325" y="2500432"/>
                <a:ext cx="1914526" cy="5013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Incident, </a:t>
                </a:r>
                <a:r>
                  <a:rPr lang="en-US" altLang="en-US" sz="1000" dirty="0" smtClean="0">
                    <a:solidFill>
                      <a:sysClr val="windowText" lastClr="000000"/>
                    </a:solidFill>
                    <a:latin typeface="Comic Sans MS" pitchFamily="66" charset="0"/>
                  </a:rPr>
                  <a:t>Reflected, transmitted </a:t>
                </a:r>
                <a:r>
                  <a:rPr lang="en-US" altLang="en-US" sz="1000" dirty="0">
                    <a:solidFill>
                      <a:sysClr val="windowText" lastClr="000000"/>
                    </a:solidFill>
                    <a:latin typeface="Comic Sans MS" pitchFamily="66" charset="0"/>
                  </a:rPr>
                  <a:t>Power</a:t>
                </a:r>
              </a:p>
            </p:txBody>
          </p:sp>
          <p:grpSp>
            <p:nvGrpSpPr>
              <p:cNvPr id="93" name="Group 92"/>
              <p:cNvGrpSpPr>
                <a:grpSpLocks/>
              </p:cNvGrpSpPr>
              <p:nvPr/>
            </p:nvGrpSpPr>
            <p:grpSpPr bwMode="auto">
              <a:xfrm>
                <a:off x="4862884" y="4079081"/>
                <a:ext cx="509588" cy="365125"/>
                <a:chOff x="3675" y="2610"/>
                <a:chExt cx="321" cy="230"/>
              </a:xfrm>
            </p:grpSpPr>
            <p:sp>
              <p:nvSpPr>
                <p:cNvPr id="101" name="Rectangle 100"/>
                <p:cNvSpPr>
                  <a:spLocks noChangeArrowheads="1"/>
                </p:cNvSpPr>
                <p:nvPr/>
              </p:nvSpPr>
              <p:spPr bwMode="auto">
                <a:xfrm>
                  <a:off x="3675" y="2698"/>
                  <a:ext cx="321" cy="14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9525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2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3838" y="2610"/>
                  <a:ext cx="0" cy="87"/>
                </a:xfrm>
                <a:prstGeom prst="line">
                  <a:avLst/>
                </a:prstGeom>
                <a:noFill/>
                <a:ln w="762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en-GB" sz="110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94" name="Rectangle 93"/>
              <p:cNvSpPr>
                <a:spLocks noChangeArrowheads="1"/>
              </p:cNvSpPr>
              <p:nvPr/>
            </p:nvSpPr>
            <p:spPr bwMode="auto">
              <a:xfrm>
                <a:off x="7226791" y="3790947"/>
                <a:ext cx="195263" cy="166687"/>
              </a:xfrm>
              <a:prstGeom prst="rect">
                <a:avLst/>
              </a:prstGeom>
              <a:solidFill>
                <a:srgbClr val="A4FAC1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5" name="AutoShape 129"/>
              <p:cNvSpPr>
                <a:spLocks noChangeArrowheads="1"/>
              </p:cNvSpPr>
              <p:nvPr/>
            </p:nvSpPr>
            <p:spPr bwMode="auto">
              <a:xfrm>
                <a:off x="8127685" y="3548060"/>
                <a:ext cx="106872" cy="334962"/>
              </a:xfrm>
              <a:prstGeom prst="flowChartCollate">
                <a:avLst/>
              </a:prstGeom>
              <a:solidFill>
                <a:sysClr val="windowText" lastClr="000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6" name="Rectangle 95"/>
              <p:cNvSpPr>
                <a:spLocks noChangeArrowheads="1"/>
              </p:cNvSpPr>
              <p:nvPr/>
            </p:nvSpPr>
            <p:spPr bwMode="auto">
              <a:xfrm>
                <a:off x="5623768" y="3098564"/>
                <a:ext cx="63235" cy="53376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7" name="Rectangle 96"/>
              <p:cNvSpPr>
                <a:spLocks noChangeArrowheads="1"/>
              </p:cNvSpPr>
              <p:nvPr/>
            </p:nvSpPr>
            <p:spPr bwMode="auto">
              <a:xfrm>
                <a:off x="607749" y="2731883"/>
                <a:ext cx="3989385" cy="7778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8" name="Rectangle 97"/>
              <p:cNvSpPr>
                <a:spLocks noChangeArrowheads="1"/>
              </p:cNvSpPr>
              <p:nvPr/>
            </p:nvSpPr>
            <p:spPr bwMode="auto">
              <a:xfrm>
                <a:off x="607749" y="1995967"/>
                <a:ext cx="91280" cy="71953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sz="11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9" name="Isosceles Triangle 98"/>
              <p:cNvSpPr/>
              <p:nvPr/>
            </p:nvSpPr>
            <p:spPr>
              <a:xfrm rot="10800000">
                <a:off x="195396" y="1962499"/>
                <a:ext cx="915988" cy="648072"/>
              </a:xfrm>
              <a:prstGeom prst="triangl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sz="110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100" name="Text Box 140"/>
              <p:cNvSpPr txBox="1">
                <a:spLocks noChangeArrowheads="1"/>
              </p:cNvSpPr>
              <p:nvPr/>
            </p:nvSpPr>
            <p:spPr bwMode="auto">
              <a:xfrm>
                <a:off x="1029836" y="1640793"/>
                <a:ext cx="960438" cy="3085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en-US" sz="1000" dirty="0" smtClean="0">
                    <a:solidFill>
                      <a:sysClr val="windowText" lastClr="000000"/>
                    </a:solidFill>
                    <a:latin typeface="Comic Sans MS" pitchFamily="66" charset="0"/>
                  </a:rPr>
                  <a:t>Klystron</a:t>
                </a:r>
                <a:endParaRPr lang="en-US" altLang="en-US" sz="100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22868" y="1357500"/>
            <a:ext cx="9132588" cy="2623539"/>
            <a:chOff x="-189469" y="1170702"/>
            <a:chExt cx="9132588" cy="2623539"/>
          </a:xfrm>
        </p:grpSpPr>
        <p:sp>
          <p:nvSpPr>
            <p:cNvPr id="5" name="Rectangle 4"/>
            <p:cNvSpPr/>
            <p:nvPr/>
          </p:nvSpPr>
          <p:spPr>
            <a:xfrm>
              <a:off x="7467975" y="3398244"/>
              <a:ext cx="1372175" cy="395997"/>
            </a:xfrm>
            <a:prstGeom prst="rect">
              <a:avLst/>
            </a:prstGeom>
            <a:no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dirty="0" smtClean="0">
                  <a:solidFill>
                    <a:srgbClr val="FF0000"/>
                  </a:solidFill>
                </a:rPr>
                <a:t>OTR for SMI diagnostics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553635" y="3398244"/>
              <a:ext cx="1088349" cy="395997"/>
            </a:xfrm>
            <a:prstGeom prst="rect">
              <a:avLst/>
            </a:prstGeom>
            <a:no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dirty="0" smtClean="0">
                  <a:solidFill>
                    <a:srgbClr val="0000FF"/>
                  </a:solidFill>
                </a:rPr>
                <a:t>Laser dump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-189469" y="1170702"/>
              <a:ext cx="9132588" cy="2357058"/>
              <a:chOff x="-189469" y="1960200"/>
              <a:chExt cx="9132588" cy="2357058"/>
            </a:xfrm>
          </p:grpSpPr>
          <p:sp>
            <p:nvSpPr>
              <p:cNvPr id="8" name="Isosceles Triangle 7"/>
              <p:cNvSpPr/>
              <p:nvPr/>
            </p:nvSpPr>
            <p:spPr>
              <a:xfrm rot="20040000" flipH="1">
                <a:off x="7716690" y="3150768"/>
                <a:ext cx="171985" cy="452523"/>
              </a:xfrm>
              <a:prstGeom prst="triangle">
                <a:avLst/>
              </a:prstGeom>
              <a:solidFill>
                <a:srgbClr val="9BBB59">
                  <a:lumMod val="50000"/>
                </a:srgbClr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>
                <a:off x="2415507" y="3028453"/>
                <a:ext cx="160171" cy="610076"/>
              </a:xfrm>
              <a:prstGeom prst="triangle">
                <a:avLst/>
              </a:prstGeom>
              <a:solidFill>
                <a:srgbClr val="9BBB59">
                  <a:lumMod val="50000"/>
                </a:srgbClr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>
                <a:off x="1075422" y="2677409"/>
                <a:ext cx="320341" cy="1350146"/>
              </a:xfrm>
              <a:prstGeom prst="triangle">
                <a:avLst/>
              </a:prstGeom>
              <a:gradFill rotWithShape="1">
                <a:gsLst>
                  <a:gs pos="0">
                    <a:srgbClr val="4F81BD">
                      <a:tint val="100000"/>
                      <a:shade val="100000"/>
                      <a:satMod val="130000"/>
                    </a:srgbClr>
                  </a:gs>
                  <a:gs pos="100000">
                    <a:srgbClr val="4F81BD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711451" y="3054992"/>
                <a:ext cx="3718236" cy="67507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lumMod val="20000"/>
                      <a:lumOff val="80000"/>
                    </a:srgbClr>
                  </a:gs>
                  <a:gs pos="100000">
                    <a:srgbClr val="F79646">
                      <a:lumMod val="60000"/>
                      <a:lumOff val="40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>
                  <a:solidFill>
                    <a:sysClr val="window" lastClr="FFFFFF"/>
                  </a:solidFill>
                </a:endParaRP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>
                <a:off x="1235593" y="3398250"/>
                <a:ext cx="6879526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13" name="Straight Arrow Connector 12"/>
              <p:cNvCxnSpPr/>
              <p:nvPr/>
            </p:nvCxnSpPr>
            <p:spPr>
              <a:xfrm flipH="1">
                <a:off x="339546" y="3386808"/>
                <a:ext cx="896047" cy="47690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headEnd type="none"/>
                <a:tailEnd type="none"/>
              </a:ln>
              <a:effectLst/>
            </p:spPr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305223" y="3192295"/>
                <a:ext cx="503390" cy="492002"/>
              </a:xfrm>
              <a:prstGeom prst="line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529918" y="3413346"/>
                <a:ext cx="6624181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16" name="Straight Arrow Connector 15"/>
              <p:cNvCxnSpPr/>
              <p:nvPr/>
            </p:nvCxnSpPr>
            <p:spPr>
              <a:xfrm rot="16200000">
                <a:off x="7918" y="2891346"/>
                <a:ext cx="10440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headEnd type="stealth" w="lg" len="lg"/>
                <a:tailEnd type="none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>
              <a:xfrm flipH="1" flipV="1">
                <a:off x="6879522" y="3146527"/>
                <a:ext cx="503390" cy="492002"/>
              </a:xfrm>
              <a:prstGeom prst="line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7108336" y="3403971"/>
                <a:ext cx="1" cy="772329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headEnd type="stealth" w="lg" len="lg"/>
                <a:tailEnd type="none"/>
              </a:ln>
              <a:effectLst/>
            </p:spPr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1201270" y="3401905"/>
                <a:ext cx="1475997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20" name="Straight Arrow Connector 19"/>
              <p:cNvCxnSpPr/>
              <p:nvPr/>
            </p:nvCxnSpPr>
            <p:spPr>
              <a:xfrm flipV="1">
                <a:off x="739523" y="3415412"/>
                <a:ext cx="5678723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21" name="Straight Arrow Connector 20"/>
              <p:cNvCxnSpPr/>
              <p:nvPr/>
            </p:nvCxnSpPr>
            <p:spPr>
              <a:xfrm flipH="1" flipV="1">
                <a:off x="317726" y="2379590"/>
                <a:ext cx="971557" cy="1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headEnd type="stealth" w="lg" len="lg"/>
                <a:tailEnd type="none"/>
              </a:ln>
              <a:effectLst/>
            </p:spPr>
          </p:cxnSp>
          <p:sp>
            <p:nvSpPr>
              <p:cNvPr id="22" name="Rectangle 21"/>
              <p:cNvSpPr/>
              <p:nvPr/>
            </p:nvSpPr>
            <p:spPr>
              <a:xfrm>
                <a:off x="180978" y="2208292"/>
                <a:ext cx="684000" cy="308932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100000"/>
                      <a:shade val="100000"/>
                      <a:satMod val="130000"/>
                    </a:srgbClr>
                  </a:gs>
                  <a:gs pos="100000">
                    <a:srgbClr val="4F81BD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 smtClean="0">
                    <a:solidFill>
                      <a:sysClr val="window" lastClr="FFFFFF"/>
                    </a:solidFill>
                  </a:rPr>
                  <a:t>Laser</a:t>
                </a:r>
                <a:endParaRPr lang="en-US" dirty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2740220">
                <a:off x="1109724" y="2219734"/>
                <a:ext cx="828000" cy="308932"/>
              </a:xfrm>
              <a:prstGeom prst="rect">
                <a:avLst/>
              </a:prstGeom>
              <a:gradFill rotWithShape="1">
                <a:gsLst>
                  <a:gs pos="0">
                    <a:srgbClr val="9BBB59">
                      <a:lumMod val="60000"/>
                      <a:lumOff val="40000"/>
                    </a:srgbClr>
                  </a:gs>
                  <a:gs pos="100000">
                    <a:srgbClr val="9BBB59">
                      <a:lumMod val="7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 smtClean="0">
                    <a:solidFill>
                      <a:sysClr val="window" lastClr="FFFFFF"/>
                    </a:solidFill>
                  </a:rPr>
                  <a:t>RF gun</a:t>
                </a:r>
                <a:endParaRPr lang="en-US" dirty="0">
                  <a:solidFill>
                    <a:sysClr val="window" lastClr="FFFFFF"/>
                  </a:solidFill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H="1" flipV="1">
                <a:off x="2496588" y="3393307"/>
                <a:ext cx="52920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9BBB59">
                    <a:lumMod val="75000"/>
                  </a:srgbClr>
                </a:solidFill>
                <a:prstDash val="solid"/>
                <a:headEnd type="stealth" w="lg" len="lg"/>
                <a:tailEnd type="none"/>
              </a:ln>
              <a:effectLst/>
            </p:spPr>
          </p:cxnSp>
          <p:cxnSp>
            <p:nvCxnSpPr>
              <p:cNvPr id="25" name="Straight Arrow Connector 24"/>
              <p:cNvCxnSpPr/>
              <p:nvPr/>
            </p:nvCxnSpPr>
            <p:spPr>
              <a:xfrm flipH="1" flipV="1">
                <a:off x="1825511" y="2655783"/>
                <a:ext cx="646355" cy="759629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9BBB59">
                    <a:lumMod val="75000"/>
                  </a:srgbClr>
                </a:solidFill>
                <a:prstDash val="solid"/>
                <a:headEnd type="stealth" w="lg" len="lg"/>
                <a:tailEnd type="none"/>
              </a:ln>
              <a:effectLst/>
            </p:spPr>
          </p:cxnSp>
          <p:cxnSp>
            <p:nvCxnSpPr>
              <p:cNvPr id="26" name="Straight Arrow Connector 25"/>
              <p:cNvCxnSpPr/>
              <p:nvPr/>
            </p:nvCxnSpPr>
            <p:spPr>
              <a:xfrm flipH="1">
                <a:off x="7832778" y="2613045"/>
                <a:ext cx="265034" cy="77225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9BBB59">
                    <a:lumMod val="75000"/>
                  </a:srgbClr>
                </a:solidFill>
                <a:prstDash val="solid"/>
                <a:headEnd type="stealth" w="lg" len="lg"/>
                <a:tailEnd type="none"/>
              </a:ln>
              <a:effectLst/>
            </p:spPr>
          </p:cxnSp>
          <p:sp>
            <p:nvSpPr>
              <p:cNvPr id="27" name="Rectangle 26"/>
              <p:cNvSpPr/>
              <p:nvPr/>
            </p:nvSpPr>
            <p:spPr>
              <a:xfrm>
                <a:off x="6204157" y="2679775"/>
                <a:ext cx="1910962" cy="395997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>
                    <a:solidFill>
                      <a:srgbClr val="008000"/>
                    </a:solidFill>
                  </a:rPr>
                  <a:t>e</a:t>
                </a:r>
                <a:r>
                  <a:rPr lang="en-US" dirty="0" smtClean="0">
                    <a:solidFill>
                      <a:srgbClr val="008000"/>
                    </a:solidFill>
                  </a:rPr>
                  <a:t>- spectrometer</a:t>
                </a:r>
                <a:endParaRPr lang="en-US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841020" y="3007629"/>
                <a:ext cx="122329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 smtClean="0">
                    <a:solidFill>
                      <a:sysClr val="window" lastClr="FFFFFF"/>
                    </a:solidFill>
                  </a:rPr>
                  <a:t>Plasma cell</a:t>
                </a:r>
                <a:endParaRPr lang="en-US" dirty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-189469" y="3921261"/>
                <a:ext cx="1088349" cy="395997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 smtClean="0">
                    <a:solidFill>
                      <a:srgbClr val="FF0000"/>
                    </a:solidFill>
                  </a:rPr>
                  <a:t>SPS p+ beam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115119" y="3090201"/>
                <a:ext cx="828000" cy="594095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lumMod val="20000"/>
                      <a:lumOff val="80000"/>
                    </a:srgbClr>
                  </a:gs>
                  <a:gs pos="100000">
                    <a:srgbClr val="FF0000"/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>
                    <a:solidFill>
                      <a:sysClr val="window" lastClr="FFFFFF"/>
                    </a:solidFill>
                  </a:rPr>
                  <a:t>p</a:t>
                </a:r>
                <a:r>
                  <a:rPr lang="en-US" dirty="0" smtClean="0">
                    <a:solidFill>
                      <a:sysClr val="window" lastClr="FFFFFF"/>
                    </a:solidFill>
                  </a:rPr>
                  <a:t>+ dump</a:t>
                </a:r>
                <a:endParaRPr lang="en-US" dirty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807374" y="2528666"/>
                <a:ext cx="1910962" cy="395997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dirty="0">
                    <a:solidFill>
                      <a:srgbClr val="008000"/>
                    </a:solidFill>
                  </a:rPr>
                  <a:t>e</a:t>
                </a:r>
                <a:r>
                  <a:rPr lang="en-US" dirty="0" smtClean="0">
                    <a:solidFill>
                      <a:srgbClr val="008000"/>
                    </a:solidFill>
                  </a:rPr>
                  <a:t>- bea</a:t>
                </a:r>
                <a:r>
                  <a:rPr lang="en-US" dirty="0">
                    <a:solidFill>
                      <a:srgbClr val="008000"/>
                    </a:solidFill>
                  </a:rPr>
                  <a:t>m</a:t>
                </a: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7329388" y="3150181"/>
                <a:ext cx="503390" cy="492002"/>
              </a:xfrm>
              <a:prstGeom prst="lin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3" name="Straight Arrow Connector 32"/>
              <p:cNvCxnSpPr/>
              <p:nvPr/>
            </p:nvCxnSpPr>
            <p:spPr>
              <a:xfrm flipH="1" flipV="1">
                <a:off x="7592525" y="3396183"/>
                <a:ext cx="1" cy="772329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headEnd type="stealth" w="lg" len="lg"/>
                <a:tailEnd type="none"/>
              </a:ln>
              <a:effectLst/>
            </p:spPr>
          </p:cxnSp>
        </p:grpSp>
      </p:grpSp>
      <p:sp>
        <p:nvSpPr>
          <p:cNvPr id="131" name="Rectangle 130"/>
          <p:cNvSpPr/>
          <p:nvPr/>
        </p:nvSpPr>
        <p:spPr>
          <a:xfrm>
            <a:off x="4120225" y="758759"/>
            <a:ext cx="4950042" cy="1138773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 defTabSz="457200">
              <a:spcBef>
                <a:spcPct val="20000"/>
              </a:spcBef>
              <a:buFont typeface="Wingdings" charset="2"/>
              <a:buChar char="Ø"/>
            </a:pPr>
            <a:r>
              <a:rPr lang="en-US" sz="2000" b="1" dirty="0" smtClean="0">
                <a:solidFill>
                  <a:prstClr val="white"/>
                </a:solidFill>
                <a:latin typeface="Garamond"/>
              </a:rPr>
              <a:t>Approved </a:t>
            </a:r>
            <a:r>
              <a:rPr lang="en-US" sz="2000" b="1" dirty="0">
                <a:solidFill>
                  <a:prstClr val="white"/>
                </a:solidFill>
                <a:latin typeface="Garamond"/>
              </a:rPr>
              <a:t>in August 2013</a:t>
            </a:r>
          </a:p>
          <a:p>
            <a:pPr marL="342900" indent="-342900" algn="just" defTabSz="457200">
              <a:spcBef>
                <a:spcPct val="20000"/>
              </a:spcBef>
              <a:buFont typeface="Wingdings" charset="2"/>
              <a:buChar char="Ø"/>
            </a:pPr>
            <a:r>
              <a:rPr lang="en-US" sz="2000" b="1" dirty="0" smtClean="0">
                <a:solidFill>
                  <a:prstClr val="white"/>
                </a:solidFill>
                <a:latin typeface="Garamond"/>
              </a:rPr>
              <a:t>First </a:t>
            </a:r>
            <a:r>
              <a:rPr lang="en-US" sz="2000" b="1" dirty="0">
                <a:solidFill>
                  <a:prstClr val="white"/>
                </a:solidFill>
                <a:latin typeface="Garamond"/>
              </a:rPr>
              <a:t>p+ and laser beam in 2016 (Phase 1)</a:t>
            </a:r>
          </a:p>
          <a:p>
            <a:pPr marL="342900" indent="-342900" algn="just" defTabSz="457200">
              <a:spcBef>
                <a:spcPct val="20000"/>
              </a:spcBef>
              <a:buFont typeface="Wingdings" charset="2"/>
              <a:buChar char="Ø"/>
            </a:pPr>
            <a:r>
              <a:rPr lang="en-US" sz="2000" b="1" dirty="0">
                <a:solidFill>
                  <a:prstClr val="white"/>
                </a:solidFill>
                <a:latin typeface="Garamond"/>
              </a:rPr>
              <a:t>First e- beam in 2017-2018 (Phase 2)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7736174" y="6339673"/>
            <a:ext cx="1045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C. </a:t>
            </a:r>
            <a:r>
              <a:rPr lang="en-GB" dirty="0" err="1" smtClean="0">
                <a:solidFill>
                  <a:prstClr val="black"/>
                </a:solidFill>
              </a:rPr>
              <a:t>Bracco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33" name="Picture 6" descr="3_AWAKE_white_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468" y="623217"/>
            <a:ext cx="1685057" cy="84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TextBox 133"/>
          <p:cNvSpPr txBox="1"/>
          <p:nvPr/>
        </p:nvSpPr>
        <p:spPr>
          <a:xfrm>
            <a:off x="2684203" y="3318561"/>
            <a:ext cx="3319563" cy="954107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0099"/>
                </a:solidFill>
              </a:rPr>
              <a:t>a</a:t>
            </a:r>
            <a:r>
              <a:rPr lang="en-GB" sz="2800" dirty="0" smtClean="0">
                <a:solidFill>
                  <a:srgbClr val="000099"/>
                </a:solidFill>
              </a:rPr>
              <a:t>ccelerating gradient </a:t>
            </a:r>
          </a:p>
          <a:p>
            <a:r>
              <a:rPr lang="en-GB" sz="2800" dirty="0" smtClean="0">
                <a:solidFill>
                  <a:srgbClr val="000099"/>
                </a:solidFill>
              </a:rPr>
              <a:t>&gt;</a:t>
            </a:r>
            <a:r>
              <a:rPr lang="en-GB" sz="2800" dirty="0">
                <a:solidFill>
                  <a:srgbClr val="000099"/>
                </a:solidFill>
              </a:rPr>
              <a:t>1</a:t>
            </a:r>
            <a:r>
              <a:rPr lang="en-GB" sz="2800" dirty="0" smtClean="0">
                <a:solidFill>
                  <a:srgbClr val="000099"/>
                </a:solidFill>
              </a:rPr>
              <a:t> GV/m</a:t>
            </a:r>
            <a:endParaRPr lang="en-GB" sz="28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3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 animBg="1"/>
      <p:bldP spid="134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E6BB97-60D0-4BCD-850C-E7CBDA1CE2DC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3796" name="Picture 4" descr="PastedGraphic-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181100"/>
            <a:ext cx="4311650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5" descr="PastedGraphic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203325"/>
            <a:ext cx="4264025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Box 6"/>
          <p:cNvSpPr txBox="1">
            <a:spLocks noChangeArrowheads="1"/>
          </p:cNvSpPr>
          <p:nvPr/>
        </p:nvSpPr>
        <p:spPr bwMode="auto">
          <a:xfrm>
            <a:off x="1347788" y="793750"/>
            <a:ext cx="1730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0070C0"/>
                </a:solidFill>
              </a:rPr>
              <a:t>An e+ e- collider</a:t>
            </a:r>
          </a:p>
        </p:txBody>
      </p:sp>
      <p:sp>
        <p:nvSpPr>
          <p:cNvPr id="33799" name="TextBox 7"/>
          <p:cNvSpPr txBox="1">
            <a:spLocks noChangeArrowheads="1"/>
          </p:cNvSpPr>
          <p:nvPr/>
        </p:nvSpPr>
        <p:spPr bwMode="auto">
          <a:xfrm>
            <a:off x="5757863" y="795338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0070C0"/>
                </a:solidFill>
              </a:rPr>
              <a:t>An e-p collider</a:t>
            </a:r>
          </a:p>
        </p:txBody>
      </p:sp>
      <p:pic>
        <p:nvPicPr>
          <p:cNvPr id="33800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105150"/>
            <a:ext cx="5378450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4731543"/>
            <a:ext cx="2139950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-42932" y="0"/>
            <a:ext cx="9143999" cy="720000"/>
          </a:xfrm>
          <a:prstGeom prst="rect">
            <a:avLst/>
          </a:prstGeom>
          <a:solidFill>
            <a:schemeClr val="tx1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f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ar future </a:t>
            </a:r>
            <a:r>
              <a:rPr lang="en-GB" sz="3200" b="1" i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p</a:t>
            </a: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-driven plasma collider designs </a:t>
            </a:r>
            <a:endParaRPr lang="en-GB" sz="3200" b="1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809" y="6412984"/>
            <a:ext cx="1808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S. </a:t>
            </a:r>
            <a:r>
              <a:rPr lang="en-GB" dirty="0" err="1">
                <a:solidFill>
                  <a:prstClr val="black"/>
                </a:solidFill>
              </a:rPr>
              <a:t>C</a:t>
            </a:r>
            <a:r>
              <a:rPr lang="en-GB" dirty="0" err="1" smtClean="0">
                <a:solidFill>
                  <a:prstClr val="black"/>
                </a:solidFill>
              </a:rPr>
              <a:t>hattopadhyay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5809" y="3555452"/>
            <a:ext cx="3564029" cy="954107"/>
          </a:xfrm>
          <a:prstGeom prst="rect">
            <a:avLst/>
          </a:prstGeom>
          <a:noFill/>
          <a:ln w="22225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</a:rPr>
              <a:t>accelerating gradient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</a:rPr>
              <a:t>&gt;1 GV/m</a:t>
            </a:r>
          </a:p>
        </p:txBody>
      </p:sp>
    </p:spTree>
    <p:extLst>
      <p:ext uri="{BB962C8B-B14F-4D97-AF65-F5344CB8AC3E}">
        <p14:creationId xmlns:p14="http://schemas.microsoft.com/office/powerpoint/2010/main" val="27454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9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European XFEL">
  <a:themeElements>
    <a:clrScheme name="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1_European XFEL">
  <a:themeElements>
    <a:clrScheme name="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_European XFEL">
  <a:themeElements>
    <a:clrScheme name="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3_European XFEL">
  <a:themeElements>
    <a:clrScheme name="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0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rgbClr val="002060"/>
        </a:solidFill>
      </a:spPr>
      <a:bodyPr wrap="square" tIns="0" bIns="0" rtlCol="0" anchor="ctr">
        <a:spAutoFit/>
      </a:bodyPr>
      <a:lstStyle>
        <a:defPPr algn="ctr">
          <a:defRPr sz="4000" b="1" kern="0" dirty="0" smtClean="0">
            <a:solidFill>
              <a:srgbClr val="FFFF00"/>
            </a:solidFill>
            <a:cs typeface="Calibri" pitchFamily="34" charset="0"/>
          </a:defRPr>
        </a:defPPr>
      </a:lstStyle>
    </a:txDef>
  </a:objectDefaults>
  <a:extraClrSchemeLst/>
</a:theme>
</file>

<file path=ppt/theme/theme3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9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2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2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3.xml><?xml version="1.0" encoding="utf-8"?>
<a:theme xmlns:a="http://schemas.openxmlformats.org/drawingml/2006/main" name="Default Theme">
  <a:themeElements>
    <a:clrScheme name="ORNL Corporate Palette 140501">
      <a:dk1>
        <a:sysClr val="windowText" lastClr="000000"/>
      </a:dk1>
      <a:lt1>
        <a:sysClr val="window" lastClr="FFFFFF"/>
      </a:lt1>
      <a:dk2>
        <a:srgbClr val="1E7640"/>
      </a:dk2>
      <a:lt2>
        <a:srgbClr val="FFFFFF"/>
      </a:lt2>
      <a:accent1>
        <a:srgbClr val="0070B9"/>
      </a:accent1>
      <a:accent2>
        <a:srgbClr val="84B641"/>
      </a:accent2>
      <a:accent3>
        <a:srgbClr val="DE762D"/>
      </a:accent3>
      <a:accent4>
        <a:srgbClr val="00BDDD"/>
      </a:accent4>
      <a:accent5>
        <a:srgbClr val="A03123"/>
      </a:accent5>
      <a:accent6>
        <a:srgbClr val="FFCD00"/>
      </a:accent6>
      <a:hlink>
        <a:srgbClr val="0070B9"/>
      </a:hlink>
      <a:folHlink>
        <a:srgbClr val="1E7640"/>
      </a:folHlink>
    </a:clrScheme>
    <a:fontScheme name="ORNL 2013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contourClr>
            <a:schemeClr val="lt1"/>
          </a:contourClr>
        </a:sp3d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lnSpc>
            <a:spcPct val="90000"/>
          </a:lnSpc>
          <a:defRPr dirty="0" smtClean="0"/>
        </a:defPPr>
      </a:lstStyle>
    </a:txDef>
  </a:objectDefaults>
  <a:extraClrSchemeLst/>
</a:theme>
</file>

<file path=ppt/theme/theme44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5.xml><?xml version="1.0" encoding="utf-8"?>
<a:theme xmlns:a="http://schemas.openxmlformats.org/drawingml/2006/main" name="1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6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7.xml><?xml version="1.0" encoding="utf-8"?>
<a:theme xmlns:a="http://schemas.openxmlformats.org/drawingml/2006/main" name="2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800" dirty="0" smtClean="0">
            <a:latin typeface="+mj-lt"/>
          </a:defRPr>
        </a:defPPr>
      </a:lstStyle>
    </a:txDef>
  </a:objectDefaults>
  <a:extraClrSchemeLst/>
</a:theme>
</file>

<file path=ppt/theme/theme4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SynRad 1">
    <a:dk1>
      <a:srgbClr val="5F5F5F"/>
    </a:dk1>
    <a:lt1>
      <a:srgbClr val="FFFFCC"/>
    </a:lt1>
    <a:dk2>
      <a:srgbClr val="000000"/>
    </a:dk2>
    <a:lt2>
      <a:srgbClr val="FFCC66"/>
    </a:lt2>
    <a:accent1>
      <a:srgbClr val="FF9933"/>
    </a:accent1>
    <a:accent2>
      <a:srgbClr val="CC0066"/>
    </a:accent2>
    <a:accent3>
      <a:srgbClr val="AAAAAA"/>
    </a:accent3>
    <a:accent4>
      <a:srgbClr val="DADAAE"/>
    </a:accent4>
    <a:accent5>
      <a:srgbClr val="FFCAAD"/>
    </a:accent5>
    <a:accent6>
      <a:srgbClr val="B9005C"/>
    </a:accent6>
    <a:hlink>
      <a:srgbClr val="CC00CC"/>
    </a:hlink>
    <a:folHlink>
      <a:srgbClr val="990099"/>
    </a:folHlink>
  </a:clrScheme>
  <a:fontScheme name="SynRad">
    <a:majorFont>
      <a:latin typeface="Comic Sans MS"/>
      <a:ea typeface=""/>
      <a:cs typeface="Arial"/>
    </a:majorFont>
    <a:minorFont>
      <a:latin typeface="Times New Roman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1514</TotalTime>
  <Words>4989</Words>
  <Application>Microsoft Office PowerPoint</Application>
  <PresentationFormat>On-screen Show (4:3)</PresentationFormat>
  <Paragraphs>1275</Paragraphs>
  <Slides>110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47</vt:i4>
      </vt:variant>
      <vt:variant>
        <vt:lpstr>Slide Titles</vt:lpstr>
      </vt:variant>
      <vt:variant>
        <vt:i4>110</vt:i4>
      </vt:variant>
    </vt:vector>
  </HeadingPairs>
  <TitlesOfParts>
    <vt:vector size="157" baseType="lpstr">
      <vt:lpstr>Office Theme</vt:lpstr>
      <vt:lpstr>Default Design</vt:lpstr>
      <vt:lpstr>1_Office Theme</vt:lpstr>
      <vt:lpstr>1_Default Design</vt:lpstr>
      <vt:lpstr>2_Default Design</vt:lpstr>
      <vt:lpstr>3_Default Design</vt:lpstr>
      <vt:lpstr>4_Default Design</vt:lpstr>
      <vt:lpstr>5_Default Design</vt:lpstr>
      <vt:lpstr>7_Default Design</vt:lpstr>
      <vt:lpstr>8_Default Design</vt:lpstr>
      <vt:lpstr>9_Default Design</vt:lpstr>
      <vt:lpstr>10_Default Design</vt:lpstr>
      <vt:lpstr>11_Default Design</vt:lpstr>
      <vt:lpstr>12_Default Design</vt:lpstr>
      <vt:lpstr>13_Default Design</vt:lpstr>
      <vt:lpstr>14_Default Design</vt:lpstr>
      <vt:lpstr>15_Default Design</vt:lpstr>
      <vt:lpstr>16_Default Design</vt:lpstr>
      <vt:lpstr>17_Default Design</vt:lpstr>
      <vt:lpstr>18_Default Design</vt:lpstr>
      <vt:lpstr>19_Default Design</vt:lpstr>
      <vt:lpstr>20_Default Design</vt:lpstr>
      <vt:lpstr>European XFEL</vt:lpstr>
      <vt:lpstr>1_European XFEL</vt:lpstr>
      <vt:lpstr>2_European XFEL</vt:lpstr>
      <vt:lpstr>3_European XFEL</vt:lpstr>
      <vt:lpstr>11_Office Theme</vt:lpstr>
      <vt:lpstr>12_Office Theme</vt:lpstr>
      <vt:lpstr>13_Office Theme</vt:lpstr>
      <vt:lpstr>10_Office Theme</vt:lpstr>
      <vt:lpstr>2_Office Theme</vt:lpstr>
      <vt:lpstr>14_Office Theme</vt:lpstr>
      <vt:lpstr>4_Office Theme</vt:lpstr>
      <vt:lpstr>Bold Stripes</vt:lpstr>
      <vt:lpstr>5_Office Theme</vt:lpstr>
      <vt:lpstr>6_Office Theme</vt:lpstr>
      <vt:lpstr>7_Office Theme</vt:lpstr>
      <vt:lpstr>8_Office Theme</vt:lpstr>
      <vt:lpstr>6_Default Design</vt:lpstr>
      <vt:lpstr>21_Default Design</vt:lpstr>
      <vt:lpstr>9_Office Theme</vt:lpstr>
      <vt:lpstr>15_Office Theme</vt:lpstr>
      <vt:lpstr>Default Theme</vt:lpstr>
      <vt:lpstr>17_Office Theme</vt:lpstr>
      <vt:lpstr>18_Office Theme</vt:lpstr>
      <vt:lpstr>19_Office Theme</vt:lpstr>
      <vt:lpstr>20_Office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Phenomenological Cost Model: Conventional Technology</vt:lpstr>
      <vt:lpstr>PowerPoint Presentation</vt:lpstr>
      <vt:lpstr>PowerPoint Presentation</vt:lpstr>
      <vt:lpstr>energy consumption &amp; cost (survey)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with particles appropriately bunched, the laser to electron power transfer efficiencies approach 60%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Accelerators</dc:title>
  <dc:creator>Frank Zimmermann</dc:creator>
  <cp:lastModifiedBy>Frank Zimmermann</cp:lastModifiedBy>
  <cp:revision>58</cp:revision>
  <dcterms:created xsi:type="dcterms:W3CDTF">2014-07-01T19:14:49Z</dcterms:created>
  <dcterms:modified xsi:type="dcterms:W3CDTF">2014-07-11T08:39:05Z</dcterms:modified>
</cp:coreProperties>
</file>