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4078" r:id="rId5"/>
    <p:sldMasterId id="2147484058" r:id="rId6"/>
  </p:sldMasterIdLst>
  <p:notesMasterIdLst>
    <p:notesMasterId r:id="rId25"/>
  </p:notesMasterIdLst>
  <p:handoutMasterIdLst>
    <p:handoutMasterId r:id="rId26"/>
  </p:handoutMasterIdLst>
  <p:sldIdLst>
    <p:sldId id="257" r:id="rId7"/>
    <p:sldId id="610" r:id="rId8"/>
    <p:sldId id="612" r:id="rId9"/>
    <p:sldId id="611" r:id="rId10"/>
    <p:sldId id="615" r:id="rId11"/>
    <p:sldId id="616" r:id="rId12"/>
    <p:sldId id="617" r:id="rId13"/>
    <p:sldId id="619" r:id="rId14"/>
    <p:sldId id="621" r:id="rId15"/>
    <p:sldId id="623" r:id="rId16"/>
    <p:sldId id="618" r:id="rId17"/>
    <p:sldId id="624" r:id="rId18"/>
    <p:sldId id="625" r:id="rId19"/>
    <p:sldId id="613" r:id="rId20"/>
    <p:sldId id="614" r:id="rId21"/>
    <p:sldId id="620" r:id="rId22"/>
    <p:sldId id="626" r:id="rId23"/>
    <p:sldId id="62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e Warren" initials="MCW" lastIdx="37" clrIdx="0"/>
  <p:cmAuthor id="1" name="Andrei Seryi" initials="AS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2147"/>
    <a:srgbClr val="1B3665"/>
    <a:srgbClr val="33AAE1"/>
    <a:srgbClr val="C8FF01"/>
    <a:srgbClr val="FF66FF"/>
    <a:srgbClr val="006600"/>
    <a:srgbClr val="008000"/>
    <a:srgbClr val="FFCCFF"/>
    <a:srgbClr val="CADB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701" autoAdjust="0"/>
  </p:normalViewPr>
  <p:slideViewPr>
    <p:cSldViewPr>
      <p:cViewPr varScale="1">
        <p:scale>
          <a:sx n="84" d="100"/>
          <a:sy n="84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3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4C1AF-9113-2A4C-ACA3-C6EF5309BBC3}" type="datetime1">
              <a:rPr lang="en-GB" smtClean="0"/>
              <a:t>07/07/2014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A4D10-383B-5D44-8304-4115ADCB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82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ACE52BD-4CC2-494A-B123-077E15BFA8E2}" type="datetime1">
              <a:rPr lang="en-GB" smtClean="0"/>
              <a:t>07/07/2014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93014C-F9EC-44C5-B4CB-CDD06D4CCF2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png"/><Relationship Id="rId22" Type="http://schemas.openxmlformats.org/officeDocument/2006/relationships/image" Target="../media/image2.jpe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7.png"/><Relationship Id="rId22" Type="http://schemas.openxmlformats.org/officeDocument/2006/relationships/image" Target="../media/image2.jpe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21" Type="http://schemas.openxmlformats.org/officeDocument/2006/relationships/image" Target="../media/image5.png"/><Relationship Id="rId22" Type="http://schemas.openxmlformats.org/officeDocument/2006/relationships/image" Target="../media/image2.jpeg"/><Relationship Id="rId23" Type="http://schemas.openxmlformats.org/officeDocument/2006/relationships/image" Target="../media/image3.png"/><Relationship Id="rId24" Type="http://schemas.openxmlformats.org/officeDocument/2006/relationships/image" Target="../media/image4.png"/><Relationship Id="rId10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57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1" cstate="print"/>
          <a:srcRect l="7271" t="11251" b="8266"/>
          <a:stretch>
            <a:fillRect/>
          </a:stretch>
        </p:blipFill>
        <p:spPr bwMode="auto">
          <a:xfrm>
            <a:off x="35496" y="116631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203848" y="836712"/>
            <a:ext cx="5940152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EVENT,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NN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Month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 2012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Name Surname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3973" r:id="rId2"/>
    <p:sldLayoutId id="2147484037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  <p:sldLayoutId id="2147483982" r:id="rId12"/>
    <p:sldLayoutId id="2147483983" r:id="rId13"/>
    <p:sldLayoutId id="2147483984" r:id="rId14"/>
    <p:sldLayoutId id="2147483985" r:id="rId15"/>
    <p:sldLayoutId id="2147483986" r:id="rId16"/>
    <p:sldLayoutId id="2147483987" r:id="rId17"/>
    <p:sldLayoutId id="2147483988" r:id="rId18"/>
    <p:sldLayoutId id="2147484032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618" y="37708"/>
            <a:ext cx="3774958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851920" y="836712"/>
            <a:ext cx="5292080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NVEC,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June  2012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Name Surname,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6916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1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3707904" y="836613"/>
            <a:ext cx="5436096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NVEC,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25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June  2012		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latin typeface="Arial" pitchFamily="34" charset="0"/>
              </a:rPr>
              <a:pPr marL="228600" indent="-228600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		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         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Name Surname, JAI </a:t>
            </a:r>
            <a:endParaRPr lang="en-GB" sz="900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3" name="Picture 17" descr="RHUL-Logo"/>
          <p:cNvPicPr>
            <a:picLocks noChangeAspect="1" noChangeArrowheads="1"/>
          </p:cNvPicPr>
          <p:nvPr userDrawn="1"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  <p:sldLayoutId id="2147484076" r:id="rId18"/>
    <p:sldLayoutId id="2147484077" r:id="rId19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9.png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2636912"/>
            <a:ext cx="8064896" cy="422108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2400" dirty="0" smtClean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3200" dirty="0" smtClean="0">
                <a:solidFill>
                  <a:schemeClr val="accent2"/>
                </a:solidFill>
                <a:ea typeface="ＭＳ Ｐゴシック" pitchFamily="34" charset="-128"/>
              </a:rPr>
              <a:t>Pavel Karataev</a:t>
            </a:r>
          </a:p>
          <a:p>
            <a:pPr>
              <a:lnSpc>
                <a:spcPct val="90000"/>
              </a:lnSpc>
            </a:pPr>
            <a:r>
              <a:rPr lang="en-GB" sz="2400" b="0" dirty="0" smtClean="0">
                <a:solidFill>
                  <a:schemeClr val="accent2"/>
                </a:solidFill>
                <a:ea typeface="ＭＳ Ｐゴシック" pitchFamily="34" charset="-128"/>
              </a:rPr>
              <a:t>John Adams Institute for Accelerator Science</a:t>
            </a:r>
          </a:p>
          <a:p>
            <a:pPr>
              <a:lnSpc>
                <a:spcPct val="90000"/>
              </a:lnSpc>
            </a:pPr>
            <a:r>
              <a:rPr lang="en-GB" sz="2400" b="0" dirty="0" smtClean="0">
                <a:solidFill>
                  <a:schemeClr val="accent2"/>
                </a:solidFill>
                <a:ea typeface="ＭＳ Ｐゴシック" pitchFamily="34" charset="-128"/>
              </a:rPr>
              <a:t>At Royal Holloway, University of London</a:t>
            </a:r>
          </a:p>
          <a:p>
            <a:pPr>
              <a:lnSpc>
                <a:spcPct val="90000"/>
              </a:lnSpc>
            </a:pPr>
            <a:endParaRPr lang="en-GB" sz="2400" b="0" dirty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endParaRPr lang="en-GB" sz="2400" b="0" dirty="0" smtClean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endParaRPr lang="en-GB" sz="2400" b="0" dirty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1800" dirty="0" err="1" smtClean="0">
                <a:solidFill>
                  <a:schemeClr val="accent2"/>
                </a:solidFill>
                <a:ea typeface="ＭＳ Ｐゴシック" pitchFamily="34" charset="-128"/>
              </a:rPr>
              <a:t>oPAC</a:t>
            </a:r>
            <a:r>
              <a:rPr lang="en-GB" sz="1800" dirty="0">
                <a:solidFill>
                  <a:schemeClr val="accent2"/>
                </a:solidFill>
                <a:ea typeface="ＭＳ Ｐゴシック" pitchFamily="34" charset="-128"/>
              </a:rPr>
              <a:t> </a:t>
            </a:r>
            <a:r>
              <a:rPr lang="en-GB" sz="1800" dirty="0" smtClean="0">
                <a:solidFill>
                  <a:schemeClr val="accent2"/>
                </a:solidFill>
                <a:ea typeface="ＭＳ Ｐゴシック" pitchFamily="34" charset="-128"/>
              </a:rPr>
              <a:t>Advanced School on Accelerator Optimisation</a:t>
            </a:r>
            <a:endParaRPr lang="en-GB" sz="1800" b="0" dirty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r>
              <a:rPr lang="en-GB" sz="1800" b="0" dirty="0" smtClean="0">
                <a:solidFill>
                  <a:schemeClr val="accent2"/>
                </a:solidFill>
                <a:ea typeface="ＭＳ Ｐゴシック" pitchFamily="34" charset="-128"/>
              </a:rPr>
              <a:t>7-11 July 2014, Royal Holloway College, </a:t>
            </a:r>
            <a:r>
              <a:rPr lang="en-GB" sz="1800" b="0" dirty="0" err="1" smtClean="0">
                <a:solidFill>
                  <a:schemeClr val="accent2"/>
                </a:solidFill>
                <a:ea typeface="ＭＳ Ｐゴシック" pitchFamily="34" charset="-128"/>
              </a:rPr>
              <a:t>Egham</a:t>
            </a:r>
            <a:r>
              <a:rPr lang="en-GB" sz="1800" b="0" dirty="0" smtClean="0">
                <a:solidFill>
                  <a:schemeClr val="accent2"/>
                </a:solidFill>
                <a:ea typeface="ＭＳ Ｐゴシック" pitchFamily="34" charset="-128"/>
              </a:rPr>
              <a:t>, UK</a:t>
            </a:r>
            <a:endParaRPr lang="en-GB" sz="1800" b="0" dirty="0">
              <a:solidFill>
                <a:schemeClr val="accent2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endParaRPr lang="en-GB" sz="2400" b="0" dirty="0" smtClean="0">
              <a:solidFill>
                <a:schemeClr val="accent2"/>
              </a:solidFill>
              <a:ea typeface="ＭＳ Ｐゴシック" pitchFamily="34" charset="-128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1143000"/>
          </a:xfrm>
        </p:spPr>
        <p:txBody>
          <a:bodyPr/>
          <a:lstStyle/>
          <a:p>
            <a:r>
              <a:rPr lang="en-GB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JAI activity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336" y="-27384"/>
            <a:ext cx="1440000" cy="720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VELA facility -&gt; CLARA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9" y="1484784"/>
            <a:ext cx="9149789" cy="536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426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R&amp;D with industry potential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12997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Cavity BPMs + signal processing electronics</a:t>
            </a:r>
          </a:p>
          <a:p>
            <a:pPr marL="342900" indent="-342900">
              <a:buFont typeface="Wingdings" charset="2"/>
              <a:buChar char="Ø"/>
            </a:pPr>
            <a:endParaRPr lang="en-US" sz="3200" dirty="0" smtClean="0">
              <a:solidFill>
                <a:srgbClr val="FF33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Strip-line BPMs</a:t>
            </a:r>
          </a:p>
          <a:p>
            <a:pPr marL="342900" indent="-342900">
              <a:buFont typeface="Wingdings" charset="2"/>
              <a:buChar char="Ø"/>
            </a:pPr>
            <a:endParaRPr lang="en-US" sz="3200" dirty="0" smtClean="0">
              <a:solidFill>
                <a:srgbClr val="FF33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Amplifiers and low latency digital boards</a:t>
            </a:r>
          </a:p>
          <a:p>
            <a:pPr marL="342900" indent="-342900">
              <a:buFont typeface="Wingdings" charset="2"/>
              <a:buChar char="Ø"/>
            </a:pPr>
            <a:endParaRPr lang="en-US" sz="3200" dirty="0" smtClean="0">
              <a:solidFill>
                <a:srgbClr val="FF33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Ultra-fast room temperature detectors</a:t>
            </a:r>
          </a:p>
          <a:p>
            <a:pPr marL="342900" indent="-342900">
              <a:buFont typeface="Wingdings" charset="2"/>
              <a:buChar char="Ø"/>
            </a:pPr>
            <a:endParaRPr lang="en-US" sz="3200" dirty="0" smtClean="0">
              <a:solidFill>
                <a:srgbClr val="FF3300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Novel Compact THz and X-ray sources</a:t>
            </a:r>
          </a:p>
        </p:txBody>
      </p:sp>
    </p:spTree>
    <p:extLst>
      <p:ext uri="{BB962C8B-B14F-4D97-AF65-F5344CB8AC3E}">
        <p14:creationId xmlns:p14="http://schemas.microsoft.com/office/powerpoint/2010/main" val="38815722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Light Sources in the UK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343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Diamond Light Source – the largest Accelerator Facility in the UK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64296"/>
            <a:ext cx="9145691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451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Light Sources in the UK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5075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charset="2"/>
              <a:buChar char="Ø"/>
            </a:pPr>
            <a:r>
              <a:rPr lang="en-US" sz="2800" dirty="0">
                <a:solidFill>
                  <a:srgbClr val="FF3300"/>
                </a:solidFill>
              </a:rPr>
              <a:t> S</a:t>
            </a:r>
            <a:r>
              <a:rPr lang="en-US" sz="2800" dirty="0">
                <a:solidFill>
                  <a:srgbClr val="0000FF"/>
                </a:solidFill>
              </a:rPr>
              <a:t>hort</a:t>
            </a:r>
            <a:r>
              <a:rPr lang="en-US" sz="2800" dirty="0">
                <a:solidFill>
                  <a:srgbClr val="FF3300"/>
                </a:solidFill>
              </a:rPr>
              <a:t> A</a:t>
            </a:r>
            <a:r>
              <a:rPr lang="en-US" sz="2800" dirty="0">
                <a:solidFill>
                  <a:srgbClr val="0000FF"/>
                </a:solidFill>
              </a:rPr>
              <a:t>ngstrom</a:t>
            </a:r>
            <a:r>
              <a:rPr lang="en-US" sz="2800" dirty="0">
                <a:solidFill>
                  <a:srgbClr val="FF3300"/>
                </a:solidFill>
              </a:rPr>
              <a:t> P</a:t>
            </a:r>
            <a:r>
              <a:rPr lang="en-US" sz="2800" dirty="0">
                <a:solidFill>
                  <a:srgbClr val="0000FF"/>
                </a:solidFill>
              </a:rPr>
              <a:t>ulsed</a:t>
            </a:r>
            <a:r>
              <a:rPr lang="en-US" sz="2800" dirty="0">
                <a:solidFill>
                  <a:srgbClr val="FF3300"/>
                </a:solidFill>
              </a:rPr>
              <a:t> Ph</a:t>
            </a:r>
            <a:r>
              <a:rPr lang="en-US" sz="2800" dirty="0">
                <a:solidFill>
                  <a:srgbClr val="0000FF"/>
                </a:solidFill>
              </a:rPr>
              <a:t>oton</a:t>
            </a:r>
            <a:r>
              <a:rPr lang="en-US" sz="2800" dirty="0">
                <a:solidFill>
                  <a:srgbClr val="FF3300"/>
                </a:solidFill>
              </a:rPr>
              <a:t> </a:t>
            </a:r>
            <a:r>
              <a:rPr lang="en-US" sz="2800" dirty="0">
                <a:solidFill>
                  <a:srgbClr val="0000FF"/>
                </a:solidFill>
              </a:rPr>
              <a:t>for</a:t>
            </a:r>
            <a:r>
              <a:rPr lang="en-US" sz="2800" dirty="0">
                <a:solidFill>
                  <a:srgbClr val="FF3300"/>
                </a:solidFill>
              </a:rPr>
              <a:t> I</a:t>
            </a:r>
            <a:r>
              <a:rPr lang="en-US" sz="2800" dirty="0">
                <a:solidFill>
                  <a:srgbClr val="0000FF"/>
                </a:solidFill>
              </a:rPr>
              <a:t>nnovative</a:t>
            </a:r>
            <a:r>
              <a:rPr lang="en-US" sz="2800" dirty="0">
                <a:solidFill>
                  <a:srgbClr val="FF3300"/>
                </a:solidFill>
              </a:rPr>
              <a:t> R</a:t>
            </a:r>
            <a:r>
              <a:rPr lang="en-US" sz="2800" dirty="0">
                <a:solidFill>
                  <a:srgbClr val="0000FF"/>
                </a:solidFill>
              </a:rPr>
              <a:t>esearch</a:t>
            </a:r>
            <a:r>
              <a:rPr lang="en-US" sz="2800" dirty="0">
                <a:solidFill>
                  <a:srgbClr val="FF3300"/>
                </a:solidFill>
              </a:rPr>
              <a:t/>
            </a:r>
            <a:br>
              <a:rPr lang="en-US" sz="2800" dirty="0">
                <a:solidFill>
                  <a:srgbClr val="FF3300"/>
                </a:solidFill>
              </a:rPr>
            </a:br>
            <a:r>
              <a:rPr lang="en-US" sz="2800" dirty="0">
                <a:solidFill>
                  <a:srgbClr val="FF3300"/>
                </a:solidFill>
              </a:rPr>
              <a:t>SAPPHIRE</a:t>
            </a:r>
            <a:endParaRPr lang="en-US" sz="2800" dirty="0" smtClean="0">
              <a:solidFill>
                <a:srgbClr val="FF3300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454525" y="2796158"/>
            <a:ext cx="2541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184775" y="2934270"/>
            <a:ext cx="180022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ko-KR" sz="1400" i="0">
                <a:latin typeface="Times New Roman" charset="0"/>
                <a:ea typeface="Gulim" charset="0"/>
                <a:cs typeface="Gulim" charset="0"/>
              </a:rPr>
              <a:t>S07   S08      ...     </a:t>
            </a:r>
            <a:endParaRPr lang="en-GB" sz="1400" i="0">
              <a:latin typeface="Times New Roman" charset="0"/>
              <a:ea typeface="Gulim" charset="0"/>
              <a:cs typeface="Gulim" charset="0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6996113" y="2643758"/>
            <a:ext cx="1397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7140575" y="2646933"/>
            <a:ext cx="1403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10425" y="2791395"/>
            <a:ext cx="182562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ko-KR" sz="1400" i="0">
                <a:latin typeface="Times New Roman" charset="0"/>
                <a:ea typeface="Gulim" charset="0"/>
                <a:cs typeface="Gulim" charset="0"/>
              </a:rPr>
              <a:t>50 m UNDULATOR</a:t>
            </a:r>
            <a:endParaRPr lang="en-GB" sz="1400" i="0">
              <a:latin typeface="Times New Roman" charset="0"/>
              <a:ea typeface="Gulim" charset="0"/>
              <a:cs typeface="Gulim" charset="0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6985000" y="2502470"/>
            <a:ext cx="0" cy="576263"/>
          </a:xfrm>
          <a:prstGeom prst="line">
            <a:avLst/>
          </a:prstGeom>
          <a:noFill/>
          <a:ln w="158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5237163" y="2716783"/>
            <a:ext cx="331787" cy="152400"/>
            <a:chOff x="6261" y="825"/>
            <a:chExt cx="453" cy="192"/>
          </a:xfrm>
        </p:grpSpPr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6261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6304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6400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6522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661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5645150" y="2716783"/>
            <a:ext cx="331788" cy="152400"/>
            <a:chOff x="6805" y="825"/>
            <a:chExt cx="453" cy="192"/>
          </a:xfrm>
        </p:grpSpPr>
        <p:sp>
          <p:nvSpPr>
            <p:cNvPr id="21" name="AutoShape 18"/>
            <p:cNvSpPr>
              <a:spLocks noChangeArrowheads="1"/>
            </p:cNvSpPr>
            <p:nvPr/>
          </p:nvSpPr>
          <p:spPr bwMode="auto">
            <a:xfrm>
              <a:off x="6805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684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6944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7066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7162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6575425" y="2716783"/>
            <a:ext cx="331788" cy="152400"/>
            <a:chOff x="7667" y="825"/>
            <a:chExt cx="453" cy="192"/>
          </a:xfrm>
        </p:grpSpPr>
        <p:sp>
          <p:nvSpPr>
            <p:cNvPr id="27" name="AutoShape 24"/>
            <p:cNvSpPr>
              <a:spLocks noChangeArrowheads="1"/>
            </p:cNvSpPr>
            <p:nvPr/>
          </p:nvSpPr>
          <p:spPr bwMode="auto">
            <a:xfrm>
              <a:off x="7667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7710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7806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792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8024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7232650" y="2529458"/>
            <a:ext cx="1196975" cy="71437"/>
          </a:xfrm>
          <a:prstGeom prst="rect">
            <a:avLst/>
          </a:prstGeom>
          <a:pattFill prst="dkVert">
            <a:fgClr>
              <a:srgbClr val="0000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7232650" y="2686620"/>
            <a:ext cx="1196975" cy="71438"/>
          </a:xfrm>
          <a:prstGeom prst="rect">
            <a:avLst/>
          </a:prstGeom>
          <a:pattFill prst="dkVert">
            <a:fgClr>
              <a:srgbClr val="0000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484188" y="2796158"/>
            <a:ext cx="3960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AutoShape 32"/>
          <p:cNvSpPr>
            <a:spLocks noChangeArrowheads="1"/>
          </p:cNvSpPr>
          <p:nvPr/>
        </p:nvSpPr>
        <p:spPr bwMode="auto">
          <a:xfrm>
            <a:off x="377825" y="2719958"/>
            <a:ext cx="141288" cy="152400"/>
          </a:xfrm>
          <a:prstGeom prst="flowChartMagneticDrum">
            <a:avLst/>
          </a:prstGeom>
          <a:solidFill>
            <a:srgbClr val="9933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Text Box 36"/>
          <p:cNvSpPr txBox="1">
            <a:spLocks noChangeArrowheads="1"/>
          </p:cNvSpPr>
          <p:nvPr/>
        </p:nvSpPr>
        <p:spPr bwMode="auto">
          <a:xfrm>
            <a:off x="792163" y="2918395"/>
            <a:ext cx="1223962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ko-KR" sz="1400" b="1" i="0">
                <a:latin typeface="Times New Roman" charset="0"/>
                <a:ea typeface="Gulim" charset="0"/>
                <a:cs typeface="Gulim" charset="0"/>
              </a:rPr>
              <a:t>S01   S02 S03</a:t>
            </a:r>
            <a:endParaRPr lang="en-GB" sz="1400" i="0">
              <a:latin typeface="Times New Roman" charset="0"/>
              <a:ea typeface="Gulim" charset="0"/>
              <a:cs typeface="Gulim" charset="0"/>
            </a:endParaRP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265113" y="2443733"/>
            <a:ext cx="598487" cy="0"/>
          </a:xfrm>
          <a:prstGeom prst="line">
            <a:avLst/>
          </a:prstGeom>
          <a:noFill/>
          <a:ln w="31877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Text Box 38"/>
          <p:cNvSpPr txBox="1">
            <a:spLocks noChangeArrowheads="1"/>
          </p:cNvSpPr>
          <p:nvPr/>
        </p:nvSpPr>
        <p:spPr bwMode="auto">
          <a:xfrm>
            <a:off x="144463" y="2226245"/>
            <a:ext cx="792162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lnSpc>
                <a:spcPct val="50000"/>
              </a:lnSpc>
              <a:spcBef>
                <a:spcPts val="1238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ko-KR" sz="1400" i="0">
                <a:latin typeface="Times New Roman" charset="0"/>
                <a:ea typeface="Gulim" charset="0"/>
                <a:cs typeface="Gulim" charset="0"/>
              </a:rPr>
              <a:t>e-</a:t>
            </a:r>
            <a:r>
              <a:rPr lang="en-GB" sz="1400" i="0">
                <a:latin typeface="Times New Roman" charset="0"/>
                <a:ea typeface="Gulim" charset="0"/>
                <a:cs typeface="Gulim" charset="0"/>
              </a:rPr>
              <a:t>beam</a:t>
            </a:r>
          </a:p>
        </p:txBody>
      </p:sp>
      <p:sp>
        <p:nvSpPr>
          <p:cNvPr id="39" name="AutoShape 39"/>
          <p:cNvSpPr>
            <a:spLocks noChangeArrowheads="1"/>
          </p:cNvSpPr>
          <p:nvPr/>
        </p:nvSpPr>
        <p:spPr bwMode="auto">
          <a:xfrm>
            <a:off x="2066925" y="2719958"/>
            <a:ext cx="111125" cy="152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39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2366963" y="2643758"/>
            <a:ext cx="457200" cy="228600"/>
            <a:chOff x="3743" y="1212"/>
            <a:chExt cx="624" cy="288"/>
          </a:xfrm>
        </p:grpSpPr>
        <p:sp>
          <p:nvSpPr>
            <p:cNvPr id="41" name="AutoShape 41"/>
            <p:cNvSpPr>
              <a:spLocks noChangeArrowheads="1"/>
            </p:cNvSpPr>
            <p:nvPr/>
          </p:nvSpPr>
          <p:spPr bwMode="auto">
            <a:xfrm>
              <a:off x="4223" y="1308"/>
              <a:ext cx="144" cy="192"/>
            </a:xfrm>
            <a:prstGeom prst="triangle">
              <a:avLst>
                <a:gd name="adj" fmla="val 50000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AutoShape 42"/>
            <p:cNvSpPr>
              <a:spLocks noChangeArrowheads="1"/>
            </p:cNvSpPr>
            <p:nvPr/>
          </p:nvSpPr>
          <p:spPr bwMode="auto">
            <a:xfrm>
              <a:off x="3743" y="1308"/>
              <a:ext cx="144" cy="192"/>
            </a:xfrm>
            <a:prstGeom prst="triangle">
              <a:avLst>
                <a:gd name="adj" fmla="val 50000"/>
              </a:avLst>
            </a:prstGeom>
            <a:solidFill>
              <a:srgbClr val="00CC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Freeform 43"/>
            <p:cNvSpPr>
              <a:spLocks noChangeArrowheads="1"/>
            </p:cNvSpPr>
            <p:nvPr/>
          </p:nvSpPr>
          <p:spPr bwMode="auto">
            <a:xfrm>
              <a:off x="3888" y="1212"/>
              <a:ext cx="144" cy="240"/>
            </a:xfrm>
            <a:custGeom>
              <a:avLst/>
              <a:gdLst>
                <a:gd name="T0" fmla="*/ 0 w 636"/>
                <a:gd name="T1" fmla="*/ 1 h 1060"/>
                <a:gd name="T2" fmla="*/ 0 w 636"/>
                <a:gd name="T3" fmla="*/ 0 h 1060"/>
                <a:gd name="T4" fmla="*/ 0 w 636"/>
                <a:gd name="T5" fmla="*/ 0 h 1060"/>
                <a:gd name="T6" fmla="*/ 0 w 636"/>
                <a:gd name="T7" fmla="*/ 1 h 10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60"/>
                <a:gd name="T14" fmla="*/ 636 w 636"/>
                <a:gd name="T15" fmla="*/ 1060 h 10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60">
                  <a:moveTo>
                    <a:pt x="317" y="1059"/>
                  </a:moveTo>
                  <a:lnTo>
                    <a:pt x="635" y="0"/>
                  </a:lnTo>
                  <a:lnTo>
                    <a:pt x="0" y="0"/>
                  </a:lnTo>
                  <a:lnTo>
                    <a:pt x="317" y="1059"/>
                  </a:lnTo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 noChangeArrowheads="1"/>
            </p:cNvSpPr>
            <p:nvPr/>
          </p:nvSpPr>
          <p:spPr bwMode="auto">
            <a:xfrm>
              <a:off x="4079" y="1212"/>
              <a:ext cx="144" cy="240"/>
            </a:xfrm>
            <a:custGeom>
              <a:avLst/>
              <a:gdLst>
                <a:gd name="T0" fmla="*/ 0 w 636"/>
                <a:gd name="T1" fmla="*/ 1 h 1060"/>
                <a:gd name="T2" fmla="*/ 0 w 636"/>
                <a:gd name="T3" fmla="*/ 0 h 1060"/>
                <a:gd name="T4" fmla="*/ 0 w 636"/>
                <a:gd name="T5" fmla="*/ 0 h 1060"/>
                <a:gd name="T6" fmla="*/ 0 w 636"/>
                <a:gd name="T7" fmla="*/ 1 h 10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6"/>
                <a:gd name="T13" fmla="*/ 0 h 1060"/>
                <a:gd name="T14" fmla="*/ 636 w 636"/>
                <a:gd name="T15" fmla="*/ 1060 h 10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6" h="1060">
                  <a:moveTo>
                    <a:pt x="317" y="1059"/>
                  </a:moveTo>
                  <a:lnTo>
                    <a:pt x="635" y="0"/>
                  </a:lnTo>
                  <a:lnTo>
                    <a:pt x="0" y="0"/>
                  </a:lnTo>
                  <a:lnTo>
                    <a:pt x="317" y="1059"/>
                  </a:lnTo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V="1">
              <a:off x="3791" y="1307"/>
              <a:ext cx="144" cy="9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6"/>
            <p:cNvSpPr>
              <a:spLocks noChangeShapeType="1"/>
            </p:cNvSpPr>
            <p:nvPr/>
          </p:nvSpPr>
          <p:spPr bwMode="auto">
            <a:xfrm flipH="1" flipV="1">
              <a:off x="4174" y="1307"/>
              <a:ext cx="146" cy="9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3935" y="1308"/>
              <a:ext cx="24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" name="Text Box 48"/>
          <p:cNvSpPr txBox="1">
            <a:spLocks noChangeArrowheads="1"/>
          </p:cNvSpPr>
          <p:nvPr/>
        </p:nvSpPr>
        <p:spPr bwMode="auto">
          <a:xfrm>
            <a:off x="1871663" y="2342133"/>
            <a:ext cx="5048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ko-KR" sz="1400" b="1" i="0">
                <a:latin typeface="Times New Roman" charset="0"/>
                <a:ea typeface="Gulim" charset="0"/>
                <a:cs typeface="Gulim" charset="0"/>
              </a:rPr>
              <a:t>X01</a:t>
            </a:r>
            <a:endParaRPr lang="en-GB" sz="1400" b="1" i="0">
              <a:latin typeface="Times New Roman" charset="0"/>
              <a:ea typeface="Gulim" charset="0"/>
              <a:cs typeface="Gulim" charset="0"/>
            </a:endParaRPr>
          </a:p>
        </p:txBody>
      </p:sp>
      <p:sp>
        <p:nvSpPr>
          <p:cNvPr id="49" name="Text Box 49"/>
          <p:cNvSpPr txBox="1">
            <a:spLocks noChangeArrowheads="1"/>
          </p:cNvSpPr>
          <p:nvPr/>
        </p:nvSpPr>
        <p:spPr bwMode="auto">
          <a:xfrm>
            <a:off x="2305050" y="2934270"/>
            <a:ext cx="5746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400" i="0">
                <a:latin typeface="Times New Roman" charset="0"/>
                <a:ea typeface="Gulim" charset="0"/>
                <a:cs typeface="Gulim" charset="0"/>
              </a:rPr>
              <a:t>BC</a:t>
            </a:r>
            <a:r>
              <a:rPr lang="en-GB" altLang="ko-KR" sz="1400" i="0">
                <a:latin typeface="Times New Roman" charset="0"/>
                <a:ea typeface="Gulim" charset="0"/>
                <a:cs typeface="Gulim" charset="0"/>
              </a:rPr>
              <a:t>1</a:t>
            </a:r>
            <a:endParaRPr lang="en-GB" sz="1400" i="0">
              <a:latin typeface="Times New Roman" charset="0"/>
              <a:ea typeface="Gulim" charset="0"/>
              <a:cs typeface="Gulim" charset="0"/>
            </a:endParaRPr>
          </a:p>
        </p:txBody>
      </p:sp>
      <p:sp>
        <p:nvSpPr>
          <p:cNvPr id="50" name="Text Box 50"/>
          <p:cNvSpPr txBox="1">
            <a:spLocks noChangeArrowheads="1"/>
          </p:cNvSpPr>
          <p:nvPr/>
        </p:nvSpPr>
        <p:spPr bwMode="auto">
          <a:xfrm>
            <a:off x="4537075" y="2934270"/>
            <a:ext cx="576263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400" i="0">
                <a:latin typeface="Times New Roman" charset="0"/>
                <a:ea typeface="Gulim" charset="0"/>
                <a:cs typeface="Gulim" charset="0"/>
              </a:rPr>
              <a:t>BC</a:t>
            </a:r>
            <a:r>
              <a:rPr lang="en-GB" altLang="ko-KR" sz="1400" i="0">
                <a:latin typeface="Times New Roman" charset="0"/>
                <a:ea typeface="Gulim" charset="0"/>
                <a:cs typeface="Gulim" charset="0"/>
              </a:rPr>
              <a:t>2</a:t>
            </a:r>
            <a:endParaRPr lang="en-GB" sz="1400" i="0">
              <a:latin typeface="Times New Roman" charset="0"/>
              <a:ea typeface="Gulim" charset="0"/>
              <a:cs typeface="Gulim" charset="0"/>
            </a:endParaRPr>
          </a:p>
        </p:txBody>
      </p:sp>
      <p:grpSp>
        <p:nvGrpSpPr>
          <p:cNvPr id="51" name="Group 51"/>
          <p:cNvGrpSpPr>
            <a:grpSpLocks/>
          </p:cNvGrpSpPr>
          <p:nvPr/>
        </p:nvGrpSpPr>
        <p:grpSpPr bwMode="auto">
          <a:xfrm>
            <a:off x="4537075" y="2691383"/>
            <a:ext cx="522288" cy="198437"/>
            <a:chOff x="4099" y="1269"/>
            <a:chExt cx="593" cy="209"/>
          </a:xfrm>
        </p:grpSpPr>
        <p:sp>
          <p:nvSpPr>
            <p:cNvPr id="52" name="Freeform 52"/>
            <p:cNvSpPr>
              <a:spLocks noChangeArrowheads="1"/>
            </p:cNvSpPr>
            <p:nvPr/>
          </p:nvSpPr>
          <p:spPr bwMode="auto">
            <a:xfrm flipV="1">
              <a:off x="4243" y="1269"/>
              <a:ext cx="84" cy="170"/>
            </a:xfrm>
            <a:custGeom>
              <a:avLst/>
              <a:gdLst>
                <a:gd name="T0" fmla="*/ 0 w 426"/>
                <a:gd name="T1" fmla="*/ 0 h 846"/>
                <a:gd name="T2" fmla="*/ 0 w 426"/>
                <a:gd name="T3" fmla="*/ 0 h 846"/>
                <a:gd name="T4" fmla="*/ 0 w 426"/>
                <a:gd name="T5" fmla="*/ 0 h 846"/>
                <a:gd name="T6" fmla="*/ 0 w 426"/>
                <a:gd name="T7" fmla="*/ 0 h 8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6"/>
                <a:gd name="T13" fmla="*/ 0 h 846"/>
                <a:gd name="T14" fmla="*/ 426 w 426"/>
                <a:gd name="T15" fmla="*/ 846 h 8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6" h="846">
                  <a:moveTo>
                    <a:pt x="212" y="0"/>
                  </a:moveTo>
                  <a:lnTo>
                    <a:pt x="425" y="845"/>
                  </a:lnTo>
                  <a:lnTo>
                    <a:pt x="0" y="845"/>
                  </a:lnTo>
                  <a:lnTo>
                    <a:pt x="212" y="0"/>
                  </a:lnTo>
                </a:path>
              </a:pathLst>
            </a:custGeom>
            <a:solidFill>
              <a:srgbClr val="00CC99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 noChangeArrowheads="1"/>
            </p:cNvSpPr>
            <p:nvPr/>
          </p:nvSpPr>
          <p:spPr bwMode="auto">
            <a:xfrm flipV="1">
              <a:off x="4468" y="1269"/>
              <a:ext cx="84" cy="170"/>
            </a:xfrm>
            <a:custGeom>
              <a:avLst/>
              <a:gdLst>
                <a:gd name="T0" fmla="*/ 0 w 426"/>
                <a:gd name="T1" fmla="*/ 0 h 846"/>
                <a:gd name="T2" fmla="*/ 0 w 426"/>
                <a:gd name="T3" fmla="*/ 0 h 846"/>
                <a:gd name="T4" fmla="*/ 0 w 426"/>
                <a:gd name="T5" fmla="*/ 0 h 846"/>
                <a:gd name="T6" fmla="*/ 0 w 426"/>
                <a:gd name="T7" fmla="*/ 0 h 8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6"/>
                <a:gd name="T13" fmla="*/ 0 h 846"/>
                <a:gd name="T14" fmla="*/ 426 w 426"/>
                <a:gd name="T15" fmla="*/ 846 h 8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6" h="846">
                  <a:moveTo>
                    <a:pt x="212" y="0"/>
                  </a:moveTo>
                  <a:lnTo>
                    <a:pt x="425" y="845"/>
                  </a:lnTo>
                  <a:lnTo>
                    <a:pt x="0" y="845"/>
                  </a:lnTo>
                  <a:lnTo>
                    <a:pt x="212" y="0"/>
                  </a:lnTo>
                </a:path>
              </a:pathLst>
            </a:custGeom>
            <a:solidFill>
              <a:srgbClr val="00CC99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 noChangeArrowheads="1"/>
            </p:cNvSpPr>
            <p:nvPr/>
          </p:nvSpPr>
          <p:spPr bwMode="auto">
            <a:xfrm>
              <a:off x="4099" y="1308"/>
              <a:ext cx="84" cy="170"/>
            </a:xfrm>
            <a:custGeom>
              <a:avLst/>
              <a:gdLst>
                <a:gd name="T0" fmla="*/ 0 w 426"/>
                <a:gd name="T1" fmla="*/ 0 h 846"/>
                <a:gd name="T2" fmla="*/ 0 w 426"/>
                <a:gd name="T3" fmla="*/ 0 h 846"/>
                <a:gd name="T4" fmla="*/ 0 w 426"/>
                <a:gd name="T5" fmla="*/ 0 h 846"/>
                <a:gd name="T6" fmla="*/ 0 w 426"/>
                <a:gd name="T7" fmla="*/ 0 h 8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6"/>
                <a:gd name="T13" fmla="*/ 0 h 846"/>
                <a:gd name="T14" fmla="*/ 426 w 426"/>
                <a:gd name="T15" fmla="*/ 846 h 8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6" h="846">
                  <a:moveTo>
                    <a:pt x="212" y="0"/>
                  </a:moveTo>
                  <a:lnTo>
                    <a:pt x="425" y="845"/>
                  </a:lnTo>
                  <a:lnTo>
                    <a:pt x="0" y="845"/>
                  </a:lnTo>
                  <a:lnTo>
                    <a:pt x="212" y="0"/>
                  </a:lnTo>
                </a:path>
              </a:pathLst>
            </a:custGeom>
            <a:solidFill>
              <a:srgbClr val="00CC99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ChangeArrowheads="1"/>
            </p:cNvSpPr>
            <p:nvPr/>
          </p:nvSpPr>
          <p:spPr bwMode="auto">
            <a:xfrm>
              <a:off x="4608" y="1308"/>
              <a:ext cx="84" cy="170"/>
            </a:xfrm>
            <a:custGeom>
              <a:avLst/>
              <a:gdLst>
                <a:gd name="T0" fmla="*/ 0 w 426"/>
                <a:gd name="T1" fmla="*/ 0 h 846"/>
                <a:gd name="T2" fmla="*/ 0 w 426"/>
                <a:gd name="T3" fmla="*/ 0 h 846"/>
                <a:gd name="T4" fmla="*/ 0 w 426"/>
                <a:gd name="T5" fmla="*/ 0 h 846"/>
                <a:gd name="T6" fmla="*/ 0 w 426"/>
                <a:gd name="T7" fmla="*/ 0 h 84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6"/>
                <a:gd name="T13" fmla="*/ 0 h 846"/>
                <a:gd name="T14" fmla="*/ 426 w 426"/>
                <a:gd name="T15" fmla="*/ 846 h 84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6" h="846">
                  <a:moveTo>
                    <a:pt x="212" y="0"/>
                  </a:moveTo>
                  <a:lnTo>
                    <a:pt x="425" y="845"/>
                  </a:lnTo>
                  <a:lnTo>
                    <a:pt x="0" y="845"/>
                  </a:lnTo>
                  <a:lnTo>
                    <a:pt x="212" y="0"/>
                  </a:lnTo>
                </a:path>
              </a:pathLst>
            </a:custGeom>
            <a:solidFill>
              <a:srgbClr val="00CC99"/>
            </a:soli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 rot="20809647" flipV="1">
              <a:off x="4128" y="1344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>
              <a:off x="4266" y="1330"/>
              <a:ext cx="2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 rot="790353" flipH="1" flipV="1">
              <a:off x="4524" y="1344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" name="AutoShape 59"/>
          <p:cNvSpPr>
            <a:spLocks noChangeArrowheads="1"/>
          </p:cNvSpPr>
          <p:nvPr/>
        </p:nvSpPr>
        <p:spPr bwMode="auto">
          <a:xfrm>
            <a:off x="941388" y="2710433"/>
            <a:ext cx="166687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/>
              </a:gs>
              <a:gs pos="50000">
                <a:srgbClr val="FFFFFF"/>
              </a:gs>
              <a:gs pos="100000">
                <a:schemeClr val="bg2"/>
              </a:gs>
            </a:gsLst>
            <a:lin ang="5400000" scaled="1"/>
          </a:gradFill>
          <a:ln w="939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ea typeface="+mn-ea"/>
            </a:endParaRPr>
          </a:p>
        </p:txBody>
      </p: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973138" y="2727895"/>
            <a:ext cx="104775" cy="114300"/>
            <a:chOff x="1867" y="843"/>
            <a:chExt cx="144" cy="144"/>
          </a:xfrm>
        </p:grpSpPr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1867" y="843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1963" y="843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" name="Text Box 63"/>
          <p:cNvSpPr txBox="1">
            <a:spLocks noChangeArrowheads="1"/>
          </p:cNvSpPr>
          <p:nvPr/>
        </p:nvSpPr>
        <p:spPr bwMode="auto">
          <a:xfrm>
            <a:off x="107950" y="2431033"/>
            <a:ext cx="9001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1400" i="0">
                <a:latin typeface="Times New Roman" charset="0"/>
                <a:ea typeface="Gulim" charset="0"/>
                <a:cs typeface="Gulim" charset="0"/>
              </a:rPr>
              <a:t>RF-GUN</a:t>
            </a:r>
          </a:p>
        </p:txBody>
      </p:sp>
      <p:grpSp>
        <p:nvGrpSpPr>
          <p:cNvPr id="64" name="Group 64"/>
          <p:cNvGrpSpPr>
            <a:grpSpLocks/>
          </p:cNvGrpSpPr>
          <p:nvPr/>
        </p:nvGrpSpPr>
        <p:grpSpPr bwMode="auto">
          <a:xfrm>
            <a:off x="2930525" y="2710433"/>
            <a:ext cx="333375" cy="152400"/>
            <a:chOff x="3765" y="825"/>
            <a:chExt cx="453" cy="192"/>
          </a:xfrm>
        </p:grpSpPr>
        <p:sp>
          <p:nvSpPr>
            <p:cNvPr id="65" name="AutoShape 65"/>
            <p:cNvSpPr>
              <a:spLocks noChangeArrowheads="1"/>
            </p:cNvSpPr>
            <p:nvPr/>
          </p:nvSpPr>
          <p:spPr bwMode="auto">
            <a:xfrm>
              <a:off x="3765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380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3904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4026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4122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0" name="Group 70"/>
          <p:cNvGrpSpPr>
            <a:grpSpLocks/>
          </p:cNvGrpSpPr>
          <p:nvPr/>
        </p:nvGrpSpPr>
        <p:grpSpPr bwMode="auto">
          <a:xfrm>
            <a:off x="1601788" y="2710433"/>
            <a:ext cx="331787" cy="152400"/>
            <a:chOff x="1951" y="825"/>
            <a:chExt cx="453" cy="192"/>
          </a:xfrm>
        </p:grpSpPr>
        <p:sp>
          <p:nvSpPr>
            <p:cNvPr id="71" name="AutoShape 71"/>
            <p:cNvSpPr>
              <a:spLocks noChangeArrowheads="1"/>
            </p:cNvSpPr>
            <p:nvPr/>
          </p:nvSpPr>
          <p:spPr bwMode="auto">
            <a:xfrm>
              <a:off x="1951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1994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2090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2212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230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6" name="Group 76"/>
          <p:cNvGrpSpPr>
            <a:grpSpLocks/>
          </p:cNvGrpSpPr>
          <p:nvPr/>
        </p:nvGrpSpPr>
        <p:grpSpPr bwMode="auto">
          <a:xfrm>
            <a:off x="3330575" y="2710433"/>
            <a:ext cx="331788" cy="152400"/>
            <a:chOff x="4309" y="825"/>
            <a:chExt cx="453" cy="192"/>
          </a:xfrm>
        </p:grpSpPr>
        <p:sp>
          <p:nvSpPr>
            <p:cNvPr id="77" name="AutoShape 77"/>
            <p:cNvSpPr>
              <a:spLocks noChangeArrowheads="1"/>
            </p:cNvSpPr>
            <p:nvPr/>
          </p:nvSpPr>
          <p:spPr bwMode="auto">
            <a:xfrm>
              <a:off x="4309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4352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9" name="Rectangle 79"/>
            <p:cNvSpPr>
              <a:spLocks noChangeArrowheads="1"/>
            </p:cNvSpPr>
            <p:nvPr/>
          </p:nvSpPr>
          <p:spPr bwMode="auto">
            <a:xfrm>
              <a:off x="444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0" name="Rectangle 80"/>
            <p:cNvSpPr>
              <a:spLocks noChangeArrowheads="1"/>
            </p:cNvSpPr>
            <p:nvPr/>
          </p:nvSpPr>
          <p:spPr bwMode="auto">
            <a:xfrm>
              <a:off x="4570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1" name="Rectangle 81"/>
            <p:cNvSpPr>
              <a:spLocks noChangeArrowheads="1"/>
            </p:cNvSpPr>
            <p:nvPr/>
          </p:nvSpPr>
          <p:spPr bwMode="auto">
            <a:xfrm>
              <a:off x="4666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2" name="Text Box 82"/>
          <p:cNvSpPr txBox="1">
            <a:spLocks noChangeArrowheads="1"/>
          </p:cNvSpPr>
          <p:nvPr/>
        </p:nvSpPr>
        <p:spPr bwMode="auto">
          <a:xfrm>
            <a:off x="2879725" y="2934270"/>
            <a:ext cx="129698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ts val="1113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ko-KR" sz="1400" i="0">
                <a:latin typeface="Times New Roman" charset="0"/>
                <a:ea typeface="Gulim" charset="0"/>
                <a:cs typeface="Gulim" charset="0"/>
              </a:rPr>
              <a:t>S04  S05   S06</a:t>
            </a:r>
            <a:endParaRPr lang="en-GB" sz="1400" i="0">
              <a:latin typeface="Times New Roman" charset="0"/>
              <a:ea typeface="Gulim" charset="0"/>
              <a:cs typeface="Gulim" charset="0"/>
            </a:endParaRPr>
          </a:p>
        </p:txBody>
      </p:sp>
      <p:grpSp>
        <p:nvGrpSpPr>
          <p:cNvPr id="83" name="Group 83"/>
          <p:cNvGrpSpPr>
            <a:grpSpLocks/>
          </p:cNvGrpSpPr>
          <p:nvPr/>
        </p:nvGrpSpPr>
        <p:grpSpPr bwMode="auto">
          <a:xfrm>
            <a:off x="1203325" y="2710433"/>
            <a:ext cx="331788" cy="152400"/>
            <a:chOff x="1407" y="825"/>
            <a:chExt cx="453" cy="192"/>
          </a:xfrm>
        </p:grpSpPr>
        <p:sp>
          <p:nvSpPr>
            <p:cNvPr id="84" name="AutoShape 84"/>
            <p:cNvSpPr>
              <a:spLocks noChangeArrowheads="1"/>
            </p:cNvSpPr>
            <p:nvPr/>
          </p:nvSpPr>
          <p:spPr bwMode="auto">
            <a:xfrm>
              <a:off x="1407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85" name="Rectangle 85"/>
            <p:cNvSpPr>
              <a:spLocks noChangeArrowheads="1"/>
            </p:cNvSpPr>
            <p:nvPr/>
          </p:nvSpPr>
          <p:spPr bwMode="auto">
            <a:xfrm>
              <a:off x="1668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6" name="Rectangle 86"/>
            <p:cNvSpPr>
              <a:spLocks noChangeArrowheads="1"/>
            </p:cNvSpPr>
            <p:nvPr/>
          </p:nvSpPr>
          <p:spPr bwMode="auto">
            <a:xfrm>
              <a:off x="1764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" name="Rectangle 87"/>
            <p:cNvSpPr>
              <a:spLocks noChangeArrowheads="1"/>
            </p:cNvSpPr>
            <p:nvPr/>
          </p:nvSpPr>
          <p:spPr bwMode="auto">
            <a:xfrm>
              <a:off x="1546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" name="Rectangle 88"/>
            <p:cNvSpPr>
              <a:spLocks noChangeArrowheads="1"/>
            </p:cNvSpPr>
            <p:nvPr/>
          </p:nvSpPr>
          <p:spPr bwMode="auto">
            <a:xfrm>
              <a:off x="1450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9" name="Text Box 89"/>
          <p:cNvSpPr txBox="1">
            <a:spLocks noChangeArrowheads="1"/>
          </p:cNvSpPr>
          <p:nvPr/>
        </p:nvSpPr>
        <p:spPr bwMode="auto">
          <a:xfrm>
            <a:off x="6192838" y="2537395"/>
            <a:ext cx="288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ko-KR" altLang="en-US" sz="1600" b="1">
                <a:latin typeface="Times New Roman" charset="0"/>
                <a:ea typeface="Gulim" charset="0"/>
                <a:cs typeface="Gulim" charset="0"/>
                <a:sym typeface="Wingdings 3" charset="0"/>
              </a:rPr>
              <a:t></a:t>
            </a:r>
          </a:p>
        </p:txBody>
      </p:sp>
      <p:grpSp>
        <p:nvGrpSpPr>
          <p:cNvPr id="90" name="Group 90"/>
          <p:cNvGrpSpPr>
            <a:grpSpLocks/>
          </p:cNvGrpSpPr>
          <p:nvPr/>
        </p:nvGrpSpPr>
        <p:grpSpPr bwMode="auto">
          <a:xfrm>
            <a:off x="3724275" y="2710433"/>
            <a:ext cx="331788" cy="152400"/>
            <a:chOff x="5716" y="825"/>
            <a:chExt cx="453" cy="192"/>
          </a:xfrm>
        </p:grpSpPr>
        <p:sp>
          <p:nvSpPr>
            <p:cNvPr id="91" name="AutoShape 91"/>
            <p:cNvSpPr>
              <a:spLocks noChangeArrowheads="1"/>
            </p:cNvSpPr>
            <p:nvPr/>
          </p:nvSpPr>
          <p:spPr bwMode="auto">
            <a:xfrm>
              <a:off x="5716" y="825"/>
              <a:ext cx="453" cy="19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rgbClr val="FFFFFF"/>
                </a:gs>
                <a:gs pos="100000">
                  <a:schemeClr val="bg2"/>
                </a:gs>
              </a:gsLst>
              <a:lin ang="5400000" scaled="1"/>
            </a:gradFill>
            <a:ln w="9398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GB">
                <a:ea typeface="+mn-ea"/>
              </a:endParaRPr>
            </a:p>
          </p:txBody>
        </p:sp>
        <p:sp>
          <p:nvSpPr>
            <p:cNvPr id="92" name="Rectangle 92"/>
            <p:cNvSpPr>
              <a:spLocks noChangeArrowheads="1"/>
            </p:cNvSpPr>
            <p:nvPr/>
          </p:nvSpPr>
          <p:spPr bwMode="auto">
            <a:xfrm>
              <a:off x="5759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3" name="Rectangle 93"/>
            <p:cNvSpPr>
              <a:spLocks noChangeArrowheads="1"/>
            </p:cNvSpPr>
            <p:nvPr/>
          </p:nvSpPr>
          <p:spPr bwMode="auto">
            <a:xfrm>
              <a:off x="5855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4" name="Rectangle 94"/>
            <p:cNvSpPr>
              <a:spLocks noChangeArrowheads="1"/>
            </p:cNvSpPr>
            <p:nvPr/>
          </p:nvSpPr>
          <p:spPr bwMode="auto">
            <a:xfrm>
              <a:off x="5977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5" name="Rectangle 95"/>
            <p:cNvSpPr>
              <a:spLocks noChangeArrowheads="1"/>
            </p:cNvSpPr>
            <p:nvPr/>
          </p:nvSpPr>
          <p:spPr bwMode="auto">
            <a:xfrm>
              <a:off x="6073" y="847"/>
              <a:ext cx="48" cy="14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6" name="Text Box 97"/>
          <p:cNvSpPr txBox="1">
            <a:spLocks noChangeArrowheads="1"/>
          </p:cNvSpPr>
          <p:nvPr/>
        </p:nvSpPr>
        <p:spPr bwMode="auto">
          <a:xfrm>
            <a:off x="2484438" y="2126233"/>
            <a:ext cx="649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400" i="0"/>
              <a:t>500 MeV</a:t>
            </a:r>
          </a:p>
        </p:txBody>
      </p:sp>
      <p:sp>
        <p:nvSpPr>
          <p:cNvPr id="97" name="Text Box 98"/>
          <p:cNvSpPr txBox="1">
            <a:spLocks noChangeArrowheads="1"/>
          </p:cNvSpPr>
          <p:nvPr/>
        </p:nvSpPr>
        <p:spPr bwMode="auto">
          <a:xfrm>
            <a:off x="4643438" y="2126233"/>
            <a:ext cx="649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400" i="0"/>
              <a:t>1.2 GeV</a:t>
            </a:r>
          </a:p>
        </p:txBody>
      </p:sp>
      <p:sp>
        <p:nvSpPr>
          <p:cNvPr id="99" name="Text Box 96"/>
          <p:cNvSpPr txBox="1">
            <a:spLocks noChangeArrowheads="1"/>
          </p:cNvSpPr>
          <p:nvPr/>
        </p:nvSpPr>
        <p:spPr bwMode="auto">
          <a:xfrm>
            <a:off x="0" y="3469064"/>
            <a:ext cx="9144000" cy="34163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 </a:t>
            </a:r>
            <a:r>
              <a:rPr lang="en-GB" i="0" dirty="0"/>
              <a:t>Normal conducting S-band (C-band) </a:t>
            </a:r>
            <a:r>
              <a:rPr lang="en-GB" i="0" dirty="0" smtClean="0"/>
              <a:t>technology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i="0" dirty="0" smtClean="0"/>
              <a:t> Photon Energy 12 </a:t>
            </a:r>
            <a:r>
              <a:rPr lang="en-GB" i="0" dirty="0" err="1" smtClean="0"/>
              <a:t>keV</a:t>
            </a:r>
            <a:r>
              <a:rPr lang="en-GB" i="0" dirty="0"/>
              <a:t> </a:t>
            </a:r>
            <a:r>
              <a:rPr lang="en-GB" i="0" dirty="0" smtClean="0">
                <a:ea typeface="ＭＳ Ｐゴシック" charset="0"/>
              </a:rPr>
              <a:t>(</a:t>
            </a:r>
            <a:r>
              <a:rPr lang="en-GB" i="0" dirty="0">
                <a:ea typeface="ＭＳ Ｐゴシック" charset="0"/>
              </a:rPr>
              <a:t>7-8 </a:t>
            </a:r>
            <a:r>
              <a:rPr lang="en-GB" i="0" dirty="0" err="1" smtClean="0">
                <a:ea typeface="ＭＳ Ｐゴシック" charset="0"/>
              </a:rPr>
              <a:t>GeV</a:t>
            </a:r>
            <a:r>
              <a:rPr lang="en-GB" i="0" dirty="0" smtClean="0">
                <a:ea typeface="ＭＳ Ｐゴシック" charset="0"/>
              </a:rPr>
              <a:t> electrons </a:t>
            </a:r>
            <a:r>
              <a:rPr lang="en-GB" i="0" dirty="0">
                <a:ea typeface="ＭＳ Ｐゴシック" charset="0"/>
              </a:rPr>
              <a:t>in ~800 </a:t>
            </a:r>
            <a:r>
              <a:rPr lang="en-GB" i="0" dirty="0" smtClean="0">
                <a:ea typeface="ＭＳ Ｐゴシック" charset="0"/>
              </a:rPr>
              <a:t>m)</a:t>
            </a:r>
            <a:endParaRPr lang="en-GB" i="0" dirty="0">
              <a:ea typeface="ＭＳ Ｐゴシック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i="0" dirty="0"/>
              <a:t> Repetition rate 100-400 </a:t>
            </a:r>
            <a:r>
              <a:rPr lang="en-GB" i="0" dirty="0" smtClean="0"/>
              <a:t>Hz</a:t>
            </a:r>
            <a:endParaRPr lang="en-GB" i="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i="0" dirty="0"/>
              <a:t> &lt;10 - 100 </a:t>
            </a:r>
            <a:r>
              <a:rPr lang="en-GB" i="0" dirty="0" err="1"/>
              <a:t>fs</a:t>
            </a:r>
            <a:r>
              <a:rPr lang="en-GB" i="0" dirty="0"/>
              <a:t> pulses with good emittance (&lt;1</a:t>
            </a:r>
            <a:r>
              <a:rPr lang="en-GB" i="0" dirty="0">
                <a:sym typeface="Symbol" charset="0"/>
              </a:rPr>
              <a:t>m) and high peak charge (few kA)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i="0" dirty="0"/>
              <a:t> 10 </a:t>
            </a:r>
            <a:r>
              <a:rPr lang="en-GB" i="0" dirty="0" err="1"/>
              <a:t>pC</a:t>
            </a:r>
            <a:r>
              <a:rPr lang="en-GB" i="0" dirty="0"/>
              <a:t> – 1 </a:t>
            </a:r>
            <a:r>
              <a:rPr lang="en-GB" i="0" dirty="0" err="1"/>
              <a:t>nC</a:t>
            </a:r>
            <a:r>
              <a:rPr lang="en-GB" i="0" dirty="0"/>
              <a:t> bunches (exceeding 10</a:t>
            </a:r>
            <a:r>
              <a:rPr lang="en-GB" i="0" baseline="30000" dirty="0"/>
              <a:t>12</a:t>
            </a:r>
            <a:r>
              <a:rPr lang="en-GB" i="0" dirty="0"/>
              <a:t> photon per pulse at 12 </a:t>
            </a:r>
            <a:r>
              <a:rPr lang="en-GB" i="0" dirty="0" err="1"/>
              <a:t>keV</a:t>
            </a:r>
            <a:r>
              <a:rPr lang="en-GB" i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549196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Multi-pulse Laser Wakefield Acceleration (MP - LWFA)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1268760"/>
            <a:ext cx="4648900" cy="51845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1124744"/>
            <a:ext cx="44279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Advanced experience and expertise in OU and ICL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High power lasers are available 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Consultation on the LWFA strategy is ongoing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Accelerator Science Laboratory is being designed at OU</a:t>
            </a:r>
            <a:endParaRPr lang="en-US" sz="32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7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Accelerator Science Laboratory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4412"/>
            <a:ext cx="9144000" cy="56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726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1440160"/>
          </a:xfrm>
        </p:spPr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Ionization Cooling Experiment</a:t>
            </a:r>
            <a:br>
              <a:rPr lang="en-US" dirty="0" smtClean="0"/>
            </a:br>
            <a:r>
              <a:rPr lang="en-US" dirty="0" smtClean="0"/>
              <a:t>(MICE)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89484"/>
            <a:ext cx="9131300" cy="529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374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1008112"/>
          </a:xfrm>
        </p:spPr>
        <p:txBody>
          <a:bodyPr/>
          <a:lstStyle/>
          <a:p>
            <a:r>
              <a:rPr lang="en-US" sz="3200" dirty="0" smtClean="0"/>
              <a:t>Ion accelerators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129961"/>
            <a:ext cx="8892480" cy="5755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300" b="1" dirty="0" smtClean="0">
                <a:solidFill>
                  <a:srgbClr val="FF3300"/>
                </a:solidFill>
              </a:rPr>
              <a:t> High Luminosity LHC upgrade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Advanced Beam Optics Studies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Collimation studies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SPS head-tail monitors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Electro-optic BPMs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Cherenkov radiation bunch length and position monitor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300" b="1" dirty="0" smtClean="0">
                <a:solidFill>
                  <a:srgbClr val="FF3300"/>
                </a:solidFill>
              </a:rPr>
              <a:t> Front-End-Test-Stand (FETS) – H</a:t>
            </a:r>
            <a:r>
              <a:rPr lang="en-US" sz="2300" b="1" baseline="30000" dirty="0" smtClean="0">
                <a:solidFill>
                  <a:srgbClr val="FF3300"/>
                </a:solidFill>
              </a:rPr>
              <a:t>-</a:t>
            </a:r>
            <a:r>
              <a:rPr lang="en-US" sz="2300" b="1" dirty="0" smtClean="0">
                <a:solidFill>
                  <a:srgbClr val="FF3300"/>
                </a:solidFill>
              </a:rPr>
              <a:t> facility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Ion source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RFQ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Beam diagnostics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300" b="1" dirty="0">
                <a:solidFill>
                  <a:srgbClr val="FF3300"/>
                </a:solidFill>
              </a:rPr>
              <a:t> </a:t>
            </a:r>
            <a:r>
              <a:rPr lang="en-US" sz="2300" b="1" dirty="0" smtClean="0">
                <a:solidFill>
                  <a:srgbClr val="FF3300"/>
                </a:solidFill>
              </a:rPr>
              <a:t>Linac4 – injector upgrade for HL-LHC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Beam position monitors</a:t>
            </a: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Laser-Wire transverse emittance scanner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300" b="1" dirty="0">
                <a:solidFill>
                  <a:srgbClr val="FF3300"/>
                </a:solidFill>
              </a:rPr>
              <a:t> </a:t>
            </a:r>
            <a:r>
              <a:rPr lang="en-US" sz="2300" b="1" dirty="0" smtClean="0">
                <a:solidFill>
                  <a:srgbClr val="FF3300"/>
                </a:solidFill>
              </a:rPr>
              <a:t>Medical accelerators</a:t>
            </a:r>
            <a:endParaRPr lang="en-US" sz="2300" b="1" dirty="0">
              <a:solidFill>
                <a:srgbClr val="FF3300"/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Compact accelerators for medical applications</a:t>
            </a:r>
            <a:endParaRPr lang="en-US" sz="2300" b="1" dirty="0">
              <a:solidFill>
                <a:srgbClr val="0000FF"/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2300" b="1" dirty="0" smtClean="0">
                <a:solidFill>
                  <a:srgbClr val="0000FF"/>
                </a:solidFill>
              </a:rPr>
              <a:t>Low and medium energy beam transport lines</a:t>
            </a:r>
            <a:endParaRPr lang="en-US" sz="23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9211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sz="3200" dirty="0" smtClean="0"/>
              <a:t>Future plans and directions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1268760"/>
            <a:ext cx="85689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Future Linear Collider projects 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Engage into the FCC project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European strategy – CERN led efforts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>
                <a:solidFill>
                  <a:srgbClr val="0000FF"/>
                </a:solidFill>
              </a:rPr>
              <a:t>CDR and cost by 2018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Advance Laser Plasma acceleration technology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MICE experiment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Spallation sources (ISIS, ESS)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Diamond and other light sources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>
                <a:solidFill>
                  <a:srgbClr val="FF3300"/>
                </a:solidFill>
              </a:rPr>
              <a:t> </a:t>
            </a:r>
            <a:r>
              <a:rPr lang="en-US" sz="3200" dirty="0" smtClean="0">
                <a:solidFill>
                  <a:srgbClr val="FF3300"/>
                </a:solidFill>
              </a:rPr>
              <a:t>Closer collaboration with RAL, ASTEC, and </a:t>
            </a:r>
            <a:r>
              <a:rPr lang="en-US" sz="3200" dirty="0" err="1" smtClean="0">
                <a:solidFill>
                  <a:srgbClr val="FF3300"/>
                </a:solidFill>
              </a:rPr>
              <a:t>Cockroft</a:t>
            </a:r>
            <a:r>
              <a:rPr lang="en-US" sz="3200" dirty="0" smtClean="0">
                <a:solidFill>
                  <a:srgbClr val="FF3300"/>
                </a:solidFill>
              </a:rPr>
              <a:t> Institute</a:t>
            </a:r>
            <a:endParaRPr lang="en-US" sz="32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96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John Adams Institute for Accelerator Science</a:t>
            </a:r>
            <a:endParaRPr lang="en-US" dirty="0"/>
          </a:p>
        </p:txBody>
      </p:sp>
      <p:sp>
        <p:nvSpPr>
          <p:cNvPr id="19" name="Title 2"/>
          <p:cNvSpPr txBox="1">
            <a:spLocks/>
          </p:cNvSpPr>
          <p:nvPr/>
        </p:nvSpPr>
        <p:spPr bwMode="auto">
          <a:xfrm>
            <a:off x="323528" y="3212976"/>
            <a:ext cx="3888432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Royal Holloway University of London</a:t>
            </a:r>
            <a:endParaRPr lang="en-US" dirty="0"/>
          </a:p>
        </p:txBody>
      </p:sp>
      <p:pic>
        <p:nvPicPr>
          <p:cNvPr id="20" name="Picture 19" descr="royalholloway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212976"/>
            <a:ext cx="2336800" cy="1168400"/>
          </a:xfrm>
          <a:prstGeom prst="rect">
            <a:avLst/>
          </a:prstGeom>
        </p:spPr>
      </p:pic>
      <p:sp>
        <p:nvSpPr>
          <p:cNvPr id="21" name="Title 2"/>
          <p:cNvSpPr txBox="1">
            <a:spLocks/>
          </p:cNvSpPr>
          <p:nvPr/>
        </p:nvSpPr>
        <p:spPr bwMode="auto">
          <a:xfrm>
            <a:off x="251520" y="1556792"/>
            <a:ext cx="3888432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University of Oxford</a:t>
            </a:r>
            <a:endParaRPr lang="en-US" dirty="0"/>
          </a:p>
        </p:txBody>
      </p:sp>
      <p:sp>
        <p:nvSpPr>
          <p:cNvPr id="22" name="Title 2"/>
          <p:cNvSpPr txBox="1">
            <a:spLocks/>
          </p:cNvSpPr>
          <p:nvPr/>
        </p:nvSpPr>
        <p:spPr bwMode="auto">
          <a:xfrm>
            <a:off x="251520" y="5157192"/>
            <a:ext cx="3888432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Imperial College London</a:t>
            </a:r>
            <a:endParaRPr lang="en-US" dirty="0"/>
          </a:p>
        </p:txBody>
      </p:sp>
      <p:pic>
        <p:nvPicPr>
          <p:cNvPr id="23" name="Picture 22" descr="Imperial_College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229200"/>
            <a:ext cx="3565337" cy="936104"/>
          </a:xfrm>
          <a:prstGeom prst="rect">
            <a:avLst/>
          </a:prstGeom>
        </p:spPr>
      </p:pic>
      <p:pic>
        <p:nvPicPr>
          <p:cNvPr id="24" name="Picture 23" descr="UOXF_Log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521928"/>
            <a:ext cx="3406494" cy="10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592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77" y="1585168"/>
            <a:ext cx="9118600" cy="515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70892"/>
            <a:ext cx="3009900" cy="1485900"/>
          </a:xfrm>
          <a:prstGeom prst="rect">
            <a:avLst/>
          </a:prstGeom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6084168" y="216024"/>
            <a:ext cx="3096344" cy="980728"/>
          </a:xfrm>
        </p:spPr>
        <p:txBody>
          <a:bodyPr/>
          <a:lstStyle/>
          <a:p>
            <a:r>
              <a:rPr lang="en-US" dirty="0" smtClean="0"/>
              <a:t>JAI Faculty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4449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sz="3600" dirty="0" smtClean="0"/>
              <a:t>Main JAI Objectives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35496" y="1124744"/>
            <a:ext cx="9108504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Research in Accelerator Science and Technology</a:t>
            </a:r>
          </a:p>
          <a:p>
            <a:pPr marL="800100" lvl="1" indent="-3429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Generic research experience and expertise </a:t>
            </a:r>
          </a:p>
          <a:p>
            <a:pPr marL="800100" lvl="1" indent="-3429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Mobility and international experience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Training-through-research at Masters and PhD level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Academic training </a:t>
            </a:r>
            <a:r>
              <a:rPr lang="en-US" sz="3200" dirty="0" err="1" smtClean="0">
                <a:solidFill>
                  <a:srgbClr val="0000FF"/>
                </a:solidFill>
              </a:rPr>
              <a:t>programme</a:t>
            </a:r>
            <a:r>
              <a:rPr lang="en-US" sz="3200" dirty="0" smtClean="0">
                <a:solidFill>
                  <a:srgbClr val="0000FF"/>
                </a:solidFill>
              </a:rPr>
              <a:t> at universities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Research projects at national and international laboratories </a:t>
            </a:r>
            <a:endParaRPr lang="en-US" sz="3200" dirty="0">
              <a:solidFill>
                <a:srgbClr val="0000FF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Links with Industry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Direct collaboration with companies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Provide consultation service 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Outreach &amp; Dissemination </a:t>
            </a:r>
            <a:endParaRPr lang="en-US" sz="3200" dirty="0">
              <a:solidFill>
                <a:srgbClr val="FF3300"/>
              </a:solidFill>
            </a:endParaRPr>
          </a:p>
          <a:p>
            <a:pPr marL="342900" indent="-342900">
              <a:buFont typeface="Wingdings" charset="2"/>
              <a:buChar char="Ø"/>
            </a:pPr>
            <a:endParaRPr lang="en-US" sz="32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6090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International Linear Collider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75060"/>
            <a:ext cx="9144000" cy="51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058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Compact Linear Collider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18952"/>
            <a:ext cx="9131300" cy="4978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980728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CLIC - 3 </a:t>
            </a:r>
            <a:r>
              <a:rPr lang="en-US" b="1" dirty="0" err="1" smtClean="0">
                <a:solidFill>
                  <a:srgbClr val="0000FF"/>
                </a:solidFill>
              </a:rPr>
              <a:t>TeV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271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Beam instrumentation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9036496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Transverse beam size measurement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err="1" smtClean="0">
                <a:solidFill>
                  <a:srgbClr val="0000FF"/>
                </a:solidFill>
              </a:rPr>
              <a:t>Laserwire</a:t>
            </a:r>
            <a:r>
              <a:rPr lang="en-US" sz="3200" dirty="0" smtClean="0">
                <a:solidFill>
                  <a:srgbClr val="0000FF"/>
                </a:solidFill>
              </a:rPr>
              <a:t>, OTR monitors, ODR monitors, imaging techniques and interferometers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Non-invasive diagnostics</a:t>
            </a:r>
            <a:endParaRPr lang="en-US" sz="3200" dirty="0">
              <a:solidFill>
                <a:srgbClr val="0000FF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Longitudinal beam profile measurements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Coherent radiation spectrum: CDR, CTR, </a:t>
            </a:r>
            <a:r>
              <a:rPr lang="en-US" sz="3200" dirty="0" smtClean="0">
                <a:solidFill>
                  <a:srgbClr val="0000FF"/>
                </a:solidFill>
              </a:rPr>
              <a:t>CSR, CSPR</a:t>
            </a:r>
            <a:endParaRPr lang="en-US" sz="3200" dirty="0" smtClean="0">
              <a:solidFill>
                <a:srgbClr val="0000FF"/>
              </a:solidFill>
            </a:endParaRP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Streak camera, RF pickup and RF deflectors</a:t>
            </a:r>
            <a:endParaRPr lang="en-US" sz="3200" dirty="0">
              <a:solidFill>
                <a:srgbClr val="0000FF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Beam position diagnostics</a:t>
            </a:r>
          </a:p>
          <a:p>
            <a:pPr marL="9144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</a:rPr>
              <a:t>Cavity BPMs, Strip line BPMs, EO BPMs, </a:t>
            </a:r>
            <a:r>
              <a:rPr lang="en-US" sz="3200" dirty="0" smtClean="0">
                <a:solidFill>
                  <a:srgbClr val="0000FF"/>
                </a:solidFill>
              </a:rPr>
              <a:t>and Cherenkov Diffraction Radiation technique</a:t>
            </a:r>
            <a:endParaRPr lang="en-US" sz="3200" dirty="0">
              <a:solidFill>
                <a:srgbClr val="0000FF"/>
              </a:solidFill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3200" dirty="0" smtClean="0">
                <a:solidFill>
                  <a:srgbClr val="FF3300"/>
                </a:solidFill>
              </a:rPr>
              <a:t> Ultrafast Feedback and </a:t>
            </a:r>
            <a:r>
              <a:rPr lang="en-US" sz="3200" dirty="0" err="1" smtClean="0">
                <a:solidFill>
                  <a:srgbClr val="FF3300"/>
                </a:solidFill>
              </a:rPr>
              <a:t>Feedforward</a:t>
            </a:r>
            <a:r>
              <a:rPr lang="en-US" sz="3200" dirty="0" smtClean="0">
                <a:solidFill>
                  <a:srgbClr val="FF3300"/>
                </a:solidFill>
              </a:rPr>
              <a:t> systems</a:t>
            </a:r>
          </a:p>
        </p:txBody>
      </p:sp>
    </p:spTree>
    <p:extLst>
      <p:ext uri="{BB962C8B-B14F-4D97-AF65-F5344CB8AC3E}">
        <p14:creationId xmlns:p14="http://schemas.microsoft.com/office/powerpoint/2010/main" val="9334643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KEK-ATF2 facility in Japan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453976"/>
            <a:ext cx="88900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9110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64000" cy="1168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24336" y="44624"/>
            <a:ext cx="6084168" cy="980728"/>
          </a:xfrm>
        </p:spPr>
        <p:txBody>
          <a:bodyPr/>
          <a:lstStyle/>
          <a:p>
            <a:r>
              <a:rPr lang="en-US" dirty="0" smtClean="0"/>
              <a:t>CLIC Test Facility (CTF3, CERN)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0" y="1407368"/>
            <a:ext cx="88773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2583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27B5F9C-6501-436E-A3F8-DA0088B7B5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C74A243-D308-427B-ABDF-40C64F7C22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1CF613-68D3-4C45-9605-8719B12652F8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9520</TotalTime>
  <Words>595</Words>
  <Application>Microsoft Macintosh PowerPoint</Application>
  <PresentationFormat>On-screen Show (4:3)</PresentationFormat>
  <Paragraphs>125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JAI</vt:lpstr>
      <vt:lpstr>3_JAI</vt:lpstr>
      <vt:lpstr>2_JAI</vt:lpstr>
      <vt:lpstr>Overview of JAI activity</vt:lpstr>
      <vt:lpstr>John Adams Institute for Accelerator Science</vt:lpstr>
      <vt:lpstr>JAI Faculty</vt:lpstr>
      <vt:lpstr>Main JAI Objectives</vt:lpstr>
      <vt:lpstr>International Linear Collider</vt:lpstr>
      <vt:lpstr>Compact Linear Collider</vt:lpstr>
      <vt:lpstr>Beam instrumentation</vt:lpstr>
      <vt:lpstr>KEK-ATF2 facility in Japan</vt:lpstr>
      <vt:lpstr>CLIC Test Facility (CTF3, CERN)</vt:lpstr>
      <vt:lpstr>VELA facility -&gt; CLARA</vt:lpstr>
      <vt:lpstr>R&amp;D with industry potential</vt:lpstr>
      <vt:lpstr>Light Sources in the UK</vt:lpstr>
      <vt:lpstr>Light Sources in the UK</vt:lpstr>
      <vt:lpstr>Multi-pulse Laser Wakefield Acceleration (MP - LWFA)</vt:lpstr>
      <vt:lpstr>Accelerator Science Laboratory</vt:lpstr>
      <vt:lpstr>Muon Ionization Cooling Experiment (MICE)</vt:lpstr>
      <vt:lpstr>Ion accelerators</vt:lpstr>
      <vt:lpstr>Future plans and directions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JAI AB Introduction</dc:title>
  <dc:subject>Introduction</dc:subject>
  <dc:creator>JAI</dc:creator>
  <cp:lastModifiedBy>Pavel Karataev</cp:lastModifiedBy>
  <cp:revision>913</cp:revision>
  <dcterms:created xsi:type="dcterms:W3CDTF">2011-12-05T06:49:56Z</dcterms:created>
  <dcterms:modified xsi:type="dcterms:W3CDTF">2014-07-07T06:51:30Z</dcterms:modified>
</cp:coreProperties>
</file>