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comments/comment1.xml" ContentType="application/vnd.openxmlformats-officedocument.presentationml.comments+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handoutMasterIdLst>
    <p:handoutMasterId r:id="rId56"/>
  </p:handoutMasterIdLst>
  <p:sldIdLst>
    <p:sldId id="265" r:id="rId2"/>
    <p:sldId id="258" r:id="rId3"/>
    <p:sldId id="326" r:id="rId4"/>
    <p:sldId id="263" r:id="rId5"/>
    <p:sldId id="270" r:id="rId6"/>
    <p:sldId id="272" r:id="rId7"/>
    <p:sldId id="275" r:id="rId8"/>
    <p:sldId id="268" r:id="rId9"/>
    <p:sldId id="269" r:id="rId10"/>
    <p:sldId id="276" r:id="rId11"/>
    <p:sldId id="277" r:id="rId12"/>
    <p:sldId id="278" r:id="rId13"/>
    <p:sldId id="280" r:id="rId14"/>
    <p:sldId id="327" r:id="rId15"/>
    <p:sldId id="261" r:id="rId16"/>
    <p:sldId id="279" r:id="rId17"/>
    <p:sldId id="259" r:id="rId18"/>
    <p:sldId id="266" r:id="rId19"/>
    <p:sldId id="290" r:id="rId20"/>
    <p:sldId id="267" r:id="rId21"/>
    <p:sldId id="292" r:id="rId22"/>
    <p:sldId id="293" r:id="rId23"/>
    <p:sldId id="294" r:id="rId24"/>
    <p:sldId id="296" r:id="rId25"/>
    <p:sldId id="329" r:id="rId26"/>
    <p:sldId id="318" r:id="rId27"/>
    <p:sldId id="317" r:id="rId28"/>
    <p:sldId id="320" r:id="rId29"/>
    <p:sldId id="271" r:id="rId30"/>
    <p:sldId id="309" r:id="rId31"/>
    <p:sldId id="310" r:id="rId32"/>
    <p:sldId id="311" r:id="rId33"/>
    <p:sldId id="312" r:id="rId34"/>
    <p:sldId id="297" r:id="rId35"/>
    <p:sldId id="307" r:id="rId36"/>
    <p:sldId id="313" r:id="rId37"/>
    <p:sldId id="299" r:id="rId38"/>
    <p:sldId id="315" r:id="rId39"/>
    <p:sldId id="330" r:id="rId40"/>
    <p:sldId id="308" r:id="rId41"/>
    <p:sldId id="319" r:id="rId42"/>
    <p:sldId id="300" r:id="rId43"/>
    <p:sldId id="328" r:id="rId44"/>
    <p:sldId id="304" r:id="rId45"/>
    <p:sldId id="303" r:id="rId46"/>
    <p:sldId id="305" r:id="rId47"/>
    <p:sldId id="302" r:id="rId48"/>
    <p:sldId id="301" r:id="rId49"/>
    <p:sldId id="321" r:id="rId50"/>
    <p:sldId id="325" r:id="rId51"/>
    <p:sldId id="322" r:id="rId52"/>
    <p:sldId id="260" r:id="rId53"/>
    <p:sldId id="324"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rancisco José Pérez Rodríguez" initials="FJP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12E50"/>
    <a:srgbClr val="88A0B8"/>
    <a:srgbClr val="125E9F"/>
    <a:srgbClr val="979F07"/>
    <a:srgbClr val="DEDFE6"/>
    <a:srgbClr val="5F0E0B"/>
    <a:srgbClr val="9C9D9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73" autoAdjust="0"/>
  </p:normalViewPr>
  <p:slideViewPr>
    <p:cSldViewPr>
      <p:cViewPr varScale="1">
        <p:scale>
          <a:sx n="80" d="100"/>
          <a:sy n="80" d="100"/>
        </p:scale>
        <p:origin x="-39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8" d="100"/>
          <a:sy n="78" d="100"/>
        </p:scale>
        <p:origin x="-218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7-08T15:30:39.909" idx="1">
    <p:pos x="4288" y="3024"/>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8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331B1BD-6C13-4CF9-BAA9-F9D500BC0DE7}" type="datetimeFigureOut">
              <a:rPr lang="en-US"/>
              <a:pPr>
                <a:defRPr/>
              </a:pPr>
              <a:t>7/9/2014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40A71B8-8095-429D-8990-214D85E659D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B6CE9460-E869-4E71-A1F8-A1AEC43800C9}" type="datetimeFigureOut">
              <a:rPr lang="en-US"/>
              <a:pPr>
                <a:defRPr/>
              </a:pPr>
              <a:t>7/9/2014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A107277-106A-4EED-A11B-9A4BB6749FD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74F60F-0ADF-47BF-9F49-B561EEDB36C6}" type="slidenum">
              <a:rPr lang="en-GB" altLang="en-US">
                <a:latin typeface="Arial" charset="0"/>
              </a:rPr>
              <a:pPr fontAlgn="base">
                <a:spcBef>
                  <a:spcPct val="0"/>
                </a:spcBef>
                <a:spcAft>
                  <a:spcPct val="0"/>
                </a:spcAft>
              </a:pPr>
              <a:t>24</a:t>
            </a:fld>
            <a:endParaRPr lang="en-GB" altLang="en-US">
              <a:latin typeface="Arial" charset="0"/>
            </a:endParaRPr>
          </a:p>
        </p:txBody>
      </p:sp>
      <p:sp>
        <p:nvSpPr>
          <p:cNvPr id="41986" name="Rectangle 2"/>
          <p:cNvSpPr>
            <a:spLocks noGrp="1" noRo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40DF0C-2D83-4918-BC1B-B8BF53A1F4D3}" type="slidenum">
              <a:rPr lang="en-GB" altLang="en-US">
                <a:latin typeface="Arial" charset="0"/>
              </a:rPr>
              <a:pPr fontAlgn="base">
                <a:spcBef>
                  <a:spcPct val="0"/>
                </a:spcBef>
                <a:spcAft>
                  <a:spcPct val="0"/>
                </a:spcAft>
              </a:pPr>
              <a:t>34</a:t>
            </a:fld>
            <a:endParaRPr lang="en-GB" altLang="en-US">
              <a:latin typeface="Arial" charset="0"/>
            </a:endParaRPr>
          </a:p>
        </p:txBody>
      </p:sp>
      <p:sp>
        <p:nvSpPr>
          <p:cNvPr id="49154" name="Rectangle 2"/>
          <p:cNvSpPr>
            <a:spLocks noGrp="1" noRot="1" noChangeArrowheads="1" noTextEdit="1"/>
          </p:cNvSpPr>
          <p:nvPr>
            <p:ph type="sldImg"/>
          </p:nvPr>
        </p:nvSpPr>
        <p:spPr bwMode="auto">
          <a:noFill/>
          <a:ln>
            <a:solidFill>
              <a:srgbClr val="000000"/>
            </a:solidFill>
            <a:miter lim="800000"/>
            <a:headEnd/>
            <a:tailEnd/>
          </a:ln>
        </p:spPr>
      </p:sp>
      <p:sp>
        <p:nvSpPr>
          <p:cNvPr id="49155"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3669E8-A6A6-49A0-9533-45CEA6EDB47B}" type="slidenum">
              <a:rPr lang="en-GB" altLang="en-US">
                <a:latin typeface="Arial" charset="0"/>
              </a:rPr>
              <a:pPr fontAlgn="base">
                <a:spcBef>
                  <a:spcPct val="0"/>
                </a:spcBef>
                <a:spcAft>
                  <a:spcPct val="0"/>
                </a:spcAft>
              </a:pPr>
              <a:t>35</a:t>
            </a:fld>
            <a:endParaRPr lang="en-GB" altLang="en-US">
              <a:latin typeface="Arial" charset="0"/>
            </a:endParaRPr>
          </a:p>
        </p:txBody>
      </p:sp>
      <p:sp>
        <p:nvSpPr>
          <p:cNvPr id="51202" name="Rectangle 2"/>
          <p:cNvSpPr>
            <a:spLocks noGrp="1" noRot="1" noChangeArrowheads="1" noTextEdit="1"/>
          </p:cNvSpPr>
          <p:nvPr>
            <p:ph type="sldImg"/>
          </p:nvPr>
        </p:nvSpPr>
        <p:spPr bwMode="auto">
          <a:noFill/>
          <a:ln>
            <a:solidFill>
              <a:srgbClr val="000000"/>
            </a:solidFill>
            <a:miter lim="800000"/>
            <a:headEnd/>
            <a:tailEnd/>
          </a:ln>
        </p:spPr>
      </p:sp>
      <p:sp>
        <p:nvSpPr>
          <p:cNvPr id="51203"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3E5040-B370-49FF-84D8-1DABAF3569F0}" type="slidenum">
              <a:rPr lang="en-GB" altLang="en-US">
                <a:latin typeface="Arial" charset="0"/>
              </a:rPr>
              <a:pPr fontAlgn="base">
                <a:spcBef>
                  <a:spcPct val="0"/>
                </a:spcBef>
                <a:spcAft>
                  <a:spcPct val="0"/>
                </a:spcAft>
              </a:pPr>
              <a:t>37</a:t>
            </a:fld>
            <a:endParaRPr lang="en-GB" altLang="en-US">
              <a:latin typeface="Arial" charset="0"/>
            </a:endParaRPr>
          </a:p>
        </p:txBody>
      </p:sp>
      <p:sp>
        <p:nvSpPr>
          <p:cNvPr id="54274" name="Rectangle 2"/>
          <p:cNvSpPr>
            <a:spLocks noGrp="1" noRot="1" noChangeArrowheads="1" noTextEdit="1"/>
          </p:cNvSpPr>
          <p:nvPr>
            <p:ph type="sldImg"/>
          </p:nvPr>
        </p:nvSpPr>
        <p:spPr bwMode="auto">
          <a:noFill/>
          <a:ln>
            <a:solidFill>
              <a:srgbClr val="000000"/>
            </a:solidFill>
            <a:miter lim="800000"/>
            <a:headEnd/>
            <a:tailEnd/>
          </a:ln>
        </p:spPr>
      </p:sp>
      <p:sp>
        <p:nvSpPr>
          <p:cNvPr id="54275"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67E1B23-E4AD-450C-BD21-45B9CAB7C88E}" type="slidenum">
              <a:rPr lang="en-US" altLang="en-US"/>
              <a:pPr fontAlgn="base">
                <a:spcBef>
                  <a:spcPct val="0"/>
                </a:spcBef>
                <a:spcAft>
                  <a:spcPct val="0"/>
                </a:spcAft>
              </a:pPr>
              <a:t>38</a:t>
            </a:fld>
            <a:endParaRPr lang="en-US" altLang="en-US"/>
          </a:p>
        </p:txBody>
      </p:sp>
      <p:sp>
        <p:nvSpPr>
          <p:cNvPr id="58371" name="Text Box 2"/>
          <p:cNvSpPr txBox="1">
            <a:spLocks noChangeArrowheads="1"/>
          </p:cNvSpPr>
          <p:nvPr/>
        </p:nvSpPr>
        <p:spPr bwMode="auto">
          <a:xfrm>
            <a:off x="3881438" y="8686800"/>
            <a:ext cx="2974975" cy="455613"/>
          </a:xfrm>
          <a:prstGeom prst="rect">
            <a:avLst/>
          </a:prstGeom>
          <a:noFill/>
          <a:ln w="9525">
            <a:noFill/>
            <a:miter lim="800000"/>
            <a:headEnd/>
            <a:tailEnd/>
          </a:ln>
        </p:spPr>
        <p:txBody>
          <a:bodyPr lIns="0" tIns="0" rIns="0" bIns="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B545E6E7-812C-4D18-95BA-C4EE7D1745CE}" type="slidenum">
              <a:rPr lang="en-US" altLang="en-US" sz="1300">
                <a:solidFill>
                  <a:srgbClr val="000000"/>
                </a:solidFill>
                <a:latin typeface="Times New Roman" pitchFamily="18" charset="0"/>
                <a:ea typeface="DejaVu Sans"/>
                <a:cs typeface="DejaVu Sans"/>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38</a:t>
            </a:fld>
            <a:endParaRPr lang="en-US" altLang="en-US" sz="1300">
              <a:solidFill>
                <a:srgbClr val="000000"/>
              </a:solidFill>
              <a:latin typeface="Times New Roman" pitchFamily="18" charset="0"/>
              <a:ea typeface="DejaVu Sans"/>
              <a:cs typeface="DejaVu Sans"/>
            </a:endParaRPr>
          </a:p>
        </p:txBody>
      </p:sp>
      <p:sp>
        <p:nvSpPr>
          <p:cNvPr id="58372" name="Rectangle 3"/>
          <p:cNvSpPr>
            <a:spLocks noGrp="1" noRot="1" noChangeAspect="1" noChangeArrowheads="1" noTextEdit="1"/>
          </p:cNvSpPr>
          <p:nvPr>
            <p:ph type="sldImg"/>
          </p:nvPr>
        </p:nvSpPr>
        <p:spPr bwMode="auto">
          <a:xfrm>
            <a:off x="1144588" y="693738"/>
            <a:ext cx="4570412" cy="3429000"/>
          </a:xfrm>
          <a:noFill/>
          <a:ln>
            <a:solidFill>
              <a:srgbClr val="000000"/>
            </a:solidFill>
            <a:miter lim="800000"/>
            <a:headEnd/>
            <a:tailEnd/>
          </a:ln>
        </p:spPr>
      </p:sp>
      <p:sp>
        <p:nvSpPr>
          <p:cNvPr id="58373" name="Rectangle 4"/>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a:spcBef>
                <a:spcPct val="0"/>
              </a:spcBef>
            </a:pPr>
            <a:endParaRPr lang="es-E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060161"/>
            <a:ext cx="44958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457200" y="1143000"/>
            <a:ext cx="4495800" cy="1728446"/>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5181600" y="1149172"/>
            <a:ext cx="3581400" cy="4718228"/>
          </a:xfrm>
        </p:spPr>
        <p:txBody>
          <a:bodyPr rtlCol="0">
            <a:normAutofit/>
          </a:bodyPr>
          <a:lstStyle>
            <a:lvl1pPr marL="0" indent="0">
              <a:buNone/>
              <a:defRPr/>
            </a:lvl1pPr>
          </a:lstStyle>
          <a:p>
            <a:pPr lvl="0"/>
            <a:r>
              <a:rPr lang="en-US" noProof="0" smtClean="0"/>
              <a:t>Click icon to add picture</a:t>
            </a:r>
            <a:endParaRPr lang="en-US" noProof="0"/>
          </a:p>
        </p:txBody>
      </p:sp>
      <p:sp>
        <p:nvSpPr>
          <p:cNvPr id="5" name="Slide Number Placeholder 5"/>
          <p:cNvSpPr>
            <a:spLocks noGrp="1"/>
          </p:cNvSpPr>
          <p:nvPr>
            <p:ph type="sldNum" sz="quarter" idx="13"/>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F07DC0BD-24ED-4801-9FD9-F621B383356E}" type="slidenum">
              <a:rPr lang="es-ES"/>
              <a:pPr>
                <a:defRPr/>
              </a:pPr>
              <a:t>‹#›</a:t>
            </a:fld>
            <a:endParaRPr lang="es-ES" dirty="0"/>
          </a:p>
        </p:txBody>
      </p:sp>
    </p:spTree>
  </p:cSld>
  <p:clrMapOvr>
    <a:masterClrMapping/>
  </p:clrMapOvr>
  <p:timing>
    <p:tnLst>
      <p:par>
        <p:cTn id="1" dur="indefinite" restart="never" nodeType="tmRoot"/>
      </p:par>
    </p:tnLst>
  </p:timing>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A7E5946B-0BC7-4B0B-8ADA-DC4E38041439}"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5" name="Rectangle 6"/>
          <p:cNvSpPr>
            <a:spLocks noGrp="1" noChangeArrowheads="1"/>
          </p:cNvSpPr>
          <p:nvPr>
            <p:ph type="sldNum" sz="quarter" idx="12"/>
          </p:nvPr>
        </p:nvSpPr>
        <p:spPr/>
        <p:txBody>
          <a:bodyPr/>
          <a:lstStyle>
            <a:lvl1pPr algn="l">
              <a:defRPr/>
            </a:lvl1pPr>
          </a:lstStyle>
          <a:p>
            <a:pPr>
              <a:defRPr/>
            </a:pPr>
            <a:fld id="{D01BB4A2-280D-4390-9FE9-F45F993F465F}" type="slidenum">
              <a:rPr/>
              <a:pPr>
                <a:defRPr/>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defRPr>
            </a:lvl1pPr>
          </a:lstStyle>
          <a:p>
            <a:pPr>
              <a:defRPr/>
            </a:pPr>
            <a:endParaRPr lang="en-US" altLang="en-US"/>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defRPr>
            </a:lvl1pPr>
          </a:lstStyle>
          <a:p>
            <a:pPr>
              <a:defRPr/>
            </a:pPr>
            <a:endParaRPr lang="en-US" altLang="en-US"/>
          </a:p>
        </p:txBody>
      </p:sp>
      <p:sp>
        <p:nvSpPr>
          <p:cNvPr id="5" name="Slide Number Placeholder 4"/>
          <p:cNvSpPr>
            <a:spLocks noGrp="1"/>
          </p:cNvSpPr>
          <p:nvPr>
            <p:ph type="sldNum" sz="quarter" idx="12"/>
          </p:nvPr>
        </p:nvSpPr>
        <p:spPr/>
        <p:txBody>
          <a:bodyPr/>
          <a:lstStyle>
            <a:lvl1pPr algn="l">
              <a:defRPr/>
            </a:lvl1pPr>
          </a:lstStyle>
          <a:p>
            <a:pPr>
              <a:defRPr/>
            </a:pPr>
            <a:fld id="{97A0B9CD-2CE5-4AF8-B753-E22FCC765C0C}" type="slidenum">
              <a:rPr altLang="en-US"/>
              <a:pPr>
                <a:defRPr/>
              </a:pPr>
              <a:t>‹#›</a:t>
            </a:fld>
            <a:endParaRP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609600" y="1295400"/>
            <a:ext cx="4076818" cy="2215662"/>
          </a:xfrm>
          <a:solidFill>
            <a:srgbClr val="DEDFE6"/>
          </a:solidFill>
        </p:spPr>
        <p:txBody>
          <a:bodyPr/>
          <a:lstStyle>
            <a:lvl1pPr marL="0" indent="0">
              <a:buFont typeface="+mj-lt"/>
              <a:buNone/>
              <a:defRPr>
                <a:solidFill>
                  <a:srgbClr val="112E50"/>
                </a:solidFill>
              </a:defRPr>
            </a:lvl1pPr>
          </a:lstStyle>
          <a:p>
            <a:pPr lvl="0"/>
            <a:r>
              <a:rPr lang="en-US" smtClean="0"/>
              <a:t>Click to edit Master text styles</a:t>
            </a:r>
          </a:p>
        </p:txBody>
      </p:sp>
      <p:sp>
        <p:nvSpPr>
          <p:cNvPr id="5" name="Content Placeholder 2"/>
          <p:cNvSpPr>
            <a:spLocks noGrp="1"/>
          </p:cNvSpPr>
          <p:nvPr>
            <p:ph idx="13"/>
          </p:nvPr>
        </p:nvSpPr>
        <p:spPr>
          <a:xfrm>
            <a:off x="609600" y="3505200"/>
            <a:ext cx="4076818" cy="2215662"/>
          </a:xfrm>
          <a:solidFill>
            <a:srgbClr val="979F07"/>
          </a:solidFill>
        </p:spPr>
        <p:txBody>
          <a:bodyPr/>
          <a:lstStyle>
            <a:lvl1pPr marL="0" indent="0">
              <a:buFont typeface="+mj-lt"/>
              <a:buNone/>
              <a:defRPr>
                <a:solidFill>
                  <a:schemeClr val="bg1"/>
                </a:solidFill>
              </a:defRPr>
            </a:lvl1pPr>
          </a:lstStyle>
          <a:p>
            <a:pPr lvl="0"/>
            <a:r>
              <a:rPr lang="en-US" smtClean="0"/>
              <a:t>Click to edit Master text styles</a:t>
            </a:r>
          </a:p>
        </p:txBody>
      </p:sp>
      <p:sp>
        <p:nvSpPr>
          <p:cNvPr id="7" name="Content Placeholder 2"/>
          <p:cNvSpPr>
            <a:spLocks noGrp="1"/>
          </p:cNvSpPr>
          <p:nvPr>
            <p:ph idx="14"/>
          </p:nvPr>
        </p:nvSpPr>
        <p:spPr>
          <a:xfrm>
            <a:off x="4686182" y="1295400"/>
            <a:ext cx="4076818" cy="2215662"/>
          </a:xfrm>
          <a:solidFill>
            <a:srgbClr val="88A0B8"/>
          </a:solidFill>
        </p:spPr>
        <p:txBody>
          <a:bodyPr/>
          <a:lstStyle>
            <a:lvl1pPr marL="0" indent="0">
              <a:buFont typeface="+mj-lt"/>
              <a:buNone/>
              <a:defRPr>
                <a:solidFill>
                  <a:schemeClr val="bg1"/>
                </a:solidFill>
              </a:defRPr>
            </a:lvl1pPr>
          </a:lstStyle>
          <a:p>
            <a:pPr lvl="0"/>
            <a:r>
              <a:rPr lang="en-US" smtClean="0"/>
              <a:t>Click to edit Master text styles</a:t>
            </a:r>
          </a:p>
        </p:txBody>
      </p:sp>
      <p:sp>
        <p:nvSpPr>
          <p:cNvPr id="8" name="Content Placeholder 2"/>
          <p:cNvSpPr>
            <a:spLocks noGrp="1"/>
          </p:cNvSpPr>
          <p:nvPr>
            <p:ph idx="15"/>
          </p:nvPr>
        </p:nvSpPr>
        <p:spPr>
          <a:xfrm>
            <a:off x="4686182" y="3505200"/>
            <a:ext cx="4076818" cy="2215662"/>
          </a:xfrm>
          <a:solidFill>
            <a:srgbClr val="125E9F"/>
          </a:solidFill>
        </p:spPr>
        <p:txBody>
          <a:bodyPr/>
          <a:lstStyle>
            <a:lvl1pPr marL="0" indent="0">
              <a:buFont typeface="+mj-lt"/>
              <a:buNone/>
              <a:defRPr>
                <a:solidFill>
                  <a:schemeClr val="bg1"/>
                </a:solidFill>
              </a:defRPr>
            </a:lvl1pPr>
          </a:lstStyle>
          <a:p>
            <a:pPr lvl="0"/>
            <a:r>
              <a:rPr lang="en-US" smtClean="0"/>
              <a:t>Click to edit Master text styles</a:t>
            </a:r>
          </a:p>
        </p:txBody>
      </p:sp>
      <p:sp>
        <p:nvSpPr>
          <p:cNvPr id="9" name="Slide Number Placeholder 5"/>
          <p:cNvSpPr>
            <a:spLocks noGrp="1"/>
          </p:cNvSpPr>
          <p:nvPr>
            <p:ph type="sldNum" sz="quarter" idx="16"/>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BE257F16-CD52-47FC-9B5C-6C91E99623EB}"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609600" y="1676400"/>
            <a:ext cx="2037471"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Click to edit Master text styles</a:t>
            </a:r>
          </a:p>
        </p:txBody>
      </p:sp>
      <p:sp>
        <p:nvSpPr>
          <p:cNvPr id="5" name="Content Placeholder 2"/>
          <p:cNvSpPr>
            <a:spLocks noGrp="1"/>
          </p:cNvSpPr>
          <p:nvPr>
            <p:ph idx="13"/>
          </p:nvPr>
        </p:nvSpPr>
        <p:spPr>
          <a:xfrm>
            <a:off x="2667000" y="1676400"/>
            <a:ext cx="2037471"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7" name="Content Placeholder 2"/>
          <p:cNvSpPr>
            <a:spLocks noGrp="1"/>
          </p:cNvSpPr>
          <p:nvPr>
            <p:ph idx="14"/>
          </p:nvPr>
        </p:nvSpPr>
        <p:spPr>
          <a:xfrm>
            <a:off x="4724400" y="1676400"/>
            <a:ext cx="2037471"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8" name="Content Placeholder 2"/>
          <p:cNvSpPr>
            <a:spLocks noGrp="1"/>
          </p:cNvSpPr>
          <p:nvPr>
            <p:ph idx="15"/>
          </p:nvPr>
        </p:nvSpPr>
        <p:spPr>
          <a:xfrm>
            <a:off x="6781800" y="1676400"/>
            <a:ext cx="2049194"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9" name="Content Placeholder 2"/>
          <p:cNvSpPr>
            <a:spLocks noGrp="1"/>
          </p:cNvSpPr>
          <p:nvPr>
            <p:ph idx="16"/>
          </p:nvPr>
        </p:nvSpPr>
        <p:spPr>
          <a:xfrm>
            <a:off x="6781800" y="2819400"/>
            <a:ext cx="2037471"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Click to edit Master text styles</a:t>
            </a:r>
          </a:p>
        </p:txBody>
      </p:sp>
      <p:sp>
        <p:nvSpPr>
          <p:cNvPr id="10" name="Content Placeholder 2"/>
          <p:cNvSpPr>
            <a:spLocks noGrp="1"/>
          </p:cNvSpPr>
          <p:nvPr>
            <p:ph idx="17"/>
          </p:nvPr>
        </p:nvSpPr>
        <p:spPr>
          <a:xfrm>
            <a:off x="609600" y="2819400"/>
            <a:ext cx="2037471"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11" name="Content Placeholder 2"/>
          <p:cNvSpPr>
            <a:spLocks noGrp="1"/>
          </p:cNvSpPr>
          <p:nvPr>
            <p:ph idx="18"/>
          </p:nvPr>
        </p:nvSpPr>
        <p:spPr>
          <a:xfrm>
            <a:off x="2667000" y="2819400"/>
            <a:ext cx="2037471"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12" name="Content Placeholder 2"/>
          <p:cNvSpPr>
            <a:spLocks noGrp="1"/>
          </p:cNvSpPr>
          <p:nvPr>
            <p:ph idx="19"/>
          </p:nvPr>
        </p:nvSpPr>
        <p:spPr>
          <a:xfrm>
            <a:off x="4724400" y="2819400"/>
            <a:ext cx="2049194"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13" name="Content Placeholder 2"/>
          <p:cNvSpPr>
            <a:spLocks noGrp="1"/>
          </p:cNvSpPr>
          <p:nvPr>
            <p:ph idx="20"/>
          </p:nvPr>
        </p:nvSpPr>
        <p:spPr>
          <a:xfrm>
            <a:off x="4724400" y="3962400"/>
            <a:ext cx="2037471"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Click to edit Master text styles</a:t>
            </a:r>
          </a:p>
        </p:txBody>
      </p:sp>
      <p:sp>
        <p:nvSpPr>
          <p:cNvPr id="14" name="Content Placeholder 2"/>
          <p:cNvSpPr>
            <a:spLocks noGrp="1"/>
          </p:cNvSpPr>
          <p:nvPr>
            <p:ph idx="21"/>
          </p:nvPr>
        </p:nvSpPr>
        <p:spPr>
          <a:xfrm>
            <a:off x="609600" y="3962400"/>
            <a:ext cx="2037471"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15" name="Content Placeholder 2"/>
          <p:cNvSpPr>
            <a:spLocks noGrp="1"/>
          </p:cNvSpPr>
          <p:nvPr>
            <p:ph idx="22"/>
          </p:nvPr>
        </p:nvSpPr>
        <p:spPr>
          <a:xfrm>
            <a:off x="2667000" y="3962400"/>
            <a:ext cx="2049194"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16" name="Content Placeholder 2"/>
          <p:cNvSpPr>
            <a:spLocks noGrp="1"/>
          </p:cNvSpPr>
          <p:nvPr>
            <p:ph idx="23"/>
          </p:nvPr>
        </p:nvSpPr>
        <p:spPr>
          <a:xfrm>
            <a:off x="6781800" y="3962400"/>
            <a:ext cx="2037471"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Click to edit Master text styles</a:t>
            </a:r>
          </a:p>
        </p:txBody>
      </p:sp>
      <p:sp>
        <p:nvSpPr>
          <p:cNvPr id="17" name="Slide Number Placeholder 5"/>
          <p:cNvSpPr>
            <a:spLocks noGrp="1"/>
          </p:cNvSpPr>
          <p:nvPr>
            <p:ph type="sldNum" sz="quarter" idx="24"/>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D9D75D5A-FE8B-494A-9C6F-45FD64945BAC}"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02778521-19E5-43AA-B21B-63A521ACDC8B}"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219201"/>
            <a:ext cx="4038600" cy="4906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1"/>
            <a:ext cx="4038600" cy="4906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0C886C7B-D109-4271-9AAE-F4991C0A4BBB}"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Text Placeholder 2"/>
          <p:cNvSpPr>
            <a:spLocks noGrp="1"/>
          </p:cNvSpPr>
          <p:nvPr>
            <p:ph type="body" idx="1"/>
          </p:nvPr>
        </p:nvSpPr>
        <p:spPr>
          <a:xfrm>
            <a:off x="457201" y="1219200"/>
            <a:ext cx="4040188" cy="9556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19200"/>
            <a:ext cx="4041775" cy="9556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0F19494F-8BD4-4C46-8081-2D17F1162C65}"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Slide Number Placeholder 5"/>
          <p:cNvSpPr>
            <a:spLocks noGrp="1"/>
          </p:cNvSpPr>
          <p:nvPr>
            <p:ph type="sldNum" sz="quarter" idx="10"/>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52299861-E7CD-4F98-8484-6D399E1777BF}"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309265"/>
            <a:ext cx="6477000" cy="1169551"/>
          </a:xfrm>
        </p:spPr>
        <p:txBody>
          <a:bodyPr anchor="b"/>
          <a:lstStyle>
            <a:lvl1pPr algn="l">
              <a:defRPr sz="3500" b="1"/>
            </a:lvl1pPr>
          </a:lstStyle>
          <a:p>
            <a:r>
              <a:rPr lang="en-US" smtClean="0"/>
              <a:t>Click to edit Master title style</a:t>
            </a:r>
            <a:endParaRPr lang="en-US"/>
          </a:p>
        </p:txBody>
      </p:sp>
      <p:sp>
        <p:nvSpPr>
          <p:cNvPr id="3" name="Content Placeholder 2"/>
          <p:cNvSpPr>
            <a:spLocks noGrp="1"/>
          </p:cNvSpPr>
          <p:nvPr>
            <p:ph idx="1"/>
          </p:nvPr>
        </p:nvSpPr>
        <p:spPr>
          <a:xfrm>
            <a:off x="3575050" y="1219200"/>
            <a:ext cx="5111751" cy="464820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1205843"/>
            <a:ext cx="3008313" cy="46615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D9E4FDEA-6795-47DA-92BA-85525531747E}" type="slidenum">
              <a:rPr lang="es-ES"/>
              <a:pPr>
                <a:defRPr/>
              </a:pPr>
              <a:t>‹#›</a:t>
            </a:fld>
            <a:endParaRPr lang="es-E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4000" y="4861510"/>
            <a:ext cx="6019800" cy="415400"/>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487488" y="990600"/>
            <a:ext cx="6056312" cy="37369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524000" y="5257800"/>
            <a:ext cx="6019800" cy="51917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8534400" y="304800"/>
            <a:ext cx="457200" cy="304800"/>
          </a:xfrm>
        </p:spPr>
        <p:txBody>
          <a:bodyPr/>
          <a:lstStyle>
            <a:lvl1pPr>
              <a:defRPr lang="en-US" sz="1400" b="1" smtClean="0">
                <a:solidFill>
                  <a:schemeClr val="bg1"/>
                </a:solidFill>
                <a:latin typeface="Arial" pitchFamily="34" charset="0"/>
                <a:cs typeface="Arial" pitchFamily="34" charset="0"/>
              </a:defRPr>
            </a:lvl1pPr>
          </a:lstStyle>
          <a:p>
            <a:pPr>
              <a:defRPr/>
            </a:pPr>
            <a:fld id="{B8A839BD-E62A-4D22-A897-623B49B6C2D8}" type="slidenum">
              <a:rPr lang="es-ES"/>
              <a:pPr>
                <a:defRPr/>
              </a:pPr>
              <a:t>‹#›</a:t>
            </a:fld>
            <a:endParaRPr lang="es-E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8"/>
          <p:cNvPicPr>
            <a:picLocks noChangeAspect="1"/>
          </p:cNvPicPr>
          <p:nvPr/>
        </p:nvPicPr>
        <p:blipFill>
          <a:blip r:embed="rId15"/>
          <a:srcRect/>
          <a:stretch>
            <a:fillRect/>
          </a:stretch>
        </p:blipFill>
        <p:spPr bwMode="auto">
          <a:xfrm>
            <a:off x="304800" y="76200"/>
            <a:ext cx="1524000" cy="838200"/>
          </a:xfrm>
          <a:prstGeom prst="rect">
            <a:avLst/>
          </a:prstGeom>
          <a:noFill/>
          <a:ln w="9525">
            <a:noFill/>
            <a:miter lim="800000"/>
            <a:headEnd/>
            <a:tailEnd/>
          </a:ln>
        </p:spPr>
      </p:pic>
      <p:sp>
        <p:nvSpPr>
          <p:cNvPr id="7" name="Rectangle 6"/>
          <p:cNvSpPr/>
          <p:nvPr/>
        </p:nvSpPr>
        <p:spPr>
          <a:xfrm>
            <a:off x="0" y="6400800"/>
            <a:ext cx="2743200" cy="457200"/>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3" name="Rectangle 12"/>
          <p:cNvSpPr/>
          <p:nvPr/>
        </p:nvSpPr>
        <p:spPr>
          <a:xfrm>
            <a:off x="2743200" y="6400800"/>
            <a:ext cx="3657600" cy="457200"/>
          </a:xfrm>
          <a:prstGeom prst="rect">
            <a:avLst/>
          </a:prstGeom>
          <a:solidFill>
            <a:srgbClr val="979F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sz="2000"/>
          </a:p>
        </p:txBody>
      </p:sp>
      <p:sp>
        <p:nvSpPr>
          <p:cNvPr id="14" name="Rectangle 13"/>
          <p:cNvSpPr/>
          <p:nvPr/>
        </p:nvSpPr>
        <p:spPr>
          <a:xfrm>
            <a:off x="6400800" y="6400800"/>
            <a:ext cx="2743200" cy="457200"/>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30" name="Title Placeholder 1"/>
          <p:cNvSpPr>
            <a:spLocks noGrp="1"/>
          </p:cNvSpPr>
          <p:nvPr>
            <p:ph type="title"/>
          </p:nvPr>
        </p:nvSpPr>
        <p:spPr bwMode="auto">
          <a:xfrm>
            <a:off x="1828800" y="304800"/>
            <a:ext cx="6553200" cy="630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title style</a:t>
            </a:r>
          </a:p>
        </p:txBody>
      </p:sp>
      <p:sp>
        <p:nvSpPr>
          <p:cNvPr id="1031" name="Text Placeholder 2"/>
          <p:cNvSpPr>
            <a:spLocks noGrp="1"/>
          </p:cNvSpPr>
          <p:nvPr>
            <p:ph type="body" idx="1"/>
          </p:nvPr>
        </p:nvSpPr>
        <p:spPr bwMode="auto">
          <a:xfrm>
            <a:off x="457200" y="11430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8458200" y="6550025"/>
            <a:ext cx="457200" cy="304800"/>
          </a:xfrm>
          <a:prstGeom prst="rect">
            <a:avLst/>
          </a:prstGeom>
          <a:noFill/>
          <a:ln>
            <a:noFill/>
          </a:ln>
        </p:spPr>
        <p:txBody>
          <a:bodyPr wrap="square" rtlCol="0">
            <a:spAutoFit/>
          </a:bodyPr>
          <a:lstStyle>
            <a:lvl1pPr algn="r" fontAlgn="auto">
              <a:spcBef>
                <a:spcPts val="0"/>
              </a:spcBef>
              <a:spcAft>
                <a:spcPts val="0"/>
              </a:spcAft>
              <a:defRPr lang="en-US" sz="1400" b="1" smtClean="0">
                <a:solidFill>
                  <a:schemeClr val="bg1"/>
                </a:solidFill>
                <a:latin typeface="Arial" pitchFamily="34" charset="0"/>
                <a:cs typeface="Arial" pitchFamily="34" charset="0"/>
              </a:defRPr>
            </a:lvl1pPr>
          </a:lstStyle>
          <a:p>
            <a:pPr>
              <a:defRPr/>
            </a:pPr>
            <a:fld id="{02DAB95C-09B9-497B-8D92-E62CF953209A}" type="slidenum">
              <a:rPr lang="es-ES"/>
              <a:pPr>
                <a:defRPr/>
              </a:pPr>
              <a:t>‹#›</a:t>
            </a:fld>
            <a:endParaRPr lang="es-ES" dirty="0"/>
          </a:p>
        </p:txBody>
      </p:sp>
      <p:sp>
        <p:nvSpPr>
          <p:cNvPr id="24" name="Footer Placeholder 4"/>
          <p:cNvSpPr txBox="1">
            <a:spLocks/>
          </p:cNvSpPr>
          <p:nvPr/>
        </p:nvSpPr>
        <p:spPr>
          <a:xfrm>
            <a:off x="0" y="6550025"/>
            <a:ext cx="2971800" cy="307975"/>
          </a:xfrm>
          <a:prstGeom prst="rect">
            <a:avLst/>
          </a:prstGeom>
          <a:noFill/>
          <a:ln>
            <a:noFill/>
          </a:ln>
        </p:spPr>
        <p:txBody>
          <a:bodyPr>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dirty="0" smtClean="0"/>
              <a:t>Advanced School - </a:t>
            </a:r>
            <a:r>
              <a:rPr dirty="0" err="1" smtClean="0"/>
              <a:t>oPAC</a:t>
            </a:r>
            <a:endParaRPr dirty="0"/>
          </a:p>
        </p:txBody>
      </p:sp>
      <p:sp>
        <p:nvSpPr>
          <p:cNvPr id="12" name="Footer Placeholder 4"/>
          <p:cNvSpPr txBox="1">
            <a:spLocks/>
          </p:cNvSpPr>
          <p:nvPr/>
        </p:nvSpPr>
        <p:spPr>
          <a:xfrm>
            <a:off x="2743200" y="6553200"/>
            <a:ext cx="3657600" cy="307975"/>
          </a:xfrm>
          <a:prstGeom prst="rect">
            <a:avLst/>
          </a:prstGeom>
          <a:noFill/>
          <a:ln>
            <a:noFill/>
          </a:ln>
        </p:spPr>
        <p:txBody>
          <a:bodyPr>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dirty="0" smtClean="0">
                <a:solidFill>
                  <a:schemeClr val="bg1"/>
                </a:solidFill>
              </a:rPr>
              <a:t>3</a:t>
            </a:r>
            <a:r>
              <a:rPr baseline="30000" dirty="0" smtClean="0">
                <a:solidFill>
                  <a:schemeClr val="bg1"/>
                </a:solidFill>
              </a:rPr>
              <a:t>rd</a:t>
            </a:r>
            <a:r>
              <a:rPr dirty="0" smtClean="0">
                <a:solidFill>
                  <a:schemeClr val="bg1"/>
                </a:solidFill>
              </a:rPr>
              <a:t> Generation Synchrotron Light Sources</a:t>
            </a:r>
            <a:endParaRPr dirty="0">
              <a:solidFill>
                <a:schemeClr val="bg1"/>
              </a:solidFill>
            </a:endParaRPr>
          </a:p>
        </p:txBody>
      </p:sp>
      <p:sp>
        <p:nvSpPr>
          <p:cNvPr id="15" name="Footer Placeholder 4"/>
          <p:cNvSpPr txBox="1">
            <a:spLocks/>
          </p:cNvSpPr>
          <p:nvPr/>
        </p:nvSpPr>
        <p:spPr>
          <a:xfrm>
            <a:off x="6684963" y="6550025"/>
            <a:ext cx="1849437" cy="307975"/>
          </a:xfrm>
          <a:prstGeom prst="rect">
            <a:avLst/>
          </a:prstGeom>
          <a:noFill/>
          <a:ln>
            <a:noFill/>
          </a:ln>
        </p:spPr>
        <p:txBody>
          <a:bodyPr>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dirty="0" smtClean="0">
                <a:solidFill>
                  <a:schemeClr val="bg1"/>
                </a:solidFill>
              </a:rPr>
              <a:t>July 9</a:t>
            </a:r>
            <a:r>
              <a:rPr baseline="30000" dirty="0" smtClean="0">
                <a:solidFill>
                  <a:schemeClr val="bg1"/>
                </a:solidFill>
              </a:rPr>
              <a:t>th</a:t>
            </a:r>
            <a:r>
              <a:rPr dirty="0" smtClean="0">
                <a:solidFill>
                  <a:schemeClr val="bg1"/>
                </a:solidFill>
              </a:rPr>
              <a:t>, 2014</a:t>
            </a:r>
            <a:endParaRPr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txStyles>
    <p:titleStyle>
      <a:lvl1pPr algn="ctr" rtl="0" fontAlgn="base">
        <a:spcBef>
          <a:spcPct val="0"/>
        </a:spcBef>
        <a:spcAft>
          <a:spcPct val="0"/>
        </a:spcAft>
        <a:defRPr lang="en-US" sz="3500" b="1" kern="1200">
          <a:solidFill>
            <a:srgbClr val="112E50"/>
          </a:solidFill>
          <a:latin typeface="Arial" pitchFamily="34" charset="0"/>
          <a:ea typeface="+mn-ea"/>
          <a:cs typeface="Arial" pitchFamily="34" charset="0"/>
        </a:defRPr>
      </a:lvl1pPr>
      <a:lvl2pPr algn="ctr" rtl="0" fontAlgn="base">
        <a:spcBef>
          <a:spcPct val="0"/>
        </a:spcBef>
        <a:spcAft>
          <a:spcPct val="0"/>
        </a:spcAft>
        <a:defRPr sz="3500" b="1">
          <a:solidFill>
            <a:srgbClr val="112E50"/>
          </a:solidFill>
          <a:latin typeface="Arial" charset="0"/>
          <a:cs typeface="Arial" charset="0"/>
        </a:defRPr>
      </a:lvl2pPr>
      <a:lvl3pPr algn="ctr" rtl="0" fontAlgn="base">
        <a:spcBef>
          <a:spcPct val="0"/>
        </a:spcBef>
        <a:spcAft>
          <a:spcPct val="0"/>
        </a:spcAft>
        <a:defRPr sz="3500" b="1">
          <a:solidFill>
            <a:srgbClr val="112E50"/>
          </a:solidFill>
          <a:latin typeface="Arial" charset="0"/>
          <a:cs typeface="Arial" charset="0"/>
        </a:defRPr>
      </a:lvl3pPr>
      <a:lvl4pPr algn="ctr" rtl="0" fontAlgn="base">
        <a:spcBef>
          <a:spcPct val="0"/>
        </a:spcBef>
        <a:spcAft>
          <a:spcPct val="0"/>
        </a:spcAft>
        <a:defRPr sz="3500" b="1">
          <a:solidFill>
            <a:srgbClr val="112E50"/>
          </a:solidFill>
          <a:latin typeface="Arial" charset="0"/>
          <a:cs typeface="Arial" charset="0"/>
        </a:defRPr>
      </a:lvl4pPr>
      <a:lvl5pPr algn="ctr" rtl="0" fontAlgn="base">
        <a:spcBef>
          <a:spcPct val="0"/>
        </a:spcBef>
        <a:spcAft>
          <a:spcPct val="0"/>
        </a:spcAft>
        <a:defRPr sz="3500" b="1">
          <a:solidFill>
            <a:srgbClr val="112E50"/>
          </a:solidFill>
          <a:latin typeface="Arial" charset="0"/>
          <a:cs typeface="Arial" charset="0"/>
        </a:defRPr>
      </a:lvl5pPr>
      <a:lvl6pPr marL="457200" algn="ctr" rtl="0" fontAlgn="base">
        <a:spcBef>
          <a:spcPct val="0"/>
        </a:spcBef>
        <a:spcAft>
          <a:spcPct val="0"/>
        </a:spcAft>
        <a:defRPr sz="3500" b="1">
          <a:solidFill>
            <a:srgbClr val="112E50"/>
          </a:solidFill>
          <a:latin typeface="Arial" charset="0"/>
          <a:cs typeface="Arial" charset="0"/>
        </a:defRPr>
      </a:lvl6pPr>
      <a:lvl7pPr marL="914400" algn="ctr" rtl="0" fontAlgn="base">
        <a:spcBef>
          <a:spcPct val="0"/>
        </a:spcBef>
        <a:spcAft>
          <a:spcPct val="0"/>
        </a:spcAft>
        <a:defRPr sz="3500" b="1">
          <a:solidFill>
            <a:srgbClr val="112E50"/>
          </a:solidFill>
          <a:latin typeface="Arial" charset="0"/>
          <a:cs typeface="Arial" charset="0"/>
        </a:defRPr>
      </a:lvl7pPr>
      <a:lvl8pPr marL="1371600" algn="ctr" rtl="0" fontAlgn="base">
        <a:spcBef>
          <a:spcPct val="0"/>
        </a:spcBef>
        <a:spcAft>
          <a:spcPct val="0"/>
        </a:spcAft>
        <a:defRPr sz="3500" b="1">
          <a:solidFill>
            <a:srgbClr val="112E50"/>
          </a:solidFill>
          <a:latin typeface="Arial" charset="0"/>
          <a:cs typeface="Arial" charset="0"/>
        </a:defRPr>
      </a:lvl8pPr>
      <a:lvl9pPr marL="1828800" algn="ctr" rtl="0" fontAlgn="base">
        <a:spcBef>
          <a:spcPct val="0"/>
        </a:spcBef>
        <a:spcAft>
          <a:spcPct val="0"/>
        </a:spcAft>
        <a:defRPr sz="3500" b="1">
          <a:solidFill>
            <a:srgbClr val="112E50"/>
          </a:solidFill>
          <a:latin typeface="Arial" charset="0"/>
          <a:cs typeface="Arial" charset="0"/>
        </a:defRPr>
      </a:lvl9pPr>
    </p:titleStyle>
    <p:bodyStyle>
      <a:lvl1pPr marL="342900" indent="-342900" algn="l" rtl="0" fontAlgn="base">
        <a:spcBef>
          <a:spcPct val="20000"/>
        </a:spcBef>
        <a:spcAft>
          <a:spcPct val="0"/>
        </a:spcAft>
        <a:buClr>
          <a:srgbClr val="959F38"/>
        </a:buClr>
        <a:buFont typeface="Arial" charset="0"/>
        <a:buChar char="•"/>
        <a:defRPr sz="3200" kern="1200">
          <a:solidFill>
            <a:schemeClr val="tx1"/>
          </a:solidFill>
          <a:latin typeface="Arial" pitchFamily="34" charset="0"/>
          <a:ea typeface="+mn-ea"/>
          <a:cs typeface="Arial" pitchFamily="34" charset="0"/>
        </a:defRPr>
      </a:lvl1pPr>
      <a:lvl2pPr marL="742950" indent="-285750" algn="l" rtl="0" fontAlgn="base">
        <a:spcBef>
          <a:spcPct val="20000"/>
        </a:spcBef>
        <a:spcAft>
          <a:spcPct val="0"/>
        </a:spcAft>
        <a:buClr>
          <a:srgbClr val="112E50"/>
        </a:buClr>
        <a:buFont typeface="Arial" charset="0"/>
        <a:buChar char="–"/>
        <a:defRPr sz="2800" kern="1200">
          <a:solidFill>
            <a:schemeClr val="tx1"/>
          </a:solidFill>
          <a:latin typeface="Arial" pitchFamily="34" charset="0"/>
          <a:ea typeface="+mn-ea"/>
          <a:cs typeface="Arial" pitchFamily="34" charset="0"/>
        </a:defRPr>
      </a:lvl2pPr>
      <a:lvl3pPr marL="1143000" indent="-228600" algn="l" rtl="0" fontAlgn="base">
        <a:spcBef>
          <a:spcPct val="20000"/>
        </a:spcBef>
        <a:spcAft>
          <a:spcPct val="0"/>
        </a:spcAft>
        <a:buClr>
          <a:srgbClr val="959F38"/>
        </a:buClr>
        <a:buFont typeface="Arial" charset="0"/>
        <a:buChar char="•"/>
        <a:defRPr sz="2400" kern="1200">
          <a:solidFill>
            <a:schemeClr val="tx1"/>
          </a:solidFill>
          <a:latin typeface="Arial" pitchFamily="34" charset="0"/>
          <a:ea typeface="+mn-ea"/>
          <a:cs typeface="Arial" pitchFamily="34" charset="0"/>
        </a:defRPr>
      </a:lvl3pPr>
      <a:lvl4pPr marL="1600200" indent="-228600" algn="l" rtl="0" fontAlgn="base">
        <a:spcBef>
          <a:spcPct val="20000"/>
        </a:spcBef>
        <a:spcAft>
          <a:spcPct val="0"/>
        </a:spcAft>
        <a:buClr>
          <a:srgbClr val="112E50"/>
        </a:buClr>
        <a:buFont typeface="Arial" charset="0"/>
        <a:buChar char="–"/>
        <a:defRPr sz="2000" kern="1200">
          <a:solidFill>
            <a:schemeClr val="tx1"/>
          </a:solidFill>
          <a:latin typeface="Arial" pitchFamily="34" charset="0"/>
          <a:ea typeface="+mn-ea"/>
          <a:cs typeface="Arial" pitchFamily="34" charset="0"/>
        </a:defRPr>
      </a:lvl4pPr>
      <a:lvl5pPr marL="2057400" indent="-228600" algn="l" rtl="0" fontAlgn="base">
        <a:spcBef>
          <a:spcPct val="20000"/>
        </a:spcBef>
        <a:spcAft>
          <a:spcPct val="0"/>
        </a:spcAft>
        <a:buClr>
          <a:srgbClr val="88A0B8"/>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23.jpeg"/><Relationship Id="rId11" Type="http://schemas.openxmlformats.org/officeDocument/2006/relationships/comments" Target="../comments/comment1.xml"/><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9.xml"/><Relationship Id="rId5" Type="http://schemas.openxmlformats.org/officeDocument/2006/relationships/image" Target="../media/image39.png"/><Relationship Id="rId4" Type="http://schemas.openxmlformats.org/officeDocument/2006/relationships/image" Target="../media/image38.emf"/></Relationships>
</file>

<file path=ppt/slides/_rels/slide2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9.xml"/><Relationship Id="rId5" Type="http://schemas.openxmlformats.org/officeDocument/2006/relationships/image" Target="../media/image43.emf"/><Relationship Id="rId4" Type="http://schemas.openxmlformats.org/officeDocument/2006/relationships/image" Target="../media/image42.emf"/></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5.xml"/><Relationship Id="rId4" Type="http://schemas.openxmlformats.org/officeDocument/2006/relationships/image" Target="../media/image47.wmf"/></Relationships>
</file>

<file path=ppt/slides/_rels/slide26.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5.xml"/><Relationship Id="rId5" Type="http://schemas.openxmlformats.org/officeDocument/2006/relationships/image" Target="../media/image52.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9.xml"/><Relationship Id="rId4" Type="http://schemas.openxmlformats.org/officeDocument/2006/relationships/image" Target="../media/image58.emf"/></Relationships>
</file>

<file path=ppt/slides/_rels/slide32.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64.emf"/><Relationship Id="rId4" Type="http://schemas.openxmlformats.org/officeDocument/2006/relationships/image" Target="../media/image63.emf"/></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69.png"/><Relationship Id="rId4" Type="http://schemas.openxmlformats.org/officeDocument/2006/relationships/image" Target="../media/image68.wmf"/></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1.png"/></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emf"/><Relationship Id="rId1" Type="http://schemas.openxmlformats.org/officeDocument/2006/relationships/slideLayout" Target="../slideLayouts/slideLayout12.xml"/><Relationship Id="rId4" Type="http://schemas.openxmlformats.org/officeDocument/2006/relationships/image" Target="../media/image76.emf"/></Relationships>
</file>

<file path=ppt/slides/_rels/slide41.xml.rels><?xml version="1.0" encoding="UTF-8" standalone="yes"?>
<Relationships xmlns="http://schemas.openxmlformats.org/package/2006/relationships"><Relationship Id="rId3" Type="http://schemas.openxmlformats.org/officeDocument/2006/relationships/image" Target="../media/image78.gif"/><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8" Type="http://schemas.openxmlformats.org/officeDocument/2006/relationships/hyperlink" Target="http://invention.smithsonian.org/resources/fa_tantalus_index.aspx" TargetMode="External"/><Relationship Id="rId3" Type="http://schemas.openxmlformats.org/officeDocument/2006/relationships/hyperlink" Target="http://www.iun.edu/~cpanhd/C101webnotes/modern-atomic-theory/" TargetMode="External"/><Relationship Id="rId7" Type="http://schemas.openxmlformats.org/officeDocument/2006/relationships/hyperlink" Target="http://www.iop.org/publications/iop/2011/page_47511.html" TargetMode="External"/><Relationship Id="rId2" Type="http://schemas.openxmlformats.org/officeDocument/2006/relationships/hyperlink" Target="http://abyss.uoregon.edu/~js/glossary/bohr_atom.html/rutherford-model.html" TargetMode="External"/><Relationship Id="rId1" Type="http://schemas.openxmlformats.org/officeDocument/2006/relationships/slideLayout" Target="../slideLayouts/slideLayout6.xml"/><Relationship Id="rId6" Type="http://schemas.openxmlformats.org/officeDocument/2006/relationships/hyperlink" Target="http://en.wikipedia.org/" TargetMode="External"/><Relationship Id="rId5" Type="http://schemas.openxmlformats.org/officeDocument/2006/relationships/hyperlink" Target="http://xdb.lbl.gov/" TargetMode="External"/><Relationship Id="rId10" Type="http://schemas.openxmlformats.org/officeDocument/2006/relationships/hyperlink" Target="http://www.conferences.jlab.org/FLS2012" TargetMode="External"/><Relationship Id="rId4" Type="http://schemas.openxmlformats.org/officeDocument/2006/relationships/hyperlink" Target="http://www.lightsources.org/" TargetMode="External"/><Relationship Id="rId9" Type="http://schemas.openxmlformats.org/officeDocument/2006/relationships/hyperlink" Target="http://www.esrf.fr/"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1.xml"/><Relationship Id="rId1" Type="http://schemas.openxmlformats.org/officeDocument/2006/relationships/video" Target="file:///\\storage\home\francis\PCbackup\Conferences\CELLS\ALBA_Nov2012\VIDEO_CON_DEMISSIO.asf" TargetMode="Externa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5172075"/>
            <a:ext cx="4495800" cy="695325"/>
          </a:xfrm>
        </p:spPr>
        <p:txBody>
          <a:bodyPr rtlCol="0">
            <a:normAutofit/>
          </a:bodyPr>
          <a:lstStyle/>
          <a:p>
            <a:pPr fontAlgn="auto">
              <a:spcAft>
                <a:spcPts val="0"/>
              </a:spcAft>
              <a:buFont typeface="Arial" pitchFamily="34" charset="0"/>
              <a:buNone/>
              <a:defRPr/>
            </a:pPr>
            <a:r>
              <a:rPr lang="es-ES" dirty="0" smtClean="0"/>
              <a:t>Francis Perez</a:t>
            </a:r>
            <a:endParaRPr lang="en-US" dirty="0"/>
          </a:p>
        </p:txBody>
      </p:sp>
      <p:sp>
        <p:nvSpPr>
          <p:cNvPr id="17410" name="Title 3"/>
          <p:cNvSpPr>
            <a:spLocks noGrp="1"/>
          </p:cNvSpPr>
          <p:nvPr>
            <p:ph type="title"/>
          </p:nvPr>
        </p:nvSpPr>
        <p:spPr>
          <a:xfrm>
            <a:off x="457200" y="1981200"/>
            <a:ext cx="4495800" cy="1708150"/>
          </a:xfrm>
        </p:spPr>
        <p:txBody>
          <a:bodyPr/>
          <a:lstStyle/>
          <a:p>
            <a:r>
              <a:rPr smtClean="0">
                <a:latin typeface="Arial" charset="0"/>
                <a:cs typeface="Arial" charset="0"/>
              </a:rPr>
              <a:t>3</a:t>
            </a:r>
            <a:r>
              <a:rPr baseline="30000" smtClean="0">
                <a:latin typeface="Arial" charset="0"/>
                <a:cs typeface="Arial" charset="0"/>
              </a:rPr>
              <a:t>rd</a:t>
            </a:r>
            <a:r>
              <a:rPr smtClean="0">
                <a:latin typeface="Arial" charset="0"/>
                <a:cs typeface="Arial" charset="0"/>
              </a:rPr>
              <a:t> Generation Synchrotron Light Sources</a:t>
            </a:r>
          </a:p>
        </p:txBody>
      </p:sp>
      <p:pic>
        <p:nvPicPr>
          <p:cNvPr id="17411" name="Picture 6" descr="fa11007scr (13)"/>
          <p:cNvPicPr>
            <a:picLocks noGrp="1" noChangeAspect="1" noChangeArrowheads="1"/>
          </p:cNvPicPr>
          <p:nvPr>
            <p:ph type="pic" sz="quarter" idx="12"/>
          </p:nvPr>
        </p:nvPicPr>
        <p:blipFill>
          <a:blip r:embed="rId2"/>
          <a:srcRect l="2196" r="2196"/>
          <a:stretch>
            <a:fillRect/>
          </a:stretch>
        </p:blipFill>
        <p:spPr>
          <a:xfrm>
            <a:off x="5181600" y="1149350"/>
            <a:ext cx="3581400" cy="471805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asellaDiTesto 2"/>
          <p:cNvSpPr txBox="1">
            <a:spLocks noChangeArrowheads="1"/>
          </p:cNvSpPr>
          <p:nvPr/>
        </p:nvSpPr>
        <p:spPr bwMode="auto">
          <a:xfrm>
            <a:off x="76200" y="1000125"/>
            <a:ext cx="9144000" cy="523875"/>
          </a:xfrm>
          <a:prstGeom prst="rect">
            <a:avLst/>
          </a:prstGeom>
          <a:noFill/>
          <a:ln w="9525">
            <a:noFill/>
            <a:miter lim="800000"/>
            <a:headEnd/>
            <a:tailEnd/>
          </a:ln>
        </p:spPr>
        <p:txBody>
          <a:bodyPr>
            <a:spAutoFit/>
          </a:bodyPr>
          <a:lstStyle/>
          <a:p>
            <a:pPr algn="ctr"/>
            <a:r>
              <a:rPr lang="en-US" altLang="en-US" sz="2800" i="1">
                <a:solidFill>
                  <a:schemeClr val="accent1"/>
                </a:solidFill>
                <a:latin typeface="Calibri" pitchFamily="34" charset="0"/>
              </a:rPr>
              <a:t>Interaction photons with matter</a:t>
            </a:r>
          </a:p>
        </p:txBody>
      </p:sp>
      <p:sp>
        <p:nvSpPr>
          <p:cNvPr id="24598" name="CasellaDiTesto 13"/>
          <p:cNvSpPr txBox="1">
            <a:spLocks noChangeArrowheads="1"/>
          </p:cNvSpPr>
          <p:nvPr/>
        </p:nvSpPr>
        <p:spPr bwMode="auto">
          <a:xfrm>
            <a:off x="-4763" y="5638800"/>
            <a:ext cx="9144001" cy="523875"/>
          </a:xfrm>
          <a:prstGeom prst="rect">
            <a:avLst/>
          </a:prstGeom>
          <a:noFill/>
          <a:ln>
            <a:noFill/>
          </a:ln>
          <a:extLst>
            <a:ext uri="{909E8E84-426E-40DD-AFC4-6F175D3DCCD1}"/>
            <a:ext uri="{91240B29-F687-4F45-9708-019B960494DF}"/>
          </a:extLst>
        </p:spPr>
        <p:txBody>
          <a:bodyPr>
            <a:spAutoFit/>
          </a:bodyPr>
          <a:lstStyle>
            <a:lvl1pPr>
              <a:defRPr u="sng">
                <a:solidFill>
                  <a:schemeClr val="bg1"/>
                </a:solidFill>
                <a:latin typeface="Times New Roman" pitchFamily="18" charset="0"/>
              </a:defRPr>
            </a:lvl1pPr>
            <a:lvl2pPr marL="742950" indent="-285750">
              <a:defRPr u="sng">
                <a:solidFill>
                  <a:schemeClr val="bg1"/>
                </a:solidFill>
                <a:latin typeface="Times New Roman" pitchFamily="18" charset="0"/>
              </a:defRPr>
            </a:lvl2pPr>
            <a:lvl3pPr marL="1143000" indent="-228600">
              <a:defRPr u="sng">
                <a:solidFill>
                  <a:schemeClr val="bg1"/>
                </a:solidFill>
                <a:latin typeface="Times New Roman" pitchFamily="18" charset="0"/>
              </a:defRPr>
            </a:lvl3pPr>
            <a:lvl4pPr marL="1600200" indent="-228600">
              <a:defRPr u="sng">
                <a:solidFill>
                  <a:schemeClr val="bg1"/>
                </a:solidFill>
                <a:latin typeface="Times New Roman" pitchFamily="18" charset="0"/>
              </a:defRPr>
            </a:lvl4pPr>
            <a:lvl5pPr marL="2057400" indent="-228600">
              <a:defRPr u="sng">
                <a:solidFill>
                  <a:schemeClr val="bg1"/>
                </a:solidFill>
                <a:latin typeface="Times New Roman" pitchFamily="18" charset="0"/>
              </a:defRPr>
            </a:lvl5pPr>
            <a:lvl6pPr marL="2514600" indent="-228600" fontAlgn="base">
              <a:spcBef>
                <a:spcPct val="0"/>
              </a:spcBef>
              <a:spcAft>
                <a:spcPct val="0"/>
              </a:spcAft>
              <a:defRPr u="sng">
                <a:solidFill>
                  <a:schemeClr val="bg1"/>
                </a:solidFill>
                <a:latin typeface="Times New Roman" pitchFamily="18" charset="0"/>
              </a:defRPr>
            </a:lvl6pPr>
            <a:lvl7pPr marL="2971800" indent="-228600" fontAlgn="base">
              <a:spcBef>
                <a:spcPct val="0"/>
              </a:spcBef>
              <a:spcAft>
                <a:spcPct val="0"/>
              </a:spcAft>
              <a:defRPr u="sng">
                <a:solidFill>
                  <a:schemeClr val="bg1"/>
                </a:solidFill>
                <a:latin typeface="Times New Roman" pitchFamily="18" charset="0"/>
              </a:defRPr>
            </a:lvl7pPr>
            <a:lvl8pPr marL="3429000" indent="-228600" fontAlgn="base">
              <a:spcBef>
                <a:spcPct val="0"/>
              </a:spcBef>
              <a:spcAft>
                <a:spcPct val="0"/>
              </a:spcAft>
              <a:defRPr u="sng">
                <a:solidFill>
                  <a:schemeClr val="bg1"/>
                </a:solidFill>
                <a:latin typeface="Times New Roman" pitchFamily="18" charset="0"/>
              </a:defRPr>
            </a:lvl8pPr>
            <a:lvl9pPr marL="3886200" indent="-228600" fontAlgn="base">
              <a:spcBef>
                <a:spcPct val="0"/>
              </a:spcBef>
              <a:spcAft>
                <a:spcPct val="0"/>
              </a:spcAft>
              <a:defRPr u="sng">
                <a:solidFill>
                  <a:schemeClr val="bg1"/>
                </a:solidFill>
                <a:latin typeface="Times New Roman" pitchFamily="18" charset="0"/>
              </a:defRPr>
            </a:lvl9pPr>
          </a:lstStyle>
          <a:p>
            <a:pPr algn="ctr" fontAlgn="auto">
              <a:spcBef>
                <a:spcPts val="0"/>
              </a:spcBef>
              <a:spcAft>
                <a:spcPts val="0"/>
              </a:spcAft>
              <a:defRPr/>
            </a:pPr>
            <a:r>
              <a:rPr lang="it-IT" altLang="en-US" sz="2800" i="1" u="none" dirty="0">
                <a:solidFill>
                  <a:schemeClr val="accent6">
                    <a:lumMod val="50000"/>
                  </a:schemeClr>
                </a:solidFill>
                <a:latin typeface="Calibri" pitchFamily="34" charset="0"/>
              </a:rPr>
              <a:t>Information </a:t>
            </a:r>
            <a:r>
              <a:rPr lang="it-IT" altLang="en-US" sz="2800" i="1" u="none" dirty="0" err="1">
                <a:solidFill>
                  <a:schemeClr val="accent6">
                    <a:lumMod val="50000"/>
                  </a:schemeClr>
                </a:solidFill>
                <a:latin typeface="Calibri" pitchFamily="34" charset="0"/>
              </a:rPr>
              <a:t>about</a:t>
            </a:r>
            <a:r>
              <a:rPr lang="it-IT" altLang="en-US" sz="2800" i="1" u="none" dirty="0">
                <a:solidFill>
                  <a:schemeClr val="accent6">
                    <a:lumMod val="50000"/>
                  </a:schemeClr>
                </a:solidFill>
                <a:latin typeface="Calibri" pitchFamily="34" charset="0"/>
              </a:rPr>
              <a:t> sample </a:t>
            </a:r>
            <a:r>
              <a:rPr lang="it-IT" altLang="en-US" sz="2800" i="1" u="none" dirty="0" err="1">
                <a:solidFill>
                  <a:schemeClr val="accent6">
                    <a:lumMod val="50000"/>
                  </a:schemeClr>
                </a:solidFill>
                <a:latin typeface="Calibri" pitchFamily="34" charset="0"/>
              </a:rPr>
              <a:t>properties</a:t>
            </a:r>
            <a:endParaRPr lang="en-US" altLang="en-US" sz="2800" i="1" u="none" dirty="0">
              <a:solidFill>
                <a:schemeClr val="accent6">
                  <a:lumMod val="50000"/>
                </a:schemeClr>
              </a:solidFill>
              <a:latin typeface="Calibri" pitchFamily="34" charset="0"/>
            </a:endParaRPr>
          </a:p>
        </p:txBody>
      </p:sp>
      <p:grpSp>
        <p:nvGrpSpPr>
          <p:cNvPr id="26627" name="Group 1"/>
          <p:cNvGrpSpPr>
            <a:grpSpLocks/>
          </p:cNvGrpSpPr>
          <p:nvPr/>
        </p:nvGrpSpPr>
        <p:grpSpPr bwMode="auto">
          <a:xfrm>
            <a:off x="1116013" y="1447800"/>
            <a:ext cx="7342187" cy="4238625"/>
            <a:chOff x="533400" y="1093788"/>
            <a:chExt cx="8310563" cy="4849812"/>
          </a:xfrm>
        </p:grpSpPr>
        <p:grpSp>
          <p:nvGrpSpPr>
            <p:cNvPr id="26629" name="Freccia a destra 3"/>
            <p:cNvGrpSpPr>
              <a:grpSpLocks/>
            </p:cNvGrpSpPr>
            <p:nvPr/>
          </p:nvGrpSpPr>
          <p:grpSpPr bwMode="auto">
            <a:xfrm>
              <a:off x="1249363" y="3286125"/>
              <a:ext cx="2432050" cy="347663"/>
              <a:chOff x="787" y="2070"/>
              <a:chExt cx="1532" cy="219"/>
            </a:xfrm>
          </p:grpSpPr>
          <p:pic>
            <p:nvPicPr>
              <p:cNvPr id="26649" name="Freccia a destra 3"/>
              <p:cNvPicPr>
                <a:picLocks noChangeArrowheads="1"/>
              </p:cNvPicPr>
              <p:nvPr/>
            </p:nvPicPr>
            <p:blipFill>
              <a:blip r:embed="rId2"/>
              <a:srcRect/>
              <a:stretch>
                <a:fillRect/>
              </a:stretch>
            </p:blipFill>
            <p:spPr bwMode="auto">
              <a:xfrm>
                <a:off x="787" y="2070"/>
                <a:ext cx="1532" cy="219"/>
              </a:xfrm>
              <a:prstGeom prst="rect">
                <a:avLst/>
              </a:prstGeom>
              <a:noFill/>
              <a:ln w="9525">
                <a:noFill/>
                <a:miter lim="800000"/>
                <a:headEnd/>
                <a:tailEnd/>
              </a:ln>
            </p:spPr>
          </p:pic>
          <p:sp>
            <p:nvSpPr>
              <p:cNvPr id="26650" name="Text Box 2"/>
              <p:cNvSpPr txBox="1">
                <a:spLocks noChangeArrowheads="1"/>
              </p:cNvSpPr>
              <p:nvPr/>
            </p:nvSpPr>
            <p:spPr bwMode="auto">
              <a:xfrm>
                <a:off x="808" y="2135"/>
                <a:ext cx="1451" cy="91"/>
              </a:xfrm>
              <a:prstGeom prst="rect">
                <a:avLst/>
              </a:prstGeom>
              <a:noFill/>
              <a:ln w="9525">
                <a:noFill/>
                <a:miter lim="800000"/>
                <a:headEnd/>
                <a:tailEnd/>
              </a:ln>
            </p:spPr>
            <p:txBody>
              <a:bodyPr anchor="ctr"/>
              <a:lstStyle/>
              <a:p>
                <a:pPr algn="ctr"/>
                <a:endParaRPr lang="en-US" altLang="en-US">
                  <a:solidFill>
                    <a:srgbClr val="FFFFFF"/>
                  </a:solidFill>
                </a:endParaRPr>
              </a:p>
            </p:txBody>
          </p:sp>
        </p:grpSp>
        <p:sp>
          <p:nvSpPr>
            <p:cNvPr id="5" name="Nuvola 4"/>
            <p:cNvSpPr/>
            <p:nvPr/>
          </p:nvSpPr>
          <p:spPr>
            <a:xfrm rot="19996221">
              <a:off x="4299658" y="3228069"/>
              <a:ext cx="695391" cy="463184"/>
            </a:xfrm>
            <a:prstGeom prst="cloud">
              <a:avLst/>
            </a:prstGeom>
            <a:gradFill>
              <a:gsLst>
                <a:gs pos="0">
                  <a:srgbClr val="FFFF00"/>
                </a:gs>
                <a:gs pos="50000">
                  <a:schemeClr val="accent6">
                    <a:lumMod val="75000"/>
                  </a:schemeClr>
                </a:gs>
                <a:gs pos="100000">
                  <a:srgbClr val="92D05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Connettore 2 6"/>
            <p:cNvCxnSpPr/>
            <p:nvPr/>
          </p:nvCxnSpPr>
          <p:spPr>
            <a:xfrm flipV="1">
              <a:off x="5070518" y="2165469"/>
              <a:ext cx="973908" cy="862795"/>
            </a:xfrm>
            <a:prstGeom prst="straightConnector1">
              <a:avLst/>
            </a:prstGeom>
            <a:ln w="50800">
              <a:solidFill>
                <a:srgbClr val="66FFFF"/>
              </a:solidFill>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V="1">
              <a:off x="4545829" y="1589668"/>
              <a:ext cx="192267" cy="1153419"/>
            </a:xfrm>
            <a:prstGeom prst="straightConnector1">
              <a:avLst/>
            </a:prstGeom>
            <a:ln w="508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a:off x="4738096" y="3943734"/>
              <a:ext cx="0" cy="1246057"/>
            </a:xfrm>
            <a:prstGeom prst="straightConnector1">
              <a:avLst/>
            </a:prstGeom>
            <a:ln w="50800">
              <a:solidFill>
                <a:srgbClr val="FF3300"/>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5205284" y="3820218"/>
              <a:ext cx="973908" cy="1031720"/>
            </a:xfrm>
            <a:prstGeom prst="straightConnector1">
              <a:avLst/>
            </a:prstGeom>
            <a:ln w="508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flipV="1">
              <a:off x="5422706" y="3317073"/>
              <a:ext cx="1477034" cy="194356"/>
            </a:xfrm>
            <a:prstGeom prst="straightConnector1">
              <a:avLst/>
            </a:prstGeom>
            <a:ln w="50800">
              <a:solidFill>
                <a:srgbClr val="FF66FF"/>
              </a:solidFill>
              <a:tailEnd type="arrow"/>
            </a:ln>
          </p:spPr>
          <p:style>
            <a:lnRef idx="1">
              <a:schemeClr val="accent1"/>
            </a:lnRef>
            <a:fillRef idx="0">
              <a:schemeClr val="accent1"/>
            </a:fillRef>
            <a:effectRef idx="0">
              <a:schemeClr val="accent1"/>
            </a:effectRef>
            <a:fontRef idx="minor">
              <a:schemeClr val="tx1"/>
            </a:fontRef>
          </p:style>
        </p:cxnSp>
        <p:cxnSp>
          <p:nvCxnSpPr>
            <p:cNvPr id="26636" name="Connettore 2 11"/>
            <p:cNvCxnSpPr>
              <a:cxnSpLocks noChangeShapeType="1"/>
            </p:cNvCxnSpPr>
            <p:nvPr/>
          </p:nvCxnSpPr>
          <p:spPr bwMode="auto">
            <a:xfrm flipH="1" flipV="1">
              <a:off x="3370263" y="2020888"/>
              <a:ext cx="792162" cy="944562"/>
            </a:xfrm>
            <a:prstGeom prst="straightConnector1">
              <a:avLst/>
            </a:prstGeom>
            <a:noFill/>
            <a:ln w="50800" algn="ctr">
              <a:solidFill>
                <a:srgbClr val="CC0000"/>
              </a:solidFill>
              <a:round/>
              <a:headEnd/>
              <a:tailEnd type="arrow" w="med" len="med"/>
            </a:ln>
          </p:spPr>
        </p:cxnSp>
        <p:cxnSp>
          <p:nvCxnSpPr>
            <p:cNvPr id="26637" name="Connettore 2 12"/>
            <p:cNvCxnSpPr>
              <a:cxnSpLocks noChangeShapeType="1"/>
            </p:cNvCxnSpPr>
            <p:nvPr/>
          </p:nvCxnSpPr>
          <p:spPr bwMode="auto">
            <a:xfrm flipH="1">
              <a:off x="3154363" y="3962400"/>
              <a:ext cx="935037" cy="723900"/>
            </a:xfrm>
            <a:prstGeom prst="straightConnector1">
              <a:avLst/>
            </a:prstGeom>
            <a:noFill/>
            <a:ln w="50800" algn="ctr">
              <a:solidFill>
                <a:srgbClr val="5C0000"/>
              </a:solidFill>
              <a:round/>
              <a:headEnd/>
              <a:tailEnd type="arrow" w="med" len="med"/>
            </a:ln>
          </p:spPr>
        </p:cxnSp>
        <p:sp>
          <p:nvSpPr>
            <p:cNvPr id="26638" name="CasellaDiTesto 21"/>
            <p:cNvSpPr txBox="1">
              <a:spLocks noChangeArrowheads="1"/>
            </p:cNvSpPr>
            <p:nvPr/>
          </p:nvSpPr>
          <p:spPr bwMode="auto">
            <a:xfrm>
              <a:off x="1930400" y="1563688"/>
              <a:ext cx="1839913" cy="457200"/>
            </a:xfrm>
            <a:prstGeom prst="rect">
              <a:avLst/>
            </a:prstGeom>
            <a:noFill/>
            <a:ln w="9525">
              <a:noFill/>
              <a:miter lim="800000"/>
              <a:headEnd/>
              <a:tailEnd/>
            </a:ln>
          </p:spPr>
          <p:txBody>
            <a:bodyPr>
              <a:spAutoFit/>
            </a:bodyPr>
            <a:lstStyle/>
            <a:p>
              <a:r>
                <a:rPr lang="it-IT" altLang="en-US" sz="2400">
                  <a:solidFill>
                    <a:srgbClr val="CC0000"/>
                  </a:solidFill>
                  <a:latin typeface="Calibri" pitchFamily="34" charset="0"/>
                </a:rPr>
                <a:t>Reflection</a:t>
              </a:r>
              <a:endParaRPr lang="en-US" altLang="en-US">
                <a:solidFill>
                  <a:srgbClr val="CC0000"/>
                </a:solidFill>
                <a:latin typeface="Calibri" pitchFamily="34" charset="0"/>
              </a:endParaRPr>
            </a:p>
          </p:txBody>
        </p:sp>
        <p:sp>
          <p:nvSpPr>
            <p:cNvPr id="26639" name="CasellaDiTesto 22"/>
            <p:cNvSpPr txBox="1">
              <a:spLocks noChangeArrowheads="1"/>
            </p:cNvSpPr>
            <p:nvPr/>
          </p:nvSpPr>
          <p:spPr bwMode="auto">
            <a:xfrm>
              <a:off x="3817938" y="1093788"/>
              <a:ext cx="1841500" cy="457200"/>
            </a:xfrm>
            <a:prstGeom prst="rect">
              <a:avLst/>
            </a:prstGeom>
            <a:noFill/>
            <a:ln w="9525">
              <a:noFill/>
              <a:miter lim="800000"/>
              <a:headEnd/>
              <a:tailEnd/>
            </a:ln>
          </p:spPr>
          <p:txBody>
            <a:bodyPr>
              <a:spAutoFit/>
            </a:bodyPr>
            <a:lstStyle/>
            <a:p>
              <a:r>
                <a:rPr lang="it-IT" altLang="en-US" sz="2400">
                  <a:solidFill>
                    <a:srgbClr val="92D050"/>
                  </a:solidFill>
                  <a:latin typeface="Calibri" pitchFamily="34" charset="0"/>
                </a:rPr>
                <a:t>Diffraction</a:t>
              </a:r>
              <a:endParaRPr lang="en-US" altLang="en-US">
                <a:solidFill>
                  <a:srgbClr val="92D050"/>
                </a:solidFill>
                <a:latin typeface="Calibri" pitchFamily="34" charset="0"/>
              </a:endParaRPr>
            </a:p>
          </p:txBody>
        </p:sp>
        <p:sp>
          <p:nvSpPr>
            <p:cNvPr id="26640" name="CasellaDiTesto 23"/>
            <p:cNvSpPr txBox="1">
              <a:spLocks noChangeArrowheads="1"/>
            </p:cNvSpPr>
            <p:nvPr/>
          </p:nvSpPr>
          <p:spPr bwMode="auto">
            <a:xfrm>
              <a:off x="5205413" y="1704974"/>
              <a:ext cx="2449511" cy="528235"/>
            </a:xfrm>
            <a:prstGeom prst="rect">
              <a:avLst/>
            </a:prstGeom>
            <a:noFill/>
            <a:ln w="9525">
              <a:noFill/>
              <a:miter lim="800000"/>
              <a:headEnd/>
              <a:tailEnd/>
            </a:ln>
          </p:spPr>
          <p:txBody>
            <a:bodyPr>
              <a:spAutoFit/>
            </a:bodyPr>
            <a:lstStyle/>
            <a:p>
              <a:r>
                <a:rPr lang="it-IT" altLang="en-US" sz="2400">
                  <a:solidFill>
                    <a:srgbClr val="66FFFF"/>
                  </a:solidFill>
                  <a:latin typeface="Calibri" pitchFamily="34" charset="0"/>
                </a:rPr>
                <a:t>Photoemission</a:t>
              </a:r>
              <a:endParaRPr lang="en-US" altLang="en-US">
                <a:solidFill>
                  <a:srgbClr val="66FFFF"/>
                </a:solidFill>
                <a:latin typeface="Calibri" pitchFamily="34" charset="0"/>
              </a:endParaRPr>
            </a:p>
          </p:txBody>
        </p:sp>
        <p:sp>
          <p:nvSpPr>
            <p:cNvPr id="26641" name="CasellaDiTesto 24"/>
            <p:cNvSpPr txBox="1">
              <a:spLocks noChangeArrowheads="1"/>
            </p:cNvSpPr>
            <p:nvPr/>
          </p:nvSpPr>
          <p:spPr bwMode="auto">
            <a:xfrm>
              <a:off x="1426449" y="4145355"/>
              <a:ext cx="1841500" cy="822325"/>
            </a:xfrm>
            <a:prstGeom prst="rect">
              <a:avLst/>
            </a:prstGeom>
            <a:noFill/>
            <a:ln w="9525">
              <a:noFill/>
              <a:miter lim="800000"/>
              <a:headEnd/>
              <a:tailEnd/>
            </a:ln>
          </p:spPr>
          <p:txBody>
            <a:bodyPr>
              <a:spAutoFit/>
            </a:bodyPr>
            <a:lstStyle/>
            <a:p>
              <a:r>
                <a:rPr lang="it-IT" altLang="en-US" sz="2400">
                  <a:latin typeface="Calibri" pitchFamily="34" charset="0"/>
                </a:rPr>
                <a:t>Small angle dispersion</a:t>
              </a:r>
              <a:endParaRPr lang="en-US" altLang="en-US">
                <a:latin typeface="Calibri" pitchFamily="34" charset="0"/>
              </a:endParaRPr>
            </a:p>
          </p:txBody>
        </p:sp>
        <p:sp>
          <p:nvSpPr>
            <p:cNvPr id="26642" name="CasellaDiTesto 25"/>
            <p:cNvSpPr txBox="1">
              <a:spLocks noChangeArrowheads="1"/>
            </p:cNvSpPr>
            <p:nvPr/>
          </p:nvSpPr>
          <p:spPr bwMode="auto">
            <a:xfrm>
              <a:off x="3938588" y="5283200"/>
              <a:ext cx="1839912" cy="457200"/>
            </a:xfrm>
            <a:prstGeom prst="rect">
              <a:avLst/>
            </a:prstGeom>
            <a:noFill/>
            <a:ln w="9525">
              <a:noFill/>
              <a:miter lim="800000"/>
              <a:headEnd/>
              <a:tailEnd/>
            </a:ln>
          </p:spPr>
          <p:txBody>
            <a:bodyPr>
              <a:spAutoFit/>
            </a:bodyPr>
            <a:lstStyle/>
            <a:p>
              <a:r>
                <a:rPr lang="it-IT" altLang="en-US" sz="2400">
                  <a:solidFill>
                    <a:srgbClr val="FF3300"/>
                  </a:solidFill>
                  <a:latin typeface="Calibri" pitchFamily="34" charset="0"/>
                </a:rPr>
                <a:t>Dispersion</a:t>
              </a:r>
              <a:endParaRPr lang="en-US" altLang="en-US">
                <a:solidFill>
                  <a:srgbClr val="FF3300"/>
                </a:solidFill>
                <a:latin typeface="Calibri" pitchFamily="34" charset="0"/>
              </a:endParaRPr>
            </a:p>
          </p:txBody>
        </p:sp>
        <p:sp>
          <p:nvSpPr>
            <p:cNvPr id="26643" name="CasellaDiTesto 26"/>
            <p:cNvSpPr txBox="1">
              <a:spLocks noChangeArrowheads="1"/>
            </p:cNvSpPr>
            <p:nvPr/>
          </p:nvSpPr>
          <p:spPr bwMode="auto">
            <a:xfrm>
              <a:off x="6071435" y="4319730"/>
              <a:ext cx="1839913" cy="457200"/>
            </a:xfrm>
            <a:prstGeom prst="rect">
              <a:avLst/>
            </a:prstGeom>
            <a:noFill/>
            <a:ln w="9525">
              <a:noFill/>
              <a:miter lim="800000"/>
              <a:headEnd/>
              <a:tailEnd/>
            </a:ln>
          </p:spPr>
          <p:txBody>
            <a:bodyPr>
              <a:spAutoFit/>
            </a:bodyPr>
            <a:lstStyle/>
            <a:p>
              <a:r>
                <a:rPr lang="it-IT" altLang="en-US" sz="2400">
                  <a:solidFill>
                    <a:srgbClr val="FF9900"/>
                  </a:solidFill>
                  <a:latin typeface="Calibri" pitchFamily="34" charset="0"/>
                </a:rPr>
                <a:t>Absorption</a:t>
              </a:r>
              <a:endParaRPr lang="en-US" altLang="en-US">
                <a:solidFill>
                  <a:srgbClr val="FF9900"/>
                </a:solidFill>
                <a:latin typeface="Calibri" pitchFamily="34" charset="0"/>
              </a:endParaRPr>
            </a:p>
          </p:txBody>
        </p:sp>
        <p:sp>
          <p:nvSpPr>
            <p:cNvPr id="26644" name="CasellaDiTesto 27"/>
            <p:cNvSpPr txBox="1">
              <a:spLocks noChangeArrowheads="1"/>
            </p:cNvSpPr>
            <p:nvPr/>
          </p:nvSpPr>
          <p:spPr bwMode="auto">
            <a:xfrm>
              <a:off x="6428958" y="2663165"/>
              <a:ext cx="2046286" cy="528235"/>
            </a:xfrm>
            <a:prstGeom prst="rect">
              <a:avLst/>
            </a:prstGeom>
            <a:noFill/>
            <a:ln w="9525">
              <a:noFill/>
              <a:miter lim="800000"/>
              <a:headEnd/>
              <a:tailEnd/>
            </a:ln>
          </p:spPr>
          <p:txBody>
            <a:bodyPr>
              <a:spAutoFit/>
            </a:bodyPr>
            <a:lstStyle/>
            <a:p>
              <a:r>
                <a:rPr lang="it-IT" altLang="en-US" sz="2400">
                  <a:solidFill>
                    <a:srgbClr val="FF66FF"/>
                  </a:solidFill>
                  <a:latin typeface="Calibri" pitchFamily="34" charset="0"/>
                </a:rPr>
                <a:t>fluorescence</a:t>
              </a:r>
              <a:endParaRPr lang="en-US" altLang="en-US">
                <a:solidFill>
                  <a:srgbClr val="FF66FF"/>
                </a:solidFill>
                <a:latin typeface="Calibri" pitchFamily="34" charset="0"/>
              </a:endParaRPr>
            </a:p>
          </p:txBody>
        </p:sp>
        <p:sp>
          <p:nvSpPr>
            <p:cNvPr id="26645" name="CasellaDiTesto 28"/>
            <p:cNvSpPr txBox="1">
              <a:spLocks noChangeArrowheads="1"/>
            </p:cNvSpPr>
            <p:nvPr/>
          </p:nvSpPr>
          <p:spPr bwMode="auto">
            <a:xfrm>
              <a:off x="1209675" y="2813050"/>
              <a:ext cx="2416175" cy="579438"/>
            </a:xfrm>
            <a:prstGeom prst="rect">
              <a:avLst/>
            </a:prstGeom>
            <a:noFill/>
            <a:ln w="9525">
              <a:noFill/>
              <a:miter lim="800000"/>
              <a:headEnd/>
              <a:tailEnd/>
            </a:ln>
          </p:spPr>
          <p:txBody>
            <a:bodyPr wrap="none">
              <a:spAutoFit/>
            </a:bodyPr>
            <a:lstStyle/>
            <a:p>
              <a:r>
                <a:rPr lang="it-IT" altLang="en-US" sz="3200">
                  <a:solidFill>
                    <a:srgbClr val="FF0000"/>
                  </a:solidFill>
                  <a:latin typeface="Calibri" pitchFamily="34" charset="0"/>
                </a:rPr>
                <a:t>Photon beam</a:t>
              </a:r>
              <a:endParaRPr lang="en-US" altLang="en-US" sz="3200">
                <a:solidFill>
                  <a:srgbClr val="FF0000"/>
                </a:solidFill>
                <a:latin typeface="Calibri" pitchFamily="34" charset="0"/>
              </a:endParaRPr>
            </a:p>
          </p:txBody>
        </p:sp>
        <p:sp>
          <p:nvSpPr>
            <p:cNvPr id="26646" name="CasellaDiTesto 30"/>
            <p:cNvSpPr txBox="1">
              <a:spLocks noChangeArrowheads="1"/>
            </p:cNvSpPr>
            <p:nvPr/>
          </p:nvSpPr>
          <p:spPr bwMode="auto">
            <a:xfrm rot="-1861069">
              <a:off x="3653939" y="2760938"/>
              <a:ext cx="1839913" cy="457200"/>
            </a:xfrm>
            <a:prstGeom prst="rect">
              <a:avLst/>
            </a:prstGeom>
            <a:noFill/>
            <a:ln w="9525">
              <a:noFill/>
              <a:miter lim="800000"/>
              <a:headEnd/>
              <a:tailEnd/>
            </a:ln>
          </p:spPr>
          <p:txBody>
            <a:bodyPr>
              <a:spAutoFit/>
            </a:bodyPr>
            <a:lstStyle/>
            <a:p>
              <a:r>
                <a:rPr lang="it-IT" altLang="en-US" sz="2400">
                  <a:latin typeface="Calibri" pitchFamily="34" charset="0"/>
                </a:rPr>
                <a:t>SAMPLE</a:t>
              </a:r>
              <a:endParaRPr lang="en-US" altLang="en-US">
                <a:latin typeface="Calibri" pitchFamily="34" charset="0"/>
              </a:endParaRPr>
            </a:p>
          </p:txBody>
        </p:sp>
        <p:sp>
          <p:nvSpPr>
            <p:cNvPr id="26647" name="Ovale 14"/>
            <p:cNvSpPr>
              <a:spLocks noChangeArrowheads="1"/>
            </p:cNvSpPr>
            <p:nvPr/>
          </p:nvSpPr>
          <p:spPr bwMode="auto">
            <a:xfrm>
              <a:off x="533400" y="1143000"/>
              <a:ext cx="8001000" cy="4800600"/>
            </a:xfrm>
            <a:prstGeom prst="ellipse">
              <a:avLst/>
            </a:prstGeom>
            <a:noFill/>
            <a:ln w="50800" algn="ctr">
              <a:solidFill>
                <a:srgbClr val="0000FF"/>
              </a:solidFill>
              <a:round/>
              <a:headEnd/>
              <a:tailEnd/>
            </a:ln>
          </p:spPr>
          <p:txBody>
            <a:bodyPr anchor="ctr"/>
            <a:lstStyle/>
            <a:p>
              <a:pPr algn="ctr"/>
              <a:endParaRPr lang="en-US">
                <a:solidFill>
                  <a:srgbClr val="FFFFFF"/>
                </a:solidFill>
                <a:latin typeface="Calibri" pitchFamily="34" charset="0"/>
              </a:endParaRPr>
            </a:p>
          </p:txBody>
        </p:sp>
        <p:cxnSp>
          <p:nvCxnSpPr>
            <p:cNvPr id="17" name="Connettore 2 16"/>
            <p:cNvCxnSpPr/>
            <p:nvPr/>
          </p:nvCxnSpPr>
          <p:spPr>
            <a:xfrm>
              <a:off x="8051540" y="4490473"/>
              <a:ext cx="792423" cy="623029"/>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26628" name="Title 1"/>
          <p:cNvSpPr txBox="1">
            <a:spLocks/>
          </p:cNvSpPr>
          <p:nvPr/>
        </p:nvSpPr>
        <p:spPr bwMode="auto">
          <a:xfrm>
            <a:off x="1828800" y="304800"/>
            <a:ext cx="6553200" cy="630238"/>
          </a:xfrm>
          <a:prstGeom prst="rect">
            <a:avLst/>
          </a:prstGeom>
          <a:noFill/>
          <a:ln w="9525">
            <a:noFill/>
            <a:miter lim="800000"/>
            <a:headEnd/>
            <a:tailEnd/>
          </a:ln>
        </p:spPr>
        <p:txBody>
          <a:bodyPr/>
          <a:lstStyle/>
          <a:p>
            <a:pPr algn="ctr"/>
            <a:r>
              <a:rPr lang="es-ES" sz="3500" b="1">
                <a:solidFill>
                  <a:srgbClr val="112E50"/>
                </a:solidFill>
                <a:cs typeface="Arial" charset="0"/>
              </a:rPr>
              <a:t>Why Synchrotron Radiation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asellaDiTesto 2"/>
          <p:cNvSpPr txBox="1">
            <a:spLocks noChangeArrowheads="1"/>
          </p:cNvSpPr>
          <p:nvPr/>
        </p:nvSpPr>
        <p:spPr bwMode="auto">
          <a:xfrm>
            <a:off x="0" y="0"/>
            <a:ext cx="9144000" cy="457200"/>
          </a:xfrm>
          <a:prstGeom prst="rect">
            <a:avLst/>
          </a:prstGeom>
          <a:noFill/>
          <a:ln w="9525">
            <a:noFill/>
            <a:miter lim="800000"/>
            <a:headEnd/>
            <a:tailEnd/>
          </a:ln>
        </p:spPr>
        <p:txBody>
          <a:bodyPr>
            <a:spAutoFit/>
          </a:bodyPr>
          <a:lstStyle/>
          <a:p>
            <a:pPr algn="ctr"/>
            <a:r>
              <a:rPr lang="en-US" altLang="en-US" sz="2400" b="1">
                <a:solidFill>
                  <a:schemeClr val="bg1"/>
                </a:solidFill>
                <a:cs typeface="Arial" charset="0"/>
              </a:rPr>
              <a:t>Why synchrotron light?</a:t>
            </a:r>
          </a:p>
        </p:txBody>
      </p:sp>
      <p:sp>
        <p:nvSpPr>
          <p:cNvPr id="27650" name="Rettangolo 10"/>
          <p:cNvSpPr>
            <a:spLocks noChangeArrowheads="1"/>
          </p:cNvSpPr>
          <p:nvPr/>
        </p:nvSpPr>
        <p:spPr bwMode="auto">
          <a:xfrm>
            <a:off x="1371600" y="1190625"/>
            <a:ext cx="6858000" cy="4524375"/>
          </a:xfrm>
          <a:prstGeom prst="rect">
            <a:avLst/>
          </a:prstGeom>
          <a:noFill/>
          <a:ln w="9525">
            <a:noFill/>
            <a:miter lim="800000"/>
            <a:headEnd/>
            <a:tailEnd/>
          </a:ln>
        </p:spPr>
        <p:txBody>
          <a:bodyPr>
            <a:spAutoFit/>
          </a:bodyPr>
          <a:lstStyle/>
          <a:p>
            <a:pPr>
              <a:lnSpc>
                <a:spcPct val="120000"/>
              </a:lnSpc>
              <a:buClr>
                <a:schemeClr val="tx2"/>
              </a:buClr>
              <a:buSzPct val="80000"/>
              <a:buFont typeface="Wingdings" pitchFamily="2" charset="2"/>
              <a:buChar char="q"/>
            </a:pPr>
            <a:r>
              <a:rPr lang="en-US" altLang="en-US" sz="2400">
                <a:latin typeface="Calibri" pitchFamily="34" charset="0"/>
              </a:rPr>
              <a:t> Continuous Spectrum: From infrared to X-rays</a:t>
            </a:r>
          </a:p>
          <a:p>
            <a:pPr>
              <a:lnSpc>
                <a:spcPct val="120000"/>
              </a:lnSpc>
              <a:buClr>
                <a:schemeClr val="tx2"/>
              </a:buClr>
              <a:buSzPct val="80000"/>
              <a:buFont typeface="Wingdings" pitchFamily="2" charset="2"/>
              <a:buNone/>
            </a:pPr>
            <a:r>
              <a:rPr lang="de-DE" altLang="en-US" sz="2400">
                <a:latin typeface="Calibri" pitchFamily="34" charset="0"/>
              </a:rPr>
              <a:t>	E</a:t>
            </a:r>
            <a:r>
              <a:rPr lang="de-DE" altLang="en-US" sz="2400" baseline="-25000">
                <a:latin typeface="Calibri" pitchFamily="34" charset="0"/>
              </a:rPr>
              <a:t>crit</a:t>
            </a:r>
            <a:r>
              <a:rPr lang="de-DE" altLang="en-US" sz="2400">
                <a:latin typeface="Calibri" pitchFamily="34" charset="0"/>
              </a:rPr>
              <a:t> (keV) = 0.665 E</a:t>
            </a:r>
            <a:r>
              <a:rPr lang="de-DE" altLang="en-US" sz="2400" baseline="30000">
                <a:latin typeface="Calibri" pitchFamily="34" charset="0"/>
              </a:rPr>
              <a:t>2 </a:t>
            </a:r>
            <a:r>
              <a:rPr lang="de-DE" altLang="en-US" sz="2400">
                <a:latin typeface="Calibri" pitchFamily="34" charset="0"/>
              </a:rPr>
              <a:t>(GeV) B(T)</a:t>
            </a:r>
          </a:p>
          <a:p>
            <a:pPr>
              <a:lnSpc>
                <a:spcPct val="120000"/>
              </a:lnSpc>
              <a:buClr>
                <a:schemeClr val="tx2"/>
              </a:buClr>
              <a:buSzPct val="80000"/>
              <a:buFont typeface="Wingdings" pitchFamily="2" charset="2"/>
              <a:buNone/>
            </a:pPr>
            <a:endParaRPr lang="de-DE" altLang="en-US" sz="1600">
              <a:latin typeface="Calibri" pitchFamily="34" charset="0"/>
            </a:endParaRPr>
          </a:p>
          <a:p>
            <a:pPr>
              <a:lnSpc>
                <a:spcPct val="120000"/>
              </a:lnSpc>
              <a:buClr>
                <a:schemeClr val="tx2"/>
              </a:buClr>
              <a:buSzPct val="80000"/>
              <a:buFont typeface="Wingdings" pitchFamily="2" charset="2"/>
              <a:buChar char="q"/>
            </a:pPr>
            <a:r>
              <a:rPr lang="en-US" altLang="en-US" sz="2400">
                <a:latin typeface="Calibri" pitchFamily="34" charset="0"/>
              </a:rPr>
              <a:t> Intense </a:t>
            </a:r>
          </a:p>
          <a:p>
            <a:pPr>
              <a:lnSpc>
                <a:spcPct val="120000"/>
              </a:lnSpc>
              <a:buClr>
                <a:schemeClr val="tx2"/>
              </a:buClr>
              <a:buSzPct val="80000"/>
              <a:buFont typeface="Wingdings" pitchFamily="2" charset="2"/>
              <a:buChar char="q"/>
            </a:pPr>
            <a:endParaRPr lang="en-US" altLang="en-US" sz="1600">
              <a:latin typeface="Calibri" pitchFamily="34" charset="0"/>
            </a:endParaRPr>
          </a:p>
          <a:p>
            <a:pPr>
              <a:lnSpc>
                <a:spcPct val="120000"/>
              </a:lnSpc>
              <a:buClr>
                <a:schemeClr val="tx2"/>
              </a:buClr>
              <a:buSzPct val="80000"/>
              <a:buFont typeface="Wingdings" pitchFamily="2" charset="2"/>
              <a:buChar char="q"/>
            </a:pPr>
            <a:r>
              <a:rPr lang="en-US" altLang="en-US" sz="2400">
                <a:latin typeface="Calibri" pitchFamily="34" charset="0"/>
              </a:rPr>
              <a:t> Highly collimated: as a narrow stable beam</a:t>
            </a:r>
          </a:p>
          <a:p>
            <a:pPr>
              <a:lnSpc>
                <a:spcPct val="120000"/>
              </a:lnSpc>
              <a:buClr>
                <a:schemeClr val="tx2"/>
              </a:buClr>
              <a:buSzPct val="80000"/>
              <a:buFont typeface="Wingdings" pitchFamily="2" charset="2"/>
              <a:buNone/>
            </a:pPr>
            <a:r>
              <a:rPr lang="en-US" altLang="en-US" sz="2400">
                <a:latin typeface="Symbol" pitchFamily="18" charset="2"/>
              </a:rPr>
              <a:t>	Q</a:t>
            </a:r>
            <a:r>
              <a:rPr lang="en-US" altLang="en-US" sz="2400">
                <a:latin typeface="Calibri" pitchFamily="34" charset="0"/>
              </a:rPr>
              <a:t>(rad) = 0.51/E (MeV)</a:t>
            </a:r>
          </a:p>
          <a:p>
            <a:pPr>
              <a:lnSpc>
                <a:spcPct val="120000"/>
              </a:lnSpc>
              <a:buClr>
                <a:schemeClr val="tx2"/>
              </a:buClr>
              <a:buSzPct val="80000"/>
              <a:buFont typeface="Wingdings" pitchFamily="2" charset="2"/>
              <a:buNone/>
            </a:pPr>
            <a:endParaRPr lang="en-US" altLang="en-US" sz="1600">
              <a:latin typeface="Calibri" pitchFamily="34" charset="0"/>
            </a:endParaRPr>
          </a:p>
          <a:p>
            <a:pPr>
              <a:lnSpc>
                <a:spcPct val="120000"/>
              </a:lnSpc>
              <a:buClr>
                <a:schemeClr val="tx2"/>
              </a:buClr>
              <a:buSzPct val="80000"/>
              <a:buFont typeface="Wingdings" pitchFamily="2" charset="2"/>
              <a:buChar char="q"/>
            </a:pPr>
            <a:r>
              <a:rPr lang="en-US" altLang="en-US" sz="2400">
                <a:latin typeface="Calibri" pitchFamily="34" charset="0"/>
              </a:rPr>
              <a:t> Polarized in the orbital plane</a:t>
            </a:r>
          </a:p>
          <a:p>
            <a:pPr>
              <a:lnSpc>
                <a:spcPct val="120000"/>
              </a:lnSpc>
              <a:buClr>
                <a:schemeClr val="tx2"/>
              </a:buClr>
              <a:buSzPct val="80000"/>
              <a:buFont typeface="Wingdings" pitchFamily="2" charset="2"/>
              <a:buChar char="q"/>
            </a:pPr>
            <a:endParaRPr lang="en-US" altLang="en-US" sz="1600">
              <a:latin typeface="Calibri" pitchFamily="34" charset="0"/>
            </a:endParaRPr>
          </a:p>
          <a:p>
            <a:pPr>
              <a:lnSpc>
                <a:spcPct val="120000"/>
              </a:lnSpc>
              <a:buClr>
                <a:schemeClr val="tx2"/>
              </a:buClr>
              <a:buSzPct val="80000"/>
              <a:buFont typeface="Wingdings" pitchFamily="2" charset="2"/>
              <a:buChar char="q"/>
            </a:pPr>
            <a:r>
              <a:rPr lang="en-US" altLang="en-US" sz="2400">
                <a:latin typeface="Calibri" pitchFamily="34" charset="0"/>
              </a:rPr>
              <a:t> With temporal structure </a:t>
            </a:r>
          </a:p>
        </p:txBody>
      </p:sp>
      <p:sp>
        <p:nvSpPr>
          <p:cNvPr id="27651" name="Title 1"/>
          <p:cNvSpPr txBox="1">
            <a:spLocks/>
          </p:cNvSpPr>
          <p:nvPr/>
        </p:nvSpPr>
        <p:spPr bwMode="auto">
          <a:xfrm>
            <a:off x="1828800" y="304800"/>
            <a:ext cx="6553200" cy="630238"/>
          </a:xfrm>
          <a:prstGeom prst="rect">
            <a:avLst/>
          </a:prstGeom>
          <a:noFill/>
          <a:ln w="9525">
            <a:noFill/>
            <a:miter lim="800000"/>
            <a:headEnd/>
            <a:tailEnd/>
          </a:ln>
        </p:spPr>
        <p:txBody>
          <a:bodyPr/>
          <a:lstStyle/>
          <a:p>
            <a:pPr algn="ctr"/>
            <a:r>
              <a:rPr lang="es-ES" sz="3500" b="1">
                <a:solidFill>
                  <a:srgbClr val="112E50"/>
                </a:solidFill>
                <a:cs typeface="Arial" charset="0"/>
              </a:rPr>
              <a:t>Why Synchrotron Radiation </a:t>
            </a:r>
          </a:p>
        </p:txBody>
      </p:sp>
      <p:pic>
        <p:nvPicPr>
          <p:cNvPr id="27652" name="Picture 3"/>
          <p:cNvPicPr>
            <a:picLocks noChangeAspect="1" noChangeArrowheads="1"/>
          </p:cNvPicPr>
          <p:nvPr/>
        </p:nvPicPr>
        <p:blipFill>
          <a:blip r:embed="rId2"/>
          <a:srcRect/>
          <a:stretch>
            <a:fillRect/>
          </a:stretch>
        </p:blipFill>
        <p:spPr bwMode="auto">
          <a:xfrm>
            <a:off x="6705600" y="1828800"/>
            <a:ext cx="1762125" cy="1235075"/>
          </a:xfrm>
          <a:prstGeom prst="rect">
            <a:avLst/>
          </a:prstGeom>
          <a:noFill/>
          <a:ln w="9525">
            <a:noFill/>
            <a:miter lim="800000"/>
            <a:headEnd/>
            <a:tailEnd/>
          </a:ln>
        </p:spPr>
      </p:pic>
      <p:pic>
        <p:nvPicPr>
          <p:cNvPr id="27653" name="Picture 18"/>
          <p:cNvPicPr>
            <a:picLocks noChangeAspect="1" noChangeArrowheads="1"/>
          </p:cNvPicPr>
          <p:nvPr/>
        </p:nvPicPr>
        <p:blipFill>
          <a:blip r:embed="rId3"/>
          <a:srcRect/>
          <a:stretch>
            <a:fillRect/>
          </a:stretch>
        </p:blipFill>
        <p:spPr bwMode="auto">
          <a:xfrm>
            <a:off x="6364288" y="3779838"/>
            <a:ext cx="2103437" cy="2509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2057400" y="2133600"/>
            <a:ext cx="4953000" cy="2678113"/>
          </a:xfrm>
          <a:prstGeom prst="rect">
            <a:avLst/>
          </a:prstGeom>
          <a:noFill/>
          <a:ln w="9525">
            <a:noFill/>
            <a:miter lim="800000"/>
            <a:headEnd/>
            <a:tailEnd/>
          </a:ln>
        </p:spPr>
        <p:txBody>
          <a:bodyPr>
            <a:spAutoFit/>
          </a:bodyPr>
          <a:lstStyle/>
          <a:p>
            <a:r>
              <a:rPr lang="en-US" sz="2400" b="1">
                <a:latin typeface="Calibri" pitchFamily="34" charset="0"/>
              </a:rPr>
              <a:t>Huge range of scientific disciplines</a:t>
            </a:r>
            <a:r>
              <a:rPr lang="en-US" sz="2400">
                <a:latin typeface="Calibri" pitchFamily="34" charset="0"/>
              </a:rPr>
              <a:t>, including condensed matter physics, chemistry, nanophysics, structural biology, engineering, environmental science and cultural heritage.</a:t>
            </a:r>
          </a:p>
          <a:p>
            <a:endParaRPr lang="en-US" sz="2400">
              <a:latin typeface="Calibri" pitchFamily="34" charset="0"/>
            </a:endParaRPr>
          </a:p>
          <a:p>
            <a:r>
              <a:rPr lang="en-US" sz="2000" i="1">
                <a:latin typeface="Calibri" pitchFamily="34" charset="0"/>
              </a:rPr>
              <a:t>Diamond Light Source dixit</a:t>
            </a:r>
          </a:p>
        </p:txBody>
      </p:sp>
      <p:sp>
        <p:nvSpPr>
          <p:cNvPr id="28674" name="Title 1"/>
          <p:cNvSpPr txBox="1">
            <a:spLocks/>
          </p:cNvSpPr>
          <p:nvPr/>
        </p:nvSpPr>
        <p:spPr bwMode="auto">
          <a:xfrm>
            <a:off x="1828800" y="304800"/>
            <a:ext cx="6553200" cy="630238"/>
          </a:xfrm>
          <a:prstGeom prst="rect">
            <a:avLst/>
          </a:prstGeom>
          <a:noFill/>
          <a:ln w="9525">
            <a:noFill/>
            <a:miter lim="800000"/>
            <a:headEnd/>
            <a:tailEnd/>
          </a:ln>
        </p:spPr>
        <p:txBody>
          <a:bodyPr/>
          <a:lstStyle/>
          <a:p>
            <a:pPr algn="ctr"/>
            <a:r>
              <a:rPr lang="es-ES" sz="3500" b="1">
                <a:solidFill>
                  <a:srgbClr val="112E50"/>
                </a:solidFill>
                <a:cs typeface="Arial" charset="0"/>
              </a:rPr>
              <a:t>Why Synchrotron Radiation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s-ES" altLang="en-US" smtClean="0">
                <a:latin typeface="Arial" charset="0"/>
                <a:cs typeface="Arial" charset="0"/>
              </a:rPr>
              <a:t>Applications</a:t>
            </a:r>
          </a:p>
        </p:txBody>
      </p:sp>
      <p:grpSp>
        <p:nvGrpSpPr>
          <p:cNvPr id="29698" name="Group 6"/>
          <p:cNvGrpSpPr>
            <a:grpSpLocks/>
          </p:cNvGrpSpPr>
          <p:nvPr/>
        </p:nvGrpSpPr>
        <p:grpSpPr bwMode="auto">
          <a:xfrm>
            <a:off x="6248400" y="685800"/>
            <a:ext cx="1957388" cy="1979613"/>
            <a:chOff x="6248400" y="685800"/>
            <a:chExt cx="1957531" cy="1978827"/>
          </a:xfrm>
        </p:grpSpPr>
        <p:pic>
          <p:nvPicPr>
            <p:cNvPr id="29722" name="Picture 2"/>
            <p:cNvPicPr>
              <a:picLocks noChangeAspect="1" noChangeArrowheads="1"/>
            </p:cNvPicPr>
            <p:nvPr/>
          </p:nvPicPr>
          <p:blipFill>
            <a:blip r:embed="rId2"/>
            <a:srcRect/>
            <a:stretch>
              <a:fillRect/>
            </a:stretch>
          </p:blipFill>
          <p:spPr bwMode="auto">
            <a:xfrm>
              <a:off x="6248400" y="685800"/>
              <a:ext cx="1885245" cy="1935163"/>
            </a:xfrm>
            <a:prstGeom prst="rect">
              <a:avLst/>
            </a:prstGeom>
            <a:noFill/>
            <a:ln w="9525">
              <a:noFill/>
              <a:miter lim="800000"/>
              <a:headEnd/>
              <a:tailEnd/>
            </a:ln>
          </p:spPr>
        </p:pic>
        <p:sp>
          <p:nvSpPr>
            <p:cNvPr id="29723" name="TextBox 1"/>
            <p:cNvSpPr txBox="1">
              <a:spLocks noChangeArrowheads="1"/>
            </p:cNvSpPr>
            <p:nvPr/>
          </p:nvSpPr>
          <p:spPr bwMode="auto">
            <a:xfrm>
              <a:off x="7239000" y="2387628"/>
              <a:ext cx="966931" cy="276999"/>
            </a:xfrm>
            <a:prstGeom prst="rect">
              <a:avLst/>
            </a:prstGeom>
            <a:noFill/>
            <a:ln w="9525">
              <a:noFill/>
              <a:miter lim="800000"/>
              <a:headEnd/>
              <a:tailEnd/>
            </a:ln>
          </p:spPr>
          <p:txBody>
            <a:bodyPr wrap="none">
              <a:spAutoFit/>
            </a:bodyPr>
            <a:lstStyle/>
            <a:p>
              <a:r>
                <a:rPr lang="es-ES" sz="1200">
                  <a:solidFill>
                    <a:schemeClr val="bg1"/>
                  </a:solidFill>
                  <a:latin typeface="Calibri" pitchFamily="34" charset="0"/>
                </a:rPr>
                <a:t>Nucleosome</a:t>
              </a:r>
              <a:endParaRPr lang="en-US" sz="1200">
                <a:solidFill>
                  <a:schemeClr val="bg1"/>
                </a:solidFill>
                <a:latin typeface="Calibri" pitchFamily="34" charset="0"/>
              </a:endParaRPr>
            </a:p>
          </p:txBody>
        </p:sp>
      </p:grpSp>
      <p:sp>
        <p:nvSpPr>
          <p:cNvPr id="29699" name="TextBox 2"/>
          <p:cNvSpPr txBox="1">
            <a:spLocks noChangeArrowheads="1"/>
          </p:cNvSpPr>
          <p:nvPr/>
        </p:nvSpPr>
        <p:spPr bwMode="auto">
          <a:xfrm>
            <a:off x="6248400" y="381000"/>
            <a:ext cx="1019175" cy="369888"/>
          </a:xfrm>
          <a:prstGeom prst="rect">
            <a:avLst/>
          </a:prstGeom>
          <a:noFill/>
          <a:ln w="9525">
            <a:noFill/>
            <a:miter lim="800000"/>
            <a:headEnd/>
            <a:tailEnd/>
          </a:ln>
        </p:spPr>
        <p:txBody>
          <a:bodyPr wrap="none">
            <a:spAutoFit/>
          </a:bodyPr>
          <a:lstStyle/>
          <a:p>
            <a:r>
              <a:rPr lang="es-ES">
                <a:solidFill>
                  <a:schemeClr val="accent1"/>
                </a:solidFill>
                <a:latin typeface="Calibri" pitchFamily="34" charset="0"/>
              </a:rPr>
              <a:t>BIOLOGY</a:t>
            </a:r>
            <a:endParaRPr lang="en-US">
              <a:solidFill>
                <a:schemeClr val="accent1"/>
              </a:solidFill>
              <a:latin typeface="Calibri" pitchFamily="34" charset="0"/>
            </a:endParaRPr>
          </a:p>
        </p:txBody>
      </p:sp>
      <p:sp>
        <p:nvSpPr>
          <p:cNvPr id="29700" name="TextBox 8"/>
          <p:cNvSpPr txBox="1">
            <a:spLocks noChangeArrowheads="1"/>
          </p:cNvSpPr>
          <p:nvPr/>
        </p:nvSpPr>
        <p:spPr bwMode="auto">
          <a:xfrm>
            <a:off x="685800" y="1143000"/>
            <a:ext cx="1270000" cy="369888"/>
          </a:xfrm>
          <a:prstGeom prst="rect">
            <a:avLst/>
          </a:prstGeom>
          <a:noFill/>
          <a:ln w="9525">
            <a:noFill/>
            <a:miter lim="800000"/>
            <a:headEnd/>
            <a:tailEnd/>
          </a:ln>
        </p:spPr>
        <p:txBody>
          <a:bodyPr wrap="none">
            <a:spAutoFit/>
          </a:bodyPr>
          <a:lstStyle/>
          <a:p>
            <a:r>
              <a:rPr lang="es-ES">
                <a:solidFill>
                  <a:schemeClr val="accent1"/>
                </a:solidFill>
                <a:latin typeface="Calibri" pitchFamily="34" charset="0"/>
              </a:rPr>
              <a:t>CHEMISTRY</a:t>
            </a:r>
            <a:endParaRPr lang="en-US">
              <a:solidFill>
                <a:schemeClr val="accent1"/>
              </a:solidFill>
              <a:latin typeface="Calibri" pitchFamily="34" charset="0"/>
            </a:endParaRPr>
          </a:p>
        </p:txBody>
      </p:sp>
      <p:grpSp>
        <p:nvGrpSpPr>
          <p:cNvPr id="29701" name="Group 5"/>
          <p:cNvGrpSpPr>
            <a:grpSpLocks/>
          </p:cNvGrpSpPr>
          <p:nvPr/>
        </p:nvGrpSpPr>
        <p:grpSpPr bwMode="auto">
          <a:xfrm>
            <a:off x="685800" y="1500188"/>
            <a:ext cx="2514600" cy="1676400"/>
            <a:chOff x="3770569" y="2286000"/>
            <a:chExt cx="2514344" cy="1676400"/>
          </a:xfrm>
        </p:grpSpPr>
        <p:pic>
          <p:nvPicPr>
            <p:cNvPr id="29720" name="Picture 3"/>
            <p:cNvPicPr>
              <a:picLocks noChangeAspect="1" noChangeArrowheads="1"/>
            </p:cNvPicPr>
            <p:nvPr/>
          </p:nvPicPr>
          <p:blipFill>
            <a:blip r:embed="rId3"/>
            <a:srcRect/>
            <a:stretch>
              <a:fillRect/>
            </a:stretch>
          </p:blipFill>
          <p:spPr bwMode="auto">
            <a:xfrm>
              <a:off x="3770569" y="2293938"/>
              <a:ext cx="2514344" cy="1668462"/>
            </a:xfrm>
            <a:prstGeom prst="rect">
              <a:avLst/>
            </a:prstGeom>
            <a:noFill/>
            <a:ln w="9525">
              <a:noFill/>
              <a:miter lim="800000"/>
              <a:headEnd/>
              <a:tailEnd/>
            </a:ln>
          </p:spPr>
        </p:pic>
        <p:sp>
          <p:nvSpPr>
            <p:cNvPr id="29721" name="TextBox 10"/>
            <p:cNvSpPr txBox="1">
              <a:spLocks noChangeArrowheads="1"/>
            </p:cNvSpPr>
            <p:nvPr/>
          </p:nvSpPr>
          <p:spPr bwMode="auto">
            <a:xfrm>
              <a:off x="5374199" y="2286000"/>
              <a:ext cx="721801" cy="276999"/>
            </a:xfrm>
            <a:prstGeom prst="rect">
              <a:avLst/>
            </a:prstGeom>
            <a:noFill/>
            <a:ln w="9525">
              <a:noFill/>
              <a:miter lim="800000"/>
              <a:headEnd/>
              <a:tailEnd/>
            </a:ln>
          </p:spPr>
          <p:txBody>
            <a:bodyPr wrap="none">
              <a:spAutoFit/>
            </a:bodyPr>
            <a:lstStyle/>
            <a:p>
              <a:r>
                <a:rPr lang="es-ES" sz="1200">
                  <a:solidFill>
                    <a:schemeClr val="bg1"/>
                  </a:solidFill>
                  <a:latin typeface="Calibri" pitchFamily="34" charset="0"/>
                </a:rPr>
                <a:t>Catalysis</a:t>
              </a:r>
              <a:endParaRPr lang="en-US" sz="1200">
                <a:solidFill>
                  <a:schemeClr val="bg1"/>
                </a:solidFill>
                <a:latin typeface="Calibri" pitchFamily="34" charset="0"/>
              </a:endParaRPr>
            </a:p>
          </p:txBody>
        </p:sp>
      </p:grpSp>
      <p:pic>
        <p:nvPicPr>
          <p:cNvPr id="29702" name="Picture 4"/>
          <p:cNvPicPr>
            <a:picLocks noChangeAspect="1" noChangeArrowheads="1"/>
          </p:cNvPicPr>
          <p:nvPr/>
        </p:nvPicPr>
        <p:blipFill>
          <a:blip r:embed="rId4"/>
          <a:srcRect/>
          <a:stretch>
            <a:fillRect/>
          </a:stretch>
        </p:blipFill>
        <p:spPr bwMode="auto">
          <a:xfrm>
            <a:off x="457200" y="3581400"/>
            <a:ext cx="2765425" cy="1752600"/>
          </a:xfrm>
          <a:prstGeom prst="rect">
            <a:avLst/>
          </a:prstGeom>
          <a:noFill/>
          <a:ln w="9525">
            <a:noFill/>
            <a:miter lim="800000"/>
            <a:headEnd/>
            <a:tailEnd/>
          </a:ln>
        </p:spPr>
      </p:pic>
      <p:sp>
        <p:nvSpPr>
          <p:cNvPr id="29703" name="TextBox 14"/>
          <p:cNvSpPr txBox="1">
            <a:spLocks noChangeArrowheads="1"/>
          </p:cNvSpPr>
          <p:nvPr/>
        </p:nvSpPr>
        <p:spPr bwMode="auto">
          <a:xfrm>
            <a:off x="1911350" y="3581400"/>
            <a:ext cx="1136650" cy="369888"/>
          </a:xfrm>
          <a:prstGeom prst="rect">
            <a:avLst/>
          </a:prstGeom>
          <a:noFill/>
          <a:ln w="9525">
            <a:noFill/>
            <a:miter lim="800000"/>
            <a:headEnd/>
            <a:tailEnd/>
          </a:ln>
        </p:spPr>
        <p:txBody>
          <a:bodyPr wrap="none">
            <a:spAutoFit/>
          </a:bodyPr>
          <a:lstStyle/>
          <a:p>
            <a:r>
              <a:rPr lang="es-ES">
                <a:solidFill>
                  <a:schemeClr val="accent1"/>
                </a:solidFill>
                <a:latin typeface="Calibri" pitchFamily="34" charset="0"/>
              </a:rPr>
              <a:t>MEDICINE</a:t>
            </a:r>
            <a:endParaRPr lang="en-US">
              <a:solidFill>
                <a:schemeClr val="accent1"/>
              </a:solidFill>
              <a:latin typeface="Calibri" pitchFamily="34" charset="0"/>
            </a:endParaRPr>
          </a:p>
        </p:txBody>
      </p:sp>
      <p:sp>
        <p:nvSpPr>
          <p:cNvPr id="29704" name="TextBox 15"/>
          <p:cNvSpPr txBox="1">
            <a:spLocks noChangeArrowheads="1"/>
          </p:cNvSpPr>
          <p:nvPr/>
        </p:nvSpPr>
        <p:spPr bwMode="auto">
          <a:xfrm>
            <a:off x="685800" y="4884738"/>
            <a:ext cx="1035050" cy="277812"/>
          </a:xfrm>
          <a:prstGeom prst="rect">
            <a:avLst/>
          </a:prstGeom>
          <a:noFill/>
          <a:ln w="9525">
            <a:noFill/>
            <a:miter lim="800000"/>
            <a:headEnd/>
            <a:tailEnd/>
          </a:ln>
        </p:spPr>
        <p:txBody>
          <a:bodyPr wrap="none">
            <a:spAutoFit/>
          </a:bodyPr>
          <a:lstStyle/>
          <a:p>
            <a:r>
              <a:rPr lang="es-ES" sz="1200">
                <a:solidFill>
                  <a:schemeClr val="accent1"/>
                </a:solidFill>
                <a:latin typeface="Calibri" pitchFamily="34" charset="0"/>
              </a:rPr>
              <a:t>Osteoporosys</a:t>
            </a:r>
            <a:endParaRPr lang="en-US" sz="1200">
              <a:solidFill>
                <a:schemeClr val="accent1"/>
              </a:solidFill>
              <a:latin typeface="Calibri" pitchFamily="34" charset="0"/>
            </a:endParaRPr>
          </a:p>
        </p:txBody>
      </p:sp>
      <p:pic>
        <p:nvPicPr>
          <p:cNvPr id="29705" name="Picture 5"/>
          <p:cNvPicPr>
            <a:picLocks noChangeAspect="1" noChangeArrowheads="1"/>
          </p:cNvPicPr>
          <p:nvPr/>
        </p:nvPicPr>
        <p:blipFill>
          <a:blip r:embed="rId5"/>
          <a:srcRect/>
          <a:stretch>
            <a:fillRect/>
          </a:stretch>
        </p:blipFill>
        <p:spPr bwMode="auto">
          <a:xfrm>
            <a:off x="3657600" y="1143000"/>
            <a:ext cx="1163638" cy="1065213"/>
          </a:xfrm>
          <a:prstGeom prst="rect">
            <a:avLst/>
          </a:prstGeom>
          <a:noFill/>
          <a:ln w="9525">
            <a:noFill/>
            <a:miter lim="800000"/>
            <a:headEnd/>
            <a:tailEnd/>
          </a:ln>
        </p:spPr>
      </p:pic>
      <p:pic>
        <p:nvPicPr>
          <p:cNvPr id="29706" name="Picture 7" descr="terre"/>
          <p:cNvPicPr>
            <a:picLocks noChangeAspect="1" noChangeArrowheads="1"/>
          </p:cNvPicPr>
          <p:nvPr/>
        </p:nvPicPr>
        <p:blipFill>
          <a:blip r:embed="rId6"/>
          <a:srcRect/>
          <a:stretch>
            <a:fillRect/>
          </a:stretch>
        </p:blipFill>
        <p:spPr bwMode="auto">
          <a:xfrm>
            <a:off x="4572000" y="1674813"/>
            <a:ext cx="1225550" cy="1231900"/>
          </a:xfrm>
          <a:prstGeom prst="rect">
            <a:avLst/>
          </a:prstGeom>
          <a:noFill/>
          <a:ln w="9525">
            <a:noFill/>
            <a:miter lim="800000"/>
            <a:headEnd/>
            <a:tailEnd/>
          </a:ln>
        </p:spPr>
      </p:pic>
      <p:sp>
        <p:nvSpPr>
          <p:cNvPr id="29707" name="TextBox 18"/>
          <p:cNvSpPr txBox="1">
            <a:spLocks noChangeArrowheads="1"/>
          </p:cNvSpPr>
          <p:nvPr/>
        </p:nvSpPr>
        <p:spPr bwMode="auto">
          <a:xfrm>
            <a:off x="4705350" y="1131888"/>
            <a:ext cx="1092200" cy="368300"/>
          </a:xfrm>
          <a:prstGeom prst="rect">
            <a:avLst/>
          </a:prstGeom>
          <a:noFill/>
          <a:ln w="9525">
            <a:noFill/>
            <a:miter lim="800000"/>
            <a:headEnd/>
            <a:tailEnd/>
          </a:ln>
        </p:spPr>
        <p:txBody>
          <a:bodyPr wrap="none">
            <a:spAutoFit/>
          </a:bodyPr>
          <a:lstStyle/>
          <a:p>
            <a:r>
              <a:rPr lang="es-ES">
                <a:solidFill>
                  <a:schemeClr val="accent1"/>
                </a:solidFill>
                <a:latin typeface="Calibri" pitchFamily="34" charset="0"/>
              </a:rPr>
              <a:t>GEOLOGY</a:t>
            </a:r>
            <a:endParaRPr lang="en-US">
              <a:solidFill>
                <a:schemeClr val="accent1"/>
              </a:solidFill>
              <a:latin typeface="Calibri" pitchFamily="34" charset="0"/>
            </a:endParaRPr>
          </a:p>
        </p:txBody>
      </p:sp>
      <p:sp>
        <p:nvSpPr>
          <p:cNvPr id="29708" name="TextBox 19"/>
          <p:cNvSpPr txBox="1">
            <a:spLocks noChangeArrowheads="1"/>
          </p:cNvSpPr>
          <p:nvPr/>
        </p:nvSpPr>
        <p:spPr bwMode="auto">
          <a:xfrm>
            <a:off x="3505200" y="2438400"/>
            <a:ext cx="1292225" cy="461963"/>
          </a:xfrm>
          <a:prstGeom prst="rect">
            <a:avLst/>
          </a:prstGeom>
          <a:noFill/>
          <a:ln w="9525">
            <a:noFill/>
            <a:miter lim="800000"/>
            <a:headEnd/>
            <a:tailEnd/>
          </a:ln>
        </p:spPr>
        <p:txBody>
          <a:bodyPr wrap="none">
            <a:spAutoFit/>
          </a:bodyPr>
          <a:lstStyle/>
          <a:p>
            <a:r>
              <a:rPr lang="en-US" sz="1200">
                <a:solidFill>
                  <a:schemeClr val="accent1"/>
                </a:solidFill>
                <a:latin typeface="Calibri" pitchFamily="34" charset="0"/>
              </a:rPr>
              <a:t>High pressure</a:t>
            </a:r>
          </a:p>
          <a:p>
            <a:r>
              <a:rPr lang="en-US" sz="1200">
                <a:solidFill>
                  <a:schemeClr val="accent1"/>
                </a:solidFill>
                <a:latin typeface="Calibri" pitchFamily="34" charset="0"/>
              </a:rPr>
              <a:t>High temperature</a:t>
            </a:r>
          </a:p>
        </p:txBody>
      </p:sp>
      <p:pic>
        <p:nvPicPr>
          <p:cNvPr id="29709" name="Picture 6"/>
          <p:cNvPicPr>
            <a:picLocks noChangeAspect="1" noChangeArrowheads="1"/>
          </p:cNvPicPr>
          <p:nvPr/>
        </p:nvPicPr>
        <p:blipFill>
          <a:blip r:embed="rId7"/>
          <a:srcRect/>
          <a:stretch>
            <a:fillRect/>
          </a:stretch>
        </p:blipFill>
        <p:spPr bwMode="auto">
          <a:xfrm>
            <a:off x="5816600" y="5418138"/>
            <a:ext cx="2901950" cy="762000"/>
          </a:xfrm>
          <a:prstGeom prst="rect">
            <a:avLst/>
          </a:prstGeom>
          <a:noFill/>
          <a:ln w="9525">
            <a:noFill/>
            <a:miter lim="800000"/>
            <a:headEnd/>
            <a:tailEnd/>
          </a:ln>
        </p:spPr>
      </p:pic>
      <p:sp>
        <p:nvSpPr>
          <p:cNvPr id="29710" name="TextBox 21"/>
          <p:cNvSpPr txBox="1">
            <a:spLocks noChangeArrowheads="1"/>
          </p:cNvSpPr>
          <p:nvPr/>
        </p:nvSpPr>
        <p:spPr bwMode="auto">
          <a:xfrm>
            <a:off x="6248400" y="5029200"/>
            <a:ext cx="1971675" cy="369888"/>
          </a:xfrm>
          <a:prstGeom prst="rect">
            <a:avLst/>
          </a:prstGeom>
          <a:noFill/>
          <a:ln w="9525">
            <a:noFill/>
            <a:miter lim="800000"/>
            <a:headEnd/>
            <a:tailEnd/>
          </a:ln>
        </p:spPr>
        <p:txBody>
          <a:bodyPr wrap="none">
            <a:spAutoFit/>
          </a:bodyPr>
          <a:lstStyle/>
          <a:p>
            <a:r>
              <a:rPr lang="es-ES">
                <a:solidFill>
                  <a:schemeClr val="accent1"/>
                </a:solidFill>
                <a:latin typeface="Calibri" pitchFamily="34" charset="0"/>
              </a:rPr>
              <a:t>MATERIAL SCIENCE</a:t>
            </a:r>
            <a:endParaRPr lang="en-US">
              <a:solidFill>
                <a:schemeClr val="accent1"/>
              </a:solidFill>
              <a:latin typeface="Calibri" pitchFamily="34" charset="0"/>
            </a:endParaRPr>
          </a:p>
        </p:txBody>
      </p:sp>
      <p:pic>
        <p:nvPicPr>
          <p:cNvPr id="29711" name="Picture 7"/>
          <p:cNvPicPr>
            <a:picLocks noChangeAspect="1" noChangeArrowheads="1"/>
          </p:cNvPicPr>
          <p:nvPr/>
        </p:nvPicPr>
        <p:blipFill>
          <a:blip r:embed="rId8"/>
          <a:srcRect/>
          <a:stretch>
            <a:fillRect/>
          </a:stretch>
        </p:blipFill>
        <p:spPr bwMode="auto">
          <a:xfrm>
            <a:off x="3690938" y="4884738"/>
            <a:ext cx="1560512" cy="1390650"/>
          </a:xfrm>
          <a:prstGeom prst="rect">
            <a:avLst/>
          </a:prstGeom>
          <a:noFill/>
          <a:ln w="9525">
            <a:noFill/>
            <a:miter lim="800000"/>
            <a:headEnd/>
            <a:tailEnd/>
          </a:ln>
        </p:spPr>
      </p:pic>
      <p:sp>
        <p:nvSpPr>
          <p:cNvPr id="29712" name="TextBox 23"/>
          <p:cNvSpPr txBox="1">
            <a:spLocks noChangeArrowheads="1"/>
          </p:cNvSpPr>
          <p:nvPr/>
        </p:nvSpPr>
        <p:spPr bwMode="auto">
          <a:xfrm>
            <a:off x="3902075" y="4457700"/>
            <a:ext cx="1131888" cy="369888"/>
          </a:xfrm>
          <a:prstGeom prst="rect">
            <a:avLst/>
          </a:prstGeom>
          <a:noFill/>
          <a:ln w="9525">
            <a:noFill/>
            <a:miter lim="800000"/>
            <a:headEnd/>
            <a:tailEnd/>
          </a:ln>
        </p:spPr>
        <p:txBody>
          <a:bodyPr wrap="none">
            <a:spAutoFit/>
          </a:bodyPr>
          <a:lstStyle/>
          <a:p>
            <a:r>
              <a:rPr lang="es-ES">
                <a:solidFill>
                  <a:schemeClr val="accent1"/>
                </a:solidFill>
                <a:latin typeface="Calibri" pitchFamily="34" charset="0"/>
              </a:rPr>
              <a:t>INDUSTRY</a:t>
            </a:r>
            <a:endParaRPr lang="en-US">
              <a:solidFill>
                <a:schemeClr val="accent1"/>
              </a:solidFill>
              <a:latin typeface="Calibri" pitchFamily="34" charset="0"/>
            </a:endParaRPr>
          </a:p>
        </p:txBody>
      </p:sp>
      <p:sp>
        <p:nvSpPr>
          <p:cNvPr id="29713" name="TextBox 24"/>
          <p:cNvSpPr txBox="1">
            <a:spLocks noChangeArrowheads="1"/>
          </p:cNvSpPr>
          <p:nvPr/>
        </p:nvSpPr>
        <p:spPr bwMode="auto">
          <a:xfrm>
            <a:off x="3810000" y="5972175"/>
            <a:ext cx="1211263" cy="276225"/>
          </a:xfrm>
          <a:prstGeom prst="rect">
            <a:avLst/>
          </a:prstGeom>
          <a:noFill/>
          <a:ln w="9525">
            <a:noFill/>
            <a:miter lim="800000"/>
            <a:headEnd/>
            <a:tailEnd/>
          </a:ln>
        </p:spPr>
        <p:txBody>
          <a:bodyPr wrap="none">
            <a:spAutoFit/>
          </a:bodyPr>
          <a:lstStyle/>
          <a:p>
            <a:r>
              <a:rPr lang="es-ES" sz="1200">
                <a:latin typeface="Calibri" pitchFamily="34" charset="0"/>
              </a:rPr>
              <a:t>Micromechanics</a:t>
            </a:r>
            <a:endParaRPr lang="en-US" sz="1200">
              <a:latin typeface="Calibri" pitchFamily="34" charset="0"/>
            </a:endParaRPr>
          </a:p>
        </p:txBody>
      </p:sp>
      <p:pic>
        <p:nvPicPr>
          <p:cNvPr id="29714" name="Picture 8"/>
          <p:cNvPicPr>
            <a:picLocks noChangeAspect="1" noChangeArrowheads="1"/>
          </p:cNvPicPr>
          <p:nvPr/>
        </p:nvPicPr>
        <p:blipFill>
          <a:blip r:embed="rId9"/>
          <a:srcRect/>
          <a:stretch>
            <a:fillRect/>
          </a:stretch>
        </p:blipFill>
        <p:spPr bwMode="auto">
          <a:xfrm>
            <a:off x="5608638" y="3035300"/>
            <a:ext cx="2697162" cy="1762125"/>
          </a:xfrm>
          <a:prstGeom prst="rect">
            <a:avLst/>
          </a:prstGeom>
          <a:noFill/>
          <a:ln w="9525">
            <a:noFill/>
            <a:miter lim="800000"/>
            <a:headEnd/>
            <a:tailEnd/>
          </a:ln>
        </p:spPr>
      </p:pic>
      <p:sp>
        <p:nvSpPr>
          <p:cNvPr id="29715" name="TextBox 27"/>
          <p:cNvSpPr txBox="1">
            <a:spLocks noChangeArrowheads="1"/>
          </p:cNvSpPr>
          <p:nvPr/>
        </p:nvSpPr>
        <p:spPr bwMode="auto">
          <a:xfrm>
            <a:off x="6599238" y="2743200"/>
            <a:ext cx="552450" cy="369888"/>
          </a:xfrm>
          <a:prstGeom prst="rect">
            <a:avLst/>
          </a:prstGeom>
          <a:noFill/>
          <a:ln w="9525">
            <a:noFill/>
            <a:miter lim="800000"/>
            <a:headEnd/>
            <a:tailEnd/>
          </a:ln>
        </p:spPr>
        <p:txBody>
          <a:bodyPr wrap="none">
            <a:spAutoFit/>
          </a:bodyPr>
          <a:lstStyle/>
          <a:p>
            <a:r>
              <a:rPr lang="es-ES">
                <a:solidFill>
                  <a:schemeClr val="accent1"/>
                </a:solidFill>
                <a:latin typeface="Calibri" pitchFamily="34" charset="0"/>
              </a:rPr>
              <a:t>ART</a:t>
            </a:r>
            <a:endParaRPr lang="en-US">
              <a:solidFill>
                <a:schemeClr val="accent1"/>
              </a:solidFill>
              <a:latin typeface="Calibri" pitchFamily="34" charset="0"/>
            </a:endParaRPr>
          </a:p>
        </p:txBody>
      </p:sp>
      <p:pic>
        <p:nvPicPr>
          <p:cNvPr id="29716" name="Picture 9"/>
          <p:cNvPicPr>
            <a:picLocks noChangeAspect="1" noChangeArrowheads="1"/>
          </p:cNvPicPr>
          <p:nvPr/>
        </p:nvPicPr>
        <p:blipFill>
          <a:blip r:embed="rId10"/>
          <a:srcRect/>
          <a:stretch>
            <a:fillRect/>
          </a:stretch>
        </p:blipFill>
        <p:spPr bwMode="auto">
          <a:xfrm>
            <a:off x="3352800" y="3100388"/>
            <a:ext cx="2173288" cy="1243012"/>
          </a:xfrm>
          <a:prstGeom prst="rect">
            <a:avLst/>
          </a:prstGeom>
          <a:noFill/>
          <a:ln w="9525">
            <a:noFill/>
            <a:miter lim="800000"/>
            <a:headEnd/>
            <a:tailEnd/>
          </a:ln>
        </p:spPr>
      </p:pic>
      <p:sp>
        <p:nvSpPr>
          <p:cNvPr id="29717" name="TextBox 29"/>
          <p:cNvSpPr txBox="1">
            <a:spLocks noChangeArrowheads="1"/>
          </p:cNvSpPr>
          <p:nvPr/>
        </p:nvSpPr>
        <p:spPr bwMode="auto">
          <a:xfrm>
            <a:off x="5562600" y="4713288"/>
            <a:ext cx="1244600" cy="276225"/>
          </a:xfrm>
          <a:prstGeom prst="rect">
            <a:avLst/>
          </a:prstGeom>
          <a:noFill/>
          <a:ln w="9525">
            <a:noFill/>
            <a:miter lim="800000"/>
            <a:headEnd/>
            <a:tailEnd/>
          </a:ln>
        </p:spPr>
        <p:txBody>
          <a:bodyPr wrap="none">
            <a:spAutoFit/>
          </a:bodyPr>
          <a:lstStyle/>
          <a:p>
            <a:r>
              <a:rPr lang="en-US" sz="1200">
                <a:latin typeface="Calibri" pitchFamily="34" charset="0"/>
              </a:rPr>
              <a:t>Manuscript 1679</a:t>
            </a:r>
          </a:p>
        </p:txBody>
      </p:sp>
      <p:sp>
        <p:nvSpPr>
          <p:cNvPr id="29718" name="TextBox 30"/>
          <p:cNvSpPr txBox="1">
            <a:spLocks noChangeArrowheads="1"/>
          </p:cNvSpPr>
          <p:nvPr/>
        </p:nvSpPr>
        <p:spPr bwMode="auto">
          <a:xfrm>
            <a:off x="838200" y="5649913"/>
            <a:ext cx="1620838" cy="461962"/>
          </a:xfrm>
          <a:prstGeom prst="rect">
            <a:avLst/>
          </a:prstGeom>
          <a:noFill/>
          <a:ln w="9525">
            <a:noFill/>
            <a:miter lim="800000"/>
            <a:headEnd/>
            <a:tailEnd/>
          </a:ln>
        </p:spPr>
        <p:txBody>
          <a:bodyPr wrap="none">
            <a:spAutoFit/>
          </a:bodyPr>
          <a:lstStyle/>
          <a:p>
            <a:r>
              <a:rPr lang="es-ES" sz="2400">
                <a:solidFill>
                  <a:schemeClr val="accent1"/>
                </a:solidFill>
                <a:latin typeface="Calibri" pitchFamily="34" charset="0"/>
              </a:rPr>
              <a:t>…and more</a:t>
            </a:r>
            <a:endParaRPr lang="en-US" sz="2400">
              <a:solidFill>
                <a:schemeClr val="accent1"/>
              </a:solidFill>
              <a:latin typeface="Calibri" pitchFamily="34" charset="0"/>
            </a:endParaRPr>
          </a:p>
        </p:txBody>
      </p:sp>
      <p:sp>
        <p:nvSpPr>
          <p:cNvPr id="29719" name="Rectangle 9"/>
          <p:cNvSpPr>
            <a:spLocks noChangeArrowheads="1"/>
          </p:cNvSpPr>
          <p:nvPr/>
        </p:nvSpPr>
        <p:spPr bwMode="auto">
          <a:xfrm>
            <a:off x="6781800" y="2971800"/>
            <a:ext cx="1243013" cy="261938"/>
          </a:xfrm>
          <a:prstGeom prst="rect">
            <a:avLst/>
          </a:prstGeom>
          <a:noFill/>
          <a:ln w="9525">
            <a:noFill/>
            <a:miter lim="800000"/>
            <a:headEnd/>
            <a:tailEnd/>
          </a:ln>
        </p:spPr>
        <p:txBody>
          <a:bodyPr wrap="none">
            <a:spAutoFit/>
          </a:bodyPr>
          <a:lstStyle/>
          <a:p>
            <a:r>
              <a:rPr lang="es-ES" altLang="en-US" sz="1100">
                <a:solidFill>
                  <a:srgbClr val="CC0000"/>
                </a:solidFill>
                <a:latin typeface="Calibri" pitchFamily="34" charset="0"/>
              </a:rPr>
              <a:t>microfluorescence</a:t>
            </a:r>
            <a:endParaRPr lang="en-US" sz="1100">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2286000" y="211138"/>
            <a:ext cx="7937500" cy="631825"/>
          </a:xfrm>
        </p:spPr>
        <p:txBody>
          <a:bodyPr/>
          <a:lstStyle/>
          <a:p>
            <a:r>
              <a:rPr lang="en-GB" altLang="en-US" smtClean="0">
                <a:latin typeface="Arial" charset="0"/>
                <a:cs typeface="Arial" charset="0"/>
              </a:rPr>
              <a:t>Synchrotron Generations</a:t>
            </a:r>
          </a:p>
        </p:txBody>
      </p:sp>
      <p:sp>
        <p:nvSpPr>
          <p:cNvPr id="30722" name="Text Box 5"/>
          <p:cNvSpPr txBox="1">
            <a:spLocks noChangeArrowheads="1"/>
          </p:cNvSpPr>
          <p:nvPr/>
        </p:nvSpPr>
        <p:spPr bwMode="auto">
          <a:xfrm>
            <a:off x="561975" y="1447800"/>
            <a:ext cx="8280400" cy="4648200"/>
          </a:xfrm>
          <a:prstGeom prst="rect">
            <a:avLst/>
          </a:prstGeom>
          <a:noFill/>
          <a:ln w="9525">
            <a:noFill/>
            <a:miter lim="800000"/>
            <a:headEnd/>
            <a:tailEnd/>
          </a:ln>
        </p:spPr>
        <p:txBody>
          <a:bodyPr>
            <a:spAutoFit/>
          </a:bodyPr>
          <a:lstStyle/>
          <a:p>
            <a:pPr algn="ctr" eaLnBrk="0" hangingPunct="0">
              <a:spcBef>
                <a:spcPct val="50000"/>
              </a:spcBef>
            </a:pPr>
            <a:r>
              <a:rPr lang="en-GB" altLang="en-US" sz="2000" b="1">
                <a:solidFill>
                  <a:schemeClr val="tx2"/>
                </a:solidFill>
              </a:rPr>
              <a:t>1</a:t>
            </a:r>
            <a:r>
              <a:rPr lang="en-GB" altLang="en-US" sz="2000" b="1" baseline="30000">
                <a:solidFill>
                  <a:schemeClr val="tx2"/>
                </a:solidFill>
              </a:rPr>
              <a:t>st</a:t>
            </a:r>
            <a:r>
              <a:rPr lang="en-GB" altLang="en-US" sz="2000" b="1">
                <a:solidFill>
                  <a:schemeClr val="tx2"/>
                </a:solidFill>
              </a:rPr>
              <a:t> generation light sources (1956 -      )</a:t>
            </a:r>
          </a:p>
          <a:p>
            <a:pPr algn="ctr" eaLnBrk="0" hangingPunct="0">
              <a:spcBef>
                <a:spcPct val="50000"/>
              </a:spcBef>
            </a:pPr>
            <a:r>
              <a:rPr lang="en-GB" altLang="en-US"/>
              <a:t>Accelerator built for High Energy Physics </a:t>
            </a:r>
          </a:p>
          <a:p>
            <a:pPr algn="ctr" eaLnBrk="0" hangingPunct="0">
              <a:spcBef>
                <a:spcPct val="50000"/>
              </a:spcBef>
            </a:pPr>
            <a:r>
              <a:rPr lang="en-GB" altLang="en-US"/>
              <a:t>used parasitically for synchrotron radiation</a:t>
            </a:r>
          </a:p>
          <a:p>
            <a:pPr algn="ctr" eaLnBrk="0" hangingPunct="0">
              <a:spcBef>
                <a:spcPct val="50000"/>
              </a:spcBef>
            </a:pPr>
            <a:endParaRPr lang="en-GB" altLang="en-US"/>
          </a:p>
          <a:p>
            <a:pPr algn="ctr" eaLnBrk="0" hangingPunct="0">
              <a:spcBef>
                <a:spcPct val="50000"/>
              </a:spcBef>
            </a:pPr>
            <a:r>
              <a:rPr lang="en-GB" altLang="en-US" sz="2000" b="1">
                <a:solidFill>
                  <a:schemeClr val="tx2"/>
                </a:solidFill>
              </a:rPr>
              <a:t>2</a:t>
            </a:r>
            <a:r>
              <a:rPr lang="en-GB" altLang="en-US" sz="2000" b="1" baseline="30000">
                <a:solidFill>
                  <a:schemeClr val="tx2"/>
                </a:solidFill>
              </a:rPr>
              <a:t>nd</a:t>
            </a:r>
            <a:r>
              <a:rPr lang="en-GB" altLang="en-US" sz="2000" b="1">
                <a:solidFill>
                  <a:schemeClr val="tx2"/>
                </a:solidFill>
              </a:rPr>
              <a:t> generation light sources (1981 -       )</a:t>
            </a:r>
          </a:p>
          <a:p>
            <a:pPr algn="ctr" eaLnBrk="0" hangingPunct="0">
              <a:spcBef>
                <a:spcPct val="50000"/>
              </a:spcBef>
            </a:pPr>
            <a:r>
              <a:rPr lang="en-GB" altLang="en-US"/>
              <a:t>Accelerators built as synchrotron light sources</a:t>
            </a:r>
          </a:p>
          <a:p>
            <a:pPr algn="ctr" eaLnBrk="0" hangingPunct="0">
              <a:spcBef>
                <a:spcPct val="50000"/>
              </a:spcBef>
            </a:pPr>
            <a:endParaRPr lang="en-GB" altLang="en-US"/>
          </a:p>
          <a:p>
            <a:pPr algn="ctr" eaLnBrk="0" hangingPunct="0">
              <a:spcBef>
                <a:spcPct val="50000"/>
              </a:spcBef>
            </a:pPr>
            <a:r>
              <a:rPr lang="en-GB" altLang="en-US" sz="2000" b="1">
                <a:solidFill>
                  <a:schemeClr val="tx2"/>
                </a:solidFill>
              </a:rPr>
              <a:t>3</a:t>
            </a:r>
            <a:r>
              <a:rPr lang="en-GB" altLang="en-US" sz="2000" b="1" baseline="30000">
                <a:solidFill>
                  <a:schemeClr val="tx2"/>
                </a:solidFill>
              </a:rPr>
              <a:t>rd</a:t>
            </a:r>
            <a:r>
              <a:rPr lang="en-GB" altLang="en-US" sz="2000" b="1">
                <a:solidFill>
                  <a:schemeClr val="tx2"/>
                </a:solidFill>
              </a:rPr>
              <a:t> generation light sources (1994 -       )</a:t>
            </a:r>
            <a:r>
              <a:rPr lang="en-GB" altLang="en-US" sz="2000">
                <a:solidFill>
                  <a:schemeClr val="tx2"/>
                </a:solidFill>
              </a:rPr>
              <a:t> </a:t>
            </a:r>
          </a:p>
          <a:p>
            <a:pPr algn="ctr" eaLnBrk="0" hangingPunct="0">
              <a:spcBef>
                <a:spcPct val="50000"/>
              </a:spcBef>
            </a:pPr>
            <a:r>
              <a:rPr lang="en-GB" altLang="en-US"/>
              <a:t>Optimised for high brilliance </a:t>
            </a:r>
          </a:p>
          <a:p>
            <a:pPr algn="ctr" eaLnBrk="0" hangingPunct="0">
              <a:spcBef>
                <a:spcPct val="50000"/>
              </a:spcBef>
            </a:pPr>
            <a:r>
              <a:rPr lang="en-GB" altLang="en-US"/>
              <a:t>with low emittance beam and Insertion Devices</a:t>
            </a:r>
          </a:p>
          <a:p>
            <a:pPr algn="ctr" eaLnBrk="0" hangingPunct="0">
              <a:spcBef>
                <a:spcPct val="50000"/>
              </a:spcBef>
            </a:pPr>
            <a:endParaRPr lang="en-GB"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8305800" y="463550"/>
            <a:ext cx="609600" cy="306388"/>
          </a:xfrm>
          <a:prstGeom prst="rect">
            <a:avLst/>
          </a:prstGeom>
        </p:spPr>
        <p:txBody>
          <a:bodyPr>
            <a:normAutofit fontScale="47500" lnSpcReduction="20000"/>
          </a:bodyPr>
          <a:lstStyle>
            <a:lvl1pPr marL="0" indent="0" algn="r" defTabSz="914400" rtl="0" eaLnBrk="1" latinLnBrk="0" hangingPunct="1">
              <a:spcBef>
                <a:spcPct val="20000"/>
              </a:spcBef>
              <a:buClr>
                <a:srgbClr val="959F38"/>
              </a:buClr>
              <a:buFontTx/>
              <a:buNone/>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0099FF"/>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fld id="{8DF1DA06-056E-4898-A443-F1833254C707}" type="slidenum">
              <a:rPr lang="en-US" smtClean="0">
                <a:solidFill>
                  <a:schemeClr val="bg1"/>
                </a:solidFill>
              </a:rPr>
              <a:pPr fontAlgn="auto">
                <a:spcAft>
                  <a:spcPts val="0"/>
                </a:spcAft>
                <a:defRPr/>
              </a:pPr>
              <a:t>15</a:t>
            </a:fld>
            <a:endParaRPr lang="en-US" dirty="0">
              <a:solidFill>
                <a:schemeClr val="bg1"/>
              </a:solidFill>
            </a:endParaRPr>
          </a:p>
        </p:txBody>
      </p:sp>
      <p:graphicFrame>
        <p:nvGraphicFramePr>
          <p:cNvPr id="31777" name="Group 33"/>
          <p:cNvGraphicFramePr>
            <a:graphicFrameLocks noGrp="1"/>
          </p:cNvGraphicFramePr>
          <p:nvPr/>
        </p:nvGraphicFramePr>
        <p:xfrm>
          <a:off x="1905000" y="838200"/>
          <a:ext cx="6781800" cy="5567363"/>
        </p:xfrm>
        <a:graphic>
          <a:graphicData uri="http://schemas.openxmlformats.org/drawingml/2006/table">
            <a:tbl>
              <a:tblPr/>
              <a:tblGrid>
                <a:gridCol w="677863"/>
                <a:gridCol w="6103937"/>
              </a:tblGrid>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1946</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First synchrotron operates in Woolwich, UK.</a:t>
                      </a:r>
                    </a:p>
                  </a:txBody>
                  <a:tcPr marL="0" marR="0" marT="0" marB="0"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1947</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First observation of synchrotron light.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1956</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First experiments using synchrotron light take place at Cornell, US</a:t>
                      </a:r>
                      <a:r>
                        <a:rPr kumimoji="0" lang="en-US" sz="1600" b="0" i="0" u="none" strike="noStrike" cap="none" normalizeH="0" baseline="0" smtClean="0">
                          <a:ln>
                            <a:noFill/>
                          </a:ln>
                          <a:solidFill>
                            <a:schemeClr val="tx1"/>
                          </a:solidFill>
                          <a:effectLst/>
                          <a:latin typeface="Calibri" pitchFamily="34" charset="0"/>
                          <a:cs typeface="Arial"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1964</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The DESY synchrotron in Germany begins operation for both high-energy physics and synchrotron-light experiments.</a:t>
                      </a:r>
                    </a:p>
                  </a:txBody>
                  <a:tcPr marL="0" marR="0" marT="0" marB="0"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1966</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First experiments in the UK at Glasgow synchrotron.</a:t>
                      </a:r>
                    </a:p>
                  </a:txBody>
                  <a:tcPr marL="0" marR="0" marT="0" marB="0"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1968</a:t>
                      </a: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Tantalus, 1st synchrotron light facility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1981</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The Synchrotron Radiation Source (SRS) starts operating in Daresbury, UK. It is the first dedicated X-ray producing synchrotron source.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1994</a:t>
                      </a: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The first third-generation synchrotron source, the ESRF in Grenoble, France, goes into operation.</a:t>
                      </a:r>
                    </a:p>
                  </a:txBody>
                  <a:tcPr marL="0" marR="0" marT="0" marB="0" horzOverflow="overflow">
                    <a:lnL>
                      <a:noFill/>
                    </a:lnL>
                    <a:lnR>
                      <a:noFill/>
                    </a:lnR>
                    <a:lnT>
                      <a:noFill/>
                    </a:lnT>
                    <a:lnB>
                      <a:noFill/>
                    </a:lnB>
                    <a:lnTlToBr>
                      <a:noFill/>
                    </a:lnTlToBr>
                    <a:lnBlToTr>
                      <a:noFill/>
                    </a:lnBlToTr>
                    <a:noFill/>
                  </a:tcPr>
                </a:tc>
              </a:tr>
              <a:tr h="152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r>
              <a:tr h="152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2000</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The SASE principle for an FEL is successfully demonstrated at DESY.</a:t>
                      </a:r>
                    </a:p>
                  </a:txBody>
                  <a:tcPr marL="0" marR="0" marT="0" marB="0"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2001</a:t>
                      </a: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Swiss Light Source introduce Top Up for users</a:t>
                      </a:r>
                    </a:p>
                  </a:txBody>
                  <a:tcPr marL="0" marR="0" marT="0" marB="0"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2005</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Arial" charset="0"/>
                        </a:rPr>
                        <a:t> FLASH, the first FEL in the soft X-ray range, goes into operation at DESY (4</a:t>
                      </a:r>
                      <a:r>
                        <a:rPr kumimoji="0" lang="en-US" sz="1600" b="0" i="0" u="none" strike="noStrike" cap="none" normalizeH="0" baseline="30000" smtClean="0">
                          <a:ln>
                            <a:noFill/>
                          </a:ln>
                          <a:solidFill>
                            <a:schemeClr val="tx1"/>
                          </a:solidFill>
                          <a:effectLst/>
                          <a:latin typeface="Calibri" pitchFamily="34" charset="0"/>
                          <a:cs typeface="Arial" charset="0"/>
                        </a:rPr>
                        <a:t>th</a:t>
                      </a:r>
                      <a:r>
                        <a:rPr kumimoji="0" lang="en-US" sz="1600" b="0" i="0" u="none" strike="noStrike" cap="none" normalizeH="0" baseline="0" smtClean="0">
                          <a:ln>
                            <a:noFill/>
                          </a:ln>
                          <a:solidFill>
                            <a:schemeClr val="tx1"/>
                          </a:solidFill>
                          <a:effectLst/>
                          <a:latin typeface="Calibri" pitchFamily="34" charset="0"/>
                          <a:cs typeface="Arial" charset="0"/>
                        </a:rPr>
                        <a:t> Generation LS, but not a “synchrotron”…)</a:t>
                      </a:r>
                    </a:p>
                  </a:txBody>
                  <a:tcPr marL="0" marR="0" marT="0" marB="0"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2014</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marL="0" marR="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Arial" charset="0"/>
                        </a:rPr>
                        <a:t>Max IV, “next generation” under construction</a:t>
                      </a:r>
                    </a:p>
                  </a:txBody>
                  <a:tcPr marL="0" marR="0" marT="0" marB="0" horzOverflow="overflow">
                    <a:lnL>
                      <a:noFill/>
                    </a:lnL>
                    <a:lnR>
                      <a:noFill/>
                    </a:lnR>
                    <a:lnT>
                      <a:noFill/>
                    </a:lnT>
                    <a:lnB>
                      <a:noFill/>
                    </a:lnB>
                    <a:lnTlToBr>
                      <a:noFill/>
                    </a:lnTlToBr>
                    <a:lnBlToTr>
                      <a:noFill/>
                    </a:lnBlToTr>
                    <a:noFill/>
                  </a:tcPr>
                </a:tc>
              </a:tr>
            </a:tbl>
          </a:graphicData>
        </a:graphic>
      </p:graphicFrame>
      <p:sp>
        <p:nvSpPr>
          <p:cNvPr id="31775" name="Rectangle 2"/>
          <p:cNvSpPr>
            <a:spLocks noGrp="1" noChangeArrowheads="1"/>
          </p:cNvSpPr>
          <p:nvPr>
            <p:ph type="title"/>
          </p:nvPr>
        </p:nvSpPr>
        <p:spPr>
          <a:xfrm>
            <a:off x="2438400" y="152400"/>
            <a:ext cx="5867400" cy="584200"/>
          </a:xfrm>
        </p:spPr>
        <p:txBody>
          <a:bodyPr/>
          <a:lstStyle/>
          <a:p>
            <a:r>
              <a:rPr lang="en-GB" altLang="en-US" sz="3200" smtClean="0">
                <a:latin typeface="Arial" charset="0"/>
                <a:cs typeface="Arial" charset="0"/>
              </a:rPr>
              <a:t>Synchrotron landmarks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ChangeArrowheads="1"/>
          </p:cNvSpPr>
          <p:nvPr/>
        </p:nvSpPr>
        <p:spPr bwMode="auto">
          <a:xfrm>
            <a:off x="2438400" y="334963"/>
            <a:ext cx="5867400" cy="579437"/>
          </a:xfrm>
          <a:prstGeom prst="rect">
            <a:avLst/>
          </a:prstGeom>
          <a:noFill/>
          <a:ln w="9525">
            <a:noFill/>
            <a:miter lim="800000"/>
            <a:headEnd/>
            <a:tailEnd/>
          </a:ln>
        </p:spPr>
        <p:txBody>
          <a:bodyPr anchor="b">
            <a:spAutoFit/>
          </a:bodyPr>
          <a:lstStyle/>
          <a:p>
            <a:r>
              <a:rPr lang="en-US" altLang="en-US" sz="3200" b="1">
                <a:solidFill>
                  <a:srgbClr val="112E50"/>
                </a:solidFill>
                <a:cs typeface="Arial" charset="0"/>
              </a:rPr>
              <a:t>Evolution</a:t>
            </a:r>
            <a:endParaRPr lang="en-GB" altLang="en-US" sz="3200" b="1">
              <a:solidFill>
                <a:srgbClr val="112E50"/>
              </a:solidFill>
              <a:cs typeface="Arial" charset="0"/>
            </a:endParaRPr>
          </a:p>
        </p:txBody>
      </p:sp>
      <p:pic>
        <p:nvPicPr>
          <p:cNvPr id="32772" name="Picture 18"/>
          <p:cNvPicPr>
            <a:picLocks noChangeAspect="1" noChangeArrowheads="1"/>
          </p:cNvPicPr>
          <p:nvPr/>
        </p:nvPicPr>
        <p:blipFill>
          <a:blip r:embed="rId2"/>
          <a:srcRect/>
          <a:stretch>
            <a:fillRect/>
          </a:stretch>
        </p:blipFill>
        <p:spPr bwMode="auto">
          <a:xfrm>
            <a:off x="5029200" y="1524000"/>
            <a:ext cx="3571875" cy="4262438"/>
          </a:xfrm>
          <a:prstGeom prst="rect">
            <a:avLst/>
          </a:prstGeom>
          <a:noFill/>
          <a:ln w="9525">
            <a:noFill/>
            <a:miter lim="800000"/>
            <a:headEnd/>
            <a:tailEnd/>
          </a:ln>
        </p:spPr>
      </p:pic>
      <p:sp>
        <p:nvSpPr>
          <p:cNvPr id="32774" name="Text Box 6"/>
          <p:cNvSpPr txBox="1">
            <a:spLocks noChangeArrowheads="1"/>
          </p:cNvSpPr>
          <p:nvPr/>
        </p:nvSpPr>
        <p:spPr bwMode="auto">
          <a:xfrm>
            <a:off x="609600" y="1676400"/>
            <a:ext cx="4191000" cy="3013075"/>
          </a:xfrm>
          <a:prstGeom prst="rect">
            <a:avLst/>
          </a:prstGeom>
          <a:noFill/>
          <a:ln w="9525">
            <a:noFill/>
            <a:miter lim="800000"/>
            <a:headEnd/>
            <a:tailEnd/>
          </a:ln>
          <a:effectLst/>
        </p:spPr>
        <p:txBody>
          <a:bodyPr>
            <a:spAutoFit/>
          </a:bodyPr>
          <a:lstStyle/>
          <a:p>
            <a:r>
              <a:rPr lang="en-US" sz="2400" i="1">
                <a:solidFill>
                  <a:schemeClr val="tx2"/>
                </a:solidFill>
              </a:rPr>
              <a:t>Emittance</a:t>
            </a:r>
          </a:p>
          <a:p>
            <a:endParaRPr lang="en-US" sz="2400"/>
          </a:p>
          <a:p>
            <a:r>
              <a:rPr lang="en-US" sz="2400" b="1"/>
              <a:t>1980</a:t>
            </a:r>
            <a:r>
              <a:rPr lang="en-US" sz="2400"/>
              <a:t>		100     nmrad</a:t>
            </a:r>
          </a:p>
          <a:p>
            <a:r>
              <a:rPr lang="en-US" sz="2400" b="1"/>
              <a:t>1990</a:t>
            </a:r>
            <a:r>
              <a:rPr lang="en-US" sz="2400"/>
              <a:t>		  10     nmrad</a:t>
            </a:r>
          </a:p>
          <a:p>
            <a:r>
              <a:rPr lang="en-US" sz="2400" b="1"/>
              <a:t>2000</a:t>
            </a:r>
            <a:r>
              <a:rPr lang="en-US" sz="2400"/>
              <a:t>		    3     nmrad</a:t>
            </a:r>
          </a:p>
          <a:p>
            <a:r>
              <a:rPr lang="en-US" sz="2400" b="1"/>
              <a:t>2010</a:t>
            </a:r>
            <a:r>
              <a:rPr lang="en-US" sz="2400"/>
              <a:t>		    1     nmrad</a:t>
            </a:r>
          </a:p>
          <a:p>
            <a:r>
              <a:rPr lang="en-US" sz="2400"/>
              <a:t>…</a:t>
            </a:r>
          </a:p>
          <a:p>
            <a:r>
              <a:rPr lang="en-US" sz="2400" b="1"/>
              <a:t>2020</a:t>
            </a:r>
            <a:r>
              <a:rPr lang="en-US" sz="2400"/>
              <a:t>		    0.1  nmrad	</a:t>
            </a:r>
          </a:p>
        </p:txBody>
      </p:sp>
      <p:sp>
        <p:nvSpPr>
          <p:cNvPr id="32775" name="Rectangle 7"/>
          <p:cNvSpPr>
            <a:spLocks noChangeArrowheads="1"/>
          </p:cNvSpPr>
          <p:nvPr/>
        </p:nvSpPr>
        <p:spPr bwMode="auto">
          <a:xfrm>
            <a:off x="5613400" y="1143000"/>
            <a:ext cx="1625600" cy="457200"/>
          </a:xfrm>
          <a:prstGeom prst="rect">
            <a:avLst/>
          </a:prstGeom>
          <a:noFill/>
          <a:ln w="9525">
            <a:noFill/>
            <a:miter lim="800000"/>
            <a:headEnd/>
            <a:tailEnd/>
          </a:ln>
          <a:effectLst/>
        </p:spPr>
        <p:txBody>
          <a:bodyPr wrap="none">
            <a:spAutoFit/>
          </a:bodyPr>
          <a:lstStyle/>
          <a:p>
            <a:r>
              <a:rPr lang="en-US" sz="2400" i="1">
                <a:solidFill>
                  <a:schemeClr val="tx2"/>
                </a:solidFill>
              </a:rPr>
              <a:t>Brightness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8305800" y="463550"/>
            <a:ext cx="609600" cy="306388"/>
          </a:xfrm>
          <a:prstGeom prst="rect">
            <a:avLst/>
          </a:prstGeom>
        </p:spPr>
        <p:txBody>
          <a:bodyPr>
            <a:normAutofit fontScale="47500" lnSpcReduction="20000"/>
          </a:bodyPr>
          <a:lstStyle>
            <a:lvl1pPr marL="0" indent="0" algn="r" defTabSz="914400" rtl="0" eaLnBrk="1" latinLnBrk="0" hangingPunct="1">
              <a:spcBef>
                <a:spcPct val="20000"/>
              </a:spcBef>
              <a:buClr>
                <a:srgbClr val="959F38"/>
              </a:buClr>
              <a:buFontTx/>
              <a:buNone/>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0099FF"/>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fld id="{D183A1CF-9259-4A0C-BB5A-F979B422AAD8}" type="slidenum">
              <a:rPr lang="en-US" smtClean="0">
                <a:solidFill>
                  <a:schemeClr val="bg1"/>
                </a:solidFill>
              </a:rPr>
              <a:pPr fontAlgn="auto">
                <a:spcAft>
                  <a:spcPts val="0"/>
                </a:spcAft>
                <a:defRPr/>
              </a:pPr>
              <a:t>17</a:t>
            </a:fld>
            <a:endParaRPr lang="en-US" dirty="0">
              <a:solidFill>
                <a:schemeClr val="bg1"/>
              </a:solidFill>
            </a:endParaRPr>
          </a:p>
        </p:txBody>
      </p:sp>
      <p:sp>
        <p:nvSpPr>
          <p:cNvPr id="33794" name="Title 1"/>
          <p:cNvSpPr>
            <a:spLocks noGrp="1"/>
          </p:cNvSpPr>
          <p:nvPr/>
        </p:nvSpPr>
        <p:spPr bwMode="auto">
          <a:xfrm>
            <a:off x="533400" y="990600"/>
            <a:ext cx="8743950" cy="1143000"/>
          </a:xfrm>
          <a:prstGeom prst="rect">
            <a:avLst/>
          </a:prstGeom>
          <a:noFill/>
          <a:ln w="9525">
            <a:noFill/>
            <a:miter lim="800000"/>
            <a:headEnd/>
            <a:tailEnd/>
          </a:ln>
        </p:spPr>
        <p:txBody>
          <a:bodyPr lIns="90488" tIns="44450" rIns="90488" bIns="44450" anchor="ctr"/>
          <a:lstStyle/>
          <a:p>
            <a:pPr algn="ctr" eaLnBrk="0" hangingPunct="0"/>
            <a:r>
              <a:rPr lang="en-US" altLang="en-US" sz="2000" b="1">
                <a:solidFill>
                  <a:schemeClr val="tx2"/>
                </a:solidFill>
                <a:latin typeface="Papyrus" pitchFamily="66" charset="0"/>
              </a:rPr>
              <a:t>1968 Synchrotron Light experiment at NINA </a:t>
            </a:r>
            <a:br>
              <a:rPr lang="en-US" altLang="en-US" sz="2000" b="1">
                <a:solidFill>
                  <a:schemeClr val="tx2"/>
                </a:solidFill>
                <a:latin typeface="Papyrus" pitchFamily="66" charset="0"/>
              </a:rPr>
            </a:br>
            <a:r>
              <a:rPr lang="en-US" altLang="en-US" b="1">
                <a:solidFill>
                  <a:schemeClr val="tx2"/>
                </a:solidFill>
                <a:latin typeface="Papyrus" pitchFamily="66" charset="0"/>
              </a:rPr>
              <a:t>Ian Munro + </a:t>
            </a:r>
            <a:r>
              <a:rPr lang="en-US" altLang="en-US" sz="1600" b="1">
                <a:solidFill>
                  <a:schemeClr val="tx2"/>
                </a:solidFill>
                <a:latin typeface="Papyrus" pitchFamily="66" charset="0"/>
              </a:rPr>
              <a:t>Scott</a:t>
            </a:r>
            <a:r>
              <a:rPr lang="en-US" altLang="en-US" b="1">
                <a:solidFill>
                  <a:schemeClr val="tx2"/>
                </a:solidFill>
                <a:latin typeface="Papyrus" pitchFamily="66" charset="0"/>
              </a:rPr>
              <a:t> Hamilton </a:t>
            </a:r>
            <a:br>
              <a:rPr lang="en-US" altLang="en-US" b="1">
                <a:solidFill>
                  <a:schemeClr val="tx2"/>
                </a:solidFill>
                <a:latin typeface="Papyrus" pitchFamily="66" charset="0"/>
              </a:rPr>
            </a:br>
            <a:r>
              <a:rPr lang="en-US" altLang="en-US" b="1">
                <a:solidFill>
                  <a:schemeClr val="tx2"/>
                </a:solidFill>
                <a:latin typeface="Papyrus" pitchFamily="66" charset="0"/>
              </a:rPr>
              <a:t>(Manchester University)</a:t>
            </a:r>
          </a:p>
        </p:txBody>
      </p:sp>
      <p:pic>
        <p:nvPicPr>
          <p:cNvPr id="33795" name="Picture 7" descr="10"/>
          <p:cNvPicPr>
            <a:picLocks noChangeAspect="1" noChangeArrowheads="1"/>
          </p:cNvPicPr>
          <p:nvPr/>
        </p:nvPicPr>
        <p:blipFill>
          <a:blip r:embed="rId2"/>
          <a:srcRect/>
          <a:stretch>
            <a:fillRect/>
          </a:stretch>
        </p:blipFill>
        <p:spPr bwMode="auto">
          <a:xfrm>
            <a:off x="762000" y="1981200"/>
            <a:ext cx="4494213" cy="2760663"/>
          </a:xfrm>
          <a:prstGeom prst="rect">
            <a:avLst/>
          </a:prstGeom>
          <a:noFill/>
          <a:ln w="9525">
            <a:noFill/>
            <a:miter lim="800000"/>
            <a:headEnd/>
            <a:tailEnd/>
          </a:ln>
        </p:spPr>
      </p:pic>
      <p:pic>
        <p:nvPicPr>
          <p:cNvPr id="33796" name="Picture 9" descr="DL%20lab7"/>
          <p:cNvPicPr>
            <a:picLocks noChangeAspect="1" noChangeArrowheads="1"/>
          </p:cNvPicPr>
          <p:nvPr/>
        </p:nvPicPr>
        <p:blipFill>
          <a:blip r:embed="rId3"/>
          <a:srcRect/>
          <a:stretch>
            <a:fillRect/>
          </a:stretch>
        </p:blipFill>
        <p:spPr bwMode="auto">
          <a:xfrm>
            <a:off x="4419600" y="1981200"/>
            <a:ext cx="4375150" cy="4335463"/>
          </a:xfrm>
          <a:prstGeom prst="rect">
            <a:avLst/>
          </a:prstGeom>
          <a:noFill/>
          <a:ln w="9525">
            <a:noFill/>
            <a:miter lim="800000"/>
            <a:headEnd/>
            <a:tailEnd/>
          </a:ln>
        </p:spPr>
      </p:pic>
      <p:sp>
        <p:nvSpPr>
          <p:cNvPr id="33797" name="Title 1"/>
          <p:cNvSpPr>
            <a:spLocks noGrp="1"/>
          </p:cNvSpPr>
          <p:nvPr>
            <p:ph type="title"/>
          </p:nvPr>
        </p:nvSpPr>
        <p:spPr/>
        <p:txBody>
          <a:bodyPr/>
          <a:lstStyle/>
          <a:p>
            <a:r>
              <a:rPr lang="es-ES" smtClean="0">
                <a:latin typeface="Arial" charset="0"/>
                <a:cs typeface="Arial" charset="0"/>
              </a:rPr>
              <a:t>1st Generation LS </a:t>
            </a:r>
            <a:r>
              <a:rPr lang="es-ES" sz="2800" smtClean="0">
                <a:latin typeface="Arial" charset="0"/>
                <a:cs typeface="Arial" charset="0"/>
              </a:rPr>
              <a:t>(1956 – …)</a:t>
            </a:r>
            <a:endParaRPr smtClean="0">
              <a:latin typeface="Arial" charset="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sz="half" idx="1"/>
          </p:nvPr>
        </p:nvSpPr>
        <p:spPr>
          <a:xfrm>
            <a:off x="457200" y="1219200"/>
            <a:ext cx="8305800" cy="4906963"/>
          </a:xfrm>
        </p:spPr>
        <p:txBody>
          <a:bodyPr/>
          <a:lstStyle/>
          <a:p>
            <a:r>
              <a:rPr lang="es-ES" smtClean="0">
                <a:latin typeface="Arial" charset="0"/>
                <a:cs typeface="Arial" charset="0"/>
              </a:rPr>
              <a:t>1968 Tantalus		</a:t>
            </a:r>
            <a:r>
              <a:rPr lang="es-ES" sz="2400" smtClean="0">
                <a:latin typeface="Arial" charset="0"/>
                <a:cs typeface="Arial" charset="0"/>
              </a:rPr>
              <a:t>1st Synchrotron Light Facility</a:t>
            </a:r>
            <a:endParaRPr lang="en-US" smtClean="0">
              <a:latin typeface="Arial" charset="0"/>
              <a:cs typeface="Arial" charset="0"/>
            </a:endParaRPr>
          </a:p>
        </p:txBody>
      </p:sp>
      <p:sp>
        <p:nvSpPr>
          <p:cNvPr id="34818" name="Title 1"/>
          <p:cNvSpPr>
            <a:spLocks noGrp="1"/>
          </p:cNvSpPr>
          <p:nvPr>
            <p:ph type="title"/>
          </p:nvPr>
        </p:nvSpPr>
        <p:spPr/>
        <p:txBody>
          <a:bodyPr/>
          <a:lstStyle/>
          <a:p>
            <a:r>
              <a:rPr lang="es-ES" smtClean="0">
                <a:latin typeface="Arial" charset="0"/>
                <a:cs typeface="Arial" charset="0"/>
              </a:rPr>
              <a:t>1st Generation LS</a:t>
            </a:r>
            <a:endParaRPr smtClean="0">
              <a:latin typeface="Arial" charset="0"/>
              <a:cs typeface="Arial" charset="0"/>
            </a:endParaRPr>
          </a:p>
        </p:txBody>
      </p:sp>
      <p:pic>
        <p:nvPicPr>
          <p:cNvPr id="34819" name="Picture 1"/>
          <p:cNvPicPr>
            <a:picLocks noChangeAspect="1" noChangeArrowheads="1"/>
          </p:cNvPicPr>
          <p:nvPr/>
        </p:nvPicPr>
        <p:blipFill>
          <a:blip r:embed="rId2"/>
          <a:srcRect/>
          <a:stretch>
            <a:fillRect/>
          </a:stretch>
        </p:blipFill>
        <p:spPr bwMode="auto">
          <a:xfrm>
            <a:off x="3805238" y="1828800"/>
            <a:ext cx="4038600" cy="4024313"/>
          </a:xfrm>
          <a:prstGeom prst="rect">
            <a:avLst/>
          </a:prstGeom>
          <a:noFill/>
          <a:ln w="9525">
            <a:noFill/>
            <a:miter lim="800000"/>
            <a:headEnd/>
            <a:tailEnd/>
          </a:ln>
        </p:spPr>
      </p:pic>
      <p:cxnSp>
        <p:nvCxnSpPr>
          <p:cNvPr id="8" name="Straight Arrow Connector 7"/>
          <p:cNvCxnSpPr/>
          <p:nvPr/>
        </p:nvCxnSpPr>
        <p:spPr>
          <a:xfrm>
            <a:off x="8416925" y="2286000"/>
            <a:ext cx="0" cy="2819400"/>
          </a:xfrm>
          <a:prstGeom prst="straightConnector1">
            <a:avLst/>
          </a:prstGeom>
          <a:ln w="38100">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148638" y="3581400"/>
            <a:ext cx="538162" cy="369888"/>
          </a:xfrm>
          <a:prstGeom prst="rect">
            <a:avLst/>
          </a:prstGeom>
          <a:solidFill>
            <a:schemeClr val="bg1"/>
          </a:solidFill>
          <a:ln>
            <a:noFill/>
          </a:ln>
        </p:spPr>
        <p:txBody>
          <a:bodyPr wrap="none">
            <a:spAutoFit/>
          </a:bodyPr>
          <a:lstStyle/>
          <a:p>
            <a:pPr fontAlgn="auto">
              <a:spcBef>
                <a:spcPts val="0"/>
              </a:spcBef>
              <a:spcAft>
                <a:spcPts val="0"/>
              </a:spcAft>
              <a:defRPr/>
            </a:pPr>
            <a:r>
              <a:rPr lang="es-ES" b="1" dirty="0">
                <a:solidFill>
                  <a:schemeClr val="bg1">
                    <a:lumMod val="50000"/>
                  </a:schemeClr>
                </a:solidFill>
                <a:latin typeface="+mn-lt"/>
              </a:rPr>
              <a:t>5 m</a:t>
            </a:r>
            <a:endParaRPr lang="en-US" b="1" dirty="0">
              <a:solidFill>
                <a:schemeClr val="bg1">
                  <a:lumMod val="50000"/>
                </a:schemeClr>
              </a:solidFill>
              <a:latin typeface="+mn-lt"/>
            </a:endParaRPr>
          </a:p>
        </p:txBody>
      </p:sp>
      <p:sp>
        <p:nvSpPr>
          <p:cNvPr id="34822" name="Rectangle 8"/>
          <p:cNvSpPr>
            <a:spLocks noChangeArrowheads="1"/>
          </p:cNvSpPr>
          <p:nvPr/>
        </p:nvSpPr>
        <p:spPr bwMode="auto">
          <a:xfrm>
            <a:off x="457200" y="2997200"/>
            <a:ext cx="3200400" cy="2032000"/>
          </a:xfrm>
          <a:prstGeom prst="rect">
            <a:avLst/>
          </a:prstGeom>
          <a:noFill/>
          <a:ln w="9525">
            <a:noFill/>
            <a:miter lim="800000"/>
            <a:headEnd/>
            <a:tailEnd/>
          </a:ln>
        </p:spPr>
        <p:txBody>
          <a:bodyPr>
            <a:spAutoFit/>
          </a:bodyPr>
          <a:lstStyle/>
          <a:p>
            <a:r>
              <a:rPr lang="en-US">
                <a:latin typeface="Calibri" pitchFamily="34" charset="0"/>
              </a:rPr>
              <a:t> “Tantalus not only pioneered the use of synchrotron radiation, but created a </a:t>
            </a:r>
            <a:r>
              <a:rPr lang="en-US" b="1" i="1">
                <a:latin typeface="Calibri" pitchFamily="34" charset="0"/>
              </a:rPr>
              <a:t>research facility </a:t>
            </a:r>
            <a:r>
              <a:rPr lang="en-US">
                <a:latin typeface="Calibri" pitchFamily="34" charset="0"/>
              </a:rPr>
              <a:t>where both scientists and graduate students could perform hands-on work”</a:t>
            </a:r>
          </a:p>
          <a:p>
            <a:r>
              <a:rPr lang="es-ES">
                <a:latin typeface="Calibri" pitchFamily="34" charset="0"/>
              </a:rPr>
              <a:t>A. Oswald</a:t>
            </a:r>
            <a:endParaRPr lang="en-US">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s-ES" smtClean="0">
                <a:latin typeface="Arial" charset="0"/>
                <a:cs typeface="Arial" charset="0"/>
              </a:rPr>
              <a:t>1st experiments at Russia</a:t>
            </a:r>
            <a:endParaRPr smtClean="0">
              <a:latin typeface="Arial" charset="0"/>
              <a:cs typeface="Arial" charset="0"/>
            </a:endParaRPr>
          </a:p>
        </p:txBody>
      </p:sp>
      <p:pic>
        <p:nvPicPr>
          <p:cNvPr id="35842" name="Picture 2"/>
          <p:cNvPicPr>
            <a:picLocks noChangeAspect="1" noChangeArrowheads="1"/>
          </p:cNvPicPr>
          <p:nvPr/>
        </p:nvPicPr>
        <p:blipFill>
          <a:blip r:embed="rId2"/>
          <a:srcRect/>
          <a:stretch>
            <a:fillRect/>
          </a:stretch>
        </p:blipFill>
        <p:spPr bwMode="auto">
          <a:xfrm>
            <a:off x="895350" y="1752600"/>
            <a:ext cx="7353300" cy="2571750"/>
          </a:xfrm>
          <a:prstGeom prst="rect">
            <a:avLst/>
          </a:prstGeom>
          <a:noFill/>
          <a:ln w="9525">
            <a:noFill/>
            <a:miter lim="800000"/>
            <a:headEnd/>
            <a:tailEnd/>
          </a:ln>
        </p:spPr>
      </p:pic>
      <p:pic>
        <p:nvPicPr>
          <p:cNvPr id="35843" name="Picture 3"/>
          <p:cNvPicPr>
            <a:picLocks noChangeAspect="1" noChangeArrowheads="1"/>
          </p:cNvPicPr>
          <p:nvPr/>
        </p:nvPicPr>
        <p:blipFill>
          <a:blip r:embed="rId3"/>
          <a:srcRect/>
          <a:stretch>
            <a:fillRect/>
          </a:stretch>
        </p:blipFill>
        <p:spPr bwMode="auto">
          <a:xfrm>
            <a:off x="6324600" y="4133850"/>
            <a:ext cx="1295400" cy="19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s-ES" smtClean="0">
                <a:latin typeface="Arial" charset="0"/>
                <a:cs typeface="Arial" charset="0"/>
              </a:rPr>
              <a:t>Outline</a:t>
            </a:r>
            <a:endParaRPr smtClean="0">
              <a:latin typeface="Arial" charset="0"/>
              <a:cs typeface="Arial" charset="0"/>
            </a:endParaRPr>
          </a:p>
        </p:txBody>
      </p:sp>
      <p:sp>
        <p:nvSpPr>
          <p:cNvPr id="18434" name="Content Placeholder 2"/>
          <p:cNvSpPr>
            <a:spLocks noGrp="1"/>
          </p:cNvSpPr>
          <p:nvPr>
            <p:ph idx="1"/>
          </p:nvPr>
        </p:nvSpPr>
        <p:spPr>
          <a:xfrm>
            <a:off x="990600" y="1219200"/>
            <a:ext cx="7162800" cy="4648200"/>
          </a:xfrm>
        </p:spPr>
        <p:txBody>
          <a:bodyPr/>
          <a:lstStyle/>
          <a:p>
            <a:endParaRPr lang="es-ES" sz="800" smtClean="0">
              <a:latin typeface="Arial" charset="0"/>
              <a:cs typeface="Arial" charset="0"/>
            </a:endParaRPr>
          </a:p>
          <a:p>
            <a:r>
              <a:rPr lang="es-ES" sz="2400" smtClean="0">
                <a:latin typeface="Arial" charset="0"/>
                <a:cs typeface="Arial" charset="0"/>
              </a:rPr>
              <a:t>	Synchrotron Radiation</a:t>
            </a:r>
          </a:p>
          <a:p>
            <a:endParaRPr lang="es-ES" sz="2400" smtClean="0">
              <a:latin typeface="Arial" charset="0"/>
              <a:cs typeface="Arial" charset="0"/>
            </a:endParaRPr>
          </a:p>
          <a:p>
            <a:r>
              <a:rPr lang="es-ES" sz="2400" smtClean="0">
                <a:latin typeface="Arial" charset="0"/>
                <a:cs typeface="Arial" charset="0"/>
              </a:rPr>
              <a:t>	Synchrotron Light Sources</a:t>
            </a:r>
          </a:p>
          <a:p>
            <a:r>
              <a:rPr lang="es-ES" sz="1800" smtClean="0">
                <a:latin typeface="Arial" charset="0"/>
                <a:cs typeface="Arial" charset="0"/>
              </a:rPr>
              <a:t>		1st, 2nd, 3rd and Next Generation</a:t>
            </a:r>
          </a:p>
          <a:p>
            <a:endParaRPr lang="es-ES" sz="1800" smtClean="0">
              <a:latin typeface="Arial" charset="0"/>
              <a:cs typeface="Arial" charset="0"/>
            </a:endParaRPr>
          </a:p>
          <a:p>
            <a:r>
              <a:rPr lang="es-ES" sz="2400" smtClean="0">
                <a:latin typeface="Arial" charset="0"/>
                <a:cs typeface="Arial" charset="0"/>
              </a:rPr>
              <a:t>	Enabling technologies</a:t>
            </a:r>
          </a:p>
          <a:p>
            <a:r>
              <a:rPr lang="es-ES" sz="1800" smtClean="0">
                <a:latin typeface="Arial" charset="0"/>
                <a:cs typeface="Arial" charset="0"/>
              </a:rPr>
              <a:t>		Insertion devices</a:t>
            </a:r>
          </a:p>
          <a:p>
            <a:r>
              <a:rPr lang="es-ES" sz="1800" smtClean="0">
                <a:latin typeface="Arial" charset="0"/>
                <a:cs typeface="Arial" charset="0"/>
              </a:rPr>
              <a:t>		Vacuum (NEG coating) </a:t>
            </a:r>
          </a:p>
          <a:p>
            <a:r>
              <a:rPr lang="es-ES" sz="1800" smtClean="0">
                <a:latin typeface="Arial" charset="0"/>
                <a:cs typeface="Arial" charset="0"/>
              </a:rPr>
              <a:t>		Electronics (BPMs, LLRF, FOFB)</a:t>
            </a:r>
          </a:p>
          <a:p>
            <a:r>
              <a:rPr lang="es-ES" sz="1800" smtClean="0">
                <a:latin typeface="Arial" charset="0"/>
                <a:cs typeface="Arial" charset="0"/>
              </a:rPr>
              <a:t>		Top UP</a:t>
            </a:r>
          </a:p>
          <a:p>
            <a:r>
              <a:rPr lang="es-ES" sz="1800" smtClean="0">
                <a:latin typeface="Arial" charset="0"/>
                <a:cs typeface="Arial" charset="0"/>
              </a:rPr>
              <a:t>		Simulation tools</a:t>
            </a:r>
          </a:p>
          <a:p>
            <a:r>
              <a:rPr lang="es-ES" sz="1800" smtClean="0">
                <a:latin typeface="Arial" charset="0"/>
                <a:cs typeface="Arial" charset="0"/>
              </a:rPr>
              <a:t>		…</a:t>
            </a:r>
          </a:p>
          <a:p>
            <a:r>
              <a:rPr lang="es-ES" sz="1800" smtClean="0">
                <a:latin typeface="Arial" charset="0"/>
                <a:cs typeface="Arial" charset="0"/>
              </a:rPr>
              <a:t>	</a:t>
            </a:r>
            <a:endParaRPr lang="en-US" sz="1800" smtClean="0">
              <a:latin typeface="Arial" charset="0"/>
              <a:cs typeface="Arial" charset="0"/>
            </a:endParaRPr>
          </a:p>
        </p:txBody>
      </p:sp>
      <p:sp>
        <p:nvSpPr>
          <p:cNvPr id="6" name="Slide Number Placeholder 5"/>
          <p:cNvSpPr txBox="1">
            <a:spLocks/>
          </p:cNvSpPr>
          <p:nvPr/>
        </p:nvSpPr>
        <p:spPr>
          <a:xfrm>
            <a:off x="8305800" y="463550"/>
            <a:ext cx="609600" cy="306388"/>
          </a:xfrm>
          <a:prstGeom prst="rect">
            <a:avLst/>
          </a:prstGeom>
        </p:spPr>
        <p:txBody>
          <a:bodyPr>
            <a:normAutofit fontScale="47500" lnSpcReduction="20000"/>
          </a:bodyPr>
          <a:lstStyle>
            <a:lvl1pPr marL="0" indent="0" algn="r" defTabSz="914400" rtl="0" eaLnBrk="1" latinLnBrk="0" hangingPunct="1">
              <a:spcBef>
                <a:spcPct val="20000"/>
              </a:spcBef>
              <a:buClr>
                <a:srgbClr val="959F38"/>
              </a:buClr>
              <a:buFontTx/>
              <a:buNone/>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0099FF"/>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fld id="{F2A926FF-CDE9-43E8-B9F6-1F1B947AE146}" type="slidenum">
              <a:rPr lang="en-US" smtClean="0">
                <a:solidFill>
                  <a:schemeClr val="bg1"/>
                </a:solidFill>
              </a:rPr>
              <a:pPr fontAlgn="auto">
                <a:spcAft>
                  <a:spcPts val="0"/>
                </a:spcAft>
                <a:defRPr/>
              </a:pPr>
              <a:t>2</a:t>
            </a:fld>
            <a:endParaRPr lang="en-US"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txBox="1">
            <a:spLocks/>
          </p:cNvSpPr>
          <p:nvPr/>
        </p:nvSpPr>
        <p:spPr bwMode="auto">
          <a:xfrm>
            <a:off x="1828800" y="350838"/>
            <a:ext cx="6553200" cy="584200"/>
          </a:xfrm>
          <a:prstGeom prst="rect">
            <a:avLst/>
          </a:prstGeom>
          <a:noFill/>
          <a:ln w="9525">
            <a:noFill/>
            <a:miter lim="800000"/>
            <a:headEnd/>
            <a:tailEnd/>
          </a:ln>
        </p:spPr>
        <p:txBody>
          <a:bodyPr anchor="b">
            <a:spAutoFit/>
          </a:bodyPr>
          <a:lstStyle/>
          <a:p>
            <a:r>
              <a:rPr lang="en-US" sz="3200" b="1">
                <a:solidFill>
                  <a:srgbClr val="112E50"/>
                </a:solidFill>
                <a:cs typeface="Arial" charset="0"/>
              </a:rPr>
              <a:t>2</a:t>
            </a:r>
            <a:r>
              <a:rPr lang="en-US" sz="3200" b="1" baseline="30000">
                <a:solidFill>
                  <a:srgbClr val="112E50"/>
                </a:solidFill>
                <a:cs typeface="Arial" charset="0"/>
              </a:rPr>
              <a:t>nd</a:t>
            </a:r>
            <a:r>
              <a:rPr lang="en-US" sz="3200" b="1">
                <a:solidFill>
                  <a:srgbClr val="112E50"/>
                </a:solidFill>
                <a:cs typeface="Arial" charset="0"/>
              </a:rPr>
              <a:t> Generation LS </a:t>
            </a:r>
            <a:r>
              <a:rPr lang="en-US" sz="2800" b="1">
                <a:solidFill>
                  <a:srgbClr val="112E50"/>
                </a:solidFill>
                <a:cs typeface="Arial" charset="0"/>
              </a:rPr>
              <a:t>(1981 – …)</a:t>
            </a:r>
            <a:endParaRPr lang="en-US" sz="2000" b="1">
              <a:solidFill>
                <a:srgbClr val="112E50"/>
              </a:solidFill>
              <a:cs typeface="Arial" charset="0"/>
            </a:endParaRPr>
          </a:p>
        </p:txBody>
      </p:sp>
      <p:sp>
        <p:nvSpPr>
          <p:cNvPr id="36866" name="TextBox 7"/>
          <p:cNvSpPr txBox="1">
            <a:spLocks noChangeArrowheads="1"/>
          </p:cNvSpPr>
          <p:nvPr/>
        </p:nvSpPr>
        <p:spPr bwMode="auto">
          <a:xfrm>
            <a:off x="1038225" y="1328738"/>
            <a:ext cx="7572375" cy="1552575"/>
          </a:xfrm>
          <a:prstGeom prst="rect">
            <a:avLst/>
          </a:prstGeom>
          <a:noFill/>
          <a:ln w="9525">
            <a:noFill/>
            <a:miter lim="800000"/>
            <a:headEnd/>
            <a:tailEnd/>
          </a:ln>
        </p:spPr>
        <p:txBody>
          <a:bodyPr>
            <a:spAutoFit/>
          </a:bodyPr>
          <a:lstStyle/>
          <a:p>
            <a:r>
              <a:rPr lang="es-ES" sz="2400">
                <a:latin typeface="Calibri" pitchFamily="34" charset="0"/>
              </a:rPr>
              <a:t>SRS at Daresbury, UK</a:t>
            </a:r>
          </a:p>
          <a:p>
            <a:r>
              <a:rPr lang="es-ES" sz="2400">
                <a:latin typeface="Calibri" pitchFamily="34" charset="0"/>
              </a:rPr>
              <a:t>1st built accelerator for production of Synchrotron Light in the </a:t>
            </a:r>
            <a:r>
              <a:rPr lang="es-ES" sz="2400" i="1">
                <a:latin typeface="Calibri" pitchFamily="34" charset="0"/>
              </a:rPr>
              <a:t>XR energy range</a:t>
            </a:r>
          </a:p>
          <a:p>
            <a:endParaRPr lang="en-US" sz="2400">
              <a:latin typeface="Calibri" pitchFamily="34" charset="0"/>
            </a:endParaRPr>
          </a:p>
        </p:txBody>
      </p:sp>
      <p:sp>
        <p:nvSpPr>
          <p:cNvPr id="36867" name="TextBox 9"/>
          <p:cNvSpPr txBox="1">
            <a:spLocks noChangeArrowheads="1"/>
          </p:cNvSpPr>
          <p:nvPr/>
        </p:nvSpPr>
        <p:spPr bwMode="auto">
          <a:xfrm>
            <a:off x="685800" y="3175000"/>
            <a:ext cx="2667000" cy="1016000"/>
          </a:xfrm>
          <a:prstGeom prst="rect">
            <a:avLst/>
          </a:prstGeom>
          <a:noFill/>
          <a:ln w="9525">
            <a:noFill/>
            <a:miter lim="800000"/>
            <a:headEnd/>
            <a:tailEnd/>
          </a:ln>
        </p:spPr>
        <p:txBody>
          <a:bodyPr>
            <a:spAutoFit/>
          </a:bodyPr>
          <a:lstStyle/>
          <a:p>
            <a:r>
              <a:rPr lang="es-ES" sz="2000">
                <a:latin typeface="Calibri" pitchFamily="34" charset="0"/>
              </a:rPr>
              <a:t>Initially conceived for using the light from the bending magnets</a:t>
            </a:r>
            <a:endParaRPr lang="en-US" sz="2000">
              <a:latin typeface="Calibri" pitchFamily="34" charset="0"/>
            </a:endParaRPr>
          </a:p>
        </p:txBody>
      </p:sp>
      <p:pic>
        <p:nvPicPr>
          <p:cNvPr id="36868" name="Picture 2"/>
          <p:cNvPicPr>
            <a:picLocks noChangeAspect="1" noChangeArrowheads="1"/>
          </p:cNvPicPr>
          <p:nvPr/>
        </p:nvPicPr>
        <p:blipFill>
          <a:blip r:embed="rId2"/>
          <a:srcRect/>
          <a:stretch>
            <a:fillRect/>
          </a:stretch>
        </p:blipFill>
        <p:spPr bwMode="auto">
          <a:xfrm>
            <a:off x="3657600" y="2552700"/>
            <a:ext cx="4143375" cy="3286125"/>
          </a:xfrm>
          <a:prstGeom prst="rect">
            <a:avLst/>
          </a:prstGeom>
          <a:noFill/>
          <a:ln w="9525">
            <a:noFill/>
            <a:miter lim="800000"/>
            <a:headEnd/>
            <a:tailEnd/>
          </a:ln>
        </p:spPr>
      </p:pic>
      <p:sp>
        <p:nvSpPr>
          <p:cNvPr id="36869" name="TextBox 10"/>
          <p:cNvSpPr txBox="1">
            <a:spLocks noChangeArrowheads="1"/>
          </p:cNvSpPr>
          <p:nvPr/>
        </p:nvSpPr>
        <p:spPr bwMode="auto">
          <a:xfrm>
            <a:off x="3932238" y="5856288"/>
            <a:ext cx="2346325" cy="369887"/>
          </a:xfrm>
          <a:prstGeom prst="rect">
            <a:avLst/>
          </a:prstGeom>
          <a:noFill/>
          <a:ln w="9525">
            <a:noFill/>
            <a:miter lim="800000"/>
            <a:headEnd/>
            <a:tailEnd/>
          </a:ln>
        </p:spPr>
        <p:txBody>
          <a:bodyPr wrap="none">
            <a:spAutoFit/>
          </a:bodyPr>
          <a:lstStyle/>
          <a:p>
            <a:r>
              <a:rPr lang="es-ES">
                <a:latin typeface="Calibri" pitchFamily="34" charset="0"/>
              </a:rPr>
              <a:t>Bending magnet at SRS</a:t>
            </a:r>
            <a:endParaRPr lang="en-US">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txBox="1">
            <a:spLocks/>
          </p:cNvSpPr>
          <p:nvPr/>
        </p:nvSpPr>
        <p:spPr bwMode="auto">
          <a:xfrm>
            <a:off x="1828800" y="350838"/>
            <a:ext cx="6553200" cy="584200"/>
          </a:xfrm>
          <a:prstGeom prst="rect">
            <a:avLst/>
          </a:prstGeom>
          <a:noFill/>
          <a:ln w="9525">
            <a:noFill/>
            <a:miter lim="800000"/>
            <a:headEnd/>
            <a:tailEnd/>
          </a:ln>
        </p:spPr>
        <p:txBody>
          <a:bodyPr anchor="b">
            <a:spAutoFit/>
          </a:bodyPr>
          <a:lstStyle/>
          <a:p>
            <a:r>
              <a:rPr lang="en-US" sz="3200" b="1">
                <a:solidFill>
                  <a:srgbClr val="112E50"/>
                </a:solidFill>
                <a:cs typeface="Arial" charset="0"/>
              </a:rPr>
              <a:t>2</a:t>
            </a:r>
            <a:r>
              <a:rPr lang="en-US" sz="3200" b="1" baseline="30000">
                <a:solidFill>
                  <a:srgbClr val="112E50"/>
                </a:solidFill>
                <a:cs typeface="Arial" charset="0"/>
              </a:rPr>
              <a:t>nd</a:t>
            </a:r>
            <a:r>
              <a:rPr lang="en-US" sz="3200" b="1">
                <a:solidFill>
                  <a:srgbClr val="112E50"/>
                </a:solidFill>
                <a:cs typeface="Arial" charset="0"/>
              </a:rPr>
              <a:t> Generation LS </a:t>
            </a:r>
            <a:r>
              <a:rPr lang="en-US" sz="2800" b="1">
                <a:solidFill>
                  <a:srgbClr val="112E50"/>
                </a:solidFill>
                <a:cs typeface="Arial" charset="0"/>
              </a:rPr>
              <a:t>(1981 – …)</a:t>
            </a:r>
            <a:endParaRPr lang="en-US" sz="2000" b="1">
              <a:solidFill>
                <a:srgbClr val="112E50"/>
              </a:solidFill>
              <a:cs typeface="Arial" charset="0"/>
            </a:endParaRPr>
          </a:p>
        </p:txBody>
      </p:sp>
      <p:sp>
        <p:nvSpPr>
          <p:cNvPr id="37890" name="Rectangle 1"/>
          <p:cNvSpPr>
            <a:spLocks noChangeArrowheads="1"/>
          </p:cNvSpPr>
          <p:nvPr/>
        </p:nvSpPr>
        <p:spPr bwMode="auto">
          <a:xfrm>
            <a:off x="527050" y="1219200"/>
            <a:ext cx="7848600" cy="2835275"/>
          </a:xfrm>
          <a:prstGeom prst="rect">
            <a:avLst/>
          </a:prstGeom>
          <a:noFill/>
          <a:ln w="9525">
            <a:noFill/>
            <a:miter lim="800000"/>
            <a:headEnd/>
            <a:tailEnd/>
          </a:ln>
        </p:spPr>
        <p:txBody>
          <a:bodyPr>
            <a:spAutoFit/>
          </a:bodyPr>
          <a:lstStyle/>
          <a:p>
            <a:r>
              <a:rPr lang="es-ES" sz="2000" i="1">
                <a:latin typeface="Calibri" pitchFamily="34" charset="0"/>
              </a:rPr>
              <a:t>SOR-Ring		Tokyo		Japan		1976</a:t>
            </a:r>
            <a:endParaRPr lang="en-US" sz="2000" i="1">
              <a:latin typeface="Calibri" pitchFamily="34" charset="0"/>
            </a:endParaRPr>
          </a:p>
          <a:p>
            <a:endParaRPr lang="en-US" sz="2000">
              <a:latin typeface="Calibri" pitchFamily="34" charset="0"/>
            </a:endParaRPr>
          </a:p>
          <a:p>
            <a:r>
              <a:rPr lang="en-US" sz="2000">
                <a:latin typeface="Calibri" pitchFamily="34" charset="0"/>
              </a:rPr>
              <a:t>SRS		 	Daresbury 	UK 		1981</a:t>
            </a:r>
          </a:p>
          <a:p>
            <a:r>
              <a:rPr lang="en-US" sz="2000">
                <a:latin typeface="Calibri" pitchFamily="34" charset="0"/>
              </a:rPr>
              <a:t>DCI – LURE 		Orsay 		France  		1981</a:t>
            </a:r>
          </a:p>
          <a:p>
            <a:r>
              <a:rPr lang="en-US" sz="2000">
                <a:latin typeface="Calibri" pitchFamily="34" charset="0"/>
              </a:rPr>
              <a:t>NSLS		 	Brookhaven 	USA 		1982 </a:t>
            </a:r>
          </a:p>
          <a:p>
            <a:r>
              <a:rPr lang="es-ES" sz="2000">
                <a:latin typeface="Calibri" pitchFamily="34" charset="0"/>
              </a:rPr>
              <a:t>BESSY			Berlin		Germany	1982</a:t>
            </a:r>
            <a:endParaRPr lang="en-US" sz="2000">
              <a:latin typeface="Calibri" pitchFamily="34" charset="0"/>
            </a:endParaRPr>
          </a:p>
          <a:p>
            <a:r>
              <a:rPr lang="en-US" sz="2000">
                <a:latin typeface="Calibri" pitchFamily="34" charset="0"/>
              </a:rPr>
              <a:t>Photon Factory at KEK 	Tsukuba 	Japan 	 	1982 </a:t>
            </a:r>
          </a:p>
          <a:p>
            <a:r>
              <a:rPr lang="en-US" sz="2000">
                <a:latin typeface="Calibri" pitchFamily="34" charset="0"/>
              </a:rPr>
              <a:t>MAX-I 			MAX-lab 	Sweden 	 	1986 	</a:t>
            </a:r>
          </a:p>
          <a:p>
            <a:r>
              <a:rPr lang="en-US" sz="2000">
                <a:latin typeface="Calibri" pitchFamily="34" charset="0"/>
              </a:rPr>
              <a:t>…</a:t>
            </a:r>
          </a:p>
        </p:txBody>
      </p:sp>
      <p:pic>
        <p:nvPicPr>
          <p:cNvPr id="37891" name="Picture 3"/>
          <p:cNvPicPr>
            <a:picLocks noChangeAspect="1" noChangeArrowheads="1"/>
          </p:cNvPicPr>
          <p:nvPr/>
        </p:nvPicPr>
        <p:blipFill>
          <a:blip r:embed="rId2"/>
          <a:srcRect/>
          <a:stretch>
            <a:fillRect/>
          </a:stretch>
        </p:blipFill>
        <p:spPr bwMode="auto">
          <a:xfrm>
            <a:off x="3657600" y="4419600"/>
            <a:ext cx="3917950" cy="1584325"/>
          </a:xfrm>
          <a:prstGeom prst="rect">
            <a:avLst/>
          </a:prstGeom>
          <a:noFill/>
          <a:ln w="9525">
            <a:noFill/>
            <a:miter lim="800000"/>
            <a:headEnd/>
            <a:tailEnd/>
          </a:ln>
        </p:spPr>
      </p:pic>
      <p:pic>
        <p:nvPicPr>
          <p:cNvPr id="37892" name="Picture 4"/>
          <p:cNvPicPr>
            <a:picLocks noChangeAspect="1" noChangeArrowheads="1"/>
          </p:cNvPicPr>
          <p:nvPr/>
        </p:nvPicPr>
        <p:blipFill>
          <a:blip r:embed="rId3"/>
          <a:srcRect/>
          <a:stretch>
            <a:fillRect/>
          </a:stretch>
        </p:blipFill>
        <p:spPr bwMode="auto">
          <a:xfrm>
            <a:off x="1277938" y="4654550"/>
            <a:ext cx="1946275" cy="138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p:cNvPicPr>
            <a:picLocks noChangeAspect="1" noChangeArrowheads="1"/>
          </p:cNvPicPr>
          <p:nvPr/>
        </p:nvPicPr>
        <p:blipFill>
          <a:blip r:embed="rId2"/>
          <a:srcRect/>
          <a:stretch>
            <a:fillRect/>
          </a:stretch>
        </p:blipFill>
        <p:spPr bwMode="auto">
          <a:xfrm>
            <a:off x="76200" y="838200"/>
            <a:ext cx="8915400" cy="1568450"/>
          </a:xfrm>
          <a:prstGeom prst="rect">
            <a:avLst/>
          </a:prstGeom>
          <a:noFill/>
          <a:ln w="9525">
            <a:noFill/>
            <a:miter lim="800000"/>
            <a:headEnd/>
            <a:tailEnd/>
          </a:ln>
        </p:spPr>
      </p:pic>
      <p:pic>
        <p:nvPicPr>
          <p:cNvPr id="38914" name="Picture 3"/>
          <p:cNvPicPr>
            <a:picLocks noChangeAspect="1" noChangeArrowheads="1"/>
          </p:cNvPicPr>
          <p:nvPr/>
        </p:nvPicPr>
        <p:blipFill>
          <a:blip r:embed="rId3"/>
          <a:srcRect/>
          <a:stretch>
            <a:fillRect/>
          </a:stretch>
        </p:blipFill>
        <p:spPr bwMode="auto">
          <a:xfrm>
            <a:off x="5257800" y="2743200"/>
            <a:ext cx="2206625" cy="3541713"/>
          </a:xfrm>
          <a:prstGeom prst="rect">
            <a:avLst/>
          </a:prstGeom>
          <a:noFill/>
          <a:ln w="9525">
            <a:noFill/>
            <a:miter lim="800000"/>
            <a:headEnd/>
            <a:tailEnd/>
          </a:ln>
        </p:spPr>
      </p:pic>
      <p:pic>
        <p:nvPicPr>
          <p:cNvPr id="38915" name="Picture 5"/>
          <p:cNvPicPr>
            <a:picLocks noChangeAspect="1" noChangeArrowheads="1"/>
          </p:cNvPicPr>
          <p:nvPr/>
        </p:nvPicPr>
        <p:blipFill>
          <a:blip r:embed="rId4"/>
          <a:srcRect/>
          <a:stretch>
            <a:fillRect/>
          </a:stretch>
        </p:blipFill>
        <p:spPr bwMode="auto">
          <a:xfrm>
            <a:off x="685800" y="2514600"/>
            <a:ext cx="3776663" cy="2663825"/>
          </a:xfrm>
          <a:prstGeom prst="rect">
            <a:avLst/>
          </a:prstGeom>
          <a:noFill/>
          <a:ln w="9525">
            <a:noFill/>
            <a:miter lim="800000"/>
            <a:headEnd/>
            <a:tailEnd/>
          </a:ln>
        </p:spPr>
      </p:pic>
      <p:sp>
        <p:nvSpPr>
          <p:cNvPr id="38916" name="Title 1"/>
          <p:cNvSpPr txBox="1">
            <a:spLocks/>
          </p:cNvSpPr>
          <p:nvPr/>
        </p:nvSpPr>
        <p:spPr bwMode="auto">
          <a:xfrm>
            <a:off x="2286000" y="350838"/>
            <a:ext cx="5178425" cy="584200"/>
          </a:xfrm>
          <a:prstGeom prst="rect">
            <a:avLst/>
          </a:prstGeom>
          <a:noFill/>
          <a:ln w="9525">
            <a:noFill/>
            <a:miter lim="800000"/>
            <a:headEnd/>
            <a:tailEnd/>
          </a:ln>
        </p:spPr>
        <p:txBody>
          <a:bodyPr anchor="b">
            <a:spAutoFit/>
          </a:bodyPr>
          <a:lstStyle/>
          <a:p>
            <a:r>
              <a:rPr lang="en-US" sz="3200" b="1">
                <a:solidFill>
                  <a:srgbClr val="112E50"/>
                </a:solidFill>
                <a:cs typeface="Arial" charset="0"/>
              </a:rPr>
              <a:t>1</a:t>
            </a:r>
            <a:r>
              <a:rPr lang="en-US" sz="3200" b="1" baseline="30000">
                <a:solidFill>
                  <a:srgbClr val="112E50"/>
                </a:solidFill>
                <a:cs typeface="Arial" charset="0"/>
              </a:rPr>
              <a:t>st</a:t>
            </a:r>
            <a:r>
              <a:rPr lang="en-US" sz="3200" b="1">
                <a:solidFill>
                  <a:srgbClr val="112E50"/>
                </a:solidFill>
                <a:cs typeface="Arial" charset="0"/>
              </a:rPr>
              <a:t> Wiggler </a:t>
            </a:r>
            <a:r>
              <a:rPr lang="en-US" sz="2800" b="1">
                <a:solidFill>
                  <a:srgbClr val="112E50"/>
                </a:solidFill>
                <a:cs typeface="Arial" charset="0"/>
              </a:rPr>
              <a:t>(1979) </a:t>
            </a:r>
            <a:endParaRPr lang="en-US" sz="2000" b="1">
              <a:solidFill>
                <a:srgbClr val="112E50"/>
              </a:solidFill>
              <a:cs typeface="Arial" charset="0"/>
            </a:endParaRPr>
          </a:p>
        </p:txBody>
      </p:sp>
      <p:pic>
        <p:nvPicPr>
          <p:cNvPr id="38919" name="Picture 7" descr="300px-HalbachArrayFEL2"/>
          <p:cNvPicPr>
            <a:picLocks noChangeAspect="1" noChangeArrowheads="1"/>
          </p:cNvPicPr>
          <p:nvPr/>
        </p:nvPicPr>
        <p:blipFill>
          <a:blip r:embed="rId5"/>
          <a:srcRect/>
          <a:stretch>
            <a:fillRect/>
          </a:stretch>
        </p:blipFill>
        <p:spPr bwMode="auto">
          <a:xfrm>
            <a:off x="1295400" y="4419600"/>
            <a:ext cx="2514600" cy="15176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3"/>
          <p:cNvPicPr>
            <a:picLocks noChangeAspect="1" noChangeArrowheads="1"/>
          </p:cNvPicPr>
          <p:nvPr/>
        </p:nvPicPr>
        <p:blipFill>
          <a:blip r:embed="rId2"/>
          <a:srcRect/>
          <a:stretch>
            <a:fillRect/>
          </a:stretch>
        </p:blipFill>
        <p:spPr bwMode="auto">
          <a:xfrm>
            <a:off x="485775" y="1143000"/>
            <a:ext cx="4840288" cy="4478338"/>
          </a:xfrm>
          <a:prstGeom prst="rect">
            <a:avLst/>
          </a:prstGeom>
          <a:noFill/>
          <a:ln w="9525">
            <a:noFill/>
            <a:miter lim="800000"/>
            <a:headEnd/>
            <a:tailEnd/>
          </a:ln>
        </p:spPr>
      </p:pic>
      <p:pic>
        <p:nvPicPr>
          <p:cNvPr id="39938" name="Picture 4"/>
          <p:cNvPicPr>
            <a:picLocks noChangeAspect="1" noChangeArrowheads="1"/>
          </p:cNvPicPr>
          <p:nvPr/>
        </p:nvPicPr>
        <p:blipFill>
          <a:blip r:embed="rId3"/>
          <a:srcRect/>
          <a:stretch>
            <a:fillRect/>
          </a:stretch>
        </p:blipFill>
        <p:spPr bwMode="auto">
          <a:xfrm>
            <a:off x="1431925" y="5867400"/>
            <a:ext cx="6340475" cy="307975"/>
          </a:xfrm>
          <a:prstGeom prst="rect">
            <a:avLst/>
          </a:prstGeom>
          <a:noFill/>
          <a:ln w="9525">
            <a:noFill/>
            <a:miter lim="800000"/>
            <a:headEnd/>
            <a:tailEnd/>
          </a:ln>
        </p:spPr>
      </p:pic>
      <p:pic>
        <p:nvPicPr>
          <p:cNvPr id="39939" name="Picture 5"/>
          <p:cNvPicPr>
            <a:picLocks noChangeAspect="1" noChangeArrowheads="1"/>
          </p:cNvPicPr>
          <p:nvPr/>
        </p:nvPicPr>
        <p:blipFill>
          <a:blip r:embed="rId4"/>
          <a:srcRect/>
          <a:stretch>
            <a:fillRect/>
          </a:stretch>
        </p:blipFill>
        <p:spPr bwMode="auto">
          <a:xfrm>
            <a:off x="1397000" y="6083300"/>
            <a:ext cx="5613400" cy="314325"/>
          </a:xfrm>
          <a:prstGeom prst="rect">
            <a:avLst/>
          </a:prstGeom>
          <a:noFill/>
          <a:ln w="9525">
            <a:noFill/>
            <a:miter lim="800000"/>
            <a:headEnd/>
            <a:tailEnd/>
          </a:ln>
        </p:spPr>
      </p:pic>
      <p:pic>
        <p:nvPicPr>
          <p:cNvPr id="39940" name="Picture 6"/>
          <p:cNvPicPr>
            <a:picLocks noChangeAspect="1" noChangeArrowheads="1"/>
          </p:cNvPicPr>
          <p:nvPr/>
        </p:nvPicPr>
        <p:blipFill>
          <a:blip r:embed="rId5"/>
          <a:srcRect/>
          <a:stretch>
            <a:fillRect/>
          </a:stretch>
        </p:blipFill>
        <p:spPr bwMode="auto">
          <a:xfrm>
            <a:off x="3460750" y="685800"/>
            <a:ext cx="5514975" cy="1838325"/>
          </a:xfrm>
          <a:prstGeom prst="rect">
            <a:avLst/>
          </a:prstGeom>
          <a:noFill/>
          <a:ln w="9525">
            <a:solidFill>
              <a:schemeClr val="tx1"/>
            </a:solidFill>
            <a:miter lim="800000"/>
            <a:headEnd/>
            <a:tailEnd/>
          </a:ln>
        </p:spPr>
      </p:pic>
      <p:sp>
        <p:nvSpPr>
          <p:cNvPr id="2" name="Rectangle 1"/>
          <p:cNvSpPr/>
          <p:nvPr/>
        </p:nvSpPr>
        <p:spPr>
          <a:xfrm>
            <a:off x="4229100" y="1441450"/>
            <a:ext cx="3924300" cy="327025"/>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3581400" y="1768475"/>
            <a:ext cx="838200" cy="288925"/>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1"/>
          <p:cNvSpPr/>
          <p:nvPr/>
        </p:nvSpPr>
        <p:spPr>
          <a:xfrm>
            <a:off x="1066800" y="2971800"/>
            <a:ext cx="2286000" cy="250825"/>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1"/>
          <p:cNvSpPr/>
          <p:nvPr/>
        </p:nvSpPr>
        <p:spPr>
          <a:xfrm>
            <a:off x="3581400" y="2743200"/>
            <a:ext cx="1371600" cy="250825"/>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946" name="Text Box 10"/>
          <p:cNvSpPr txBox="1">
            <a:spLocks noChangeArrowheads="1"/>
          </p:cNvSpPr>
          <p:nvPr/>
        </p:nvSpPr>
        <p:spPr bwMode="auto">
          <a:xfrm>
            <a:off x="7010400" y="2590800"/>
            <a:ext cx="793750" cy="366713"/>
          </a:xfrm>
          <a:prstGeom prst="rect">
            <a:avLst/>
          </a:prstGeom>
          <a:noFill/>
          <a:ln w="9525">
            <a:noFill/>
            <a:miter lim="800000"/>
            <a:headEnd/>
            <a:tailEnd/>
          </a:ln>
          <a:effectLst/>
        </p:spPr>
        <p:txBody>
          <a:bodyPr wrap="none">
            <a:spAutoFit/>
          </a:bodyPr>
          <a:lstStyle/>
          <a:p>
            <a:r>
              <a:rPr lang="en-US" i="1">
                <a:solidFill>
                  <a:schemeClr val="tx2"/>
                </a:solidFill>
              </a:rPr>
              <a:t>ESRF</a:t>
            </a:r>
          </a:p>
        </p:txBody>
      </p:sp>
      <p:sp>
        <p:nvSpPr>
          <p:cNvPr id="39947" name="Text Box 11"/>
          <p:cNvSpPr txBox="1">
            <a:spLocks noChangeArrowheads="1"/>
          </p:cNvSpPr>
          <p:nvPr/>
        </p:nvSpPr>
        <p:spPr bwMode="auto">
          <a:xfrm>
            <a:off x="2209800" y="280988"/>
            <a:ext cx="1085850" cy="579437"/>
          </a:xfrm>
          <a:prstGeom prst="rect">
            <a:avLst/>
          </a:prstGeom>
          <a:noFill/>
          <a:ln w="9525">
            <a:noFill/>
            <a:miter lim="800000"/>
            <a:headEnd/>
            <a:tailEnd/>
          </a:ln>
          <a:effectLst/>
        </p:spPr>
        <p:txBody>
          <a:bodyPr wrap="none">
            <a:spAutoFit/>
          </a:bodyPr>
          <a:lstStyle/>
          <a:p>
            <a:r>
              <a:rPr lang="en-US" sz="3200" b="1">
                <a:solidFill>
                  <a:srgbClr val="112E50"/>
                </a:solidFill>
                <a:cs typeface="Arial" charset="0"/>
              </a:rPr>
              <a:t>1981</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2"/>
          <p:cNvSpPr txBox="1">
            <a:spLocks noChangeArrowheads="1"/>
          </p:cNvSpPr>
          <p:nvPr/>
        </p:nvSpPr>
        <p:spPr bwMode="auto">
          <a:xfrm>
            <a:off x="1295400" y="1295400"/>
            <a:ext cx="6934200" cy="3113088"/>
          </a:xfrm>
          <a:prstGeom prst="rect">
            <a:avLst/>
          </a:prstGeom>
          <a:solidFill>
            <a:srgbClr val="FFFFFF"/>
          </a:solidFill>
          <a:ln w="9525">
            <a:noFill/>
            <a:miter lim="800000"/>
            <a:headEnd/>
            <a:tailEnd/>
          </a:ln>
        </p:spPr>
        <p:txBody>
          <a:bodyPr>
            <a:spAutoFit/>
          </a:bodyPr>
          <a:lstStyle/>
          <a:p>
            <a:pPr eaLnBrk="0" hangingPunct="0">
              <a:lnSpc>
                <a:spcPct val="90000"/>
              </a:lnSpc>
              <a:tabLst>
                <a:tab pos="1263650" algn="l"/>
              </a:tabLst>
            </a:pPr>
            <a:r>
              <a:rPr lang="en-US" altLang="en-US" sz="2000">
                <a:latin typeface="Calibri" pitchFamily="34" charset="0"/>
              </a:rPr>
              <a:t>1993	ESRF 		EU (France) 	6 GeV</a:t>
            </a:r>
          </a:p>
          <a:p>
            <a:pPr eaLnBrk="0" hangingPunct="0">
              <a:lnSpc>
                <a:spcPct val="90000"/>
              </a:lnSpc>
              <a:tabLst>
                <a:tab pos="1263650" algn="l"/>
              </a:tabLst>
            </a:pPr>
            <a:r>
              <a:rPr lang="en-US" altLang="en-US" sz="2000">
                <a:latin typeface="Calibri" pitchFamily="34" charset="0"/>
              </a:rPr>
              <a:t>	ALS 		US 		1.5-1.9 GeV</a:t>
            </a:r>
          </a:p>
          <a:p>
            <a:pPr eaLnBrk="0" hangingPunct="0">
              <a:lnSpc>
                <a:spcPct val="90000"/>
              </a:lnSpc>
              <a:tabLst>
                <a:tab pos="1263650" algn="l"/>
              </a:tabLst>
            </a:pPr>
            <a:r>
              <a:rPr lang="en-US" altLang="en-US" sz="2000">
                <a:latin typeface="Calibri" pitchFamily="34" charset="0"/>
              </a:rPr>
              <a:t>1994	TLS		Taiwan		1.5 GeV</a:t>
            </a:r>
          </a:p>
          <a:p>
            <a:pPr eaLnBrk="0" hangingPunct="0">
              <a:lnSpc>
                <a:spcPct val="90000"/>
              </a:lnSpc>
              <a:tabLst>
                <a:tab pos="1263650" algn="l"/>
              </a:tabLst>
            </a:pPr>
            <a:r>
              <a:rPr lang="en-US" altLang="en-US" sz="2000">
                <a:latin typeface="Calibri" pitchFamily="34" charset="0"/>
              </a:rPr>
              <a:t>	ELETTRA	Italy		2.4 GeV</a:t>
            </a:r>
          </a:p>
          <a:p>
            <a:pPr eaLnBrk="0" hangingPunct="0">
              <a:lnSpc>
                <a:spcPct val="90000"/>
              </a:lnSpc>
              <a:tabLst>
                <a:tab pos="1263650" algn="l"/>
              </a:tabLst>
            </a:pPr>
            <a:r>
              <a:rPr lang="en-US" altLang="en-US" sz="2000">
                <a:latin typeface="Calibri" pitchFamily="34" charset="0"/>
              </a:rPr>
              <a:t>	PLS		Korea	 	2 GeV</a:t>
            </a:r>
          </a:p>
          <a:p>
            <a:pPr eaLnBrk="0" hangingPunct="0">
              <a:lnSpc>
                <a:spcPct val="90000"/>
              </a:lnSpc>
              <a:tabLst>
                <a:tab pos="1263650" algn="l"/>
              </a:tabLst>
            </a:pPr>
            <a:r>
              <a:rPr lang="en-US" altLang="en-US" sz="2000">
                <a:latin typeface="Calibri" pitchFamily="34" charset="0"/>
              </a:rPr>
              <a:t>	MAX II	Sweden		1.5 GeV </a:t>
            </a:r>
          </a:p>
          <a:p>
            <a:pPr eaLnBrk="0" hangingPunct="0">
              <a:lnSpc>
                <a:spcPct val="90000"/>
              </a:lnSpc>
              <a:tabLst>
                <a:tab pos="1263650" algn="l"/>
              </a:tabLst>
            </a:pPr>
            <a:r>
              <a:rPr lang="en-US" altLang="en-US" sz="2000">
                <a:latin typeface="Calibri" pitchFamily="34" charset="0"/>
              </a:rPr>
              <a:t>1996	APS		US		7 GeV</a:t>
            </a:r>
          </a:p>
          <a:p>
            <a:pPr eaLnBrk="0" hangingPunct="0">
              <a:lnSpc>
                <a:spcPct val="90000"/>
              </a:lnSpc>
              <a:tabLst>
                <a:tab pos="1263650" algn="l"/>
              </a:tabLst>
            </a:pPr>
            <a:r>
              <a:rPr lang="en-US" altLang="en-US" sz="2000">
                <a:latin typeface="Calibri" pitchFamily="34" charset="0"/>
              </a:rPr>
              <a:t>	LNLS		Brazil		1.35 GeV </a:t>
            </a:r>
          </a:p>
          <a:p>
            <a:pPr eaLnBrk="0" hangingPunct="0">
              <a:lnSpc>
                <a:spcPct val="90000"/>
              </a:lnSpc>
              <a:tabLst>
                <a:tab pos="1263650" algn="l"/>
              </a:tabLst>
            </a:pPr>
            <a:r>
              <a:rPr lang="en-US" altLang="en-US" sz="2000">
                <a:latin typeface="Calibri" pitchFamily="34" charset="0"/>
              </a:rPr>
              <a:t>1997	Spring-8	Japan		8 GeV</a:t>
            </a:r>
          </a:p>
          <a:p>
            <a:pPr eaLnBrk="0" hangingPunct="0">
              <a:lnSpc>
                <a:spcPct val="90000"/>
              </a:lnSpc>
              <a:tabLst>
                <a:tab pos="1263650" algn="l"/>
              </a:tabLst>
            </a:pPr>
            <a:r>
              <a:rPr lang="en-US" altLang="en-US" sz="2000">
                <a:latin typeface="Calibri" pitchFamily="34" charset="0"/>
              </a:rPr>
              <a:t>…</a:t>
            </a:r>
          </a:p>
          <a:p>
            <a:pPr eaLnBrk="0" hangingPunct="0">
              <a:lnSpc>
                <a:spcPct val="90000"/>
              </a:lnSpc>
              <a:tabLst>
                <a:tab pos="1263650" algn="l"/>
              </a:tabLst>
            </a:pPr>
            <a:endParaRPr lang="en-US" altLang="en-US" sz="2000">
              <a:latin typeface="Calibri" pitchFamily="34" charset="0"/>
            </a:endParaRPr>
          </a:p>
        </p:txBody>
      </p:sp>
      <p:grpSp>
        <p:nvGrpSpPr>
          <p:cNvPr id="40962" name="Group 4"/>
          <p:cNvGrpSpPr>
            <a:grpSpLocks/>
          </p:cNvGrpSpPr>
          <p:nvPr/>
        </p:nvGrpSpPr>
        <p:grpSpPr bwMode="auto">
          <a:xfrm>
            <a:off x="4953000" y="4191000"/>
            <a:ext cx="3200400" cy="2097088"/>
            <a:chOff x="3220" y="909"/>
            <a:chExt cx="2426" cy="1705"/>
          </a:xfrm>
        </p:grpSpPr>
        <p:pic>
          <p:nvPicPr>
            <p:cNvPr id="40964" name="Picture 5" descr="ESRF2"/>
            <p:cNvPicPr>
              <a:picLocks noChangeAspect="1" noChangeArrowheads="1"/>
            </p:cNvPicPr>
            <p:nvPr/>
          </p:nvPicPr>
          <p:blipFill>
            <a:blip r:embed="rId3"/>
            <a:srcRect/>
            <a:stretch>
              <a:fillRect/>
            </a:stretch>
          </p:blipFill>
          <p:spPr bwMode="auto">
            <a:xfrm>
              <a:off x="3220" y="909"/>
              <a:ext cx="2426" cy="1705"/>
            </a:xfrm>
            <a:prstGeom prst="rect">
              <a:avLst/>
            </a:prstGeom>
            <a:noFill/>
            <a:ln w="9525">
              <a:noFill/>
              <a:miter lim="800000"/>
              <a:headEnd/>
              <a:tailEnd/>
            </a:ln>
          </p:spPr>
        </p:pic>
        <p:sp>
          <p:nvSpPr>
            <p:cNvPr id="40965" name="Text Box 6"/>
            <p:cNvSpPr txBox="1">
              <a:spLocks noChangeArrowheads="1"/>
            </p:cNvSpPr>
            <p:nvPr/>
          </p:nvSpPr>
          <p:spPr bwMode="auto">
            <a:xfrm>
              <a:off x="3277" y="968"/>
              <a:ext cx="511" cy="248"/>
            </a:xfrm>
            <a:prstGeom prst="rect">
              <a:avLst/>
            </a:prstGeom>
            <a:solidFill>
              <a:srgbClr val="FFFF00">
                <a:alpha val="50980"/>
              </a:srgbClr>
            </a:solidFill>
            <a:ln w="9525">
              <a:noFill/>
              <a:miter lim="800000"/>
              <a:headEnd/>
              <a:tailEnd/>
            </a:ln>
          </p:spPr>
          <p:txBody>
            <a:bodyPr>
              <a:spAutoFit/>
            </a:bodyPr>
            <a:lstStyle/>
            <a:p>
              <a:pPr eaLnBrk="0" hangingPunct="0">
                <a:spcBef>
                  <a:spcPct val="50000"/>
                </a:spcBef>
              </a:pPr>
              <a:r>
                <a:rPr lang="en-GB" altLang="en-US" sz="1400" b="1">
                  <a:solidFill>
                    <a:srgbClr val="00FFFF"/>
                  </a:solidFill>
                </a:rPr>
                <a:t>ESRF</a:t>
              </a:r>
            </a:p>
          </p:txBody>
        </p:sp>
      </p:grpSp>
      <p:sp>
        <p:nvSpPr>
          <p:cNvPr id="40963" name="Title 1"/>
          <p:cNvSpPr txBox="1">
            <a:spLocks/>
          </p:cNvSpPr>
          <p:nvPr/>
        </p:nvSpPr>
        <p:spPr bwMode="auto">
          <a:xfrm>
            <a:off x="1828800" y="350838"/>
            <a:ext cx="6553200" cy="584200"/>
          </a:xfrm>
          <a:prstGeom prst="rect">
            <a:avLst/>
          </a:prstGeom>
          <a:noFill/>
          <a:ln w="9525">
            <a:noFill/>
            <a:miter lim="800000"/>
            <a:headEnd/>
            <a:tailEnd/>
          </a:ln>
        </p:spPr>
        <p:txBody>
          <a:bodyPr anchor="b">
            <a:spAutoFit/>
          </a:bodyPr>
          <a:lstStyle/>
          <a:p>
            <a:r>
              <a:rPr lang="en-US" sz="3200" b="1">
                <a:solidFill>
                  <a:srgbClr val="112E50"/>
                </a:solidFill>
                <a:cs typeface="Arial" charset="0"/>
              </a:rPr>
              <a:t>3</a:t>
            </a:r>
            <a:r>
              <a:rPr lang="en-US" sz="3200" b="1" baseline="30000">
                <a:solidFill>
                  <a:srgbClr val="112E50"/>
                </a:solidFill>
                <a:cs typeface="Arial" charset="0"/>
              </a:rPr>
              <a:t>rd</a:t>
            </a:r>
            <a:r>
              <a:rPr lang="en-US" sz="3200" b="1">
                <a:solidFill>
                  <a:srgbClr val="112E50"/>
                </a:solidFill>
                <a:cs typeface="Arial" charset="0"/>
              </a:rPr>
              <a:t> Generation LS </a:t>
            </a:r>
            <a:r>
              <a:rPr lang="en-US" sz="2800" b="1">
                <a:solidFill>
                  <a:srgbClr val="112E50"/>
                </a:solidFill>
                <a:cs typeface="Arial" charset="0"/>
              </a:rPr>
              <a:t>(1993 – …)</a:t>
            </a:r>
            <a:endParaRPr lang="en-US" sz="2000" b="1">
              <a:solidFill>
                <a:srgbClr val="112E50"/>
              </a:solidFill>
              <a:cs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Text Box 7"/>
          <p:cNvSpPr txBox="1">
            <a:spLocks noChangeArrowheads="1"/>
          </p:cNvSpPr>
          <p:nvPr/>
        </p:nvSpPr>
        <p:spPr bwMode="auto">
          <a:xfrm>
            <a:off x="381000" y="838200"/>
            <a:ext cx="3689350" cy="703263"/>
          </a:xfrm>
          <a:prstGeom prst="rect">
            <a:avLst/>
          </a:prstGeom>
          <a:noFill/>
          <a:ln w="9525">
            <a:noFill/>
            <a:miter lim="800000"/>
            <a:headEnd/>
            <a:tailEnd/>
          </a:ln>
        </p:spPr>
        <p:txBody>
          <a:bodyPr>
            <a:spAutoFit/>
          </a:bodyPr>
          <a:lstStyle/>
          <a:p>
            <a:pPr algn="ctr" eaLnBrk="0" hangingPunct="0">
              <a:spcBef>
                <a:spcPct val="50000"/>
              </a:spcBef>
            </a:pPr>
            <a:r>
              <a:rPr lang="en-GB" sz="1600" b="1"/>
              <a:t>UNDULATORS</a:t>
            </a:r>
          </a:p>
          <a:p>
            <a:pPr algn="ctr" eaLnBrk="0" hangingPunct="0">
              <a:spcBef>
                <a:spcPct val="50000"/>
              </a:spcBef>
            </a:pPr>
            <a:r>
              <a:rPr lang="en-GB" sz="1600"/>
              <a:t>to generate high brilliance radiation</a:t>
            </a:r>
          </a:p>
        </p:txBody>
      </p:sp>
      <p:sp>
        <p:nvSpPr>
          <p:cNvPr id="94213" name="Text Box 8"/>
          <p:cNvSpPr txBox="1">
            <a:spLocks noChangeArrowheads="1"/>
          </p:cNvSpPr>
          <p:nvPr/>
        </p:nvSpPr>
        <p:spPr bwMode="auto">
          <a:xfrm>
            <a:off x="5562600" y="439738"/>
            <a:ext cx="3024188" cy="703262"/>
          </a:xfrm>
          <a:prstGeom prst="rect">
            <a:avLst/>
          </a:prstGeom>
          <a:noFill/>
          <a:ln w="9525">
            <a:noFill/>
            <a:miter lim="800000"/>
            <a:headEnd/>
            <a:tailEnd/>
          </a:ln>
        </p:spPr>
        <p:txBody>
          <a:bodyPr>
            <a:spAutoFit/>
          </a:bodyPr>
          <a:lstStyle/>
          <a:p>
            <a:pPr algn="ctr" eaLnBrk="0" hangingPunct="0">
              <a:spcBef>
                <a:spcPct val="50000"/>
              </a:spcBef>
            </a:pPr>
            <a:r>
              <a:rPr lang="en-GB" sz="1600" b="1"/>
              <a:t>WIGGLER</a:t>
            </a:r>
          </a:p>
          <a:p>
            <a:pPr algn="ctr" eaLnBrk="0" hangingPunct="0">
              <a:spcBef>
                <a:spcPct val="50000"/>
              </a:spcBef>
            </a:pPr>
            <a:r>
              <a:rPr lang="en-GB" sz="1600" b="1"/>
              <a:t> </a:t>
            </a:r>
            <a:r>
              <a:rPr lang="en-GB" sz="1600"/>
              <a:t>to reach high photon energies</a:t>
            </a:r>
          </a:p>
        </p:txBody>
      </p:sp>
      <p:pic>
        <p:nvPicPr>
          <p:cNvPr id="94214" name="Picture 11" descr="I15Wiggler"/>
          <p:cNvPicPr>
            <a:picLocks noChangeAspect="1" noChangeArrowheads="1"/>
          </p:cNvPicPr>
          <p:nvPr/>
        </p:nvPicPr>
        <p:blipFill>
          <a:blip r:embed="rId2"/>
          <a:srcRect/>
          <a:stretch>
            <a:fillRect/>
          </a:stretch>
        </p:blipFill>
        <p:spPr bwMode="auto">
          <a:xfrm>
            <a:off x="5715000" y="1219200"/>
            <a:ext cx="2809875" cy="3048000"/>
          </a:xfrm>
          <a:prstGeom prst="rect">
            <a:avLst/>
          </a:prstGeom>
          <a:noFill/>
          <a:ln w="9525">
            <a:noFill/>
            <a:miter lim="800000"/>
            <a:headEnd/>
            <a:tailEnd/>
          </a:ln>
        </p:spPr>
      </p:pic>
      <p:pic>
        <p:nvPicPr>
          <p:cNvPr id="94215" name="Picture 12" descr="HU64_open"/>
          <p:cNvPicPr>
            <a:picLocks noChangeAspect="1" noChangeArrowheads="1"/>
          </p:cNvPicPr>
          <p:nvPr/>
        </p:nvPicPr>
        <p:blipFill>
          <a:blip r:embed="rId3"/>
          <a:srcRect/>
          <a:stretch>
            <a:fillRect/>
          </a:stretch>
        </p:blipFill>
        <p:spPr bwMode="auto">
          <a:xfrm>
            <a:off x="762000" y="1600200"/>
            <a:ext cx="2921000" cy="2192338"/>
          </a:xfrm>
          <a:prstGeom prst="rect">
            <a:avLst/>
          </a:prstGeom>
          <a:noFill/>
          <a:ln w="9525">
            <a:noFill/>
            <a:miter lim="800000"/>
            <a:headEnd/>
            <a:tailEnd/>
          </a:ln>
        </p:spPr>
      </p:pic>
      <p:sp>
        <p:nvSpPr>
          <p:cNvPr id="94217" name="Title 1"/>
          <p:cNvSpPr txBox="1">
            <a:spLocks/>
          </p:cNvSpPr>
          <p:nvPr/>
        </p:nvSpPr>
        <p:spPr bwMode="auto">
          <a:xfrm>
            <a:off x="2209800" y="228600"/>
            <a:ext cx="6553200" cy="579438"/>
          </a:xfrm>
          <a:prstGeom prst="rect">
            <a:avLst/>
          </a:prstGeom>
          <a:noFill/>
          <a:ln w="9525">
            <a:noFill/>
            <a:miter lim="800000"/>
            <a:headEnd/>
            <a:tailEnd/>
          </a:ln>
        </p:spPr>
        <p:txBody>
          <a:bodyPr anchor="b">
            <a:spAutoFit/>
          </a:bodyPr>
          <a:lstStyle/>
          <a:p>
            <a:r>
              <a:rPr lang="en-US" sz="3200" b="1">
                <a:solidFill>
                  <a:srgbClr val="112E50"/>
                </a:solidFill>
                <a:cs typeface="Arial" charset="0"/>
              </a:rPr>
              <a:t>Insertion Devices</a:t>
            </a:r>
            <a:endParaRPr lang="en-US" sz="2000" b="1">
              <a:solidFill>
                <a:srgbClr val="112E50"/>
              </a:solidFill>
              <a:cs typeface="Arial" charset="0"/>
            </a:endParaRPr>
          </a:p>
        </p:txBody>
      </p:sp>
      <p:pic>
        <p:nvPicPr>
          <p:cNvPr id="94218" name="Picture 10"/>
          <p:cNvPicPr>
            <a:picLocks noChangeAspect="1" noChangeArrowheads="1"/>
          </p:cNvPicPr>
          <p:nvPr/>
        </p:nvPicPr>
        <p:blipFill>
          <a:blip r:embed="rId4"/>
          <a:srcRect/>
          <a:stretch>
            <a:fillRect/>
          </a:stretch>
        </p:blipFill>
        <p:spPr bwMode="auto">
          <a:xfrm>
            <a:off x="2286000" y="3200400"/>
            <a:ext cx="4648200" cy="3186113"/>
          </a:xfrm>
          <a:prstGeom prst="rect">
            <a:avLst/>
          </a:prstGeom>
          <a:noFill/>
          <a:ln w="9525">
            <a:noFill/>
            <a:miter lim="800000"/>
            <a:headEnd/>
            <a:tailEnd/>
          </a:ln>
          <a:effectLst/>
        </p:spPr>
      </p:pic>
      <p:sp>
        <p:nvSpPr>
          <p:cNvPr id="94219" name="Line 11"/>
          <p:cNvSpPr>
            <a:spLocks noChangeShapeType="1"/>
          </p:cNvSpPr>
          <p:nvPr/>
        </p:nvSpPr>
        <p:spPr bwMode="auto">
          <a:xfrm>
            <a:off x="3657600" y="2514600"/>
            <a:ext cx="1219200" cy="1219200"/>
          </a:xfrm>
          <a:prstGeom prst="line">
            <a:avLst/>
          </a:prstGeom>
          <a:noFill/>
          <a:ln w="9525">
            <a:solidFill>
              <a:schemeClr val="tx1"/>
            </a:solidFill>
            <a:round/>
            <a:headEnd/>
            <a:tailEnd type="triangle" w="med" len="med"/>
          </a:ln>
          <a:effectLst/>
        </p:spPr>
        <p:txBody>
          <a:bodyPr/>
          <a:lstStyle/>
          <a:p>
            <a:endParaRPr lang="en-US"/>
          </a:p>
        </p:txBody>
      </p:sp>
      <p:sp>
        <p:nvSpPr>
          <p:cNvPr id="94220" name="Line 12"/>
          <p:cNvSpPr>
            <a:spLocks noChangeShapeType="1"/>
          </p:cNvSpPr>
          <p:nvPr/>
        </p:nvSpPr>
        <p:spPr bwMode="auto">
          <a:xfrm flipH="1">
            <a:off x="6400800" y="4267200"/>
            <a:ext cx="1219200" cy="6096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1" name="Picture 2"/>
          <p:cNvPicPr>
            <a:picLocks noChangeAspect="1" noChangeArrowheads="1"/>
          </p:cNvPicPr>
          <p:nvPr/>
        </p:nvPicPr>
        <p:blipFill>
          <a:blip r:embed="rId2"/>
          <a:srcRect b="3435"/>
          <a:stretch>
            <a:fillRect/>
          </a:stretch>
        </p:blipFill>
        <p:spPr bwMode="auto">
          <a:xfrm>
            <a:off x="1219200" y="3657600"/>
            <a:ext cx="6705600" cy="2722563"/>
          </a:xfrm>
          <a:prstGeom prst="rect">
            <a:avLst/>
          </a:prstGeom>
          <a:noFill/>
          <a:ln w="9525">
            <a:noFill/>
            <a:miter lim="800000"/>
            <a:headEnd/>
            <a:tailEnd/>
          </a:ln>
        </p:spPr>
      </p:pic>
      <p:sp>
        <p:nvSpPr>
          <p:cNvPr id="63493" name="Text Box 2"/>
          <p:cNvSpPr txBox="1">
            <a:spLocks noChangeArrowheads="1"/>
          </p:cNvSpPr>
          <p:nvPr/>
        </p:nvSpPr>
        <p:spPr bwMode="auto">
          <a:xfrm>
            <a:off x="2209800" y="457200"/>
            <a:ext cx="5221288" cy="476250"/>
          </a:xfrm>
          <a:prstGeom prst="rect">
            <a:avLst/>
          </a:prstGeom>
          <a:solidFill>
            <a:srgbClr val="FFFFFF"/>
          </a:solidFill>
          <a:ln w="9525">
            <a:noFill/>
            <a:miter lim="800000"/>
            <a:headEnd/>
            <a:tailEnd/>
          </a:ln>
        </p:spPr>
        <p:txBody>
          <a:bodyPr>
            <a:spAutoFit/>
          </a:bodyPr>
          <a:lstStyle/>
          <a:p>
            <a:pPr eaLnBrk="0" hangingPunct="0">
              <a:lnSpc>
                <a:spcPct val="90000"/>
              </a:lnSpc>
              <a:tabLst>
                <a:tab pos="1263650" algn="l"/>
              </a:tabLst>
            </a:pPr>
            <a:r>
              <a:rPr lang="es-ES" altLang="en-US" sz="2800" b="1"/>
              <a:t>1998	NEG Coating</a:t>
            </a:r>
            <a:endParaRPr lang="en-US" altLang="en-US" sz="2800" b="1"/>
          </a:p>
        </p:txBody>
      </p:sp>
      <p:sp>
        <p:nvSpPr>
          <p:cNvPr id="63494" name="Rectangle 1"/>
          <p:cNvSpPr>
            <a:spLocks noChangeArrowheads="1"/>
          </p:cNvSpPr>
          <p:nvPr/>
        </p:nvSpPr>
        <p:spPr bwMode="auto">
          <a:xfrm>
            <a:off x="685800" y="1143000"/>
            <a:ext cx="7935913" cy="369888"/>
          </a:xfrm>
          <a:prstGeom prst="rect">
            <a:avLst/>
          </a:prstGeom>
          <a:noFill/>
          <a:ln w="9525">
            <a:noFill/>
            <a:miter lim="800000"/>
            <a:headEnd/>
            <a:tailEnd/>
          </a:ln>
        </p:spPr>
        <p:txBody>
          <a:bodyPr>
            <a:spAutoFit/>
          </a:bodyPr>
          <a:lstStyle/>
          <a:p>
            <a:r>
              <a:rPr lang="it-IT">
                <a:latin typeface="Calibri" pitchFamily="34" charset="0"/>
              </a:rPr>
              <a:t>Benvenuti C, Chiggiato P, Cicoira F, L’Aminot Y. J Vac Sci Technol A 1998;16:148.</a:t>
            </a:r>
            <a:endParaRPr lang="en-US">
              <a:latin typeface="Calibri" pitchFamily="34" charset="0"/>
            </a:endParaRPr>
          </a:p>
        </p:txBody>
      </p:sp>
      <p:sp>
        <p:nvSpPr>
          <p:cNvPr id="63495" name="Rectangle 7"/>
          <p:cNvSpPr>
            <a:spLocks noChangeArrowheads="1"/>
          </p:cNvSpPr>
          <p:nvPr/>
        </p:nvSpPr>
        <p:spPr bwMode="auto">
          <a:xfrm>
            <a:off x="685800" y="1676400"/>
            <a:ext cx="7543800" cy="1739900"/>
          </a:xfrm>
          <a:prstGeom prst="rect">
            <a:avLst/>
          </a:prstGeom>
          <a:noFill/>
          <a:ln w="9525">
            <a:noFill/>
            <a:miter lim="800000"/>
            <a:headEnd/>
            <a:tailEnd/>
          </a:ln>
          <a:effectLst/>
        </p:spPr>
        <p:txBody>
          <a:bodyPr anchor="ctr">
            <a:spAutoFit/>
          </a:bodyPr>
          <a:lstStyle/>
          <a:p>
            <a:r>
              <a:rPr lang="en-US" i="1"/>
              <a:t>Coating the internal surface of a </a:t>
            </a:r>
            <a:r>
              <a:rPr lang="en-GB" i="1"/>
              <a:t>vacuum chamber with a Non Evaporable Getter (NEG) thin film. After thermal activation the oxide layer present at the NEG surface is dissolved, reducing significantly the secondary electron yield, the photon and the electron induced desorptions, and additionally providing high pumping speeds for the main gas species present in UHV systems.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2"/>
          <a:srcRect/>
          <a:stretch>
            <a:fillRect/>
          </a:stretch>
        </p:blipFill>
        <p:spPr bwMode="auto">
          <a:xfrm>
            <a:off x="4156075" y="3055938"/>
            <a:ext cx="4437063" cy="3222625"/>
          </a:xfrm>
          <a:prstGeom prst="rect">
            <a:avLst/>
          </a:prstGeom>
          <a:noFill/>
          <a:ln w="9525">
            <a:noFill/>
            <a:miter lim="800000"/>
            <a:headEnd/>
            <a:tailEnd/>
          </a:ln>
        </p:spPr>
      </p:pic>
      <p:pic>
        <p:nvPicPr>
          <p:cNvPr id="64515" name="Picture 3"/>
          <p:cNvPicPr>
            <a:picLocks noChangeAspect="1" noChangeArrowheads="1"/>
          </p:cNvPicPr>
          <p:nvPr/>
        </p:nvPicPr>
        <p:blipFill>
          <a:blip r:embed="rId3"/>
          <a:srcRect/>
          <a:stretch>
            <a:fillRect/>
          </a:stretch>
        </p:blipFill>
        <p:spPr bwMode="auto">
          <a:xfrm>
            <a:off x="4752975" y="1306513"/>
            <a:ext cx="3190875" cy="2124075"/>
          </a:xfrm>
          <a:prstGeom prst="rect">
            <a:avLst/>
          </a:prstGeom>
          <a:noFill/>
          <a:ln w="9525">
            <a:noFill/>
            <a:miter lim="800000"/>
            <a:headEnd/>
            <a:tailEnd/>
          </a:ln>
        </p:spPr>
      </p:pic>
      <p:pic>
        <p:nvPicPr>
          <p:cNvPr id="64516" name="Picture 4"/>
          <p:cNvPicPr>
            <a:picLocks noChangeAspect="1" noChangeArrowheads="1"/>
          </p:cNvPicPr>
          <p:nvPr/>
        </p:nvPicPr>
        <p:blipFill>
          <a:blip r:embed="rId4"/>
          <a:srcRect/>
          <a:stretch>
            <a:fillRect/>
          </a:stretch>
        </p:blipFill>
        <p:spPr bwMode="auto">
          <a:xfrm>
            <a:off x="865188" y="1306513"/>
            <a:ext cx="3400425" cy="2552700"/>
          </a:xfrm>
          <a:prstGeom prst="rect">
            <a:avLst/>
          </a:prstGeom>
          <a:noFill/>
          <a:ln w="9525">
            <a:noFill/>
            <a:miter lim="800000"/>
            <a:headEnd/>
            <a:tailEnd/>
          </a:ln>
        </p:spPr>
      </p:pic>
      <p:sp>
        <p:nvSpPr>
          <p:cNvPr id="64517" name="Rectangle 4"/>
          <p:cNvSpPr>
            <a:spLocks noChangeArrowheads="1"/>
          </p:cNvSpPr>
          <p:nvPr/>
        </p:nvSpPr>
        <p:spPr bwMode="auto">
          <a:xfrm>
            <a:off x="557213" y="5867400"/>
            <a:ext cx="3786187" cy="430213"/>
          </a:xfrm>
          <a:prstGeom prst="rect">
            <a:avLst/>
          </a:prstGeom>
          <a:noFill/>
          <a:ln w="9525">
            <a:noFill/>
            <a:miter lim="800000"/>
            <a:headEnd/>
            <a:tailEnd/>
          </a:ln>
        </p:spPr>
        <p:txBody>
          <a:bodyPr>
            <a:spAutoFit/>
          </a:bodyPr>
          <a:lstStyle/>
          <a:p>
            <a:r>
              <a:rPr lang="en-US" sz="1100">
                <a:latin typeface="Calibri" pitchFamily="34" charset="0"/>
              </a:rPr>
              <a:t> </a:t>
            </a:r>
          </a:p>
          <a:p>
            <a:r>
              <a:rPr lang="en-US" sz="1100">
                <a:latin typeface="Calibri" pitchFamily="34" charset="0"/>
              </a:rPr>
              <a:t>Figure 1 – Global view of the coating facilities in building 181.</a:t>
            </a:r>
          </a:p>
        </p:txBody>
      </p:sp>
      <p:pic>
        <p:nvPicPr>
          <p:cNvPr id="64518" name="Picture 5"/>
          <p:cNvPicPr>
            <a:picLocks noChangeAspect="1" noChangeArrowheads="1"/>
          </p:cNvPicPr>
          <p:nvPr/>
        </p:nvPicPr>
        <p:blipFill>
          <a:blip r:embed="rId5"/>
          <a:srcRect/>
          <a:stretch>
            <a:fillRect/>
          </a:stretch>
        </p:blipFill>
        <p:spPr bwMode="auto">
          <a:xfrm>
            <a:off x="1177925" y="4114800"/>
            <a:ext cx="2544763" cy="1906588"/>
          </a:xfrm>
          <a:prstGeom prst="rect">
            <a:avLst/>
          </a:prstGeom>
          <a:noFill/>
          <a:ln w="9525">
            <a:noFill/>
            <a:miter lim="800000"/>
            <a:headEnd/>
            <a:tailEnd/>
          </a:ln>
        </p:spPr>
      </p:pic>
      <p:sp>
        <p:nvSpPr>
          <p:cNvPr id="64520" name="Text Box 2"/>
          <p:cNvSpPr txBox="1">
            <a:spLocks noChangeArrowheads="1"/>
          </p:cNvSpPr>
          <p:nvPr/>
        </p:nvSpPr>
        <p:spPr bwMode="auto">
          <a:xfrm>
            <a:off x="2209800" y="457200"/>
            <a:ext cx="5221288" cy="479425"/>
          </a:xfrm>
          <a:prstGeom prst="rect">
            <a:avLst/>
          </a:prstGeom>
          <a:solidFill>
            <a:srgbClr val="FFFFFF"/>
          </a:solidFill>
          <a:ln w="9525">
            <a:noFill/>
            <a:miter lim="800000"/>
            <a:headEnd/>
            <a:tailEnd/>
          </a:ln>
        </p:spPr>
        <p:txBody>
          <a:bodyPr>
            <a:spAutoFit/>
          </a:bodyPr>
          <a:lstStyle/>
          <a:p>
            <a:pPr eaLnBrk="0" hangingPunct="0">
              <a:lnSpc>
                <a:spcPct val="90000"/>
              </a:lnSpc>
              <a:tabLst>
                <a:tab pos="1263650" algn="l"/>
              </a:tabLst>
            </a:pPr>
            <a:r>
              <a:rPr lang="es-ES" altLang="en-US" sz="2800" b="1"/>
              <a:t>NEG Coating</a:t>
            </a:r>
            <a:endParaRPr lang="en-US" altLang="en-US" sz="2800" b="1"/>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3"/>
          <p:cNvPicPr>
            <a:picLocks noChangeAspect="1" noChangeArrowheads="1"/>
          </p:cNvPicPr>
          <p:nvPr/>
        </p:nvPicPr>
        <p:blipFill>
          <a:blip r:embed="rId2"/>
          <a:srcRect/>
          <a:stretch>
            <a:fillRect/>
          </a:stretch>
        </p:blipFill>
        <p:spPr bwMode="auto">
          <a:xfrm>
            <a:off x="1981200" y="2743200"/>
            <a:ext cx="5138738" cy="3551238"/>
          </a:xfrm>
          <a:prstGeom prst="rect">
            <a:avLst/>
          </a:prstGeom>
          <a:noFill/>
          <a:ln w="9525">
            <a:noFill/>
            <a:miter lim="800000"/>
            <a:headEnd/>
            <a:tailEnd/>
          </a:ln>
        </p:spPr>
      </p:pic>
      <p:sp>
        <p:nvSpPr>
          <p:cNvPr id="65540" name="Text Box 2"/>
          <p:cNvSpPr txBox="1">
            <a:spLocks noChangeArrowheads="1"/>
          </p:cNvSpPr>
          <p:nvPr/>
        </p:nvSpPr>
        <p:spPr bwMode="auto">
          <a:xfrm>
            <a:off x="2209800" y="457200"/>
            <a:ext cx="5221288" cy="479425"/>
          </a:xfrm>
          <a:prstGeom prst="rect">
            <a:avLst/>
          </a:prstGeom>
          <a:solidFill>
            <a:srgbClr val="FFFFFF"/>
          </a:solidFill>
          <a:ln w="9525">
            <a:noFill/>
            <a:miter lim="800000"/>
            <a:headEnd/>
            <a:tailEnd/>
          </a:ln>
        </p:spPr>
        <p:txBody>
          <a:bodyPr>
            <a:spAutoFit/>
          </a:bodyPr>
          <a:lstStyle/>
          <a:p>
            <a:pPr eaLnBrk="0" hangingPunct="0">
              <a:lnSpc>
                <a:spcPct val="90000"/>
              </a:lnSpc>
              <a:tabLst>
                <a:tab pos="1263650" algn="l"/>
              </a:tabLst>
            </a:pPr>
            <a:r>
              <a:rPr lang="es-ES" altLang="en-US" sz="2800" b="1"/>
              <a:t>NEG Coating</a:t>
            </a:r>
            <a:endParaRPr lang="en-US" altLang="en-US" sz="2800" b="1"/>
          </a:p>
        </p:txBody>
      </p:sp>
      <p:sp>
        <p:nvSpPr>
          <p:cNvPr id="65541" name="Rectangle 4"/>
          <p:cNvSpPr>
            <a:spLocks noChangeArrowheads="1"/>
          </p:cNvSpPr>
          <p:nvPr/>
        </p:nvSpPr>
        <p:spPr bwMode="auto">
          <a:xfrm>
            <a:off x="838200" y="1219200"/>
            <a:ext cx="7696200" cy="1190625"/>
          </a:xfrm>
          <a:prstGeom prst="rect">
            <a:avLst/>
          </a:prstGeom>
          <a:noFill/>
          <a:ln w="9525">
            <a:noFill/>
            <a:miter lim="800000"/>
            <a:headEnd/>
            <a:tailEnd/>
          </a:ln>
        </p:spPr>
        <p:txBody>
          <a:bodyPr>
            <a:spAutoFit/>
          </a:bodyPr>
          <a:lstStyle/>
          <a:p>
            <a:r>
              <a:rPr lang="en-US">
                <a:latin typeface="Calibri" pitchFamily="34" charset="0"/>
              </a:rPr>
              <a:t>Since 2002, following collaboration and the purchase of a </a:t>
            </a:r>
            <a:r>
              <a:rPr lang="en-US" b="1" i="1">
                <a:latin typeface="Calibri" pitchFamily="34" charset="0"/>
              </a:rPr>
              <a:t>license from CERN</a:t>
            </a:r>
            <a:r>
              <a:rPr lang="en-US">
                <a:latin typeface="Calibri" pitchFamily="34" charset="0"/>
              </a:rPr>
              <a:t>, which holds the TiZrV NEG coating technology patent, the ESRF has been producing NEG coated vacuum and now many synchrotrons are usign it for narrow gap inserion devices.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txBox="1">
            <a:spLocks/>
          </p:cNvSpPr>
          <p:nvPr/>
        </p:nvSpPr>
        <p:spPr bwMode="auto">
          <a:xfrm>
            <a:off x="2133600" y="415925"/>
            <a:ext cx="3581400" cy="519113"/>
          </a:xfrm>
          <a:prstGeom prst="rect">
            <a:avLst/>
          </a:prstGeom>
          <a:noFill/>
          <a:ln w="9525">
            <a:noFill/>
            <a:miter lim="800000"/>
            <a:headEnd/>
            <a:tailEnd/>
          </a:ln>
        </p:spPr>
        <p:txBody>
          <a:bodyPr anchor="b">
            <a:spAutoFit/>
          </a:bodyPr>
          <a:lstStyle/>
          <a:p>
            <a:r>
              <a:rPr lang="en-US" sz="2800" b="1">
                <a:solidFill>
                  <a:srgbClr val="112E50"/>
                </a:solidFill>
                <a:cs typeface="Arial" charset="0"/>
              </a:rPr>
              <a:t>1995</a:t>
            </a:r>
            <a:endParaRPr lang="en-US" sz="2000" b="1">
              <a:solidFill>
                <a:srgbClr val="112E50"/>
              </a:solidFill>
              <a:cs typeface="Arial" charset="0"/>
            </a:endParaRPr>
          </a:p>
        </p:txBody>
      </p:sp>
      <p:sp>
        <p:nvSpPr>
          <p:cNvPr id="43010" name="Rectangle 2"/>
          <p:cNvSpPr>
            <a:spLocks noChangeArrowheads="1"/>
          </p:cNvSpPr>
          <p:nvPr/>
        </p:nvSpPr>
        <p:spPr bwMode="auto">
          <a:xfrm>
            <a:off x="609600" y="3087688"/>
            <a:ext cx="7772400" cy="369887"/>
          </a:xfrm>
          <a:prstGeom prst="rect">
            <a:avLst/>
          </a:prstGeom>
          <a:noFill/>
          <a:ln w="9525">
            <a:noFill/>
            <a:miter lim="800000"/>
            <a:headEnd/>
            <a:tailEnd/>
          </a:ln>
        </p:spPr>
        <p:txBody>
          <a:bodyPr>
            <a:spAutoFit/>
          </a:bodyPr>
          <a:lstStyle/>
          <a:p>
            <a:r>
              <a:rPr lang="en-US">
                <a:latin typeface="Calibri" pitchFamily="34" charset="0"/>
              </a:rPr>
              <a:t>In 1995, Einfeld et al.  PAC</a:t>
            </a:r>
          </a:p>
        </p:txBody>
      </p:sp>
      <p:pic>
        <p:nvPicPr>
          <p:cNvPr id="43011" name="Picture 2"/>
          <p:cNvPicPr>
            <a:picLocks noChangeAspect="1" noChangeArrowheads="1"/>
          </p:cNvPicPr>
          <p:nvPr/>
        </p:nvPicPr>
        <p:blipFill>
          <a:blip r:embed="rId2"/>
          <a:srcRect/>
          <a:stretch>
            <a:fillRect/>
          </a:stretch>
        </p:blipFill>
        <p:spPr bwMode="auto">
          <a:xfrm>
            <a:off x="28575" y="1447800"/>
            <a:ext cx="9020175" cy="1323975"/>
          </a:xfrm>
          <a:prstGeom prst="rect">
            <a:avLst/>
          </a:prstGeom>
          <a:noFill/>
          <a:ln w="9525">
            <a:noFill/>
            <a:miter lim="800000"/>
            <a:headEnd/>
            <a:tailEnd/>
          </a:ln>
        </p:spPr>
      </p:pic>
      <p:pic>
        <p:nvPicPr>
          <p:cNvPr id="43012" name="Picture 3"/>
          <p:cNvPicPr>
            <a:picLocks noChangeAspect="1" noChangeArrowheads="1"/>
          </p:cNvPicPr>
          <p:nvPr/>
        </p:nvPicPr>
        <p:blipFill>
          <a:blip r:embed="rId3"/>
          <a:srcRect/>
          <a:stretch>
            <a:fillRect/>
          </a:stretch>
        </p:blipFill>
        <p:spPr bwMode="auto">
          <a:xfrm>
            <a:off x="1828800" y="3581400"/>
            <a:ext cx="5057775" cy="2114550"/>
          </a:xfrm>
          <a:prstGeom prst="rect">
            <a:avLst/>
          </a:prstGeom>
          <a:noFill/>
          <a:ln w="9525">
            <a:noFill/>
            <a:miter lim="800000"/>
            <a:headEnd/>
            <a:tailEnd/>
          </a:ln>
        </p:spPr>
      </p:pic>
      <p:sp>
        <p:nvSpPr>
          <p:cNvPr id="2" name="Rectangle 1"/>
          <p:cNvSpPr/>
          <p:nvPr/>
        </p:nvSpPr>
        <p:spPr>
          <a:xfrm>
            <a:off x="5486400" y="5486400"/>
            <a:ext cx="1371600" cy="250825"/>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s-ES" smtClean="0">
                <a:latin typeface="Arial" charset="0"/>
                <a:cs typeface="Arial" charset="0"/>
              </a:rPr>
              <a:t>Synchrotron Radiation </a:t>
            </a:r>
            <a:endParaRPr smtClean="0">
              <a:latin typeface="Arial" charset="0"/>
              <a:cs typeface="Arial" charset="0"/>
            </a:endParaRPr>
          </a:p>
        </p:txBody>
      </p:sp>
      <p:sp>
        <p:nvSpPr>
          <p:cNvPr id="5" name="Slide Number Placeholder 5"/>
          <p:cNvSpPr txBox="1">
            <a:spLocks/>
          </p:cNvSpPr>
          <p:nvPr/>
        </p:nvSpPr>
        <p:spPr>
          <a:xfrm>
            <a:off x="8305800" y="463550"/>
            <a:ext cx="609600" cy="306388"/>
          </a:xfrm>
          <a:prstGeom prst="rect">
            <a:avLst/>
          </a:prstGeom>
        </p:spPr>
        <p:txBody>
          <a:bodyPr>
            <a:normAutofit fontScale="47500" lnSpcReduction="20000"/>
          </a:bodyPr>
          <a:lstStyle>
            <a:lvl1pPr marL="0" indent="0" algn="r" defTabSz="914400" rtl="0" eaLnBrk="1" latinLnBrk="0" hangingPunct="1">
              <a:spcBef>
                <a:spcPct val="20000"/>
              </a:spcBef>
              <a:buClr>
                <a:srgbClr val="959F38"/>
              </a:buClr>
              <a:buFontTx/>
              <a:buNone/>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0099FF"/>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fld id="{E4F4F72F-E3FF-4789-8A1A-C75369AC352C}" type="slidenum">
              <a:rPr lang="en-US" smtClean="0">
                <a:solidFill>
                  <a:schemeClr val="bg1"/>
                </a:solidFill>
              </a:rPr>
              <a:pPr fontAlgn="auto">
                <a:spcAft>
                  <a:spcPts val="0"/>
                </a:spcAft>
                <a:defRPr/>
              </a:pPr>
              <a:t>3</a:t>
            </a:fld>
            <a:endParaRPr lang="en-US" dirty="0">
              <a:solidFill>
                <a:schemeClr val="bg1"/>
              </a:solidFill>
            </a:endParaRPr>
          </a:p>
        </p:txBody>
      </p:sp>
      <p:sp>
        <p:nvSpPr>
          <p:cNvPr id="73731" name="Rectangle 2"/>
          <p:cNvSpPr>
            <a:spLocks noChangeArrowheads="1"/>
          </p:cNvSpPr>
          <p:nvPr/>
        </p:nvSpPr>
        <p:spPr bwMode="auto">
          <a:xfrm>
            <a:off x="1295400" y="1660525"/>
            <a:ext cx="6477000" cy="3140075"/>
          </a:xfrm>
          <a:prstGeom prst="rect">
            <a:avLst/>
          </a:prstGeom>
          <a:noFill/>
          <a:ln w="9525">
            <a:noFill/>
            <a:miter lim="800000"/>
            <a:headEnd/>
            <a:tailEnd/>
          </a:ln>
        </p:spPr>
        <p:txBody>
          <a:bodyPr>
            <a:spAutoFit/>
          </a:bodyPr>
          <a:lstStyle/>
          <a:p>
            <a:r>
              <a:rPr lang="en-US">
                <a:latin typeface="Calibri" pitchFamily="34" charset="0"/>
              </a:rPr>
              <a:t>The </a:t>
            </a:r>
            <a:r>
              <a:rPr lang="en-US" b="1" i="1">
                <a:latin typeface="Calibri" pitchFamily="34" charset="0"/>
              </a:rPr>
              <a:t>theoretical basis for synchrotron radiation </a:t>
            </a:r>
            <a:r>
              <a:rPr lang="en-US">
                <a:latin typeface="Calibri" pitchFamily="34" charset="0"/>
              </a:rPr>
              <a:t>traces back to the time of Thomson's discovery of the electron. In </a:t>
            </a:r>
            <a:r>
              <a:rPr lang="en-US" b="1" i="1">
                <a:latin typeface="Calibri" pitchFamily="34" charset="0"/>
              </a:rPr>
              <a:t>1897</a:t>
            </a:r>
            <a:r>
              <a:rPr lang="en-US">
                <a:latin typeface="Calibri" pitchFamily="34" charset="0"/>
              </a:rPr>
              <a:t>, Larmor derived an expression from classical electrodynamics for the instantaneous total power radiated by an accelerated charged particle. The following year, Liénard extended this result to the case of a relativistic particle undergoing centripetal acceleration in a circular trajectory. Liénard's formula showed the radiated power to be proportional to </a:t>
            </a:r>
            <a:r>
              <a:rPr lang="en-US" b="1" i="1">
                <a:latin typeface="Calibri" pitchFamily="34" charset="0"/>
              </a:rPr>
              <a:t>(E/mc</a:t>
            </a:r>
            <a:r>
              <a:rPr lang="en-US" b="1" i="1" baseline="30000">
                <a:latin typeface="Calibri" pitchFamily="34" charset="0"/>
              </a:rPr>
              <a:t>2</a:t>
            </a:r>
            <a:r>
              <a:rPr lang="en-US" b="1" i="1">
                <a:latin typeface="Calibri" pitchFamily="34" charset="0"/>
              </a:rPr>
              <a:t>)</a:t>
            </a:r>
            <a:r>
              <a:rPr lang="en-US" b="1" i="1" baseline="30000">
                <a:latin typeface="Calibri" pitchFamily="34" charset="0"/>
              </a:rPr>
              <a:t>4</a:t>
            </a:r>
            <a:r>
              <a:rPr lang="en-US" b="1" i="1">
                <a:latin typeface="Calibri" pitchFamily="34" charset="0"/>
              </a:rPr>
              <a:t>/R</a:t>
            </a:r>
            <a:r>
              <a:rPr lang="en-US" b="1" i="1" baseline="30000">
                <a:latin typeface="Calibri" pitchFamily="34" charset="0"/>
              </a:rPr>
              <a:t>2</a:t>
            </a:r>
            <a:r>
              <a:rPr lang="en-US">
                <a:latin typeface="Calibri" pitchFamily="34" charset="0"/>
              </a:rPr>
              <a:t>, where E is particle energy, m is the rest mass, and R is the radius of the trajectory</a:t>
            </a:r>
          </a:p>
          <a:p>
            <a:endParaRPr lang="es-ES">
              <a:latin typeface="Calibri" pitchFamily="34" charset="0"/>
            </a:endParaRPr>
          </a:p>
          <a:p>
            <a:r>
              <a:rPr lang="en-US" i="1">
                <a:latin typeface="Calibri" pitchFamily="34" charset="0"/>
              </a:rPr>
              <a:t>Arthur L. Robinson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1600" y="1600200"/>
            <a:ext cx="6934200" cy="3378200"/>
          </a:xfrm>
          <a:prstGeom prst="rect">
            <a:avLst/>
          </a:prstGeom>
          <a:noFill/>
          <a:ln>
            <a:noFill/>
          </a:ln>
        </p:spPr>
        <p:txBody>
          <a:bodyPr>
            <a:spAutoFit/>
          </a:bodyPr>
          <a:lstStyle/>
          <a:p>
            <a:r>
              <a:rPr lang="es-ES" sz="2400">
                <a:latin typeface="Calibri" pitchFamily="34" charset="0"/>
              </a:rPr>
              <a:t>Several developments were needed before considering it possible, since </a:t>
            </a:r>
            <a:r>
              <a:rPr lang="es-ES" sz="2400" b="1">
                <a:latin typeface="Calibri" pitchFamily="34" charset="0"/>
              </a:rPr>
              <a:t>micron beam size required submicron beam stability</a:t>
            </a:r>
          </a:p>
          <a:p>
            <a:endParaRPr lang="es-ES" sz="2400">
              <a:latin typeface="Calibri" pitchFamily="34" charset="0"/>
            </a:endParaRPr>
          </a:p>
          <a:p>
            <a:pPr>
              <a:buFontTx/>
              <a:buChar char="-"/>
            </a:pPr>
            <a:r>
              <a:rPr lang="es-ES" sz="2400">
                <a:latin typeface="Calibri" pitchFamily="34" charset="0"/>
              </a:rPr>
              <a:t> Orbit measurement</a:t>
            </a:r>
          </a:p>
          <a:p>
            <a:pPr>
              <a:buFontTx/>
              <a:buChar char="-"/>
            </a:pPr>
            <a:r>
              <a:rPr lang="es-ES" sz="2400">
                <a:latin typeface="Calibri" pitchFamily="34" charset="0"/>
              </a:rPr>
              <a:t> Beam stability</a:t>
            </a:r>
          </a:p>
          <a:p>
            <a:pPr>
              <a:buFontTx/>
              <a:buChar char="-"/>
            </a:pPr>
            <a:r>
              <a:rPr lang="es-ES" sz="2400">
                <a:latin typeface="Calibri" pitchFamily="34" charset="0"/>
              </a:rPr>
              <a:t> Beam lifetime</a:t>
            </a:r>
          </a:p>
          <a:p>
            <a:pPr>
              <a:buFontTx/>
              <a:buChar char="-"/>
            </a:pPr>
            <a:r>
              <a:rPr lang="es-ES" sz="2400">
                <a:latin typeface="Calibri" pitchFamily="34" charset="0"/>
              </a:rPr>
              <a:t> Reliable simulations</a:t>
            </a:r>
          </a:p>
          <a:p>
            <a:pPr>
              <a:buFontTx/>
              <a:buChar char="-"/>
            </a:pPr>
            <a:r>
              <a:rPr lang="es-ES" sz="2400">
                <a:latin typeface="Calibri" pitchFamily="34" charset="0"/>
              </a:rPr>
              <a:t>…</a:t>
            </a:r>
            <a:endParaRPr lang="en-US" sz="2400">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Box 4"/>
          <p:cNvSpPr txBox="1">
            <a:spLocks noChangeArrowheads="1"/>
          </p:cNvSpPr>
          <p:nvPr/>
        </p:nvSpPr>
        <p:spPr bwMode="auto">
          <a:xfrm>
            <a:off x="1981200" y="304800"/>
            <a:ext cx="4833938" cy="579438"/>
          </a:xfrm>
          <a:prstGeom prst="rect">
            <a:avLst/>
          </a:prstGeom>
          <a:noFill/>
          <a:ln w="9525">
            <a:noFill/>
            <a:miter lim="800000"/>
            <a:headEnd/>
            <a:tailEnd/>
          </a:ln>
        </p:spPr>
        <p:txBody>
          <a:bodyPr wrap="none">
            <a:spAutoFit/>
          </a:bodyPr>
          <a:lstStyle/>
          <a:p>
            <a:r>
              <a:rPr lang="es-ES" sz="3200" b="1">
                <a:solidFill>
                  <a:srgbClr val="112E50"/>
                </a:solidFill>
                <a:cs typeface="Arial" charset="0"/>
              </a:rPr>
              <a:t>DIGITAL ELECTRONICS</a:t>
            </a:r>
            <a:endParaRPr lang="en-US" sz="3200" b="1">
              <a:solidFill>
                <a:srgbClr val="112E50"/>
              </a:solidFill>
              <a:cs typeface="Arial" charset="0"/>
            </a:endParaRPr>
          </a:p>
        </p:txBody>
      </p:sp>
      <p:pic>
        <p:nvPicPr>
          <p:cNvPr id="45058" name="Picture 2"/>
          <p:cNvPicPr>
            <a:picLocks noChangeAspect="1" noChangeArrowheads="1"/>
          </p:cNvPicPr>
          <p:nvPr/>
        </p:nvPicPr>
        <p:blipFill>
          <a:blip r:embed="rId2"/>
          <a:srcRect/>
          <a:stretch>
            <a:fillRect/>
          </a:stretch>
        </p:blipFill>
        <p:spPr bwMode="auto">
          <a:xfrm>
            <a:off x="346075" y="990600"/>
            <a:ext cx="8382000" cy="1982788"/>
          </a:xfrm>
          <a:prstGeom prst="rect">
            <a:avLst/>
          </a:prstGeom>
          <a:noFill/>
          <a:ln w="9525">
            <a:noFill/>
            <a:miter lim="800000"/>
            <a:headEnd/>
            <a:tailEnd/>
          </a:ln>
        </p:spPr>
      </p:pic>
      <p:pic>
        <p:nvPicPr>
          <p:cNvPr id="45059" name="Picture 3"/>
          <p:cNvPicPr>
            <a:picLocks noChangeAspect="1" noChangeArrowheads="1"/>
          </p:cNvPicPr>
          <p:nvPr/>
        </p:nvPicPr>
        <p:blipFill>
          <a:blip r:embed="rId3"/>
          <a:srcRect/>
          <a:stretch>
            <a:fillRect/>
          </a:stretch>
        </p:blipFill>
        <p:spPr bwMode="auto">
          <a:xfrm>
            <a:off x="533400" y="3124200"/>
            <a:ext cx="4343400" cy="1385888"/>
          </a:xfrm>
          <a:prstGeom prst="rect">
            <a:avLst/>
          </a:prstGeom>
          <a:noFill/>
          <a:ln w="9525">
            <a:noFill/>
            <a:miter lim="800000"/>
            <a:headEnd/>
            <a:tailEnd/>
          </a:ln>
        </p:spPr>
      </p:pic>
      <p:pic>
        <p:nvPicPr>
          <p:cNvPr id="45060" name="Picture 4"/>
          <p:cNvPicPr>
            <a:picLocks noChangeAspect="1" noChangeArrowheads="1"/>
          </p:cNvPicPr>
          <p:nvPr/>
        </p:nvPicPr>
        <p:blipFill>
          <a:blip r:embed="rId4"/>
          <a:srcRect/>
          <a:stretch>
            <a:fillRect/>
          </a:stretch>
        </p:blipFill>
        <p:spPr bwMode="auto">
          <a:xfrm>
            <a:off x="4859338" y="4156075"/>
            <a:ext cx="3862387" cy="1928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2"/>
          <p:cNvPicPr>
            <a:picLocks noChangeAspect="1" noChangeArrowheads="1"/>
          </p:cNvPicPr>
          <p:nvPr/>
        </p:nvPicPr>
        <p:blipFill>
          <a:blip r:embed="rId2"/>
          <a:srcRect/>
          <a:stretch>
            <a:fillRect/>
          </a:stretch>
        </p:blipFill>
        <p:spPr bwMode="auto">
          <a:xfrm>
            <a:off x="2133600" y="457200"/>
            <a:ext cx="6019800" cy="1573213"/>
          </a:xfrm>
          <a:prstGeom prst="rect">
            <a:avLst/>
          </a:prstGeom>
          <a:noFill/>
          <a:ln w="9525">
            <a:noFill/>
            <a:miter lim="800000"/>
            <a:headEnd/>
            <a:tailEnd/>
          </a:ln>
        </p:spPr>
      </p:pic>
      <p:pic>
        <p:nvPicPr>
          <p:cNvPr id="46082" name="Picture 3"/>
          <p:cNvPicPr>
            <a:picLocks noChangeAspect="1" noChangeArrowheads="1"/>
          </p:cNvPicPr>
          <p:nvPr/>
        </p:nvPicPr>
        <p:blipFill>
          <a:blip r:embed="rId3"/>
          <a:srcRect/>
          <a:stretch>
            <a:fillRect/>
          </a:stretch>
        </p:blipFill>
        <p:spPr bwMode="auto">
          <a:xfrm>
            <a:off x="2971800" y="2030413"/>
            <a:ext cx="4167188" cy="3967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p:cNvPicPr>
            <a:picLocks noChangeAspect="1" noChangeArrowheads="1"/>
          </p:cNvPicPr>
          <p:nvPr/>
        </p:nvPicPr>
        <p:blipFill>
          <a:blip r:embed="rId2"/>
          <a:srcRect/>
          <a:stretch>
            <a:fillRect/>
          </a:stretch>
        </p:blipFill>
        <p:spPr bwMode="auto">
          <a:xfrm>
            <a:off x="1066800" y="1042988"/>
            <a:ext cx="7402513" cy="5192712"/>
          </a:xfrm>
          <a:prstGeom prst="rect">
            <a:avLst/>
          </a:prstGeom>
          <a:noFill/>
          <a:ln w="9525">
            <a:noFill/>
            <a:miter lim="800000"/>
            <a:headEnd/>
            <a:tailEnd/>
          </a:ln>
        </p:spPr>
      </p:pic>
      <p:sp>
        <p:nvSpPr>
          <p:cNvPr id="47106" name="TextBox 4"/>
          <p:cNvSpPr txBox="1">
            <a:spLocks noChangeArrowheads="1"/>
          </p:cNvSpPr>
          <p:nvPr/>
        </p:nvSpPr>
        <p:spPr bwMode="auto">
          <a:xfrm>
            <a:off x="3581400" y="357188"/>
            <a:ext cx="2239963" cy="523875"/>
          </a:xfrm>
          <a:prstGeom prst="rect">
            <a:avLst/>
          </a:prstGeom>
          <a:noFill/>
          <a:ln w="9525">
            <a:noFill/>
            <a:miter lim="800000"/>
            <a:headEnd/>
            <a:tailEnd/>
          </a:ln>
        </p:spPr>
        <p:txBody>
          <a:bodyPr wrap="none">
            <a:spAutoFit/>
          </a:bodyPr>
          <a:lstStyle/>
          <a:p>
            <a:r>
              <a:rPr lang="es-ES" sz="2800">
                <a:latin typeface="Calibri" pitchFamily="34" charset="0"/>
              </a:rPr>
              <a:t>Thermal drifts</a:t>
            </a:r>
            <a:endParaRPr lang="en-US" sz="2800">
              <a:latin typeface="Calibri" pitchFamily="34" charset="0"/>
            </a:endParaRPr>
          </a:p>
        </p:txBody>
      </p:sp>
      <p:sp>
        <p:nvSpPr>
          <p:cNvPr id="47107" name="TextBox 6"/>
          <p:cNvSpPr txBox="1">
            <a:spLocks noChangeArrowheads="1"/>
          </p:cNvSpPr>
          <p:nvPr/>
        </p:nvSpPr>
        <p:spPr bwMode="auto">
          <a:xfrm>
            <a:off x="7696200" y="5849938"/>
            <a:ext cx="1139825" cy="368300"/>
          </a:xfrm>
          <a:prstGeom prst="rect">
            <a:avLst/>
          </a:prstGeom>
          <a:noFill/>
          <a:ln w="9525">
            <a:noFill/>
            <a:miter lim="800000"/>
            <a:headEnd/>
            <a:tailEnd/>
          </a:ln>
        </p:spPr>
        <p:txBody>
          <a:bodyPr wrap="none">
            <a:spAutoFit/>
          </a:bodyPr>
          <a:lstStyle/>
          <a:p>
            <a:r>
              <a:rPr lang="es-ES">
                <a:latin typeface="Calibri" pitchFamily="34" charset="0"/>
              </a:rPr>
              <a:t>ALBA data</a:t>
            </a:r>
            <a:endParaRPr lang="en-US">
              <a:latin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3"/>
          <p:cNvPicPr>
            <a:picLocks noChangeAspect="1" noChangeArrowheads="1"/>
          </p:cNvPicPr>
          <p:nvPr/>
        </p:nvPicPr>
        <p:blipFill>
          <a:blip r:embed="rId3"/>
          <a:srcRect/>
          <a:stretch>
            <a:fillRect/>
          </a:stretch>
        </p:blipFill>
        <p:spPr bwMode="auto">
          <a:xfrm>
            <a:off x="1447800" y="228600"/>
            <a:ext cx="6838950" cy="1752600"/>
          </a:xfrm>
          <a:prstGeom prst="rect">
            <a:avLst/>
          </a:prstGeom>
          <a:noFill/>
          <a:ln w="9525">
            <a:noFill/>
            <a:miter lim="800000"/>
            <a:headEnd/>
            <a:tailEnd/>
          </a:ln>
        </p:spPr>
      </p:pic>
      <p:sp>
        <p:nvSpPr>
          <p:cNvPr id="48130" name="TextBox 2"/>
          <p:cNvSpPr txBox="1">
            <a:spLocks noChangeArrowheads="1"/>
          </p:cNvSpPr>
          <p:nvPr/>
        </p:nvSpPr>
        <p:spPr bwMode="auto">
          <a:xfrm>
            <a:off x="6019800" y="5334000"/>
            <a:ext cx="1751013" cy="519113"/>
          </a:xfrm>
          <a:prstGeom prst="rect">
            <a:avLst/>
          </a:prstGeom>
          <a:noFill/>
          <a:ln w="9525">
            <a:noFill/>
            <a:miter lim="800000"/>
            <a:headEnd/>
            <a:tailEnd/>
          </a:ln>
        </p:spPr>
        <p:txBody>
          <a:bodyPr wrap="none">
            <a:spAutoFit/>
          </a:bodyPr>
          <a:lstStyle/>
          <a:p>
            <a:r>
              <a:rPr lang="es-ES" sz="2800" b="1" i="1">
                <a:latin typeface="Calibri" pitchFamily="34" charset="0"/>
              </a:rPr>
              <a:t>EPAC 1996</a:t>
            </a:r>
            <a:endParaRPr lang="en-US" sz="2800" b="1" i="1">
              <a:latin typeface="Calibri" pitchFamily="34" charset="0"/>
            </a:endParaRPr>
          </a:p>
        </p:txBody>
      </p:sp>
      <p:pic>
        <p:nvPicPr>
          <p:cNvPr id="48131" name="Picture 4"/>
          <p:cNvPicPr>
            <a:picLocks noChangeAspect="1" noChangeArrowheads="1"/>
          </p:cNvPicPr>
          <p:nvPr/>
        </p:nvPicPr>
        <p:blipFill>
          <a:blip r:embed="rId4"/>
          <a:srcRect/>
          <a:stretch>
            <a:fillRect/>
          </a:stretch>
        </p:blipFill>
        <p:spPr bwMode="auto">
          <a:xfrm>
            <a:off x="4802188" y="2008188"/>
            <a:ext cx="3498850" cy="2992437"/>
          </a:xfrm>
          <a:prstGeom prst="rect">
            <a:avLst/>
          </a:prstGeom>
          <a:noFill/>
          <a:ln w="9525">
            <a:noFill/>
            <a:miter lim="800000"/>
            <a:headEnd/>
            <a:tailEnd/>
          </a:ln>
        </p:spPr>
      </p:pic>
      <p:pic>
        <p:nvPicPr>
          <p:cNvPr id="48132" name="Picture 5"/>
          <p:cNvPicPr>
            <a:picLocks noChangeAspect="1" noChangeArrowheads="1"/>
          </p:cNvPicPr>
          <p:nvPr/>
        </p:nvPicPr>
        <p:blipFill>
          <a:blip r:embed="rId5"/>
          <a:srcRect/>
          <a:stretch>
            <a:fillRect/>
          </a:stretch>
        </p:blipFill>
        <p:spPr bwMode="auto">
          <a:xfrm>
            <a:off x="2057400" y="2133600"/>
            <a:ext cx="2744788" cy="2111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 Box 2"/>
          <p:cNvSpPr txBox="1">
            <a:spLocks noChangeArrowheads="1"/>
          </p:cNvSpPr>
          <p:nvPr/>
        </p:nvSpPr>
        <p:spPr bwMode="auto">
          <a:xfrm>
            <a:off x="1981200" y="428625"/>
            <a:ext cx="6172200" cy="1025525"/>
          </a:xfrm>
          <a:prstGeom prst="rect">
            <a:avLst/>
          </a:prstGeom>
          <a:solidFill>
            <a:srgbClr val="FFFFFF"/>
          </a:solidFill>
          <a:ln w="9525">
            <a:noFill/>
            <a:miter lim="800000"/>
            <a:headEnd/>
            <a:tailEnd/>
          </a:ln>
        </p:spPr>
        <p:txBody>
          <a:bodyPr>
            <a:spAutoFit/>
          </a:bodyPr>
          <a:lstStyle/>
          <a:p>
            <a:pPr algn="ctr" eaLnBrk="0" hangingPunct="0">
              <a:lnSpc>
                <a:spcPct val="90000"/>
              </a:lnSpc>
              <a:tabLst>
                <a:tab pos="1263650" algn="l"/>
              </a:tabLst>
            </a:pPr>
            <a:r>
              <a:rPr lang="en-US" altLang="en-US" sz="2000" b="1"/>
              <a:t>2001</a:t>
            </a:r>
            <a:r>
              <a:rPr lang="en-US" altLang="en-US" sz="2000"/>
              <a:t>	</a:t>
            </a:r>
            <a:r>
              <a:rPr lang="en-US" altLang="en-US" sz="2000" b="1">
                <a:solidFill>
                  <a:schemeClr val="accent2"/>
                </a:solidFill>
              </a:rPr>
              <a:t>SLS</a:t>
            </a:r>
            <a:r>
              <a:rPr lang="en-US" altLang="en-US" sz="2000"/>
              <a:t>, Switzerland	Users operation</a:t>
            </a:r>
          </a:p>
          <a:p>
            <a:pPr algn="ctr" eaLnBrk="0" hangingPunct="0">
              <a:lnSpc>
                <a:spcPct val="90000"/>
              </a:lnSpc>
              <a:tabLst>
                <a:tab pos="1263650" algn="l"/>
              </a:tabLst>
            </a:pPr>
            <a:endParaRPr lang="es-ES" altLang="en-US" sz="2000" b="1"/>
          </a:p>
          <a:p>
            <a:pPr algn="ctr" eaLnBrk="0" hangingPunct="0">
              <a:lnSpc>
                <a:spcPct val="90000"/>
              </a:lnSpc>
              <a:tabLst>
                <a:tab pos="1263650" algn="l"/>
              </a:tabLst>
            </a:pPr>
            <a:r>
              <a:rPr lang="es-ES" altLang="en-US" sz="2800" b="1"/>
              <a:t>Top Up for User Operation</a:t>
            </a:r>
            <a:endParaRPr lang="en-US" altLang="en-US" sz="2800" b="1"/>
          </a:p>
        </p:txBody>
      </p:sp>
      <p:pic>
        <p:nvPicPr>
          <p:cNvPr id="50178" name="Picture 2"/>
          <p:cNvPicPr>
            <a:picLocks noChangeAspect="1" noChangeArrowheads="1"/>
          </p:cNvPicPr>
          <p:nvPr/>
        </p:nvPicPr>
        <p:blipFill>
          <a:blip r:embed="rId3"/>
          <a:srcRect/>
          <a:stretch>
            <a:fillRect/>
          </a:stretch>
        </p:blipFill>
        <p:spPr bwMode="auto">
          <a:xfrm>
            <a:off x="990600" y="1546225"/>
            <a:ext cx="6953250" cy="4619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4"/>
          <p:cNvPicPr>
            <a:picLocks noChangeAspect="1" noChangeArrowheads="1"/>
          </p:cNvPicPr>
          <p:nvPr/>
        </p:nvPicPr>
        <p:blipFill>
          <a:blip r:embed="rId2"/>
          <a:srcRect/>
          <a:stretch>
            <a:fillRect/>
          </a:stretch>
        </p:blipFill>
        <p:spPr bwMode="auto">
          <a:xfrm>
            <a:off x="755650" y="1905000"/>
            <a:ext cx="7632700" cy="2522538"/>
          </a:xfrm>
          <a:prstGeom prst="rect">
            <a:avLst/>
          </a:prstGeom>
          <a:noFill/>
          <a:ln w="9525">
            <a:noFill/>
            <a:miter lim="800000"/>
            <a:headEnd/>
            <a:tailEnd/>
          </a:ln>
        </p:spPr>
      </p:pic>
      <p:sp>
        <p:nvSpPr>
          <p:cNvPr id="52226" name="TextBox 9"/>
          <p:cNvSpPr txBox="1">
            <a:spLocks noChangeArrowheads="1"/>
          </p:cNvSpPr>
          <p:nvPr/>
        </p:nvSpPr>
        <p:spPr bwMode="auto">
          <a:xfrm>
            <a:off x="1381125" y="1468438"/>
            <a:ext cx="1962150" cy="369887"/>
          </a:xfrm>
          <a:prstGeom prst="rect">
            <a:avLst/>
          </a:prstGeom>
          <a:noFill/>
          <a:ln w="9525">
            <a:noFill/>
            <a:miter lim="800000"/>
            <a:headEnd/>
            <a:tailEnd/>
          </a:ln>
        </p:spPr>
        <p:txBody>
          <a:bodyPr wrap="none">
            <a:spAutoFit/>
          </a:bodyPr>
          <a:lstStyle/>
          <a:p>
            <a:r>
              <a:rPr lang="es-ES"/>
              <a:t>XALOC: </a:t>
            </a:r>
            <a:r>
              <a:rPr lang="es-ES" b="1"/>
              <a:t>xBPM</a:t>
            </a:r>
            <a:r>
              <a:rPr lang="es-ES" b="1" baseline="-25000"/>
              <a:t>(y)</a:t>
            </a:r>
            <a:endParaRPr lang="en-US" b="1" baseline="-25000"/>
          </a:p>
        </p:txBody>
      </p:sp>
      <p:sp>
        <p:nvSpPr>
          <p:cNvPr id="52227" name="TextBox 12"/>
          <p:cNvSpPr txBox="1">
            <a:spLocks noChangeArrowheads="1"/>
          </p:cNvSpPr>
          <p:nvPr/>
        </p:nvSpPr>
        <p:spPr bwMode="auto">
          <a:xfrm>
            <a:off x="1766888" y="4427538"/>
            <a:ext cx="3527425" cy="369887"/>
          </a:xfrm>
          <a:prstGeom prst="rect">
            <a:avLst/>
          </a:prstGeom>
          <a:noFill/>
          <a:ln w="9525">
            <a:noFill/>
            <a:miter lim="800000"/>
            <a:headEnd/>
            <a:tailEnd/>
          </a:ln>
        </p:spPr>
        <p:txBody>
          <a:bodyPr>
            <a:spAutoFit/>
          </a:bodyPr>
          <a:lstStyle/>
          <a:p>
            <a:pPr algn="ctr"/>
            <a:r>
              <a:rPr lang="es-ES">
                <a:solidFill>
                  <a:schemeClr val="tx2"/>
                </a:solidFill>
              </a:rPr>
              <a:t>Decay mode</a:t>
            </a:r>
            <a:endParaRPr lang="en-US">
              <a:solidFill>
                <a:schemeClr val="tx2"/>
              </a:solidFill>
            </a:endParaRPr>
          </a:p>
        </p:txBody>
      </p:sp>
      <p:sp>
        <p:nvSpPr>
          <p:cNvPr id="8" name="Rectangle 7"/>
          <p:cNvSpPr/>
          <p:nvPr/>
        </p:nvSpPr>
        <p:spPr>
          <a:xfrm>
            <a:off x="3570288" y="2133600"/>
            <a:ext cx="1001712" cy="15240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s-ES" i="1" dirty="0" smtClean="0">
                <a:solidFill>
                  <a:schemeClr val="bg1">
                    <a:lumMod val="50000"/>
                  </a:schemeClr>
                </a:solidFill>
              </a:rPr>
              <a:t>Machine </a:t>
            </a:r>
            <a:r>
              <a:rPr lang="es-ES" i="1" dirty="0" err="1" smtClean="0">
                <a:solidFill>
                  <a:schemeClr val="bg1">
                    <a:lumMod val="50000"/>
                  </a:schemeClr>
                </a:solidFill>
              </a:rPr>
              <a:t>day</a:t>
            </a:r>
            <a:endParaRPr lang="en-US" i="1" dirty="0">
              <a:solidFill>
                <a:schemeClr val="bg1">
                  <a:lumMod val="50000"/>
                </a:schemeClr>
              </a:solidFill>
            </a:endParaRPr>
          </a:p>
        </p:txBody>
      </p:sp>
      <p:sp>
        <p:nvSpPr>
          <p:cNvPr id="52229" name="TextBox 14"/>
          <p:cNvSpPr txBox="1">
            <a:spLocks noChangeArrowheads="1"/>
          </p:cNvSpPr>
          <p:nvPr/>
        </p:nvSpPr>
        <p:spPr bwMode="auto">
          <a:xfrm>
            <a:off x="5181600" y="4427538"/>
            <a:ext cx="2590800" cy="677862"/>
          </a:xfrm>
          <a:prstGeom prst="rect">
            <a:avLst/>
          </a:prstGeom>
          <a:noFill/>
          <a:ln w="9525">
            <a:noFill/>
            <a:miter lim="800000"/>
            <a:headEnd/>
            <a:tailEnd/>
          </a:ln>
        </p:spPr>
        <p:txBody>
          <a:bodyPr>
            <a:spAutoFit/>
          </a:bodyPr>
          <a:lstStyle/>
          <a:p>
            <a:pPr algn="ctr"/>
            <a:r>
              <a:rPr lang="es-ES">
                <a:solidFill>
                  <a:srgbClr val="C00000"/>
                </a:solidFill>
              </a:rPr>
              <a:t>Top-up</a:t>
            </a:r>
          </a:p>
          <a:p>
            <a:pPr algn="ctr"/>
            <a:r>
              <a:rPr lang="es-ES" sz="1000" i="1">
                <a:solidFill>
                  <a:srgbClr val="C00000"/>
                </a:solidFill>
              </a:rPr>
              <a:t>(jumps are due to changes in the ID gap, which needs recalibration of the xBPMs)</a:t>
            </a:r>
            <a:endParaRPr lang="en-US" sz="1000" i="1">
              <a:solidFill>
                <a:srgbClr val="C00000"/>
              </a:solidFill>
            </a:endParaRPr>
          </a:p>
        </p:txBody>
      </p:sp>
      <p:cxnSp>
        <p:nvCxnSpPr>
          <p:cNvPr id="10" name="Straight Arrow Connector 9"/>
          <p:cNvCxnSpPr/>
          <p:nvPr/>
        </p:nvCxnSpPr>
        <p:spPr>
          <a:xfrm>
            <a:off x="1766888" y="4418013"/>
            <a:ext cx="3527425" cy="0"/>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294313" y="4418013"/>
            <a:ext cx="2349500" cy="9525"/>
          </a:xfrm>
          <a:prstGeom prst="straightConnector1">
            <a:avLst/>
          </a:prstGeom>
          <a:ln w="19050">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232" name="TextBox 11"/>
          <p:cNvSpPr txBox="1">
            <a:spLocks noChangeArrowheads="1"/>
          </p:cNvSpPr>
          <p:nvPr/>
        </p:nvSpPr>
        <p:spPr bwMode="auto">
          <a:xfrm>
            <a:off x="3048000" y="381000"/>
            <a:ext cx="3454400" cy="579438"/>
          </a:xfrm>
          <a:prstGeom prst="rect">
            <a:avLst/>
          </a:prstGeom>
          <a:noFill/>
          <a:ln w="9525">
            <a:noFill/>
            <a:miter lim="800000"/>
            <a:headEnd/>
            <a:tailEnd/>
          </a:ln>
        </p:spPr>
        <p:txBody>
          <a:bodyPr wrap="none">
            <a:spAutoFit/>
          </a:bodyPr>
          <a:lstStyle/>
          <a:p>
            <a:r>
              <a:rPr lang="es-ES" sz="3200" b="1">
                <a:solidFill>
                  <a:srgbClr val="112E50"/>
                </a:solidFill>
                <a:cs typeface="Arial" charset="0"/>
              </a:rPr>
              <a:t>Thermal Stability</a:t>
            </a:r>
            <a:endParaRPr lang="en-US" sz="3200" b="1">
              <a:solidFill>
                <a:srgbClr val="112E50"/>
              </a:solidFill>
              <a:cs typeface="Arial" charset="0"/>
            </a:endParaRPr>
          </a:p>
        </p:txBody>
      </p:sp>
      <p:sp>
        <p:nvSpPr>
          <p:cNvPr id="52233" name="TextBox 12"/>
          <p:cNvSpPr txBox="1">
            <a:spLocks noChangeArrowheads="1"/>
          </p:cNvSpPr>
          <p:nvPr/>
        </p:nvSpPr>
        <p:spPr bwMode="auto">
          <a:xfrm>
            <a:off x="7427913" y="5791200"/>
            <a:ext cx="1138237" cy="369888"/>
          </a:xfrm>
          <a:prstGeom prst="rect">
            <a:avLst/>
          </a:prstGeom>
          <a:noFill/>
          <a:ln w="9525">
            <a:noFill/>
            <a:miter lim="800000"/>
            <a:headEnd/>
            <a:tailEnd/>
          </a:ln>
        </p:spPr>
        <p:txBody>
          <a:bodyPr wrap="none">
            <a:spAutoFit/>
          </a:bodyPr>
          <a:lstStyle/>
          <a:p>
            <a:r>
              <a:rPr lang="es-ES">
                <a:latin typeface="Calibri" pitchFamily="34" charset="0"/>
              </a:rPr>
              <a:t>ALBA data</a:t>
            </a:r>
            <a:endParaRPr lang="en-US">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3"/>
          <a:srcRect/>
          <a:stretch>
            <a:fillRect/>
          </a:stretch>
        </p:blipFill>
        <p:spPr bwMode="auto">
          <a:xfrm>
            <a:off x="2286000" y="860425"/>
            <a:ext cx="5903913" cy="1209675"/>
          </a:xfrm>
          <a:prstGeom prst="rect">
            <a:avLst/>
          </a:prstGeom>
          <a:noFill/>
          <a:ln w="9525">
            <a:noFill/>
            <a:miter lim="800000"/>
            <a:headEnd/>
            <a:tailEnd/>
          </a:ln>
        </p:spPr>
      </p:pic>
      <p:sp>
        <p:nvSpPr>
          <p:cNvPr id="53254" name="Title 1"/>
          <p:cNvSpPr txBox="1">
            <a:spLocks/>
          </p:cNvSpPr>
          <p:nvPr/>
        </p:nvSpPr>
        <p:spPr bwMode="auto">
          <a:xfrm>
            <a:off x="2286000" y="304800"/>
            <a:ext cx="5867400" cy="519113"/>
          </a:xfrm>
          <a:prstGeom prst="rect">
            <a:avLst/>
          </a:prstGeom>
          <a:noFill/>
          <a:ln w="9525">
            <a:noFill/>
            <a:miter lim="800000"/>
            <a:headEnd/>
            <a:tailEnd/>
          </a:ln>
        </p:spPr>
        <p:txBody>
          <a:bodyPr anchor="b">
            <a:spAutoFit/>
          </a:bodyPr>
          <a:lstStyle/>
          <a:p>
            <a:r>
              <a:rPr lang="en-US" sz="2800" b="1">
                <a:solidFill>
                  <a:srgbClr val="112E50"/>
                </a:solidFill>
                <a:cs typeface="Arial" charset="0"/>
              </a:rPr>
              <a:t>2003 		Fast Orbit Feedback</a:t>
            </a:r>
            <a:endParaRPr lang="en-US" sz="2000" b="1">
              <a:solidFill>
                <a:srgbClr val="112E50"/>
              </a:solidFill>
              <a:cs typeface="Arial" charset="0"/>
            </a:endParaRPr>
          </a:p>
        </p:txBody>
      </p:sp>
      <p:pic>
        <p:nvPicPr>
          <p:cNvPr id="53255" name="Picture 4"/>
          <p:cNvPicPr>
            <a:picLocks noChangeAspect="1" noChangeArrowheads="1"/>
          </p:cNvPicPr>
          <p:nvPr/>
        </p:nvPicPr>
        <p:blipFill>
          <a:blip r:embed="rId4"/>
          <a:srcRect l="1299" t="1743" r="1875"/>
          <a:stretch>
            <a:fillRect/>
          </a:stretch>
        </p:blipFill>
        <p:spPr bwMode="auto">
          <a:xfrm>
            <a:off x="990600" y="2209800"/>
            <a:ext cx="5100638" cy="3854450"/>
          </a:xfrm>
          <a:prstGeom prst="rect">
            <a:avLst/>
          </a:prstGeom>
          <a:noFill/>
          <a:ln w="9525">
            <a:noFill/>
            <a:miter lim="800000"/>
            <a:headEnd/>
            <a:tailEnd/>
          </a:ln>
        </p:spPr>
      </p:pic>
      <p:sp>
        <p:nvSpPr>
          <p:cNvPr id="53256" name="Text Box 8"/>
          <p:cNvSpPr txBox="1">
            <a:spLocks noChangeArrowheads="1"/>
          </p:cNvSpPr>
          <p:nvPr/>
        </p:nvSpPr>
        <p:spPr bwMode="auto">
          <a:xfrm>
            <a:off x="6781800" y="4495800"/>
            <a:ext cx="1517650" cy="366713"/>
          </a:xfrm>
          <a:prstGeom prst="rect">
            <a:avLst/>
          </a:prstGeom>
          <a:noFill/>
          <a:ln w="9525">
            <a:noFill/>
            <a:miter lim="800000"/>
            <a:headEnd/>
            <a:tailEnd/>
          </a:ln>
          <a:effectLst/>
        </p:spPr>
        <p:txBody>
          <a:bodyPr wrap="none">
            <a:spAutoFit/>
          </a:bodyPr>
          <a:lstStyle/>
          <a:p>
            <a:r>
              <a:rPr lang="en-US"/>
              <a:t>Up to 100 Hz</a:t>
            </a:r>
          </a:p>
        </p:txBody>
      </p:sp>
      <p:pic>
        <p:nvPicPr>
          <p:cNvPr id="53257" name="Picture 9"/>
          <p:cNvPicPr>
            <a:picLocks noChangeAspect="1" noChangeArrowheads="1"/>
          </p:cNvPicPr>
          <p:nvPr/>
        </p:nvPicPr>
        <p:blipFill>
          <a:blip r:embed="rId5"/>
          <a:srcRect/>
          <a:stretch>
            <a:fillRect/>
          </a:stretch>
        </p:blipFill>
        <p:spPr bwMode="auto">
          <a:xfrm>
            <a:off x="5410200" y="2362200"/>
            <a:ext cx="3117850" cy="18367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2209800" y="304800"/>
            <a:ext cx="6553200" cy="579438"/>
          </a:xfrm>
          <a:prstGeom prst="rect">
            <a:avLst/>
          </a:prstGeom>
          <a:noFill/>
          <a:ln>
            <a:noFill/>
          </a:ln>
        </p:spPr>
        <p:txBody>
          <a:bodyPr>
            <a:spAutoFit/>
          </a:bodyPr>
          <a:lstStyle/>
          <a:p>
            <a:r>
              <a:rPr lang="es-ES" sz="3200" b="1">
                <a:solidFill>
                  <a:srgbClr val="112E50"/>
                </a:solidFill>
                <a:cs typeface="Arial" charset="0"/>
              </a:rPr>
              <a:t>Fast Orbit FeedBack</a:t>
            </a:r>
            <a:endParaRPr lang="es-ES" sz="2800" b="1">
              <a:solidFill>
                <a:srgbClr val="112E50"/>
              </a:solidFill>
              <a:cs typeface="Arial" charset="0"/>
            </a:endParaRPr>
          </a:p>
        </p:txBody>
      </p:sp>
      <p:pic>
        <p:nvPicPr>
          <p:cNvPr id="57346" name="Picture 4"/>
          <p:cNvPicPr>
            <a:picLocks noChangeAspect="1" noChangeArrowheads="1"/>
          </p:cNvPicPr>
          <p:nvPr/>
        </p:nvPicPr>
        <p:blipFill>
          <a:blip r:embed="rId3"/>
          <a:srcRect/>
          <a:stretch>
            <a:fillRect/>
          </a:stretch>
        </p:blipFill>
        <p:spPr bwMode="auto">
          <a:xfrm>
            <a:off x="457200" y="1066800"/>
            <a:ext cx="5551488" cy="3810000"/>
          </a:xfrm>
          <a:prstGeom prst="rect">
            <a:avLst/>
          </a:prstGeom>
          <a:noFill/>
          <a:ln w="9525">
            <a:noFill/>
            <a:miter lim="800000"/>
            <a:headEnd/>
            <a:tailEnd/>
          </a:ln>
        </p:spPr>
      </p:pic>
      <p:pic>
        <p:nvPicPr>
          <p:cNvPr id="57347" name="Picture 3"/>
          <p:cNvPicPr>
            <a:picLocks noChangeAspect="1" noChangeArrowheads="1"/>
          </p:cNvPicPr>
          <p:nvPr/>
        </p:nvPicPr>
        <p:blipFill>
          <a:blip r:embed="rId4"/>
          <a:srcRect/>
          <a:stretch>
            <a:fillRect/>
          </a:stretch>
        </p:blipFill>
        <p:spPr bwMode="auto">
          <a:xfrm>
            <a:off x="4800600" y="2628900"/>
            <a:ext cx="4038600" cy="3430588"/>
          </a:xfrm>
          <a:prstGeom prst="rect">
            <a:avLst/>
          </a:prstGeom>
          <a:noFill/>
          <a:ln w="9525">
            <a:noFill/>
            <a:miter lim="800000"/>
            <a:headEnd/>
            <a:tailEnd/>
          </a:ln>
        </p:spPr>
      </p:pic>
      <p:sp>
        <p:nvSpPr>
          <p:cNvPr id="57348" name="TextBox 20"/>
          <p:cNvSpPr txBox="1">
            <a:spLocks noChangeArrowheads="1"/>
          </p:cNvSpPr>
          <p:nvPr/>
        </p:nvSpPr>
        <p:spPr bwMode="auto">
          <a:xfrm>
            <a:off x="2362200" y="4895850"/>
            <a:ext cx="2292350" cy="701675"/>
          </a:xfrm>
          <a:prstGeom prst="rect">
            <a:avLst/>
          </a:prstGeom>
          <a:noFill/>
          <a:ln w="9525">
            <a:noFill/>
            <a:miter lim="800000"/>
            <a:headEnd/>
            <a:tailEnd/>
          </a:ln>
        </p:spPr>
        <p:txBody>
          <a:bodyPr wrap="none">
            <a:spAutoFit/>
          </a:bodyPr>
          <a:lstStyle/>
          <a:p>
            <a:r>
              <a:rPr lang="es-ES" sz="2000">
                <a:solidFill>
                  <a:schemeClr val="tx2"/>
                </a:solidFill>
                <a:latin typeface="Calibri" pitchFamily="34" charset="0"/>
              </a:rPr>
              <a:t>3 Hz horizontal</a:t>
            </a:r>
          </a:p>
          <a:p>
            <a:r>
              <a:rPr lang="es-ES" sz="2000">
                <a:solidFill>
                  <a:schemeClr val="tx2"/>
                </a:solidFill>
                <a:latin typeface="Calibri" pitchFamily="34" charset="0"/>
              </a:rPr>
              <a:t>kicker induced noise</a:t>
            </a:r>
          </a:p>
        </p:txBody>
      </p:sp>
      <p:sp>
        <p:nvSpPr>
          <p:cNvPr id="57349" name="TextBox 5"/>
          <p:cNvSpPr txBox="1">
            <a:spLocks noChangeArrowheads="1"/>
          </p:cNvSpPr>
          <p:nvPr/>
        </p:nvSpPr>
        <p:spPr bwMode="auto">
          <a:xfrm>
            <a:off x="7623175" y="5727700"/>
            <a:ext cx="1139825" cy="368300"/>
          </a:xfrm>
          <a:prstGeom prst="rect">
            <a:avLst/>
          </a:prstGeom>
          <a:noFill/>
          <a:ln w="9525">
            <a:noFill/>
            <a:miter lim="800000"/>
            <a:headEnd/>
            <a:tailEnd/>
          </a:ln>
        </p:spPr>
        <p:txBody>
          <a:bodyPr wrap="none">
            <a:spAutoFit/>
          </a:bodyPr>
          <a:lstStyle/>
          <a:p>
            <a:r>
              <a:rPr lang="es-ES">
                <a:latin typeface="Calibri" pitchFamily="34" charset="0"/>
              </a:rPr>
              <a:t>ALBA data</a:t>
            </a:r>
            <a:endParaRPr lang="en-US">
              <a:latin typeface="Calibri"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nummernplatzhalter 1"/>
          <p:cNvSpPr txBox="1">
            <a:spLocks noGrp="1"/>
          </p:cNvSpPr>
          <p:nvPr/>
        </p:nvSpPr>
        <p:spPr bwMode="auto">
          <a:xfrm>
            <a:off x="6796088" y="6356350"/>
            <a:ext cx="2133600" cy="365125"/>
          </a:xfrm>
          <a:prstGeom prst="rect">
            <a:avLst/>
          </a:prstGeom>
          <a:noFill/>
          <a:ln w="9525">
            <a:noFill/>
            <a:miter lim="800000"/>
            <a:headEnd/>
            <a:tailEnd/>
          </a:ln>
        </p:spPr>
        <p:txBody>
          <a:bodyPr anchor="ctr"/>
          <a:lstStyle/>
          <a:p>
            <a:pPr algn="r"/>
            <a:fld id="{89B9FE73-A9CE-495F-A415-E3A671EC5D5E}" type="slidenum">
              <a:rPr lang="de-DE" sz="1200" b="1">
                <a:solidFill>
                  <a:srgbClr val="00589C"/>
                </a:solidFill>
                <a:cs typeface="Arial" charset="0"/>
              </a:rPr>
              <a:pPr algn="r"/>
              <a:t>39</a:t>
            </a:fld>
            <a:endParaRPr lang="de-DE" sz="1200" b="1">
              <a:solidFill>
                <a:srgbClr val="00589C"/>
              </a:solidFill>
              <a:cs typeface="Arial" charset="0"/>
            </a:endParaRPr>
          </a:p>
        </p:txBody>
      </p:sp>
      <p:sp>
        <p:nvSpPr>
          <p:cNvPr id="95235" name="Foliennummernplatzhalter 4"/>
          <p:cNvSpPr txBox="1">
            <a:spLocks noGrp="1"/>
          </p:cNvSpPr>
          <p:nvPr/>
        </p:nvSpPr>
        <p:spPr bwMode="auto">
          <a:xfrm>
            <a:off x="6796088" y="6356350"/>
            <a:ext cx="2133600" cy="365125"/>
          </a:xfrm>
          <a:prstGeom prst="rect">
            <a:avLst/>
          </a:prstGeom>
          <a:noFill/>
          <a:ln w="9525">
            <a:noFill/>
            <a:miter lim="800000"/>
            <a:headEnd/>
            <a:tailEnd/>
          </a:ln>
        </p:spPr>
        <p:txBody>
          <a:bodyPr anchor="ctr"/>
          <a:lstStyle/>
          <a:p>
            <a:pPr algn="r"/>
            <a:fld id="{3413EA48-28D6-4F87-84D2-65C0E8D82780}" type="slidenum">
              <a:rPr lang="en-US" sz="1200" b="1">
                <a:solidFill>
                  <a:srgbClr val="00589C"/>
                </a:solidFill>
                <a:cs typeface="Arial" charset="0"/>
              </a:rPr>
              <a:pPr algn="r"/>
              <a:t>39</a:t>
            </a:fld>
            <a:endParaRPr lang="en-US" sz="1200" b="1">
              <a:solidFill>
                <a:srgbClr val="00589C"/>
              </a:solidFill>
              <a:cs typeface="Arial" charset="0"/>
            </a:endParaRPr>
          </a:p>
        </p:txBody>
      </p:sp>
      <p:sp>
        <p:nvSpPr>
          <p:cNvPr id="95237" name="Rectangle 7"/>
          <p:cNvSpPr>
            <a:spLocks noChangeArrowheads="1"/>
          </p:cNvSpPr>
          <p:nvPr/>
        </p:nvSpPr>
        <p:spPr bwMode="auto">
          <a:xfrm>
            <a:off x="3657600" y="5867400"/>
            <a:ext cx="4860925" cy="336550"/>
          </a:xfrm>
          <a:prstGeom prst="rect">
            <a:avLst/>
          </a:prstGeom>
          <a:noFill/>
          <a:ln w="9525">
            <a:noFill/>
            <a:miter lim="800000"/>
            <a:headEnd/>
            <a:tailEnd/>
          </a:ln>
          <a:effectLst/>
        </p:spPr>
        <p:txBody>
          <a:bodyPr>
            <a:spAutoFit/>
          </a:bodyPr>
          <a:lstStyle/>
          <a:p>
            <a:pPr eaLnBrk="0" hangingPunct="0"/>
            <a:r>
              <a:rPr lang="en-US" sz="800">
                <a:ea typeface="MS PGothic" pitchFamily="34" charset="-128"/>
                <a:cs typeface="Arial" charset="0"/>
              </a:rPr>
              <a:t>*Phys. Rev. ST Accel. Beams 10, 123501, ‘New injection scheme using a pulsed quadrupole magnet in electron storage rings’, K. Harada, Y. Kobayashi, T. Miyajima, S. Nagahashi, </a:t>
            </a:r>
            <a:r>
              <a:rPr lang="en-US" sz="800" i="1">
                <a:ea typeface="MS PGothic" pitchFamily="34" charset="-128"/>
                <a:cs typeface="Arial" charset="0"/>
              </a:rPr>
              <a:t>Photon Factory, </a:t>
            </a:r>
            <a:r>
              <a:rPr lang="en-US" sz="800">
                <a:ea typeface="MS PGothic" pitchFamily="34" charset="-128"/>
                <a:cs typeface="Arial" charset="0"/>
              </a:rPr>
              <a:t>2007.</a:t>
            </a:r>
          </a:p>
        </p:txBody>
      </p:sp>
      <p:sp>
        <p:nvSpPr>
          <p:cNvPr id="95238" name="Text Box 8"/>
          <p:cNvSpPr txBox="1">
            <a:spLocks noChangeArrowheads="1"/>
          </p:cNvSpPr>
          <p:nvPr/>
        </p:nvSpPr>
        <p:spPr bwMode="auto">
          <a:xfrm>
            <a:off x="720725" y="3429000"/>
            <a:ext cx="7813675" cy="304800"/>
          </a:xfrm>
          <a:prstGeom prst="rect">
            <a:avLst/>
          </a:prstGeom>
          <a:noFill/>
          <a:ln w="9525">
            <a:noFill/>
            <a:miter lim="800000"/>
            <a:headEnd/>
            <a:tailEnd/>
          </a:ln>
          <a:effectLst/>
        </p:spPr>
        <p:txBody>
          <a:bodyPr>
            <a:spAutoFit/>
          </a:bodyPr>
          <a:lstStyle/>
          <a:p>
            <a:pPr eaLnBrk="0" hangingPunct="0"/>
            <a:r>
              <a:rPr lang="en-US" sz="1400" b="1" u="sng">
                <a:solidFill>
                  <a:srgbClr val="00589C"/>
                </a:solidFill>
                <a:ea typeface="MS PGothic" pitchFamily="34" charset="-128"/>
                <a:cs typeface="Arial" charset="0"/>
              </a:rPr>
              <a:t>Pulsed Quad</a:t>
            </a:r>
            <a:endParaRPr lang="en-US" sz="1400">
              <a:solidFill>
                <a:srgbClr val="00589C"/>
              </a:solidFill>
              <a:ea typeface="MS PGothic" pitchFamily="34" charset="-128"/>
              <a:cs typeface="Arial" charset="0"/>
            </a:endParaRPr>
          </a:p>
        </p:txBody>
      </p:sp>
      <p:pic>
        <p:nvPicPr>
          <p:cNvPr id="95239" name="Picture 9" descr="Injektionsschema conventional"/>
          <p:cNvPicPr>
            <a:picLocks noChangeAspect="1" noChangeArrowheads="1"/>
          </p:cNvPicPr>
          <p:nvPr/>
        </p:nvPicPr>
        <p:blipFill>
          <a:blip r:embed="rId2"/>
          <a:srcRect/>
          <a:stretch>
            <a:fillRect/>
          </a:stretch>
        </p:blipFill>
        <p:spPr bwMode="auto">
          <a:xfrm>
            <a:off x="863600" y="3933825"/>
            <a:ext cx="7524750" cy="1598613"/>
          </a:xfrm>
          <a:prstGeom prst="rect">
            <a:avLst/>
          </a:prstGeom>
          <a:noFill/>
          <a:ln w="9525">
            <a:noFill/>
            <a:miter lim="800000"/>
            <a:headEnd/>
            <a:tailEnd/>
          </a:ln>
        </p:spPr>
      </p:pic>
      <p:pic>
        <p:nvPicPr>
          <p:cNvPr id="95240" name="Picture 10" descr="Injektionsschema 4LM"/>
          <p:cNvPicPr>
            <a:picLocks noChangeAspect="1" noChangeArrowheads="1"/>
          </p:cNvPicPr>
          <p:nvPr/>
        </p:nvPicPr>
        <p:blipFill>
          <a:blip r:embed="rId3"/>
          <a:srcRect/>
          <a:stretch>
            <a:fillRect/>
          </a:stretch>
        </p:blipFill>
        <p:spPr bwMode="auto">
          <a:xfrm>
            <a:off x="928688" y="1790700"/>
            <a:ext cx="7453312" cy="1562100"/>
          </a:xfrm>
          <a:prstGeom prst="rect">
            <a:avLst/>
          </a:prstGeom>
          <a:noFill/>
          <a:ln w="9525">
            <a:noFill/>
            <a:miter lim="800000"/>
            <a:headEnd/>
            <a:tailEnd/>
          </a:ln>
        </p:spPr>
      </p:pic>
      <p:sp>
        <p:nvSpPr>
          <p:cNvPr id="95241" name="Text Box 11"/>
          <p:cNvSpPr txBox="1">
            <a:spLocks noChangeArrowheads="1"/>
          </p:cNvSpPr>
          <p:nvPr/>
        </p:nvSpPr>
        <p:spPr bwMode="auto">
          <a:xfrm>
            <a:off x="598488" y="1219200"/>
            <a:ext cx="8316912" cy="304800"/>
          </a:xfrm>
          <a:prstGeom prst="rect">
            <a:avLst/>
          </a:prstGeom>
          <a:noFill/>
          <a:ln w="9525">
            <a:noFill/>
            <a:miter lim="800000"/>
            <a:headEnd/>
            <a:tailEnd/>
          </a:ln>
          <a:effectLst/>
        </p:spPr>
        <p:txBody>
          <a:bodyPr>
            <a:spAutoFit/>
          </a:bodyPr>
          <a:lstStyle/>
          <a:p>
            <a:pPr eaLnBrk="0" hangingPunct="0"/>
            <a:r>
              <a:rPr lang="en-US" sz="1400" b="1" u="sng">
                <a:solidFill>
                  <a:srgbClr val="00589C"/>
                </a:solidFill>
                <a:ea typeface="MS PGothic" pitchFamily="34" charset="-128"/>
                <a:cs typeface="Arial" charset="0"/>
              </a:rPr>
              <a:t>Conventional</a:t>
            </a:r>
            <a:endParaRPr lang="en-US" sz="1400">
              <a:solidFill>
                <a:srgbClr val="00589C"/>
              </a:solidFill>
              <a:ea typeface="MS PGothic" pitchFamily="34" charset="-128"/>
              <a:cs typeface="Arial" charset="0"/>
            </a:endParaRPr>
          </a:p>
        </p:txBody>
      </p:sp>
      <p:sp>
        <p:nvSpPr>
          <p:cNvPr id="19468" name="Freeform 12"/>
          <p:cNvSpPr>
            <a:spLocks/>
          </p:cNvSpPr>
          <p:nvPr/>
        </p:nvSpPr>
        <p:spPr bwMode="auto">
          <a:xfrm rot="-195586">
            <a:off x="6732588" y="4257675"/>
            <a:ext cx="1187450" cy="611188"/>
          </a:xfrm>
          <a:custGeom>
            <a:avLst/>
            <a:gdLst>
              <a:gd name="T0" fmla="*/ 0 w 839"/>
              <a:gd name="T1" fmla="*/ 2147483647 h 665"/>
              <a:gd name="T2" fmla="*/ 2147483647 w 839"/>
              <a:gd name="T3" fmla="*/ 2147483647 h 665"/>
              <a:gd name="T4" fmla="*/ 2147483647 w 839"/>
              <a:gd name="T5" fmla="*/ 2147483647 h 665"/>
              <a:gd name="T6" fmla="*/ 2147483647 w 839"/>
              <a:gd name="T7" fmla="*/ 2147483647 h 665"/>
              <a:gd name="T8" fmla="*/ 2147483647 w 839"/>
              <a:gd name="T9" fmla="*/ 2147483647 h 6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9" h="665">
                <a:moveTo>
                  <a:pt x="0" y="665"/>
                </a:moveTo>
                <a:cubicBezTo>
                  <a:pt x="70" y="434"/>
                  <a:pt x="140" y="203"/>
                  <a:pt x="204" y="188"/>
                </a:cubicBezTo>
                <a:cubicBezTo>
                  <a:pt x="268" y="173"/>
                  <a:pt x="321" y="600"/>
                  <a:pt x="385" y="574"/>
                </a:cubicBezTo>
                <a:cubicBezTo>
                  <a:pt x="449" y="548"/>
                  <a:pt x="513" y="60"/>
                  <a:pt x="589" y="30"/>
                </a:cubicBezTo>
                <a:cubicBezTo>
                  <a:pt x="665" y="0"/>
                  <a:pt x="797" y="328"/>
                  <a:pt x="839" y="392"/>
                </a:cubicBezTo>
              </a:path>
            </a:pathLst>
          </a:custGeom>
          <a:noFill/>
          <a:ln w="12700" cmpd="sng">
            <a:solidFill>
              <a:srgbClr val="FF3300"/>
            </a:solidFill>
            <a:round/>
            <a:headEnd type="none" w="med" len="med"/>
            <a:tailEnd type="triangle" w="med" len="med"/>
          </a:ln>
          <a:effectLst/>
        </p:spPr>
        <p:txBody>
          <a:bodyPr/>
          <a:lstStyle/>
          <a:p>
            <a:endParaRPr lang="en-US"/>
          </a:p>
        </p:txBody>
      </p:sp>
      <p:sp>
        <p:nvSpPr>
          <p:cNvPr id="19470" name="Text Box 14"/>
          <p:cNvSpPr txBox="1">
            <a:spLocks noChangeArrowheads="1"/>
          </p:cNvSpPr>
          <p:nvPr/>
        </p:nvSpPr>
        <p:spPr bwMode="auto">
          <a:xfrm rot="-928718">
            <a:off x="7056438" y="4797425"/>
            <a:ext cx="1323975" cy="639763"/>
          </a:xfrm>
          <a:prstGeom prst="rect">
            <a:avLst/>
          </a:prstGeom>
          <a:noFill/>
          <a:ln w="9525">
            <a:noFill/>
            <a:miter lim="800000"/>
            <a:headEnd/>
            <a:tailEnd/>
          </a:ln>
          <a:effectLst/>
        </p:spPr>
        <p:txBody>
          <a:bodyPr wrap="none">
            <a:spAutoFit/>
          </a:bodyPr>
          <a:lstStyle/>
          <a:p>
            <a:r>
              <a:rPr lang="en-US" sz="1200">
                <a:solidFill>
                  <a:srgbClr val="FF3300"/>
                </a:solidFill>
                <a:cs typeface="Arial" charset="0"/>
              </a:rPr>
              <a:t>Oscillation from </a:t>
            </a:r>
            <a:br>
              <a:rPr lang="en-US" sz="1200">
                <a:solidFill>
                  <a:srgbClr val="FF3300"/>
                </a:solidFill>
                <a:cs typeface="Arial" charset="0"/>
              </a:rPr>
            </a:br>
            <a:r>
              <a:rPr lang="en-US" sz="1200">
                <a:solidFill>
                  <a:srgbClr val="FF3300"/>
                </a:solidFill>
                <a:cs typeface="Arial" charset="0"/>
              </a:rPr>
              <a:t>injection point to </a:t>
            </a:r>
          </a:p>
          <a:p>
            <a:r>
              <a:rPr lang="en-US" sz="1200">
                <a:solidFill>
                  <a:srgbClr val="FF3300"/>
                </a:solidFill>
                <a:cs typeface="Arial" charset="0"/>
              </a:rPr>
              <a:t>non-linear kicker</a:t>
            </a:r>
          </a:p>
        </p:txBody>
      </p:sp>
      <p:sp>
        <p:nvSpPr>
          <p:cNvPr id="12" name="Title 1"/>
          <p:cNvSpPr txBox="1">
            <a:spLocks/>
          </p:cNvSpPr>
          <p:nvPr/>
        </p:nvSpPr>
        <p:spPr>
          <a:xfrm>
            <a:off x="2209800" y="304800"/>
            <a:ext cx="6553200" cy="579438"/>
          </a:xfrm>
          <a:prstGeom prst="rect">
            <a:avLst/>
          </a:prstGeom>
          <a:noFill/>
          <a:ln>
            <a:noFill/>
          </a:ln>
        </p:spPr>
        <p:txBody>
          <a:bodyPr>
            <a:spAutoFit/>
          </a:bodyPr>
          <a:lstStyle/>
          <a:p>
            <a:r>
              <a:rPr lang="es-ES" sz="3200" b="1">
                <a:solidFill>
                  <a:srgbClr val="112E50"/>
                </a:solidFill>
                <a:cs typeface="Arial" charset="0"/>
              </a:rPr>
              <a:t>Injection schemes</a:t>
            </a:r>
            <a:endParaRPr lang="es-ES" sz="2800" b="1">
              <a:solidFill>
                <a:srgbClr val="112E5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8" grpId="0" animBg="1"/>
      <p:bldP spid="194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s-ES" smtClean="0">
                <a:latin typeface="Arial" charset="0"/>
                <a:cs typeface="Arial" charset="0"/>
              </a:rPr>
              <a:t>Synchrotron Radiation </a:t>
            </a:r>
            <a:endParaRPr smtClean="0">
              <a:latin typeface="Arial" charset="0"/>
              <a:cs typeface="Arial" charset="0"/>
            </a:endParaRPr>
          </a:p>
        </p:txBody>
      </p:sp>
      <p:sp>
        <p:nvSpPr>
          <p:cNvPr id="5" name="Slide Number Placeholder 5"/>
          <p:cNvSpPr txBox="1">
            <a:spLocks/>
          </p:cNvSpPr>
          <p:nvPr/>
        </p:nvSpPr>
        <p:spPr>
          <a:xfrm>
            <a:off x="8305800" y="463550"/>
            <a:ext cx="609600" cy="306388"/>
          </a:xfrm>
          <a:prstGeom prst="rect">
            <a:avLst/>
          </a:prstGeom>
        </p:spPr>
        <p:txBody>
          <a:bodyPr>
            <a:normAutofit fontScale="47500" lnSpcReduction="20000"/>
          </a:bodyPr>
          <a:lstStyle>
            <a:lvl1pPr marL="0" indent="0" algn="r" defTabSz="914400" rtl="0" eaLnBrk="1" latinLnBrk="0" hangingPunct="1">
              <a:spcBef>
                <a:spcPct val="20000"/>
              </a:spcBef>
              <a:buClr>
                <a:srgbClr val="959F38"/>
              </a:buClr>
              <a:buFontTx/>
              <a:buNone/>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0099FF"/>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fld id="{C710FC0F-25B6-437A-9C1E-F4405272E37A}" type="slidenum">
              <a:rPr lang="en-US" smtClean="0">
                <a:solidFill>
                  <a:schemeClr val="bg1"/>
                </a:solidFill>
              </a:rPr>
              <a:pPr fontAlgn="auto">
                <a:spcAft>
                  <a:spcPts val="0"/>
                </a:spcAft>
                <a:defRPr/>
              </a:pPr>
              <a:t>4</a:t>
            </a:fld>
            <a:endParaRPr lang="en-US" dirty="0">
              <a:solidFill>
                <a:schemeClr val="bg1"/>
              </a:solidFill>
            </a:endParaRPr>
          </a:p>
        </p:txBody>
      </p:sp>
      <p:pic>
        <p:nvPicPr>
          <p:cNvPr id="20483" name="Picture 2"/>
          <p:cNvPicPr>
            <a:picLocks noChangeAspect="1" noChangeArrowheads="1"/>
          </p:cNvPicPr>
          <p:nvPr/>
        </p:nvPicPr>
        <p:blipFill>
          <a:blip r:embed="rId2"/>
          <a:srcRect/>
          <a:stretch>
            <a:fillRect/>
          </a:stretch>
        </p:blipFill>
        <p:spPr bwMode="auto">
          <a:xfrm>
            <a:off x="2286000" y="1627188"/>
            <a:ext cx="6500813" cy="3935412"/>
          </a:xfrm>
          <a:prstGeom prst="rect">
            <a:avLst/>
          </a:prstGeom>
          <a:noFill/>
          <a:ln w="9525">
            <a:noFill/>
            <a:miter lim="800000"/>
            <a:headEnd/>
            <a:tailEnd/>
          </a:ln>
        </p:spPr>
      </p:pic>
      <p:pic>
        <p:nvPicPr>
          <p:cNvPr id="20484" name="Picture 3"/>
          <p:cNvPicPr>
            <a:picLocks noChangeAspect="1" noChangeArrowheads="1"/>
          </p:cNvPicPr>
          <p:nvPr/>
        </p:nvPicPr>
        <p:blipFill>
          <a:blip r:embed="rId3"/>
          <a:srcRect/>
          <a:stretch>
            <a:fillRect/>
          </a:stretch>
        </p:blipFill>
        <p:spPr bwMode="auto">
          <a:xfrm>
            <a:off x="762000" y="1295400"/>
            <a:ext cx="2524125" cy="1647825"/>
          </a:xfrm>
          <a:prstGeom prst="rect">
            <a:avLst/>
          </a:prstGeom>
          <a:noFill/>
          <a:ln w="9525">
            <a:noFill/>
            <a:miter lim="800000"/>
            <a:headEnd/>
            <a:tailEnd/>
          </a:ln>
        </p:spPr>
      </p:pic>
      <p:sp>
        <p:nvSpPr>
          <p:cNvPr id="20485" name="TextBox 3"/>
          <p:cNvSpPr txBox="1">
            <a:spLocks noChangeArrowheads="1"/>
          </p:cNvSpPr>
          <p:nvPr/>
        </p:nvSpPr>
        <p:spPr bwMode="auto">
          <a:xfrm>
            <a:off x="6400800" y="5819775"/>
            <a:ext cx="1828800" cy="369888"/>
          </a:xfrm>
          <a:prstGeom prst="rect">
            <a:avLst/>
          </a:prstGeom>
          <a:noFill/>
          <a:ln w="9525">
            <a:noFill/>
            <a:miter lim="800000"/>
            <a:headEnd/>
            <a:tailEnd/>
          </a:ln>
        </p:spPr>
        <p:txBody>
          <a:bodyPr wrap="none">
            <a:spAutoFit/>
          </a:bodyPr>
          <a:lstStyle/>
          <a:p>
            <a:r>
              <a:rPr lang="en-US" i="1">
                <a:latin typeface="Calibri" pitchFamily="34" charset="0"/>
              </a:rPr>
              <a:t>Early 20</a:t>
            </a:r>
            <a:r>
              <a:rPr lang="en-US" i="1" baseline="30000">
                <a:latin typeface="Calibri" pitchFamily="34" charset="0"/>
              </a:rPr>
              <a:t>th</a:t>
            </a:r>
            <a:r>
              <a:rPr lang="en-US" i="1">
                <a:latin typeface="Calibri" pitchFamily="34" charset="0"/>
              </a:rPr>
              <a:t> century</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3"/>
          <p:cNvPicPr>
            <a:picLocks noChangeAspect="1" noChangeArrowheads="1"/>
          </p:cNvPicPr>
          <p:nvPr/>
        </p:nvPicPr>
        <p:blipFill>
          <a:blip r:embed="rId2"/>
          <a:srcRect/>
          <a:stretch>
            <a:fillRect/>
          </a:stretch>
        </p:blipFill>
        <p:spPr bwMode="auto">
          <a:xfrm>
            <a:off x="1676400" y="762000"/>
            <a:ext cx="6567488" cy="1681163"/>
          </a:xfrm>
          <a:prstGeom prst="rect">
            <a:avLst/>
          </a:prstGeom>
          <a:noFill/>
          <a:ln w="9525">
            <a:noFill/>
            <a:miter lim="800000"/>
            <a:headEnd/>
            <a:tailEnd/>
          </a:ln>
        </p:spPr>
      </p:pic>
      <p:pic>
        <p:nvPicPr>
          <p:cNvPr id="59394" name="Picture 5"/>
          <p:cNvPicPr>
            <a:picLocks noChangeAspect="1" noChangeArrowheads="1"/>
          </p:cNvPicPr>
          <p:nvPr/>
        </p:nvPicPr>
        <p:blipFill>
          <a:blip r:embed="rId3"/>
          <a:srcRect/>
          <a:stretch>
            <a:fillRect/>
          </a:stretch>
        </p:blipFill>
        <p:spPr bwMode="auto">
          <a:xfrm>
            <a:off x="1035050" y="2743200"/>
            <a:ext cx="2438400" cy="2041525"/>
          </a:xfrm>
          <a:prstGeom prst="rect">
            <a:avLst/>
          </a:prstGeom>
          <a:noFill/>
          <a:ln w="9525">
            <a:noFill/>
            <a:miter lim="800000"/>
            <a:headEnd/>
            <a:tailEnd/>
          </a:ln>
        </p:spPr>
      </p:pic>
      <p:sp>
        <p:nvSpPr>
          <p:cNvPr id="59396" name="TextBox 2"/>
          <p:cNvSpPr txBox="1">
            <a:spLocks noChangeArrowheads="1"/>
          </p:cNvSpPr>
          <p:nvPr/>
        </p:nvSpPr>
        <p:spPr bwMode="auto">
          <a:xfrm>
            <a:off x="609600" y="5467350"/>
            <a:ext cx="1379538" cy="641350"/>
          </a:xfrm>
          <a:prstGeom prst="rect">
            <a:avLst/>
          </a:prstGeom>
          <a:noFill/>
          <a:ln w="9525">
            <a:noFill/>
            <a:miter lim="800000"/>
            <a:headEnd/>
            <a:tailEnd/>
          </a:ln>
        </p:spPr>
        <p:txBody>
          <a:bodyPr wrap="none">
            <a:spAutoFit/>
          </a:bodyPr>
          <a:lstStyle/>
          <a:p>
            <a:r>
              <a:rPr lang="es-ES">
                <a:latin typeface="Calibri" pitchFamily="34" charset="0"/>
              </a:rPr>
              <a:t>Stored beam</a:t>
            </a:r>
          </a:p>
          <a:p>
            <a:r>
              <a:rPr lang="es-ES">
                <a:latin typeface="Calibri" pitchFamily="34" charset="0"/>
              </a:rPr>
              <a:t>unperturbed</a:t>
            </a:r>
            <a:endParaRPr lang="en-US">
              <a:latin typeface="Calibri" pitchFamily="34" charset="0"/>
            </a:endParaRPr>
          </a:p>
        </p:txBody>
      </p:sp>
      <p:cxnSp>
        <p:nvCxnSpPr>
          <p:cNvPr id="5" name="Straight Arrow Connector 4"/>
          <p:cNvCxnSpPr/>
          <p:nvPr/>
        </p:nvCxnSpPr>
        <p:spPr>
          <a:xfrm flipV="1">
            <a:off x="1143000" y="3867150"/>
            <a:ext cx="990600" cy="1600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398" name="TextBox 10"/>
          <p:cNvSpPr txBox="1">
            <a:spLocks noChangeArrowheads="1"/>
          </p:cNvSpPr>
          <p:nvPr/>
        </p:nvSpPr>
        <p:spPr bwMode="auto">
          <a:xfrm>
            <a:off x="2778125" y="5467350"/>
            <a:ext cx="1517650" cy="641350"/>
          </a:xfrm>
          <a:prstGeom prst="rect">
            <a:avLst/>
          </a:prstGeom>
          <a:noFill/>
          <a:ln w="9525">
            <a:noFill/>
            <a:miter lim="800000"/>
            <a:headEnd/>
            <a:tailEnd/>
          </a:ln>
        </p:spPr>
        <p:txBody>
          <a:bodyPr wrap="none">
            <a:spAutoFit/>
          </a:bodyPr>
          <a:lstStyle/>
          <a:p>
            <a:r>
              <a:rPr lang="es-ES">
                <a:latin typeface="Calibri" pitchFamily="34" charset="0"/>
              </a:rPr>
              <a:t>Injected beam</a:t>
            </a:r>
          </a:p>
          <a:p>
            <a:r>
              <a:rPr lang="es-ES">
                <a:latin typeface="Calibri" pitchFamily="34" charset="0"/>
              </a:rPr>
              <a:t>receives a kick</a:t>
            </a:r>
            <a:endParaRPr lang="en-US">
              <a:latin typeface="Calibri" pitchFamily="34" charset="0"/>
            </a:endParaRPr>
          </a:p>
        </p:txBody>
      </p:sp>
      <p:cxnSp>
        <p:nvCxnSpPr>
          <p:cNvPr id="12" name="Straight Arrow Connector 11"/>
          <p:cNvCxnSpPr/>
          <p:nvPr/>
        </p:nvCxnSpPr>
        <p:spPr>
          <a:xfrm flipH="1" flipV="1">
            <a:off x="2667000" y="4019550"/>
            <a:ext cx="60960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514600" y="371475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402" name="Title 1"/>
          <p:cNvSpPr txBox="1">
            <a:spLocks/>
          </p:cNvSpPr>
          <p:nvPr/>
        </p:nvSpPr>
        <p:spPr bwMode="auto">
          <a:xfrm>
            <a:off x="2133600" y="304800"/>
            <a:ext cx="5867400" cy="519113"/>
          </a:xfrm>
          <a:prstGeom prst="rect">
            <a:avLst/>
          </a:prstGeom>
          <a:noFill/>
          <a:ln w="9525">
            <a:noFill/>
            <a:miter lim="800000"/>
            <a:headEnd/>
            <a:tailEnd/>
          </a:ln>
        </p:spPr>
        <p:txBody>
          <a:bodyPr anchor="b">
            <a:spAutoFit/>
          </a:bodyPr>
          <a:lstStyle/>
          <a:p>
            <a:r>
              <a:rPr lang="en-US" sz="2800" b="1">
                <a:solidFill>
                  <a:srgbClr val="112E50"/>
                </a:solidFill>
                <a:cs typeface="Arial" charset="0"/>
              </a:rPr>
              <a:t>2005 		Pulsed Quad Kicker</a:t>
            </a:r>
            <a:endParaRPr lang="en-US" sz="2000" b="1">
              <a:solidFill>
                <a:srgbClr val="112E50"/>
              </a:solidFill>
              <a:cs typeface="Arial" charset="0"/>
            </a:endParaRPr>
          </a:p>
        </p:txBody>
      </p:sp>
      <p:pic>
        <p:nvPicPr>
          <p:cNvPr id="59403" name="Picture 4"/>
          <p:cNvPicPr>
            <a:picLocks noChangeAspect="1" noChangeArrowheads="1"/>
          </p:cNvPicPr>
          <p:nvPr/>
        </p:nvPicPr>
        <p:blipFill>
          <a:blip r:embed="rId4"/>
          <a:srcRect/>
          <a:stretch>
            <a:fillRect/>
          </a:stretch>
        </p:blipFill>
        <p:spPr bwMode="auto">
          <a:xfrm>
            <a:off x="4267200" y="2667000"/>
            <a:ext cx="4338638" cy="2117725"/>
          </a:xfrm>
          <a:prstGeom prst="rect">
            <a:avLst/>
          </a:prstGeom>
          <a:noFill/>
          <a:ln w="9525">
            <a:noFill/>
            <a:miter lim="800000"/>
            <a:headEnd/>
            <a:tailEnd/>
          </a:ln>
        </p:spPr>
      </p:pic>
      <p:sp>
        <p:nvSpPr>
          <p:cNvPr id="59404" name="Text Box 12"/>
          <p:cNvSpPr txBox="1">
            <a:spLocks noChangeArrowheads="1"/>
          </p:cNvSpPr>
          <p:nvPr/>
        </p:nvSpPr>
        <p:spPr bwMode="auto">
          <a:xfrm>
            <a:off x="5181600" y="5181600"/>
            <a:ext cx="3267075" cy="915988"/>
          </a:xfrm>
          <a:prstGeom prst="rect">
            <a:avLst/>
          </a:prstGeom>
          <a:noFill/>
          <a:ln w="9525">
            <a:noFill/>
            <a:miter lim="800000"/>
            <a:headEnd/>
            <a:tailEnd/>
          </a:ln>
          <a:effectLst/>
        </p:spPr>
        <p:txBody>
          <a:bodyPr>
            <a:spAutoFit/>
          </a:bodyPr>
          <a:lstStyle/>
          <a:p>
            <a:pPr algn="ctr"/>
            <a:r>
              <a:rPr lang="en-US" i="1"/>
              <a:t>Proof of principle, but still no synchrotron light source has implemented it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a:xfrm>
            <a:off x="1828800" y="304800"/>
            <a:ext cx="6553200" cy="625475"/>
          </a:xfrm>
        </p:spPr>
        <p:txBody>
          <a:bodyPr/>
          <a:lstStyle/>
          <a:p>
            <a:r>
              <a:rPr lang="es-ES" smtClean="0">
                <a:latin typeface="Arial" charset="0"/>
                <a:cs typeface="Arial" charset="0"/>
              </a:rPr>
              <a:t>Computation</a:t>
            </a:r>
            <a:endParaRPr smtClean="0">
              <a:latin typeface="Arial" charset="0"/>
              <a:cs typeface="Arial" charset="0"/>
            </a:endParaRPr>
          </a:p>
        </p:txBody>
      </p:sp>
      <p:pic>
        <p:nvPicPr>
          <p:cNvPr id="66562" name="Picture 7"/>
          <p:cNvPicPr>
            <a:picLocks noChangeAspect="1" noChangeArrowheads="1"/>
          </p:cNvPicPr>
          <p:nvPr/>
        </p:nvPicPr>
        <p:blipFill>
          <a:blip r:embed="rId2"/>
          <a:srcRect/>
          <a:stretch>
            <a:fillRect/>
          </a:stretch>
        </p:blipFill>
        <p:spPr bwMode="auto">
          <a:xfrm>
            <a:off x="769938" y="1143000"/>
            <a:ext cx="3594100" cy="2222500"/>
          </a:xfrm>
          <a:prstGeom prst="rect">
            <a:avLst/>
          </a:prstGeom>
          <a:noFill/>
          <a:ln w="9525">
            <a:noFill/>
            <a:miter lim="800000"/>
            <a:headEnd/>
            <a:tailEnd/>
          </a:ln>
        </p:spPr>
      </p:pic>
      <p:pic>
        <p:nvPicPr>
          <p:cNvPr id="66563" name="Picture 9" descr="body_beam_bunchmuchsmaller_08"/>
          <p:cNvPicPr>
            <a:picLocks noChangeAspect="1" noChangeArrowheads="1" noCrop="1"/>
          </p:cNvPicPr>
          <p:nvPr/>
        </p:nvPicPr>
        <p:blipFill>
          <a:blip r:embed="rId3"/>
          <a:srcRect/>
          <a:stretch>
            <a:fillRect/>
          </a:stretch>
        </p:blipFill>
        <p:spPr bwMode="auto">
          <a:xfrm>
            <a:off x="3048000" y="3452813"/>
            <a:ext cx="5364163" cy="2655887"/>
          </a:xfrm>
          <a:prstGeom prst="rect">
            <a:avLst/>
          </a:prstGeom>
          <a:noFill/>
          <a:ln w="9525">
            <a:noFill/>
            <a:miter lim="800000"/>
            <a:headEnd/>
            <a:tailEnd/>
          </a:ln>
        </p:spPr>
      </p:pic>
      <p:sp>
        <p:nvSpPr>
          <p:cNvPr id="66565" name="Text Box 5"/>
          <p:cNvSpPr txBox="1">
            <a:spLocks noChangeArrowheads="1"/>
          </p:cNvSpPr>
          <p:nvPr/>
        </p:nvSpPr>
        <p:spPr bwMode="auto">
          <a:xfrm>
            <a:off x="5334000" y="1295400"/>
            <a:ext cx="2971800" cy="1311275"/>
          </a:xfrm>
          <a:prstGeom prst="rect">
            <a:avLst/>
          </a:prstGeom>
          <a:noFill/>
          <a:ln w="9525">
            <a:noFill/>
            <a:miter lim="800000"/>
            <a:headEnd/>
            <a:tailEnd/>
          </a:ln>
          <a:effectLst/>
        </p:spPr>
        <p:txBody>
          <a:bodyPr>
            <a:spAutoFit/>
          </a:bodyPr>
          <a:lstStyle/>
          <a:p>
            <a:pPr algn="ctr"/>
            <a:r>
              <a:rPr lang="en-US" sz="2000" i="1"/>
              <a:t>Computation capabilities increasing rapidly, allowing reliable simulations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a:xfrm>
            <a:off x="2286000" y="304800"/>
            <a:ext cx="6553200" cy="625475"/>
          </a:xfrm>
        </p:spPr>
        <p:txBody>
          <a:bodyPr/>
          <a:lstStyle/>
          <a:p>
            <a:r>
              <a:rPr smtClean="0">
                <a:latin typeface="Arial" charset="0"/>
                <a:cs typeface="Arial" charset="0"/>
              </a:rPr>
              <a:t>MAX IV</a:t>
            </a:r>
          </a:p>
        </p:txBody>
      </p:sp>
      <p:pic>
        <p:nvPicPr>
          <p:cNvPr id="67586" name="Picture 2"/>
          <p:cNvPicPr>
            <a:picLocks noChangeAspect="1" noChangeArrowheads="1"/>
          </p:cNvPicPr>
          <p:nvPr/>
        </p:nvPicPr>
        <p:blipFill>
          <a:blip r:embed="rId2"/>
          <a:srcRect/>
          <a:stretch>
            <a:fillRect/>
          </a:stretch>
        </p:blipFill>
        <p:spPr bwMode="auto">
          <a:xfrm>
            <a:off x="1219200" y="1143000"/>
            <a:ext cx="6413500" cy="4429125"/>
          </a:xfrm>
          <a:prstGeom prst="rect">
            <a:avLst/>
          </a:prstGeom>
          <a:noFill/>
          <a:ln w="9525">
            <a:noFill/>
            <a:miter lim="800000"/>
            <a:headEnd/>
            <a:tailEnd/>
          </a:ln>
        </p:spPr>
      </p:pic>
      <p:pic>
        <p:nvPicPr>
          <p:cNvPr id="67587" name="Picture 3"/>
          <p:cNvPicPr>
            <a:picLocks noChangeAspect="1" noChangeArrowheads="1"/>
          </p:cNvPicPr>
          <p:nvPr/>
        </p:nvPicPr>
        <p:blipFill>
          <a:blip r:embed="rId3"/>
          <a:srcRect/>
          <a:stretch>
            <a:fillRect/>
          </a:stretch>
        </p:blipFill>
        <p:spPr bwMode="auto">
          <a:xfrm>
            <a:off x="1371600" y="5791200"/>
            <a:ext cx="5553075" cy="257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a:xfrm>
            <a:off x="2286000" y="304800"/>
            <a:ext cx="6553200" cy="565150"/>
          </a:xfrm>
        </p:spPr>
        <p:txBody>
          <a:bodyPr/>
          <a:lstStyle/>
          <a:p>
            <a:pPr algn="l"/>
            <a:r>
              <a:rPr sz="3100">
                <a:latin typeface="Arial" charset="0"/>
                <a:cs typeface="Arial" charset="0"/>
              </a:rPr>
              <a:t>MAX IV</a:t>
            </a:r>
          </a:p>
        </p:txBody>
      </p:sp>
      <p:sp>
        <p:nvSpPr>
          <p:cNvPr id="93189" name="Text Box 5"/>
          <p:cNvSpPr txBox="1">
            <a:spLocks noChangeArrowheads="1"/>
          </p:cNvSpPr>
          <p:nvPr/>
        </p:nvSpPr>
        <p:spPr bwMode="auto">
          <a:xfrm>
            <a:off x="1066800" y="1127125"/>
            <a:ext cx="7391400" cy="5273675"/>
          </a:xfrm>
          <a:prstGeom prst="rect">
            <a:avLst/>
          </a:prstGeom>
          <a:noFill/>
          <a:ln w="9525">
            <a:noFill/>
            <a:miter lim="800000"/>
            <a:headEnd/>
            <a:tailEnd/>
          </a:ln>
          <a:effectLst/>
        </p:spPr>
        <p:txBody>
          <a:bodyPr>
            <a:spAutoFit/>
          </a:bodyPr>
          <a:lstStyle/>
          <a:p>
            <a:r>
              <a:rPr lang="en-US" sz="2000" i="1"/>
              <a:t>NEG Coating to reduce vacuum chamber dimensions and use of small magnets</a:t>
            </a:r>
          </a:p>
          <a:p>
            <a:r>
              <a:rPr lang="en-US" sz="2000" i="1"/>
              <a:t> </a:t>
            </a:r>
          </a:p>
          <a:p>
            <a:r>
              <a:rPr lang="en-US" sz="2000" i="1"/>
              <a:t>Multibend achromat, to reach 1 nmrad emittance</a:t>
            </a:r>
          </a:p>
          <a:p>
            <a:endParaRPr lang="en-US" sz="2000" i="1"/>
          </a:p>
          <a:p>
            <a:r>
              <a:rPr lang="en-US" sz="2000" i="1"/>
              <a:t>Block magnet construction, relying fully on simulations</a:t>
            </a:r>
          </a:p>
          <a:p>
            <a:endParaRPr lang="en-US" sz="2000" i="1"/>
          </a:p>
          <a:p>
            <a:r>
              <a:rPr lang="en-US" sz="2000" i="1"/>
              <a:t>Last generation of undulators</a:t>
            </a:r>
          </a:p>
          <a:p>
            <a:endParaRPr lang="en-US" sz="2000" i="1"/>
          </a:p>
          <a:p>
            <a:r>
              <a:rPr lang="en-US" sz="2000" i="1"/>
              <a:t>Top Up</a:t>
            </a:r>
          </a:p>
          <a:p>
            <a:endParaRPr lang="en-US" sz="2000" i="1"/>
          </a:p>
          <a:p>
            <a:r>
              <a:rPr lang="en-US" sz="2000" i="1"/>
              <a:t>Fast Orbit Feed back</a:t>
            </a:r>
          </a:p>
          <a:p>
            <a:endParaRPr lang="en-US" sz="2000" i="1"/>
          </a:p>
          <a:p>
            <a:r>
              <a:rPr lang="en-US" sz="2000" i="1"/>
              <a:t>Multipole kicker injection (with standard injection as backup)</a:t>
            </a:r>
          </a:p>
          <a:p>
            <a:endParaRPr lang="en-US" sz="2000" i="1"/>
          </a:p>
          <a:p>
            <a:r>
              <a:rPr lang="en-US" sz="2000" i="1"/>
              <a:t>…</a:t>
            </a:r>
          </a:p>
          <a:p>
            <a:r>
              <a:rPr lang="en-US" sz="2000" i="1"/>
              <a:t>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ctrTitle" idx="4294967295"/>
          </p:nvPr>
        </p:nvSpPr>
        <p:spPr>
          <a:xfrm>
            <a:off x="1295400" y="319088"/>
            <a:ext cx="7772400" cy="946150"/>
          </a:xfrm>
        </p:spPr>
        <p:txBody>
          <a:bodyPr/>
          <a:lstStyle/>
          <a:p>
            <a:r>
              <a:rPr lang="it-IT" altLang="en-US" sz="2800">
                <a:latin typeface="Arial" charset="0"/>
                <a:cs typeface="Arial" charset="0"/>
              </a:rPr>
              <a:t>Next</a:t>
            </a:r>
            <a:r>
              <a:rPr altLang="en-US" sz="2800">
                <a:latin typeface="Arial" charset="0"/>
                <a:cs typeface="Arial" charset="0"/>
              </a:rPr>
              <a:t>:</a:t>
            </a:r>
            <a:br>
              <a:rPr altLang="en-US" sz="2800">
                <a:latin typeface="Arial" charset="0"/>
                <a:cs typeface="Arial" charset="0"/>
              </a:rPr>
            </a:br>
            <a:r>
              <a:rPr lang="it-IT" altLang="en-US" sz="2800">
                <a:latin typeface="Arial" charset="0"/>
                <a:cs typeface="Arial" charset="0"/>
              </a:rPr>
              <a:t>even lower emittance lattices</a:t>
            </a:r>
            <a:endParaRPr lang="en-GB" altLang="en-US" sz="2800">
              <a:latin typeface="Arial" charset="0"/>
              <a:cs typeface="Arial" charset="0"/>
            </a:endParaRPr>
          </a:p>
        </p:txBody>
      </p:sp>
      <p:sp>
        <p:nvSpPr>
          <p:cNvPr id="68610" name="TextBox 4"/>
          <p:cNvSpPr txBox="1">
            <a:spLocks noChangeArrowheads="1"/>
          </p:cNvSpPr>
          <p:nvPr/>
        </p:nvSpPr>
        <p:spPr bwMode="auto">
          <a:xfrm>
            <a:off x="611188" y="1574800"/>
            <a:ext cx="7993062" cy="3767138"/>
          </a:xfrm>
          <a:prstGeom prst="rect">
            <a:avLst/>
          </a:prstGeom>
          <a:noFill/>
          <a:ln w="9525">
            <a:noFill/>
            <a:miter lim="800000"/>
            <a:headEnd/>
            <a:tailEnd/>
          </a:ln>
        </p:spPr>
        <p:txBody>
          <a:bodyPr>
            <a:spAutoFit/>
          </a:bodyPr>
          <a:lstStyle/>
          <a:p>
            <a:r>
              <a:rPr lang="it-IT" altLang="en-US" sz="2000" i="1">
                <a:cs typeface="Arial" charset="0"/>
              </a:rPr>
              <a:t>We need to master Nonlinear beam dynamics in order to optimise dynamic aperture and Touschek lifetime</a:t>
            </a:r>
          </a:p>
          <a:p>
            <a:endParaRPr lang="it-IT" altLang="en-US" sz="2000" i="1">
              <a:cs typeface="Arial" charset="0"/>
            </a:endParaRPr>
          </a:p>
          <a:p>
            <a:r>
              <a:rPr lang="it-IT" altLang="en-US" sz="2000" i="1" u="sng">
                <a:cs typeface="Arial" charset="0"/>
              </a:rPr>
              <a:t>MOGA</a:t>
            </a:r>
            <a:r>
              <a:rPr lang="it-IT" altLang="en-US" sz="2000">
                <a:cs typeface="Arial" charset="0"/>
              </a:rPr>
              <a:t> – Multi-Objective </a:t>
            </a:r>
            <a:r>
              <a:rPr lang="it-IT" altLang="en-US">
                <a:cs typeface="Arial" charset="0"/>
              </a:rPr>
              <a:t>(multi-parameters) </a:t>
            </a:r>
            <a:r>
              <a:rPr lang="it-IT" altLang="en-US" sz="2000">
                <a:cs typeface="Arial" charset="0"/>
              </a:rPr>
              <a:t>Genetic Algorithms</a:t>
            </a:r>
          </a:p>
          <a:p>
            <a:endParaRPr lang="it-IT" altLang="en-US" sz="600">
              <a:cs typeface="Arial" charset="0"/>
            </a:endParaRPr>
          </a:p>
          <a:p>
            <a:r>
              <a:rPr lang="en-US" altLang="en-US">
                <a:cs typeface="Arial" charset="0"/>
              </a:rPr>
              <a:t>	Objectives:	Dynamic aperture</a:t>
            </a:r>
          </a:p>
          <a:p>
            <a:pPr marL="742950" lvl="1" indent="-285750"/>
            <a:r>
              <a:rPr lang="en-US" altLang="en-US">
                <a:cs typeface="Arial" charset="0"/>
              </a:rPr>
              <a:t>				Momentum aperture and lifetime</a:t>
            </a:r>
          </a:p>
          <a:p>
            <a:pPr marL="742950" lvl="1" indent="-285750"/>
            <a:r>
              <a:rPr lang="en-US" altLang="en-US">
                <a:cs typeface="Arial" charset="0"/>
              </a:rPr>
              <a:t>				Tune shift with amplitude, dnx,y/dJx,y</a:t>
            </a:r>
          </a:p>
          <a:p>
            <a:pPr marL="742950" lvl="1" indent="-285750"/>
            <a:r>
              <a:rPr lang="en-US" altLang="en-US">
                <a:cs typeface="Arial" charset="0"/>
              </a:rPr>
              <a:t>				Linear optics parameters</a:t>
            </a:r>
          </a:p>
          <a:p>
            <a:pPr marL="742950" lvl="1" indent="-285750"/>
            <a:endParaRPr lang="en-US" altLang="en-US" sz="700">
              <a:cs typeface="Arial" charset="0"/>
            </a:endParaRPr>
          </a:p>
          <a:p>
            <a:r>
              <a:rPr lang="en-US" altLang="en-US">
                <a:cs typeface="Arial" charset="0"/>
              </a:rPr>
              <a:t>	Variables: 	Sextupoles, Octupoles, Quadrupoles</a:t>
            </a:r>
          </a:p>
          <a:p>
            <a:endParaRPr lang="en-US" altLang="en-US">
              <a:cs typeface="Arial" charset="0"/>
            </a:endParaRPr>
          </a:p>
          <a:p>
            <a:endParaRPr lang="it-IT" altLang="en-US" sz="2000">
              <a:cs typeface="Arial" charset="0"/>
            </a:endParaRPr>
          </a:p>
          <a:p>
            <a:r>
              <a:rPr lang="it-IT" altLang="en-US" sz="2000" i="1" u="sng">
                <a:cs typeface="Arial" charset="0"/>
              </a:rPr>
              <a:t>Deterministic</a:t>
            </a:r>
            <a:r>
              <a:rPr lang="it-IT" altLang="en-US" sz="2000">
                <a:cs typeface="Arial" charset="0"/>
              </a:rPr>
              <a:t> – Hamiltonian resonance driving terms analysis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1"/>
          <p:cNvSpPr>
            <a:spLocks noGrp="1" noChangeArrowheads="1"/>
          </p:cNvSpPr>
          <p:nvPr>
            <p:ph type="title"/>
          </p:nvPr>
        </p:nvSpPr>
        <p:spPr/>
        <p:txBody>
          <a:bodyPr/>
          <a:lstStyle/>
          <a:p>
            <a:r>
              <a:rPr altLang="en-US">
                <a:latin typeface="Arial" charset="0"/>
                <a:cs typeface="Arial" charset="0"/>
              </a:rPr>
              <a:t>PEP - X</a:t>
            </a:r>
          </a:p>
        </p:txBody>
      </p:sp>
      <p:pic>
        <p:nvPicPr>
          <p:cNvPr id="69634" name="Picture 2" descr="C:\PEP-X\Ultimate Storage Ring\PEPX.tiff"/>
          <p:cNvPicPr>
            <a:picLocks noChangeAspect="1" noChangeArrowheads="1"/>
          </p:cNvPicPr>
          <p:nvPr/>
        </p:nvPicPr>
        <p:blipFill>
          <a:blip r:embed="rId2"/>
          <a:srcRect/>
          <a:stretch>
            <a:fillRect/>
          </a:stretch>
        </p:blipFill>
        <p:spPr bwMode="auto">
          <a:xfrm>
            <a:off x="250825" y="1196975"/>
            <a:ext cx="6985000" cy="5054600"/>
          </a:xfrm>
          <a:prstGeom prst="rect">
            <a:avLst/>
          </a:prstGeom>
          <a:noFill/>
          <a:ln w="9525">
            <a:noFill/>
            <a:miter lim="800000"/>
            <a:headEnd/>
            <a:tailEnd/>
          </a:ln>
        </p:spPr>
      </p:pic>
      <p:pic>
        <p:nvPicPr>
          <p:cNvPr id="69635" name="Picture 2" descr="C:\Publication\FLS2012\cell.tif"/>
          <p:cNvPicPr>
            <a:picLocks noChangeAspect="1" noChangeArrowheads="1"/>
          </p:cNvPicPr>
          <p:nvPr/>
        </p:nvPicPr>
        <p:blipFill>
          <a:blip r:embed="rId3"/>
          <a:srcRect/>
          <a:stretch>
            <a:fillRect/>
          </a:stretch>
        </p:blipFill>
        <p:spPr bwMode="auto">
          <a:xfrm>
            <a:off x="6126163" y="4652963"/>
            <a:ext cx="2767012" cy="1509712"/>
          </a:xfrm>
          <a:prstGeom prst="rect">
            <a:avLst/>
          </a:prstGeom>
          <a:noFill/>
          <a:ln w="9525">
            <a:noFill/>
            <a:miter lim="800000"/>
            <a:headEnd/>
            <a:tailEnd/>
          </a:ln>
        </p:spPr>
      </p:pic>
      <p:sp>
        <p:nvSpPr>
          <p:cNvPr id="69636" name="Text Box 14"/>
          <p:cNvSpPr txBox="1">
            <a:spLocks noChangeArrowheads="1"/>
          </p:cNvSpPr>
          <p:nvPr/>
        </p:nvSpPr>
        <p:spPr bwMode="auto">
          <a:xfrm>
            <a:off x="6804025" y="4149725"/>
            <a:ext cx="1949450" cy="366713"/>
          </a:xfrm>
          <a:prstGeom prst="rect">
            <a:avLst/>
          </a:prstGeom>
          <a:noFill/>
          <a:ln w="9525">
            <a:noFill/>
            <a:miter lim="800000"/>
            <a:headEnd/>
            <a:tailEnd/>
          </a:ln>
        </p:spPr>
        <p:txBody>
          <a:bodyPr wrap="none">
            <a:spAutoFit/>
          </a:bodyPr>
          <a:lstStyle/>
          <a:p>
            <a:r>
              <a:rPr lang="en-US" altLang="en-US">
                <a:latin typeface="Calibri" pitchFamily="34" charset="0"/>
              </a:rPr>
              <a:t>7 Bend Achromat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r>
              <a:rPr altLang="en-US" sz="3600" smtClean="0">
                <a:latin typeface="Arial" charset="0"/>
                <a:cs typeface="Arial" charset="0"/>
              </a:rPr>
              <a:t>Cancellation of resonances</a:t>
            </a:r>
          </a:p>
        </p:txBody>
      </p:sp>
      <p:sp>
        <p:nvSpPr>
          <p:cNvPr id="70658" name="TextBox 10"/>
          <p:cNvSpPr txBox="1">
            <a:spLocks noChangeArrowheads="1"/>
          </p:cNvSpPr>
          <p:nvPr/>
        </p:nvSpPr>
        <p:spPr bwMode="auto">
          <a:xfrm>
            <a:off x="927100" y="5300663"/>
            <a:ext cx="7302500" cy="730250"/>
          </a:xfrm>
          <a:prstGeom prst="rect">
            <a:avLst/>
          </a:prstGeom>
          <a:noFill/>
          <a:ln w="9525">
            <a:noFill/>
            <a:miter lim="800000"/>
            <a:headEnd/>
            <a:tailEnd/>
          </a:ln>
        </p:spPr>
        <p:txBody>
          <a:bodyPr wrap="none">
            <a:spAutoFit/>
          </a:bodyPr>
          <a:lstStyle/>
          <a:p>
            <a:r>
              <a:rPr lang="en-US" altLang="en-US" sz="1400">
                <a:latin typeface="Comic Sans MS" pitchFamily="66" charset="0"/>
              </a:rPr>
              <a:t>The dynamic aperture is in unit of sigma of the equilibrium beam size. The USR design</a:t>
            </a:r>
          </a:p>
          <a:p>
            <a:r>
              <a:rPr lang="en-US" altLang="en-US" sz="1400">
                <a:latin typeface="Comic Sans MS" pitchFamily="66" charset="0"/>
              </a:rPr>
              <a:t>is built with </a:t>
            </a:r>
            <a:r>
              <a:rPr lang="en-US" altLang="en-US" sz="1400" u="sng">
                <a:latin typeface="Comic Sans MS" pitchFamily="66" charset="0"/>
              </a:rPr>
              <a:t>4</a:t>
            </a:r>
            <a:r>
              <a:rPr lang="en-US" altLang="en-US" sz="1400" u="sng" baseline="30000">
                <a:latin typeface="Comic Sans MS" pitchFamily="66" charset="0"/>
              </a:rPr>
              <a:t>th</a:t>
            </a:r>
            <a:r>
              <a:rPr lang="en-US" altLang="en-US" sz="1400" u="sng">
                <a:latin typeface="Comic Sans MS" pitchFamily="66" charset="0"/>
              </a:rPr>
              <a:t>-order geometric achromats and therefore no 3</a:t>
            </a:r>
            <a:r>
              <a:rPr lang="en-US" altLang="en-US" sz="1400" u="sng" baseline="30000">
                <a:latin typeface="Comic Sans MS" pitchFamily="66" charset="0"/>
              </a:rPr>
              <a:t>rd</a:t>
            </a:r>
            <a:r>
              <a:rPr lang="en-US" altLang="en-US" sz="1400" u="sng">
                <a:latin typeface="Comic Sans MS" pitchFamily="66" charset="0"/>
              </a:rPr>
              <a:t> and 4</a:t>
            </a:r>
            <a:r>
              <a:rPr lang="en-US" altLang="en-US" sz="1400" u="sng" baseline="30000">
                <a:latin typeface="Comic Sans MS" pitchFamily="66" charset="0"/>
              </a:rPr>
              <a:t>th</a:t>
            </a:r>
            <a:r>
              <a:rPr lang="en-US" altLang="en-US" sz="1400" u="sng">
                <a:latin typeface="Comic Sans MS" pitchFamily="66" charset="0"/>
              </a:rPr>
              <a:t> order</a:t>
            </a:r>
          </a:p>
          <a:p>
            <a:r>
              <a:rPr lang="en-US" altLang="en-US" sz="1400" u="sng">
                <a:latin typeface="Comic Sans MS" pitchFamily="66" charset="0"/>
              </a:rPr>
              <a:t>resonances driven by the sextupoles seen in the scan</a:t>
            </a:r>
            <a:r>
              <a:rPr lang="en-US" altLang="en-US" sz="1400">
                <a:latin typeface="Comic Sans MS" pitchFamily="66" charset="0"/>
              </a:rPr>
              <a:t>.</a:t>
            </a:r>
          </a:p>
        </p:txBody>
      </p:sp>
      <p:sp>
        <p:nvSpPr>
          <p:cNvPr id="70659" name="Text Placeholder 2"/>
          <p:cNvSpPr>
            <a:spLocks/>
          </p:cNvSpPr>
          <p:nvPr/>
        </p:nvSpPr>
        <p:spPr bwMode="auto">
          <a:xfrm>
            <a:off x="533400" y="1062038"/>
            <a:ext cx="4040188" cy="639762"/>
          </a:xfrm>
          <a:prstGeom prst="rect">
            <a:avLst/>
          </a:prstGeom>
          <a:noFill/>
          <a:ln w="9525">
            <a:noFill/>
            <a:miter lim="800000"/>
            <a:headEnd/>
            <a:tailEnd/>
          </a:ln>
        </p:spPr>
        <p:txBody>
          <a:bodyPr anchor="b"/>
          <a:lstStyle/>
          <a:p>
            <a:pPr>
              <a:spcBef>
                <a:spcPct val="20000"/>
              </a:spcBef>
            </a:pPr>
            <a:r>
              <a:rPr lang="en-US" altLang="en-US" sz="2400" b="1">
                <a:solidFill>
                  <a:srgbClr val="002060"/>
                </a:solidFill>
                <a:latin typeface="Comic Sans MS" pitchFamily="66" charset="0"/>
              </a:rPr>
              <a:t>PEP-X: Baseline (2008)</a:t>
            </a:r>
          </a:p>
        </p:txBody>
      </p:sp>
      <p:sp>
        <p:nvSpPr>
          <p:cNvPr id="70660" name="Text Placeholder 4"/>
          <p:cNvSpPr>
            <a:spLocks/>
          </p:cNvSpPr>
          <p:nvPr/>
        </p:nvSpPr>
        <p:spPr bwMode="auto">
          <a:xfrm>
            <a:off x="4800600" y="1062038"/>
            <a:ext cx="4041775" cy="639762"/>
          </a:xfrm>
          <a:prstGeom prst="rect">
            <a:avLst/>
          </a:prstGeom>
          <a:noFill/>
          <a:ln w="9525">
            <a:noFill/>
            <a:miter lim="800000"/>
            <a:headEnd/>
            <a:tailEnd/>
          </a:ln>
        </p:spPr>
        <p:txBody>
          <a:bodyPr anchor="b"/>
          <a:lstStyle/>
          <a:p>
            <a:pPr>
              <a:spcBef>
                <a:spcPct val="20000"/>
              </a:spcBef>
            </a:pPr>
            <a:r>
              <a:rPr lang="en-US" altLang="en-US" sz="2400" b="1">
                <a:solidFill>
                  <a:srgbClr val="002060"/>
                </a:solidFill>
                <a:latin typeface="Comic Sans MS" pitchFamily="66" charset="0"/>
              </a:rPr>
              <a:t>PEP-X: USR (2011)</a:t>
            </a:r>
          </a:p>
        </p:txBody>
      </p:sp>
      <p:pic>
        <p:nvPicPr>
          <p:cNvPr id="70661" name="Picture 3" descr="C:\Publication\FLS2012\scan_xy_baseline.eps"/>
          <p:cNvPicPr>
            <a:picLocks noChangeAspect="1" noChangeArrowheads="1"/>
          </p:cNvPicPr>
          <p:nvPr/>
        </p:nvPicPr>
        <p:blipFill>
          <a:blip r:embed="rId2"/>
          <a:srcRect/>
          <a:stretch>
            <a:fillRect/>
          </a:stretch>
        </p:blipFill>
        <p:spPr bwMode="auto">
          <a:xfrm>
            <a:off x="457200" y="1747838"/>
            <a:ext cx="4040188" cy="3335337"/>
          </a:xfrm>
          <a:prstGeom prst="rect">
            <a:avLst/>
          </a:prstGeom>
          <a:noFill/>
          <a:ln w="9525">
            <a:noFill/>
            <a:miter lim="800000"/>
            <a:headEnd/>
            <a:tailEnd/>
          </a:ln>
        </p:spPr>
      </p:pic>
      <p:pic>
        <p:nvPicPr>
          <p:cNvPr id="70662" name="Picture 4" descr="C:\Publication\FLS2012\scan_xy_achromat.eps"/>
          <p:cNvPicPr>
            <a:picLocks noChangeAspect="1" noChangeArrowheads="1"/>
          </p:cNvPicPr>
          <p:nvPr/>
        </p:nvPicPr>
        <p:blipFill>
          <a:blip r:embed="rId3"/>
          <a:srcRect/>
          <a:stretch>
            <a:fillRect/>
          </a:stretch>
        </p:blipFill>
        <p:spPr bwMode="auto">
          <a:xfrm>
            <a:off x="4572000" y="1747838"/>
            <a:ext cx="4041775" cy="333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2209800" y="304800"/>
            <a:ext cx="6553200" cy="565150"/>
          </a:xfrm>
        </p:spPr>
        <p:txBody>
          <a:bodyPr/>
          <a:lstStyle/>
          <a:p>
            <a:r>
              <a:rPr altLang="en-US" sz="3100" smtClean="0">
                <a:latin typeface="Arial" charset="0"/>
                <a:cs typeface="Arial" charset="0"/>
              </a:rPr>
              <a:t>Next Generation Light Sources</a:t>
            </a:r>
          </a:p>
        </p:txBody>
      </p:sp>
      <p:pic>
        <p:nvPicPr>
          <p:cNvPr id="71682" name="Picture 100"/>
          <p:cNvPicPr>
            <a:picLocks noChangeAspect="1" noChangeArrowheads="1"/>
          </p:cNvPicPr>
          <p:nvPr/>
        </p:nvPicPr>
        <p:blipFill>
          <a:blip r:embed="rId2"/>
          <a:srcRect/>
          <a:stretch>
            <a:fillRect/>
          </a:stretch>
        </p:blipFill>
        <p:spPr bwMode="auto">
          <a:xfrm>
            <a:off x="827088" y="1125538"/>
            <a:ext cx="7537450" cy="5140325"/>
          </a:xfrm>
          <a:prstGeom prst="rect">
            <a:avLst/>
          </a:prstGeom>
          <a:noFill/>
          <a:ln w="9525">
            <a:noFill/>
            <a:miter lim="800000"/>
            <a:headEnd/>
            <a:tailEnd/>
          </a:ln>
        </p:spPr>
      </p:pic>
      <p:sp>
        <p:nvSpPr>
          <p:cNvPr id="71683" name="Oval 101"/>
          <p:cNvSpPr>
            <a:spLocks noChangeArrowheads="1"/>
          </p:cNvSpPr>
          <p:nvPr/>
        </p:nvSpPr>
        <p:spPr bwMode="auto">
          <a:xfrm>
            <a:off x="6588125" y="1773238"/>
            <a:ext cx="792163" cy="360362"/>
          </a:xfrm>
          <a:prstGeom prst="ellipse">
            <a:avLst/>
          </a:prstGeom>
          <a:noFill/>
          <a:ln w="28575">
            <a:solidFill>
              <a:srgbClr val="FF0000"/>
            </a:solidFill>
            <a:round/>
            <a:headEnd/>
            <a:tailEnd/>
          </a:ln>
        </p:spPr>
        <p:txBody>
          <a:bodyPr wrap="none" anchor="ctr"/>
          <a:lstStyle/>
          <a:p>
            <a:endParaRPr lang="en-US">
              <a:latin typeface="Calibri" pitchFamily="34" charset="0"/>
            </a:endParaRPr>
          </a:p>
        </p:txBody>
      </p:sp>
      <p:sp>
        <p:nvSpPr>
          <p:cNvPr id="71684" name="Oval 102"/>
          <p:cNvSpPr>
            <a:spLocks noChangeArrowheads="1"/>
          </p:cNvSpPr>
          <p:nvPr/>
        </p:nvSpPr>
        <p:spPr bwMode="auto">
          <a:xfrm>
            <a:off x="6659563" y="3068638"/>
            <a:ext cx="1008062" cy="288925"/>
          </a:xfrm>
          <a:prstGeom prst="ellipse">
            <a:avLst/>
          </a:prstGeom>
          <a:noFill/>
          <a:ln w="28575">
            <a:solidFill>
              <a:srgbClr val="FF0000"/>
            </a:solidFill>
            <a:round/>
            <a:headEnd/>
            <a:tailEnd/>
          </a:ln>
        </p:spPr>
        <p:txBody>
          <a:bodyPr wrap="none" anchor="ctr"/>
          <a:lstStyle/>
          <a:p>
            <a:pPr algn="ctr"/>
            <a:endParaRPr lang="en-US" altLang="en-US">
              <a:solidFill>
                <a:srgbClr val="FF0000"/>
              </a:solidFill>
              <a:latin typeface="Calibri" pitchFamily="34" charset="0"/>
            </a:endParaRPr>
          </a:p>
        </p:txBody>
      </p:sp>
      <p:sp>
        <p:nvSpPr>
          <p:cNvPr id="71685" name="Oval 103"/>
          <p:cNvSpPr>
            <a:spLocks noChangeArrowheads="1"/>
          </p:cNvSpPr>
          <p:nvPr/>
        </p:nvSpPr>
        <p:spPr bwMode="auto">
          <a:xfrm>
            <a:off x="6659563" y="3357563"/>
            <a:ext cx="504825" cy="360362"/>
          </a:xfrm>
          <a:prstGeom prst="ellipse">
            <a:avLst/>
          </a:prstGeom>
          <a:noFill/>
          <a:ln w="28575">
            <a:solidFill>
              <a:srgbClr val="FF0000"/>
            </a:solidFill>
            <a:round/>
            <a:headEnd/>
            <a:tailEnd/>
          </a:ln>
        </p:spPr>
        <p:txBody>
          <a:bodyPr wrap="none" anchor="ctr"/>
          <a:lstStyle/>
          <a:p>
            <a:endParaRPr lang="en-US">
              <a:latin typeface="Calibri" pitchFamily="34" charset="0"/>
            </a:endParaRPr>
          </a:p>
        </p:txBody>
      </p:sp>
      <p:sp>
        <p:nvSpPr>
          <p:cNvPr id="71686" name="Oval 104"/>
          <p:cNvSpPr>
            <a:spLocks noChangeArrowheads="1"/>
          </p:cNvSpPr>
          <p:nvPr/>
        </p:nvSpPr>
        <p:spPr bwMode="auto">
          <a:xfrm>
            <a:off x="827088" y="5300663"/>
            <a:ext cx="1944687" cy="360362"/>
          </a:xfrm>
          <a:prstGeom prst="ellipse">
            <a:avLst/>
          </a:prstGeom>
          <a:noFill/>
          <a:ln w="28575">
            <a:solidFill>
              <a:srgbClr val="FF0000"/>
            </a:solidFill>
            <a:round/>
            <a:headEnd/>
            <a:tailEnd/>
          </a:ln>
        </p:spPr>
        <p:txBody>
          <a:bodyPr wrap="none" anchor="ctr"/>
          <a:lstStyle/>
          <a:p>
            <a:endParaRPr lang="en-US">
              <a:latin typeface="Calibri"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46" name="Rectangle 2"/>
          <p:cNvSpPr>
            <a:spLocks noGrp="1" noChangeArrowheads="1"/>
          </p:cNvSpPr>
          <p:nvPr>
            <p:ph type="title"/>
          </p:nvPr>
        </p:nvSpPr>
        <p:spPr>
          <a:xfrm>
            <a:off x="1828800" y="304800"/>
            <a:ext cx="6553200" cy="565150"/>
          </a:xfrm>
        </p:spPr>
        <p:txBody>
          <a:bodyPr/>
          <a:lstStyle/>
          <a:p>
            <a:r>
              <a:rPr altLang="en-US" sz="3100" smtClean="0">
                <a:latin typeface="Arial" charset="0"/>
                <a:cs typeface="Arial" charset="0"/>
              </a:rPr>
              <a:t>Next Generation Light Sources</a:t>
            </a:r>
          </a:p>
        </p:txBody>
      </p:sp>
      <p:pic>
        <p:nvPicPr>
          <p:cNvPr id="19547" name="Picture 9" descr="3GLS_emittance_HV.png"/>
          <p:cNvPicPr>
            <a:picLocks noChangeAspect="1"/>
          </p:cNvPicPr>
          <p:nvPr/>
        </p:nvPicPr>
        <p:blipFill>
          <a:blip r:embed="rId3"/>
          <a:srcRect/>
          <a:stretch>
            <a:fillRect/>
          </a:stretch>
        </p:blipFill>
        <p:spPr bwMode="auto">
          <a:xfrm>
            <a:off x="1527175" y="1104900"/>
            <a:ext cx="6789738" cy="4411663"/>
          </a:xfrm>
          <a:prstGeom prst="rect">
            <a:avLst/>
          </a:prstGeom>
          <a:noFill/>
          <a:ln w="9525">
            <a:noFill/>
            <a:miter lim="800000"/>
            <a:headEnd/>
            <a:tailEnd/>
          </a:ln>
        </p:spPr>
      </p:pic>
      <p:sp>
        <p:nvSpPr>
          <p:cNvPr id="6" name="Oval 5"/>
          <p:cNvSpPr>
            <a:spLocks noChangeArrowheads="1"/>
          </p:cNvSpPr>
          <p:nvPr/>
        </p:nvSpPr>
        <p:spPr bwMode="auto">
          <a:xfrm>
            <a:off x="2411413" y="2420938"/>
            <a:ext cx="936625" cy="647700"/>
          </a:xfrm>
          <a:prstGeom prst="ellipse">
            <a:avLst/>
          </a:prstGeom>
          <a:solidFill>
            <a:srgbClr val="FFFF00">
              <a:alpha val="25098"/>
            </a:srgbClr>
          </a:solidFill>
          <a:ln w="25400" algn="ctr">
            <a:solidFill>
              <a:srgbClr val="FF0000"/>
            </a:solidFill>
            <a:round/>
            <a:headEnd/>
            <a:tailEnd/>
          </a:ln>
        </p:spPr>
        <p:txBody>
          <a:bodyPr/>
          <a:lstStyle/>
          <a:p>
            <a:endParaRPr lang="en-US" altLang="en-US">
              <a:solidFill>
                <a:srgbClr val="FFFF00"/>
              </a:solidFill>
              <a:latin typeface="Calibri" pitchFamily="34" charset="0"/>
            </a:endParaRPr>
          </a:p>
        </p:txBody>
      </p:sp>
      <p:sp>
        <p:nvSpPr>
          <p:cNvPr id="8" name="Oval 7"/>
          <p:cNvSpPr/>
          <p:nvPr/>
        </p:nvSpPr>
        <p:spPr>
          <a:xfrm>
            <a:off x="1174750" y="3265488"/>
            <a:ext cx="73025"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TextBox 8"/>
          <p:cNvSpPr txBox="1">
            <a:spLocks noChangeArrowheads="1"/>
          </p:cNvSpPr>
          <p:nvPr/>
        </p:nvSpPr>
        <p:spPr bwMode="auto">
          <a:xfrm>
            <a:off x="455613" y="3408363"/>
            <a:ext cx="1223962" cy="915987"/>
          </a:xfrm>
          <a:prstGeom prst="rect">
            <a:avLst/>
          </a:prstGeom>
          <a:noFill/>
          <a:ln w="9525">
            <a:noFill/>
            <a:miter lim="800000"/>
            <a:headEnd/>
            <a:tailEnd/>
          </a:ln>
        </p:spPr>
        <p:txBody>
          <a:bodyPr>
            <a:spAutoFit/>
          </a:bodyPr>
          <a:lstStyle/>
          <a:p>
            <a:pPr algn="ctr"/>
            <a:r>
              <a:rPr lang="it-IT" altLang="en-US">
                <a:latin typeface="Calibri" pitchFamily="34" charset="0"/>
              </a:rPr>
              <a:t>Tevatron ULS</a:t>
            </a:r>
          </a:p>
          <a:p>
            <a:pPr algn="ctr"/>
            <a:r>
              <a:rPr lang="it-IT" altLang="en-US">
                <a:latin typeface="Calibri" pitchFamily="34" charset="0"/>
              </a:rPr>
              <a:t>3 pm </a:t>
            </a:r>
            <a:endParaRPr lang="en-GB" altLang="en-US">
              <a:latin typeface="Calibri" pitchFamily="34" charset="0"/>
            </a:endParaRPr>
          </a:p>
        </p:txBody>
      </p:sp>
      <p:sp>
        <p:nvSpPr>
          <p:cNvPr id="19551" name="Text Box 3"/>
          <p:cNvSpPr txBox="1">
            <a:spLocks noChangeArrowheads="1"/>
          </p:cNvSpPr>
          <p:nvPr/>
        </p:nvSpPr>
        <p:spPr bwMode="auto">
          <a:xfrm>
            <a:off x="468313" y="5757863"/>
            <a:ext cx="4537075" cy="396875"/>
          </a:xfrm>
          <a:prstGeom prst="rect">
            <a:avLst/>
          </a:prstGeom>
          <a:solidFill>
            <a:srgbClr val="FFFFFF"/>
          </a:solidFill>
          <a:ln w="9525">
            <a:noFill/>
            <a:miter lim="800000"/>
            <a:headEnd/>
            <a:tailEnd/>
          </a:ln>
        </p:spPr>
        <p:txBody>
          <a:bodyPr>
            <a:spAutoFit/>
          </a:bodyPr>
          <a:lstStyle/>
          <a:p>
            <a:r>
              <a:rPr lang="en-GB" altLang="en-US" sz="2000">
                <a:solidFill>
                  <a:srgbClr val="FF0000"/>
                </a:solidFill>
              </a:rPr>
              <a:t>U</a:t>
            </a:r>
            <a:r>
              <a:rPr lang="en-GB" altLang="en-US" sz="2000"/>
              <a:t>ltimate </a:t>
            </a:r>
            <a:r>
              <a:rPr lang="en-GB" altLang="en-US" sz="2000">
                <a:solidFill>
                  <a:srgbClr val="FF0000"/>
                </a:solidFill>
              </a:rPr>
              <a:t>LS</a:t>
            </a:r>
            <a:r>
              <a:rPr lang="en-GB" altLang="en-US" sz="2000"/>
              <a:t>: Diffraction limited lattices</a:t>
            </a:r>
          </a:p>
        </p:txBody>
      </p:sp>
      <p:graphicFrame>
        <p:nvGraphicFramePr>
          <p:cNvPr id="19545" name="Object 89"/>
          <p:cNvGraphicFramePr>
            <a:graphicFrameLocks noChangeAspect="1"/>
          </p:cNvGraphicFramePr>
          <p:nvPr/>
        </p:nvGraphicFramePr>
        <p:xfrm>
          <a:off x="5292725" y="5589588"/>
          <a:ext cx="776288" cy="712787"/>
        </p:xfrm>
        <a:graphic>
          <a:graphicData uri="http://schemas.openxmlformats.org/presentationml/2006/ole">
            <p:oleObj spid="_x0000_s19545" name="Equazione" r:id="rId4" imgW="393359" imgH="355292" progId="Equation.3">
              <p:embed/>
            </p:oleObj>
          </a:graphicData>
        </a:graphic>
      </p:graphicFrame>
      <p:sp>
        <p:nvSpPr>
          <p:cNvPr id="19552" name="TextBox 11"/>
          <p:cNvSpPr txBox="1">
            <a:spLocks noChangeArrowheads="1"/>
          </p:cNvSpPr>
          <p:nvPr/>
        </p:nvSpPr>
        <p:spPr bwMode="auto">
          <a:xfrm>
            <a:off x="6372225" y="5734050"/>
            <a:ext cx="2339975" cy="396875"/>
          </a:xfrm>
          <a:prstGeom prst="rect">
            <a:avLst/>
          </a:prstGeom>
          <a:noFill/>
          <a:ln w="9525">
            <a:noFill/>
            <a:miter lim="800000"/>
            <a:headEnd/>
            <a:tailEnd/>
          </a:ln>
        </p:spPr>
        <p:txBody>
          <a:bodyPr>
            <a:spAutoFit/>
          </a:bodyPr>
          <a:lstStyle/>
          <a:p>
            <a:r>
              <a:rPr lang="it-IT" altLang="en-US" sz="2000">
                <a:cs typeface="Arial" charset="0"/>
              </a:rPr>
              <a:t>8 pm at 1 Angstron</a:t>
            </a:r>
            <a:endParaRPr lang="en-GB" altLang="en-US" sz="2000">
              <a:cs typeface="Arial" charset="0"/>
            </a:endParaRPr>
          </a:p>
        </p:txBody>
      </p:sp>
      <p:sp>
        <p:nvSpPr>
          <p:cNvPr id="2" name="Oval 5"/>
          <p:cNvSpPr>
            <a:spLocks noChangeArrowheads="1"/>
          </p:cNvSpPr>
          <p:nvPr/>
        </p:nvSpPr>
        <p:spPr bwMode="auto">
          <a:xfrm>
            <a:off x="539750" y="3068638"/>
            <a:ext cx="1223963" cy="1368425"/>
          </a:xfrm>
          <a:prstGeom prst="ellipse">
            <a:avLst/>
          </a:prstGeom>
          <a:solidFill>
            <a:srgbClr val="FFFF00">
              <a:alpha val="25098"/>
            </a:srgbClr>
          </a:solidFill>
          <a:ln w="25400" algn="ctr">
            <a:solidFill>
              <a:srgbClr val="FF0000"/>
            </a:solidFill>
            <a:round/>
            <a:headEnd/>
            <a:tailEnd/>
          </a:ln>
        </p:spPr>
        <p:txBody>
          <a:bodyPr/>
          <a:lstStyle/>
          <a:p>
            <a:endParaRPr lang="en-US" altLang="en-US">
              <a:solidFill>
                <a:srgbClr val="FFFF00"/>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5"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heckerboard(across)">
                                      <p:cBhvr>
                                        <p:cTn id="16" dur="500"/>
                                        <p:tgtEl>
                                          <p:spTgt spid="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ox(in)">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2"/>
          <p:cNvPicPr>
            <a:picLocks noChangeAspect="1" noChangeArrowheads="1"/>
          </p:cNvPicPr>
          <p:nvPr/>
        </p:nvPicPr>
        <p:blipFill>
          <a:blip r:embed="rId2"/>
          <a:srcRect l="25143" t="10468" r="24187" b="3835"/>
          <a:stretch>
            <a:fillRect/>
          </a:stretch>
        </p:blipFill>
        <p:spPr bwMode="auto">
          <a:xfrm>
            <a:off x="2209800" y="152400"/>
            <a:ext cx="5800725" cy="6130925"/>
          </a:xfrm>
          <a:prstGeom prst="rect">
            <a:avLst/>
          </a:prstGeom>
          <a:noFill/>
          <a:ln w="9525">
            <a:noFill/>
            <a:miter lim="800000"/>
            <a:headEnd/>
            <a:tailEnd/>
          </a:ln>
        </p:spPr>
      </p:pic>
      <p:sp>
        <p:nvSpPr>
          <p:cNvPr id="74754" name="Rectangle 3"/>
          <p:cNvSpPr>
            <a:spLocks noChangeArrowheads="1"/>
          </p:cNvSpPr>
          <p:nvPr/>
        </p:nvSpPr>
        <p:spPr bwMode="auto">
          <a:xfrm>
            <a:off x="762000" y="5545138"/>
            <a:ext cx="2235200" cy="368300"/>
          </a:xfrm>
          <a:prstGeom prst="rect">
            <a:avLst/>
          </a:prstGeom>
          <a:noFill/>
          <a:ln w="9525">
            <a:noFill/>
            <a:miter lim="800000"/>
            <a:headEnd/>
            <a:tailEnd/>
          </a:ln>
        </p:spPr>
        <p:txBody>
          <a:bodyPr wrap="none">
            <a:spAutoFit/>
          </a:bodyPr>
          <a:lstStyle/>
          <a:p>
            <a:r>
              <a:rPr lang="en-US">
                <a:latin typeface="Calibri" pitchFamily="34" charset="0"/>
              </a:rPr>
              <a:t>eucard2.web.cern.ch/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5" descr="Intricate Crab Nebula Poses for Hubble Close-Up"/>
          <p:cNvPicPr>
            <a:picLocks noChangeAspect="1" noChangeArrowheads="1"/>
          </p:cNvPicPr>
          <p:nvPr/>
        </p:nvPicPr>
        <p:blipFill>
          <a:blip r:embed="rId2"/>
          <a:srcRect/>
          <a:stretch>
            <a:fillRect/>
          </a:stretch>
        </p:blipFill>
        <p:spPr bwMode="auto">
          <a:xfrm>
            <a:off x="2590800" y="1174750"/>
            <a:ext cx="3346450" cy="3346450"/>
          </a:xfrm>
          <a:prstGeom prst="rect">
            <a:avLst/>
          </a:prstGeom>
          <a:noFill/>
          <a:ln w="9525">
            <a:noFill/>
            <a:miter lim="800000"/>
            <a:headEnd/>
            <a:tailEnd/>
          </a:ln>
        </p:spPr>
      </p:pic>
      <p:sp>
        <p:nvSpPr>
          <p:cNvPr id="4" name="TextBox 3"/>
          <p:cNvSpPr txBox="1"/>
          <p:nvPr/>
        </p:nvSpPr>
        <p:spPr>
          <a:xfrm>
            <a:off x="4373563" y="4114800"/>
            <a:ext cx="1530350" cy="369888"/>
          </a:xfrm>
          <a:prstGeom prst="rect">
            <a:avLst/>
          </a:prstGeom>
          <a:noFill/>
          <a:ln>
            <a:noFill/>
          </a:ln>
        </p:spPr>
        <p:txBody>
          <a:bodyPr wrap="none">
            <a:spAutoFit/>
          </a:bodyPr>
          <a:lstStyle/>
          <a:p>
            <a:pPr fontAlgn="auto">
              <a:spcBef>
                <a:spcPts val="0"/>
              </a:spcBef>
              <a:spcAft>
                <a:spcPts val="0"/>
              </a:spcAft>
              <a:defRPr/>
            </a:pPr>
            <a:r>
              <a:rPr lang="es-ES" dirty="0">
                <a:solidFill>
                  <a:schemeClr val="bg1">
                    <a:lumMod val="85000"/>
                  </a:schemeClr>
                </a:solidFill>
                <a:latin typeface="+mn-lt"/>
              </a:rPr>
              <a:t>CRAB </a:t>
            </a:r>
            <a:r>
              <a:rPr lang="es-ES" dirty="0" err="1">
                <a:solidFill>
                  <a:schemeClr val="bg1">
                    <a:lumMod val="85000"/>
                  </a:schemeClr>
                </a:solidFill>
                <a:latin typeface="+mn-lt"/>
              </a:rPr>
              <a:t>Nebulae</a:t>
            </a:r>
            <a:endParaRPr lang="en-US" dirty="0">
              <a:solidFill>
                <a:schemeClr val="bg1">
                  <a:lumMod val="85000"/>
                </a:schemeClr>
              </a:solidFill>
              <a:latin typeface="+mn-lt"/>
            </a:endParaRPr>
          </a:p>
        </p:txBody>
      </p:sp>
      <p:sp>
        <p:nvSpPr>
          <p:cNvPr id="21507" name="Title 1"/>
          <p:cNvSpPr>
            <a:spLocks noGrp="1"/>
          </p:cNvSpPr>
          <p:nvPr>
            <p:ph type="title"/>
          </p:nvPr>
        </p:nvSpPr>
        <p:spPr/>
        <p:txBody>
          <a:bodyPr/>
          <a:lstStyle/>
          <a:p>
            <a:r>
              <a:rPr lang="es-ES" smtClean="0">
                <a:latin typeface="Arial" charset="0"/>
                <a:cs typeface="Arial" charset="0"/>
              </a:rPr>
              <a:t>Synchrotron Radiation </a:t>
            </a:r>
            <a:endParaRPr smtClean="0">
              <a:latin typeface="Arial" charset="0"/>
              <a:cs typeface="Arial" charset="0"/>
            </a:endParaRPr>
          </a:p>
        </p:txBody>
      </p:sp>
      <p:sp>
        <p:nvSpPr>
          <p:cNvPr id="21508" name="TextBox 4"/>
          <p:cNvSpPr txBox="1">
            <a:spLocks noChangeArrowheads="1"/>
          </p:cNvSpPr>
          <p:nvPr/>
        </p:nvSpPr>
        <p:spPr bwMode="auto">
          <a:xfrm>
            <a:off x="990600" y="4724400"/>
            <a:ext cx="7315200" cy="923925"/>
          </a:xfrm>
          <a:prstGeom prst="rect">
            <a:avLst/>
          </a:prstGeom>
          <a:noFill/>
          <a:ln w="9525">
            <a:noFill/>
            <a:miter lim="800000"/>
            <a:headEnd/>
            <a:tailEnd/>
          </a:ln>
        </p:spPr>
        <p:txBody>
          <a:bodyPr>
            <a:spAutoFit/>
          </a:bodyPr>
          <a:lstStyle/>
          <a:p>
            <a:pPr algn="ctr"/>
            <a:r>
              <a:rPr lang="en-US">
                <a:latin typeface="Calibri" pitchFamily="34" charset="0"/>
              </a:rPr>
              <a:t>Radiation from the Crab Nebulae is actually the synchrotron radiation of ultra relativistic electrons in interstellar magnetic fields</a:t>
            </a:r>
          </a:p>
          <a:p>
            <a:pPr algn="ctr"/>
            <a:r>
              <a:rPr lang="en-US" i="1">
                <a:latin typeface="Calibri" pitchFamily="34" charset="0"/>
              </a:rPr>
              <a:t>Recorded by Chinese astronomers in 1054</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4"/>
          <p:cNvPicPr>
            <a:picLocks noChangeAspect="1" noChangeArrowheads="1"/>
          </p:cNvPicPr>
          <p:nvPr/>
        </p:nvPicPr>
        <p:blipFill>
          <a:blip r:embed="rId2"/>
          <a:srcRect l="21117" t="13354" r="22520" b="3867"/>
          <a:stretch>
            <a:fillRect/>
          </a:stretch>
        </p:blipFill>
        <p:spPr bwMode="auto">
          <a:xfrm>
            <a:off x="2084388" y="260350"/>
            <a:ext cx="6221412" cy="5708650"/>
          </a:xfrm>
          <a:prstGeom prst="rect">
            <a:avLst/>
          </a:prstGeom>
          <a:noFill/>
          <a:ln w="9525">
            <a:noFill/>
            <a:miter lim="800000"/>
            <a:headEnd/>
            <a:tailEnd/>
          </a:ln>
        </p:spPr>
      </p:pic>
      <p:sp>
        <p:nvSpPr>
          <p:cNvPr id="75778" name="Rectangle 3"/>
          <p:cNvSpPr>
            <a:spLocks noChangeArrowheads="1"/>
          </p:cNvSpPr>
          <p:nvPr/>
        </p:nvSpPr>
        <p:spPr bwMode="auto">
          <a:xfrm>
            <a:off x="381000" y="4173538"/>
            <a:ext cx="3810000" cy="1693862"/>
          </a:xfrm>
          <a:prstGeom prst="rect">
            <a:avLst/>
          </a:prstGeom>
          <a:noFill/>
          <a:ln w="9525">
            <a:noFill/>
            <a:miter lim="800000"/>
            <a:headEnd/>
            <a:tailEnd/>
          </a:ln>
        </p:spPr>
        <p:txBody>
          <a:bodyPr>
            <a:spAutoFit/>
          </a:bodyPr>
          <a:lstStyle/>
          <a:p>
            <a:r>
              <a:rPr lang="en-US" sz="1400" i="1">
                <a:latin typeface="Calibri" pitchFamily="34" charset="0"/>
              </a:rPr>
              <a:t>Workshop sessions included:</a:t>
            </a:r>
            <a:r>
              <a:rPr lang="en-US" sz="1300">
                <a:latin typeface="Calibri" pitchFamily="34" charset="0"/>
              </a:rPr>
              <a:t/>
            </a:r>
            <a:br>
              <a:rPr lang="en-US" sz="1300">
                <a:latin typeface="Calibri" pitchFamily="34" charset="0"/>
              </a:rPr>
            </a:br>
            <a:r>
              <a:rPr lang="en-US" sz="1300">
                <a:latin typeface="Calibri" pitchFamily="34" charset="0"/>
              </a:rPr>
              <a:t> </a:t>
            </a:r>
          </a:p>
          <a:p>
            <a:r>
              <a:rPr lang="en-US" sz="1300">
                <a:latin typeface="Calibri" pitchFamily="34" charset="0"/>
              </a:rPr>
              <a:t>Insertion devices, magnets and alignment</a:t>
            </a:r>
          </a:p>
          <a:p>
            <a:r>
              <a:rPr lang="en-US" sz="1300">
                <a:latin typeface="Calibri" pitchFamily="34" charset="0"/>
              </a:rPr>
              <a:t>Instrumentation for Low Emittance Rings</a:t>
            </a:r>
          </a:p>
          <a:p>
            <a:r>
              <a:rPr lang="en-US" sz="1300">
                <a:latin typeface="Calibri" pitchFamily="34" charset="0"/>
              </a:rPr>
              <a:t>Kicker systems</a:t>
            </a:r>
          </a:p>
          <a:p>
            <a:r>
              <a:rPr lang="en-US" sz="1300">
                <a:latin typeface="Calibri" pitchFamily="34" charset="0"/>
              </a:rPr>
              <a:t>RF system design, including low-level RF systems</a:t>
            </a:r>
          </a:p>
          <a:p>
            <a:r>
              <a:rPr lang="en-US" sz="1300">
                <a:latin typeface="Calibri" pitchFamily="34" charset="0"/>
              </a:rPr>
              <a:t>Vacuum design</a:t>
            </a:r>
          </a:p>
          <a:p>
            <a:r>
              <a:rPr lang="en-US" sz="1300">
                <a:latin typeface="Calibri" pitchFamily="34" charset="0"/>
              </a:rPr>
              <a:t>Feedback systems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altLang="en-US" smtClean="0">
                <a:latin typeface="Arial" charset="0"/>
                <a:cs typeface="Arial" charset="0"/>
              </a:rPr>
              <a:t>Conclusion</a:t>
            </a:r>
          </a:p>
        </p:txBody>
      </p:sp>
      <p:sp>
        <p:nvSpPr>
          <p:cNvPr id="76805" name="Text Box 5"/>
          <p:cNvSpPr txBox="1">
            <a:spLocks noChangeArrowheads="1"/>
          </p:cNvSpPr>
          <p:nvPr/>
        </p:nvSpPr>
        <p:spPr bwMode="auto">
          <a:xfrm>
            <a:off x="1203325" y="1408113"/>
            <a:ext cx="6492875" cy="4054475"/>
          </a:xfrm>
          <a:prstGeom prst="rect">
            <a:avLst/>
          </a:prstGeom>
          <a:noFill/>
          <a:ln w="9525">
            <a:noFill/>
            <a:miter lim="800000"/>
            <a:headEnd/>
            <a:tailEnd/>
          </a:ln>
          <a:effectLst/>
        </p:spPr>
        <p:txBody>
          <a:bodyPr>
            <a:spAutoFit/>
          </a:bodyPr>
          <a:lstStyle/>
          <a:p>
            <a:pPr>
              <a:buFontTx/>
              <a:buChar char="•"/>
            </a:pPr>
            <a:r>
              <a:rPr lang="en-US" sz="2000"/>
              <a:t> There are over 50 synchrotron worldwide (still some of the 1st generation)</a:t>
            </a:r>
          </a:p>
          <a:p>
            <a:pPr>
              <a:buFontTx/>
              <a:buChar char="•"/>
            </a:pPr>
            <a:endParaRPr lang="en-US" sz="2000"/>
          </a:p>
          <a:p>
            <a:pPr>
              <a:buFontTx/>
              <a:buChar char="•"/>
            </a:pPr>
            <a:r>
              <a:rPr lang="en-US" sz="2000"/>
              <a:t> Science with synchrotron light is in the forefront</a:t>
            </a:r>
          </a:p>
          <a:p>
            <a:pPr>
              <a:buFontTx/>
              <a:buChar char="•"/>
            </a:pPr>
            <a:endParaRPr lang="en-US" sz="2000"/>
          </a:p>
          <a:p>
            <a:pPr>
              <a:buFontTx/>
              <a:buChar char="•"/>
            </a:pPr>
            <a:r>
              <a:rPr lang="en-US" sz="2000"/>
              <a:t> Synchrotron Light Sources have been and are evolving continuously</a:t>
            </a:r>
          </a:p>
          <a:p>
            <a:pPr>
              <a:buFontTx/>
              <a:buChar char="•"/>
            </a:pPr>
            <a:endParaRPr lang="en-US" sz="2000"/>
          </a:p>
          <a:p>
            <a:pPr>
              <a:buFontTx/>
              <a:buChar char="•"/>
            </a:pPr>
            <a:r>
              <a:rPr lang="en-US" sz="2000"/>
              <a:t> Evolution is based on R&amp;D effort in different fields and on the new requirements of the users</a:t>
            </a:r>
          </a:p>
          <a:p>
            <a:pPr>
              <a:buFontTx/>
              <a:buChar char="•"/>
            </a:pPr>
            <a:endParaRPr lang="en-US" sz="2000"/>
          </a:p>
          <a:p>
            <a:pPr>
              <a:buFontTx/>
              <a:buChar char="•"/>
            </a:pPr>
            <a:r>
              <a:rPr lang="en-US" sz="2000"/>
              <a:t> Still lots to do…</a:t>
            </a:r>
          </a:p>
          <a:p>
            <a:pPr>
              <a:buFontTx/>
              <a:buChar char="•"/>
            </a:pPr>
            <a:endParaRPr lang="en-US" sz="20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s-ES" smtClean="0">
                <a:latin typeface="Arial" charset="0"/>
                <a:cs typeface="Arial" charset="0"/>
              </a:rPr>
              <a:t>References</a:t>
            </a:r>
            <a:endParaRPr smtClean="0">
              <a:latin typeface="Arial" charset="0"/>
              <a:cs typeface="Arial" charset="0"/>
            </a:endParaRPr>
          </a:p>
        </p:txBody>
      </p:sp>
      <p:sp>
        <p:nvSpPr>
          <p:cNvPr id="77826" name="Content Placeholder 3"/>
          <p:cNvSpPr>
            <a:spLocks noGrp="1"/>
          </p:cNvSpPr>
          <p:nvPr>
            <p:ph sz="half" idx="2"/>
          </p:nvPr>
        </p:nvSpPr>
        <p:spPr>
          <a:xfrm>
            <a:off x="457200" y="1143000"/>
            <a:ext cx="8305800" cy="4754563"/>
          </a:xfrm>
        </p:spPr>
        <p:txBody>
          <a:bodyPr/>
          <a:lstStyle/>
          <a:p>
            <a:r>
              <a:rPr lang="en-US" sz="1100" smtClean="0">
                <a:latin typeface="Arial" charset="0"/>
                <a:cs typeface="Arial" charset="0"/>
                <a:hlinkClick r:id="rId2"/>
              </a:rPr>
              <a:t>http://abyss.uoregon.edu/~js/glossary/bohr_atom.html/rutherford-model.html</a:t>
            </a:r>
            <a:endParaRPr lang="en-US" sz="1100" smtClean="0">
              <a:latin typeface="Arial" charset="0"/>
              <a:cs typeface="Arial" charset="0"/>
            </a:endParaRPr>
          </a:p>
          <a:p>
            <a:r>
              <a:rPr lang="en-US" sz="1100" smtClean="0">
                <a:latin typeface="Arial" charset="0"/>
                <a:cs typeface="Arial" charset="0"/>
                <a:hlinkClick r:id="rId3"/>
              </a:rPr>
              <a:t>http://www.iun.edu/~cpanhd/C101webnotes/modern-atomic-theory/</a:t>
            </a:r>
            <a:endParaRPr lang="en-US" sz="1100" smtClean="0">
              <a:latin typeface="Arial" charset="0"/>
              <a:cs typeface="Arial" charset="0"/>
            </a:endParaRPr>
          </a:p>
          <a:p>
            <a:r>
              <a:rPr lang="es-ES" sz="1100" smtClean="0">
                <a:latin typeface="Arial" charset="0"/>
                <a:cs typeface="Arial" charset="0"/>
              </a:rPr>
              <a:t>Synchrotron Radiation, Philip J. Duke, Oxford Science Publications</a:t>
            </a:r>
          </a:p>
          <a:p>
            <a:r>
              <a:rPr lang="es-ES" sz="1100" smtClean="0">
                <a:latin typeface="Arial" charset="0"/>
                <a:cs typeface="Arial" charset="0"/>
              </a:rPr>
              <a:t>Daresbury Laboratory, 50 years. Science &amp; Technology Facilities Council</a:t>
            </a:r>
            <a:endParaRPr lang="en-US" sz="1100" smtClean="0">
              <a:latin typeface="Arial" charset="0"/>
              <a:cs typeface="Arial" charset="0"/>
            </a:endParaRPr>
          </a:p>
          <a:p>
            <a:r>
              <a:rPr lang="en-US" altLang="en-US" sz="1100" smtClean="0">
                <a:latin typeface="Arial" charset="0"/>
                <a:cs typeface="Arial" charset="0"/>
              </a:rPr>
              <a:t>Accelerator Science at Daresbury - the early years. Vic Suller.</a:t>
            </a:r>
          </a:p>
          <a:p>
            <a:r>
              <a:rPr lang="en-US" sz="1100" smtClean="0">
                <a:latin typeface="Arial" charset="0"/>
                <a:cs typeface="Arial" charset="0"/>
                <a:hlinkClick r:id="rId4"/>
              </a:rPr>
              <a:t>http://www.lightsources.org/</a:t>
            </a:r>
            <a:endParaRPr lang="en-US" sz="1100" smtClean="0">
              <a:latin typeface="Arial" charset="0"/>
              <a:cs typeface="Arial" charset="0"/>
            </a:endParaRPr>
          </a:p>
          <a:p>
            <a:r>
              <a:rPr lang="en-US" sz="1100" smtClean="0">
                <a:latin typeface="Arial" charset="0"/>
                <a:cs typeface="Arial" charset="0"/>
              </a:rPr>
              <a:t>X-Ray Data Booklet, Arthur L. Robinson, </a:t>
            </a:r>
            <a:r>
              <a:rPr lang="en-US" sz="1100" smtClean="0">
                <a:latin typeface="Arial" charset="0"/>
                <a:cs typeface="Arial" charset="0"/>
                <a:hlinkClick r:id="rId5"/>
              </a:rPr>
              <a:t>http://xdb.lbl.gov/</a:t>
            </a:r>
            <a:endParaRPr lang="en-US" sz="1100" smtClean="0">
              <a:latin typeface="Arial" charset="0"/>
              <a:cs typeface="Arial" charset="0"/>
            </a:endParaRPr>
          </a:p>
          <a:p>
            <a:r>
              <a:rPr lang="en-US" sz="1100" smtClean="0">
                <a:latin typeface="Arial" charset="0"/>
                <a:cs typeface="Arial" charset="0"/>
                <a:hlinkClick r:id="rId6"/>
              </a:rPr>
              <a:t>http://en.wikipedia.org</a:t>
            </a:r>
            <a:endParaRPr lang="en-US" sz="1100" smtClean="0">
              <a:latin typeface="Arial" charset="0"/>
              <a:cs typeface="Arial" charset="0"/>
            </a:endParaRPr>
          </a:p>
          <a:p>
            <a:r>
              <a:rPr lang="en-US" sz="1100" smtClean="0">
                <a:latin typeface="Arial" charset="0"/>
                <a:cs typeface="Arial" charset="0"/>
                <a:hlinkClick r:id="rId7"/>
              </a:rPr>
              <a:t>http://www.iop.org/publications/iop/2011/page_47511.html</a:t>
            </a:r>
            <a:endParaRPr lang="en-US" sz="1100" smtClean="0">
              <a:latin typeface="Arial" charset="0"/>
              <a:cs typeface="Arial" charset="0"/>
            </a:endParaRPr>
          </a:p>
          <a:p>
            <a:r>
              <a:rPr lang="en-US" sz="1100" smtClean="0">
                <a:latin typeface="Arial" charset="0"/>
                <a:cs typeface="Arial" charset="0"/>
                <a:hlinkClick r:id="rId8"/>
              </a:rPr>
              <a:t>http://invention.smithsonian.org/resources/fa_tantalus_index.aspx</a:t>
            </a:r>
            <a:endParaRPr lang="en-US" sz="1100" smtClean="0">
              <a:latin typeface="Arial" charset="0"/>
              <a:cs typeface="Arial" charset="0"/>
            </a:endParaRPr>
          </a:p>
          <a:p>
            <a:r>
              <a:rPr lang="en-US" sz="1100" smtClean="0">
                <a:latin typeface="Arial" charset="0"/>
                <a:cs typeface="Arial" charset="0"/>
              </a:rPr>
              <a:t>The History of the Synchrotron Radiation Center, Eric Verbeten. History of Science, University of Wisconsin. 2009.</a:t>
            </a:r>
          </a:p>
          <a:p>
            <a:r>
              <a:rPr lang="es-ES" sz="1100" smtClean="0">
                <a:latin typeface="Arial" charset="0"/>
                <a:cs typeface="Arial" charset="0"/>
              </a:rPr>
              <a:t>The evolution of dedicated synchrotron light source, G. Margaritondo, Physics Today, 2008.</a:t>
            </a:r>
          </a:p>
          <a:p>
            <a:r>
              <a:rPr lang="en-US" sz="1100" smtClean="0">
                <a:latin typeface="Arial" charset="0"/>
                <a:cs typeface="Arial" charset="0"/>
              </a:rPr>
              <a:t>History of Synchrotron Radiation Sources, R. Hettel, SSRL, USPAS 2003</a:t>
            </a:r>
          </a:p>
          <a:p>
            <a:r>
              <a:rPr lang="es-ES" sz="1100" smtClean="0">
                <a:latin typeface="Arial" charset="0"/>
                <a:cs typeface="Arial" charset="0"/>
              </a:rPr>
              <a:t>Wigglers and Undulators Magnets, H.Wininck et al. Physics Today, 1981.</a:t>
            </a:r>
          </a:p>
          <a:p>
            <a:r>
              <a:rPr lang="es-ES" sz="1100" smtClean="0">
                <a:latin typeface="Arial" charset="0"/>
                <a:cs typeface="Arial" charset="0"/>
              </a:rPr>
              <a:t>Ricardo Bartolini, John Adams Institute Lecture, 2010</a:t>
            </a:r>
          </a:p>
          <a:p>
            <a:r>
              <a:rPr lang="es-ES" sz="1100" smtClean="0">
                <a:latin typeface="Arial" charset="0"/>
                <a:cs typeface="Arial" charset="0"/>
              </a:rPr>
              <a:t>Top Up Operation Experience at the Swiss Light Source, A.Lüdeke, M.Muñoz, EPAC 2002</a:t>
            </a:r>
          </a:p>
          <a:p>
            <a:r>
              <a:rPr lang="en-GB" sz="1100" smtClean="0">
                <a:latin typeface="Arial" charset="0"/>
                <a:cs typeface="Arial" charset="0"/>
              </a:rPr>
              <a:t>NEG Coating of the non-standard LSS vacuum chambers</a:t>
            </a:r>
            <a:r>
              <a:rPr lang="en-US" sz="1100" smtClean="0">
                <a:latin typeface="Arial" charset="0"/>
                <a:cs typeface="Arial" charset="0"/>
              </a:rPr>
              <a:t>, P. Costa Pinto et al. CERN TS-Note-2005-030, May 2005</a:t>
            </a:r>
          </a:p>
          <a:p>
            <a:r>
              <a:rPr lang="es-ES" sz="1100" smtClean="0">
                <a:latin typeface="Arial" charset="0"/>
                <a:cs typeface="Arial" charset="0"/>
                <a:hlinkClick r:id="rId9"/>
              </a:rPr>
              <a:t>www.esrf.fr</a:t>
            </a:r>
            <a:endParaRPr lang="es-ES" sz="1100" smtClean="0">
              <a:latin typeface="Arial" charset="0"/>
              <a:cs typeface="Arial" charset="0"/>
            </a:endParaRPr>
          </a:p>
          <a:p>
            <a:r>
              <a:rPr lang="es-ES" sz="1100" smtClean="0">
                <a:latin typeface="Arial" charset="0"/>
                <a:cs typeface="Arial" charset="0"/>
              </a:rPr>
              <a:t>Vacuum Science and Technology for Accelerators, Yulin Li, USPAS 2013.</a:t>
            </a:r>
          </a:p>
          <a:p>
            <a:r>
              <a:rPr lang="es-ES" sz="1100" smtClean="0">
                <a:latin typeface="Arial" charset="0"/>
                <a:cs typeface="Arial" charset="0"/>
              </a:rPr>
              <a:t>F. Mazzolini, NEG pumps and coatings, CAS 2006</a:t>
            </a:r>
          </a:p>
          <a:p>
            <a:r>
              <a:rPr lang="es-ES" sz="1100" smtClean="0">
                <a:latin typeface="Arial" charset="0"/>
                <a:cs typeface="Arial" charset="0"/>
              </a:rPr>
              <a:t>Magnets Studies, M.Modena, CLIC – CERN</a:t>
            </a:r>
          </a:p>
          <a:p>
            <a:r>
              <a:rPr lang="es-ES" sz="1100" smtClean="0">
                <a:latin typeface="Arial" charset="0"/>
                <a:cs typeface="Arial" charset="0"/>
              </a:rPr>
              <a:t>ICFA Workshop Future Light Sources, 2012, </a:t>
            </a:r>
            <a:r>
              <a:rPr lang="es-ES" sz="1100" smtClean="0">
                <a:latin typeface="Arial" charset="0"/>
                <a:cs typeface="Arial" charset="0"/>
                <a:hlinkClick r:id="rId10"/>
              </a:rPr>
              <a:t>www.conferences.jlab.org/FLS2012</a:t>
            </a:r>
            <a:endParaRPr lang="es-ES" sz="1100" smtClean="0">
              <a:latin typeface="Arial" charset="0"/>
              <a:cs typeface="Arial" charset="0"/>
            </a:endParaRPr>
          </a:p>
          <a:p>
            <a:r>
              <a:rPr lang="es-ES" sz="1100" smtClean="0">
                <a:latin typeface="Arial" charset="0"/>
                <a:cs typeface="Arial" charset="0"/>
              </a:rPr>
              <a:t>and more…  </a:t>
            </a:r>
          </a:p>
          <a:p>
            <a:endParaRPr lang="en-US" sz="1100" smtClean="0">
              <a:latin typeface="Arial" charset="0"/>
              <a:cs typeface="Arial" charset="0"/>
            </a:endParaRPr>
          </a:p>
          <a:p>
            <a:endParaRPr lang="en-US" sz="1100" smtClean="0">
              <a:latin typeface="Arial" charset="0"/>
              <a:cs typeface="Arial" charset="0"/>
            </a:endParaRPr>
          </a:p>
          <a:p>
            <a:endParaRPr lang="en-US" sz="1100" smtClean="0">
              <a:latin typeface="Arial" charset="0"/>
              <a:cs typeface="Arial" charset="0"/>
            </a:endParaRPr>
          </a:p>
          <a:p>
            <a:endParaRPr lang="en-US" sz="1100" smtClean="0">
              <a:latin typeface="Arial" charset="0"/>
              <a:cs typeface="Arial" charset="0"/>
            </a:endParaRPr>
          </a:p>
        </p:txBody>
      </p:sp>
      <p:sp>
        <p:nvSpPr>
          <p:cNvPr id="9" name="Slide Number Placeholder 5"/>
          <p:cNvSpPr txBox="1">
            <a:spLocks/>
          </p:cNvSpPr>
          <p:nvPr/>
        </p:nvSpPr>
        <p:spPr>
          <a:xfrm>
            <a:off x="8305800" y="463550"/>
            <a:ext cx="609600" cy="306388"/>
          </a:xfrm>
          <a:prstGeom prst="rect">
            <a:avLst/>
          </a:prstGeom>
        </p:spPr>
        <p:txBody>
          <a:bodyPr>
            <a:normAutofit fontScale="47500" lnSpcReduction="20000"/>
          </a:bodyPr>
          <a:lstStyle>
            <a:lvl1pPr marL="0" indent="0" algn="r" defTabSz="914400" rtl="0" eaLnBrk="1" latinLnBrk="0" hangingPunct="1">
              <a:spcBef>
                <a:spcPct val="20000"/>
              </a:spcBef>
              <a:buClr>
                <a:srgbClr val="959F38"/>
              </a:buClr>
              <a:buFontTx/>
              <a:buNone/>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0099FF"/>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fld id="{78C1EDBC-CE93-4F22-A836-7F029510FC21}" type="slidenum">
              <a:rPr lang="en-US" smtClean="0">
                <a:solidFill>
                  <a:schemeClr val="bg1"/>
                </a:solidFill>
              </a:rPr>
              <a:pPr fontAlgn="auto">
                <a:spcAft>
                  <a:spcPts val="0"/>
                </a:spcAft>
                <a:defRPr/>
              </a:pPr>
              <a:t>52</a:t>
            </a:fld>
            <a:endParaRPr lang="en-US" dirty="0">
              <a:solidFill>
                <a:schemeClr val="bg1"/>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5172075"/>
            <a:ext cx="4495800" cy="695325"/>
          </a:xfrm>
        </p:spPr>
        <p:txBody>
          <a:bodyPr rtlCol="0">
            <a:normAutofit/>
          </a:bodyPr>
          <a:lstStyle/>
          <a:p>
            <a:pPr fontAlgn="auto">
              <a:spcAft>
                <a:spcPts val="0"/>
              </a:spcAft>
              <a:buFont typeface="Arial" pitchFamily="34" charset="0"/>
              <a:buNone/>
              <a:defRPr/>
            </a:pPr>
            <a:r>
              <a:rPr lang="es-ES" dirty="0" smtClean="0"/>
              <a:t>Francis Perez</a:t>
            </a:r>
            <a:endParaRPr lang="en-US" dirty="0"/>
          </a:p>
        </p:txBody>
      </p:sp>
      <p:sp>
        <p:nvSpPr>
          <p:cNvPr id="78850" name="Title 3"/>
          <p:cNvSpPr>
            <a:spLocks noGrp="1"/>
          </p:cNvSpPr>
          <p:nvPr>
            <p:ph type="title"/>
          </p:nvPr>
        </p:nvSpPr>
        <p:spPr>
          <a:xfrm>
            <a:off x="457200" y="1981200"/>
            <a:ext cx="4495800" cy="630238"/>
          </a:xfrm>
        </p:spPr>
        <p:txBody>
          <a:bodyPr/>
          <a:lstStyle/>
          <a:p>
            <a:r>
              <a:rPr smtClean="0">
                <a:latin typeface="Arial" charset="0"/>
                <a:cs typeface="Arial" charset="0"/>
              </a:rPr>
              <a:t>Thank you</a:t>
            </a:r>
          </a:p>
        </p:txBody>
      </p:sp>
      <p:pic>
        <p:nvPicPr>
          <p:cNvPr id="78851" name="Picture 6" descr="fa11007scr (13)"/>
          <p:cNvPicPr>
            <a:picLocks noGrp="1" noChangeAspect="1" noChangeArrowheads="1"/>
          </p:cNvPicPr>
          <p:nvPr>
            <p:ph type="pic" sz="quarter" idx="12"/>
          </p:nvPr>
        </p:nvPicPr>
        <p:blipFill>
          <a:blip r:embed="rId2"/>
          <a:srcRect l="2196" r="2196"/>
          <a:stretch>
            <a:fillRect/>
          </a:stretch>
        </p:blipFill>
        <p:spPr>
          <a:xfrm>
            <a:off x="5181600" y="1149350"/>
            <a:ext cx="3581400" cy="471805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2"/>
          <p:cNvSpPr txBox="1">
            <a:spLocks noChangeArrowheads="1"/>
          </p:cNvSpPr>
          <p:nvPr/>
        </p:nvSpPr>
        <p:spPr bwMode="auto">
          <a:xfrm>
            <a:off x="468313" y="1073150"/>
            <a:ext cx="8135937" cy="1609725"/>
          </a:xfrm>
          <a:prstGeom prst="rect">
            <a:avLst/>
          </a:prstGeom>
          <a:noFill/>
          <a:ln w="9525">
            <a:noFill/>
            <a:miter lim="800000"/>
            <a:headEnd/>
            <a:tailEnd/>
          </a:ln>
        </p:spPr>
        <p:txBody>
          <a:bodyPr>
            <a:spAutoFit/>
          </a:bodyPr>
          <a:lstStyle/>
          <a:p>
            <a:pPr>
              <a:lnSpc>
                <a:spcPct val="120000"/>
              </a:lnSpc>
              <a:buFont typeface="Wingdings" pitchFamily="2" charset="2"/>
              <a:buNone/>
            </a:pPr>
            <a:r>
              <a:rPr lang="en-GB" altLang="en-US" sz="2000">
                <a:latin typeface="Calibri" pitchFamily="34" charset="0"/>
              </a:rPr>
              <a:t>“Synchrotron radiation are the </a:t>
            </a:r>
            <a:r>
              <a:rPr lang="en-GB" altLang="en-US" sz="2800">
                <a:solidFill>
                  <a:srgbClr val="0066FF"/>
                </a:solidFill>
                <a:latin typeface="Calibri" pitchFamily="34" charset="0"/>
              </a:rPr>
              <a:t>electromagnetic waves</a:t>
            </a:r>
            <a:r>
              <a:rPr lang="en-GB" altLang="en-US" sz="2000">
                <a:latin typeface="Calibri" pitchFamily="34" charset="0"/>
              </a:rPr>
              <a:t> emitted by a </a:t>
            </a:r>
            <a:r>
              <a:rPr lang="en-GB" altLang="en-US" sz="2800">
                <a:solidFill>
                  <a:srgbClr val="0066FF"/>
                </a:solidFill>
                <a:latin typeface="Calibri" pitchFamily="34" charset="0"/>
              </a:rPr>
              <a:t>charged particle</a:t>
            </a:r>
            <a:r>
              <a:rPr lang="en-GB" altLang="en-US" sz="2000">
                <a:latin typeface="Calibri" pitchFamily="34" charset="0"/>
              </a:rPr>
              <a:t> that moves in a </a:t>
            </a:r>
            <a:r>
              <a:rPr lang="en-GB" altLang="en-US" sz="2800">
                <a:solidFill>
                  <a:srgbClr val="0066FF"/>
                </a:solidFill>
                <a:latin typeface="Calibri" pitchFamily="34" charset="0"/>
              </a:rPr>
              <a:t>curved trajectory</a:t>
            </a:r>
            <a:r>
              <a:rPr lang="en-GB" altLang="en-US" sz="2000">
                <a:latin typeface="Calibri" pitchFamily="34" charset="0"/>
              </a:rPr>
              <a:t> at a speed close to the </a:t>
            </a:r>
            <a:r>
              <a:rPr lang="en-GB" altLang="en-US" sz="2800">
                <a:solidFill>
                  <a:srgbClr val="0066FF"/>
                </a:solidFill>
                <a:latin typeface="Calibri" pitchFamily="34" charset="0"/>
              </a:rPr>
              <a:t>speed of light</a:t>
            </a:r>
            <a:r>
              <a:rPr lang="en-GB" altLang="en-US" sz="2000">
                <a:latin typeface="Calibri" pitchFamily="34" charset="0"/>
              </a:rPr>
              <a:t>”</a:t>
            </a:r>
          </a:p>
        </p:txBody>
      </p:sp>
      <p:sp>
        <p:nvSpPr>
          <p:cNvPr id="22530" name="Rectangle 3"/>
          <p:cNvSpPr>
            <a:spLocks noChangeArrowheads="1"/>
          </p:cNvSpPr>
          <p:nvPr/>
        </p:nvSpPr>
        <p:spPr bwMode="auto">
          <a:xfrm>
            <a:off x="2720975" y="401638"/>
            <a:ext cx="3651250" cy="579437"/>
          </a:xfrm>
          <a:prstGeom prst="rect">
            <a:avLst/>
          </a:prstGeom>
          <a:noFill/>
          <a:ln w="9525">
            <a:noFill/>
            <a:miter lim="800000"/>
            <a:headEnd/>
            <a:tailEnd/>
          </a:ln>
        </p:spPr>
        <p:txBody>
          <a:bodyPr wrap="none">
            <a:spAutoFit/>
          </a:bodyPr>
          <a:lstStyle/>
          <a:p>
            <a:r>
              <a:rPr lang="en-GB" altLang="en-US" sz="3200">
                <a:solidFill>
                  <a:schemeClr val="bg1"/>
                </a:solidFill>
                <a:latin typeface="Calibri" pitchFamily="34" charset="0"/>
              </a:rPr>
              <a:t>Why an accelerator?</a:t>
            </a:r>
            <a:endParaRPr lang="es-ES" altLang="en-US" sz="3200">
              <a:solidFill>
                <a:schemeClr val="bg1"/>
              </a:solidFill>
              <a:latin typeface="Calibri" pitchFamily="34" charset="0"/>
            </a:endParaRPr>
          </a:p>
        </p:txBody>
      </p:sp>
      <p:sp>
        <p:nvSpPr>
          <p:cNvPr id="22531" name="Text Box 2"/>
          <p:cNvSpPr txBox="1">
            <a:spLocks noChangeArrowheads="1"/>
          </p:cNvSpPr>
          <p:nvPr/>
        </p:nvSpPr>
        <p:spPr bwMode="auto">
          <a:xfrm>
            <a:off x="468313" y="5678488"/>
            <a:ext cx="5291137" cy="506412"/>
          </a:xfrm>
          <a:prstGeom prst="rect">
            <a:avLst/>
          </a:prstGeom>
          <a:noFill/>
          <a:ln w="9525">
            <a:noFill/>
            <a:miter lim="800000"/>
            <a:headEnd/>
            <a:tailEnd/>
          </a:ln>
        </p:spPr>
        <p:txBody>
          <a:bodyPr>
            <a:spAutoFit/>
          </a:bodyPr>
          <a:lstStyle/>
          <a:p>
            <a:pPr>
              <a:lnSpc>
                <a:spcPct val="120000"/>
              </a:lnSpc>
            </a:pPr>
            <a:r>
              <a:rPr lang="en-GB" altLang="en-US" sz="2400">
                <a:solidFill>
                  <a:schemeClr val="accent2"/>
                </a:solidFill>
                <a:latin typeface="Calibri" pitchFamily="34" charset="0"/>
              </a:rPr>
              <a:t>Maxwell equations		+</a:t>
            </a:r>
          </a:p>
        </p:txBody>
      </p:sp>
      <p:pic>
        <p:nvPicPr>
          <p:cNvPr id="22532" name="Picture 7"/>
          <p:cNvPicPr>
            <a:picLocks noChangeAspect="1" noChangeArrowheads="1"/>
          </p:cNvPicPr>
          <p:nvPr/>
        </p:nvPicPr>
        <p:blipFill>
          <a:blip r:embed="rId2"/>
          <a:srcRect/>
          <a:stretch>
            <a:fillRect/>
          </a:stretch>
        </p:blipFill>
        <p:spPr bwMode="auto">
          <a:xfrm>
            <a:off x="3057525" y="3006725"/>
            <a:ext cx="1489075" cy="1792288"/>
          </a:xfrm>
          <a:prstGeom prst="rect">
            <a:avLst/>
          </a:prstGeom>
          <a:noFill/>
          <a:ln w="9525">
            <a:noFill/>
            <a:miter lim="800000"/>
            <a:headEnd/>
            <a:tailEnd/>
          </a:ln>
        </p:spPr>
      </p:pic>
      <p:pic>
        <p:nvPicPr>
          <p:cNvPr id="22533" name="Picture 8" descr="EM-wave"/>
          <p:cNvPicPr>
            <a:picLocks noChangeAspect="1" noChangeArrowheads="1" noCrop="1"/>
          </p:cNvPicPr>
          <p:nvPr/>
        </p:nvPicPr>
        <p:blipFill>
          <a:blip r:embed="rId3"/>
          <a:srcRect/>
          <a:stretch>
            <a:fillRect/>
          </a:stretch>
        </p:blipFill>
        <p:spPr bwMode="auto">
          <a:xfrm>
            <a:off x="1066800" y="4946650"/>
            <a:ext cx="952500" cy="714375"/>
          </a:xfrm>
          <a:prstGeom prst="rect">
            <a:avLst/>
          </a:prstGeom>
          <a:noFill/>
          <a:ln w="9525">
            <a:noFill/>
            <a:miter lim="800000"/>
            <a:headEnd/>
            <a:tailEnd/>
          </a:ln>
        </p:spPr>
      </p:pic>
      <p:pic>
        <p:nvPicPr>
          <p:cNvPr id="22534" name="Picture 2"/>
          <p:cNvPicPr>
            <a:picLocks noChangeAspect="1" noChangeArrowheads="1"/>
          </p:cNvPicPr>
          <p:nvPr/>
        </p:nvPicPr>
        <p:blipFill>
          <a:blip r:embed="rId4"/>
          <a:srcRect/>
          <a:stretch>
            <a:fillRect/>
          </a:stretch>
        </p:blipFill>
        <p:spPr bwMode="auto">
          <a:xfrm>
            <a:off x="468313" y="2992438"/>
            <a:ext cx="2514600" cy="1876425"/>
          </a:xfrm>
          <a:prstGeom prst="rect">
            <a:avLst/>
          </a:prstGeom>
          <a:noFill/>
          <a:ln w="9525">
            <a:noFill/>
            <a:miter lim="800000"/>
            <a:headEnd/>
            <a:tailEnd/>
          </a:ln>
        </p:spPr>
      </p:pic>
      <p:pic>
        <p:nvPicPr>
          <p:cNvPr id="22535" name="Picture 9"/>
          <p:cNvPicPr>
            <a:picLocks noChangeAspect="1" noChangeArrowheads="1"/>
          </p:cNvPicPr>
          <p:nvPr/>
        </p:nvPicPr>
        <p:blipFill>
          <a:blip r:embed="rId5"/>
          <a:srcRect/>
          <a:stretch>
            <a:fillRect/>
          </a:stretch>
        </p:blipFill>
        <p:spPr bwMode="auto">
          <a:xfrm>
            <a:off x="5145088" y="2992438"/>
            <a:ext cx="3417887" cy="2051050"/>
          </a:xfrm>
          <a:prstGeom prst="rect">
            <a:avLst/>
          </a:prstGeom>
          <a:noFill/>
          <a:ln w="9525">
            <a:noFill/>
            <a:miter lim="800000"/>
            <a:headEnd/>
            <a:tailEnd/>
          </a:ln>
        </p:spPr>
      </p:pic>
      <p:sp>
        <p:nvSpPr>
          <p:cNvPr id="22536" name="Text Box 10"/>
          <p:cNvSpPr txBox="1">
            <a:spLocks noChangeArrowheads="1"/>
          </p:cNvSpPr>
          <p:nvPr/>
        </p:nvSpPr>
        <p:spPr bwMode="auto">
          <a:xfrm>
            <a:off x="5430838" y="5661025"/>
            <a:ext cx="2646362" cy="506413"/>
          </a:xfrm>
          <a:prstGeom prst="rect">
            <a:avLst/>
          </a:prstGeom>
          <a:noFill/>
          <a:ln w="9525">
            <a:noFill/>
            <a:miter lim="800000"/>
            <a:headEnd/>
            <a:tailEnd/>
          </a:ln>
        </p:spPr>
        <p:txBody>
          <a:bodyPr>
            <a:spAutoFit/>
          </a:bodyPr>
          <a:lstStyle/>
          <a:p>
            <a:pPr>
              <a:lnSpc>
                <a:spcPct val="120000"/>
              </a:lnSpc>
            </a:pPr>
            <a:r>
              <a:rPr lang="en-GB" altLang="en-US" sz="2400">
                <a:solidFill>
                  <a:schemeClr val="accent2"/>
                </a:solidFill>
                <a:latin typeface="Calibri" pitchFamily="34" charset="0"/>
              </a:rPr>
              <a:t>Relativity equations</a:t>
            </a:r>
          </a:p>
        </p:txBody>
      </p:sp>
      <p:sp>
        <p:nvSpPr>
          <p:cNvPr id="22537" name="Title 1"/>
          <p:cNvSpPr>
            <a:spLocks noGrp="1"/>
          </p:cNvSpPr>
          <p:nvPr>
            <p:ph type="title"/>
          </p:nvPr>
        </p:nvSpPr>
        <p:spPr/>
        <p:txBody>
          <a:bodyPr/>
          <a:lstStyle/>
          <a:p>
            <a:r>
              <a:rPr lang="es-ES" smtClean="0">
                <a:latin typeface="Arial" charset="0"/>
                <a:cs typeface="Arial" charset="0"/>
              </a:rPr>
              <a:t>Synchrotron Radiation </a:t>
            </a:r>
            <a:endParaRPr smtClean="0">
              <a:latin typeface="Arial" charset="0"/>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2"/>
          <p:cNvSpPr txBox="1">
            <a:spLocks noChangeArrowheads="1"/>
          </p:cNvSpPr>
          <p:nvPr/>
        </p:nvSpPr>
        <p:spPr bwMode="auto">
          <a:xfrm>
            <a:off x="541338" y="1066800"/>
            <a:ext cx="5543550" cy="534988"/>
          </a:xfrm>
          <a:prstGeom prst="rect">
            <a:avLst/>
          </a:prstGeom>
          <a:noFill/>
          <a:ln w="9525">
            <a:noFill/>
            <a:miter lim="800000"/>
            <a:headEnd/>
            <a:tailEnd/>
          </a:ln>
        </p:spPr>
        <p:txBody>
          <a:bodyPr>
            <a:spAutoFit/>
          </a:bodyPr>
          <a:lstStyle/>
          <a:p>
            <a:pPr>
              <a:lnSpc>
                <a:spcPct val="120000"/>
              </a:lnSpc>
            </a:pPr>
            <a:r>
              <a:rPr lang="en-GB" altLang="en-US" sz="2400">
                <a:solidFill>
                  <a:schemeClr val="accent2"/>
                </a:solidFill>
                <a:latin typeface="Calibri" pitchFamily="34" charset="0"/>
              </a:rPr>
              <a:t>And combine both in an </a:t>
            </a:r>
            <a:r>
              <a:rPr lang="en-GB" altLang="en-US" sz="2400" b="1">
                <a:solidFill>
                  <a:schemeClr val="accent2"/>
                </a:solidFill>
                <a:latin typeface="Calibri" pitchFamily="34" charset="0"/>
              </a:rPr>
              <a:t>accelerator</a:t>
            </a:r>
            <a:r>
              <a:rPr lang="en-GB" altLang="en-US" sz="2400">
                <a:solidFill>
                  <a:schemeClr val="accent2"/>
                </a:solidFill>
                <a:latin typeface="Calibri" pitchFamily="34" charset="0"/>
              </a:rPr>
              <a:t>!</a:t>
            </a:r>
          </a:p>
        </p:txBody>
      </p:sp>
      <p:sp>
        <p:nvSpPr>
          <p:cNvPr id="23554" name="Rectangle 3"/>
          <p:cNvSpPr>
            <a:spLocks noChangeArrowheads="1"/>
          </p:cNvSpPr>
          <p:nvPr/>
        </p:nvSpPr>
        <p:spPr bwMode="auto">
          <a:xfrm>
            <a:off x="2720975" y="401638"/>
            <a:ext cx="3651250" cy="579437"/>
          </a:xfrm>
          <a:prstGeom prst="rect">
            <a:avLst/>
          </a:prstGeom>
          <a:noFill/>
          <a:ln w="9525">
            <a:noFill/>
            <a:miter lim="800000"/>
            <a:headEnd/>
            <a:tailEnd/>
          </a:ln>
        </p:spPr>
        <p:txBody>
          <a:bodyPr wrap="none">
            <a:spAutoFit/>
          </a:bodyPr>
          <a:lstStyle/>
          <a:p>
            <a:r>
              <a:rPr lang="en-GB" altLang="en-US" sz="3200">
                <a:solidFill>
                  <a:schemeClr val="bg1"/>
                </a:solidFill>
                <a:latin typeface="Calibri" pitchFamily="34" charset="0"/>
              </a:rPr>
              <a:t>Why an accelerator?</a:t>
            </a:r>
            <a:endParaRPr lang="es-ES" altLang="en-US" sz="3200">
              <a:solidFill>
                <a:schemeClr val="bg1"/>
              </a:solidFill>
              <a:latin typeface="Calibri" pitchFamily="34" charset="0"/>
            </a:endParaRPr>
          </a:p>
        </p:txBody>
      </p:sp>
      <p:pic>
        <p:nvPicPr>
          <p:cNvPr id="23555" name="Picture 7"/>
          <p:cNvPicPr>
            <a:picLocks noChangeAspect="1" noChangeArrowheads="1"/>
          </p:cNvPicPr>
          <p:nvPr/>
        </p:nvPicPr>
        <p:blipFill>
          <a:blip r:embed="rId3"/>
          <a:srcRect/>
          <a:stretch>
            <a:fillRect/>
          </a:stretch>
        </p:blipFill>
        <p:spPr bwMode="auto">
          <a:xfrm>
            <a:off x="1258888" y="1752600"/>
            <a:ext cx="6048375" cy="1814513"/>
          </a:xfrm>
          <a:prstGeom prst="rect">
            <a:avLst/>
          </a:prstGeom>
          <a:noFill/>
          <a:ln w="9525">
            <a:noFill/>
            <a:miter lim="800000"/>
            <a:headEnd/>
            <a:tailEnd/>
          </a:ln>
        </p:spPr>
      </p:pic>
      <p:pic>
        <p:nvPicPr>
          <p:cNvPr id="244745" name="Picture 9" descr="synchrotron_introduction_4114_ti"/>
          <p:cNvPicPr>
            <a:picLocks noChangeAspect="1" noChangeArrowheads="1"/>
          </p:cNvPicPr>
          <p:nvPr/>
        </p:nvPicPr>
        <p:blipFill>
          <a:blip r:embed="rId4"/>
          <a:srcRect/>
          <a:stretch>
            <a:fillRect/>
          </a:stretch>
        </p:blipFill>
        <p:spPr bwMode="auto">
          <a:xfrm>
            <a:off x="3203575" y="3757613"/>
            <a:ext cx="5545138" cy="2447925"/>
          </a:xfrm>
          <a:prstGeom prst="rect">
            <a:avLst/>
          </a:prstGeom>
          <a:noFill/>
          <a:ln w="9525">
            <a:noFill/>
            <a:miter lim="800000"/>
            <a:headEnd/>
            <a:tailEnd/>
          </a:ln>
        </p:spPr>
      </p:pic>
      <p:pic>
        <p:nvPicPr>
          <p:cNvPr id="10" name="VIDEO_CON_DEMISSIO.asf">
            <a:hlinkClick r:id="" action="ppaction://media"/>
          </p:cNvPr>
          <p:cNvPicPr>
            <a:picLocks noRot="1" noChangeAspect="1" noChangeArrowheads="1"/>
          </p:cNvPicPr>
          <p:nvPr>
            <a:videoFile r:link="rId1"/>
          </p:nvPr>
        </p:nvPicPr>
        <p:blipFill>
          <a:blip r:embed="rId5"/>
          <a:srcRect/>
          <a:stretch>
            <a:fillRect/>
          </a:stretch>
        </p:blipFill>
        <p:spPr bwMode="auto">
          <a:xfrm>
            <a:off x="468313" y="3736975"/>
            <a:ext cx="3311525" cy="2482850"/>
          </a:xfrm>
          <a:prstGeom prst="rect">
            <a:avLst/>
          </a:prstGeom>
          <a:noFill/>
          <a:ln w="9525">
            <a:noFill/>
            <a:miter lim="800000"/>
            <a:headEnd/>
            <a:tailEnd/>
          </a:ln>
        </p:spPr>
      </p:pic>
      <p:sp>
        <p:nvSpPr>
          <p:cNvPr id="23558" name="TextBox 3"/>
          <p:cNvSpPr txBox="1">
            <a:spLocks noChangeArrowheads="1"/>
          </p:cNvSpPr>
          <p:nvPr/>
        </p:nvSpPr>
        <p:spPr bwMode="auto">
          <a:xfrm>
            <a:off x="7826375" y="5867400"/>
            <a:ext cx="631825" cy="369888"/>
          </a:xfrm>
          <a:prstGeom prst="rect">
            <a:avLst/>
          </a:prstGeom>
          <a:noFill/>
          <a:ln w="9525">
            <a:noFill/>
            <a:miter lim="800000"/>
            <a:headEnd/>
            <a:tailEnd/>
          </a:ln>
        </p:spPr>
        <p:txBody>
          <a:bodyPr wrap="none">
            <a:spAutoFit/>
          </a:bodyPr>
          <a:lstStyle/>
          <a:p>
            <a:r>
              <a:rPr lang="es-ES">
                <a:solidFill>
                  <a:schemeClr val="bg1"/>
                </a:solidFill>
                <a:latin typeface="Calibri" pitchFamily="34" charset="0"/>
              </a:rPr>
              <a:t>ESRF</a:t>
            </a:r>
            <a:endParaRPr lang="en-US">
              <a:solidFill>
                <a:schemeClr val="bg1"/>
              </a:solidFill>
              <a:latin typeface="Calibri" pitchFamily="34" charset="0"/>
            </a:endParaRPr>
          </a:p>
        </p:txBody>
      </p:sp>
      <p:pic>
        <p:nvPicPr>
          <p:cNvPr id="23559" name="Picture 2"/>
          <p:cNvPicPr>
            <a:picLocks noChangeAspect="1" noChangeArrowheads="1"/>
          </p:cNvPicPr>
          <p:nvPr/>
        </p:nvPicPr>
        <p:blipFill>
          <a:blip r:embed="rId6"/>
          <a:srcRect/>
          <a:stretch>
            <a:fillRect/>
          </a:stretch>
        </p:blipFill>
        <p:spPr bwMode="auto">
          <a:xfrm>
            <a:off x="1828800" y="122238"/>
            <a:ext cx="6731000" cy="9445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280" fill="hold"/>
                                        <p:tgtEl>
                                          <p:spTgt spid="10"/>
                                        </p:tgtEl>
                                      </p:cBhvr>
                                    </p:cmd>
                                  </p:childTnLst>
                                </p:cTn>
                              </p:par>
                              <p:par>
                                <p:cTn id="7" presetID="1" presetClass="entr" presetSubtype="0" fill="hold" nodeType="withEffect">
                                  <p:stCondLst>
                                    <p:cond delay="7000"/>
                                  </p:stCondLst>
                                  <p:childTnLst>
                                    <p:set>
                                      <p:cBhvr>
                                        <p:cTn id="8" dur="1" fill="hold">
                                          <p:stCondLst>
                                            <p:cond delay="0"/>
                                          </p:stCondLst>
                                        </p:cTn>
                                        <p:tgtEl>
                                          <p:spTgt spid="2447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9"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1905000" y="304800"/>
            <a:ext cx="6553200" cy="584200"/>
          </a:xfrm>
        </p:spPr>
        <p:txBody>
          <a:bodyPr/>
          <a:lstStyle/>
          <a:p>
            <a:r>
              <a:rPr sz="3200" smtClean="0">
                <a:latin typeface="Arial" charset="0"/>
                <a:cs typeface="Arial" charset="0"/>
              </a:rPr>
              <a:t>1</a:t>
            </a:r>
            <a:r>
              <a:rPr sz="3200" baseline="30000" smtClean="0">
                <a:latin typeface="Arial" charset="0"/>
                <a:cs typeface="Arial" charset="0"/>
              </a:rPr>
              <a:t>st</a:t>
            </a:r>
            <a:r>
              <a:rPr sz="3200" smtClean="0">
                <a:latin typeface="Arial" charset="0"/>
                <a:cs typeface="Arial" charset="0"/>
              </a:rPr>
              <a:t> man-made synchrotron light</a:t>
            </a:r>
          </a:p>
        </p:txBody>
      </p:sp>
      <p:pic>
        <p:nvPicPr>
          <p:cNvPr id="24578" name="Picture 2" descr="http://xdb.lbl.gov/Section2/Image_Sec2/GEsynchrotron.jpg"/>
          <p:cNvPicPr>
            <a:picLocks noChangeAspect="1" noChangeArrowheads="1"/>
          </p:cNvPicPr>
          <p:nvPr/>
        </p:nvPicPr>
        <p:blipFill>
          <a:blip r:embed="rId2"/>
          <a:srcRect/>
          <a:stretch>
            <a:fillRect/>
          </a:stretch>
        </p:blipFill>
        <p:spPr bwMode="auto">
          <a:xfrm>
            <a:off x="2892425" y="1560513"/>
            <a:ext cx="2743200" cy="3467100"/>
          </a:xfrm>
          <a:prstGeom prst="rect">
            <a:avLst/>
          </a:prstGeom>
          <a:noFill/>
          <a:ln w="9525">
            <a:noFill/>
            <a:miter lim="800000"/>
            <a:headEnd/>
            <a:tailEnd/>
          </a:ln>
        </p:spPr>
      </p:pic>
      <p:sp>
        <p:nvSpPr>
          <p:cNvPr id="24579" name="Rectangle 2"/>
          <p:cNvSpPr>
            <a:spLocks noChangeArrowheads="1"/>
          </p:cNvSpPr>
          <p:nvPr/>
        </p:nvSpPr>
        <p:spPr bwMode="auto">
          <a:xfrm>
            <a:off x="1219200" y="1077913"/>
            <a:ext cx="6629400" cy="369887"/>
          </a:xfrm>
          <a:prstGeom prst="rect">
            <a:avLst/>
          </a:prstGeom>
          <a:noFill/>
          <a:ln w="9525">
            <a:noFill/>
            <a:miter lim="800000"/>
            <a:headEnd/>
            <a:tailEnd/>
          </a:ln>
        </p:spPr>
        <p:txBody>
          <a:bodyPr>
            <a:spAutoFit/>
          </a:bodyPr>
          <a:lstStyle/>
          <a:p>
            <a:r>
              <a:rPr lang="en-US">
                <a:latin typeface="Calibri" pitchFamily="34" charset="0"/>
              </a:rPr>
              <a:t>Synchrotron light from the 70-MeV electron synchrotron at GE</a:t>
            </a:r>
          </a:p>
        </p:txBody>
      </p:sp>
      <p:sp>
        <p:nvSpPr>
          <p:cNvPr id="24580" name="Rectangle 3"/>
          <p:cNvSpPr>
            <a:spLocks noChangeArrowheads="1"/>
          </p:cNvSpPr>
          <p:nvPr/>
        </p:nvSpPr>
        <p:spPr bwMode="auto">
          <a:xfrm>
            <a:off x="685800" y="5029200"/>
            <a:ext cx="8077200" cy="1200150"/>
          </a:xfrm>
          <a:prstGeom prst="rect">
            <a:avLst/>
          </a:prstGeom>
          <a:noFill/>
          <a:ln w="9525">
            <a:noFill/>
            <a:miter lim="800000"/>
            <a:headEnd/>
            <a:tailEnd/>
          </a:ln>
        </p:spPr>
        <p:txBody>
          <a:bodyPr>
            <a:spAutoFit/>
          </a:bodyPr>
          <a:lstStyle/>
          <a:p>
            <a:r>
              <a:rPr lang="en-US">
                <a:latin typeface="Calibri" pitchFamily="34" charset="0"/>
              </a:rPr>
              <a:t>Synchrotron radiation was named after its discovery in a General Electric synchrotron accelerator built in </a:t>
            </a:r>
            <a:r>
              <a:rPr lang="en-US" b="1" i="1">
                <a:latin typeface="Calibri" pitchFamily="34" charset="0"/>
              </a:rPr>
              <a:t>1946 </a:t>
            </a:r>
            <a:r>
              <a:rPr lang="en-US">
                <a:latin typeface="Calibri" pitchFamily="34" charset="0"/>
              </a:rPr>
              <a:t>and announced in May 1947 by Frank Elder, Anatole Gurewitsch, Robert Langmuir, and Herb Pollock in a letter entitled "Radiation from Electrons in a Synchrotron".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p:cNvSpPr>
            <a:spLocks noChangeArrowheads="1"/>
          </p:cNvSpPr>
          <p:nvPr/>
        </p:nvSpPr>
        <p:spPr bwMode="auto">
          <a:xfrm>
            <a:off x="2720975" y="401638"/>
            <a:ext cx="3651250" cy="579437"/>
          </a:xfrm>
          <a:prstGeom prst="rect">
            <a:avLst/>
          </a:prstGeom>
          <a:noFill/>
          <a:ln w="9525">
            <a:noFill/>
            <a:miter lim="800000"/>
            <a:headEnd/>
            <a:tailEnd/>
          </a:ln>
        </p:spPr>
        <p:txBody>
          <a:bodyPr wrap="none">
            <a:spAutoFit/>
          </a:bodyPr>
          <a:lstStyle/>
          <a:p>
            <a:r>
              <a:rPr lang="en-GB" altLang="en-US" sz="3200">
                <a:solidFill>
                  <a:schemeClr val="bg1"/>
                </a:solidFill>
                <a:latin typeface="Calibri" pitchFamily="34" charset="0"/>
              </a:rPr>
              <a:t>Why an accelerator?</a:t>
            </a:r>
            <a:endParaRPr lang="es-ES" altLang="en-US" sz="3200">
              <a:solidFill>
                <a:schemeClr val="bg1"/>
              </a:solidFill>
              <a:latin typeface="Calibri" pitchFamily="34" charset="0"/>
            </a:endParaRPr>
          </a:p>
        </p:txBody>
      </p:sp>
      <p:grpSp>
        <p:nvGrpSpPr>
          <p:cNvPr id="25602" name="Group 9"/>
          <p:cNvGrpSpPr>
            <a:grpSpLocks/>
          </p:cNvGrpSpPr>
          <p:nvPr/>
        </p:nvGrpSpPr>
        <p:grpSpPr bwMode="auto">
          <a:xfrm>
            <a:off x="1752600" y="1371600"/>
            <a:ext cx="5778500" cy="4049713"/>
            <a:chOff x="1247" y="1207"/>
            <a:chExt cx="3640" cy="2551"/>
          </a:xfrm>
        </p:grpSpPr>
        <p:pic>
          <p:nvPicPr>
            <p:cNvPr id="25604" name="Picture 6"/>
            <p:cNvPicPr>
              <a:picLocks noChangeAspect="1" noChangeArrowheads="1"/>
            </p:cNvPicPr>
            <p:nvPr/>
          </p:nvPicPr>
          <p:blipFill>
            <a:blip r:embed="rId2"/>
            <a:srcRect/>
            <a:stretch>
              <a:fillRect/>
            </a:stretch>
          </p:blipFill>
          <p:spPr bwMode="auto">
            <a:xfrm>
              <a:off x="1247" y="1207"/>
              <a:ext cx="3640" cy="2551"/>
            </a:xfrm>
            <a:prstGeom prst="rect">
              <a:avLst/>
            </a:prstGeom>
            <a:noFill/>
            <a:ln w="9525">
              <a:noFill/>
              <a:miter lim="800000"/>
              <a:headEnd/>
              <a:tailEnd/>
            </a:ln>
          </p:spPr>
        </p:pic>
        <p:sp>
          <p:nvSpPr>
            <p:cNvPr id="25605" name="Text Box 7"/>
            <p:cNvSpPr txBox="1">
              <a:spLocks noChangeArrowheads="1"/>
            </p:cNvSpPr>
            <p:nvPr/>
          </p:nvSpPr>
          <p:spPr bwMode="auto">
            <a:xfrm>
              <a:off x="2744" y="3117"/>
              <a:ext cx="1588" cy="446"/>
            </a:xfrm>
            <a:prstGeom prst="rect">
              <a:avLst/>
            </a:prstGeom>
            <a:solidFill>
              <a:srgbClr val="88A0B8"/>
            </a:solidFill>
            <a:ln w="9525">
              <a:noFill/>
              <a:miter lim="800000"/>
              <a:headEnd/>
              <a:tailEnd/>
            </a:ln>
          </p:spPr>
          <p:txBody>
            <a:bodyPr>
              <a:spAutoFit/>
            </a:bodyPr>
            <a:lstStyle/>
            <a:p>
              <a:pPr algn="ctr"/>
              <a:endParaRPr lang="en-US" altLang="en-US" sz="800">
                <a:latin typeface="Calibri" pitchFamily="34" charset="0"/>
              </a:endParaRPr>
            </a:p>
            <a:p>
              <a:pPr algn="ctr"/>
              <a:r>
                <a:rPr lang="en-US" altLang="en-US" sz="2000">
                  <a:solidFill>
                    <a:schemeClr val="bg1"/>
                  </a:solidFill>
                  <a:latin typeface="Calibri" pitchFamily="34" charset="0"/>
                </a:rPr>
                <a:t>Synchrotron radiation</a:t>
              </a:r>
            </a:p>
            <a:p>
              <a:pPr algn="ctr"/>
              <a:endParaRPr lang="en-US" altLang="en-US" sz="1200">
                <a:latin typeface="Calibri" pitchFamily="34" charset="0"/>
              </a:endParaRPr>
            </a:p>
          </p:txBody>
        </p:sp>
        <p:sp>
          <p:nvSpPr>
            <p:cNvPr id="25606" name="Rectangle 8"/>
            <p:cNvSpPr>
              <a:spLocks noChangeArrowheads="1"/>
            </p:cNvSpPr>
            <p:nvPr/>
          </p:nvSpPr>
          <p:spPr bwMode="auto">
            <a:xfrm>
              <a:off x="1882" y="3158"/>
              <a:ext cx="680" cy="227"/>
            </a:xfrm>
            <a:prstGeom prst="rect">
              <a:avLst/>
            </a:prstGeom>
            <a:solidFill>
              <a:srgbClr val="F5EED1"/>
            </a:solidFill>
            <a:ln w="9525">
              <a:noFill/>
              <a:miter lim="800000"/>
              <a:headEnd/>
              <a:tailEnd/>
            </a:ln>
          </p:spPr>
          <p:txBody>
            <a:bodyPr wrap="none" anchor="ctr"/>
            <a:lstStyle/>
            <a:p>
              <a:endParaRPr lang="en-US">
                <a:latin typeface="Calibri" pitchFamily="34" charset="0"/>
              </a:endParaRPr>
            </a:p>
          </p:txBody>
        </p:sp>
      </p:grpSp>
      <p:sp>
        <p:nvSpPr>
          <p:cNvPr id="25603" name="Title 1"/>
          <p:cNvSpPr>
            <a:spLocks noGrp="1"/>
          </p:cNvSpPr>
          <p:nvPr>
            <p:ph type="title"/>
          </p:nvPr>
        </p:nvSpPr>
        <p:spPr/>
        <p:txBody>
          <a:bodyPr/>
          <a:lstStyle/>
          <a:p>
            <a:r>
              <a:rPr lang="es-ES" smtClean="0">
                <a:latin typeface="Arial" charset="0"/>
                <a:cs typeface="Arial" charset="0"/>
              </a:rPr>
              <a:t>Synchrotron Radiation </a:t>
            </a:r>
            <a:endParaRPr smtClean="0">
              <a:latin typeface="Arial" charset="0"/>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3GLS_AdvanceSchool-oPA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noFill/>
        </a:ln>
      </a:spPr>
      <a:bodyPr wrap="square" rtlCol="0">
        <a:spAutoFit/>
      </a:bodyPr>
      <a:lstStyle>
        <a:defPPr>
          <a:defRPr dirty="0" smtClean="0">
            <a:solidFill>
              <a:schemeClr val="bg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3GLS_AdvanceSchool-oPAC</Template>
  <TotalTime>16836</TotalTime>
  <Words>1502</Words>
  <Application>Microsoft Office PowerPoint</Application>
  <PresentationFormat>On-screen Show (4:3)</PresentationFormat>
  <Paragraphs>334</Paragraphs>
  <Slides>53</Slides>
  <Notes>5</Notes>
  <HiddenSlides>0</HiddenSlides>
  <MMClips>1</MMClips>
  <ScaleCrop>false</ScaleCrop>
  <HeadingPairs>
    <vt:vector size="8" baseType="variant">
      <vt:variant>
        <vt:lpstr>Fonts Used</vt:lpstr>
      </vt:variant>
      <vt:variant>
        <vt:i4>10</vt:i4>
      </vt:variant>
      <vt:variant>
        <vt:lpstr>Design Template</vt:lpstr>
      </vt:variant>
      <vt:variant>
        <vt:i4>14</vt:i4>
      </vt:variant>
      <vt:variant>
        <vt:lpstr>Embedded OLE Servers</vt:lpstr>
      </vt:variant>
      <vt:variant>
        <vt:i4>1</vt:i4>
      </vt:variant>
      <vt:variant>
        <vt:lpstr>Slide Titles</vt:lpstr>
      </vt:variant>
      <vt:variant>
        <vt:i4>53</vt:i4>
      </vt:variant>
    </vt:vector>
  </HeadingPairs>
  <TitlesOfParts>
    <vt:vector size="78" baseType="lpstr">
      <vt:lpstr>Calibri</vt:lpstr>
      <vt:lpstr>Arial</vt:lpstr>
      <vt:lpstr>Wingdings</vt:lpstr>
      <vt:lpstr>+mj-lt</vt:lpstr>
      <vt:lpstr>Symbol</vt:lpstr>
      <vt:lpstr>Papyrus</vt:lpstr>
      <vt:lpstr>Comic Sans MS</vt:lpstr>
      <vt:lpstr>Times New Roman</vt:lpstr>
      <vt:lpstr>DejaVu Sans</vt:lpstr>
      <vt:lpstr>MS PGothic</vt:lpstr>
      <vt:lpstr>3GLS_AdvanceSchool-oPAC</vt:lpstr>
      <vt:lpstr>3GLS_AdvanceSchool-oPAC</vt:lpstr>
      <vt:lpstr>3GLS_AdvanceSchool-oPAC</vt:lpstr>
      <vt:lpstr>3GLS_AdvanceSchool-oPAC</vt:lpstr>
      <vt:lpstr>3GLS_AdvanceSchool-oPAC</vt:lpstr>
      <vt:lpstr>3GLS_AdvanceSchool-oPAC</vt:lpstr>
      <vt:lpstr>3GLS_AdvanceSchool-oPAC</vt:lpstr>
      <vt:lpstr>3GLS_AdvanceSchool-oPAC</vt:lpstr>
      <vt:lpstr>3GLS_AdvanceSchool-oPAC</vt:lpstr>
      <vt:lpstr>3GLS_AdvanceSchool-oPAC</vt:lpstr>
      <vt:lpstr>3GLS_AdvanceSchool-oPAC</vt:lpstr>
      <vt:lpstr>3GLS_AdvanceSchool-oPAC</vt:lpstr>
      <vt:lpstr>3GLS_AdvanceSchool-oPAC</vt:lpstr>
      <vt:lpstr>3GLS_AdvanceSchool-oPAC</vt:lpstr>
      <vt:lpstr>Equazione</vt:lpstr>
      <vt:lpstr>3rd Generation Synchrotron Light Sources</vt:lpstr>
      <vt:lpstr>Outline</vt:lpstr>
      <vt:lpstr>Synchrotron Radiation </vt:lpstr>
      <vt:lpstr>Synchrotron Radiation </vt:lpstr>
      <vt:lpstr>Synchrotron Radiation </vt:lpstr>
      <vt:lpstr>Synchrotron Radiation </vt:lpstr>
      <vt:lpstr>Slide 7</vt:lpstr>
      <vt:lpstr>1st man-made synchrotron light</vt:lpstr>
      <vt:lpstr>Synchrotron Radiation </vt:lpstr>
      <vt:lpstr>Slide 10</vt:lpstr>
      <vt:lpstr>Slide 11</vt:lpstr>
      <vt:lpstr>Slide 12</vt:lpstr>
      <vt:lpstr>Applications</vt:lpstr>
      <vt:lpstr>Synchrotron Generations</vt:lpstr>
      <vt:lpstr>Synchrotron landmarks</vt:lpstr>
      <vt:lpstr>Slide 16</vt:lpstr>
      <vt:lpstr>1st Generation LS (1956 – …)</vt:lpstr>
      <vt:lpstr>1st Generation LS</vt:lpstr>
      <vt:lpstr>1st experiments at Russia</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Computation</vt:lpstr>
      <vt:lpstr>MAX IV</vt:lpstr>
      <vt:lpstr>MAX IV</vt:lpstr>
      <vt:lpstr>Next: even lower emittance lattices</vt:lpstr>
      <vt:lpstr>PEP - X</vt:lpstr>
      <vt:lpstr>Cancellation of resonances</vt:lpstr>
      <vt:lpstr>Next Generation Light Sources</vt:lpstr>
      <vt:lpstr>Next Generation Light Sources</vt:lpstr>
      <vt:lpstr>Slide 49</vt:lpstr>
      <vt:lpstr>Slide 50</vt:lpstr>
      <vt:lpstr>Conclusion</vt:lpstr>
      <vt:lpstr>References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Francisco José Pérez Rodríguez</dc:creator>
  <cp:lastModifiedBy>francis</cp:lastModifiedBy>
  <cp:revision>172</cp:revision>
  <dcterms:created xsi:type="dcterms:W3CDTF">2014-06-17T14:33:52Z</dcterms:created>
  <dcterms:modified xsi:type="dcterms:W3CDTF">2014-07-09T08:19:38Z</dcterms:modified>
</cp:coreProperties>
</file>