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9"/>
  </p:notesMasterIdLst>
  <p:sldIdLst>
    <p:sldId id="257" r:id="rId3"/>
    <p:sldId id="267" r:id="rId4"/>
    <p:sldId id="289" r:id="rId5"/>
    <p:sldId id="290" r:id="rId6"/>
    <p:sldId id="291" r:id="rId7"/>
    <p:sldId id="292" r:id="rId8"/>
    <p:sldId id="294" r:id="rId9"/>
    <p:sldId id="300" r:id="rId10"/>
    <p:sldId id="302" r:id="rId11"/>
    <p:sldId id="303" r:id="rId12"/>
    <p:sldId id="304" r:id="rId13"/>
    <p:sldId id="306" r:id="rId14"/>
    <p:sldId id="301" r:id="rId15"/>
    <p:sldId id="310" r:id="rId16"/>
    <p:sldId id="323" r:id="rId17"/>
    <p:sldId id="324" r:id="rId18"/>
    <p:sldId id="316" r:id="rId19"/>
    <p:sldId id="311" r:id="rId20"/>
    <p:sldId id="312" r:id="rId21"/>
    <p:sldId id="296" r:id="rId22"/>
    <p:sldId id="299" r:id="rId23"/>
    <p:sldId id="295" r:id="rId24"/>
    <p:sldId id="293" r:id="rId25"/>
    <p:sldId id="321" r:id="rId26"/>
    <p:sldId id="314" r:id="rId27"/>
    <p:sldId id="315" r:id="rId28"/>
    <p:sldId id="341" r:id="rId29"/>
    <p:sldId id="313" r:id="rId30"/>
    <p:sldId id="340" r:id="rId31"/>
    <p:sldId id="317" r:id="rId32"/>
    <p:sldId id="318" r:id="rId33"/>
    <p:sldId id="326" r:id="rId34"/>
    <p:sldId id="325" r:id="rId35"/>
    <p:sldId id="327" r:id="rId36"/>
    <p:sldId id="328" r:id="rId37"/>
    <p:sldId id="319" r:id="rId38"/>
    <p:sldId id="329" r:id="rId39"/>
    <p:sldId id="330" r:id="rId40"/>
    <p:sldId id="331" r:id="rId41"/>
    <p:sldId id="332" r:id="rId42"/>
    <p:sldId id="334" r:id="rId43"/>
    <p:sldId id="335" r:id="rId44"/>
    <p:sldId id="336" r:id="rId45"/>
    <p:sldId id="337" r:id="rId46"/>
    <p:sldId id="338" r:id="rId47"/>
    <p:sldId id="339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86410"/>
  </p:normalViewPr>
  <p:slideViewPr>
    <p:cSldViewPr snapToGrid="0">
      <p:cViewPr varScale="1">
        <p:scale>
          <a:sx n="74" d="100"/>
          <a:sy n="74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64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A33EA-5B68-414C-B764-ADB21FA58A69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8537D-B9C9-4951-A0CA-759D1F7485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694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5D5078-B539-4FCA-973F-6C42DC54017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8537D-B9C9-4951-A0CA-759D1F7485B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5D5078-B539-4FCA-973F-6C42DC54017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5D5078-B539-4FCA-973F-6C42DC5401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EAC3F7-2638-4977-9BDE-A3B4B9604A31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561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48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771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8032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724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916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51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90069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498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2458"/>
            <a:ext cx="8229600" cy="515370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7" name="Group 8"/>
          <p:cNvGrpSpPr/>
          <p:nvPr userDrawn="1"/>
        </p:nvGrpSpPr>
        <p:grpSpPr>
          <a:xfrm>
            <a:off x="0" y="-7254"/>
            <a:ext cx="9144000" cy="979712"/>
            <a:chOff x="0" y="-7255"/>
            <a:chExt cx="9144000" cy="849085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 l="8484" r="8402" b="79934"/>
            <a:stretch>
              <a:fillRect/>
            </a:stretch>
          </p:blipFill>
          <p:spPr bwMode="auto">
            <a:xfrm>
              <a:off x="0" y="333832"/>
              <a:ext cx="9144000" cy="507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8484" r="8402" b="95937"/>
            <a:stretch>
              <a:fillRect/>
            </a:stretch>
          </p:blipFill>
          <p:spPr bwMode="auto">
            <a:xfrm>
              <a:off x="0" y="-7255"/>
              <a:ext cx="9144000" cy="428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0"/>
            <a:ext cx="8229600" cy="572378"/>
          </a:xfrm>
        </p:spPr>
        <p:txBody>
          <a:bodyPr>
            <a:normAutofit/>
          </a:bodyPr>
          <a:lstStyle>
            <a:lvl1pPr>
              <a:defRPr lang="en-GB"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5361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A1AA8-FB84-4C52-8655-BF10385CA48C}" type="datetimeFigureOut">
              <a:rPr lang="en-US" smtClean="0"/>
              <a:pPr/>
              <a:t>7/9/2014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E51F0-892D-485E-8567-13F21079EC8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949CBED-6339-4ED0-90C1-728E4387D0A7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557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5.jpe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djd63\Desktop\Logos\ASTeC_logo_blue.png"/>
          <p:cNvPicPr>
            <a:picLocks noChangeAspect="1" noChangeArrowheads="1"/>
          </p:cNvPicPr>
          <p:nvPr/>
        </p:nvPicPr>
        <p:blipFill>
          <a:blip r:embed="rId3" cstate="print"/>
          <a:srcRect l="8740"/>
          <a:stretch>
            <a:fillRect/>
          </a:stretch>
        </p:blipFill>
        <p:spPr bwMode="auto">
          <a:xfrm>
            <a:off x="173426" y="5912072"/>
            <a:ext cx="1316936" cy="80772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 bwMode="auto">
          <a:xfrm>
            <a:off x="0" y="5196114"/>
            <a:ext cx="2286000" cy="1661886"/>
          </a:xfrm>
          <a:prstGeom prst="rect">
            <a:avLst/>
          </a:prstGeom>
          <a:noFill/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286001" y="5196114"/>
            <a:ext cx="2286000" cy="1661886"/>
          </a:xfrm>
          <a:prstGeom prst="rect">
            <a:avLst/>
          </a:prstGeom>
          <a:noFill/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2290" name="Title 1"/>
          <p:cNvSpPr>
            <a:spLocks noGrp="1"/>
          </p:cNvSpPr>
          <p:nvPr>
            <p:ph type="ctrTitle"/>
          </p:nvPr>
        </p:nvSpPr>
        <p:spPr>
          <a:xfrm>
            <a:off x="685800" y="1289441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smtClean="0">
                <a:latin typeface="Calibri" pitchFamily="34" charset="0"/>
              </a:rPr>
              <a:t>Next Generation Light </a:t>
            </a:r>
            <a:r>
              <a:rPr lang="en-GB" sz="3600" dirty="0" smtClean="0">
                <a:latin typeface="Calibri" pitchFamily="34" charset="0"/>
              </a:rPr>
              <a:t>Sources</a:t>
            </a:r>
            <a:endParaRPr lang="en-GB" sz="3600" b="0" dirty="0" smtClean="0">
              <a:latin typeface="Calibri" pitchFamily="34" charset="0"/>
            </a:endParaRP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>
          <a:xfrm>
            <a:off x="1007917" y="2944935"/>
            <a:ext cx="7232073" cy="167843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smtClean="0">
                <a:solidFill>
                  <a:srgbClr val="0070C0"/>
                </a:solidFill>
                <a:latin typeface="Calibri" pitchFamily="34" charset="0"/>
              </a:rPr>
              <a:t>Jim Clarke</a:t>
            </a:r>
            <a:endParaRPr lang="en-GB" sz="2400" dirty="0" smtClean="0">
              <a:solidFill>
                <a:srgbClr val="0070C0"/>
              </a:solidFill>
              <a:latin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smtClean="0">
                <a:solidFill>
                  <a:srgbClr val="0070C0"/>
                </a:solidFill>
                <a:latin typeface="Calibri" pitchFamily="34" charset="0"/>
              </a:rPr>
              <a:t>ASTeC, STFC Daresbury Laboratory and</a:t>
            </a:r>
            <a:br>
              <a:rPr lang="en-GB" sz="2400" smtClean="0">
                <a:solidFill>
                  <a:srgbClr val="0070C0"/>
                </a:solidFill>
                <a:latin typeface="Calibri" pitchFamily="34" charset="0"/>
              </a:rPr>
            </a:br>
            <a:r>
              <a:rPr lang="en-GB" sz="2400" smtClean="0">
                <a:solidFill>
                  <a:srgbClr val="0070C0"/>
                </a:solidFill>
                <a:latin typeface="Calibri" pitchFamily="34" charset="0"/>
              </a:rPr>
              <a:t>The Cockcroft Institute</a:t>
            </a:r>
            <a:endParaRPr lang="en-GB" sz="2400" dirty="0" smtClean="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2000" dirty="0" smtClean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GB" sz="2000" smtClean="0">
                <a:solidFill>
                  <a:srgbClr val="0070C0"/>
                </a:solidFill>
                <a:latin typeface="Calibri" pitchFamily="34" charset="0"/>
              </a:rPr>
              <a:t>9</a:t>
            </a:r>
            <a:r>
              <a:rPr lang="en-GB" sz="2000" baseline="30000" smtClean="0">
                <a:solidFill>
                  <a:srgbClr val="0070C0"/>
                </a:solidFill>
                <a:latin typeface="Calibri" pitchFamily="34" charset="0"/>
              </a:rPr>
              <a:t>th</a:t>
            </a:r>
            <a:r>
              <a:rPr lang="en-GB" sz="2000" smtClean="0">
                <a:solidFill>
                  <a:srgbClr val="0070C0"/>
                </a:solidFill>
                <a:latin typeface="Calibri" pitchFamily="34" charset="0"/>
              </a:rPr>
              <a:t> July 2014, RHUL</a:t>
            </a:r>
            <a:endParaRPr lang="en-GB" sz="2000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29698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3715" y="5892584"/>
            <a:ext cx="1278762" cy="723292"/>
          </a:xfrm>
          <a:prstGeom prst="rect">
            <a:avLst/>
          </a:prstGeom>
          <a:noFill/>
        </p:spPr>
      </p:pic>
      <p:pic>
        <p:nvPicPr>
          <p:cNvPr id="17" name="Picture 19" descr="STFC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8684" y="6122702"/>
            <a:ext cx="1926709" cy="38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26803" y="4827293"/>
            <a:ext cx="1162579" cy="241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/>
              <a:t>How does an FEL work?</a:t>
            </a:r>
          </a:p>
        </p:txBody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 altLang="en-US" sz="1800" b="1"/>
              <a:t>Basic physics: Work = Force x Distance</a:t>
            </a:r>
          </a:p>
          <a:p>
            <a:pPr lvl="2"/>
            <a:r>
              <a:rPr lang="en-GB" altLang="en-US" sz="1600" b="1"/>
              <a:t>Sufficient to understand basic FEL mechanism</a:t>
            </a:r>
          </a:p>
          <a:p>
            <a:pPr lvl="2"/>
            <a:r>
              <a:rPr lang="en-GB" altLang="en-US" sz="1600" b="1"/>
              <a:t>Electric field of light wave gives a force on electron and work is done!</a:t>
            </a:r>
          </a:p>
          <a:p>
            <a:pPr lvl="1"/>
            <a:endParaRPr lang="en-GB" altLang="en-US" sz="1800" b="1"/>
          </a:p>
          <a:p>
            <a:pPr lvl="1"/>
            <a:endParaRPr lang="en-GB" altLang="en-US" sz="1800" b="1"/>
          </a:p>
          <a:p>
            <a:pPr lvl="1"/>
            <a:endParaRPr lang="en-GB" altLang="en-US" sz="1800" b="1"/>
          </a:p>
          <a:p>
            <a:pPr lvl="1"/>
            <a:endParaRPr lang="en-GB" altLang="en-US" sz="1800" b="1"/>
          </a:p>
          <a:p>
            <a:pPr lvl="1"/>
            <a:r>
              <a:rPr lang="en-GB" altLang="en-US" sz="1800" b="1"/>
              <a:t>No undulator = No energy transfer</a:t>
            </a:r>
            <a:r>
              <a:rPr lang="en-GB" altLang="en-US" sz="1800"/>
              <a:t> </a:t>
            </a:r>
            <a:br>
              <a:rPr lang="en-GB" altLang="en-US" sz="1800"/>
            </a:br>
            <a:r>
              <a:rPr lang="en-GB" altLang="en-US" sz="1800"/>
              <a:t>i.e. If electron velocity is entirely longitudinal then v.E = 0</a:t>
            </a:r>
            <a:br>
              <a:rPr lang="en-GB" altLang="en-US" sz="1800"/>
            </a:br>
            <a:endParaRPr lang="en-GB" altLang="en-US" sz="1800"/>
          </a:p>
          <a:p>
            <a:pPr lvl="1"/>
            <a:r>
              <a:rPr lang="en-GB" altLang="en-US"/>
              <a:t>Basic mechanism very simple!!</a:t>
            </a:r>
          </a:p>
        </p:txBody>
      </p:sp>
      <p:pic>
        <p:nvPicPr>
          <p:cNvPr id="25607" name="Picture 10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472" y="2140390"/>
            <a:ext cx="5175250" cy="812800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63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/>
              <a:t>How does an FEL work?</a:t>
            </a:r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998538"/>
          </a:xfrm>
        </p:spPr>
        <p:txBody>
          <a:bodyPr>
            <a:normAutofit fontScale="85000" lnSpcReduction="10000"/>
          </a:bodyPr>
          <a:lstStyle/>
          <a:p>
            <a:r>
              <a:rPr lang="en-GB" altLang="en-US"/>
              <a:t>Basic mechanism described explains energy transfer between SINGLE electron and an optical field.</a:t>
            </a:r>
          </a:p>
          <a:p>
            <a:pPr>
              <a:buFont typeface="Wingdings" pitchFamily="2" charset="2"/>
              <a:buNone/>
            </a:pPr>
            <a:endParaRPr lang="en-GB" altLang="en-US"/>
          </a:p>
          <a:p>
            <a:pPr algn="ctr">
              <a:buFont typeface="Wingdings" pitchFamily="2" charset="2"/>
              <a:buNone/>
            </a:pPr>
            <a:endParaRPr lang="en-GB" altLang="en-US"/>
          </a:p>
        </p:txBody>
      </p:sp>
      <p:grpSp>
        <p:nvGrpSpPr>
          <p:cNvPr id="35848" name="Group 1032"/>
          <p:cNvGrpSpPr>
            <a:grpSpLocks/>
          </p:cNvGrpSpPr>
          <p:nvPr/>
        </p:nvGrpSpPr>
        <p:grpSpPr bwMode="auto">
          <a:xfrm>
            <a:off x="836613" y="3068638"/>
            <a:ext cx="7435850" cy="1087437"/>
            <a:chOff x="527" y="1933"/>
            <a:chExt cx="4684" cy="685"/>
          </a:xfrm>
        </p:grpSpPr>
        <p:sp>
          <p:nvSpPr>
            <p:cNvPr id="35844" name="Text Box 1028"/>
            <p:cNvSpPr txBox="1">
              <a:spLocks noChangeArrowheads="1"/>
            </p:cNvSpPr>
            <p:nvPr/>
          </p:nvSpPr>
          <p:spPr bwMode="auto">
            <a:xfrm>
              <a:off x="527" y="1933"/>
              <a:ext cx="465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81000" indent="-3810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620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9525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altLang="en-US">
                  <a:latin typeface="Arial" charset="0"/>
                </a:rPr>
                <a:t>But in practice need to create right conditions for:</a:t>
              </a:r>
              <a:r>
                <a:rPr lang="en-GB" altLang="en-US" b="1">
                  <a:latin typeface="Arial" charset="0"/>
                </a:rPr>
                <a:t> </a:t>
              </a:r>
              <a:endParaRPr lang="en-GB" altLang="en-US"/>
            </a:p>
          </p:txBody>
        </p:sp>
        <p:sp>
          <p:nvSpPr>
            <p:cNvPr id="35845" name="Text Box 1029"/>
            <p:cNvSpPr txBox="1">
              <a:spLocks noChangeArrowheads="1"/>
            </p:cNvSpPr>
            <p:nvPr/>
          </p:nvSpPr>
          <p:spPr bwMode="auto">
            <a:xfrm>
              <a:off x="555" y="2330"/>
              <a:ext cx="4656" cy="2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81000" indent="-3810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620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9525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altLang="en-US" b="1">
                  <a:solidFill>
                    <a:srgbClr val="FFFF00"/>
                  </a:solidFill>
                  <a:latin typeface="Arial" charset="0"/>
                </a:rPr>
                <a:t>CONTINUOUS </a:t>
              </a:r>
              <a:r>
                <a:rPr lang="en-GB" altLang="en-US">
                  <a:solidFill>
                    <a:srgbClr val="FFFF00"/>
                  </a:solidFill>
                  <a:latin typeface="Arial" charset="0"/>
                </a:rPr>
                <a:t>energy transfer</a:t>
              </a:r>
              <a:r>
                <a:rPr lang="en-GB" altLang="en-US" b="1">
                  <a:solidFill>
                    <a:srgbClr val="FFFF00"/>
                  </a:solidFill>
                  <a:latin typeface="Arial" charset="0"/>
                </a:rPr>
                <a:t> </a:t>
              </a:r>
              <a:endParaRPr lang="en-GB" altLang="en-US"/>
            </a:p>
          </p:txBody>
        </p:sp>
      </p:grpSp>
      <p:sp>
        <p:nvSpPr>
          <p:cNvPr id="35846" name="Text Box 1030"/>
          <p:cNvSpPr txBox="1">
            <a:spLocks noChangeArrowheads="1"/>
          </p:cNvSpPr>
          <p:nvPr/>
        </p:nvSpPr>
        <p:spPr bwMode="auto">
          <a:xfrm>
            <a:off x="881063" y="4598988"/>
            <a:ext cx="7391400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1000" indent="-3810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620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525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rgbClr val="00FF00"/>
                </a:solidFill>
                <a:latin typeface="Arial" charset="0"/>
              </a:rPr>
              <a:t>in the</a:t>
            </a:r>
            <a:r>
              <a:rPr lang="en-GB" altLang="en-US" b="1">
                <a:solidFill>
                  <a:srgbClr val="00FF00"/>
                </a:solidFill>
                <a:latin typeface="Arial" charset="0"/>
              </a:rPr>
              <a:t> RIGHT DIRECTION</a:t>
            </a:r>
            <a:r>
              <a:rPr lang="en-GB" altLang="en-US" b="1">
                <a:solidFill>
                  <a:srgbClr val="FFFF00"/>
                </a:solidFill>
                <a:latin typeface="Arial" charset="0"/>
              </a:rPr>
              <a:t> </a:t>
            </a:r>
            <a:endParaRPr lang="en-GB" altLang="en-US"/>
          </a:p>
        </p:txBody>
      </p:sp>
      <p:sp>
        <p:nvSpPr>
          <p:cNvPr id="35847" name="Text Box 1031"/>
          <p:cNvSpPr txBox="1">
            <a:spLocks noChangeArrowheads="1"/>
          </p:cNvSpPr>
          <p:nvPr/>
        </p:nvSpPr>
        <p:spPr bwMode="auto">
          <a:xfrm>
            <a:off x="881063" y="5543550"/>
            <a:ext cx="7391400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1000" indent="-3810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620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525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rgbClr val="00FFFF"/>
                </a:solidFill>
                <a:latin typeface="Arial" charset="0"/>
              </a:rPr>
              <a:t>with a</a:t>
            </a:r>
            <a:r>
              <a:rPr lang="en-GB" altLang="en-US" b="1">
                <a:solidFill>
                  <a:srgbClr val="00FFFF"/>
                </a:solidFill>
                <a:latin typeface="Arial" charset="0"/>
              </a:rPr>
              <a:t> REAL ELECTRON BEAM</a:t>
            </a:r>
            <a:endParaRPr lang="en-GB" altLang="en-US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51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animBg="1"/>
      <p:bldP spid="358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70443" y="1556426"/>
            <a:ext cx="4552089" cy="50778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/>
              <a:t>How does an FEL work?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581400" cy="4114800"/>
          </a:xfrm>
        </p:spPr>
        <p:txBody>
          <a:bodyPr>
            <a:normAutofit fontScale="92500"/>
          </a:bodyPr>
          <a:lstStyle/>
          <a:p>
            <a:r>
              <a:rPr lang="en-GB" altLang="en-US" b="1"/>
              <a:t>Q</a:t>
            </a:r>
            <a:r>
              <a:rPr lang="en-GB" altLang="en-US"/>
              <a:t>. Which way does the energy flow?</a:t>
            </a:r>
          </a:p>
          <a:p>
            <a:r>
              <a:rPr lang="en-GB" altLang="en-US" b="1"/>
              <a:t>A</a:t>
            </a:r>
            <a:r>
              <a:rPr lang="en-GB" altLang="en-US"/>
              <a:t>. Depends on electron phase</a:t>
            </a:r>
          </a:p>
          <a:p>
            <a:pPr lvl="1"/>
            <a:r>
              <a:rPr lang="en-GB" altLang="en-US" sz="1800"/>
              <a:t>Depending on phase, electron either:</a:t>
            </a:r>
          </a:p>
          <a:p>
            <a:pPr lvl="2"/>
            <a:r>
              <a:rPr lang="en-GB" altLang="en-US" sz="1600"/>
              <a:t>Loses energy to optical field and decelerates: </a:t>
            </a:r>
            <a:r>
              <a:rPr lang="en-GB" altLang="en-US" sz="1600" b="1">
                <a:solidFill>
                  <a:srgbClr val="00B050"/>
                </a:solidFill>
              </a:rPr>
              <a:t>GAIN</a:t>
            </a:r>
            <a:endParaRPr lang="en-GB" altLang="en-US" sz="1600">
              <a:solidFill>
                <a:srgbClr val="00B050"/>
              </a:solidFill>
            </a:endParaRPr>
          </a:p>
          <a:p>
            <a:pPr lvl="2"/>
            <a:r>
              <a:rPr lang="en-GB" altLang="en-US" sz="1600"/>
              <a:t>Takes energy from optical field and accelerates: </a:t>
            </a:r>
            <a:r>
              <a:rPr lang="en-GB" altLang="en-US" sz="1600" b="1">
                <a:solidFill>
                  <a:srgbClr val="FF0000"/>
                </a:solidFill>
              </a:rPr>
              <a:t>ABSORPTION</a:t>
            </a:r>
          </a:p>
        </p:txBody>
      </p:sp>
      <p:sp>
        <p:nvSpPr>
          <p:cNvPr id="37927" name="Freeform 39"/>
          <p:cNvSpPr>
            <a:spLocks/>
          </p:cNvSpPr>
          <p:nvPr/>
        </p:nvSpPr>
        <p:spPr bwMode="auto">
          <a:xfrm>
            <a:off x="5281613" y="2589213"/>
            <a:ext cx="2408237" cy="796925"/>
          </a:xfrm>
          <a:custGeom>
            <a:avLst/>
            <a:gdLst>
              <a:gd name="T0" fmla="*/ 0 w 1536"/>
              <a:gd name="T1" fmla="*/ 280 h 520"/>
              <a:gd name="T2" fmla="*/ 336 w 1536"/>
              <a:gd name="T3" fmla="*/ 40 h 520"/>
              <a:gd name="T4" fmla="*/ 768 w 1536"/>
              <a:gd name="T5" fmla="*/ 520 h 520"/>
              <a:gd name="T6" fmla="*/ 1200 w 1536"/>
              <a:gd name="T7" fmla="*/ 40 h 520"/>
              <a:gd name="T8" fmla="*/ 1536 w 1536"/>
              <a:gd name="T9" fmla="*/ 28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6" h="520">
                <a:moveTo>
                  <a:pt x="0" y="280"/>
                </a:moveTo>
                <a:cubicBezTo>
                  <a:pt x="104" y="140"/>
                  <a:pt x="208" y="0"/>
                  <a:pt x="336" y="40"/>
                </a:cubicBezTo>
                <a:cubicBezTo>
                  <a:pt x="464" y="80"/>
                  <a:pt x="624" y="520"/>
                  <a:pt x="768" y="520"/>
                </a:cubicBezTo>
                <a:cubicBezTo>
                  <a:pt x="912" y="520"/>
                  <a:pt x="1072" y="80"/>
                  <a:pt x="1200" y="40"/>
                </a:cubicBezTo>
                <a:cubicBezTo>
                  <a:pt x="1328" y="0"/>
                  <a:pt x="1432" y="140"/>
                  <a:pt x="1536" y="28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29" name="Freeform 41"/>
          <p:cNvSpPr>
            <a:spLocks/>
          </p:cNvSpPr>
          <p:nvPr/>
        </p:nvSpPr>
        <p:spPr bwMode="auto">
          <a:xfrm>
            <a:off x="5249863" y="3876675"/>
            <a:ext cx="2408237" cy="795338"/>
          </a:xfrm>
          <a:custGeom>
            <a:avLst/>
            <a:gdLst>
              <a:gd name="T0" fmla="*/ 0 w 1536"/>
              <a:gd name="T1" fmla="*/ 280 h 520"/>
              <a:gd name="T2" fmla="*/ 336 w 1536"/>
              <a:gd name="T3" fmla="*/ 40 h 520"/>
              <a:gd name="T4" fmla="*/ 768 w 1536"/>
              <a:gd name="T5" fmla="*/ 520 h 520"/>
              <a:gd name="T6" fmla="*/ 1200 w 1536"/>
              <a:gd name="T7" fmla="*/ 40 h 520"/>
              <a:gd name="T8" fmla="*/ 1536 w 1536"/>
              <a:gd name="T9" fmla="*/ 28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6" h="520">
                <a:moveTo>
                  <a:pt x="0" y="280"/>
                </a:moveTo>
                <a:cubicBezTo>
                  <a:pt x="104" y="140"/>
                  <a:pt x="208" y="0"/>
                  <a:pt x="336" y="40"/>
                </a:cubicBezTo>
                <a:cubicBezTo>
                  <a:pt x="464" y="80"/>
                  <a:pt x="624" y="520"/>
                  <a:pt x="768" y="520"/>
                </a:cubicBezTo>
                <a:cubicBezTo>
                  <a:pt x="912" y="520"/>
                  <a:pt x="1072" y="80"/>
                  <a:pt x="1200" y="40"/>
                </a:cubicBezTo>
                <a:cubicBezTo>
                  <a:pt x="1328" y="0"/>
                  <a:pt x="1432" y="140"/>
                  <a:pt x="1536" y="28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30" name="Freeform 42"/>
          <p:cNvSpPr>
            <a:spLocks/>
          </p:cNvSpPr>
          <p:nvPr/>
        </p:nvSpPr>
        <p:spPr bwMode="auto">
          <a:xfrm>
            <a:off x="5202238" y="5119688"/>
            <a:ext cx="2411412" cy="796925"/>
          </a:xfrm>
          <a:custGeom>
            <a:avLst/>
            <a:gdLst>
              <a:gd name="T0" fmla="*/ 0 w 1536"/>
              <a:gd name="T1" fmla="*/ 280 h 520"/>
              <a:gd name="T2" fmla="*/ 336 w 1536"/>
              <a:gd name="T3" fmla="*/ 40 h 520"/>
              <a:gd name="T4" fmla="*/ 768 w 1536"/>
              <a:gd name="T5" fmla="*/ 520 h 520"/>
              <a:gd name="T6" fmla="*/ 1200 w 1536"/>
              <a:gd name="T7" fmla="*/ 40 h 520"/>
              <a:gd name="T8" fmla="*/ 1536 w 1536"/>
              <a:gd name="T9" fmla="*/ 28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6" h="520">
                <a:moveTo>
                  <a:pt x="0" y="280"/>
                </a:moveTo>
                <a:cubicBezTo>
                  <a:pt x="104" y="140"/>
                  <a:pt x="208" y="0"/>
                  <a:pt x="336" y="40"/>
                </a:cubicBezTo>
                <a:cubicBezTo>
                  <a:pt x="464" y="80"/>
                  <a:pt x="624" y="520"/>
                  <a:pt x="768" y="520"/>
                </a:cubicBezTo>
                <a:cubicBezTo>
                  <a:pt x="912" y="520"/>
                  <a:pt x="1072" y="80"/>
                  <a:pt x="1200" y="40"/>
                </a:cubicBezTo>
                <a:cubicBezTo>
                  <a:pt x="1328" y="0"/>
                  <a:pt x="1432" y="140"/>
                  <a:pt x="1536" y="28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34" name="Line 46"/>
          <p:cNvSpPr>
            <a:spLocks noChangeShapeType="1"/>
          </p:cNvSpPr>
          <p:nvPr/>
        </p:nvSpPr>
        <p:spPr bwMode="auto">
          <a:xfrm flipV="1">
            <a:off x="7734300" y="2355850"/>
            <a:ext cx="0" cy="3678238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35" name="Text Box 47"/>
          <p:cNvSpPr txBox="1">
            <a:spLocks noChangeArrowheads="1"/>
          </p:cNvSpPr>
          <p:nvPr/>
        </p:nvSpPr>
        <p:spPr bwMode="auto">
          <a:xfrm>
            <a:off x="7497763" y="1898650"/>
            <a:ext cx="1354137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>
                <a:solidFill>
                  <a:srgbClr val="00B050"/>
                </a:solidFill>
              </a:rPr>
              <a:t>v</a:t>
            </a:r>
            <a:r>
              <a:rPr lang="en-GB" altLang="en-US" baseline="-25000">
                <a:solidFill>
                  <a:srgbClr val="00B050"/>
                </a:solidFill>
              </a:rPr>
              <a:t>x</a:t>
            </a:r>
            <a:endParaRPr lang="en-GB" altLang="en-US">
              <a:solidFill>
                <a:srgbClr val="00B050"/>
              </a:solidFill>
            </a:endParaRPr>
          </a:p>
        </p:txBody>
      </p:sp>
      <p:sp>
        <p:nvSpPr>
          <p:cNvPr id="37951" name="Line 63"/>
          <p:cNvSpPr>
            <a:spLocks noChangeShapeType="1"/>
          </p:cNvSpPr>
          <p:nvPr/>
        </p:nvSpPr>
        <p:spPr bwMode="auto">
          <a:xfrm flipV="1">
            <a:off x="5741988" y="2689225"/>
            <a:ext cx="0" cy="314325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952" name="Line 64"/>
          <p:cNvSpPr>
            <a:spLocks noChangeShapeType="1"/>
          </p:cNvSpPr>
          <p:nvPr/>
        </p:nvSpPr>
        <p:spPr bwMode="auto">
          <a:xfrm flipV="1">
            <a:off x="7165975" y="5208588"/>
            <a:ext cx="0" cy="360363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953" name="Line 65"/>
          <p:cNvSpPr>
            <a:spLocks noChangeShapeType="1"/>
          </p:cNvSpPr>
          <p:nvPr/>
        </p:nvSpPr>
        <p:spPr bwMode="auto">
          <a:xfrm>
            <a:off x="6507163" y="4287838"/>
            <a:ext cx="0" cy="290513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37999" name="Group 111"/>
          <p:cNvGrpSpPr>
            <a:grpSpLocks/>
          </p:cNvGrpSpPr>
          <p:nvPr/>
        </p:nvGrpSpPr>
        <p:grpSpPr bwMode="auto">
          <a:xfrm>
            <a:off x="4425950" y="1876425"/>
            <a:ext cx="4545013" cy="4208463"/>
            <a:chOff x="2788" y="1182"/>
            <a:chExt cx="2863" cy="2651"/>
          </a:xfrm>
        </p:grpSpPr>
        <p:sp>
          <p:nvSpPr>
            <p:cNvPr id="37954" name="Text Box 66"/>
            <p:cNvSpPr txBox="1">
              <a:spLocks noChangeArrowheads="1"/>
            </p:cNvSpPr>
            <p:nvPr/>
          </p:nvSpPr>
          <p:spPr bwMode="auto">
            <a:xfrm>
              <a:off x="5035" y="1892"/>
              <a:ext cx="61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GB" altLang="en-US" sz="1600"/>
                <a:t>z</a:t>
              </a:r>
              <a:endParaRPr lang="en-GB" altLang="en-US"/>
            </a:p>
          </p:txBody>
        </p:sp>
        <p:grpSp>
          <p:nvGrpSpPr>
            <p:cNvPr id="37998" name="Group 110"/>
            <p:cNvGrpSpPr>
              <a:grpSpLocks/>
            </p:cNvGrpSpPr>
            <p:nvPr/>
          </p:nvGrpSpPr>
          <p:grpSpPr bwMode="auto">
            <a:xfrm>
              <a:off x="2788" y="1182"/>
              <a:ext cx="2643" cy="2651"/>
              <a:chOff x="2788" y="1182"/>
              <a:chExt cx="2643" cy="2651"/>
            </a:xfrm>
          </p:grpSpPr>
          <p:grpSp>
            <p:nvGrpSpPr>
              <p:cNvPr id="37991" name="Group 103"/>
              <p:cNvGrpSpPr>
                <a:grpSpLocks/>
              </p:cNvGrpSpPr>
              <p:nvPr/>
            </p:nvGrpSpPr>
            <p:grpSpPr bwMode="auto">
              <a:xfrm>
                <a:off x="2788" y="1182"/>
                <a:ext cx="2643" cy="2651"/>
                <a:chOff x="2784" y="1182"/>
                <a:chExt cx="2643" cy="2651"/>
              </a:xfrm>
            </p:grpSpPr>
            <p:sp>
              <p:nvSpPr>
                <p:cNvPr id="37922" name="Line 34"/>
                <p:cNvSpPr>
                  <a:spLocks noChangeShapeType="1"/>
                </p:cNvSpPr>
                <p:nvPr/>
              </p:nvSpPr>
              <p:spPr bwMode="auto">
                <a:xfrm>
                  <a:off x="3212" y="1887"/>
                  <a:ext cx="199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923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3212" y="1470"/>
                  <a:ext cx="0" cy="2363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924" name="Freeform 36"/>
                <p:cNvSpPr>
                  <a:spLocks/>
                </p:cNvSpPr>
                <p:nvPr/>
              </p:nvSpPr>
              <p:spPr bwMode="auto">
                <a:xfrm>
                  <a:off x="3302" y="1639"/>
                  <a:ext cx="987" cy="541"/>
                </a:xfrm>
                <a:custGeom>
                  <a:avLst/>
                  <a:gdLst>
                    <a:gd name="T0" fmla="*/ 0 w 1056"/>
                    <a:gd name="T1" fmla="*/ 280 h 560"/>
                    <a:gd name="T2" fmla="*/ 96 w 1056"/>
                    <a:gd name="T3" fmla="*/ 40 h 560"/>
                    <a:gd name="T4" fmla="*/ 192 w 1056"/>
                    <a:gd name="T5" fmla="*/ 520 h 560"/>
                    <a:gd name="T6" fmla="*/ 336 w 1056"/>
                    <a:gd name="T7" fmla="*/ 40 h 560"/>
                    <a:gd name="T8" fmla="*/ 480 w 1056"/>
                    <a:gd name="T9" fmla="*/ 520 h 560"/>
                    <a:gd name="T10" fmla="*/ 576 w 1056"/>
                    <a:gd name="T11" fmla="*/ 40 h 560"/>
                    <a:gd name="T12" fmla="*/ 720 w 1056"/>
                    <a:gd name="T13" fmla="*/ 520 h 560"/>
                    <a:gd name="T14" fmla="*/ 816 w 1056"/>
                    <a:gd name="T15" fmla="*/ 40 h 560"/>
                    <a:gd name="T16" fmla="*/ 960 w 1056"/>
                    <a:gd name="T17" fmla="*/ 520 h 560"/>
                    <a:gd name="T18" fmla="*/ 1056 w 1056"/>
                    <a:gd name="T19" fmla="*/ 28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56" h="560">
                      <a:moveTo>
                        <a:pt x="0" y="280"/>
                      </a:moveTo>
                      <a:cubicBezTo>
                        <a:pt x="32" y="140"/>
                        <a:pt x="64" y="0"/>
                        <a:pt x="96" y="40"/>
                      </a:cubicBezTo>
                      <a:cubicBezTo>
                        <a:pt x="128" y="80"/>
                        <a:pt x="152" y="520"/>
                        <a:pt x="192" y="520"/>
                      </a:cubicBezTo>
                      <a:cubicBezTo>
                        <a:pt x="232" y="520"/>
                        <a:pt x="288" y="40"/>
                        <a:pt x="336" y="40"/>
                      </a:cubicBezTo>
                      <a:cubicBezTo>
                        <a:pt x="384" y="40"/>
                        <a:pt x="440" y="520"/>
                        <a:pt x="480" y="520"/>
                      </a:cubicBezTo>
                      <a:cubicBezTo>
                        <a:pt x="520" y="520"/>
                        <a:pt x="536" y="40"/>
                        <a:pt x="576" y="40"/>
                      </a:cubicBezTo>
                      <a:cubicBezTo>
                        <a:pt x="616" y="40"/>
                        <a:pt x="680" y="520"/>
                        <a:pt x="720" y="520"/>
                      </a:cubicBezTo>
                      <a:cubicBezTo>
                        <a:pt x="760" y="520"/>
                        <a:pt x="776" y="40"/>
                        <a:pt x="816" y="40"/>
                      </a:cubicBezTo>
                      <a:cubicBezTo>
                        <a:pt x="856" y="40"/>
                        <a:pt x="920" y="480"/>
                        <a:pt x="960" y="520"/>
                      </a:cubicBezTo>
                      <a:cubicBezTo>
                        <a:pt x="1000" y="560"/>
                        <a:pt x="1028" y="420"/>
                        <a:pt x="1056" y="28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932" name="Line 44"/>
                <p:cNvSpPr>
                  <a:spLocks noChangeShapeType="1"/>
                </p:cNvSpPr>
                <p:nvPr/>
              </p:nvSpPr>
              <p:spPr bwMode="auto">
                <a:xfrm>
                  <a:off x="3212" y="2698"/>
                  <a:ext cx="1992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933" name="Line 45"/>
                <p:cNvSpPr>
                  <a:spLocks noChangeShapeType="1"/>
                </p:cNvSpPr>
                <p:nvPr/>
              </p:nvSpPr>
              <p:spPr bwMode="auto">
                <a:xfrm>
                  <a:off x="3212" y="3493"/>
                  <a:ext cx="1992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936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3026" y="1182"/>
                  <a:ext cx="664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GB" altLang="en-US"/>
                    <a:t>E</a:t>
                  </a:r>
                  <a:r>
                    <a:rPr lang="en-GB" altLang="en-US" baseline="-25000"/>
                    <a:t>x</a:t>
                  </a:r>
                  <a:endParaRPr lang="en-GB" altLang="en-US"/>
                </a:p>
              </p:txBody>
            </p:sp>
            <p:sp>
              <p:nvSpPr>
                <p:cNvPr id="37937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784" y="1794"/>
                  <a:ext cx="616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GB" altLang="en-US" sz="1600" smtClean="0"/>
                    <a:t>time1</a:t>
                  </a:r>
                  <a:endParaRPr lang="en-GB" altLang="en-US"/>
                </a:p>
              </p:txBody>
            </p:sp>
            <p:sp>
              <p:nvSpPr>
                <p:cNvPr id="37938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2790" y="2582"/>
                  <a:ext cx="616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GB" altLang="en-US" sz="1600" smtClean="0"/>
                    <a:t>time2</a:t>
                  </a:r>
                  <a:endParaRPr lang="en-GB" altLang="en-US"/>
                </a:p>
              </p:txBody>
            </p:sp>
            <p:sp>
              <p:nvSpPr>
                <p:cNvPr id="37939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2790" y="3370"/>
                  <a:ext cx="616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GB" altLang="en-US" sz="1600" smtClean="0"/>
                    <a:t>time3</a:t>
                  </a:r>
                  <a:endParaRPr lang="en-GB" altLang="en-US"/>
                </a:p>
              </p:txBody>
            </p:sp>
            <p:sp>
              <p:nvSpPr>
                <p:cNvPr id="37940" name="Freeform 52"/>
                <p:cNvSpPr>
                  <a:spLocks/>
                </p:cNvSpPr>
                <p:nvPr/>
              </p:nvSpPr>
              <p:spPr bwMode="auto">
                <a:xfrm>
                  <a:off x="3915" y="2400"/>
                  <a:ext cx="987" cy="541"/>
                </a:xfrm>
                <a:custGeom>
                  <a:avLst/>
                  <a:gdLst>
                    <a:gd name="T0" fmla="*/ 0 w 1056"/>
                    <a:gd name="T1" fmla="*/ 280 h 560"/>
                    <a:gd name="T2" fmla="*/ 96 w 1056"/>
                    <a:gd name="T3" fmla="*/ 40 h 560"/>
                    <a:gd name="T4" fmla="*/ 192 w 1056"/>
                    <a:gd name="T5" fmla="*/ 520 h 560"/>
                    <a:gd name="T6" fmla="*/ 336 w 1056"/>
                    <a:gd name="T7" fmla="*/ 40 h 560"/>
                    <a:gd name="T8" fmla="*/ 480 w 1056"/>
                    <a:gd name="T9" fmla="*/ 520 h 560"/>
                    <a:gd name="T10" fmla="*/ 576 w 1056"/>
                    <a:gd name="T11" fmla="*/ 40 h 560"/>
                    <a:gd name="T12" fmla="*/ 720 w 1056"/>
                    <a:gd name="T13" fmla="*/ 520 h 560"/>
                    <a:gd name="T14" fmla="*/ 816 w 1056"/>
                    <a:gd name="T15" fmla="*/ 40 h 560"/>
                    <a:gd name="T16" fmla="*/ 960 w 1056"/>
                    <a:gd name="T17" fmla="*/ 520 h 560"/>
                    <a:gd name="T18" fmla="*/ 1056 w 1056"/>
                    <a:gd name="T19" fmla="*/ 28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56" h="560">
                      <a:moveTo>
                        <a:pt x="0" y="280"/>
                      </a:moveTo>
                      <a:cubicBezTo>
                        <a:pt x="32" y="140"/>
                        <a:pt x="64" y="0"/>
                        <a:pt x="96" y="40"/>
                      </a:cubicBezTo>
                      <a:cubicBezTo>
                        <a:pt x="128" y="80"/>
                        <a:pt x="152" y="520"/>
                        <a:pt x="192" y="520"/>
                      </a:cubicBezTo>
                      <a:cubicBezTo>
                        <a:pt x="232" y="520"/>
                        <a:pt x="288" y="40"/>
                        <a:pt x="336" y="40"/>
                      </a:cubicBezTo>
                      <a:cubicBezTo>
                        <a:pt x="384" y="40"/>
                        <a:pt x="440" y="520"/>
                        <a:pt x="480" y="520"/>
                      </a:cubicBezTo>
                      <a:cubicBezTo>
                        <a:pt x="520" y="520"/>
                        <a:pt x="536" y="40"/>
                        <a:pt x="576" y="40"/>
                      </a:cubicBezTo>
                      <a:cubicBezTo>
                        <a:pt x="616" y="40"/>
                        <a:pt x="680" y="520"/>
                        <a:pt x="720" y="520"/>
                      </a:cubicBezTo>
                      <a:cubicBezTo>
                        <a:pt x="760" y="520"/>
                        <a:pt x="776" y="40"/>
                        <a:pt x="816" y="40"/>
                      </a:cubicBezTo>
                      <a:cubicBezTo>
                        <a:pt x="856" y="40"/>
                        <a:pt x="920" y="480"/>
                        <a:pt x="960" y="520"/>
                      </a:cubicBezTo>
                      <a:cubicBezTo>
                        <a:pt x="1000" y="560"/>
                        <a:pt x="1028" y="420"/>
                        <a:pt x="1056" y="28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941" name="Freeform 53"/>
                <p:cNvSpPr>
                  <a:spLocks/>
                </p:cNvSpPr>
                <p:nvPr/>
              </p:nvSpPr>
              <p:spPr bwMode="auto">
                <a:xfrm>
                  <a:off x="4440" y="3225"/>
                  <a:ext cx="987" cy="540"/>
                </a:xfrm>
                <a:custGeom>
                  <a:avLst/>
                  <a:gdLst>
                    <a:gd name="T0" fmla="*/ 0 w 1056"/>
                    <a:gd name="T1" fmla="*/ 280 h 560"/>
                    <a:gd name="T2" fmla="*/ 96 w 1056"/>
                    <a:gd name="T3" fmla="*/ 40 h 560"/>
                    <a:gd name="T4" fmla="*/ 192 w 1056"/>
                    <a:gd name="T5" fmla="*/ 520 h 560"/>
                    <a:gd name="T6" fmla="*/ 336 w 1056"/>
                    <a:gd name="T7" fmla="*/ 40 h 560"/>
                    <a:gd name="T8" fmla="*/ 480 w 1056"/>
                    <a:gd name="T9" fmla="*/ 520 h 560"/>
                    <a:gd name="T10" fmla="*/ 576 w 1056"/>
                    <a:gd name="T11" fmla="*/ 40 h 560"/>
                    <a:gd name="T12" fmla="*/ 720 w 1056"/>
                    <a:gd name="T13" fmla="*/ 520 h 560"/>
                    <a:gd name="T14" fmla="*/ 816 w 1056"/>
                    <a:gd name="T15" fmla="*/ 40 h 560"/>
                    <a:gd name="T16" fmla="*/ 960 w 1056"/>
                    <a:gd name="T17" fmla="*/ 520 h 560"/>
                    <a:gd name="T18" fmla="*/ 1056 w 1056"/>
                    <a:gd name="T19" fmla="*/ 28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56" h="560">
                      <a:moveTo>
                        <a:pt x="0" y="280"/>
                      </a:moveTo>
                      <a:cubicBezTo>
                        <a:pt x="32" y="140"/>
                        <a:pt x="64" y="0"/>
                        <a:pt x="96" y="40"/>
                      </a:cubicBezTo>
                      <a:cubicBezTo>
                        <a:pt x="128" y="80"/>
                        <a:pt x="152" y="520"/>
                        <a:pt x="192" y="520"/>
                      </a:cubicBezTo>
                      <a:cubicBezTo>
                        <a:pt x="232" y="520"/>
                        <a:pt x="288" y="40"/>
                        <a:pt x="336" y="40"/>
                      </a:cubicBezTo>
                      <a:cubicBezTo>
                        <a:pt x="384" y="40"/>
                        <a:pt x="440" y="520"/>
                        <a:pt x="480" y="520"/>
                      </a:cubicBezTo>
                      <a:cubicBezTo>
                        <a:pt x="520" y="520"/>
                        <a:pt x="536" y="40"/>
                        <a:pt x="576" y="40"/>
                      </a:cubicBezTo>
                      <a:cubicBezTo>
                        <a:pt x="616" y="40"/>
                        <a:pt x="680" y="520"/>
                        <a:pt x="720" y="520"/>
                      </a:cubicBezTo>
                      <a:cubicBezTo>
                        <a:pt x="760" y="520"/>
                        <a:pt x="776" y="40"/>
                        <a:pt x="816" y="40"/>
                      </a:cubicBezTo>
                      <a:cubicBezTo>
                        <a:pt x="856" y="40"/>
                        <a:pt x="920" y="480"/>
                        <a:pt x="960" y="520"/>
                      </a:cubicBezTo>
                      <a:cubicBezTo>
                        <a:pt x="1000" y="560"/>
                        <a:pt x="1028" y="420"/>
                        <a:pt x="1056" y="28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37997" name="Group 109"/>
              <p:cNvGrpSpPr>
                <a:grpSpLocks/>
              </p:cNvGrpSpPr>
              <p:nvPr/>
            </p:nvGrpSpPr>
            <p:grpSpPr bwMode="auto">
              <a:xfrm>
                <a:off x="3589" y="1859"/>
                <a:ext cx="946" cy="1662"/>
                <a:chOff x="3589" y="1859"/>
                <a:chExt cx="946" cy="1662"/>
              </a:xfrm>
            </p:grpSpPr>
            <p:sp>
              <p:nvSpPr>
                <p:cNvPr id="37994" name="Oval 106"/>
                <p:cNvSpPr>
                  <a:spLocks noChangeArrowheads="1"/>
                </p:cNvSpPr>
                <p:nvPr/>
              </p:nvSpPr>
              <p:spPr bwMode="auto">
                <a:xfrm>
                  <a:off x="3589" y="1859"/>
                  <a:ext cx="57" cy="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 type="none" w="lg" len="lg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995" name="Oval 107"/>
                <p:cNvSpPr>
                  <a:spLocks noChangeArrowheads="1"/>
                </p:cNvSpPr>
                <p:nvPr/>
              </p:nvSpPr>
              <p:spPr bwMode="auto">
                <a:xfrm>
                  <a:off x="4071" y="2670"/>
                  <a:ext cx="57" cy="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 type="none" w="lg" len="lg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996" name="Oval 108"/>
                <p:cNvSpPr>
                  <a:spLocks noChangeArrowheads="1"/>
                </p:cNvSpPr>
                <p:nvPr/>
              </p:nvSpPr>
              <p:spPr bwMode="auto">
                <a:xfrm>
                  <a:off x="4478" y="3464"/>
                  <a:ext cx="57" cy="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 type="none" w="lg" len="lg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37989" name="Group 101"/>
          <p:cNvGrpSpPr>
            <a:grpSpLocks/>
          </p:cNvGrpSpPr>
          <p:nvPr/>
        </p:nvGrpSpPr>
        <p:grpSpPr bwMode="auto">
          <a:xfrm>
            <a:off x="5381625" y="2214563"/>
            <a:ext cx="4305300" cy="3779837"/>
            <a:chOff x="3390" y="1395"/>
            <a:chExt cx="2712" cy="2381"/>
          </a:xfrm>
        </p:grpSpPr>
        <p:grpSp>
          <p:nvGrpSpPr>
            <p:cNvPr id="37988" name="Group 100"/>
            <p:cNvGrpSpPr>
              <a:grpSpLocks/>
            </p:cNvGrpSpPr>
            <p:nvPr/>
          </p:nvGrpSpPr>
          <p:grpSpPr bwMode="auto">
            <a:xfrm>
              <a:off x="3390" y="1671"/>
              <a:ext cx="1577" cy="2050"/>
              <a:chOff x="3390" y="1671"/>
              <a:chExt cx="1577" cy="2050"/>
            </a:xfrm>
          </p:grpSpPr>
          <p:sp>
            <p:nvSpPr>
              <p:cNvPr id="37944" name="Freeform 56"/>
              <p:cNvSpPr>
                <a:spLocks/>
              </p:cNvSpPr>
              <p:nvPr/>
            </p:nvSpPr>
            <p:spPr bwMode="auto">
              <a:xfrm>
                <a:off x="3450" y="2424"/>
                <a:ext cx="1517" cy="501"/>
              </a:xfrm>
              <a:custGeom>
                <a:avLst/>
                <a:gdLst>
                  <a:gd name="T0" fmla="*/ 0 w 1536"/>
                  <a:gd name="T1" fmla="*/ 280 h 520"/>
                  <a:gd name="T2" fmla="*/ 336 w 1536"/>
                  <a:gd name="T3" fmla="*/ 40 h 520"/>
                  <a:gd name="T4" fmla="*/ 768 w 1536"/>
                  <a:gd name="T5" fmla="*/ 520 h 520"/>
                  <a:gd name="T6" fmla="*/ 1200 w 1536"/>
                  <a:gd name="T7" fmla="*/ 40 h 520"/>
                  <a:gd name="T8" fmla="*/ 1536 w 1536"/>
                  <a:gd name="T9" fmla="*/ 28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6" h="520">
                    <a:moveTo>
                      <a:pt x="0" y="280"/>
                    </a:moveTo>
                    <a:cubicBezTo>
                      <a:pt x="104" y="140"/>
                      <a:pt x="208" y="0"/>
                      <a:pt x="336" y="40"/>
                    </a:cubicBezTo>
                    <a:cubicBezTo>
                      <a:pt x="464" y="80"/>
                      <a:pt x="624" y="520"/>
                      <a:pt x="768" y="520"/>
                    </a:cubicBezTo>
                    <a:cubicBezTo>
                      <a:pt x="912" y="520"/>
                      <a:pt x="1072" y="80"/>
                      <a:pt x="1200" y="40"/>
                    </a:cubicBezTo>
                    <a:cubicBezTo>
                      <a:pt x="1328" y="0"/>
                      <a:pt x="1432" y="140"/>
                      <a:pt x="1536" y="280"/>
                    </a:cubicBez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45" name="Freeform 57"/>
              <p:cNvSpPr>
                <a:spLocks/>
              </p:cNvSpPr>
              <p:nvPr/>
            </p:nvSpPr>
            <p:spPr bwMode="auto">
              <a:xfrm>
                <a:off x="3390" y="3219"/>
                <a:ext cx="1517" cy="502"/>
              </a:xfrm>
              <a:custGeom>
                <a:avLst/>
                <a:gdLst>
                  <a:gd name="T0" fmla="*/ 0 w 1536"/>
                  <a:gd name="T1" fmla="*/ 280 h 520"/>
                  <a:gd name="T2" fmla="*/ 336 w 1536"/>
                  <a:gd name="T3" fmla="*/ 40 h 520"/>
                  <a:gd name="T4" fmla="*/ 768 w 1536"/>
                  <a:gd name="T5" fmla="*/ 520 h 520"/>
                  <a:gd name="T6" fmla="*/ 1200 w 1536"/>
                  <a:gd name="T7" fmla="*/ 40 h 520"/>
                  <a:gd name="T8" fmla="*/ 1536 w 1536"/>
                  <a:gd name="T9" fmla="*/ 28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6" h="520">
                    <a:moveTo>
                      <a:pt x="0" y="280"/>
                    </a:moveTo>
                    <a:cubicBezTo>
                      <a:pt x="104" y="140"/>
                      <a:pt x="208" y="0"/>
                      <a:pt x="336" y="40"/>
                    </a:cubicBezTo>
                    <a:cubicBezTo>
                      <a:pt x="464" y="80"/>
                      <a:pt x="624" y="520"/>
                      <a:pt x="768" y="520"/>
                    </a:cubicBezTo>
                    <a:cubicBezTo>
                      <a:pt x="912" y="520"/>
                      <a:pt x="1072" y="80"/>
                      <a:pt x="1200" y="40"/>
                    </a:cubicBezTo>
                    <a:cubicBezTo>
                      <a:pt x="1328" y="0"/>
                      <a:pt x="1432" y="140"/>
                      <a:pt x="1536" y="280"/>
                    </a:cubicBez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82" name="Line 94"/>
              <p:cNvSpPr>
                <a:spLocks noChangeShapeType="1"/>
              </p:cNvSpPr>
              <p:nvPr/>
            </p:nvSpPr>
            <p:spPr bwMode="auto">
              <a:xfrm flipV="1">
                <a:off x="3735" y="1671"/>
                <a:ext cx="0" cy="19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83" name="Line 95"/>
              <p:cNvSpPr>
                <a:spLocks noChangeShapeType="1"/>
              </p:cNvSpPr>
              <p:nvPr/>
            </p:nvSpPr>
            <p:spPr bwMode="auto">
              <a:xfrm>
                <a:off x="4212" y="2697"/>
                <a:ext cx="0" cy="19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84" name="Line 96"/>
              <p:cNvSpPr>
                <a:spLocks noChangeShapeType="1"/>
              </p:cNvSpPr>
              <p:nvPr/>
            </p:nvSpPr>
            <p:spPr bwMode="auto">
              <a:xfrm flipV="1">
                <a:off x="4638" y="3264"/>
                <a:ext cx="0" cy="21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7987" name="Group 99"/>
            <p:cNvGrpSpPr>
              <a:grpSpLocks/>
            </p:cNvGrpSpPr>
            <p:nvPr/>
          </p:nvGrpSpPr>
          <p:grpSpPr bwMode="auto">
            <a:xfrm>
              <a:off x="3447" y="1395"/>
              <a:ext cx="2655" cy="2381"/>
              <a:chOff x="3440" y="1395"/>
              <a:chExt cx="2655" cy="2381"/>
            </a:xfrm>
          </p:grpSpPr>
          <p:sp>
            <p:nvSpPr>
              <p:cNvPr id="37943" name="Freeform 55"/>
              <p:cNvSpPr>
                <a:spLocks/>
              </p:cNvSpPr>
              <p:nvPr/>
            </p:nvSpPr>
            <p:spPr bwMode="auto">
              <a:xfrm>
                <a:off x="3440" y="1618"/>
                <a:ext cx="1517" cy="502"/>
              </a:xfrm>
              <a:custGeom>
                <a:avLst/>
                <a:gdLst>
                  <a:gd name="T0" fmla="*/ 0 w 1536"/>
                  <a:gd name="T1" fmla="*/ 280 h 520"/>
                  <a:gd name="T2" fmla="*/ 336 w 1536"/>
                  <a:gd name="T3" fmla="*/ 40 h 520"/>
                  <a:gd name="T4" fmla="*/ 768 w 1536"/>
                  <a:gd name="T5" fmla="*/ 520 h 520"/>
                  <a:gd name="T6" fmla="*/ 1200 w 1536"/>
                  <a:gd name="T7" fmla="*/ 40 h 520"/>
                  <a:gd name="T8" fmla="*/ 1536 w 1536"/>
                  <a:gd name="T9" fmla="*/ 28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6" h="520">
                    <a:moveTo>
                      <a:pt x="0" y="280"/>
                    </a:moveTo>
                    <a:cubicBezTo>
                      <a:pt x="104" y="140"/>
                      <a:pt x="208" y="0"/>
                      <a:pt x="336" y="40"/>
                    </a:cubicBezTo>
                    <a:cubicBezTo>
                      <a:pt x="464" y="80"/>
                      <a:pt x="624" y="520"/>
                      <a:pt x="768" y="520"/>
                    </a:cubicBezTo>
                    <a:cubicBezTo>
                      <a:pt x="912" y="520"/>
                      <a:pt x="1072" y="80"/>
                      <a:pt x="1200" y="40"/>
                    </a:cubicBezTo>
                    <a:cubicBezTo>
                      <a:pt x="1328" y="0"/>
                      <a:pt x="1432" y="140"/>
                      <a:pt x="1536" y="280"/>
                    </a:cubicBez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49" name="Text Box 61"/>
              <p:cNvSpPr txBox="1">
                <a:spLocks noChangeArrowheads="1"/>
              </p:cNvSpPr>
              <p:nvPr/>
            </p:nvSpPr>
            <p:spPr bwMode="auto">
              <a:xfrm>
                <a:off x="5006" y="1395"/>
                <a:ext cx="1089" cy="231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en-US">
                    <a:solidFill>
                      <a:srgbClr val="FF0000"/>
                    </a:solidFill>
                  </a:rPr>
                  <a:t>v</a:t>
                </a:r>
                <a:r>
                  <a:rPr lang="en-GB" altLang="en-US" baseline="-25000">
                    <a:solidFill>
                      <a:srgbClr val="FF0000"/>
                    </a:solidFill>
                  </a:rPr>
                  <a:t>x</a:t>
                </a:r>
                <a:endParaRPr lang="en-GB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7986" name="Line 98"/>
              <p:cNvSpPr>
                <a:spLocks noChangeShapeType="1"/>
              </p:cNvSpPr>
              <p:nvPr/>
            </p:nvSpPr>
            <p:spPr bwMode="auto">
              <a:xfrm flipV="1">
                <a:off x="4950" y="1480"/>
                <a:ext cx="0" cy="22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8021" name="Oval 133"/>
          <p:cNvSpPr>
            <a:spLocks noChangeArrowheads="1"/>
          </p:cNvSpPr>
          <p:nvPr/>
        </p:nvSpPr>
        <p:spPr bwMode="auto">
          <a:xfrm>
            <a:off x="5876925" y="2933700"/>
            <a:ext cx="90488" cy="904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022" name="Oval 134"/>
          <p:cNvSpPr>
            <a:spLocks noChangeArrowheads="1"/>
          </p:cNvSpPr>
          <p:nvPr/>
        </p:nvSpPr>
        <p:spPr bwMode="auto">
          <a:xfrm>
            <a:off x="6642100" y="4240213"/>
            <a:ext cx="90488" cy="904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023" name="Oval 135"/>
          <p:cNvSpPr>
            <a:spLocks noChangeArrowheads="1"/>
          </p:cNvSpPr>
          <p:nvPr/>
        </p:nvSpPr>
        <p:spPr bwMode="auto">
          <a:xfrm>
            <a:off x="7316788" y="5499100"/>
            <a:ext cx="90488" cy="904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99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/>
              <a:t>Types of FEL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000" b="1"/>
              <a:t>AMPLIFIER (HIGH GAIN) FEL</a:t>
            </a:r>
          </a:p>
          <a:p>
            <a:pPr lvl="2">
              <a:lnSpc>
                <a:spcPct val="90000"/>
              </a:lnSpc>
            </a:pPr>
            <a:r>
              <a:rPr lang="en-GB" altLang="en-US" sz="1600" smtClean="0"/>
              <a:t>Commonly called Self Amplified Spontaneous Emission (</a:t>
            </a:r>
            <a:r>
              <a:rPr lang="en-GB" altLang="en-US" sz="1600" b="1" smtClean="0"/>
              <a:t>SASE</a:t>
            </a:r>
            <a:r>
              <a:rPr lang="en-GB" altLang="en-US" sz="1600" smtClean="0"/>
              <a:t>)</a:t>
            </a:r>
          </a:p>
          <a:p>
            <a:pPr lvl="2">
              <a:lnSpc>
                <a:spcPct val="90000"/>
              </a:lnSpc>
            </a:pPr>
            <a:r>
              <a:rPr lang="en-GB" altLang="en-US" sz="1600" smtClean="0"/>
              <a:t>Long </a:t>
            </a:r>
            <a:r>
              <a:rPr lang="en-GB" altLang="en-US" sz="1600"/>
              <a:t>undulator</a:t>
            </a:r>
          </a:p>
          <a:p>
            <a:pPr lvl="2">
              <a:lnSpc>
                <a:spcPct val="90000"/>
              </a:lnSpc>
            </a:pPr>
            <a:r>
              <a:rPr lang="en-GB" altLang="en-US" sz="1600"/>
              <a:t>Spontaneous emission from start of undulator interacts with electron beam.</a:t>
            </a:r>
          </a:p>
          <a:p>
            <a:pPr lvl="2">
              <a:lnSpc>
                <a:spcPct val="90000"/>
              </a:lnSpc>
            </a:pPr>
            <a:r>
              <a:rPr lang="en-GB" altLang="en-US" sz="1600"/>
              <a:t>Interaction between light and electrons grows giving microbunching</a:t>
            </a:r>
          </a:p>
          <a:p>
            <a:pPr lvl="2">
              <a:lnSpc>
                <a:spcPct val="90000"/>
              </a:lnSpc>
            </a:pPr>
            <a:r>
              <a:rPr lang="en-GB" altLang="en-US" sz="1600"/>
              <a:t>Increasing intensity gives stronger bunching giving stronger emission</a:t>
            </a:r>
          </a:p>
          <a:p>
            <a:pPr lvl="2">
              <a:lnSpc>
                <a:spcPct val="90000"/>
              </a:lnSpc>
            </a:pPr>
            <a:r>
              <a:rPr lang="en-GB" altLang="en-US" sz="1600"/>
              <a:t>&gt;&gt;&gt; High optical intensity achieved in </a:t>
            </a:r>
            <a:r>
              <a:rPr lang="en-GB" altLang="en-US" sz="1600" b="1">
                <a:solidFill>
                  <a:srgbClr val="0000FF"/>
                </a:solidFill>
              </a:rPr>
              <a:t>single </a:t>
            </a:r>
            <a:r>
              <a:rPr lang="en-GB" altLang="en-US" sz="1600" b="1" smtClean="0">
                <a:solidFill>
                  <a:srgbClr val="0000FF"/>
                </a:solidFill>
              </a:rPr>
              <a:t>pass</a:t>
            </a:r>
          </a:p>
          <a:p>
            <a:pPr lvl="2">
              <a:lnSpc>
                <a:spcPct val="90000"/>
              </a:lnSpc>
            </a:pPr>
            <a:r>
              <a:rPr lang="en-GB" altLang="en-US" sz="1600" smtClean="0"/>
              <a:t>Note, SASE is basic mechanism, there are numerous enhancements applied to improve output (e.g. seeding, harmonic jumping, HB-SASE, …)</a:t>
            </a:r>
            <a:endParaRPr lang="en-GB" altLang="en-US" sz="1600"/>
          </a:p>
          <a:p>
            <a:pPr>
              <a:lnSpc>
                <a:spcPct val="90000"/>
              </a:lnSpc>
            </a:pPr>
            <a:endParaRPr lang="en-GB" altLang="en-US" sz="2000" b="1"/>
          </a:p>
          <a:p>
            <a:pPr>
              <a:lnSpc>
                <a:spcPct val="90000"/>
              </a:lnSpc>
            </a:pPr>
            <a:r>
              <a:rPr lang="en-GB" altLang="en-US" sz="2000" b="1"/>
              <a:t>OSCILLATOR (LOW GAIN) FEL</a:t>
            </a:r>
            <a:endParaRPr lang="en-GB" altLang="en-US" sz="2000"/>
          </a:p>
          <a:p>
            <a:pPr lvl="2">
              <a:lnSpc>
                <a:spcPct val="90000"/>
              </a:lnSpc>
            </a:pPr>
            <a:r>
              <a:rPr lang="en-GB" altLang="en-US" sz="1600"/>
              <a:t>Short undulator</a:t>
            </a:r>
          </a:p>
          <a:p>
            <a:pPr lvl="2">
              <a:lnSpc>
                <a:spcPct val="90000"/>
              </a:lnSpc>
            </a:pPr>
            <a:r>
              <a:rPr lang="en-GB" altLang="en-US" sz="1600"/>
              <a:t>Spontaneous emission trapped in an optical cavity</a:t>
            </a:r>
          </a:p>
          <a:p>
            <a:pPr lvl="2">
              <a:lnSpc>
                <a:spcPct val="90000"/>
              </a:lnSpc>
            </a:pPr>
            <a:r>
              <a:rPr lang="en-GB" altLang="en-US" sz="1600"/>
              <a:t>Trapped light interacts with successive electron bunches leading to microbunching and coherent emission</a:t>
            </a:r>
          </a:p>
          <a:p>
            <a:pPr lvl="2">
              <a:lnSpc>
                <a:spcPct val="90000"/>
              </a:lnSpc>
            </a:pPr>
            <a:r>
              <a:rPr lang="en-GB" altLang="en-US" sz="1600"/>
              <a:t>&gt;&gt;&gt; High optical intensity achieved over </a:t>
            </a:r>
            <a:r>
              <a:rPr lang="en-GB" altLang="en-US" sz="1600" b="1">
                <a:solidFill>
                  <a:srgbClr val="0000FF"/>
                </a:solidFill>
              </a:rPr>
              <a:t>many passes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en-GB" altLang="en-US" sz="1600" b="1"/>
          </a:p>
          <a:p>
            <a:pPr>
              <a:lnSpc>
                <a:spcPct val="90000"/>
              </a:lnSpc>
            </a:pPr>
            <a:endParaRPr lang="en-GB" altLang="en-US" sz="2000"/>
          </a:p>
          <a:p>
            <a:pPr>
              <a:lnSpc>
                <a:spcPct val="90000"/>
              </a:lnSpc>
            </a:pPr>
            <a:endParaRPr lang="en-GB" altLang="en-US" sz="2000"/>
          </a:p>
        </p:txBody>
      </p:sp>
    </p:spTree>
    <p:extLst>
      <p:ext uri="{BB962C8B-B14F-4D97-AF65-F5344CB8AC3E}">
        <p14:creationId xmlns:p14="http://schemas.microsoft.com/office/powerpoint/2010/main" val="158210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Rectangle 515"/>
          <p:cNvSpPr/>
          <p:nvPr/>
        </p:nvSpPr>
        <p:spPr>
          <a:xfrm>
            <a:off x="359923" y="1400783"/>
            <a:ext cx="8462609" cy="5233481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/>
              <a:t>The Oscillator FEL</a:t>
            </a:r>
          </a:p>
        </p:txBody>
      </p:sp>
      <p:sp>
        <p:nvSpPr>
          <p:cNvPr id="22533" name="Freeform 5"/>
          <p:cNvSpPr>
            <a:spLocks/>
          </p:cNvSpPr>
          <p:nvPr/>
        </p:nvSpPr>
        <p:spPr bwMode="auto">
          <a:xfrm>
            <a:off x="1619250" y="2979738"/>
            <a:ext cx="266700" cy="317500"/>
          </a:xfrm>
          <a:custGeom>
            <a:avLst/>
            <a:gdLst>
              <a:gd name="T0" fmla="*/ 0 w 168"/>
              <a:gd name="T1" fmla="*/ 283 h 488"/>
              <a:gd name="T2" fmla="*/ 24 w 168"/>
              <a:gd name="T3" fmla="*/ 37 h 488"/>
              <a:gd name="T4" fmla="*/ 48 w 168"/>
              <a:gd name="T5" fmla="*/ 487 h 488"/>
              <a:gd name="T6" fmla="*/ 78 w 168"/>
              <a:gd name="T7" fmla="*/ 31 h 488"/>
              <a:gd name="T8" fmla="*/ 108 w 168"/>
              <a:gd name="T9" fmla="*/ 469 h 488"/>
              <a:gd name="T10" fmla="*/ 138 w 168"/>
              <a:gd name="T11" fmla="*/ 31 h 488"/>
              <a:gd name="T12" fmla="*/ 168 w 168"/>
              <a:gd name="T13" fmla="*/ 283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8" h="488">
                <a:moveTo>
                  <a:pt x="0" y="283"/>
                </a:moveTo>
                <a:cubicBezTo>
                  <a:pt x="8" y="143"/>
                  <a:pt x="16" y="3"/>
                  <a:pt x="24" y="37"/>
                </a:cubicBezTo>
                <a:cubicBezTo>
                  <a:pt x="32" y="71"/>
                  <a:pt x="39" y="488"/>
                  <a:pt x="48" y="487"/>
                </a:cubicBezTo>
                <a:cubicBezTo>
                  <a:pt x="57" y="486"/>
                  <a:pt x="68" y="34"/>
                  <a:pt x="78" y="31"/>
                </a:cubicBezTo>
                <a:cubicBezTo>
                  <a:pt x="88" y="28"/>
                  <a:pt x="98" y="469"/>
                  <a:pt x="108" y="469"/>
                </a:cubicBezTo>
                <a:cubicBezTo>
                  <a:pt x="118" y="469"/>
                  <a:pt x="128" y="62"/>
                  <a:pt x="138" y="31"/>
                </a:cubicBezTo>
                <a:cubicBezTo>
                  <a:pt x="148" y="0"/>
                  <a:pt x="158" y="141"/>
                  <a:pt x="168" y="283"/>
                </a:cubicBezTo>
              </a:path>
            </a:pathLst>
          </a:cu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2539" name="Group 11"/>
          <p:cNvGrpSpPr>
            <a:grpSpLocks/>
          </p:cNvGrpSpPr>
          <p:nvPr/>
        </p:nvGrpSpPr>
        <p:grpSpPr bwMode="auto">
          <a:xfrm>
            <a:off x="996950" y="2649538"/>
            <a:ext cx="361950" cy="987425"/>
            <a:chOff x="664" y="1524"/>
            <a:chExt cx="228" cy="622"/>
          </a:xfrm>
        </p:grpSpPr>
        <p:sp>
          <p:nvSpPr>
            <p:cNvPr id="22540" name="Rectangle 12"/>
            <p:cNvSpPr>
              <a:spLocks noChangeArrowheads="1"/>
            </p:cNvSpPr>
            <p:nvPr/>
          </p:nvSpPr>
          <p:spPr bwMode="auto">
            <a:xfrm>
              <a:off x="740" y="1524"/>
              <a:ext cx="76" cy="622"/>
            </a:xfrm>
            <a:prstGeom prst="rect">
              <a:avLst/>
            </a:prstGeom>
            <a:gradFill rotWithShape="0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1" name="Oval 13"/>
            <p:cNvSpPr>
              <a:spLocks noChangeArrowheads="1"/>
            </p:cNvSpPr>
            <p:nvPr/>
          </p:nvSpPr>
          <p:spPr bwMode="auto">
            <a:xfrm>
              <a:off x="664" y="1524"/>
              <a:ext cx="152" cy="622"/>
            </a:xfrm>
            <a:prstGeom prst="ellipse">
              <a:avLst/>
            </a:prstGeom>
            <a:gradFill rotWithShape="0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2" name="Oval 14"/>
            <p:cNvSpPr>
              <a:spLocks noChangeArrowheads="1"/>
            </p:cNvSpPr>
            <p:nvPr/>
          </p:nvSpPr>
          <p:spPr bwMode="auto">
            <a:xfrm>
              <a:off x="740" y="1524"/>
              <a:ext cx="152" cy="622"/>
            </a:xfrm>
            <a:prstGeom prst="ellipse">
              <a:avLst/>
            </a:prstGeom>
            <a:gradFill rotWithShape="0">
              <a:gsLst>
                <a:gs pos="0">
                  <a:srgbClr val="99CC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551" name="Oval 23"/>
          <p:cNvSpPr>
            <a:spLocks noChangeArrowheads="1"/>
          </p:cNvSpPr>
          <p:nvPr/>
        </p:nvSpPr>
        <p:spPr bwMode="auto">
          <a:xfrm rot="2498640">
            <a:off x="1651000" y="2838450"/>
            <a:ext cx="257175" cy="74613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2552" name="Group 24"/>
          <p:cNvGrpSpPr>
            <a:grpSpLocks/>
          </p:cNvGrpSpPr>
          <p:nvPr/>
        </p:nvGrpSpPr>
        <p:grpSpPr bwMode="auto">
          <a:xfrm>
            <a:off x="685800" y="2071688"/>
            <a:ext cx="7277100" cy="1120775"/>
            <a:chOff x="468" y="1494"/>
            <a:chExt cx="4584" cy="706"/>
          </a:xfrm>
        </p:grpSpPr>
        <p:sp>
          <p:nvSpPr>
            <p:cNvPr id="22553" name="Freeform 25"/>
            <p:cNvSpPr>
              <a:spLocks/>
            </p:cNvSpPr>
            <p:nvPr/>
          </p:nvSpPr>
          <p:spPr bwMode="auto">
            <a:xfrm>
              <a:off x="468" y="1506"/>
              <a:ext cx="1590" cy="642"/>
            </a:xfrm>
            <a:custGeom>
              <a:avLst/>
              <a:gdLst>
                <a:gd name="T0" fmla="*/ 0 w 1590"/>
                <a:gd name="T1" fmla="*/ 0 h 642"/>
                <a:gd name="T2" fmla="*/ 906 w 1590"/>
                <a:gd name="T3" fmla="*/ 642 h 642"/>
                <a:gd name="T4" fmla="*/ 1590 w 1590"/>
                <a:gd name="T5" fmla="*/ 642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0" h="642">
                  <a:moveTo>
                    <a:pt x="0" y="0"/>
                  </a:moveTo>
                  <a:lnTo>
                    <a:pt x="906" y="642"/>
                  </a:lnTo>
                  <a:lnTo>
                    <a:pt x="1590" y="642"/>
                  </a:lnTo>
                </a:path>
              </a:pathLst>
            </a:custGeom>
            <a:noFill/>
            <a:ln w="12700" cap="flat" cmpd="sng">
              <a:solidFill>
                <a:srgbClr val="00FF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auto">
            <a:xfrm flipH="1">
              <a:off x="3462" y="1494"/>
              <a:ext cx="1590" cy="642"/>
            </a:xfrm>
            <a:custGeom>
              <a:avLst/>
              <a:gdLst>
                <a:gd name="T0" fmla="*/ 0 w 1590"/>
                <a:gd name="T1" fmla="*/ 0 h 642"/>
                <a:gd name="T2" fmla="*/ 906 w 1590"/>
                <a:gd name="T3" fmla="*/ 642 h 642"/>
                <a:gd name="T4" fmla="*/ 1590 w 1590"/>
                <a:gd name="T5" fmla="*/ 642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0" h="642">
                  <a:moveTo>
                    <a:pt x="0" y="0"/>
                  </a:moveTo>
                  <a:lnTo>
                    <a:pt x="906" y="642"/>
                  </a:lnTo>
                  <a:lnTo>
                    <a:pt x="1590" y="642"/>
                  </a:lnTo>
                </a:path>
              </a:pathLst>
            </a:custGeom>
            <a:noFill/>
            <a:ln w="12700" cap="flat" cmpd="sng">
              <a:solidFill>
                <a:srgbClr val="00FF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55" name="Freeform 27"/>
            <p:cNvSpPr>
              <a:spLocks/>
            </p:cNvSpPr>
            <p:nvPr/>
          </p:nvSpPr>
          <p:spPr bwMode="auto">
            <a:xfrm>
              <a:off x="1992" y="2093"/>
              <a:ext cx="1626" cy="107"/>
            </a:xfrm>
            <a:custGeom>
              <a:avLst/>
              <a:gdLst>
                <a:gd name="T0" fmla="*/ 0 w 1626"/>
                <a:gd name="T1" fmla="*/ 121 h 251"/>
                <a:gd name="T2" fmla="*/ 138 w 1626"/>
                <a:gd name="T3" fmla="*/ 121 h 251"/>
                <a:gd name="T4" fmla="*/ 330 w 1626"/>
                <a:gd name="T5" fmla="*/ 19 h 251"/>
                <a:gd name="T6" fmla="*/ 378 w 1626"/>
                <a:gd name="T7" fmla="*/ 235 h 251"/>
                <a:gd name="T8" fmla="*/ 714 w 1626"/>
                <a:gd name="T9" fmla="*/ 19 h 251"/>
                <a:gd name="T10" fmla="*/ 762 w 1626"/>
                <a:gd name="T11" fmla="*/ 235 h 251"/>
                <a:gd name="T12" fmla="*/ 1104 w 1626"/>
                <a:gd name="T13" fmla="*/ 25 h 251"/>
                <a:gd name="T14" fmla="*/ 1158 w 1626"/>
                <a:gd name="T15" fmla="*/ 235 h 251"/>
                <a:gd name="T16" fmla="*/ 1344 w 1626"/>
                <a:gd name="T17" fmla="*/ 121 h 251"/>
                <a:gd name="T18" fmla="*/ 1626 w 1626"/>
                <a:gd name="T19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6" h="251">
                  <a:moveTo>
                    <a:pt x="0" y="121"/>
                  </a:moveTo>
                  <a:cubicBezTo>
                    <a:pt x="41" y="129"/>
                    <a:pt x="83" y="138"/>
                    <a:pt x="138" y="121"/>
                  </a:cubicBezTo>
                  <a:cubicBezTo>
                    <a:pt x="193" y="104"/>
                    <a:pt x="290" y="0"/>
                    <a:pt x="330" y="19"/>
                  </a:cubicBezTo>
                  <a:cubicBezTo>
                    <a:pt x="370" y="38"/>
                    <a:pt x="314" y="235"/>
                    <a:pt x="378" y="235"/>
                  </a:cubicBezTo>
                  <a:cubicBezTo>
                    <a:pt x="442" y="235"/>
                    <a:pt x="650" y="19"/>
                    <a:pt x="714" y="19"/>
                  </a:cubicBezTo>
                  <a:cubicBezTo>
                    <a:pt x="778" y="19"/>
                    <a:pt x="697" y="234"/>
                    <a:pt x="762" y="235"/>
                  </a:cubicBezTo>
                  <a:cubicBezTo>
                    <a:pt x="827" y="236"/>
                    <a:pt x="1038" y="25"/>
                    <a:pt x="1104" y="25"/>
                  </a:cubicBezTo>
                  <a:cubicBezTo>
                    <a:pt x="1170" y="25"/>
                    <a:pt x="1118" y="219"/>
                    <a:pt x="1158" y="235"/>
                  </a:cubicBezTo>
                  <a:cubicBezTo>
                    <a:pt x="1198" y="251"/>
                    <a:pt x="1266" y="143"/>
                    <a:pt x="1344" y="121"/>
                  </a:cubicBezTo>
                  <a:cubicBezTo>
                    <a:pt x="1422" y="99"/>
                    <a:pt x="1524" y="101"/>
                    <a:pt x="1626" y="103"/>
                  </a:cubicBezTo>
                </a:path>
              </a:pathLst>
            </a:custGeom>
            <a:noFill/>
            <a:ln w="12700" cap="flat" cmpd="sng">
              <a:solidFill>
                <a:srgbClr val="00FF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3183" name="Group 655"/>
          <p:cNvGrpSpPr>
            <a:grpSpLocks/>
          </p:cNvGrpSpPr>
          <p:nvPr/>
        </p:nvGrpSpPr>
        <p:grpSpPr bwMode="auto">
          <a:xfrm>
            <a:off x="3387725" y="2662238"/>
            <a:ext cx="1870075" cy="987425"/>
            <a:chOff x="2134" y="2018"/>
            <a:chExt cx="1178" cy="622"/>
          </a:xfrm>
        </p:grpSpPr>
        <p:sp>
          <p:nvSpPr>
            <p:cNvPr id="22561" name="AutoShape 33"/>
            <p:cNvSpPr>
              <a:spLocks noChangeArrowheads="1"/>
            </p:cNvSpPr>
            <p:nvPr/>
          </p:nvSpPr>
          <p:spPr bwMode="auto">
            <a:xfrm>
              <a:off x="2134" y="2018"/>
              <a:ext cx="196" cy="20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2" name="AutoShape 34"/>
            <p:cNvSpPr>
              <a:spLocks noChangeArrowheads="1"/>
            </p:cNvSpPr>
            <p:nvPr/>
          </p:nvSpPr>
          <p:spPr bwMode="auto">
            <a:xfrm>
              <a:off x="2330" y="2018"/>
              <a:ext cx="196" cy="200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3" name="AutoShape 35"/>
            <p:cNvSpPr>
              <a:spLocks noChangeArrowheads="1"/>
            </p:cNvSpPr>
            <p:nvPr/>
          </p:nvSpPr>
          <p:spPr bwMode="auto">
            <a:xfrm>
              <a:off x="2526" y="2018"/>
              <a:ext cx="196" cy="20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4" name="AutoShape 36"/>
            <p:cNvSpPr>
              <a:spLocks noChangeArrowheads="1"/>
            </p:cNvSpPr>
            <p:nvPr/>
          </p:nvSpPr>
          <p:spPr bwMode="auto">
            <a:xfrm>
              <a:off x="2722" y="2018"/>
              <a:ext cx="195" cy="200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5" name="AutoShape 37"/>
            <p:cNvSpPr>
              <a:spLocks noChangeArrowheads="1"/>
            </p:cNvSpPr>
            <p:nvPr/>
          </p:nvSpPr>
          <p:spPr bwMode="auto">
            <a:xfrm>
              <a:off x="2917" y="2018"/>
              <a:ext cx="196" cy="20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6" name="AutoShape 38"/>
            <p:cNvSpPr>
              <a:spLocks noChangeArrowheads="1"/>
            </p:cNvSpPr>
            <p:nvPr/>
          </p:nvSpPr>
          <p:spPr bwMode="auto">
            <a:xfrm>
              <a:off x="3113" y="2018"/>
              <a:ext cx="196" cy="200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7" name="AutoShape 39"/>
            <p:cNvSpPr>
              <a:spLocks noChangeArrowheads="1"/>
            </p:cNvSpPr>
            <p:nvPr/>
          </p:nvSpPr>
          <p:spPr bwMode="auto">
            <a:xfrm>
              <a:off x="3116" y="2440"/>
              <a:ext cx="196" cy="20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8" name="AutoShape 40"/>
            <p:cNvSpPr>
              <a:spLocks noChangeArrowheads="1"/>
            </p:cNvSpPr>
            <p:nvPr/>
          </p:nvSpPr>
          <p:spPr bwMode="auto">
            <a:xfrm>
              <a:off x="2134" y="2440"/>
              <a:ext cx="196" cy="200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9" name="AutoShape 41"/>
            <p:cNvSpPr>
              <a:spLocks noChangeArrowheads="1"/>
            </p:cNvSpPr>
            <p:nvPr/>
          </p:nvSpPr>
          <p:spPr bwMode="auto">
            <a:xfrm>
              <a:off x="2330" y="2440"/>
              <a:ext cx="196" cy="20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70" name="AutoShape 42"/>
            <p:cNvSpPr>
              <a:spLocks noChangeArrowheads="1"/>
            </p:cNvSpPr>
            <p:nvPr/>
          </p:nvSpPr>
          <p:spPr bwMode="auto">
            <a:xfrm>
              <a:off x="2526" y="2440"/>
              <a:ext cx="195" cy="200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71" name="AutoShape 43"/>
            <p:cNvSpPr>
              <a:spLocks noChangeArrowheads="1"/>
            </p:cNvSpPr>
            <p:nvPr/>
          </p:nvSpPr>
          <p:spPr bwMode="auto">
            <a:xfrm>
              <a:off x="2721" y="2440"/>
              <a:ext cx="196" cy="20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72" name="AutoShape 44"/>
            <p:cNvSpPr>
              <a:spLocks noChangeArrowheads="1"/>
            </p:cNvSpPr>
            <p:nvPr/>
          </p:nvSpPr>
          <p:spPr bwMode="auto">
            <a:xfrm>
              <a:off x="2917" y="2440"/>
              <a:ext cx="196" cy="200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581" name="Freeform 53"/>
          <p:cNvSpPr>
            <a:spLocks/>
          </p:cNvSpPr>
          <p:nvPr/>
        </p:nvSpPr>
        <p:spPr bwMode="auto">
          <a:xfrm>
            <a:off x="1162050" y="2871788"/>
            <a:ext cx="6324600" cy="514350"/>
          </a:xfrm>
          <a:custGeom>
            <a:avLst/>
            <a:gdLst>
              <a:gd name="T0" fmla="*/ 36 w 3984"/>
              <a:gd name="T1" fmla="*/ 24 h 324"/>
              <a:gd name="T2" fmla="*/ 0 w 3984"/>
              <a:gd name="T3" fmla="*/ 186 h 324"/>
              <a:gd name="T4" fmla="*/ 30 w 3984"/>
              <a:gd name="T5" fmla="*/ 324 h 324"/>
              <a:gd name="T6" fmla="*/ 144 w 3984"/>
              <a:gd name="T7" fmla="*/ 294 h 324"/>
              <a:gd name="T8" fmla="*/ 906 w 3984"/>
              <a:gd name="T9" fmla="*/ 234 h 324"/>
              <a:gd name="T10" fmla="*/ 1848 w 3984"/>
              <a:gd name="T11" fmla="*/ 222 h 324"/>
              <a:gd name="T12" fmla="*/ 2976 w 3984"/>
              <a:gd name="T13" fmla="*/ 234 h 324"/>
              <a:gd name="T14" fmla="*/ 3420 w 3984"/>
              <a:gd name="T15" fmla="*/ 258 h 324"/>
              <a:gd name="T16" fmla="*/ 3660 w 3984"/>
              <a:gd name="T17" fmla="*/ 270 h 324"/>
              <a:gd name="T18" fmla="*/ 3840 w 3984"/>
              <a:gd name="T19" fmla="*/ 294 h 324"/>
              <a:gd name="T20" fmla="*/ 3930 w 3984"/>
              <a:gd name="T21" fmla="*/ 312 h 324"/>
              <a:gd name="T22" fmla="*/ 3972 w 3984"/>
              <a:gd name="T23" fmla="*/ 318 h 324"/>
              <a:gd name="T24" fmla="*/ 3984 w 3984"/>
              <a:gd name="T25" fmla="*/ 12 h 324"/>
              <a:gd name="T26" fmla="*/ 3888 w 3984"/>
              <a:gd name="T27" fmla="*/ 42 h 324"/>
              <a:gd name="T28" fmla="*/ 3276 w 3984"/>
              <a:gd name="T29" fmla="*/ 84 h 324"/>
              <a:gd name="T30" fmla="*/ 1914 w 3984"/>
              <a:gd name="T31" fmla="*/ 108 h 324"/>
              <a:gd name="T32" fmla="*/ 762 w 3984"/>
              <a:gd name="T33" fmla="*/ 90 h 324"/>
              <a:gd name="T34" fmla="*/ 150 w 3984"/>
              <a:gd name="T35" fmla="*/ 42 h 324"/>
              <a:gd name="T36" fmla="*/ 36 w 3984"/>
              <a:gd name="T37" fmla="*/ 2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84" h="324">
                <a:moveTo>
                  <a:pt x="36" y="24"/>
                </a:moveTo>
                <a:cubicBezTo>
                  <a:pt x="11" y="48"/>
                  <a:pt x="1" y="136"/>
                  <a:pt x="0" y="186"/>
                </a:cubicBezTo>
                <a:lnTo>
                  <a:pt x="30" y="324"/>
                </a:lnTo>
                <a:lnTo>
                  <a:pt x="144" y="294"/>
                </a:lnTo>
                <a:cubicBezTo>
                  <a:pt x="290" y="279"/>
                  <a:pt x="622" y="246"/>
                  <a:pt x="906" y="234"/>
                </a:cubicBezTo>
                <a:cubicBezTo>
                  <a:pt x="1190" y="222"/>
                  <a:pt x="1503" y="222"/>
                  <a:pt x="1848" y="222"/>
                </a:cubicBezTo>
                <a:cubicBezTo>
                  <a:pt x="2193" y="222"/>
                  <a:pt x="2714" y="228"/>
                  <a:pt x="2976" y="234"/>
                </a:cubicBezTo>
                <a:cubicBezTo>
                  <a:pt x="3238" y="240"/>
                  <a:pt x="3306" y="252"/>
                  <a:pt x="3420" y="258"/>
                </a:cubicBezTo>
                <a:cubicBezTo>
                  <a:pt x="3534" y="264"/>
                  <a:pt x="3590" y="264"/>
                  <a:pt x="3660" y="270"/>
                </a:cubicBezTo>
                <a:cubicBezTo>
                  <a:pt x="3730" y="276"/>
                  <a:pt x="3795" y="287"/>
                  <a:pt x="3840" y="294"/>
                </a:cubicBezTo>
                <a:cubicBezTo>
                  <a:pt x="3885" y="301"/>
                  <a:pt x="3908" y="308"/>
                  <a:pt x="3930" y="312"/>
                </a:cubicBezTo>
                <a:lnTo>
                  <a:pt x="3972" y="318"/>
                </a:lnTo>
                <a:lnTo>
                  <a:pt x="3984" y="12"/>
                </a:lnTo>
                <a:lnTo>
                  <a:pt x="3888" y="42"/>
                </a:lnTo>
                <a:cubicBezTo>
                  <a:pt x="3770" y="54"/>
                  <a:pt x="3605" y="73"/>
                  <a:pt x="3276" y="84"/>
                </a:cubicBezTo>
                <a:cubicBezTo>
                  <a:pt x="2947" y="95"/>
                  <a:pt x="2333" y="107"/>
                  <a:pt x="1914" y="108"/>
                </a:cubicBezTo>
                <a:cubicBezTo>
                  <a:pt x="1495" y="109"/>
                  <a:pt x="1056" y="101"/>
                  <a:pt x="762" y="90"/>
                </a:cubicBezTo>
                <a:cubicBezTo>
                  <a:pt x="468" y="79"/>
                  <a:pt x="271" y="55"/>
                  <a:pt x="150" y="42"/>
                </a:cubicBezTo>
                <a:cubicBezTo>
                  <a:pt x="29" y="29"/>
                  <a:pt x="61" y="0"/>
                  <a:pt x="36" y="24"/>
                </a:cubicBezTo>
                <a:close/>
              </a:path>
            </a:pathLst>
          </a:custGeom>
          <a:noFill/>
          <a:ln w="12700" cap="flat" cmpd="sng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B3B3"/>
                    </a:gs>
                    <a:gs pos="50000">
                      <a:schemeClr val="bg1"/>
                    </a:gs>
                    <a:gs pos="100000">
                      <a:srgbClr val="FFB3B3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2543" name="Group 15"/>
          <p:cNvGrpSpPr>
            <a:grpSpLocks/>
          </p:cNvGrpSpPr>
          <p:nvPr/>
        </p:nvGrpSpPr>
        <p:grpSpPr bwMode="auto">
          <a:xfrm>
            <a:off x="7359650" y="2649538"/>
            <a:ext cx="361950" cy="987425"/>
            <a:chOff x="664" y="1524"/>
            <a:chExt cx="228" cy="622"/>
          </a:xfrm>
        </p:grpSpPr>
        <p:sp>
          <p:nvSpPr>
            <p:cNvPr id="22544" name="Rectangle 16"/>
            <p:cNvSpPr>
              <a:spLocks noChangeArrowheads="1"/>
            </p:cNvSpPr>
            <p:nvPr/>
          </p:nvSpPr>
          <p:spPr bwMode="auto">
            <a:xfrm>
              <a:off x="740" y="1524"/>
              <a:ext cx="76" cy="622"/>
            </a:xfrm>
            <a:prstGeom prst="rect">
              <a:avLst/>
            </a:prstGeom>
            <a:gradFill rotWithShape="0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5" name="Oval 17"/>
            <p:cNvSpPr>
              <a:spLocks noChangeArrowheads="1"/>
            </p:cNvSpPr>
            <p:nvPr/>
          </p:nvSpPr>
          <p:spPr bwMode="auto">
            <a:xfrm>
              <a:off x="664" y="1524"/>
              <a:ext cx="152" cy="622"/>
            </a:xfrm>
            <a:prstGeom prst="ellipse">
              <a:avLst/>
            </a:prstGeom>
            <a:gradFill rotWithShape="0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6" name="Oval 18"/>
            <p:cNvSpPr>
              <a:spLocks noChangeArrowheads="1"/>
            </p:cNvSpPr>
            <p:nvPr/>
          </p:nvSpPr>
          <p:spPr bwMode="auto">
            <a:xfrm>
              <a:off x="740" y="1524"/>
              <a:ext cx="152" cy="622"/>
            </a:xfrm>
            <a:prstGeom prst="ellipse">
              <a:avLst/>
            </a:prstGeom>
            <a:gradFill rotWithShape="0">
              <a:gsLst>
                <a:gs pos="0">
                  <a:srgbClr val="99CC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592" name="Group 64"/>
          <p:cNvGrpSpPr>
            <a:grpSpLocks/>
          </p:cNvGrpSpPr>
          <p:nvPr/>
        </p:nvGrpSpPr>
        <p:grpSpPr bwMode="auto">
          <a:xfrm>
            <a:off x="3810000" y="2967038"/>
            <a:ext cx="266700" cy="317500"/>
            <a:chOff x="1572" y="1464"/>
            <a:chExt cx="168" cy="200"/>
          </a:xfrm>
        </p:grpSpPr>
        <p:sp>
          <p:nvSpPr>
            <p:cNvPr id="22590" name="Freeform 62"/>
            <p:cNvSpPr>
              <a:spLocks/>
            </p:cNvSpPr>
            <p:nvPr/>
          </p:nvSpPr>
          <p:spPr bwMode="auto">
            <a:xfrm>
              <a:off x="1572" y="1464"/>
              <a:ext cx="168" cy="200"/>
            </a:xfrm>
            <a:custGeom>
              <a:avLst/>
              <a:gdLst>
                <a:gd name="T0" fmla="*/ 0 w 168"/>
                <a:gd name="T1" fmla="*/ 283 h 488"/>
                <a:gd name="T2" fmla="*/ 24 w 168"/>
                <a:gd name="T3" fmla="*/ 37 h 488"/>
                <a:gd name="T4" fmla="*/ 48 w 168"/>
                <a:gd name="T5" fmla="*/ 487 h 488"/>
                <a:gd name="T6" fmla="*/ 78 w 168"/>
                <a:gd name="T7" fmla="*/ 31 h 488"/>
                <a:gd name="T8" fmla="*/ 108 w 168"/>
                <a:gd name="T9" fmla="*/ 469 h 488"/>
                <a:gd name="T10" fmla="*/ 138 w 168"/>
                <a:gd name="T11" fmla="*/ 31 h 488"/>
                <a:gd name="T12" fmla="*/ 168 w 168"/>
                <a:gd name="T13" fmla="*/ 283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88">
                  <a:moveTo>
                    <a:pt x="0" y="283"/>
                  </a:moveTo>
                  <a:cubicBezTo>
                    <a:pt x="8" y="143"/>
                    <a:pt x="16" y="3"/>
                    <a:pt x="24" y="37"/>
                  </a:cubicBezTo>
                  <a:cubicBezTo>
                    <a:pt x="32" y="71"/>
                    <a:pt x="39" y="488"/>
                    <a:pt x="48" y="487"/>
                  </a:cubicBezTo>
                  <a:cubicBezTo>
                    <a:pt x="57" y="486"/>
                    <a:pt x="68" y="34"/>
                    <a:pt x="78" y="31"/>
                  </a:cubicBezTo>
                  <a:cubicBezTo>
                    <a:pt x="88" y="28"/>
                    <a:pt x="98" y="469"/>
                    <a:pt x="108" y="469"/>
                  </a:cubicBezTo>
                  <a:cubicBezTo>
                    <a:pt x="118" y="469"/>
                    <a:pt x="128" y="62"/>
                    <a:pt x="138" y="31"/>
                  </a:cubicBezTo>
                  <a:cubicBezTo>
                    <a:pt x="148" y="0"/>
                    <a:pt x="158" y="141"/>
                    <a:pt x="168" y="283"/>
                  </a:cubicBezTo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91" name="Oval 63"/>
            <p:cNvSpPr>
              <a:spLocks noChangeArrowheads="1"/>
            </p:cNvSpPr>
            <p:nvPr/>
          </p:nvSpPr>
          <p:spPr bwMode="auto">
            <a:xfrm rot="48394">
              <a:off x="1578" y="1544"/>
              <a:ext cx="162" cy="47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594" name="Freeform 66"/>
          <p:cNvSpPr>
            <a:spLocks/>
          </p:cNvSpPr>
          <p:nvPr/>
        </p:nvSpPr>
        <p:spPr bwMode="auto">
          <a:xfrm>
            <a:off x="5253038" y="2989263"/>
            <a:ext cx="266700" cy="301625"/>
          </a:xfrm>
          <a:custGeom>
            <a:avLst/>
            <a:gdLst>
              <a:gd name="T0" fmla="*/ 0 w 168"/>
              <a:gd name="T1" fmla="*/ 283 h 488"/>
              <a:gd name="T2" fmla="*/ 24 w 168"/>
              <a:gd name="T3" fmla="*/ 37 h 488"/>
              <a:gd name="T4" fmla="*/ 48 w 168"/>
              <a:gd name="T5" fmla="*/ 487 h 488"/>
              <a:gd name="T6" fmla="*/ 78 w 168"/>
              <a:gd name="T7" fmla="*/ 31 h 488"/>
              <a:gd name="T8" fmla="*/ 108 w 168"/>
              <a:gd name="T9" fmla="*/ 469 h 488"/>
              <a:gd name="T10" fmla="*/ 138 w 168"/>
              <a:gd name="T11" fmla="*/ 31 h 488"/>
              <a:gd name="T12" fmla="*/ 168 w 168"/>
              <a:gd name="T13" fmla="*/ 283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8" h="488">
                <a:moveTo>
                  <a:pt x="0" y="283"/>
                </a:moveTo>
                <a:cubicBezTo>
                  <a:pt x="8" y="143"/>
                  <a:pt x="16" y="3"/>
                  <a:pt x="24" y="37"/>
                </a:cubicBezTo>
                <a:cubicBezTo>
                  <a:pt x="32" y="71"/>
                  <a:pt x="39" y="488"/>
                  <a:pt x="48" y="487"/>
                </a:cubicBezTo>
                <a:cubicBezTo>
                  <a:pt x="57" y="486"/>
                  <a:pt x="68" y="34"/>
                  <a:pt x="78" y="31"/>
                </a:cubicBezTo>
                <a:cubicBezTo>
                  <a:pt x="88" y="28"/>
                  <a:pt x="98" y="469"/>
                  <a:pt x="108" y="469"/>
                </a:cubicBezTo>
                <a:cubicBezTo>
                  <a:pt x="118" y="469"/>
                  <a:pt x="128" y="62"/>
                  <a:pt x="138" y="31"/>
                </a:cubicBezTo>
                <a:cubicBezTo>
                  <a:pt x="148" y="0"/>
                  <a:pt x="158" y="141"/>
                  <a:pt x="168" y="283"/>
                </a:cubicBezTo>
              </a:path>
            </a:pathLst>
          </a:cu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95" name="Oval 67"/>
          <p:cNvSpPr>
            <a:spLocks noChangeArrowheads="1"/>
          </p:cNvSpPr>
          <p:nvPr/>
        </p:nvSpPr>
        <p:spPr bwMode="auto">
          <a:xfrm rot="48394">
            <a:off x="5262563" y="3084513"/>
            <a:ext cx="257175" cy="74612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98" name="Freeform 70"/>
          <p:cNvSpPr>
            <a:spLocks/>
          </p:cNvSpPr>
          <p:nvPr/>
        </p:nvSpPr>
        <p:spPr bwMode="auto">
          <a:xfrm>
            <a:off x="6924675" y="3021013"/>
            <a:ext cx="266700" cy="276225"/>
          </a:xfrm>
          <a:custGeom>
            <a:avLst/>
            <a:gdLst>
              <a:gd name="T0" fmla="*/ 0 w 168"/>
              <a:gd name="T1" fmla="*/ 283 h 488"/>
              <a:gd name="T2" fmla="*/ 24 w 168"/>
              <a:gd name="T3" fmla="*/ 37 h 488"/>
              <a:gd name="T4" fmla="*/ 48 w 168"/>
              <a:gd name="T5" fmla="*/ 487 h 488"/>
              <a:gd name="T6" fmla="*/ 78 w 168"/>
              <a:gd name="T7" fmla="*/ 31 h 488"/>
              <a:gd name="T8" fmla="*/ 108 w 168"/>
              <a:gd name="T9" fmla="*/ 469 h 488"/>
              <a:gd name="T10" fmla="*/ 138 w 168"/>
              <a:gd name="T11" fmla="*/ 31 h 488"/>
              <a:gd name="T12" fmla="*/ 168 w 168"/>
              <a:gd name="T13" fmla="*/ 283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8" h="488">
                <a:moveTo>
                  <a:pt x="0" y="283"/>
                </a:moveTo>
                <a:cubicBezTo>
                  <a:pt x="8" y="143"/>
                  <a:pt x="16" y="3"/>
                  <a:pt x="24" y="37"/>
                </a:cubicBezTo>
                <a:cubicBezTo>
                  <a:pt x="32" y="71"/>
                  <a:pt x="39" y="488"/>
                  <a:pt x="48" y="487"/>
                </a:cubicBezTo>
                <a:cubicBezTo>
                  <a:pt x="57" y="486"/>
                  <a:pt x="68" y="34"/>
                  <a:pt x="78" y="31"/>
                </a:cubicBezTo>
                <a:cubicBezTo>
                  <a:pt x="88" y="28"/>
                  <a:pt x="98" y="469"/>
                  <a:pt x="108" y="469"/>
                </a:cubicBezTo>
                <a:cubicBezTo>
                  <a:pt x="118" y="469"/>
                  <a:pt x="128" y="62"/>
                  <a:pt x="138" y="31"/>
                </a:cubicBezTo>
                <a:cubicBezTo>
                  <a:pt x="148" y="0"/>
                  <a:pt x="158" y="141"/>
                  <a:pt x="168" y="283"/>
                </a:cubicBezTo>
              </a:path>
            </a:pathLst>
          </a:cu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99" name="Oval 71"/>
          <p:cNvSpPr>
            <a:spLocks noChangeArrowheads="1"/>
          </p:cNvSpPr>
          <p:nvPr/>
        </p:nvSpPr>
        <p:spPr bwMode="auto">
          <a:xfrm rot="-1787138">
            <a:off x="7743825" y="2090738"/>
            <a:ext cx="257175" cy="74612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00" name="Freeform 72"/>
          <p:cNvSpPr>
            <a:spLocks/>
          </p:cNvSpPr>
          <p:nvPr/>
        </p:nvSpPr>
        <p:spPr bwMode="auto">
          <a:xfrm>
            <a:off x="7791450" y="3084513"/>
            <a:ext cx="266700" cy="133350"/>
          </a:xfrm>
          <a:custGeom>
            <a:avLst/>
            <a:gdLst>
              <a:gd name="T0" fmla="*/ 0 w 168"/>
              <a:gd name="T1" fmla="*/ 283 h 488"/>
              <a:gd name="T2" fmla="*/ 24 w 168"/>
              <a:gd name="T3" fmla="*/ 37 h 488"/>
              <a:gd name="T4" fmla="*/ 48 w 168"/>
              <a:gd name="T5" fmla="*/ 487 h 488"/>
              <a:gd name="T6" fmla="*/ 78 w 168"/>
              <a:gd name="T7" fmla="*/ 31 h 488"/>
              <a:gd name="T8" fmla="*/ 108 w 168"/>
              <a:gd name="T9" fmla="*/ 469 h 488"/>
              <a:gd name="T10" fmla="*/ 138 w 168"/>
              <a:gd name="T11" fmla="*/ 31 h 488"/>
              <a:gd name="T12" fmla="*/ 168 w 168"/>
              <a:gd name="T13" fmla="*/ 283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8" h="488">
                <a:moveTo>
                  <a:pt x="0" y="283"/>
                </a:moveTo>
                <a:cubicBezTo>
                  <a:pt x="8" y="143"/>
                  <a:pt x="16" y="3"/>
                  <a:pt x="24" y="37"/>
                </a:cubicBezTo>
                <a:cubicBezTo>
                  <a:pt x="32" y="71"/>
                  <a:pt x="39" y="488"/>
                  <a:pt x="48" y="487"/>
                </a:cubicBezTo>
                <a:cubicBezTo>
                  <a:pt x="57" y="486"/>
                  <a:pt x="68" y="34"/>
                  <a:pt x="78" y="31"/>
                </a:cubicBezTo>
                <a:cubicBezTo>
                  <a:pt x="88" y="28"/>
                  <a:pt x="98" y="469"/>
                  <a:pt x="108" y="469"/>
                </a:cubicBezTo>
                <a:cubicBezTo>
                  <a:pt x="118" y="469"/>
                  <a:pt x="128" y="62"/>
                  <a:pt x="138" y="31"/>
                </a:cubicBezTo>
                <a:cubicBezTo>
                  <a:pt x="148" y="0"/>
                  <a:pt x="158" y="141"/>
                  <a:pt x="168" y="283"/>
                </a:cubicBezTo>
              </a:path>
            </a:pathLst>
          </a:cu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02" name="Line 74"/>
          <p:cNvSpPr>
            <a:spLocks noChangeShapeType="1"/>
          </p:cNvSpPr>
          <p:nvPr/>
        </p:nvSpPr>
        <p:spPr bwMode="auto">
          <a:xfrm flipH="1">
            <a:off x="6711950" y="3154363"/>
            <a:ext cx="212725" cy="47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03" name="Line 75"/>
          <p:cNvSpPr>
            <a:spLocks noChangeShapeType="1"/>
          </p:cNvSpPr>
          <p:nvPr/>
        </p:nvSpPr>
        <p:spPr bwMode="auto">
          <a:xfrm>
            <a:off x="8058150" y="3159125"/>
            <a:ext cx="2349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05" name="Line 77"/>
          <p:cNvSpPr>
            <a:spLocks noChangeShapeType="1"/>
          </p:cNvSpPr>
          <p:nvPr/>
        </p:nvSpPr>
        <p:spPr bwMode="auto">
          <a:xfrm flipV="1">
            <a:off x="7962900" y="1931988"/>
            <a:ext cx="238125" cy="1397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07" name="Line 79"/>
          <p:cNvSpPr>
            <a:spLocks noChangeShapeType="1"/>
          </p:cNvSpPr>
          <p:nvPr/>
        </p:nvSpPr>
        <p:spPr bwMode="auto">
          <a:xfrm>
            <a:off x="1908175" y="3154363"/>
            <a:ext cx="311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3184" name="Group 656"/>
          <p:cNvGrpSpPr>
            <a:grpSpLocks/>
          </p:cNvGrpSpPr>
          <p:nvPr/>
        </p:nvGrpSpPr>
        <p:grpSpPr bwMode="auto">
          <a:xfrm>
            <a:off x="5105400" y="2887663"/>
            <a:ext cx="3124200" cy="3460750"/>
            <a:chOff x="3216" y="2160"/>
            <a:chExt cx="1968" cy="2180"/>
          </a:xfrm>
        </p:grpSpPr>
        <p:sp>
          <p:nvSpPr>
            <p:cNvPr id="22747" name="Text Box 219"/>
            <p:cNvSpPr txBox="1">
              <a:spLocks noChangeArrowheads="1"/>
            </p:cNvSpPr>
            <p:nvPr/>
          </p:nvSpPr>
          <p:spPr bwMode="auto">
            <a:xfrm>
              <a:off x="3696" y="3820"/>
              <a:ext cx="1344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GB" altLang="en-US" sz="1600">
                  <a:solidFill>
                    <a:srgbClr val="00FF00"/>
                  </a:solidFill>
                </a:rPr>
                <a:t>Electrons bunched at radiation wavelength: </a:t>
              </a:r>
              <a:r>
                <a:rPr lang="en-GB" altLang="en-US" sz="1600" b="1">
                  <a:solidFill>
                    <a:srgbClr val="00FF00"/>
                  </a:solidFill>
                </a:rPr>
                <a:t>coherent</a:t>
              </a:r>
              <a:r>
                <a:rPr lang="en-GB" altLang="en-US" sz="1600">
                  <a:solidFill>
                    <a:srgbClr val="00FF00"/>
                  </a:solidFill>
                </a:rPr>
                <a:t> emission</a:t>
              </a:r>
              <a:endParaRPr lang="en-GB" altLang="en-US">
                <a:solidFill>
                  <a:srgbClr val="00FF00"/>
                </a:solidFill>
              </a:endParaRPr>
            </a:p>
          </p:txBody>
        </p:sp>
        <p:grpSp>
          <p:nvGrpSpPr>
            <p:cNvPr id="23181" name="Group 653"/>
            <p:cNvGrpSpPr>
              <a:grpSpLocks/>
            </p:cNvGrpSpPr>
            <p:nvPr/>
          </p:nvGrpSpPr>
          <p:grpSpPr bwMode="auto">
            <a:xfrm>
              <a:off x="3216" y="2160"/>
              <a:ext cx="1968" cy="1680"/>
              <a:chOff x="3216" y="2448"/>
              <a:chExt cx="1968" cy="1680"/>
            </a:xfrm>
          </p:grpSpPr>
          <p:sp>
            <p:nvSpPr>
              <p:cNvPr id="22739" name="Rectangle 211"/>
              <p:cNvSpPr>
                <a:spLocks noChangeArrowheads="1"/>
              </p:cNvSpPr>
              <p:nvPr/>
            </p:nvSpPr>
            <p:spPr bwMode="auto">
              <a:xfrm>
                <a:off x="3216" y="2448"/>
                <a:ext cx="384" cy="336"/>
              </a:xfrm>
              <a:prstGeom prst="rect">
                <a:avLst/>
              </a:prstGeom>
              <a:noFill/>
              <a:ln w="2540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743" name="Line 215"/>
              <p:cNvSpPr>
                <a:spLocks noChangeShapeType="1"/>
              </p:cNvSpPr>
              <p:nvPr/>
            </p:nvSpPr>
            <p:spPr bwMode="auto">
              <a:xfrm>
                <a:off x="3216" y="2784"/>
                <a:ext cx="336" cy="134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744" name="Line 216"/>
              <p:cNvSpPr>
                <a:spLocks noChangeShapeType="1"/>
              </p:cNvSpPr>
              <p:nvPr/>
            </p:nvSpPr>
            <p:spPr bwMode="auto">
              <a:xfrm>
                <a:off x="3600" y="2448"/>
                <a:ext cx="1584" cy="52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80" name="Oval 152"/>
              <p:cNvSpPr>
                <a:spLocks noChangeArrowheads="1"/>
              </p:cNvSpPr>
              <p:nvPr/>
            </p:nvSpPr>
            <p:spPr bwMode="auto">
              <a:xfrm>
                <a:off x="3865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81" name="Oval 153"/>
              <p:cNvSpPr>
                <a:spLocks noChangeArrowheads="1"/>
              </p:cNvSpPr>
              <p:nvPr/>
            </p:nvSpPr>
            <p:spPr bwMode="auto">
              <a:xfrm>
                <a:off x="3927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82" name="Oval 154"/>
              <p:cNvSpPr>
                <a:spLocks noChangeArrowheads="1"/>
              </p:cNvSpPr>
              <p:nvPr/>
            </p:nvSpPr>
            <p:spPr bwMode="auto">
              <a:xfrm>
                <a:off x="3913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83" name="Oval 155"/>
              <p:cNvSpPr>
                <a:spLocks noChangeArrowheads="1"/>
              </p:cNvSpPr>
              <p:nvPr/>
            </p:nvSpPr>
            <p:spPr bwMode="auto">
              <a:xfrm>
                <a:off x="3865" y="382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84" name="Oval 156"/>
              <p:cNvSpPr>
                <a:spLocks noChangeArrowheads="1"/>
              </p:cNvSpPr>
              <p:nvPr/>
            </p:nvSpPr>
            <p:spPr bwMode="auto">
              <a:xfrm>
                <a:off x="3913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85" name="Oval 157"/>
              <p:cNvSpPr>
                <a:spLocks noChangeArrowheads="1"/>
              </p:cNvSpPr>
              <p:nvPr/>
            </p:nvSpPr>
            <p:spPr bwMode="auto">
              <a:xfrm>
                <a:off x="3792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86" name="Oval 158"/>
              <p:cNvSpPr>
                <a:spLocks noChangeArrowheads="1"/>
              </p:cNvSpPr>
              <p:nvPr/>
            </p:nvSpPr>
            <p:spPr bwMode="auto">
              <a:xfrm>
                <a:off x="3860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87" name="Oval 159"/>
              <p:cNvSpPr>
                <a:spLocks noChangeArrowheads="1"/>
              </p:cNvSpPr>
              <p:nvPr/>
            </p:nvSpPr>
            <p:spPr bwMode="auto">
              <a:xfrm>
                <a:off x="3931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88" name="Oval 160"/>
              <p:cNvSpPr>
                <a:spLocks noChangeArrowheads="1"/>
              </p:cNvSpPr>
              <p:nvPr/>
            </p:nvSpPr>
            <p:spPr bwMode="auto">
              <a:xfrm>
                <a:off x="3961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89" name="Oval 161"/>
              <p:cNvSpPr>
                <a:spLocks noChangeArrowheads="1"/>
              </p:cNvSpPr>
              <p:nvPr/>
            </p:nvSpPr>
            <p:spPr bwMode="auto">
              <a:xfrm>
                <a:off x="4297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90" name="Oval 162"/>
              <p:cNvSpPr>
                <a:spLocks noChangeArrowheads="1"/>
              </p:cNvSpPr>
              <p:nvPr/>
            </p:nvSpPr>
            <p:spPr bwMode="auto">
              <a:xfrm>
                <a:off x="4345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91" name="Oval 163"/>
              <p:cNvSpPr>
                <a:spLocks noChangeArrowheads="1"/>
              </p:cNvSpPr>
              <p:nvPr/>
            </p:nvSpPr>
            <p:spPr bwMode="auto">
              <a:xfrm>
                <a:off x="4327" y="386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92" name="Oval 164"/>
              <p:cNvSpPr>
                <a:spLocks noChangeArrowheads="1"/>
              </p:cNvSpPr>
              <p:nvPr/>
            </p:nvSpPr>
            <p:spPr bwMode="auto">
              <a:xfrm>
                <a:off x="4293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93" name="Oval 165"/>
              <p:cNvSpPr>
                <a:spLocks noChangeArrowheads="1"/>
              </p:cNvSpPr>
              <p:nvPr/>
            </p:nvSpPr>
            <p:spPr bwMode="auto">
              <a:xfrm>
                <a:off x="4364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94" name="Oval 166"/>
              <p:cNvSpPr>
                <a:spLocks noChangeArrowheads="1"/>
              </p:cNvSpPr>
              <p:nvPr/>
            </p:nvSpPr>
            <p:spPr bwMode="auto">
              <a:xfrm>
                <a:off x="4344" y="376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95" name="Oval 167"/>
              <p:cNvSpPr>
                <a:spLocks noChangeArrowheads="1"/>
              </p:cNvSpPr>
              <p:nvPr/>
            </p:nvSpPr>
            <p:spPr bwMode="auto">
              <a:xfrm>
                <a:off x="4791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96" name="Oval 168"/>
              <p:cNvSpPr>
                <a:spLocks noChangeArrowheads="1"/>
              </p:cNvSpPr>
              <p:nvPr/>
            </p:nvSpPr>
            <p:spPr bwMode="auto">
              <a:xfrm>
                <a:off x="4743" y="382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97" name="Oval 169"/>
              <p:cNvSpPr>
                <a:spLocks noChangeArrowheads="1"/>
              </p:cNvSpPr>
              <p:nvPr/>
            </p:nvSpPr>
            <p:spPr bwMode="auto">
              <a:xfrm>
                <a:off x="4800" y="37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98" name="Oval 170"/>
              <p:cNvSpPr>
                <a:spLocks noChangeArrowheads="1"/>
              </p:cNvSpPr>
              <p:nvPr/>
            </p:nvSpPr>
            <p:spPr bwMode="auto">
              <a:xfrm>
                <a:off x="4718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99" name="Oval 171"/>
              <p:cNvSpPr>
                <a:spLocks noChangeArrowheads="1"/>
              </p:cNvSpPr>
              <p:nvPr/>
            </p:nvSpPr>
            <p:spPr bwMode="auto">
              <a:xfrm>
                <a:off x="4789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700" name="Oval 172"/>
              <p:cNvSpPr>
                <a:spLocks noChangeArrowheads="1"/>
              </p:cNvSpPr>
              <p:nvPr/>
            </p:nvSpPr>
            <p:spPr bwMode="auto">
              <a:xfrm>
                <a:off x="4867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701" name="Oval 173"/>
              <p:cNvSpPr>
                <a:spLocks noChangeArrowheads="1"/>
              </p:cNvSpPr>
              <p:nvPr/>
            </p:nvSpPr>
            <p:spPr bwMode="auto">
              <a:xfrm>
                <a:off x="4865" y="382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702" name="Oval 174"/>
              <p:cNvSpPr>
                <a:spLocks noChangeArrowheads="1"/>
              </p:cNvSpPr>
              <p:nvPr/>
            </p:nvSpPr>
            <p:spPr bwMode="auto">
              <a:xfrm>
                <a:off x="4817" y="38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703" name="Oval 175"/>
              <p:cNvSpPr>
                <a:spLocks noChangeArrowheads="1"/>
              </p:cNvSpPr>
              <p:nvPr/>
            </p:nvSpPr>
            <p:spPr bwMode="auto">
              <a:xfrm>
                <a:off x="3888" y="37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704" name="Oval 176"/>
              <p:cNvSpPr>
                <a:spLocks noChangeArrowheads="1"/>
              </p:cNvSpPr>
              <p:nvPr/>
            </p:nvSpPr>
            <p:spPr bwMode="auto">
              <a:xfrm>
                <a:off x="4752" y="37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705" name="Oval 177"/>
              <p:cNvSpPr>
                <a:spLocks noChangeArrowheads="1"/>
              </p:cNvSpPr>
              <p:nvPr/>
            </p:nvSpPr>
            <p:spPr bwMode="auto">
              <a:xfrm>
                <a:off x="3913" y="375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706" name="Oval 178"/>
              <p:cNvSpPr>
                <a:spLocks noChangeArrowheads="1"/>
              </p:cNvSpPr>
              <p:nvPr/>
            </p:nvSpPr>
            <p:spPr bwMode="auto">
              <a:xfrm>
                <a:off x="4320" y="369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741" name="Rectangle 213"/>
              <p:cNvSpPr>
                <a:spLocks noChangeArrowheads="1"/>
              </p:cNvSpPr>
              <p:nvPr/>
            </p:nvSpPr>
            <p:spPr bwMode="auto">
              <a:xfrm>
                <a:off x="3552" y="2976"/>
                <a:ext cx="1632" cy="1152"/>
              </a:xfrm>
              <a:prstGeom prst="rect">
                <a:avLst/>
              </a:prstGeom>
              <a:noFill/>
              <a:ln w="2540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2753" name="Group 225"/>
              <p:cNvGrpSpPr>
                <a:grpSpLocks/>
              </p:cNvGrpSpPr>
              <p:nvPr/>
            </p:nvGrpSpPr>
            <p:grpSpPr bwMode="auto">
              <a:xfrm>
                <a:off x="3744" y="3074"/>
                <a:ext cx="1376" cy="286"/>
                <a:chOff x="3760" y="3026"/>
                <a:chExt cx="1376" cy="286"/>
              </a:xfrm>
            </p:grpSpPr>
            <p:sp>
              <p:nvSpPr>
                <p:cNvPr id="22742" name="Freeform 214"/>
                <p:cNvSpPr>
                  <a:spLocks/>
                </p:cNvSpPr>
                <p:nvPr/>
              </p:nvSpPr>
              <p:spPr bwMode="auto">
                <a:xfrm>
                  <a:off x="3760" y="3026"/>
                  <a:ext cx="1216" cy="286"/>
                </a:xfrm>
                <a:custGeom>
                  <a:avLst/>
                  <a:gdLst>
                    <a:gd name="T0" fmla="*/ 0 w 1216"/>
                    <a:gd name="T1" fmla="*/ 165 h 286"/>
                    <a:gd name="T2" fmla="*/ 178 w 1216"/>
                    <a:gd name="T3" fmla="*/ 20 h 286"/>
                    <a:gd name="T4" fmla="*/ 357 w 1216"/>
                    <a:gd name="T5" fmla="*/ 285 h 286"/>
                    <a:gd name="T6" fmla="*/ 579 w 1216"/>
                    <a:gd name="T7" fmla="*/ 16 h 286"/>
                    <a:gd name="T8" fmla="*/ 802 w 1216"/>
                    <a:gd name="T9" fmla="*/ 275 h 286"/>
                    <a:gd name="T10" fmla="*/ 1025 w 1216"/>
                    <a:gd name="T11" fmla="*/ 16 h 286"/>
                    <a:gd name="T12" fmla="*/ 1216 w 1216"/>
                    <a:gd name="T13" fmla="*/ 182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6" h="286">
                      <a:moveTo>
                        <a:pt x="0" y="165"/>
                      </a:moveTo>
                      <a:cubicBezTo>
                        <a:pt x="59" y="82"/>
                        <a:pt x="119" y="0"/>
                        <a:pt x="178" y="20"/>
                      </a:cubicBezTo>
                      <a:cubicBezTo>
                        <a:pt x="238" y="40"/>
                        <a:pt x="290" y="286"/>
                        <a:pt x="357" y="285"/>
                      </a:cubicBezTo>
                      <a:cubicBezTo>
                        <a:pt x="423" y="285"/>
                        <a:pt x="505" y="18"/>
                        <a:pt x="579" y="16"/>
                      </a:cubicBezTo>
                      <a:cubicBezTo>
                        <a:pt x="654" y="15"/>
                        <a:pt x="728" y="275"/>
                        <a:pt x="802" y="275"/>
                      </a:cubicBezTo>
                      <a:cubicBezTo>
                        <a:pt x="877" y="275"/>
                        <a:pt x="956" y="32"/>
                        <a:pt x="1025" y="16"/>
                      </a:cubicBezTo>
                      <a:cubicBezTo>
                        <a:pt x="1094" y="0"/>
                        <a:pt x="1176" y="148"/>
                        <a:pt x="1216" y="182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52" name="Line 224"/>
                <p:cNvSpPr>
                  <a:spLocks noChangeShapeType="1"/>
                </p:cNvSpPr>
                <p:nvPr/>
              </p:nvSpPr>
              <p:spPr bwMode="auto">
                <a:xfrm>
                  <a:off x="4992" y="3216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2754" name="Group 226"/>
              <p:cNvGrpSpPr>
                <a:grpSpLocks/>
              </p:cNvGrpSpPr>
              <p:nvPr/>
            </p:nvGrpSpPr>
            <p:grpSpPr bwMode="auto">
              <a:xfrm>
                <a:off x="3744" y="3266"/>
                <a:ext cx="1376" cy="286"/>
                <a:chOff x="3760" y="3026"/>
                <a:chExt cx="1376" cy="286"/>
              </a:xfrm>
            </p:grpSpPr>
            <p:sp>
              <p:nvSpPr>
                <p:cNvPr id="22755" name="Freeform 227"/>
                <p:cNvSpPr>
                  <a:spLocks/>
                </p:cNvSpPr>
                <p:nvPr/>
              </p:nvSpPr>
              <p:spPr bwMode="auto">
                <a:xfrm>
                  <a:off x="3760" y="3026"/>
                  <a:ext cx="1216" cy="286"/>
                </a:xfrm>
                <a:custGeom>
                  <a:avLst/>
                  <a:gdLst>
                    <a:gd name="T0" fmla="*/ 0 w 1216"/>
                    <a:gd name="T1" fmla="*/ 165 h 286"/>
                    <a:gd name="T2" fmla="*/ 178 w 1216"/>
                    <a:gd name="T3" fmla="*/ 20 h 286"/>
                    <a:gd name="T4" fmla="*/ 357 w 1216"/>
                    <a:gd name="T5" fmla="*/ 285 h 286"/>
                    <a:gd name="T6" fmla="*/ 579 w 1216"/>
                    <a:gd name="T7" fmla="*/ 16 h 286"/>
                    <a:gd name="T8" fmla="*/ 802 w 1216"/>
                    <a:gd name="T9" fmla="*/ 275 h 286"/>
                    <a:gd name="T10" fmla="*/ 1025 w 1216"/>
                    <a:gd name="T11" fmla="*/ 16 h 286"/>
                    <a:gd name="T12" fmla="*/ 1216 w 1216"/>
                    <a:gd name="T13" fmla="*/ 182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6" h="286">
                      <a:moveTo>
                        <a:pt x="0" y="165"/>
                      </a:moveTo>
                      <a:cubicBezTo>
                        <a:pt x="59" y="82"/>
                        <a:pt x="119" y="0"/>
                        <a:pt x="178" y="20"/>
                      </a:cubicBezTo>
                      <a:cubicBezTo>
                        <a:pt x="238" y="40"/>
                        <a:pt x="290" y="286"/>
                        <a:pt x="357" y="285"/>
                      </a:cubicBezTo>
                      <a:cubicBezTo>
                        <a:pt x="423" y="285"/>
                        <a:pt x="505" y="18"/>
                        <a:pt x="579" y="16"/>
                      </a:cubicBezTo>
                      <a:cubicBezTo>
                        <a:pt x="654" y="15"/>
                        <a:pt x="728" y="275"/>
                        <a:pt x="802" y="275"/>
                      </a:cubicBezTo>
                      <a:cubicBezTo>
                        <a:pt x="877" y="275"/>
                        <a:pt x="956" y="32"/>
                        <a:pt x="1025" y="16"/>
                      </a:cubicBezTo>
                      <a:cubicBezTo>
                        <a:pt x="1094" y="0"/>
                        <a:pt x="1176" y="148"/>
                        <a:pt x="1216" y="182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56" name="Line 228"/>
                <p:cNvSpPr>
                  <a:spLocks noChangeShapeType="1"/>
                </p:cNvSpPr>
                <p:nvPr/>
              </p:nvSpPr>
              <p:spPr bwMode="auto">
                <a:xfrm>
                  <a:off x="4992" y="3216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2757" name="Group 229"/>
              <p:cNvGrpSpPr>
                <a:grpSpLocks/>
              </p:cNvGrpSpPr>
              <p:nvPr/>
            </p:nvGrpSpPr>
            <p:grpSpPr bwMode="auto">
              <a:xfrm>
                <a:off x="3744" y="3362"/>
                <a:ext cx="1376" cy="286"/>
                <a:chOff x="3760" y="3026"/>
                <a:chExt cx="1376" cy="286"/>
              </a:xfrm>
            </p:grpSpPr>
            <p:sp>
              <p:nvSpPr>
                <p:cNvPr id="22758" name="Freeform 230"/>
                <p:cNvSpPr>
                  <a:spLocks/>
                </p:cNvSpPr>
                <p:nvPr/>
              </p:nvSpPr>
              <p:spPr bwMode="auto">
                <a:xfrm>
                  <a:off x="3760" y="3026"/>
                  <a:ext cx="1216" cy="286"/>
                </a:xfrm>
                <a:custGeom>
                  <a:avLst/>
                  <a:gdLst>
                    <a:gd name="T0" fmla="*/ 0 w 1216"/>
                    <a:gd name="T1" fmla="*/ 165 h 286"/>
                    <a:gd name="T2" fmla="*/ 178 w 1216"/>
                    <a:gd name="T3" fmla="*/ 20 h 286"/>
                    <a:gd name="T4" fmla="*/ 357 w 1216"/>
                    <a:gd name="T5" fmla="*/ 285 h 286"/>
                    <a:gd name="T6" fmla="*/ 579 w 1216"/>
                    <a:gd name="T7" fmla="*/ 16 h 286"/>
                    <a:gd name="T8" fmla="*/ 802 w 1216"/>
                    <a:gd name="T9" fmla="*/ 275 h 286"/>
                    <a:gd name="T10" fmla="*/ 1025 w 1216"/>
                    <a:gd name="T11" fmla="*/ 16 h 286"/>
                    <a:gd name="T12" fmla="*/ 1216 w 1216"/>
                    <a:gd name="T13" fmla="*/ 182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6" h="286">
                      <a:moveTo>
                        <a:pt x="0" y="165"/>
                      </a:moveTo>
                      <a:cubicBezTo>
                        <a:pt x="59" y="82"/>
                        <a:pt x="119" y="0"/>
                        <a:pt x="178" y="20"/>
                      </a:cubicBezTo>
                      <a:cubicBezTo>
                        <a:pt x="238" y="40"/>
                        <a:pt x="290" y="286"/>
                        <a:pt x="357" y="285"/>
                      </a:cubicBezTo>
                      <a:cubicBezTo>
                        <a:pt x="423" y="285"/>
                        <a:pt x="505" y="18"/>
                        <a:pt x="579" y="16"/>
                      </a:cubicBezTo>
                      <a:cubicBezTo>
                        <a:pt x="654" y="15"/>
                        <a:pt x="728" y="275"/>
                        <a:pt x="802" y="275"/>
                      </a:cubicBezTo>
                      <a:cubicBezTo>
                        <a:pt x="877" y="275"/>
                        <a:pt x="956" y="32"/>
                        <a:pt x="1025" y="16"/>
                      </a:cubicBezTo>
                      <a:cubicBezTo>
                        <a:pt x="1094" y="0"/>
                        <a:pt x="1176" y="148"/>
                        <a:pt x="1216" y="182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59" name="Line 231"/>
                <p:cNvSpPr>
                  <a:spLocks noChangeShapeType="1"/>
                </p:cNvSpPr>
                <p:nvPr/>
              </p:nvSpPr>
              <p:spPr bwMode="auto">
                <a:xfrm>
                  <a:off x="4992" y="3216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2803" name="Oval 275"/>
              <p:cNvSpPr>
                <a:spLocks noChangeArrowheads="1"/>
              </p:cNvSpPr>
              <p:nvPr/>
            </p:nvSpPr>
            <p:spPr bwMode="auto">
              <a:xfrm>
                <a:off x="3840" y="379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04" name="Oval 276"/>
              <p:cNvSpPr>
                <a:spLocks noChangeArrowheads="1"/>
              </p:cNvSpPr>
              <p:nvPr/>
            </p:nvSpPr>
            <p:spPr bwMode="auto">
              <a:xfrm>
                <a:off x="3888" y="379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05" name="Oval 277"/>
              <p:cNvSpPr>
                <a:spLocks noChangeArrowheads="1"/>
              </p:cNvSpPr>
              <p:nvPr/>
            </p:nvSpPr>
            <p:spPr bwMode="auto">
              <a:xfrm>
                <a:off x="3870" y="384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06" name="Oval 278"/>
              <p:cNvSpPr>
                <a:spLocks noChangeArrowheads="1"/>
              </p:cNvSpPr>
              <p:nvPr/>
            </p:nvSpPr>
            <p:spPr bwMode="auto">
              <a:xfrm>
                <a:off x="3836" y="388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07" name="Oval 279"/>
              <p:cNvSpPr>
                <a:spLocks noChangeArrowheads="1"/>
              </p:cNvSpPr>
              <p:nvPr/>
            </p:nvSpPr>
            <p:spPr bwMode="auto">
              <a:xfrm>
                <a:off x="3907" y="388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08" name="Oval 280"/>
              <p:cNvSpPr>
                <a:spLocks noChangeArrowheads="1"/>
              </p:cNvSpPr>
              <p:nvPr/>
            </p:nvSpPr>
            <p:spPr bwMode="auto">
              <a:xfrm>
                <a:off x="3887" y="375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09" name="Oval 281"/>
              <p:cNvSpPr>
                <a:spLocks noChangeArrowheads="1"/>
              </p:cNvSpPr>
              <p:nvPr/>
            </p:nvSpPr>
            <p:spPr bwMode="auto">
              <a:xfrm>
                <a:off x="3863" y="368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10" name="Oval 282"/>
              <p:cNvSpPr>
                <a:spLocks noChangeArrowheads="1"/>
              </p:cNvSpPr>
              <p:nvPr/>
            </p:nvSpPr>
            <p:spPr bwMode="auto">
              <a:xfrm>
                <a:off x="4345" y="37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11" name="Oval 283"/>
              <p:cNvSpPr>
                <a:spLocks noChangeArrowheads="1"/>
              </p:cNvSpPr>
              <p:nvPr/>
            </p:nvSpPr>
            <p:spPr bwMode="auto">
              <a:xfrm>
                <a:off x="4297" y="375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12" name="Oval 284"/>
              <p:cNvSpPr>
                <a:spLocks noChangeArrowheads="1"/>
              </p:cNvSpPr>
              <p:nvPr/>
            </p:nvSpPr>
            <p:spPr bwMode="auto">
              <a:xfrm>
                <a:off x="4354" y="368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13" name="Oval 285"/>
              <p:cNvSpPr>
                <a:spLocks noChangeArrowheads="1"/>
              </p:cNvSpPr>
              <p:nvPr/>
            </p:nvSpPr>
            <p:spPr bwMode="auto">
              <a:xfrm>
                <a:off x="4272" y="384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14" name="Oval 286"/>
              <p:cNvSpPr>
                <a:spLocks noChangeArrowheads="1"/>
              </p:cNvSpPr>
              <p:nvPr/>
            </p:nvSpPr>
            <p:spPr bwMode="auto">
              <a:xfrm>
                <a:off x="4343" y="384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15" name="Oval 287"/>
              <p:cNvSpPr>
                <a:spLocks noChangeArrowheads="1"/>
              </p:cNvSpPr>
              <p:nvPr/>
            </p:nvSpPr>
            <p:spPr bwMode="auto">
              <a:xfrm>
                <a:off x="4421" y="384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16" name="Oval 288"/>
              <p:cNvSpPr>
                <a:spLocks noChangeArrowheads="1"/>
              </p:cNvSpPr>
              <p:nvPr/>
            </p:nvSpPr>
            <p:spPr bwMode="auto">
              <a:xfrm>
                <a:off x="4419" y="376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17" name="Oval 289"/>
              <p:cNvSpPr>
                <a:spLocks noChangeArrowheads="1"/>
              </p:cNvSpPr>
              <p:nvPr/>
            </p:nvSpPr>
            <p:spPr bwMode="auto">
              <a:xfrm>
                <a:off x="4371" y="378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18" name="Oval 290"/>
              <p:cNvSpPr>
                <a:spLocks noChangeArrowheads="1"/>
              </p:cNvSpPr>
              <p:nvPr/>
            </p:nvSpPr>
            <p:spPr bwMode="auto">
              <a:xfrm>
                <a:off x="4306" y="368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47" name="Oval 319"/>
              <p:cNvSpPr>
                <a:spLocks noChangeArrowheads="1"/>
              </p:cNvSpPr>
              <p:nvPr/>
            </p:nvSpPr>
            <p:spPr bwMode="auto">
              <a:xfrm>
                <a:off x="4788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48" name="Oval 320"/>
              <p:cNvSpPr>
                <a:spLocks noChangeArrowheads="1"/>
              </p:cNvSpPr>
              <p:nvPr/>
            </p:nvSpPr>
            <p:spPr bwMode="auto">
              <a:xfrm>
                <a:off x="4797" y="37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49" name="Oval 321"/>
              <p:cNvSpPr>
                <a:spLocks noChangeArrowheads="1"/>
              </p:cNvSpPr>
              <p:nvPr/>
            </p:nvSpPr>
            <p:spPr bwMode="auto">
              <a:xfrm>
                <a:off x="4786" y="390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50" name="Oval 322"/>
              <p:cNvSpPr>
                <a:spLocks noChangeArrowheads="1"/>
              </p:cNvSpPr>
              <p:nvPr/>
            </p:nvSpPr>
            <p:spPr bwMode="auto">
              <a:xfrm>
                <a:off x="4814" y="38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51" name="Oval 323"/>
              <p:cNvSpPr>
                <a:spLocks noChangeArrowheads="1"/>
              </p:cNvSpPr>
              <p:nvPr/>
            </p:nvSpPr>
            <p:spPr bwMode="auto">
              <a:xfrm>
                <a:off x="4777" y="375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52" name="Oval 324"/>
              <p:cNvSpPr>
                <a:spLocks noChangeArrowheads="1"/>
              </p:cNvSpPr>
              <p:nvPr/>
            </p:nvSpPr>
            <p:spPr bwMode="auto">
              <a:xfrm>
                <a:off x="4729" y="377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53" name="Oval 325"/>
              <p:cNvSpPr>
                <a:spLocks noChangeArrowheads="1"/>
              </p:cNvSpPr>
              <p:nvPr/>
            </p:nvSpPr>
            <p:spPr bwMode="auto">
              <a:xfrm>
                <a:off x="4786" y="369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54" name="Oval 326"/>
              <p:cNvSpPr>
                <a:spLocks noChangeArrowheads="1"/>
              </p:cNvSpPr>
              <p:nvPr/>
            </p:nvSpPr>
            <p:spPr bwMode="auto">
              <a:xfrm>
                <a:off x="4704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55" name="Oval 327"/>
              <p:cNvSpPr>
                <a:spLocks noChangeArrowheads="1"/>
              </p:cNvSpPr>
              <p:nvPr/>
            </p:nvSpPr>
            <p:spPr bwMode="auto">
              <a:xfrm>
                <a:off x="4775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56" name="Oval 328"/>
              <p:cNvSpPr>
                <a:spLocks noChangeArrowheads="1"/>
              </p:cNvSpPr>
              <p:nvPr/>
            </p:nvSpPr>
            <p:spPr bwMode="auto">
              <a:xfrm>
                <a:off x="4853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57" name="Oval 329"/>
              <p:cNvSpPr>
                <a:spLocks noChangeArrowheads="1"/>
              </p:cNvSpPr>
              <p:nvPr/>
            </p:nvSpPr>
            <p:spPr bwMode="auto">
              <a:xfrm>
                <a:off x="4851" y="377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58" name="Oval 330"/>
              <p:cNvSpPr>
                <a:spLocks noChangeArrowheads="1"/>
              </p:cNvSpPr>
              <p:nvPr/>
            </p:nvSpPr>
            <p:spPr bwMode="auto">
              <a:xfrm>
                <a:off x="4803" y="379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859" name="Oval 331"/>
              <p:cNvSpPr>
                <a:spLocks noChangeArrowheads="1"/>
              </p:cNvSpPr>
              <p:nvPr/>
            </p:nvSpPr>
            <p:spPr bwMode="auto">
              <a:xfrm>
                <a:off x="4738" y="369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81" name="Oval 553"/>
              <p:cNvSpPr>
                <a:spLocks noChangeArrowheads="1"/>
              </p:cNvSpPr>
              <p:nvPr/>
            </p:nvSpPr>
            <p:spPr bwMode="auto">
              <a:xfrm>
                <a:off x="3860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82" name="Oval 554"/>
              <p:cNvSpPr>
                <a:spLocks noChangeArrowheads="1"/>
              </p:cNvSpPr>
              <p:nvPr/>
            </p:nvSpPr>
            <p:spPr bwMode="auto">
              <a:xfrm>
                <a:off x="3908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83" name="Oval 555"/>
              <p:cNvSpPr>
                <a:spLocks noChangeArrowheads="1"/>
              </p:cNvSpPr>
              <p:nvPr/>
            </p:nvSpPr>
            <p:spPr bwMode="auto">
              <a:xfrm>
                <a:off x="3860" y="377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84" name="Oval 556"/>
              <p:cNvSpPr>
                <a:spLocks noChangeArrowheads="1"/>
              </p:cNvSpPr>
              <p:nvPr/>
            </p:nvSpPr>
            <p:spPr bwMode="auto">
              <a:xfrm>
                <a:off x="3908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85" name="Oval 557"/>
              <p:cNvSpPr>
                <a:spLocks noChangeArrowheads="1"/>
              </p:cNvSpPr>
              <p:nvPr/>
            </p:nvSpPr>
            <p:spPr bwMode="auto">
              <a:xfrm>
                <a:off x="3855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86" name="Oval 558"/>
              <p:cNvSpPr>
                <a:spLocks noChangeArrowheads="1"/>
              </p:cNvSpPr>
              <p:nvPr/>
            </p:nvSpPr>
            <p:spPr bwMode="auto">
              <a:xfrm>
                <a:off x="3883" y="369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87" name="Oval 559"/>
              <p:cNvSpPr>
                <a:spLocks noChangeArrowheads="1"/>
              </p:cNvSpPr>
              <p:nvPr/>
            </p:nvSpPr>
            <p:spPr bwMode="auto">
              <a:xfrm>
                <a:off x="3908" y="371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88" name="Oval 560"/>
              <p:cNvSpPr>
                <a:spLocks noChangeArrowheads="1"/>
              </p:cNvSpPr>
              <p:nvPr/>
            </p:nvSpPr>
            <p:spPr bwMode="auto">
              <a:xfrm>
                <a:off x="3846" y="372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89" name="Oval 561"/>
              <p:cNvSpPr>
                <a:spLocks noChangeArrowheads="1"/>
              </p:cNvSpPr>
              <p:nvPr/>
            </p:nvSpPr>
            <p:spPr bwMode="auto">
              <a:xfrm>
                <a:off x="3832" y="377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90" name="Oval 562"/>
              <p:cNvSpPr>
                <a:spLocks noChangeArrowheads="1"/>
              </p:cNvSpPr>
              <p:nvPr/>
            </p:nvSpPr>
            <p:spPr bwMode="auto">
              <a:xfrm>
                <a:off x="3832" y="382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91" name="Oval 563"/>
              <p:cNvSpPr>
                <a:spLocks noChangeArrowheads="1"/>
              </p:cNvSpPr>
              <p:nvPr/>
            </p:nvSpPr>
            <p:spPr bwMode="auto">
              <a:xfrm>
                <a:off x="3850" y="382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92" name="Oval 564"/>
              <p:cNvSpPr>
                <a:spLocks noChangeArrowheads="1"/>
              </p:cNvSpPr>
              <p:nvPr/>
            </p:nvSpPr>
            <p:spPr bwMode="auto">
              <a:xfrm>
                <a:off x="3880" y="382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93" name="Oval 565"/>
              <p:cNvSpPr>
                <a:spLocks noChangeArrowheads="1"/>
              </p:cNvSpPr>
              <p:nvPr/>
            </p:nvSpPr>
            <p:spPr bwMode="auto">
              <a:xfrm>
                <a:off x="3807" y="366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94" name="Oval 566"/>
              <p:cNvSpPr>
                <a:spLocks noChangeArrowheads="1"/>
              </p:cNvSpPr>
              <p:nvPr/>
            </p:nvSpPr>
            <p:spPr bwMode="auto">
              <a:xfrm>
                <a:off x="3832" y="367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95" name="Oval 567"/>
              <p:cNvSpPr>
                <a:spLocks noChangeArrowheads="1"/>
              </p:cNvSpPr>
              <p:nvPr/>
            </p:nvSpPr>
            <p:spPr bwMode="auto">
              <a:xfrm>
                <a:off x="3855" y="371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96" name="Oval 568"/>
              <p:cNvSpPr>
                <a:spLocks noChangeArrowheads="1"/>
              </p:cNvSpPr>
              <p:nvPr/>
            </p:nvSpPr>
            <p:spPr bwMode="auto">
              <a:xfrm>
                <a:off x="3903" y="371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97" name="Oval 569"/>
              <p:cNvSpPr>
                <a:spLocks noChangeArrowheads="1"/>
              </p:cNvSpPr>
              <p:nvPr/>
            </p:nvSpPr>
            <p:spPr bwMode="auto">
              <a:xfrm>
                <a:off x="3885" y="376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98" name="Oval 570"/>
              <p:cNvSpPr>
                <a:spLocks noChangeArrowheads="1"/>
              </p:cNvSpPr>
              <p:nvPr/>
            </p:nvSpPr>
            <p:spPr bwMode="auto">
              <a:xfrm>
                <a:off x="3851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099" name="Oval 571"/>
              <p:cNvSpPr>
                <a:spLocks noChangeArrowheads="1"/>
              </p:cNvSpPr>
              <p:nvPr/>
            </p:nvSpPr>
            <p:spPr bwMode="auto">
              <a:xfrm>
                <a:off x="3902" y="367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00" name="Oval 572"/>
              <p:cNvSpPr>
                <a:spLocks noChangeArrowheads="1"/>
              </p:cNvSpPr>
              <p:nvPr/>
            </p:nvSpPr>
            <p:spPr bwMode="auto">
              <a:xfrm>
                <a:off x="3831" y="380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01" name="Oval 573"/>
              <p:cNvSpPr>
                <a:spLocks noChangeArrowheads="1"/>
              </p:cNvSpPr>
              <p:nvPr/>
            </p:nvSpPr>
            <p:spPr bwMode="auto">
              <a:xfrm>
                <a:off x="3840" y="374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02" name="Oval 574"/>
              <p:cNvSpPr>
                <a:spLocks noChangeArrowheads="1"/>
              </p:cNvSpPr>
              <p:nvPr/>
            </p:nvSpPr>
            <p:spPr bwMode="auto">
              <a:xfrm>
                <a:off x="3905" y="382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03" name="Oval 575"/>
              <p:cNvSpPr>
                <a:spLocks noChangeArrowheads="1"/>
              </p:cNvSpPr>
              <p:nvPr/>
            </p:nvSpPr>
            <p:spPr bwMode="auto">
              <a:xfrm>
                <a:off x="3792" y="374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04" name="Oval 576"/>
              <p:cNvSpPr>
                <a:spLocks noChangeArrowheads="1"/>
              </p:cNvSpPr>
              <p:nvPr/>
            </p:nvSpPr>
            <p:spPr bwMode="auto">
              <a:xfrm>
                <a:off x="3840" y="376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05" name="Oval 577"/>
              <p:cNvSpPr>
                <a:spLocks noChangeArrowheads="1"/>
              </p:cNvSpPr>
              <p:nvPr/>
            </p:nvSpPr>
            <p:spPr bwMode="auto">
              <a:xfrm>
                <a:off x="3826" y="381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06" name="Oval 578"/>
              <p:cNvSpPr>
                <a:spLocks noChangeArrowheads="1"/>
              </p:cNvSpPr>
              <p:nvPr/>
            </p:nvSpPr>
            <p:spPr bwMode="auto">
              <a:xfrm>
                <a:off x="3849" y="375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07" name="Oval 579"/>
              <p:cNvSpPr>
                <a:spLocks noChangeArrowheads="1"/>
              </p:cNvSpPr>
              <p:nvPr/>
            </p:nvSpPr>
            <p:spPr bwMode="auto">
              <a:xfrm>
                <a:off x="3897" y="375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08" name="Oval 580"/>
              <p:cNvSpPr>
                <a:spLocks noChangeArrowheads="1"/>
              </p:cNvSpPr>
              <p:nvPr/>
            </p:nvSpPr>
            <p:spPr bwMode="auto">
              <a:xfrm>
                <a:off x="3879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09" name="Oval 581"/>
              <p:cNvSpPr>
                <a:spLocks noChangeArrowheads="1"/>
              </p:cNvSpPr>
              <p:nvPr/>
            </p:nvSpPr>
            <p:spPr bwMode="auto">
              <a:xfrm>
                <a:off x="3897" y="3812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10" name="Oval 582"/>
              <p:cNvSpPr>
                <a:spLocks noChangeArrowheads="1"/>
              </p:cNvSpPr>
              <p:nvPr/>
            </p:nvSpPr>
            <p:spPr bwMode="auto">
              <a:xfrm>
                <a:off x="4340" y="388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11" name="Oval 583"/>
              <p:cNvSpPr>
                <a:spLocks noChangeArrowheads="1"/>
              </p:cNvSpPr>
              <p:nvPr/>
            </p:nvSpPr>
            <p:spPr bwMode="auto">
              <a:xfrm>
                <a:off x="4388" y="384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12" name="Oval 584"/>
              <p:cNvSpPr>
                <a:spLocks noChangeArrowheads="1"/>
              </p:cNvSpPr>
              <p:nvPr/>
            </p:nvSpPr>
            <p:spPr bwMode="auto">
              <a:xfrm>
                <a:off x="4340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13" name="Oval 585"/>
              <p:cNvSpPr>
                <a:spLocks noChangeArrowheads="1"/>
              </p:cNvSpPr>
              <p:nvPr/>
            </p:nvSpPr>
            <p:spPr bwMode="auto">
              <a:xfrm>
                <a:off x="4388" y="388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14" name="Oval 586"/>
              <p:cNvSpPr>
                <a:spLocks noChangeArrowheads="1"/>
              </p:cNvSpPr>
              <p:nvPr/>
            </p:nvSpPr>
            <p:spPr bwMode="auto">
              <a:xfrm>
                <a:off x="4335" y="388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15" name="Oval 587"/>
              <p:cNvSpPr>
                <a:spLocks noChangeArrowheads="1"/>
              </p:cNvSpPr>
              <p:nvPr/>
            </p:nvSpPr>
            <p:spPr bwMode="auto">
              <a:xfrm>
                <a:off x="4363" y="373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16" name="Oval 588"/>
              <p:cNvSpPr>
                <a:spLocks noChangeArrowheads="1"/>
              </p:cNvSpPr>
              <p:nvPr/>
            </p:nvSpPr>
            <p:spPr bwMode="auto">
              <a:xfrm>
                <a:off x="4388" y="37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17" name="Oval 589"/>
              <p:cNvSpPr>
                <a:spLocks noChangeArrowheads="1"/>
              </p:cNvSpPr>
              <p:nvPr/>
            </p:nvSpPr>
            <p:spPr bwMode="auto">
              <a:xfrm>
                <a:off x="4326" y="375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18" name="Oval 590"/>
              <p:cNvSpPr>
                <a:spLocks noChangeArrowheads="1"/>
              </p:cNvSpPr>
              <p:nvPr/>
            </p:nvSpPr>
            <p:spPr bwMode="auto">
              <a:xfrm>
                <a:off x="4312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19" name="Oval 591"/>
              <p:cNvSpPr>
                <a:spLocks noChangeArrowheads="1"/>
              </p:cNvSpPr>
              <p:nvPr/>
            </p:nvSpPr>
            <p:spPr bwMode="auto">
              <a:xfrm>
                <a:off x="4312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20" name="Oval 592"/>
              <p:cNvSpPr>
                <a:spLocks noChangeArrowheads="1"/>
              </p:cNvSpPr>
              <p:nvPr/>
            </p:nvSpPr>
            <p:spPr bwMode="auto">
              <a:xfrm>
                <a:off x="4330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21" name="Oval 593"/>
              <p:cNvSpPr>
                <a:spLocks noChangeArrowheads="1"/>
              </p:cNvSpPr>
              <p:nvPr/>
            </p:nvSpPr>
            <p:spPr bwMode="auto">
              <a:xfrm>
                <a:off x="4360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22" name="Oval 594"/>
              <p:cNvSpPr>
                <a:spLocks noChangeArrowheads="1"/>
              </p:cNvSpPr>
              <p:nvPr/>
            </p:nvSpPr>
            <p:spPr bwMode="auto">
              <a:xfrm>
                <a:off x="4287" y="369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23" name="Oval 595"/>
              <p:cNvSpPr>
                <a:spLocks noChangeArrowheads="1"/>
              </p:cNvSpPr>
              <p:nvPr/>
            </p:nvSpPr>
            <p:spPr bwMode="auto">
              <a:xfrm>
                <a:off x="4312" y="371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24" name="Oval 596"/>
              <p:cNvSpPr>
                <a:spLocks noChangeArrowheads="1"/>
              </p:cNvSpPr>
              <p:nvPr/>
            </p:nvSpPr>
            <p:spPr bwMode="auto">
              <a:xfrm>
                <a:off x="4335" y="37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25" name="Oval 597"/>
              <p:cNvSpPr>
                <a:spLocks noChangeArrowheads="1"/>
              </p:cNvSpPr>
              <p:nvPr/>
            </p:nvSpPr>
            <p:spPr bwMode="auto">
              <a:xfrm>
                <a:off x="4383" y="37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26" name="Oval 598"/>
              <p:cNvSpPr>
                <a:spLocks noChangeArrowheads="1"/>
              </p:cNvSpPr>
              <p:nvPr/>
            </p:nvSpPr>
            <p:spPr bwMode="auto">
              <a:xfrm>
                <a:off x="4365" y="380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27" name="Oval 599"/>
              <p:cNvSpPr>
                <a:spLocks noChangeArrowheads="1"/>
              </p:cNvSpPr>
              <p:nvPr/>
            </p:nvSpPr>
            <p:spPr bwMode="auto">
              <a:xfrm>
                <a:off x="4331" y="384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28" name="Oval 600"/>
              <p:cNvSpPr>
                <a:spLocks noChangeArrowheads="1"/>
              </p:cNvSpPr>
              <p:nvPr/>
            </p:nvSpPr>
            <p:spPr bwMode="auto">
              <a:xfrm>
                <a:off x="4382" y="370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29" name="Oval 601"/>
              <p:cNvSpPr>
                <a:spLocks noChangeArrowheads="1"/>
              </p:cNvSpPr>
              <p:nvPr/>
            </p:nvSpPr>
            <p:spPr bwMode="auto">
              <a:xfrm>
                <a:off x="4311" y="383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30" name="Oval 602"/>
              <p:cNvSpPr>
                <a:spLocks noChangeArrowheads="1"/>
              </p:cNvSpPr>
              <p:nvPr/>
            </p:nvSpPr>
            <p:spPr bwMode="auto">
              <a:xfrm>
                <a:off x="4320" y="377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31" name="Oval 603"/>
              <p:cNvSpPr>
                <a:spLocks noChangeArrowheads="1"/>
              </p:cNvSpPr>
              <p:nvPr/>
            </p:nvSpPr>
            <p:spPr bwMode="auto">
              <a:xfrm>
                <a:off x="4385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32" name="Oval 604"/>
              <p:cNvSpPr>
                <a:spLocks noChangeArrowheads="1"/>
              </p:cNvSpPr>
              <p:nvPr/>
            </p:nvSpPr>
            <p:spPr bwMode="auto">
              <a:xfrm>
                <a:off x="4272" y="377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33" name="Oval 605"/>
              <p:cNvSpPr>
                <a:spLocks noChangeArrowheads="1"/>
              </p:cNvSpPr>
              <p:nvPr/>
            </p:nvSpPr>
            <p:spPr bwMode="auto">
              <a:xfrm>
                <a:off x="4320" y="379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34" name="Oval 606"/>
              <p:cNvSpPr>
                <a:spLocks noChangeArrowheads="1"/>
              </p:cNvSpPr>
              <p:nvPr/>
            </p:nvSpPr>
            <p:spPr bwMode="auto">
              <a:xfrm>
                <a:off x="4306" y="384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35" name="Oval 607"/>
              <p:cNvSpPr>
                <a:spLocks noChangeArrowheads="1"/>
              </p:cNvSpPr>
              <p:nvPr/>
            </p:nvSpPr>
            <p:spPr bwMode="auto">
              <a:xfrm>
                <a:off x="4329" y="378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36" name="Oval 608"/>
              <p:cNvSpPr>
                <a:spLocks noChangeArrowheads="1"/>
              </p:cNvSpPr>
              <p:nvPr/>
            </p:nvSpPr>
            <p:spPr bwMode="auto">
              <a:xfrm>
                <a:off x="4377" y="378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37" name="Oval 609"/>
              <p:cNvSpPr>
                <a:spLocks noChangeArrowheads="1"/>
              </p:cNvSpPr>
              <p:nvPr/>
            </p:nvSpPr>
            <p:spPr bwMode="auto">
              <a:xfrm>
                <a:off x="4359" y="384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38" name="Oval 610"/>
              <p:cNvSpPr>
                <a:spLocks noChangeArrowheads="1"/>
              </p:cNvSpPr>
              <p:nvPr/>
            </p:nvSpPr>
            <p:spPr bwMode="auto">
              <a:xfrm>
                <a:off x="4377" y="384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39" name="Oval 611"/>
              <p:cNvSpPr>
                <a:spLocks noChangeArrowheads="1"/>
              </p:cNvSpPr>
              <p:nvPr/>
            </p:nvSpPr>
            <p:spPr bwMode="auto">
              <a:xfrm>
                <a:off x="4772" y="388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40" name="Oval 612"/>
              <p:cNvSpPr>
                <a:spLocks noChangeArrowheads="1"/>
              </p:cNvSpPr>
              <p:nvPr/>
            </p:nvSpPr>
            <p:spPr bwMode="auto">
              <a:xfrm>
                <a:off x="4820" y="384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41" name="Oval 613"/>
              <p:cNvSpPr>
                <a:spLocks noChangeArrowheads="1"/>
              </p:cNvSpPr>
              <p:nvPr/>
            </p:nvSpPr>
            <p:spPr bwMode="auto">
              <a:xfrm>
                <a:off x="4772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42" name="Oval 614"/>
              <p:cNvSpPr>
                <a:spLocks noChangeArrowheads="1"/>
              </p:cNvSpPr>
              <p:nvPr/>
            </p:nvSpPr>
            <p:spPr bwMode="auto">
              <a:xfrm>
                <a:off x="4820" y="388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43" name="Oval 615"/>
              <p:cNvSpPr>
                <a:spLocks noChangeArrowheads="1"/>
              </p:cNvSpPr>
              <p:nvPr/>
            </p:nvSpPr>
            <p:spPr bwMode="auto">
              <a:xfrm>
                <a:off x="4767" y="388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44" name="Oval 616"/>
              <p:cNvSpPr>
                <a:spLocks noChangeArrowheads="1"/>
              </p:cNvSpPr>
              <p:nvPr/>
            </p:nvSpPr>
            <p:spPr bwMode="auto">
              <a:xfrm>
                <a:off x="4795" y="373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45" name="Oval 617"/>
              <p:cNvSpPr>
                <a:spLocks noChangeArrowheads="1"/>
              </p:cNvSpPr>
              <p:nvPr/>
            </p:nvSpPr>
            <p:spPr bwMode="auto">
              <a:xfrm>
                <a:off x="4820" y="37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46" name="Oval 618"/>
              <p:cNvSpPr>
                <a:spLocks noChangeArrowheads="1"/>
              </p:cNvSpPr>
              <p:nvPr/>
            </p:nvSpPr>
            <p:spPr bwMode="auto">
              <a:xfrm>
                <a:off x="4758" y="375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47" name="Oval 619"/>
              <p:cNvSpPr>
                <a:spLocks noChangeArrowheads="1"/>
              </p:cNvSpPr>
              <p:nvPr/>
            </p:nvSpPr>
            <p:spPr bwMode="auto">
              <a:xfrm>
                <a:off x="4744" y="380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48" name="Oval 620"/>
              <p:cNvSpPr>
                <a:spLocks noChangeArrowheads="1"/>
              </p:cNvSpPr>
              <p:nvPr/>
            </p:nvSpPr>
            <p:spPr bwMode="auto">
              <a:xfrm>
                <a:off x="4744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49" name="Oval 621"/>
              <p:cNvSpPr>
                <a:spLocks noChangeArrowheads="1"/>
              </p:cNvSpPr>
              <p:nvPr/>
            </p:nvSpPr>
            <p:spPr bwMode="auto">
              <a:xfrm>
                <a:off x="4762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50" name="Oval 622"/>
              <p:cNvSpPr>
                <a:spLocks noChangeArrowheads="1"/>
              </p:cNvSpPr>
              <p:nvPr/>
            </p:nvSpPr>
            <p:spPr bwMode="auto">
              <a:xfrm>
                <a:off x="4792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51" name="Oval 623"/>
              <p:cNvSpPr>
                <a:spLocks noChangeArrowheads="1"/>
              </p:cNvSpPr>
              <p:nvPr/>
            </p:nvSpPr>
            <p:spPr bwMode="auto">
              <a:xfrm>
                <a:off x="4719" y="369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52" name="Oval 624"/>
              <p:cNvSpPr>
                <a:spLocks noChangeArrowheads="1"/>
              </p:cNvSpPr>
              <p:nvPr/>
            </p:nvSpPr>
            <p:spPr bwMode="auto">
              <a:xfrm>
                <a:off x="4744" y="371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53" name="Oval 625"/>
              <p:cNvSpPr>
                <a:spLocks noChangeArrowheads="1"/>
              </p:cNvSpPr>
              <p:nvPr/>
            </p:nvSpPr>
            <p:spPr bwMode="auto">
              <a:xfrm>
                <a:off x="4767" y="37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54" name="Oval 626"/>
              <p:cNvSpPr>
                <a:spLocks noChangeArrowheads="1"/>
              </p:cNvSpPr>
              <p:nvPr/>
            </p:nvSpPr>
            <p:spPr bwMode="auto">
              <a:xfrm>
                <a:off x="4815" y="374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55" name="Oval 627"/>
              <p:cNvSpPr>
                <a:spLocks noChangeArrowheads="1"/>
              </p:cNvSpPr>
              <p:nvPr/>
            </p:nvSpPr>
            <p:spPr bwMode="auto">
              <a:xfrm>
                <a:off x="4797" y="380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56" name="Oval 628"/>
              <p:cNvSpPr>
                <a:spLocks noChangeArrowheads="1"/>
              </p:cNvSpPr>
              <p:nvPr/>
            </p:nvSpPr>
            <p:spPr bwMode="auto">
              <a:xfrm>
                <a:off x="4763" y="384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57" name="Oval 629"/>
              <p:cNvSpPr>
                <a:spLocks noChangeArrowheads="1"/>
              </p:cNvSpPr>
              <p:nvPr/>
            </p:nvSpPr>
            <p:spPr bwMode="auto">
              <a:xfrm>
                <a:off x="4814" y="370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58" name="Oval 630"/>
              <p:cNvSpPr>
                <a:spLocks noChangeArrowheads="1"/>
              </p:cNvSpPr>
              <p:nvPr/>
            </p:nvSpPr>
            <p:spPr bwMode="auto">
              <a:xfrm>
                <a:off x="4743" y="383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59" name="Oval 631"/>
              <p:cNvSpPr>
                <a:spLocks noChangeArrowheads="1"/>
              </p:cNvSpPr>
              <p:nvPr/>
            </p:nvSpPr>
            <p:spPr bwMode="auto">
              <a:xfrm>
                <a:off x="4752" y="377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60" name="Oval 632"/>
              <p:cNvSpPr>
                <a:spLocks noChangeArrowheads="1"/>
              </p:cNvSpPr>
              <p:nvPr/>
            </p:nvSpPr>
            <p:spPr bwMode="auto">
              <a:xfrm>
                <a:off x="4817" y="385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61" name="Oval 633"/>
              <p:cNvSpPr>
                <a:spLocks noChangeArrowheads="1"/>
              </p:cNvSpPr>
              <p:nvPr/>
            </p:nvSpPr>
            <p:spPr bwMode="auto">
              <a:xfrm>
                <a:off x="4704" y="377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62" name="Oval 634"/>
              <p:cNvSpPr>
                <a:spLocks noChangeArrowheads="1"/>
              </p:cNvSpPr>
              <p:nvPr/>
            </p:nvSpPr>
            <p:spPr bwMode="auto">
              <a:xfrm>
                <a:off x="4752" y="3798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63" name="Oval 635"/>
              <p:cNvSpPr>
                <a:spLocks noChangeArrowheads="1"/>
              </p:cNvSpPr>
              <p:nvPr/>
            </p:nvSpPr>
            <p:spPr bwMode="auto">
              <a:xfrm>
                <a:off x="4738" y="384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64" name="Oval 636"/>
              <p:cNvSpPr>
                <a:spLocks noChangeArrowheads="1"/>
              </p:cNvSpPr>
              <p:nvPr/>
            </p:nvSpPr>
            <p:spPr bwMode="auto">
              <a:xfrm>
                <a:off x="4761" y="378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65" name="Oval 637"/>
              <p:cNvSpPr>
                <a:spLocks noChangeArrowheads="1"/>
              </p:cNvSpPr>
              <p:nvPr/>
            </p:nvSpPr>
            <p:spPr bwMode="auto">
              <a:xfrm>
                <a:off x="4809" y="3784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66" name="Oval 638"/>
              <p:cNvSpPr>
                <a:spLocks noChangeArrowheads="1"/>
              </p:cNvSpPr>
              <p:nvPr/>
            </p:nvSpPr>
            <p:spPr bwMode="auto">
              <a:xfrm>
                <a:off x="4791" y="3840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167" name="Oval 639"/>
              <p:cNvSpPr>
                <a:spLocks noChangeArrowheads="1"/>
              </p:cNvSpPr>
              <p:nvPr/>
            </p:nvSpPr>
            <p:spPr bwMode="auto">
              <a:xfrm>
                <a:off x="4809" y="3846"/>
                <a:ext cx="34" cy="34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3174" name="Group 646"/>
              <p:cNvGrpSpPr>
                <a:grpSpLocks/>
              </p:cNvGrpSpPr>
              <p:nvPr/>
            </p:nvGrpSpPr>
            <p:grpSpPr bwMode="auto">
              <a:xfrm>
                <a:off x="3744" y="3458"/>
                <a:ext cx="1376" cy="286"/>
                <a:chOff x="3760" y="3026"/>
                <a:chExt cx="1376" cy="286"/>
              </a:xfrm>
            </p:grpSpPr>
            <p:sp>
              <p:nvSpPr>
                <p:cNvPr id="23175" name="Freeform 647"/>
                <p:cNvSpPr>
                  <a:spLocks/>
                </p:cNvSpPr>
                <p:nvPr/>
              </p:nvSpPr>
              <p:spPr bwMode="auto">
                <a:xfrm>
                  <a:off x="3760" y="3026"/>
                  <a:ext cx="1216" cy="286"/>
                </a:xfrm>
                <a:custGeom>
                  <a:avLst/>
                  <a:gdLst>
                    <a:gd name="T0" fmla="*/ 0 w 1216"/>
                    <a:gd name="T1" fmla="*/ 165 h 286"/>
                    <a:gd name="T2" fmla="*/ 178 w 1216"/>
                    <a:gd name="T3" fmla="*/ 20 h 286"/>
                    <a:gd name="T4" fmla="*/ 357 w 1216"/>
                    <a:gd name="T5" fmla="*/ 285 h 286"/>
                    <a:gd name="T6" fmla="*/ 579 w 1216"/>
                    <a:gd name="T7" fmla="*/ 16 h 286"/>
                    <a:gd name="T8" fmla="*/ 802 w 1216"/>
                    <a:gd name="T9" fmla="*/ 275 h 286"/>
                    <a:gd name="T10" fmla="*/ 1025 w 1216"/>
                    <a:gd name="T11" fmla="*/ 16 h 286"/>
                    <a:gd name="T12" fmla="*/ 1216 w 1216"/>
                    <a:gd name="T13" fmla="*/ 182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6" h="286">
                      <a:moveTo>
                        <a:pt x="0" y="165"/>
                      </a:moveTo>
                      <a:cubicBezTo>
                        <a:pt x="59" y="82"/>
                        <a:pt x="119" y="0"/>
                        <a:pt x="178" y="20"/>
                      </a:cubicBezTo>
                      <a:cubicBezTo>
                        <a:pt x="238" y="40"/>
                        <a:pt x="290" y="286"/>
                        <a:pt x="357" y="285"/>
                      </a:cubicBezTo>
                      <a:cubicBezTo>
                        <a:pt x="423" y="285"/>
                        <a:pt x="505" y="18"/>
                        <a:pt x="579" y="16"/>
                      </a:cubicBezTo>
                      <a:cubicBezTo>
                        <a:pt x="654" y="15"/>
                        <a:pt x="728" y="275"/>
                        <a:pt x="802" y="275"/>
                      </a:cubicBezTo>
                      <a:cubicBezTo>
                        <a:pt x="877" y="275"/>
                        <a:pt x="956" y="32"/>
                        <a:pt x="1025" y="16"/>
                      </a:cubicBezTo>
                      <a:cubicBezTo>
                        <a:pt x="1094" y="0"/>
                        <a:pt x="1176" y="148"/>
                        <a:pt x="1216" y="182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176" name="Line 648"/>
                <p:cNvSpPr>
                  <a:spLocks noChangeShapeType="1"/>
                </p:cNvSpPr>
                <p:nvPr/>
              </p:nvSpPr>
              <p:spPr bwMode="auto">
                <a:xfrm>
                  <a:off x="4992" y="3216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177" name="Group 649"/>
              <p:cNvGrpSpPr>
                <a:grpSpLocks/>
              </p:cNvGrpSpPr>
              <p:nvPr/>
            </p:nvGrpSpPr>
            <p:grpSpPr bwMode="auto">
              <a:xfrm>
                <a:off x="3744" y="3170"/>
                <a:ext cx="1376" cy="286"/>
                <a:chOff x="3760" y="3026"/>
                <a:chExt cx="1376" cy="286"/>
              </a:xfrm>
            </p:grpSpPr>
            <p:sp>
              <p:nvSpPr>
                <p:cNvPr id="23178" name="Freeform 650"/>
                <p:cNvSpPr>
                  <a:spLocks/>
                </p:cNvSpPr>
                <p:nvPr/>
              </p:nvSpPr>
              <p:spPr bwMode="auto">
                <a:xfrm>
                  <a:off x="3760" y="3026"/>
                  <a:ext cx="1216" cy="286"/>
                </a:xfrm>
                <a:custGeom>
                  <a:avLst/>
                  <a:gdLst>
                    <a:gd name="T0" fmla="*/ 0 w 1216"/>
                    <a:gd name="T1" fmla="*/ 165 h 286"/>
                    <a:gd name="T2" fmla="*/ 178 w 1216"/>
                    <a:gd name="T3" fmla="*/ 20 h 286"/>
                    <a:gd name="T4" fmla="*/ 357 w 1216"/>
                    <a:gd name="T5" fmla="*/ 285 h 286"/>
                    <a:gd name="T6" fmla="*/ 579 w 1216"/>
                    <a:gd name="T7" fmla="*/ 16 h 286"/>
                    <a:gd name="T8" fmla="*/ 802 w 1216"/>
                    <a:gd name="T9" fmla="*/ 275 h 286"/>
                    <a:gd name="T10" fmla="*/ 1025 w 1216"/>
                    <a:gd name="T11" fmla="*/ 16 h 286"/>
                    <a:gd name="T12" fmla="*/ 1216 w 1216"/>
                    <a:gd name="T13" fmla="*/ 182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6" h="286">
                      <a:moveTo>
                        <a:pt x="0" y="165"/>
                      </a:moveTo>
                      <a:cubicBezTo>
                        <a:pt x="59" y="82"/>
                        <a:pt x="119" y="0"/>
                        <a:pt x="178" y="20"/>
                      </a:cubicBezTo>
                      <a:cubicBezTo>
                        <a:pt x="238" y="40"/>
                        <a:pt x="290" y="286"/>
                        <a:pt x="357" y="285"/>
                      </a:cubicBezTo>
                      <a:cubicBezTo>
                        <a:pt x="423" y="285"/>
                        <a:pt x="505" y="18"/>
                        <a:pt x="579" y="16"/>
                      </a:cubicBezTo>
                      <a:cubicBezTo>
                        <a:pt x="654" y="15"/>
                        <a:pt x="728" y="275"/>
                        <a:pt x="802" y="275"/>
                      </a:cubicBezTo>
                      <a:cubicBezTo>
                        <a:pt x="877" y="275"/>
                        <a:pt x="956" y="32"/>
                        <a:pt x="1025" y="16"/>
                      </a:cubicBezTo>
                      <a:cubicBezTo>
                        <a:pt x="1094" y="0"/>
                        <a:pt x="1176" y="148"/>
                        <a:pt x="1216" y="182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179" name="Line 651"/>
                <p:cNvSpPr>
                  <a:spLocks noChangeShapeType="1"/>
                </p:cNvSpPr>
                <p:nvPr/>
              </p:nvSpPr>
              <p:spPr bwMode="auto">
                <a:xfrm>
                  <a:off x="4992" y="3216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23185" name="Text Box 657"/>
          <p:cNvSpPr txBox="1">
            <a:spLocks noChangeArrowheads="1"/>
          </p:cNvSpPr>
          <p:nvPr/>
        </p:nvSpPr>
        <p:spPr bwMode="auto">
          <a:xfrm>
            <a:off x="1827213" y="2347913"/>
            <a:ext cx="14859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200">
                <a:solidFill>
                  <a:srgbClr val="00FF00"/>
                </a:solidFill>
              </a:rPr>
              <a:t>electron bunch</a:t>
            </a:r>
            <a:endParaRPr lang="en-US" altLang="en-US" sz="1200">
              <a:solidFill>
                <a:srgbClr val="00FF00"/>
              </a:solidFill>
            </a:endParaRPr>
          </a:p>
        </p:txBody>
      </p:sp>
      <p:sp>
        <p:nvSpPr>
          <p:cNvPr id="23186" name="Text Box 658"/>
          <p:cNvSpPr txBox="1">
            <a:spLocks noChangeArrowheads="1"/>
          </p:cNvSpPr>
          <p:nvPr/>
        </p:nvSpPr>
        <p:spPr bwMode="auto">
          <a:xfrm>
            <a:off x="1692275" y="3427413"/>
            <a:ext cx="14859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200">
                <a:solidFill>
                  <a:schemeClr val="bg1"/>
                </a:solidFill>
              </a:rPr>
              <a:t>optical pulse</a:t>
            </a:r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23187" name="Text Box 659"/>
          <p:cNvSpPr txBox="1">
            <a:spLocks noChangeArrowheads="1"/>
          </p:cNvSpPr>
          <p:nvPr/>
        </p:nvSpPr>
        <p:spPr bwMode="auto">
          <a:xfrm>
            <a:off x="7812088" y="2708275"/>
            <a:ext cx="1485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200"/>
              <a:t>output pulse</a:t>
            </a:r>
            <a:endParaRPr lang="en-US" altLang="en-US" sz="1200"/>
          </a:p>
        </p:txBody>
      </p:sp>
      <p:sp>
        <p:nvSpPr>
          <p:cNvPr id="23188" name="Line 660"/>
          <p:cNvSpPr>
            <a:spLocks noChangeShapeType="1"/>
          </p:cNvSpPr>
          <p:nvPr/>
        </p:nvSpPr>
        <p:spPr bwMode="auto">
          <a:xfrm flipH="1">
            <a:off x="1871663" y="2617788"/>
            <a:ext cx="134937" cy="1349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189" name="Line 661"/>
          <p:cNvSpPr>
            <a:spLocks noChangeShapeType="1"/>
          </p:cNvSpPr>
          <p:nvPr/>
        </p:nvSpPr>
        <p:spPr bwMode="auto">
          <a:xfrm flipH="1" flipV="1">
            <a:off x="1871663" y="3292475"/>
            <a:ext cx="134937" cy="180975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190" name="Oval 662"/>
          <p:cNvSpPr>
            <a:spLocks noChangeArrowheads="1"/>
          </p:cNvSpPr>
          <p:nvPr/>
        </p:nvSpPr>
        <p:spPr bwMode="auto">
          <a:xfrm>
            <a:off x="7588250" y="3067050"/>
            <a:ext cx="44450" cy="134938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round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3192" name="Group 664"/>
          <p:cNvGrpSpPr>
            <a:grpSpLocks/>
          </p:cNvGrpSpPr>
          <p:nvPr/>
        </p:nvGrpSpPr>
        <p:grpSpPr bwMode="auto">
          <a:xfrm>
            <a:off x="863600" y="2887663"/>
            <a:ext cx="3327400" cy="3327400"/>
            <a:chOff x="544" y="1819"/>
            <a:chExt cx="2096" cy="2096"/>
          </a:xfrm>
        </p:grpSpPr>
        <p:grpSp>
          <p:nvGrpSpPr>
            <p:cNvPr id="23182" name="Group 654"/>
            <p:cNvGrpSpPr>
              <a:grpSpLocks/>
            </p:cNvGrpSpPr>
            <p:nvPr/>
          </p:nvGrpSpPr>
          <p:grpSpPr bwMode="auto">
            <a:xfrm>
              <a:off x="544" y="1819"/>
              <a:ext cx="2096" cy="1680"/>
              <a:chOff x="544" y="2448"/>
              <a:chExt cx="2096" cy="1680"/>
            </a:xfrm>
          </p:grpSpPr>
          <p:sp>
            <p:nvSpPr>
              <p:cNvPr id="22790" name="Rectangle 262"/>
              <p:cNvSpPr>
                <a:spLocks noChangeArrowheads="1"/>
              </p:cNvSpPr>
              <p:nvPr/>
            </p:nvSpPr>
            <p:spPr bwMode="auto">
              <a:xfrm>
                <a:off x="576" y="2976"/>
                <a:ext cx="1632" cy="1152"/>
              </a:xfrm>
              <a:prstGeom prst="rect">
                <a:avLst/>
              </a:prstGeom>
              <a:noFill/>
              <a:ln w="25400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3180" name="Group 652"/>
              <p:cNvGrpSpPr>
                <a:grpSpLocks/>
              </p:cNvGrpSpPr>
              <p:nvPr/>
            </p:nvGrpSpPr>
            <p:grpSpPr bwMode="auto">
              <a:xfrm>
                <a:off x="544" y="2448"/>
                <a:ext cx="2096" cy="1680"/>
                <a:chOff x="544" y="2448"/>
                <a:chExt cx="2096" cy="1680"/>
              </a:xfrm>
            </p:grpSpPr>
            <p:sp>
              <p:nvSpPr>
                <p:cNvPr id="22763" name="Oval 235"/>
                <p:cNvSpPr>
                  <a:spLocks noChangeArrowheads="1"/>
                </p:cNvSpPr>
                <p:nvPr/>
              </p:nvSpPr>
              <p:spPr bwMode="auto">
                <a:xfrm>
                  <a:off x="889" y="39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64" name="Oval 236"/>
                <p:cNvSpPr>
                  <a:spLocks noChangeArrowheads="1"/>
                </p:cNvSpPr>
                <p:nvPr/>
              </p:nvSpPr>
              <p:spPr bwMode="auto">
                <a:xfrm>
                  <a:off x="951" y="380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65" name="Oval 237"/>
                <p:cNvSpPr>
                  <a:spLocks noChangeArrowheads="1"/>
                </p:cNvSpPr>
                <p:nvPr/>
              </p:nvSpPr>
              <p:spPr bwMode="auto">
                <a:xfrm>
                  <a:off x="937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66" name="Oval 238"/>
                <p:cNvSpPr>
                  <a:spLocks noChangeArrowheads="1"/>
                </p:cNvSpPr>
                <p:nvPr/>
              </p:nvSpPr>
              <p:spPr bwMode="auto">
                <a:xfrm>
                  <a:off x="889" y="382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67" name="Oval 239"/>
                <p:cNvSpPr>
                  <a:spLocks noChangeArrowheads="1"/>
                </p:cNvSpPr>
                <p:nvPr/>
              </p:nvSpPr>
              <p:spPr bwMode="auto">
                <a:xfrm>
                  <a:off x="937" y="39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68" name="Oval 240"/>
                <p:cNvSpPr>
                  <a:spLocks noChangeArrowheads="1"/>
                </p:cNvSpPr>
                <p:nvPr/>
              </p:nvSpPr>
              <p:spPr bwMode="auto">
                <a:xfrm>
                  <a:off x="816" y="39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69" name="Oval 241"/>
                <p:cNvSpPr>
                  <a:spLocks noChangeArrowheads="1"/>
                </p:cNvSpPr>
                <p:nvPr/>
              </p:nvSpPr>
              <p:spPr bwMode="auto">
                <a:xfrm>
                  <a:off x="884" y="39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70" name="Oval 242"/>
                <p:cNvSpPr>
                  <a:spLocks noChangeArrowheads="1"/>
                </p:cNvSpPr>
                <p:nvPr/>
              </p:nvSpPr>
              <p:spPr bwMode="auto">
                <a:xfrm>
                  <a:off x="955" y="39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71" name="Oval 243"/>
                <p:cNvSpPr>
                  <a:spLocks noChangeArrowheads="1"/>
                </p:cNvSpPr>
                <p:nvPr/>
              </p:nvSpPr>
              <p:spPr bwMode="auto">
                <a:xfrm>
                  <a:off x="985" y="39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72" name="Oval 244"/>
                <p:cNvSpPr>
                  <a:spLocks noChangeArrowheads="1"/>
                </p:cNvSpPr>
                <p:nvPr/>
              </p:nvSpPr>
              <p:spPr bwMode="auto">
                <a:xfrm>
                  <a:off x="1321" y="380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73" name="Oval 245"/>
                <p:cNvSpPr>
                  <a:spLocks noChangeArrowheads="1"/>
                </p:cNvSpPr>
                <p:nvPr/>
              </p:nvSpPr>
              <p:spPr bwMode="auto">
                <a:xfrm>
                  <a:off x="1369" y="380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74" name="Oval 246"/>
                <p:cNvSpPr>
                  <a:spLocks noChangeArrowheads="1"/>
                </p:cNvSpPr>
                <p:nvPr/>
              </p:nvSpPr>
              <p:spPr bwMode="auto">
                <a:xfrm>
                  <a:off x="1351" y="386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75" name="Oval 247"/>
                <p:cNvSpPr>
                  <a:spLocks noChangeArrowheads="1"/>
                </p:cNvSpPr>
                <p:nvPr/>
              </p:nvSpPr>
              <p:spPr bwMode="auto">
                <a:xfrm>
                  <a:off x="1317" y="39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76" name="Oval 248"/>
                <p:cNvSpPr>
                  <a:spLocks noChangeArrowheads="1"/>
                </p:cNvSpPr>
                <p:nvPr/>
              </p:nvSpPr>
              <p:spPr bwMode="auto">
                <a:xfrm>
                  <a:off x="1388" y="39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77" name="Oval 249"/>
                <p:cNvSpPr>
                  <a:spLocks noChangeArrowheads="1"/>
                </p:cNvSpPr>
                <p:nvPr/>
              </p:nvSpPr>
              <p:spPr bwMode="auto">
                <a:xfrm>
                  <a:off x="1368" y="376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78" name="Oval 250"/>
                <p:cNvSpPr>
                  <a:spLocks noChangeArrowheads="1"/>
                </p:cNvSpPr>
                <p:nvPr/>
              </p:nvSpPr>
              <p:spPr bwMode="auto">
                <a:xfrm>
                  <a:off x="1815" y="380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79" name="Oval 251"/>
                <p:cNvSpPr>
                  <a:spLocks noChangeArrowheads="1"/>
                </p:cNvSpPr>
                <p:nvPr/>
              </p:nvSpPr>
              <p:spPr bwMode="auto">
                <a:xfrm>
                  <a:off x="1767" y="382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80" name="Oval 252"/>
                <p:cNvSpPr>
                  <a:spLocks noChangeArrowheads="1"/>
                </p:cNvSpPr>
                <p:nvPr/>
              </p:nvSpPr>
              <p:spPr bwMode="auto">
                <a:xfrm>
                  <a:off x="1824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81" name="Oval 253"/>
                <p:cNvSpPr>
                  <a:spLocks noChangeArrowheads="1"/>
                </p:cNvSpPr>
                <p:nvPr/>
              </p:nvSpPr>
              <p:spPr bwMode="auto">
                <a:xfrm>
                  <a:off x="1742" y="39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82" name="Oval 254"/>
                <p:cNvSpPr>
                  <a:spLocks noChangeArrowheads="1"/>
                </p:cNvSpPr>
                <p:nvPr/>
              </p:nvSpPr>
              <p:spPr bwMode="auto">
                <a:xfrm>
                  <a:off x="1813" y="39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83" name="Oval 255"/>
                <p:cNvSpPr>
                  <a:spLocks noChangeArrowheads="1"/>
                </p:cNvSpPr>
                <p:nvPr/>
              </p:nvSpPr>
              <p:spPr bwMode="auto">
                <a:xfrm>
                  <a:off x="1891" y="39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84" name="Oval 256"/>
                <p:cNvSpPr>
                  <a:spLocks noChangeArrowheads="1"/>
                </p:cNvSpPr>
                <p:nvPr/>
              </p:nvSpPr>
              <p:spPr bwMode="auto">
                <a:xfrm>
                  <a:off x="1889" y="382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85" name="Oval 257"/>
                <p:cNvSpPr>
                  <a:spLocks noChangeArrowheads="1"/>
                </p:cNvSpPr>
                <p:nvPr/>
              </p:nvSpPr>
              <p:spPr bwMode="auto">
                <a:xfrm>
                  <a:off x="1841" y="38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86" name="Oval 258"/>
                <p:cNvSpPr>
                  <a:spLocks noChangeArrowheads="1"/>
                </p:cNvSpPr>
                <p:nvPr/>
              </p:nvSpPr>
              <p:spPr bwMode="auto">
                <a:xfrm>
                  <a:off x="912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87" name="Oval 259"/>
                <p:cNvSpPr>
                  <a:spLocks noChangeArrowheads="1"/>
                </p:cNvSpPr>
                <p:nvPr/>
              </p:nvSpPr>
              <p:spPr bwMode="auto">
                <a:xfrm>
                  <a:off x="1776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88" name="Oval 260"/>
                <p:cNvSpPr>
                  <a:spLocks noChangeArrowheads="1"/>
                </p:cNvSpPr>
                <p:nvPr/>
              </p:nvSpPr>
              <p:spPr bwMode="auto">
                <a:xfrm>
                  <a:off x="937" y="375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789" name="Oval 261"/>
                <p:cNvSpPr>
                  <a:spLocks noChangeArrowheads="1"/>
                </p:cNvSpPr>
                <p:nvPr/>
              </p:nvSpPr>
              <p:spPr bwMode="auto">
                <a:xfrm>
                  <a:off x="1344" y="369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22791" name="Group 263"/>
                <p:cNvGrpSpPr>
                  <a:grpSpLocks/>
                </p:cNvGrpSpPr>
                <p:nvPr/>
              </p:nvGrpSpPr>
              <p:grpSpPr bwMode="auto">
                <a:xfrm>
                  <a:off x="640" y="3074"/>
                  <a:ext cx="1376" cy="286"/>
                  <a:chOff x="3760" y="3026"/>
                  <a:chExt cx="1376" cy="286"/>
                </a:xfrm>
              </p:grpSpPr>
              <p:sp>
                <p:nvSpPr>
                  <p:cNvPr id="22792" name="Freeform 264"/>
                  <p:cNvSpPr>
                    <a:spLocks/>
                  </p:cNvSpPr>
                  <p:nvPr/>
                </p:nvSpPr>
                <p:spPr bwMode="auto">
                  <a:xfrm>
                    <a:off x="3760" y="3026"/>
                    <a:ext cx="1216" cy="286"/>
                  </a:xfrm>
                  <a:custGeom>
                    <a:avLst/>
                    <a:gdLst>
                      <a:gd name="T0" fmla="*/ 0 w 1216"/>
                      <a:gd name="T1" fmla="*/ 165 h 286"/>
                      <a:gd name="T2" fmla="*/ 178 w 1216"/>
                      <a:gd name="T3" fmla="*/ 20 h 286"/>
                      <a:gd name="T4" fmla="*/ 357 w 1216"/>
                      <a:gd name="T5" fmla="*/ 285 h 286"/>
                      <a:gd name="T6" fmla="*/ 579 w 1216"/>
                      <a:gd name="T7" fmla="*/ 16 h 286"/>
                      <a:gd name="T8" fmla="*/ 802 w 1216"/>
                      <a:gd name="T9" fmla="*/ 275 h 286"/>
                      <a:gd name="T10" fmla="*/ 1025 w 1216"/>
                      <a:gd name="T11" fmla="*/ 16 h 286"/>
                      <a:gd name="T12" fmla="*/ 1216 w 1216"/>
                      <a:gd name="T13" fmla="*/ 182 h 2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16" h="286">
                        <a:moveTo>
                          <a:pt x="0" y="165"/>
                        </a:moveTo>
                        <a:cubicBezTo>
                          <a:pt x="59" y="82"/>
                          <a:pt x="119" y="0"/>
                          <a:pt x="178" y="20"/>
                        </a:cubicBezTo>
                        <a:cubicBezTo>
                          <a:pt x="238" y="40"/>
                          <a:pt x="290" y="286"/>
                          <a:pt x="357" y="285"/>
                        </a:cubicBezTo>
                        <a:cubicBezTo>
                          <a:pt x="423" y="285"/>
                          <a:pt x="505" y="18"/>
                          <a:pt x="579" y="16"/>
                        </a:cubicBezTo>
                        <a:cubicBezTo>
                          <a:pt x="654" y="15"/>
                          <a:pt x="728" y="275"/>
                          <a:pt x="802" y="275"/>
                        </a:cubicBezTo>
                        <a:cubicBezTo>
                          <a:pt x="877" y="275"/>
                          <a:pt x="956" y="32"/>
                          <a:pt x="1025" y="16"/>
                        </a:cubicBezTo>
                        <a:cubicBezTo>
                          <a:pt x="1094" y="0"/>
                          <a:pt x="1176" y="148"/>
                          <a:pt x="1216" y="182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793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4992" y="3216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2794" name="Group 266"/>
                <p:cNvGrpSpPr>
                  <a:grpSpLocks/>
                </p:cNvGrpSpPr>
                <p:nvPr/>
              </p:nvGrpSpPr>
              <p:grpSpPr bwMode="auto">
                <a:xfrm>
                  <a:off x="768" y="3168"/>
                  <a:ext cx="1376" cy="286"/>
                  <a:chOff x="3760" y="3026"/>
                  <a:chExt cx="1376" cy="286"/>
                </a:xfrm>
              </p:grpSpPr>
              <p:sp>
                <p:nvSpPr>
                  <p:cNvPr id="22795" name="Freeform 267"/>
                  <p:cNvSpPr>
                    <a:spLocks/>
                  </p:cNvSpPr>
                  <p:nvPr/>
                </p:nvSpPr>
                <p:spPr bwMode="auto">
                  <a:xfrm>
                    <a:off x="3760" y="3026"/>
                    <a:ext cx="1216" cy="286"/>
                  </a:xfrm>
                  <a:custGeom>
                    <a:avLst/>
                    <a:gdLst>
                      <a:gd name="T0" fmla="*/ 0 w 1216"/>
                      <a:gd name="T1" fmla="*/ 165 h 286"/>
                      <a:gd name="T2" fmla="*/ 178 w 1216"/>
                      <a:gd name="T3" fmla="*/ 20 h 286"/>
                      <a:gd name="T4" fmla="*/ 357 w 1216"/>
                      <a:gd name="T5" fmla="*/ 285 h 286"/>
                      <a:gd name="T6" fmla="*/ 579 w 1216"/>
                      <a:gd name="T7" fmla="*/ 16 h 286"/>
                      <a:gd name="T8" fmla="*/ 802 w 1216"/>
                      <a:gd name="T9" fmla="*/ 275 h 286"/>
                      <a:gd name="T10" fmla="*/ 1025 w 1216"/>
                      <a:gd name="T11" fmla="*/ 16 h 286"/>
                      <a:gd name="T12" fmla="*/ 1216 w 1216"/>
                      <a:gd name="T13" fmla="*/ 182 h 2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16" h="286">
                        <a:moveTo>
                          <a:pt x="0" y="165"/>
                        </a:moveTo>
                        <a:cubicBezTo>
                          <a:pt x="59" y="82"/>
                          <a:pt x="119" y="0"/>
                          <a:pt x="178" y="20"/>
                        </a:cubicBezTo>
                        <a:cubicBezTo>
                          <a:pt x="238" y="40"/>
                          <a:pt x="290" y="286"/>
                          <a:pt x="357" y="285"/>
                        </a:cubicBezTo>
                        <a:cubicBezTo>
                          <a:pt x="423" y="285"/>
                          <a:pt x="505" y="18"/>
                          <a:pt x="579" y="16"/>
                        </a:cubicBezTo>
                        <a:cubicBezTo>
                          <a:pt x="654" y="15"/>
                          <a:pt x="728" y="275"/>
                          <a:pt x="802" y="275"/>
                        </a:cubicBezTo>
                        <a:cubicBezTo>
                          <a:pt x="877" y="275"/>
                          <a:pt x="956" y="32"/>
                          <a:pt x="1025" y="16"/>
                        </a:cubicBezTo>
                        <a:cubicBezTo>
                          <a:pt x="1094" y="0"/>
                          <a:pt x="1176" y="148"/>
                          <a:pt x="1216" y="182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796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4992" y="3216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2797" name="Group 269"/>
                <p:cNvGrpSpPr>
                  <a:grpSpLocks/>
                </p:cNvGrpSpPr>
                <p:nvPr/>
              </p:nvGrpSpPr>
              <p:grpSpPr bwMode="auto">
                <a:xfrm>
                  <a:off x="688" y="3264"/>
                  <a:ext cx="1376" cy="286"/>
                  <a:chOff x="3760" y="3026"/>
                  <a:chExt cx="1376" cy="286"/>
                </a:xfrm>
              </p:grpSpPr>
              <p:sp>
                <p:nvSpPr>
                  <p:cNvPr id="22798" name="Freeform 270"/>
                  <p:cNvSpPr>
                    <a:spLocks/>
                  </p:cNvSpPr>
                  <p:nvPr/>
                </p:nvSpPr>
                <p:spPr bwMode="auto">
                  <a:xfrm>
                    <a:off x="3760" y="3026"/>
                    <a:ext cx="1216" cy="286"/>
                  </a:xfrm>
                  <a:custGeom>
                    <a:avLst/>
                    <a:gdLst>
                      <a:gd name="T0" fmla="*/ 0 w 1216"/>
                      <a:gd name="T1" fmla="*/ 165 h 286"/>
                      <a:gd name="T2" fmla="*/ 178 w 1216"/>
                      <a:gd name="T3" fmla="*/ 20 h 286"/>
                      <a:gd name="T4" fmla="*/ 357 w 1216"/>
                      <a:gd name="T5" fmla="*/ 285 h 286"/>
                      <a:gd name="T6" fmla="*/ 579 w 1216"/>
                      <a:gd name="T7" fmla="*/ 16 h 286"/>
                      <a:gd name="T8" fmla="*/ 802 w 1216"/>
                      <a:gd name="T9" fmla="*/ 275 h 286"/>
                      <a:gd name="T10" fmla="*/ 1025 w 1216"/>
                      <a:gd name="T11" fmla="*/ 16 h 286"/>
                      <a:gd name="T12" fmla="*/ 1216 w 1216"/>
                      <a:gd name="T13" fmla="*/ 182 h 2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16" h="286">
                        <a:moveTo>
                          <a:pt x="0" y="165"/>
                        </a:moveTo>
                        <a:cubicBezTo>
                          <a:pt x="59" y="82"/>
                          <a:pt x="119" y="0"/>
                          <a:pt x="178" y="20"/>
                        </a:cubicBezTo>
                        <a:cubicBezTo>
                          <a:pt x="238" y="40"/>
                          <a:pt x="290" y="286"/>
                          <a:pt x="357" y="285"/>
                        </a:cubicBezTo>
                        <a:cubicBezTo>
                          <a:pt x="423" y="285"/>
                          <a:pt x="505" y="18"/>
                          <a:pt x="579" y="16"/>
                        </a:cubicBezTo>
                        <a:cubicBezTo>
                          <a:pt x="654" y="15"/>
                          <a:pt x="728" y="275"/>
                          <a:pt x="802" y="275"/>
                        </a:cubicBezTo>
                        <a:cubicBezTo>
                          <a:pt x="877" y="275"/>
                          <a:pt x="956" y="32"/>
                          <a:pt x="1025" y="16"/>
                        </a:cubicBezTo>
                        <a:cubicBezTo>
                          <a:pt x="1094" y="0"/>
                          <a:pt x="1176" y="148"/>
                          <a:pt x="1216" y="182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799" name="Line 271"/>
                  <p:cNvSpPr>
                    <a:spLocks noChangeShapeType="1"/>
                  </p:cNvSpPr>
                  <p:nvPr/>
                </p:nvSpPr>
                <p:spPr bwMode="auto">
                  <a:xfrm>
                    <a:off x="4992" y="3216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22800" name="Rectangle 272"/>
                <p:cNvSpPr>
                  <a:spLocks noChangeArrowheads="1"/>
                </p:cNvSpPr>
                <p:nvPr/>
              </p:nvSpPr>
              <p:spPr bwMode="auto">
                <a:xfrm>
                  <a:off x="2256" y="2448"/>
                  <a:ext cx="384" cy="336"/>
                </a:xfrm>
                <a:prstGeom prst="rect">
                  <a:avLst/>
                </a:prstGeom>
                <a:noFill/>
                <a:ln w="25400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01" name="Line 273"/>
                <p:cNvSpPr>
                  <a:spLocks noChangeShapeType="1"/>
                </p:cNvSpPr>
                <p:nvPr/>
              </p:nvSpPr>
              <p:spPr bwMode="auto">
                <a:xfrm flipH="1">
                  <a:off x="576" y="2448"/>
                  <a:ext cx="1680" cy="52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02" name="Line 274"/>
                <p:cNvSpPr>
                  <a:spLocks noChangeShapeType="1"/>
                </p:cNvSpPr>
                <p:nvPr/>
              </p:nvSpPr>
              <p:spPr bwMode="auto">
                <a:xfrm flipH="1">
                  <a:off x="2208" y="2784"/>
                  <a:ext cx="432" cy="1344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19" name="Oval 291"/>
                <p:cNvSpPr>
                  <a:spLocks noChangeArrowheads="1"/>
                </p:cNvSpPr>
                <p:nvPr/>
              </p:nvSpPr>
              <p:spPr bwMode="auto">
                <a:xfrm>
                  <a:off x="1632" y="388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20" name="Oval 292"/>
                <p:cNvSpPr>
                  <a:spLocks noChangeArrowheads="1"/>
                </p:cNvSpPr>
                <p:nvPr/>
              </p:nvSpPr>
              <p:spPr bwMode="auto">
                <a:xfrm>
                  <a:off x="1694" y="379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21" name="Oval 293"/>
                <p:cNvSpPr>
                  <a:spLocks noChangeArrowheads="1"/>
                </p:cNvSpPr>
                <p:nvPr/>
              </p:nvSpPr>
              <p:spPr bwMode="auto">
                <a:xfrm>
                  <a:off x="1680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22" name="Oval 294"/>
                <p:cNvSpPr>
                  <a:spLocks noChangeArrowheads="1"/>
                </p:cNvSpPr>
                <p:nvPr/>
              </p:nvSpPr>
              <p:spPr bwMode="auto">
                <a:xfrm>
                  <a:off x="1632" y="380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23" name="Oval 295"/>
                <p:cNvSpPr>
                  <a:spLocks noChangeArrowheads="1"/>
                </p:cNvSpPr>
                <p:nvPr/>
              </p:nvSpPr>
              <p:spPr bwMode="auto">
                <a:xfrm>
                  <a:off x="1680" y="388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24" name="Oval 296"/>
                <p:cNvSpPr>
                  <a:spLocks noChangeArrowheads="1"/>
                </p:cNvSpPr>
                <p:nvPr/>
              </p:nvSpPr>
              <p:spPr bwMode="auto">
                <a:xfrm>
                  <a:off x="1559" y="388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25" name="Oval 297"/>
                <p:cNvSpPr>
                  <a:spLocks noChangeArrowheads="1"/>
                </p:cNvSpPr>
                <p:nvPr/>
              </p:nvSpPr>
              <p:spPr bwMode="auto">
                <a:xfrm>
                  <a:off x="1627" y="388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26" name="Oval 298"/>
                <p:cNvSpPr>
                  <a:spLocks noChangeArrowheads="1"/>
                </p:cNvSpPr>
                <p:nvPr/>
              </p:nvSpPr>
              <p:spPr bwMode="auto">
                <a:xfrm>
                  <a:off x="1698" y="388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27" name="Oval 299"/>
                <p:cNvSpPr>
                  <a:spLocks noChangeArrowheads="1"/>
                </p:cNvSpPr>
                <p:nvPr/>
              </p:nvSpPr>
              <p:spPr bwMode="auto">
                <a:xfrm>
                  <a:off x="1728" y="388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28" name="Oval 300"/>
                <p:cNvSpPr>
                  <a:spLocks noChangeArrowheads="1"/>
                </p:cNvSpPr>
                <p:nvPr/>
              </p:nvSpPr>
              <p:spPr bwMode="auto">
                <a:xfrm>
                  <a:off x="1655" y="373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29" name="Oval 301"/>
                <p:cNvSpPr>
                  <a:spLocks noChangeArrowheads="1"/>
                </p:cNvSpPr>
                <p:nvPr/>
              </p:nvSpPr>
              <p:spPr bwMode="auto">
                <a:xfrm>
                  <a:off x="1680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30" name="Oval 302"/>
                <p:cNvSpPr>
                  <a:spLocks noChangeArrowheads="1"/>
                </p:cNvSpPr>
                <p:nvPr/>
              </p:nvSpPr>
              <p:spPr bwMode="auto">
                <a:xfrm>
                  <a:off x="960" y="379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31" name="Oval 303"/>
                <p:cNvSpPr>
                  <a:spLocks noChangeArrowheads="1"/>
                </p:cNvSpPr>
                <p:nvPr/>
              </p:nvSpPr>
              <p:spPr bwMode="auto">
                <a:xfrm>
                  <a:off x="1008" y="379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32" name="Oval 304"/>
                <p:cNvSpPr>
                  <a:spLocks noChangeArrowheads="1"/>
                </p:cNvSpPr>
                <p:nvPr/>
              </p:nvSpPr>
              <p:spPr bwMode="auto">
                <a:xfrm>
                  <a:off x="990" y="384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33" name="Oval 305"/>
                <p:cNvSpPr>
                  <a:spLocks noChangeArrowheads="1"/>
                </p:cNvSpPr>
                <p:nvPr/>
              </p:nvSpPr>
              <p:spPr bwMode="auto">
                <a:xfrm>
                  <a:off x="956" y="388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34" name="Oval 306"/>
                <p:cNvSpPr>
                  <a:spLocks noChangeArrowheads="1"/>
                </p:cNvSpPr>
                <p:nvPr/>
              </p:nvSpPr>
              <p:spPr bwMode="auto">
                <a:xfrm>
                  <a:off x="1027" y="388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35" name="Oval 307"/>
                <p:cNvSpPr>
                  <a:spLocks noChangeArrowheads="1"/>
                </p:cNvSpPr>
                <p:nvPr/>
              </p:nvSpPr>
              <p:spPr bwMode="auto">
                <a:xfrm>
                  <a:off x="1007" y="375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36" name="Oval 308"/>
                <p:cNvSpPr>
                  <a:spLocks noChangeArrowheads="1"/>
                </p:cNvSpPr>
                <p:nvPr/>
              </p:nvSpPr>
              <p:spPr bwMode="auto">
                <a:xfrm>
                  <a:off x="983" y="368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37" name="Oval 309"/>
                <p:cNvSpPr>
                  <a:spLocks noChangeArrowheads="1"/>
                </p:cNvSpPr>
                <p:nvPr/>
              </p:nvSpPr>
              <p:spPr bwMode="auto">
                <a:xfrm>
                  <a:off x="1422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38" name="Oval 310"/>
                <p:cNvSpPr>
                  <a:spLocks noChangeArrowheads="1"/>
                </p:cNvSpPr>
                <p:nvPr/>
              </p:nvSpPr>
              <p:spPr bwMode="auto">
                <a:xfrm>
                  <a:off x="1484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39" name="Oval 311"/>
                <p:cNvSpPr>
                  <a:spLocks noChangeArrowheads="1"/>
                </p:cNvSpPr>
                <p:nvPr/>
              </p:nvSpPr>
              <p:spPr bwMode="auto">
                <a:xfrm>
                  <a:off x="1470" y="379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40" name="Oval 312"/>
                <p:cNvSpPr>
                  <a:spLocks noChangeArrowheads="1"/>
                </p:cNvSpPr>
                <p:nvPr/>
              </p:nvSpPr>
              <p:spPr bwMode="auto">
                <a:xfrm>
                  <a:off x="1422" y="375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41" name="Oval 313"/>
                <p:cNvSpPr>
                  <a:spLocks noChangeArrowheads="1"/>
                </p:cNvSpPr>
                <p:nvPr/>
              </p:nvSpPr>
              <p:spPr bwMode="auto">
                <a:xfrm>
                  <a:off x="1470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42" name="Oval 314"/>
                <p:cNvSpPr>
                  <a:spLocks noChangeArrowheads="1"/>
                </p:cNvSpPr>
                <p:nvPr/>
              </p:nvSpPr>
              <p:spPr bwMode="auto">
                <a:xfrm>
                  <a:off x="1349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43" name="Oval 315"/>
                <p:cNvSpPr>
                  <a:spLocks noChangeArrowheads="1"/>
                </p:cNvSpPr>
                <p:nvPr/>
              </p:nvSpPr>
              <p:spPr bwMode="auto">
                <a:xfrm>
                  <a:off x="1417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44" name="Oval 316"/>
                <p:cNvSpPr>
                  <a:spLocks noChangeArrowheads="1"/>
                </p:cNvSpPr>
                <p:nvPr/>
              </p:nvSpPr>
              <p:spPr bwMode="auto">
                <a:xfrm>
                  <a:off x="1488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45" name="Oval 317"/>
                <p:cNvSpPr>
                  <a:spLocks noChangeArrowheads="1"/>
                </p:cNvSpPr>
                <p:nvPr/>
              </p:nvSpPr>
              <p:spPr bwMode="auto">
                <a:xfrm>
                  <a:off x="1445" y="368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46" name="Oval 318"/>
                <p:cNvSpPr>
                  <a:spLocks noChangeArrowheads="1"/>
                </p:cNvSpPr>
                <p:nvPr/>
              </p:nvSpPr>
              <p:spPr bwMode="auto">
                <a:xfrm>
                  <a:off x="1470" y="369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60" name="Oval 332"/>
                <p:cNvSpPr>
                  <a:spLocks noChangeArrowheads="1"/>
                </p:cNvSpPr>
                <p:nvPr/>
              </p:nvSpPr>
              <p:spPr bwMode="auto">
                <a:xfrm>
                  <a:off x="1556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61" name="Oval 333"/>
                <p:cNvSpPr>
                  <a:spLocks noChangeArrowheads="1"/>
                </p:cNvSpPr>
                <p:nvPr/>
              </p:nvSpPr>
              <p:spPr bwMode="auto">
                <a:xfrm>
                  <a:off x="1618" y="375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62" name="Oval 334"/>
                <p:cNvSpPr>
                  <a:spLocks noChangeArrowheads="1"/>
                </p:cNvSpPr>
                <p:nvPr/>
              </p:nvSpPr>
              <p:spPr bwMode="auto">
                <a:xfrm>
                  <a:off x="1604" y="380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63" name="Oval 335"/>
                <p:cNvSpPr>
                  <a:spLocks noChangeArrowheads="1"/>
                </p:cNvSpPr>
                <p:nvPr/>
              </p:nvSpPr>
              <p:spPr bwMode="auto">
                <a:xfrm>
                  <a:off x="1556" y="377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64" name="Oval 336"/>
                <p:cNvSpPr>
                  <a:spLocks noChangeArrowheads="1"/>
                </p:cNvSpPr>
                <p:nvPr/>
              </p:nvSpPr>
              <p:spPr bwMode="auto">
                <a:xfrm>
                  <a:off x="1604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65" name="Oval 337"/>
                <p:cNvSpPr>
                  <a:spLocks noChangeArrowheads="1"/>
                </p:cNvSpPr>
                <p:nvPr/>
              </p:nvSpPr>
              <p:spPr bwMode="auto">
                <a:xfrm>
                  <a:off x="1483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66" name="Oval 338"/>
                <p:cNvSpPr>
                  <a:spLocks noChangeArrowheads="1"/>
                </p:cNvSpPr>
                <p:nvPr/>
              </p:nvSpPr>
              <p:spPr bwMode="auto">
                <a:xfrm>
                  <a:off x="1551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67" name="Oval 339"/>
                <p:cNvSpPr>
                  <a:spLocks noChangeArrowheads="1"/>
                </p:cNvSpPr>
                <p:nvPr/>
              </p:nvSpPr>
              <p:spPr bwMode="auto">
                <a:xfrm>
                  <a:off x="1622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68" name="Oval 340"/>
                <p:cNvSpPr>
                  <a:spLocks noChangeArrowheads="1"/>
                </p:cNvSpPr>
                <p:nvPr/>
              </p:nvSpPr>
              <p:spPr bwMode="auto">
                <a:xfrm>
                  <a:off x="1652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69" name="Oval 341"/>
                <p:cNvSpPr>
                  <a:spLocks noChangeArrowheads="1"/>
                </p:cNvSpPr>
                <p:nvPr/>
              </p:nvSpPr>
              <p:spPr bwMode="auto">
                <a:xfrm>
                  <a:off x="1579" y="369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70" name="Oval 342"/>
                <p:cNvSpPr>
                  <a:spLocks noChangeArrowheads="1"/>
                </p:cNvSpPr>
                <p:nvPr/>
              </p:nvSpPr>
              <p:spPr bwMode="auto">
                <a:xfrm>
                  <a:off x="1604" y="371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71" name="Oval 343"/>
                <p:cNvSpPr>
                  <a:spLocks noChangeArrowheads="1"/>
                </p:cNvSpPr>
                <p:nvPr/>
              </p:nvSpPr>
              <p:spPr bwMode="auto">
                <a:xfrm>
                  <a:off x="1627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72" name="Oval 344"/>
                <p:cNvSpPr>
                  <a:spLocks noChangeArrowheads="1"/>
                </p:cNvSpPr>
                <p:nvPr/>
              </p:nvSpPr>
              <p:spPr bwMode="auto">
                <a:xfrm>
                  <a:off x="1675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73" name="Oval 345"/>
                <p:cNvSpPr>
                  <a:spLocks noChangeArrowheads="1"/>
                </p:cNvSpPr>
                <p:nvPr/>
              </p:nvSpPr>
              <p:spPr bwMode="auto">
                <a:xfrm>
                  <a:off x="1657" y="380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74" name="Oval 346"/>
                <p:cNvSpPr>
                  <a:spLocks noChangeArrowheads="1"/>
                </p:cNvSpPr>
                <p:nvPr/>
              </p:nvSpPr>
              <p:spPr bwMode="auto">
                <a:xfrm>
                  <a:off x="1623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75" name="Oval 347"/>
                <p:cNvSpPr>
                  <a:spLocks noChangeArrowheads="1"/>
                </p:cNvSpPr>
                <p:nvPr/>
              </p:nvSpPr>
              <p:spPr bwMode="auto">
                <a:xfrm>
                  <a:off x="1694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76" name="Oval 348"/>
                <p:cNvSpPr>
                  <a:spLocks noChangeArrowheads="1"/>
                </p:cNvSpPr>
                <p:nvPr/>
              </p:nvSpPr>
              <p:spPr bwMode="auto">
                <a:xfrm>
                  <a:off x="1674" y="370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77" name="Oval 349"/>
                <p:cNvSpPr>
                  <a:spLocks noChangeArrowheads="1"/>
                </p:cNvSpPr>
                <p:nvPr/>
              </p:nvSpPr>
              <p:spPr bwMode="auto">
                <a:xfrm>
                  <a:off x="1081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78" name="Oval 350"/>
                <p:cNvSpPr>
                  <a:spLocks noChangeArrowheads="1"/>
                </p:cNvSpPr>
                <p:nvPr/>
              </p:nvSpPr>
              <p:spPr bwMode="auto">
                <a:xfrm>
                  <a:off x="1143" y="375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79" name="Oval 351"/>
                <p:cNvSpPr>
                  <a:spLocks noChangeArrowheads="1"/>
                </p:cNvSpPr>
                <p:nvPr/>
              </p:nvSpPr>
              <p:spPr bwMode="auto">
                <a:xfrm>
                  <a:off x="1129" y="380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80" name="Oval 352"/>
                <p:cNvSpPr>
                  <a:spLocks noChangeArrowheads="1"/>
                </p:cNvSpPr>
                <p:nvPr/>
              </p:nvSpPr>
              <p:spPr bwMode="auto">
                <a:xfrm>
                  <a:off x="1081" y="377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81" name="Oval 353"/>
                <p:cNvSpPr>
                  <a:spLocks noChangeArrowheads="1"/>
                </p:cNvSpPr>
                <p:nvPr/>
              </p:nvSpPr>
              <p:spPr bwMode="auto">
                <a:xfrm>
                  <a:off x="1129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82" name="Oval 354"/>
                <p:cNvSpPr>
                  <a:spLocks noChangeArrowheads="1"/>
                </p:cNvSpPr>
                <p:nvPr/>
              </p:nvSpPr>
              <p:spPr bwMode="auto">
                <a:xfrm>
                  <a:off x="1008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83" name="Oval 355"/>
                <p:cNvSpPr>
                  <a:spLocks noChangeArrowheads="1"/>
                </p:cNvSpPr>
                <p:nvPr/>
              </p:nvSpPr>
              <p:spPr bwMode="auto">
                <a:xfrm>
                  <a:off x="1076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84" name="Oval 356"/>
                <p:cNvSpPr>
                  <a:spLocks noChangeArrowheads="1"/>
                </p:cNvSpPr>
                <p:nvPr/>
              </p:nvSpPr>
              <p:spPr bwMode="auto">
                <a:xfrm>
                  <a:off x="1147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85" name="Oval 357"/>
                <p:cNvSpPr>
                  <a:spLocks noChangeArrowheads="1"/>
                </p:cNvSpPr>
                <p:nvPr/>
              </p:nvSpPr>
              <p:spPr bwMode="auto">
                <a:xfrm>
                  <a:off x="1177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86" name="Oval 358"/>
                <p:cNvSpPr>
                  <a:spLocks noChangeArrowheads="1"/>
                </p:cNvSpPr>
                <p:nvPr/>
              </p:nvSpPr>
              <p:spPr bwMode="auto">
                <a:xfrm>
                  <a:off x="1104" y="369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87" name="Oval 359"/>
                <p:cNvSpPr>
                  <a:spLocks noChangeArrowheads="1"/>
                </p:cNvSpPr>
                <p:nvPr/>
              </p:nvSpPr>
              <p:spPr bwMode="auto">
                <a:xfrm>
                  <a:off x="1129" y="371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88" name="Oval 360"/>
                <p:cNvSpPr>
                  <a:spLocks noChangeArrowheads="1"/>
                </p:cNvSpPr>
                <p:nvPr/>
              </p:nvSpPr>
              <p:spPr bwMode="auto">
                <a:xfrm>
                  <a:off x="1152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89" name="Oval 361"/>
                <p:cNvSpPr>
                  <a:spLocks noChangeArrowheads="1"/>
                </p:cNvSpPr>
                <p:nvPr/>
              </p:nvSpPr>
              <p:spPr bwMode="auto">
                <a:xfrm>
                  <a:off x="1200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90" name="Oval 362"/>
                <p:cNvSpPr>
                  <a:spLocks noChangeArrowheads="1"/>
                </p:cNvSpPr>
                <p:nvPr/>
              </p:nvSpPr>
              <p:spPr bwMode="auto">
                <a:xfrm>
                  <a:off x="1182" y="380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91" name="Oval 363"/>
                <p:cNvSpPr>
                  <a:spLocks noChangeArrowheads="1"/>
                </p:cNvSpPr>
                <p:nvPr/>
              </p:nvSpPr>
              <p:spPr bwMode="auto">
                <a:xfrm>
                  <a:off x="1148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92" name="Oval 364"/>
                <p:cNvSpPr>
                  <a:spLocks noChangeArrowheads="1"/>
                </p:cNvSpPr>
                <p:nvPr/>
              </p:nvSpPr>
              <p:spPr bwMode="auto">
                <a:xfrm>
                  <a:off x="1219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93" name="Oval 365"/>
                <p:cNvSpPr>
                  <a:spLocks noChangeArrowheads="1"/>
                </p:cNvSpPr>
                <p:nvPr/>
              </p:nvSpPr>
              <p:spPr bwMode="auto">
                <a:xfrm>
                  <a:off x="1199" y="370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94" name="Oval 366"/>
                <p:cNvSpPr>
                  <a:spLocks noChangeArrowheads="1"/>
                </p:cNvSpPr>
                <p:nvPr/>
              </p:nvSpPr>
              <p:spPr bwMode="auto">
                <a:xfrm>
                  <a:off x="1220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95" name="Oval 367"/>
                <p:cNvSpPr>
                  <a:spLocks noChangeArrowheads="1"/>
                </p:cNvSpPr>
                <p:nvPr/>
              </p:nvSpPr>
              <p:spPr bwMode="auto">
                <a:xfrm>
                  <a:off x="1282" y="375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96" name="Oval 368"/>
                <p:cNvSpPr>
                  <a:spLocks noChangeArrowheads="1"/>
                </p:cNvSpPr>
                <p:nvPr/>
              </p:nvSpPr>
              <p:spPr bwMode="auto">
                <a:xfrm>
                  <a:off x="1268" y="380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97" name="Oval 369"/>
                <p:cNvSpPr>
                  <a:spLocks noChangeArrowheads="1"/>
                </p:cNvSpPr>
                <p:nvPr/>
              </p:nvSpPr>
              <p:spPr bwMode="auto">
                <a:xfrm>
                  <a:off x="1220" y="377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98" name="Oval 370"/>
                <p:cNvSpPr>
                  <a:spLocks noChangeArrowheads="1"/>
                </p:cNvSpPr>
                <p:nvPr/>
              </p:nvSpPr>
              <p:spPr bwMode="auto">
                <a:xfrm>
                  <a:off x="1268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899" name="Oval 371"/>
                <p:cNvSpPr>
                  <a:spLocks noChangeArrowheads="1"/>
                </p:cNvSpPr>
                <p:nvPr/>
              </p:nvSpPr>
              <p:spPr bwMode="auto">
                <a:xfrm>
                  <a:off x="1147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00" name="Oval 372"/>
                <p:cNvSpPr>
                  <a:spLocks noChangeArrowheads="1"/>
                </p:cNvSpPr>
                <p:nvPr/>
              </p:nvSpPr>
              <p:spPr bwMode="auto">
                <a:xfrm>
                  <a:off x="1215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01" name="Oval 373"/>
                <p:cNvSpPr>
                  <a:spLocks noChangeArrowheads="1"/>
                </p:cNvSpPr>
                <p:nvPr/>
              </p:nvSpPr>
              <p:spPr bwMode="auto">
                <a:xfrm>
                  <a:off x="1286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02" name="Oval 374"/>
                <p:cNvSpPr>
                  <a:spLocks noChangeArrowheads="1"/>
                </p:cNvSpPr>
                <p:nvPr/>
              </p:nvSpPr>
              <p:spPr bwMode="auto">
                <a:xfrm>
                  <a:off x="1316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03" name="Oval 375"/>
                <p:cNvSpPr>
                  <a:spLocks noChangeArrowheads="1"/>
                </p:cNvSpPr>
                <p:nvPr/>
              </p:nvSpPr>
              <p:spPr bwMode="auto">
                <a:xfrm>
                  <a:off x="1243" y="369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04" name="Oval 376"/>
                <p:cNvSpPr>
                  <a:spLocks noChangeArrowheads="1"/>
                </p:cNvSpPr>
                <p:nvPr/>
              </p:nvSpPr>
              <p:spPr bwMode="auto">
                <a:xfrm>
                  <a:off x="1268" y="371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05" name="Oval 377"/>
                <p:cNvSpPr>
                  <a:spLocks noChangeArrowheads="1"/>
                </p:cNvSpPr>
                <p:nvPr/>
              </p:nvSpPr>
              <p:spPr bwMode="auto">
                <a:xfrm>
                  <a:off x="1291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06" name="Oval 378"/>
                <p:cNvSpPr>
                  <a:spLocks noChangeArrowheads="1"/>
                </p:cNvSpPr>
                <p:nvPr/>
              </p:nvSpPr>
              <p:spPr bwMode="auto">
                <a:xfrm>
                  <a:off x="1339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07" name="Oval 379"/>
                <p:cNvSpPr>
                  <a:spLocks noChangeArrowheads="1"/>
                </p:cNvSpPr>
                <p:nvPr/>
              </p:nvSpPr>
              <p:spPr bwMode="auto">
                <a:xfrm>
                  <a:off x="1321" y="380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08" name="Oval 380"/>
                <p:cNvSpPr>
                  <a:spLocks noChangeArrowheads="1"/>
                </p:cNvSpPr>
                <p:nvPr/>
              </p:nvSpPr>
              <p:spPr bwMode="auto">
                <a:xfrm>
                  <a:off x="1287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09" name="Oval 381"/>
                <p:cNvSpPr>
                  <a:spLocks noChangeArrowheads="1"/>
                </p:cNvSpPr>
                <p:nvPr/>
              </p:nvSpPr>
              <p:spPr bwMode="auto">
                <a:xfrm>
                  <a:off x="1358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10" name="Oval 382"/>
                <p:cNvSpPr>
                  <a:spLocks noChangeArrowheads="1"/>
                </p:cNvSpPr>
                <p:nvPr/>
              </p:nvSpPr>
              <p:spPr bwMode="auto">
                <a:xfrm>
                  <a:off x="1338" y="370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11" name="Oval 383"/>
                <p:cNvSpPr>
                  <a:spLocks noChangeArrowheads="1"/>
                </p:cNvSpPr>
                <p:nvPr/>
              </p:nvSpPr>
              <p:spPr bwMode="auto">
                <a:xfrm>
                  <a:off x="1603" y="383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12" name="Oval 384"/>
                <p:cNvSpPr>
                  <a:spLocks noChangeArrowheads="1"/>
                </p:cNvSpPr>
                <p:nvPr/>
              </p:nvSpPr>
              <p:spPr bwMode="auto">
                <a:xfrm>
                  <a:off x="1555" y="385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13" name="Oval 385"/>
                <p:cNvSpPr>
                  <a:spLocks noChangeArrowheads="1"/>
                </p:cNvSpPr>
                <p:nvPr/>
              </p:nvSpPr>
              <p:spPr bwMode="auto">
                <a:xfrm>
                  <a:off x="1612" y="377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14" name="Oval 386"/>
                <p:cNvSpPr>
                  <a:spLocks noChangeArrowheads="1"/>
                </p:cNvSpPr>
                <p:nvPr/>
              </p:nvSpPr>
              <p:spPr bwMode="auto">
                <a:xfrm>
                  <a:off x="1677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15" name="Oval 387"/>
                <p:cNvSpPr>
                  <a:spLocks noChangeArrowheads="1"/>
                </p:cNvSpPr>
                <p:nvPr/>
              </p:nvSpPr>
              <p:spPr bwMode="auto">
                <a:xfrm>
                  <a:off x="1564" y="377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16" name="Oval 388"/>
                <p:cNvSpPr>
                  <a:spLocks noChangeArrowheads="1"/>
                </p:cNvSpPr>
                <p:nvPr/>
              </p:nvSpPr>
              <p:spPr bwMode="auto">
                <a:xfrm>
                  <a:off x="1482" y="382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17" name="Oval 389"/>
                <p:cNvSpPr>
                  <a:spLocks noChangeArrowheads="1"/>
                </p:cNvSpPr>
                <p:nvPr/>
              </p:nvSpPr>
              <p:spPr bwMode="auto">
                <a:xfrm>
                  <a:off x="1420" y="383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18" name="Oval 390"/>
                <p:cNvSpPr>
                  <a:spLocks noChangeArrowheads="1"/>
                </p:cNvSpPr>
                <p:nvPr/>
              </p:nvSpPr>
              <p:spPr bwMode="auto">
                <a:xfrm>
                  <a:off x="1443" y="376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19" name="Oval 391"/>
                <p:cNvSpPr>
                  <a:spLocks noChangeArrowheads="1"/>
                </p:cNvSpPr>
                <p:nvPr/>
              </p:nvSpPr>
              <p:spPr bwMode="auto">
                <a:xfrm>
                  <a:off x="1468" y="377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20" name="Oval 392"/>
                <p:cNvSpPr>
                  <a:spLocks noChangeArrowheads="1"/>
                </p:cNvSpPr>
                <p:nvPr/>
              </p:nvSpPr>
              <p:spPr bwMode="auto">
                <a:xfrm>
                  <a:off x="1406" y="379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21" name="Oval 393"/>
                <p:cNvSpPr>
                  <a:spLocks noChangeArrowheads="1"/>
                </p:cNvSpPr>
                <p:nvPr/>
              </p:nvSpPr>
              <p:spPr bwMode="auto">
                <a:xfrm>
                  <a:off x="1392" y="383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22" name="Oval 394"/>
                <p:cNvSpPr>
                  <a:spLocks noChangeArrowheads="1"/>
                </p:cNvSpPr>
                <p:nvPr/>
              </p:nvSpPr>
              <p:spPr bwMode="auto">
                <a:xfrm>
                  <a:off x="1344" y="380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23" name="Oval 395"/>
                <p:cNvSpPr>
                  <a:spLocks noChangeArrowheads="1"/>
                </p:cNvSpPr>
                <p:nvPr/>
              </p:nvSpPr>
              <p:spPr bwMode="auto">
                <a:xfrm>
                  <a:off x="1367" y="372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24" name="Oval 396"/>
                <p:cNvSpPr>
                  <a:spLocks noChangeArrowheads="1"/>
                </p:cNvSpPr>
                <p:nvPr/>
              </p:nvSpPr>
              <p:spPr bwMode="auto">
                <a:xfrm>
                  <a:off x="1392" y="374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25" name="Oval 397"/>
                <p:cNvSpPr>
                  <a:spLocks noChangeArrowheads="1"/>
                </p:cNvSpPr>
                <p:nvPr/>
              </p:nvSpPr>
              <p:spPr bwMode="auto">
                <a:xfrm>
                  <a:off x="1415" y="377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26" name="Oval 398"/>
                <p:cNvSpPr>
                  <a:spLocks noChangeArrowheads="1"/>
                </p:cNvSpPr>
                <p:nvPr/>
              </p:nvSpPr>
              <p:spPr bwMode="auto">
                <a:xfrm>
                  <a:off x="1463" y="377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27" name="Oval 399"/>
                <p:cNvSpPr>
                  <a:spLocks noChangeArrowheads="1"/>
                </p:cNvSpPr>
                <p:nvPr/>
              </p:nvSpPr>
              <p:spPr bwMode="auto">
                <a:xfrm>
                  <a:off x="1445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28" name="Oval 400"/>
                <p:cNvSpPr>
                  <a:spLocks noChangeArrowheads="1"/>
                </p:cNvSpPr>
                <p:nvPr/>
              </p:nvSpPr>
              <p:spPr bwMode="auto">
                <a:xfrm>
                  <a:off x="1462" y="373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29" name="Oval 401"/>
                <p:cNvSpPr>
                  <a:spLocks noChangeArrowheads="1"/>
                </p:cNvSpPr>
                <p:nvPr/>
              </p:nvSpPr>
              <p:spPr bwMode="auto">
                <a:xfrm>
                  <a:off x="1084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30" name="Oval 402"/>
                <p:cNvSpPr>
                  <a:spLocks noChangeArrowheads="1"/>
                </p:cNvSpPr>
                <p:nvPr/>
              </p:nvSpPr>
              <p:spPr bwMode="auto">
                <a:xfrm>
                  <a:off x="1070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31" name="Oval 403"/>
                <p:cNvSpPr>
                  <a:spLocks noChangeArrowheads="1"/>
                </p:cNvSpPr>
                <p:nvPr/>
              </p:nvSpPr>
              <p:spPr bwMode="auto">
                <a:xfrm>
                  <a:off x="1022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32" name="Oval 404"/>
                <p:cNvSpPr>
                  <a:spLocks noChangeArrowheads="1"/>
                </p:cNvSpPr>
                <p:nvPr/>
              </p:nvSpPr>
              <p:spPr bwMode="auto">
                <a:xfrm>
                  <a:off x="1454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33" name="Oval 405"/>
                <p:cNvSpPr>
                  <a:spLocks noChangeArrowheads="1"/>
                </p:cNvSpPr>
                <p:nvPr/>
              </p:nvSpPr>
              <p:spPr bwMode="auto">
                <a:xfrm>
                  <a:off x="1502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34" name="Oval 406"/>
                <p:cNvSpPr>
                  <a:spLocks noChangeArrowheads="1"/>
                </p:cNvSpPr>
                <p:nvPr/>
              </p:nvSpPr>
              <p:spPr bwMode="auto">
                <a:xfrm>
                  <a:off x="1484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35" name="Oval 407"/>
                <p:cNvSpPr>
                  <a:spLocks noChangeArrowheads="1"/>
                </p:cNvSpPr>
                <p:nvPr/>
              </p:nvSpPr>
              <p:spPr bwMode="auto">
                <a:xfrm>
                  <a:off x="1501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36" name="Oval 408"/>
                <p:cNvSpPr>
                  <a:spLocks noChangeArrowheads="1"/>
                </p:cNvSpPr>
                <p:nvPr/>
              </p:nvSpPr>
              <p:spPr bwMode="auto">
                <a:xfrm>
                  <a:off x="1093" y="377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37" name="Oval 409"/>
                <p:cNvSpPr>
                  <a:spLocks noChangeArrowheads="1"/>
                </p:cNvSpPr>
                <p:nvPr/>
              </p:nvSpPr>
              <p:spPr bwMode="auto">
                <a:xfrm>
                  <a:off x="1141" y="377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38" name="Oval 410"/>
                <p:cNvSpPr>
                  <a:spLocks noChangeArrowheads="1"/>
                </p:cNvSpPr>
                <p:nvPr/>
              </p:nvSpPr>
              <p:spPr bwMode="auto">
                <a:xfrm>
                  <a:off x="1123" y="382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39" name="Oval 411"/>
                <p:cNvSpPr>
                  <a:spLocks noChangeArrowheads="1"/>
                </p:cNvSpPr>
                <p:nvPr/>
              </p:nvSpPr>
              <p:spPr bwMode="auto">
                <a:xfrm>
                  <a:off x="1482" y="381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40" name="Oval 412"/>
                <p:cNvSpPr>
                  <a:spLocks noChangeArrowheads="1"/>
                </p:cNvSpPr>
                <p:nvPr/>
              </p:nvSpPr>
              <p:spPr bwMode="auto">
                <a:xfrm>
                  <a:off x="1550" y="381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41" name="Oval 413"/>
                <p:cNvSpPr>
                  <a:spLocks noChangeArrowheads="1"/>
                </p:cNvSpPr>
                <p:nvPr/>
              </p:nvSpPr>
              <p:spPr bwMode="auto">
                <a:xfrm>
                  <a:off x="1214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42" name="Oval 414"/>
                <p:cNvSpPr>
                  <a:spLocks noChangeArrowheads="1"/>
                </p:cNvSpPr>
                <p:nvPr/>
              </p:nvSpPr>
              <p:spPr bwMode="auto">
                <a:xfrm>
                  <a:off x="1262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43" name="Oval 415"/>
                <p:cNvSpPr>
                  <a:spLocks noChangeArrowheads="1"/>
                </p:cNvSpPr>
                <p:nvPr/>
              </p:nvSpPr>
              <p:spPr bwMode="auto">
                <a:xfrm>
                  <a:off x="1214" y="375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44" name="Oval 416"/>
                <p:cNvSpPr>
                  <a:spLocks noChangeArrowheads="1"/>
                </p:cNvSpPr>
                <p:nvPr/>
              </p:nvSpPr>
              <p:spPr bwMode="auto">
                <a:xfrm>
                  <a:off x="1262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45" name="Oval 417"/>
                <p:cNvSpPr>
                  <a:spLocks noChangeArrowheads="1"/>
                </p:cNvSpPr>
                <p:nvPr/>
              </p:nvSpPr>
              <p:spPr bwMode="auto">
                <a:xfrm>
                  <a:off x="1141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46" name="Oval 418"/>
                <p:cNvSpPr>
                  <a:spLocks noChangeArrowheads="1"/>
                </p:cNvSpPr>
                <p:nvPr/>
              </p:nvSpPr>
              <p:spPr bwMode="auto">
                <a:xfrm>
                  <a:off x="1209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47" name="Oval 419"/>
                <p:cNvSpPr>
                  <a:spLocks noChangeArrowheads="1"/>
                </p:cNvSpPr>
                <p:nvPr/>
              </p:nvSpPr>
              <p:spPr bwMode="auto">
                <a:xfrm>
                  <a:off x="1280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48" name="Oval 420"/>
                <p:cNvSpPr>
                  <a:spLocks noChangeArrowheads="1"/>
                </p:cNvSpPr>
                <p:nvPr/>
              </p:nvSpPr>
              <p:spPr bwMode="auto">
                <a:xfrm>
                  <a:off x="1310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49" name="Oval 421"/>
                <p:cNvSpPr>
                  <a:spLocks noChangeArrowheads="1"/>
                </p:cNvSpPr>
                <p:nvPr/>
              </p:nvSpPr>
              <p:spPr bwMode="auto">
                <a:xfrm>
                  <a:off x="1315" y="377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50" name="Oval 422"/>
                <p:cNvSpPr>
                  <a:spLocks noChangeArrowheads="1"/>
                </p:cNvSpPr>
                <p:nvPr/>
              </p:nvSpPr>
              <p:spPr bwMode="auto">
                <a:xfrm>
                  <a:off x="1281" y="381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51" name="Oval 423"/>
                <p:cNvSpPr>
                  <a:spLocks noChangeArrowheads="1"/>
                </p:cNvSpPr>
                <p:nvPr/>
              </p:nvSpPr>
              <p:spPr bwMode="auto">
                <a:xfrm>
                  <a:off x="1352" y="381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52" name="Oval 424"/>
                <p:cNvSpPr>
                  <a:spLocks noChangeArrowheads="1"/>
                </p:cNvSpPr>
                <p:nvPr/>
              </p:nvSpPr>
              <p:spPr bwMode="auto">
                <a:xfrm>
                  <a:off x="1353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53" name="Oval 425"/>
                <p:cNvSpPr>
                  <a:spLocks noChangeArrowheads="1"/>
                </p:cNvSpPr>
                <p:nvPr/>
              </p:nvSpPr>
              <p:spPr bwMode="auto">
                <a:xfrm>
                  <a:off x="1401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54" name="Oval 426"/>
                <p:cNvSpPr>
                  <a:spLocks noChangeArrowheads="1"/>
                </p:cNvSpPr>
                <p:nvPr/>
              </p:nvSpPr>
              <p:spPr bwMode="auto">
                <a:xfrm>
                  <a:off x="1353" y="375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55" name="Oval 427"/>
                <p:cNvSpPr>
                  <a:spLocks noChangeArrowheads="1"/>
                </p:cNvSpPr>
                <p:nvPr/>
              </p:nvSpPr>
              <p:spPr bwMode="auto">
                <a:xfrm>
                  <a:off x="1401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56" name="Oval 428"/>
                <p:cNvSpPr>
                  <a:spLocks noChangeArrowheads="1"/>
                </p:cNvSpPr>
                <p:nvPr/>
              </p:nvSpPr>
              <p:spPr bwMode="auto">
                <a:xfrm>
                  <a:off x="1280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57" name="Oval 429"/>
                <p:cNvSpPr>
                  <a:spLocks noChangeArrowheads="1"/>
                </p:cNvSpPr>
                <p:nvPr/>
              </p:nvSpPr>
              <p:spPr bwMode="auto">
                <a:xfrm>
                  <a:off x="1348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58" name="Oval 430"/>
                <p:cNvSpPr>
                  <a:spLocks noChangeArrowheads="1"/>
                </p:cNvSpPr>
                <p:nvPr/>
              </p:nvSpPr>
              <p:spPr bwMode="auto">
                <a:xfrm>
                  <a:off x="1419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59" name="Oval 431"/>
                <p:cNvSpPr>
                  <a:spLocks noChangeArrowheads="1"/>
                </p:cNvSpPr>
                <p:nvPr/>
              </p:nvSpPr>
              <p:spPr bwMode="auto">
                <a:xfrm>
                  <a:off x="1449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60" name="Oval 432"/>
                <p:cNvSpPr>
                  <a:spLocks noChangeArrowheads="1"/>
                </p:cNvSpPr>
                <p:nvPr/>
              </p:nvSpPr>
              <p:spPr bwMode="auto">
                <a:xfrm>
                  <a:off x="1454" y="377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61" name="Oval 433"/>
                <p:cNvSpPr>
                  <a:spLocks noChangeArrowheads="1"/>
                </p:cNvSpPr>
                <p:nvPr/>
              </p:nvSpPr>
              <p:spPr bwMode="auto">
                <a:xfrm>
                  <a:off x="1420" y="381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62" name="Oval 434"/>
                <p:cNvSpPr>
                  <a:spLocks noChangeArrowheads="1"/>
                </p:cNvSpPr>
                <p:nvPr/>
              </p:nvSpPr>
              <p:spPr bwMode="auto">
                <a:xfrm>
                  <a:off x="1491" y="381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63" name="Oval 435"/>
                <p:cNvSpPr>
                  <a:spLocks noChangeArrowheads="1"/>
                </p:cNvSpPr>
                <p:nvPr/>
              </p:nvSpPr>
              <p:spPr bwMode="auto">
                <a:xfrm>
                  <a:off x="1539" y="376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64" name="Oval 436"/>
                <p:cNvSpPr>
                  <a:spLocks noChangeArrowheads="1"/>
                </p:cNvSpPr>
                <p:nvPr/>
              </p:nvSpPr>
              <p:spPr bwMode="auto">
                <a:xfrm>
                  <a:off x="1525" y="381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65" name="Oval 437"/>
                <p:cNvSpPr>
                  <a:spLocks noChangeArrowheads="1"/>
                </p:cNvSpPr>
                <p:nvPr/>
              </p:nvSpPr>
              <p:spPr bwMode="auto">
                <a:xfrm>
                  <a:off x="1477" y="378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66" name="Oval 438"/>
                <p:cNvSpPr>
                  <a:spLocks noChangeArrowheads="1"/>
                </p:cNvSpPr>
                <p:nvPr/>
              </p:nvSpPr>
              <p:spPr bwMode="auto">
                <a:xfrm>
                  <a:off x="1548" y="37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67" name="Oval 439"/>
                <p:cNvSpPr>
                  <a:spLocks noChangeArrowheads="1"/>
                </p:cNvSpPr>
                <p:nvPr/>
              </p:nvSpPr>
              <p:spPr bwMode="auto">
                <a:xfrm>
                  <a:off x="1612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68" name="Oval 440"/>
                <p:cNvSpPr>
                  <a:spLocks noChangeArrowheads="1"/>
                </p:cNvSpPr>
                <p:nvPr/>
              </p:nvSpPr>
              <p:spPr bwMode="auto">
                <a:xfrm>
                  <a:off x="1598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69" name="Oval 441"/>
                <p:cNvSpPr>
                  <a:spLocks noChangeArrowheads="1"/>
                </p:cNvSpPr>
                <p:nvPr/>
              </p:nvSpPr>
              <p:spPr bwMode="auto">
                <a:xfrm>
                  <a:off x="1550" y="381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70" name="Oval 442"/>
                <p:cNvSpPr>
                  <a:spLocks noChangeArrowheads="1"/>
                </p:cNvSpPr>
                <p:nvPr/>
              </p:nvSpPr>
              <p:spPr bwMode="auto">
                <a:xfrm>
                  <a:off x="1982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71" name="Oval 443"/>
                <p:cNvSpPr>
                  <a:spLocks noChangeArrowheads="1"/>
                </p:cNvSpPr>
                <p:nvPr/>
              </p:nvSpPr>
              <p:spPr bwMode="auto">
                <a:xfrm>
                  <a:off x="2030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72" name="Oval 444"/>
                <p:cNvSpPr>
                  <a:spLocks noChangeArrowheads="1"/>
                </p:cNvSpPr>
                <p:nvPr/>
              </p:nvSpPr>
              <p:spPr bwMode="auto">
                <a:xfrm>
                  <a:off x="2012" y="385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73" name="Oval 445"/>
                <p:cNvSpPr>
                  <a:spLocks noChangeArrowheads="1"/>
                </p:cNvSpPr>
                <p:nvPr/>
              </p:nvSpPr>
              <p:spPr bwMode="auto">
                <a:xfrm>
                  <a:off x="2029" y="375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74" name="Oval 446"/>
                <p:cNvSpPr>
                  <a:spLocks noChangeArrowheads="1"/>
                </p:cNvSpPr>
                <p:nvPr/>
              </p:nvSpPr>
              <p:spPr bwMode="auto">
                <a:xfrm>
                  <a:off x="1621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75" name="Oval 447"/>
                <p:cNvSpPr>
                  <a:spLocks noChangeArrowheads="1"/>
                </p:cNvSpPr>
                <p:nvPr/>
              </p:nvSpPr>
              <p:spPr bwMode="auto">
                <a:xfrm>
                  <a:off x="1669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76" name="Oval 448"/>
                <p:cNvSpPr>
                  <a:spLocks noChangeArrowheads="1"/>
                </p:cNvSpPr>
                <p:nvPr/>
              </p:nvSpPr>
              <p:spPr bwMode="auto">
                <a:xfrm>
                  <a:off x="1651" y="384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77" name="Oval 449"/>
                <p:cNvSpPr>
                  <a:spLocks noChangeArrowheads="1"/>
                </p:cNvSpPr>
                <p:nvPr/>
              </p:nvSpPr>
              <p:spPr bwMode="auto">
                <a:xfrm>
                  <a:off x="2010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78" name="Oval 450"/>
                <p:cNvSpPr>
                  <a:spLocks noChangeArrowheads="1"/>
                </p:cNvSpPr>
                <p:nvPr/>
              </p:nvSpPr>
              <p:spPr bwMode="auto">
                <a:xfrm>
                  <a:off x="2078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79" name="Oval 451"/>
                <p:cNvSpPr>
                  <a:spLocks noChangeArrowheads="1"/>
                </p:cNvSpPr>
                <p:nvPr/>
              </p:nvSpPr>
              <p:spPr bwMode="auto">
                <a:xfrm>
                  <a:off x="1742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80" name="Oval 452"/>
                <p:cNvSpPr>
                  <a:spLocks noChangeArrowheads="1"/>
                </p:cNvSpPr>
                <p:nvPr/>
              </p:nvSpPr>
              <p:spPr bwMode="auto">
                <a:xfrm>
                  <a:off x="1790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81" name="Oval 453"/>
                <p:cNvSpPr>
                  <a:spLocks noChangeArrowheads="1"/>
                </p:cNvSpPr>
                <p:nvPr/>
              </p:nvSpPr>
              <p:spPr bwMode="auto">
                <a:xfrm>
                  <a:off x="1742" y="376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82" name="Oval 454"/>
                <p:cNvSpPr>
                  <a:spLocks noChangeArrowheads="1"/>
                </p:cNvSpPr>
                <p:nvPr/>
              </p:nvSpPr>
              <p:spPr bwMode="auto">
                <a:xfrm>
                  <a:off x="1790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83" name="Oval 455"/>
                <p:cNvSpPr>
                  <a:spLocks noChangeArrowheads="1"/>
                </p:cNvSpPr>
                <p:nvPr/>
              </p:nvSpPr>
              <p:spPr bwMode="auto">
                <a:xfrm>
                  <a:off x="1669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84" name="Oval 456"/>
                <p:cNvSpPr>
                  <a:spLocks noChangeArrowheads="1"/>
                </p:cNvSpPr>
                <p:nvPr/>
              </p:nvSpPr>
              <p:spPr bwMode="auto">
                <a:xfrm>
                  <a:off x="1737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85" name="Oval 457"/>
                <p:cNvSpPr>
                  <a:spLocks noChangeArrowheads="1"/>
                </p:cNvSpPr>
                <p:nvPr/>
              </p:nvSpPr>
              <p:spPr bwMode="auto">
                <a:xfrm>
                  <a:off x="1808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86" name="Oval 458"/>
                <p:cNvSpPr>
                  <a:spLocks noChangeArrowheads="1"/>
                </p:cNvSpPr>
                <p:nvPr/>
              </p:nvSpPr>
              <p:spPr bwMode="auto">
                <a:xfrm>
                  <a:off x="1838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87" name="Oval 459"/>
                <p:cNvSpPr>
                  <a:spLocks noChangeArrowheads="1"/>
                </p:cNvSpPr>
                <p:nvPr/>
              </p:nvSpPr>
              <p:spPr bwMode="auto">
                <a:xfrm>
                  <a:off x="1843" y="379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88" name="Oval 460"/>
                <p:cNvSpPr>
                  <a:spLocks noChangeArrowheads="1"/>
                </p:cNvSpPr>
                <p:nvPr/>
              </p:nvSpPr>
              <p:spPr bwMode="auto">
                <a:xfrm>
                  <a:off x="1809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89" name="Oval 461"/>
                <p:cNvSpPr>
                  <a:spLocks noChangeArrowheads="1"/>
                </p:cNvSpPr>
                <p:nvPr/>
              </p:nvSpPr>
              <p:spPr bwMode="auto">
                <a:xfrm>
                  <a:off x="1880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90" name="Oval 462"/>
                <p:cNvSpPr>
                  <a:spLocks noChangeArrowheads="1"/>
                </p:cNvSpPr>
                <p:nvPr/>
              </p:nvSpPr>
              <p:spPr bwMode="auto">
                <a:xfrm>
                  <a:off x="1881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91" name="Oval 463"/>
                <p:cNvSpPr>
                  <a:spLocks noChangeArrowheads="1"/>
                </p:cNvSpPr>
                <p:nvPr/>
              </p:nvSpPr>
              <p:spPr bwMode="auto">
                <a:xfrm>
                  <a:off x="1929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92" name="Oval 464"/>
                <p:cNvSpPr>
                  <a:spLocks noChangeArrowheads="1"/>
                </p:cNvSpPr>
                <p:nvPr/>
              </p:nvSpPr>
              <p:spPr bwMode="auto">
                <a:xfrm>
                  <a:off x="1881" y="376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93" name="Oval 465"/>
                <p:cNvSpPr>
                  <a:spLocks noChangeArrowheads="1"/>
                </p:cNvSpPr>
                <p:nvPr/>
              </p:nvSpPr>
              <p:spPr bwMode="auto">
                <a:xfrm>
                  <a:off x="1929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94" name="Oval 466"/>
                <p:cNvSpPr>
                  <a:spLocks noChangeArrowheads="1"/>
                </p:cNvSpPr>
                <p:nvPr/>
              </p:nvSpPr>
              <p:spPr bwMode="auto">
                <a:xfrm>
                  <a:off x="1808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95" name="Oval 467"/>
                <p:cNvSpPr>
                  <a:spLocks noChangeArrowheads="1"/>
                </p:cNvSpPr>
                <p:nvPr/>
              </p:nvSpPr>
              <p:spPr bwMode="auto">
                <a:xfrm>
                  <a:off x="1876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96" name="Oval 468"/>
                <p:cNvSpPr>
                  <a:spLocks noChangeArrowheads="1"/>
                </p:cNvSpPr>
                <p:nvPr/>
              </p:nvSpPr>
              <p:spPr bwMode="auto">
                <a:xfrm>
                  <a:off x="1947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97" name="Oval 469"/>
                <p:cNvSpPr>
                  <a:spLocks noChangeArrowheads="1"/>
                </p:cNvSpPr>
                <p:nvPr/>
              </p:nvSpPr>
              <p:spPr bwMode="auto">
                <a:xfrm>
                  <a:off x="1977" y="384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98" name="Oval 470"/>
                <p:cNvSpPr>
                  <a:spLocks noChangeArrowheads="1"/>
                </p:cNvSpPr>
                <p:nvPr/>
              </p:nvSpPr>
              <p:spPr bwMode="auto">
                <a:xfrm>
                  <a:off x="1982" y="379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999" name="Oval 471"/>
                <p:cNvSpPr>
                  <a:spLocks noChangeArrowheads="1"/>
                </p:cNvSpPr>
                <p:nvPr/>
              </p:nvSpPr>
              <p:spPr bwMode="auto">
                <a:xfrm>
                  <a:off x="1948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00" name="Oval 472"/>
                <p:cNvSpPr>
                  <a:spLocks noChangeArrowheads="1"/>
                </p:cNvSpPr>
                <p:nvPr/>
              </p:nvSpPr>
              <p:spPr bwMode="auto">
                <a:xfrm>
                  <a:off x="2019" y="383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01" name="Oval 473"/>
                <p:cNvSpPr>
                  <a:spLocks noChangeArrowheads="1"/>
                </p:cNvSpPr>
                <p:nvPr/>
              </p:nvSpPr>
              <p:spPr bwMode="auto">
                <a:xfrm>
                  <a:off x="2067" y="378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02" name="Oval 474"/>
                <p:cNvSpPr>
                  <a:spLocks noChangeArrowheads="1"/>
                </p:cNvSpPr>
                <p:nvPr/>
              </p:nvSpPr>
              <p:spPr bwMode="auto">
                <a:xfrm>
                  <a:off x="2053" y="383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03" name="Oval 475"/>
                <p:cNvSpPr>
                  <a:spLocks noChangeArrowheads="1"/>
                </p:cNvSpPr>
                <p:nvPr/>
              </p:nvSpPr>
              <p:spPr bwMode="auto">
                <a:xfrm>
                  <a:off x="2005" y="379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04" name="Oval 476"/>
                <p:cNvSpPr>
                  <a:spLocks noChangeArrowheads="1"/>
                </p:cNvSpPr>
                <p:nvPr/>
              </p:nvSpPr>
              <p:spPr bwMode="auto">
                <a:xfrm>
                  <a:off x="2076" y="376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05" name="Oval 477"/>
                <p:cNvSpPr>
                  <a:spLocks noChangeArrowheads="1"/>
                </p:cNvSpPr>
                <p:nvPr/>
              </p:nvSpPr>
              <p:spPr bwMode="auto">
                <a:xfrm>
                  <a:off x="782" y="375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06" name="Oval 478"/>
                <p:cNvSpPr>
                  <a:spLocks noChangeArrowheads="1"/>
                </p:cNvSpPr>
                <p:nvPr/>
              </p:nvSpPr>
              <p:spPr bwMode="auto">
                <a:xfrm>
                  <a:off x="768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07" name="Oval 479"/>
                <p:cNvSpPr>
                  <a:spLocks noChangeArrowheads="1"/>
                </p:cNvSpPr>
                <p:nvPr/>
              </p:nvSpPr>
              <p:spPr bwMode="auto">
                <a:xfrm>
                  <a:off x="720" y="376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08" name="Oval 480"/>
                <p:cNvSpPr>
                  <a:spLocks noChangeArrowheads="1"/>
                </p:cNvSpPr>
                <p:nvPr/>
              </p:nvSpPr>
              <p:spPr bwMode="auto">
                <a:xfrm>
                  <a:off x="1152" y="375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09" name="Oval 481"/>
                <p:cNvSpPr>
                  <a:spLocks noChangeArrowheads="1"/>
                </p:cNvSpPr>
                <p:nvPr/>
              </p:nvSpPr>
              <p:spPr bwMode="auto">
                <a:xfrm>
                  <a:off x="1200" y="375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10" name="Oval 482"/>
                <p:cNvSpPr>
                  <a:spLocks noChangeArrowheads="1"/>
                </p:cNvSpPr>
                <p:nvPr/>
              </p:nvSpPr>
              <p:spPr bwMode="auto">
                <a:xfrm>
                  <a:off x="1182" y="380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11" name="Oval 483"/>
                <p:cNvSpPr>
                  <a:spLocks noChangeArrowheads="1"/>
                </p:cNvSpPr>
                <p:nvPr/>
              </p:nvSpPr>
              <p:spPr bwMode="auto">
                <a:xfrm>
                  <a:off x="1199" y="371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12" name="Oval 484"/>
                <p:cNvSpPr>
                  <a:spLocks noChangeArrowheads="1"/>
                </p:cNvSpPr>
                <p:nvPr/>
              </p:nvSpPr>
              <p:spPr bwMode="auto">
                <a:xfrm>
                  <a:off x="791" y="373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13" name="Oval 485"/>
                <p:cNvSpPr>
                  <a:spLocks noChangeArrowheads="1"/>
                </p:cNvSpPr>
                <p:nvPr/>
              </p:nvSpPr>
              <p:spPr bwMode="auto">
                <a:xfrm>
                  <a:off x="839" y="373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14" name="Oval 486"/>
                <p:cNvSpPr>
                  <a:spLocks noChangeArrowheads="1"/>
                </p:cNvSpPr>
                <p:nvPr/>
              </p:nvSpPr>
              <p:spPr bwMode="auto">
                <a:xfrm>
                  <a:off x="821" y="379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15" name="Oval 487"/>
                <p:cNvSpPr>
                  <a:spLocks noChangeArrowheads="1"/>
                </p:cNvSpPr>
                <p:nvPr/>
              </p:nvSpPr>
              <p:spPr bwMode="auto">
                <a:xfrm>
                  <a:off x="1180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16" name="Oval 488"/>
                <p:cNvSpPr>
                  <a:spLocks noChangeArrowheads="1"/>
                </p:cNvSpPr>
                <p:nvPr/>
              </p:nvSpPr>
              <p:spPr bwMode="auto">
                <a:xfrm>
                  <a:off x="1248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17" name="Oval 489"/>
                <p:cNvSpPr>
                  <a:spLocks noChangeArrowheads="1"/>
                </p:cNvSpPr>
                <p:nvPr/>
              </p:nvSpPr>
              <p:spPr bwMode="auto">
                <a:xfrm>
                  <a:off x="912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18" name="Oval 490"/>
                <p:cNvSpPr>
                  <a:spLocks noChangeArrowheads="1"/>
                </p:cNvSpPr>
                <p:nvPr/>
              </p:nvSpPr>
              <p:spPr bwMode="auto">
                <a:xfrm>
                  <a:off x="960" y="375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19" name="Oval 491"/>
                <p:cNvSpPr>
                  <a:spLocks noChangeArrowheads="1"/>
                </p:cNvSpPr>
                <p:nvPr/>
              </p:nvSpPr>
              <p:spPr bwMode="auto">
                <a:xfrm>
                  <a:off x="912" y="371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20" name="Oval 492"/>
                <p:cNvSpPr>
                  <a:spLocks noChangeArrowheads="1"/>
                </p:cNvSpPr>
                <p:nvPr/>
              </p:nvSpPr>
              <p:spPr bwMode="auto">
                <a:xfrm>
                  <a:off x="960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21" name="Oval 493"/>
                <p:cNvSpPr>
                  <a:spLocks noChangeArrowheads="1"/>
                </p:cNvSpPr>
                <p:nvPr/>
              </p:nvSpPr>
              <p:spPr bwMode="auto">
                <a:xfrm>
                  <a:off x="839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22" name="Oval 494"/>
                <p:cNvSpPr>
                  <a:spLocks noChangeArrowheads="1"/>
                </p:cNvSpPr>
                <p:nvPr/>
              </p:nvSpPr>
              <p:spPr bwMode="auto">
                <a:xfrm>
                  <a:off x="907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23" name="Oval 495"/>
                <p:cNvSpPr>
                  <a:spLocks noChangeArrowheads="1"/>
                </p:cNvSpPr>
                <p:nvPr/>
              </p:nvSpPr>
              <p:spPr bwMode="auto">
                <a:xfrm>
                  <a:off x="978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24" name="Oval 496"/>
                <p:cNvSpPr>
                  <a:spLocks noChangeArrowheads="1"/>
                </p:cNvSpPr>
                <p:nvPr/>
              </p:nvSpPr>
              <p:spPr bwMode="auto">
                <a:xfrm>
                  <a:off x="1008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25" name="Oval 497"/>
                <p:cNvSpPr>
                  <a:spLocks noChangeArrowheads="1"/>
                </p:cNvSpPr>
                <p:nvPr/>
              </p:nvSpPr>
              <p:spPr bwMode="auto">
                <a:xfrm>
                  <a:off x="1013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26" name="Oval 498"/>
                <p:cNvSpPr>
                  <a:spLocks noChangeArrowheads="1"/>
                </p:cNvSpPr>
                <p:nvPr/>
              </p:nvSpPr>
              <p:spPr bwMode="auto">
                <a:xfrm>
                  <a:off x="979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27" name="Oval 499"/>
                <p:cNvSpPr>
                  <a:spLocks noChangeArrowheads="1"/>
                </p:cNvSpPr>
                <p:nvPr/>
              </p:nvSpPr>
              <p:spPr bwMode="auto">
                <a:xfrm>
                  <a:off x="1050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28" name="Oval 500"/>
                <p:cNvSpPr>
                  <a:spLocks noChangeArrowheads="1"/>
                </p:cNvSpPr>
                <p:nvPr/>
              </p:nvSpPr>
              <p:spPr bwMode="auto">
                <a:xfrm>
                  <a:off x="1051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29" name="Oval 501"/>
                <p:cNvSpPr>
                  <a:spLocks noChangeArrowheads="1"/>
                </p:cNvSpPr>
                <p:nvPr/>
              </p:nvSpPr>
              <p:spPr bwMode="auto">
                <a:xfrm>
                  <a:off x="1099" y="375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30" name="Oval 502"/>
                <p:cNvSpPr>
                  <a:spLocks noChangeArrowheads="1"/>
                </p:cNvSpPr>
                <p:nvPr/>
              </p:nvSpPr>
              <p:spPr bwMode="auto">
                <a:xfrm>
                  <a:off x="1051" y="371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31" name="Oval 503"/>
                <p:cNvSpPr>
                  <a:spLocks noChangeArrowheads="1"/>
                </p:cNvSpPr>
                <p:nvPr/>
              </p:nvSpPr>
              <p:spPr bwMode="auto">
                <a:xfrm>
                  <a:off x="1099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32" name="Oval 504"/>
                <p:cNvSpPr>
                  <a:spLocks noChangeArrowheads="1"/>
                </p:cNvSpPr>
                <p:nvPr/>
              </p:nvSpPr>
              <p:spPr bwMode="auto">
                <a:xfrm>
                  <a:off x="978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33" name="Oval 505"/>
                <p:cNvSpPr>
                  <a:spLocks noChangeArrowheads="1"/>
                </p:cNvSpPr>
                <p:nvPr/>
              </p:nvSpPr>
              <p:spPr bwMode="auto">
                <a:xfrm>
                  <a:off x="1046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34" name="Oval 506"/>
                <p:cNvSpPr>
                  <a:spLocks noChangeArrowheads="1"/>
                </p:cNvSpPr>
                <p:nvPr/>
              </p:nvSpPr>
              <p:spPr bwMode="auto">
                <a:xfrm>
                  <a:off x="1117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35" name="Oval 507"/>
                <p:cNvSpPr>
                  <a:spLocks noChangeArrowheads="1"/>
                </p:cNvSpPr>
                <p:nvPr/>
              </p:nvSpPr>
              <p:spPr bwMode="auto">
                <a:xfrm>
                  <a:off x="1147" y="379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36" name="Oval 508"/>
                <p:cNvSpPr>
                  <a:spLocks noChangeArrowheads="1"/>
                </p:cNvSpPr>
                <p:nvPr/>
              </p:nvSpPr>
              <p:spPr bwMode="auto">
                <a:xfrm>
                  <a:off x="1152" y="374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37" name="Oval 509"/>
                <p:cNvSpPr>
                  <a:spLocks noChangeArrowheads="1"/>
                </p:cNvSpPr>
                <p:nvPr/>
              </p:nvSpPr>
              <p:spPr bwMode="auto">
                <a:xfrm>
                  <a:off x="1118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38" name="Oval 510"/>
                <p:cNvSpPr>
                  <a:spLocks noChangeArrowheads="1"/>
                </p:cNvSpPr>
                <p:nvPr/>
              </p:nvSpPr>
              <p:spPr bwMode="auto">
                <a:xfrm>
                  <a:off x="1189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39" name="Oval 511"/>
                <p:cNvSpPr>
                  <a:spLocks noChangeArrowheads="1"/>
                </p:cNvSpPr>
                <p:nvPr/>
              </p:nvSpPr>
              <p:spPr bwMode="auto">
                <a:xfrm>
                  <a:off x="1237" y="373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40" name="Oval 512"/>
                <p:cNvSpPr>
                  <a:spLocks noChangeArrowheads="1"/>
                </p:cNvSpPr>
                <p:nvPr/>
              </p:nvSpPr>
              <p:spPr bwMode="auto">
                <a:xfrm>
                  <a:off x="1223" y="378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41" name="Oval 513"/>
                <p:cNvSpPr>
                  <a:spLocks noChangeArrowheads="1"/>
                </p:cNvSpPr>
                <p:nvPr/>
              </p:nvSpPr>
              <p:spPr bwMode="auto">
                <a:xfrm>
                  <a:off x="1175" y="374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42" name="Oval 514"/>
                <p:cNvSpPr>
                  <a:spLocks noChangeArrowheads="1"/>
                </p:cNvSpPr>
                <p:nvPr/>
              </p:nvSpPr>
              <p:spPr bwMode="auto">
                <a:xfrm>
                  <a:off x="1246" y="372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43" name="Oval 515"/>
                <p:cNvSpPr>
                  <a:spLocks noChangeArrowheads="1"/>
                </p:cNvSpPr>
                <p:nvPr/>
              </p:nvSpPr>
              <p:spPr bwMode="auto">
                <a:xfrm>
                  <a:off x="796" y="373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44" name="Oval 516"/>
                <p:cNvSpPr>
                  <a:spLocks noChangeArrowheads="1"/>
                </p:cNvSpPr>
                <p:nvPr/>
              </p:nvSpPr>
              <p:spPr bwMode="auto">
                <a:xfrm>
                  <a:off x="782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45" name="Oval 517"/>
                <p:cNvSpPr>
                  <a:spLocks noChangeArrowheads="1"/>
                </p:cNvSpPr>
                <p:nvPr/>
              </p:nvSpPr>
              <p:spPr bwMode="auto">
                <a:xfrm>
                  <a:off x="734" y="375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46" name="Oval 518"/>
                <p:cNvSpPr>
                  <a:spLocks noChangeArrowheads="1"/>
                </p:cNvSpPr>
                <p:nvPr/>
              </p:nvSpPr>
              <p:spPr bwMode="auto">
                <a:xfrm>
                  <a:off x="1166" y="373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47" name="Oval 519"/>
                <p:cNvSpPr>
                  <a:spLocks noChangeArrowheads="1"/>
                </p:cNvSpPr>
                <p:nvPr/>
              </p:nvSpPr>
              <p:spPr bwMode="auto">
                <a:xfrm>
                  <a:off x="1214" y="373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48" name="Oval 520"/>
                <p:cNvSpPr>
                  <a:spLocks noChangeArrowheads="1"/>
                </p:cNvSpPr>
                <p:nvPr/>
              </p:nvSpPr>
              <p:spPr bwMode="auto">
                <a:xfrm>
                  <a:off x="1196" y="379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49" name="Oval 521"/>
                <p:cNvSpPr>
                  <a:spLocks noChangeArrowheads="1"/>
                </p:cNvSpPr>
                <p:nvPr/>
              </p:nvSpPr>
              <p:spPr bwMode="auto">
                <a:xfrm>
                  <a:off x="1213" y="369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50" name="Oval 522"/>
                <p:cNvSpPr>
                  <a:spLocks noChangeArrowheads="1"/>
                </p:cNvSpPr>
                <p:nvPr/>
              </p:nvSpPr>
              <p:spPr bwMode="auto">
                <a:xfrm>
                  <a:off x="805" y="372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51" name="Oval 523"/>
                <p:cNvSpPr>
                  <a:spLocks noChangeArrowheads="1"/>
                </p:cNvSpPr>
                <p:nvPr/>
              </p:nvSpPr>
              <p:spPr bwMode="auto">
                <a:xfrm>
                  <a:off x="853" y="372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52" name="Oval 524"/>
                <p:cNvSpPr>
                  <a:spLocks noChangeArrowheads="1"/>
                </p:cNvSpPr>
                <p:nvPr/>
              </p:nvSpPr>
              <p:spPr bwMode="auto">
                <a:xfrm>
                  <a:off x="835" y="377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53" name="Oval 525"/>
                <p:cNvSpPr>
                  <a:spLocks noChangeArrowheads="1"/>
                </p:cNvSpPr>
                <p:nvPr/>
              </p:nvSpPr>
              <p:spPr bwMode="auto">
                <a:xfrm>
                  <a:off x="1194" y="377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54" name="Oval 526"/>
                <p:cNvSpPr>
                  <a:spLocks noChangeArrowheads="1"/>
                </p:cNvSpPr>
                <p:nvPr/>
              </p:nvSpPr>
              <p:spPr bwMode="auto">
                <a:xfrm>
                  <a:off x="1262" y="377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55" name="Oval 527"/>
                <p:cNvSpPr>
                  <a:spLocks noChangeArrowheads="1"/>
                </p:cNvSpPr>
                <p:nvPr/>
              </p:nvSpPr>
              <p:spPr bwMode="auto">
                <a:xfrm>
                  <a:off x="926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56" name="Oval 528"/>
                <p:cNvSpPr>
                  <a:spLocks noChangeArrowheads="1"/>
                </p:cNvSpPr>
                <p:nvPr/>
              </p:nvSpPr>
              <p:spPr bwMode="auto">
                <a:xfrm>
                  <a:off x="974" y="373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57" name="Oval 529"/>
                <p:cNvSpPr>
                  <a:spLocks noChangeArrowheads="1"/>
                </p:cNvSpPr>
                <p:nvPr/>
              </p:nvSpPr>
              <p:spPr bwMode="auto">
                <a:xfrm>
                  <a:off x="926" y="37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58" name="Oval 530"/>
                <p:cNvSpPr>
                  <a:spLocks noChangeArrowheads="1"/>
                </p:cNvSpPr>
                <p:nvPr/>
              </p:nvSpPr>
              <p:spPr bwMode="auto">
                <a:xfrm>
                  <a:off x="974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59" name="Oval 531"/>
                <p:cNvSpPr>
                  <a:spLocks noChangeArrowheads="1"/>
                </p:cNvSpPr>
                <p:nvPr/>
              </p:nvSpPr>
              <p:spPr bwMode="auto">
                <a:xfrm>
                  <a:off x="853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60" name="Oval 532"/>
                <p:cNvSpPr>
                  <a:spLocks noChangeArrowheads="1"/>
                </p:cNvSpPr>
                <p:nvPr/>
              </p:nvSpPr>
              <p:spPr bwMode="auto">
                <a:xfrm>
                  <a:off x="921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61" name="Oval 533"/>
                <p:cNvSpPr>
                  <a:spLocks noChangeArrowheads="1"/>
                </p:cNvSpPr>
                <p:nvPr/>
              </p:nvSpPr>
              <p:spPr bwMode="auto">
                <a:xfrm>
                  <a:off x="992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62" name="Oval 534"/>
                <p:cNvSpPr>
                  <a:spLocks noChangeArrowheads="1"/>
                </p:cNvSpPr>
                <p:nvPr/>
              </p:nvSpPr>
              <p:spPr bwMode="auto">
                <a:xfrm>
                  <a:off x="1022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63" name="Oval 535"/>
                <p:cNvSpPr>
                  <a:spLocks noChangeArrowheads="1"/>
                </p:cNvSpPr>
                <p:nvPr/>
              </p:nvSpPr>
              <p:spPr bwMode="auto">
                <a:xfrm>
                  <a:off x="1027" y="373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64" name="Oval 536"/>
                <p:cNvSpPr>
                  <a:spLocks noChangeArrowheads="1"/>
                </p:cNvSpPr>
                <p:nvPr/>
              </p:nvSpPr>
              <p:spPr bwMode="auto">
                <a:xfrm>
                  <a:off x="993" y="377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65" name="Oval 537"/>
                <p:cNvSpPr>
                  <a:spLocks noChangeArrowheads="1"/>
                </p:cNvSpPr>
                <p:nvPr/>
              </p:nvSpPr>
              <p:spPr bwMode="auto">
                <a:xfrm>
                  <a:off x="1064" y="377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66" name="Oval 538"/>
                <p:cNvSpPr>
                  <a:spLocks noChangeArrowheads="1"/>
                </p:cNvSpPr>
                <p:nvPr/>
              </p:nvSpPr>
              <p:spPr bwMode="auto">
                <a:xfrm>
                  <a:off x="1065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67" name="Oval 539"/>
                <p:cNvSpPr>
                  <a:spLocks noChangeArrowheads="1"/>
                </p:cNvSpPr>
                <p:nvPr/>
              </p:nvSpPr>
              <p:spPr bwMode="auto">
                <a:xfrm>
                  <a:off x="1113" y="373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68" name="Oval 540"/>
                <p:cNvSpPr>
                  <a:spLocks noChangeArrowheads="1"/>
                </p:cNvSpPr>
                <p:nvPr/>
              </p:nvSpPr>
              <p:spPr bwMode="auto">
                <a:xfrm>
                  <a:off x="1065" y="3702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69" name="Oval 541"/>
                <p:cNvSpPr>
                  <a:spLocks noChangeArrowheads="1"/>
                </p:cNvSpPr>
                <p:nvPr/>
              </p:nvSpPr>
              <p:spPr bwMode="auto">
                <a:xfrm>
                  <a:off x="1113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70" name="Oval 542"/>
                <p:cNvSpPr>
                  <a:spLocks noChangeArrowheads="1"/>
                </p:cNvSpPr>
                <p:nvPr/>
              </p:nvSpPr>
              <p:spPr bwMode="auto">
                <a:xfrm>
                  <a:off x="992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71" name="Oval 543"/>
                <p:cNvSpPr>
                  <a:spLocks noChangeArrowheads="1"/>
                </p:cNvSpPr>
                <p:nvPr/>
              </p:nvSpPr>
              <p:spPr bwMode="auto">
                <a:xfrm>
                  <a:off x="1060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72" name="Oval 544"/>
                <p:cNvSpPr>
                  <a:spLocks noChangeArrowheads="1"/>
                </p:cNvSpPr>
                <p:nvPr/>
              </p:nvSpPr>
              <p:spPr bwMode="auto">
                <a:xfrm>
                  <a:off x="1131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73" name="Oval 545"/>
                <p:cNvSpPr>
                  <a:spLocks noChangeArrowheads="1"/>
                </p:cNvSpPr>
                <p:nvPr/>
              </p:nvSpPr>
              <p:spPr bwMode="auto">
                <a:xfrm>
                  <a:off x="1161" y="378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74" name="Oval 546"/>
                <p:cNvSpPr>
                  <a:spLocks noChangeArrowheads="1"/>
                </p:cNvSpPr>
                <p:nvPr/>
              </p:nvSpPr>
              <p:spPr bwMode="auto">
                <a:xfrm>
                  <a:off x="1166" y="373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75" name="Oval 547"/>
                <p:cNvSpPr>
                  <a:spLocks noChangeArrowheads="1"/>
                </p:cNvSpPr>
                <p:nvPr/>
              </p:nvSpPr>
              <p:spPr bwMode="auto">
                <a:xfrm>
                  <a:off x="1132" y="377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76" name="Oval 548"/>
                <p:cNvSpPr>
                  <a:spLocks noChangeArrowheads="1"/>
                </p:cNvSpPr>
                <p:nvPr/>
              </p:nvSpPr>
              <p:spPr bwMode="auto">
                <a:xfrm>
                  <a:off x="1203" y="377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77" name="Oval 549"/>
                <p:cNvSpPr>
                  <a:spLocks noChangeArrowheads="1"/>
                </p:cNvSpPr>
                <p:nvPr/>
              </p:nvSpPr>
              <p:spPr bwMode="auto">
                <a:xfrm>
                  <a:off x="1251" y="3720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78" name="Oval 550"/>
                <p:cNvSpPr>
                  <a:spLocks noChangeArrowheads="1"/>
                </p:cNvSpPr>
                <p:nvPr/>
              </p:nvSpPr>
              <p:spPr bwMode="auto">
                <a:xfrm>
                  <a:off x="1237" y="3768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79" name="Oval 551"/>
                <p:cNvSpPr>
                  <a:spLocks noChangeArrowheads="1"/>
                </p:cNvSpPr>
                <p:nvPr/>
              </p:nvSpPr>
              <p:spPr bwMode="auto">
                <a:xfrm>
                  <a:off x="1189" y="3734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080" name="Oval 552"/>
                <p:cNvSpPr>
                  <a:spLocks noChangeArrowheads="1"/>
                </p:cNvSpPr>
                <p:nvPr/>
              </p:nvSpPr>
              <p:spPr bwMode="auto">
                <a:xfrm>
                  <a:off x="1260" y="3706"/>
                  <a:ext cx="34" cy="34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23168" name="Group 640"/>
                <p:cNvGrpSpPr>
                  <a:grpSpLocks/>
                </p:cNvGrpSpPr>
                <p:nvPr/>
              </p:nvGrpSpPr>
              <p:grpSpPr bwMode="auto">
                <a:xfrm>
                  <a:off x="544" y="3408"/>
                  <a:ext cx="1376" cy="286"/>
                  <a:chOff x="3760" y="3026"/>
                  <a:chExt cx="1376" cy="286"/>
                </a:xfrm>
              </p:grpSpPr>
              <p:sp>
                <p:nvSpPr>
                  <p:cNvPr id="23169" name="Freeform 641"/>
                  <p:cNvSpPr>
                    <a:spLocks/>
                  </p:cNvSpPr>
                  <p:nvPr/>
                </p:nvSpPr>
                <p:spPr bwMode="auto">
                  <a:xfrm>
                    <a:off x="3760" y="3026"/>
                    <a:ext cx="1216" cy="286"/>
                  </a:xfrm>
                  <a:custGeom>
                    <a:avLst/>
                    <a:gdLst>
                      <a:gd name="T0" fmla="*/ 0 w 1216"/>
                      <a:gd name="T1" fmla="*/ 165 h 286"/>
                      <a:gd name="T2" fmla="*/ 178 w 1216"/>
                      <a:gd name="T3" fmla="*/ 20 h 286"/>
                      <a:gd name="T4" fmla="*/ 357 w 1216"/>
                      <a:gd name="T5" fmla="*/ 285 h 286"/>
                      <a:gd name="T6" fmla="*/ 579 w 1216"/>
                      <a:gd name="T7" fmla="*/ 16 h 286"/>
                      <a:gd name="T8" fmla="*/ 802 w 1216"/>
                      <a:gd name="T9" fmla="*/ 275 h 286"/>
                      <a:gd name="T10" fmla="*/ 1025 w 1216"/>
                      <a:gd name="T11" fmla="*/ 16 h 286"/>
                      <a:gd name="T12" fmla="*/ 1216 w 1216"/>
                      <a:gd name="T13" fmla="*/ 182 h 2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16" h="286">
                        <a:moveTo>
                          <a:pt x="0" y="165"/>
                        </a:moveTo>
                        <a:cubicBezTo>
                          <a:pt x="59" y="82"/>
                          <a:pt x="119" y="0"/>
                          <a:pt x="178" y="20"/>
                        </a:cubicBezTo>
                        <a:cubicBezTo>
                          <a:pt x="238" y="40"/>
                          <a:pt x="290" y="286"/>
                          <a:pt x="357" y="285"/>
                        </a:cubicBezTo>
                        <a:cubicBezTo>
                          <a:pt x="423" y="285"/>
                          <a:pt x="505" y="18"/>
                          <a:pt x="579" y="16"/>
                        </a:cubicBezTo>
                        <a:cubicBezTo>
                          <a:pt x="654" y="15"/>
                          <a:pt x="728" y="275"/>
                          <a:pt x="802" y="275"/>
                        </a:cubicBezTo>
                        <a:cubicBezTo>
                          <a:pt x="877" y="275"/>
                          <a:pt x="956" y="32"/>
                          <a:pt x="1025" y="16"/>
                        </a:cubicBezTo>
                        <a:cubicBezTo>
                          <a:pt x="1094" y="0"/>
                          <a:pt x="1176" y="148"/>
                          <a:pt x="1216" y="182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170" name="Line 642"/>
                  <p:cNvSpPr>
                    <a:spLocks noChangeShapeType="1"/>
                  </p:cNvSpPr>
                  <p:nvPr/>
                </p:nvSpPr>
                <p:spPr bwMode="auto">
                  <a:xfrm>
                    <a:off x="4992" y="3216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3171" name="Group 643"/>
                <p:cNvGrpSpPr>
                  <a:grpSpLocks/>
                </p:cNvGrpSpPr>
                <p:nvPr/>
              </p:nvGrpSpPr>
              <p:grpSpPr bwMode="auto">
                <a:xfrm>
                  <a:off x="816" y="3074"/>
                  <a:ext cx="1376" cy="286"/>
                  <a:chOff x="3760" y="3026"/>
                  <a:chExt cx="1376" cy="286"/>
                </a:xfrm>
              </p:grpSpPr>
              <p:sp>
                <p:nvSpPr>
                  <p:cNvPr id="23172" name="Freeform 644"/>
                  <p:cNvSpPr>
                    <a:spLocks/>
                  </p:cNvSpPr>
                  <p:nvPr/>
                </p:nvSpPr>
                <p:spPr bwMode="auto">
                  <a:xfrm>
                    <a:off x="3760" y="3026"/>
                    <a:ext cx="1216" cy="286"/>
                  </a:xfrm>
                  <a:custGeom>
                    <a:avLst/>
                    <a:gdLst>
                      <a:gd name="T0" fmla="*/ 0 w 1216"/>
                      <a:gd name="T1" fmla="*/ 165 h 286"/>
                      <a:gd name="T2" fmla="*/ 178 w 1216"/>
                      <a:gd name="T3" fmla="*/ 20 h 286"/>
                      <a:gd name="T4" fmla="*/ 357 w 1216"/>
                      <a:gd name="T5" fmla="*/ 285 h 286"/>
                      <a:gd name="T6" fmla="*/ 579 w 1216"/>
                      <a:gd name="T7" fmla="*/ 16 h 286"/>
                      <a:gd name="T8" fmla="*/ 802 w 1216"/>
                      <a:gd name="T9" fmla="*/ 275 h 286"/>
                      <a:gd name="T10" fmla="*/ 1025 w 1216"/>
                      <a:gd name="T11" fmla="*/ 16 h 286"/>
                      <a:gd name="T12" fmla="*/ 1216 w 1216"/>
                      <a:gd name="T13" fmla="*/ 182 h 2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16" h="286">
                        <a:moveTo>
                          <a:pt x="0" y="165"/>
                        </a:moveTo>
                        <a:cubicBezTo>
                          <a:pt x="59" y="82"/>
                          <a:pt x="119" y="0"/>
                          <a:pt x="178" y="20"/>
                        </a:cubicBezTo>
                        <a:cubicBezTo>
                          <a:pt x="238" y="40"/>
                          <a:pt x="290" y="286"/>
                          <a:pt x="357" y="285"/>
                        </a:cubicBezTo>
                        <a:cubicBezTo>
                          <a:pt x="423" y="285"/>
                          <a:pt x="505" y="18"/>
                          <a:pt x="579" y="16"/>
                        </a:cubicBezTo>
                        <a:cubicBezTo>
                          <a:pt x="654" y="15"/>
                          <a:pt x="728" y="275"/>
                          <a:pt x="802" y="275"/>
                        </a:cubicBezTo>
                        <a:cubicBezTo>
                          <a:pt x="877" y="275"/>
                          <a:pt x="956" y="32"/>
                          <a:pt x="1025" y="16"/>
                        </a:cubicBezTo>
                        <a:cubicBezTo>
                          <a:pt x="1094" y="0"/>
                          <a:pt x="1176" y="148"/>
                          <a:pt x="1216" y="182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173" name="Line 645"/>
                  <p:cNvSpPr>
                    <a:spLocks noChangeShapeType="1"/>
                  </p:cNvSpPr>
                  <p:nvPr/>
                </p:nvSpPr>
                <p:spPr bwMode="auto">
                  <a:xfrm>
                    <a:off x="4992" y="3216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</p:grpSp>
        <p:sp>
          <p:nvSpPr>
            <p:cNvPr id="23191" name="Text Box 663"/>
            <p:cNvSpPr txBox="1">
              <a:spLocks noChangeArrowheads="1"/>
            </p:cNvSpPr>
            <p:nvPr/>
          </p:nvSpPr>
          <p:spPr bwMode="auto">
            <a:xfrm>
              <a:off x="584" y="3549"/>
              <a:ext cx="1616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FF0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99CC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GB" altLang="en-US" sz="1600">
                  <a:solidFill>
                    <a:srgbClr val="00FF00"/>
                  </a:solidFill>
                </a:rPr>
                <a:t>Random electron phase: </a:t>
              </a:r>
              <a:r>
                <a:rPr lang="en-GB" altLang="en-US" sz="1600" b="1">
                  <a:solidFill>
                    <a:srgbClr val="00FF00"/>
                  </a:solidFill>
                </a:rPr>
                <a:t>incoherent</a:t>
              </a:r>
              <a:r>
                <a:rPr lang="en-GB" altLang="en-US" sz="1600">
                  <a:solidFill>
                    <a:srgbClr val="00FF00"/>
                  </a:solidFill>
                </a:rPr>
                <a:t> emission</a:t>
              </a:r>
              <a:endParaRPr lang="en-US" altLang="en-US" sz="1600">
                <a:solidFill>
                  <a:srgbClr val="00FF0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643188" y="888642"/>
            <a:ext cx="420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First demonstrated in 1977 at Stanford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21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alice.stfc.ac.uk/images/High_Res/ALICE_EMMA%20imag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1045003"/>
            <a:ext cx="9144000" cy="3041799"/>
          </a:xfrm>
          <a:prstGeom prst="rect">
            <a:avLst/>
          </a:prstGeom>
          <a:noFill/>
        </p:spPr>
      </p:pic>
      <p:sp>
        <p:nvSpPr>
          <p:cNvPr id="12" name="Freeform 11"/>
          <p:cNvSpPr/>
          <p:nvPr/>
        </p:nvSpPr>
        <p:spPr>
          <a:xfrm rot="10800000">
            <a:off x="-277447" y="6127398"/>
            <a:ext cx="2092598" cy="218364"/>
          </a:xfrm>
          <a:custGeom>
            <a:avLst/>
            <a:gdLst>
              <a:gd name="connsiteX0" fmla="*/ 1701800 w 1701800"/>
              <a:gd name="connsiteY0" fmla="*/ 8467 h 381000"/>
              <a:gd name="connsiteX1" fmla="*/ 651934 w 1701800"/>
              <a:gd name="connsiteY1" fmla="*/ 0 h 381000"/>
              <a:gd name="connsiteX2" fmla="*/ 8467 w 1701800"/>
              <a:gd name="connsiteY2" fmla="*/ 381000 h 381000"/>
              <a:gd name="connsiteX3" fmla="*/ 0 w 1701800"/>
              <a:gd name="connsiteY3" fmla="*/ 381000 h 381000"/>
              <a:gd name="connsiteX0" fmla="*/ 1916082 w 1916082"/>
              <a:gd name="connsiteY0" fmla="*/ 8467 h 381000"/>
              <a:gd name="connsiteX1" fmla="*/ 651934 w 1916082"/>
              <a:gd name="connsiteY1" fmla="*/ 0 h 381000"/>
              <a:gd name="connsiteX2" fmla="*/ 8467 w 1916082"/>
              <a:gd name="connsiteY2" fmla="*/ 381000 h 381000"/>
              <a:gd name="connsiteX3" fmla="*/ 0 w 1916082"/>
              <a:gd name="connsiteY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082" h="381000">
                <a:moveTo>
                  <a:pt x="1916082" y="8467"/>
                </a:moveTo>
                <a:lnTo>
                  <a:pt x="651934" y="0"/>
                </a:lnTo>
                <a:lnTo>
                  <a:pt x="8467" y="381000"/>
                </a:lnTo>
                <a:lnTo>
                  <a:pt x="0" y="381000"/>
                </a:lnTo>
              </a:path>
            </a:pathLst>
          </a:cu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Flowchart: Stored Data 13"/>
          <p:cNvSpPr/>
          <p:nvPr/>
        </p:nvSpPr>
        <p:spPr>
          <a:xfrm rot="10800000">
            <a:off x="8698472" y="5894495"/>
            <a:ext cx="137423" cy="412268"/>
          </a:xfrm>
          <a:prstGeom prst="flowChartOnlineStorag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Flowchart: Stored Data 15"/>
          <p:cNvSpPr/>
          <p:nvPr/>
        </p:nvSpPr>
        <p:spPr>
          <a:xfrm>
            <a:off x="330152" y="5878055"/>
            <a:ext cx="137423" cy="412268"/>
          </a:xfrm>
          <a:prstGeom prst="flowChartOnlineStorag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 rot="10800000">
            <a:off x="450375" y="6102511"/>
            <a:ext cx="8270543" cy="0"/>
          </a:xfrm>
          <a:custGeom>
            <a:avLst/>
            <a:gdLst>
              <a:gd name="connsiteX0" fmla="*/ 7696200 w 7696200"/>
              <a:gd name="connsiteY0" fmla="*/ 16934 h 2006600"/>
              <a:gd name="connsiteX1" fmla="*/ 0 w 7696200"/>
              <a:gd name="connsiteY1" fmla="*/ 0 h 2006600"/>
              <a:gd name="connsiteX2" fmla="*/ 8467 w 7696200"/>
              <a:gd name="connsiteY2" fmla="*/ 2006600 h 2006600"/>
              <a:gd name="connsiteX3" fmla="*/ 990600 w 7696200"/>
              <a:gd name="connsiteY3" fmla="*/ 2006600 h 2006600"/>
              <a:gd name="connsiteX0" fmla="*/ 7696200 w 7696200"/>
              <a:gd name="connsiteY0" fmla="*/ 16934 h 2006600"/>
              <a:gd name="connsiteX1" fmla="*/ 0 w 7696200"/>
              <a:gd name="connsiteY1" fmla="*/ 0 h 2006600"/>
              <a:gd name="connsiteX2" fmla="*/ 8467 w 7696200"/>
              <a:gd name="connsiteY2" fmla="*/ 1577948 h 2006600"/>
              <a:gd name="connsiteX3" fmla="*/ 990600 w 7696200"/>
              <a:gd name="connsiteY3" fmla="*/ 2006600 h 2006600"/>
              <a:gd name="connsiteX0" fmla="*/ 7696200 w 7696200"/>
              <a:gd name="connsiteY0" fmla="*/ 16934 h 1577948"/>
              <a:gd name="connsiteX1" fmla="*/ 0 w 7696200"/>
              <a:gd name="connsiteY1" fmla="*/ 0 h 1577948"/>
              <a:gd name="connsiteX2" fmla="*/ 8467 w 7696200"/>
              <a:gd name="connsiteY2" fmla="*/ 1577948 h 1577948"/>
              <a:gd name="connsiteX3" fmla="*/ 990600 w 7696200"/>
              <a:gd name="connsiteY3" fmla="*/ 1577948 h 1577948"/>
              <a:gd name="connsiteX0" fmla="*/ 7696200 w 7696200"/>
              <a:gd name="connsiteY0" fmla="*/ 16934 h 1577948"/>
              <a:gd name="connsiteX1" fmla="*/ 0 w 7696200"/>
              <a:gd name="connsiteY1" fmla="*/ 0 h 1577948"/>
              <a:gd name="connsiteX2" fmla="*/ 8467 w 7696200"/>
              <a:gd name="connsiteY2" fmla="*/ 1577948 h 1577948"/>
              <a:gd name="connsiteX0" fmla="*/ 7696200 w 7696200"/>
              <a:gd name="connsiteY0" fmla="*/ 16934 h 16934"/>
              <a:gd name="connsiteX1" fmla="*/ 0 w 7696200"/>
              <a:gd name="connsiteY1" fmla="*/ 0 h 1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96200" h="16934">
                <a:moveTo>
                  <a:pt x="7696200" y="16934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Connector 17"/>
          <p:cNvCxnSpPr>
            <a:endCxn id="20" idx="1"/>
          </p:cNvCxnSpPr>
          <p:nvPr/>
        </p:nvCxnSpPr>
        <p:spPr>
          <a:xfrm rot="10800000">
            <a:off x="1926457" y="6102510"/>
            <a:ext cx="6466916" cy="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rapezoid 18"/>
          <p:cNvSpPr/>
          <p:nvPr/>
        </p:nvSpPr>
        <p:spPr>
          <a:xfrm rot="12213432">
            <a:off x="8121109" y="5939447"/>
            <a:ext cx="480980" cy="343557"/>
          </a:xfrm>
          <a:prstGeom prst="trapezoid">
            <a:avLst>
              <a:gd name="adj" fmla="val 45275"/>
            </a:avLst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 rot="9287831">
            <a:off x="1533812" y="6029606"/>
            <a:ext cx="412268" cy="274845"/>
          </a:xfrm>
          <a:prstGeom prst="rect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 rot="10800000">
            <a:off x="625975" y="6209370"/>
            <a:ext cx="412268" cy="274845"/>
          </a:xfrm>
          <a:prstGeom prst="rect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>
            <a:stCxn id="19" idx="1"/>
          </p:cNvCxnSpPr>
          <p:nvPr/>
        </p:nvCxnSpPr>
        <p:spPr>
          <a:xfrm>
            <a:off x="8510756" y="6176257"/>
            <a:ext cx="605948" cy="51068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065016" y="6185038"/>
            <a:ext cx="1137945" cy="27695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65016" y="5741266"/>
            <a:ext cx="1137945" cy="27695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34"/>
          <p:cNvGrpSpPr/>
          <p:nvPr/>
        </p:nvGrpSpPr>
        <p:grpSpPr>
          <a:xfrm>
            <a:off x="0" y="0"/>
            <a:ext cx="9144000" cy="979712"/>
            <a:chOff x="0" y="-7255"/>
            <a:chExt cx="9144000" cy="849085"/>
          </a:xfrm>
        </p:grpSpPr>
        <p:pic>
          <p:nvPicPr>
            <p:cNvPr id="136" name="Picture 6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0" y="333832"/>
              <a:ext cx="9144000" cy="507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7" name="Picture 6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0" y="-7255"/>
              <a:ext cx="9144000" cy="428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8" name="Title 1"/>
          <p:cNvSpPr>
            <a:spLocks noGrp="1"/>
          </p:cNvSpPr>
          <p:nvPr>
            <p:ph type="title"/>
          </p:nvPr>
        </p:nvSpPr>
        <p:spPr>
          <a:xfrm>
            <a:off x="-1" y="14515"/>
            <a:ext cx="9144001" cy="624113"/>
          </a:xfrm>
          <a:noFill/>
        </p:spPr>
        <p:txBody>
          <a:bodyPr/>
          <a:lstStyle/>
          <a:p>
            <a:r>
              <a:rPr lang="en-GB" sz="3200" b="0" smtClean="0">
                <a:solidFill>
                  <a:schemeClr val="bg1"/>
                </a:solidFill>
                <a:latin typeface="Calibri" pitchFamily="34" charset="0"/>
              </a:rPr>
              <a:t>Example: ALICE </a:t>
            </a:r>
            <a:r>
              <a:rPr lang="en-GB" sz="3200" b="0" dirty="0" smtClean="0">
                <a:solidFill>
                  <a:schemeClr val="bg1"/>
                </a:solidFill>
                <a:latin typeface="Calibri" pitchFamily="34" charset="0"/>
              </a:rPr>
              <a:t>accelerator </a:t>
            </a:r>
            <a:r>
              <a:rPr lang="en-GB" sz="3200" b="0" smtClean="0">
                <a:solidFill>
                  <a:schemeClr val="bg1"/>
                </a:solidFill>
                <a:latin typeface="Calibri" pitchFamily="34" charset="0"/>
              </a:rPr>
              <a:t>and </a:t>
            </a:r>
            <a:r>
              <a:rPr lang="en-GB" sz="3200" b="0" smtClean="0">
                <a:solidFill>
                  <a:schemeClr val="bg1"/>
                </a:solidFill>
                <a:latin typeface="Calibri" pitchFamily="34" charset="0"/>
              </a:rPr>
              <a:t>FEL</a:t>
            </a:r>
            <a:endParaRPr lang="en-GB" sz="3200" b="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26" name="Picture 125" descr="ALICE_FEL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0" y="4295333"/>
            <a:ext cx="9144000" cy="13781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07519" y="5603562"/>
            <a:ext cx="814136" cy="24622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Undulator</a:t>
            </a:r>
            <a:endParaRPr lang="en-GB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502" y="5433349"/>
            <a:ext cx="800338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Upstream mirror</a:t>
            </a:r>
            <a:endParaRPr lang="en-GB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63292" y="5418448"/>
            <a:ext cx="970434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Downstream mirror</a:t>
            </a:r>
            <a:endParaRPr lang="en-GB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4034" y="6342186"/>
            <a:ext cx="36000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4074" y="6542522"/>
            <a:ext cx="1170296" cy="246221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Electron path</a:t>
            </a:r>
            <a:endParaRPr lang="en-GB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57604" y="3588277"/>
            <a:ext cx="1299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230 kV DC </a:t>
            </a:r>
            <a:r>
              <a:rPr lang="en-GB" sz="800" dirty="0" err="1" smtClean="0">
                <a:latin typeface="Arial" pitchFamily="34" charset="0"/>
                <a:cs typeface="Arial" pitchFamily="34" charset="0"/>
              </a:rPr>
              <a:t>GaAs</a:t>
            </a:r>
            <a:r>
              <a:rPr lang="en-GB" sz="800" dirty="0" smtClean="0">
                <a:latin typeface="Arial" pitchFamily="34" charset="0"/>
                <a:cs typeface="Arial" pitchFamily="34" charset="0"/>
              </a:rPr>
              <a:t> cathode gun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83701" y="2022297"/>
            <a:ext cx="8157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PI laser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55331" y="3887002"/>
            <a:ext cx="1276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Booster: 2 9-cell SC L-band cavities →6.5MeV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82759" y="2834605"/>
            <a:ext cx="782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err="1" smtClean="0">
                <a:latin typeface="Arial" pitchFamily="34" charset="0"/>
                <a:cs typeface="Arial" pitchFamily="34" charset="0"/>
              </a:rPr>
              <a:t>Buncher</a:t>
            </a:r>
            <a:r>
              <a:rPr lang="en-GB" sz="800" dirty="0" smtClean="0">
                <a:latin typeface="Arial" pitchFamily="34" charset="0"/>
                <a:cs typeface="Arial" pitchFamily="34" charset="0"/>
              </a:rPr>
              <a:t> cavity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622379" y="3430416"/>
            <a:ext cx="105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err="1" smtClean="0">
                <a:latin typeface="Arial" pitchFamily="34" charset="0"/>
                <a:cs typeface="Arial" pitchFamily="34" charset="0"/>
              </a:rPr>
              <a:t>Linac</a:t>
            </a:r>
            <a:r>
              <a:rPr lang="en-GB" sz="800" dirty="0" smtClean="0">
                <a:latin typeface="Arial" pitchFamily="34" charset="0"/>
                <a:cs typeface="Arial" pitchFamily="34" charset="0"/>
              </a:rPr>
              <a:t>: 2 9-cell SC L-band cavities  →27.5MeV, ER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09319" y="2279157"/>
            <a:ext cx="608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6.5MeV</a:t>
            </a:r>
          </a:p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dump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37785" y="1931470"/>
            <a:ext cx="850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Bunch compression chicane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65496" y="2198149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FEL </a:t>
            </a:r>
            <a:r>
              <a:rPr lang="en-GB" sz="800" dirty="0" err="1" smtClean="0">
                <a:latin typeface="Arial" pitchFamily="34" charset="0"/>
                <a:cs typeface="Arial" pitchFamily="34" charset="0"/>
              </a:rPr>
              <a:t>beamline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50462" y="2235190"/>
            <a:ext cx="12994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FEL optical cavity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6123398" y="2373330"/>
            <a:ext cx="672038" cy="4949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6597879" y="1803442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THz </a:t>
            </a:r>
            <a:r>
              <a:rPr lang="en-GB" sz="800" dirty="0" err="1" smtClean="0">
                <a:latin typeface="Arial" pitchFamily="34" charset="0"/>
                <a:cs typeface="Arial" pitchFamily="34" charset="0"/>
              </a:rPr>
              <a:t>beamline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68884" y="3072460"/>
            <a:ext cx="12994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800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GB" sz="800" dirty="0" smtClean="0">
                <a:latin typeface="Arial" pitchFamily="34" charset="0"/>
                <a:cs typeface="Arial" pitchFamily="34" charset="0"/>
              </a:rPr>
              <a:t> arc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Straight Connector 49"/>
          <p:cNvCxnSpPr/>
          <p:nvPr/>
        </p:nvCxnSpPr>
        <p:spPr bwMode="auto">
          <a:xfrm flipV="1">
            <a:off x="0" y="2476073"/>
            <a:ext cx="4767209" cy="19184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>
            <a:off x="6832315" y="2928135"/>
            <a:ext cx="2311685" cy="14702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V="1">
            <a:off x="4899414" y="2336145"/>
            <a:ext cx="103239" cy="7964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V="1">
            <a:off x="5002653" y="2335237"/>
            <a:ext cx="146122" cy="9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rot="10800000">
            <a:off x="6030932" y="2363058"/>
            <a:ext cx="92466" cy="102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ctangle 14"/>
          <p:cNvSpPr/>
          <p:nvPr/>
        </p:nvSpPr>
        <p:spPr>
          <a:xfrm rot="10800000">
            <a:off x="8715719" y="6068054"/>
            <a:ext cx="274846" cy="68711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10800000">
            <a:off x="8626542" y="5854176"/>
            <a:ext cx="274845" cy="1527"/>
          </a:xfrm>
          <a:prstGeom prst="line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Down Arrow 46"/>
          <p:cNvSpPr/>
          <p:nvPr/>
        </p:nvSpPr>
        <p:spPr>
          <a:xfrm flipV="1">
            <a:off x="8721092" y="4788876"/>
            <a:ext cx="121838" cy="629313"/>
          </a:xfrm>
          <a:prstGeom prst="downArrow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Down Arrow 48"/>
          <p:cNvSpPr/>
          <p:nvPr/>
        </p:nvSpPr>
        <p:spPr>
          <a:xfrm flipV="1">
            <a:off x="283407" y="4882661"/>
            <a:ext cx="121838" cy="550185"/>
          </a:xfrm>
          <a:prstGeom prst="downArrow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 bwMode="auto">
          <a:xfrm>
            <a:off x="0" y="1226127"/>
            <a:ext cx="1724891" cy="177684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2" name="Rectangle 51"/>
          <p:cNvSpPr/>
          <p:nvPr/>
        </p:nvSpPr>
        <p:spPr bwMode="auto">
          <a:xfrm rot="759563">
            <a:off x="1652164" y="1620565"/>
            <a:ext cx="2169461" cy="267589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5" name="Rectangle 54"/>
          <p:cNvSpPr/>
          <p:nvPr/>
        </p:nvSpPr>
        <p:spPr bwMode="auto">
          <a:xfrm rot="759563">
            <a:off x="1655685" y="2536141"/>
            <a:ext cx="694396" cy="58440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1724892" y="1683325"/>
            <a:ext cx="322118" cy="301339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86309" y="1461362"/>
            <a:ext cx="1299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sz="8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GB" sz="800" dirty="0" smtClean="0">
                <a:latin typeface="Arial" pitchFamily="34" charset="0"/>
                <a:cs typeface="Arial" pitchFamily="34" charset="0"/>
              </a:rPr>
              <a:t> arc: TBA on translation stage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2466" y="952288"/>
            <a:ext cx="1299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itchFamily="34" charset="0"/>
                <a:cs typeface="Arial" pitchFamily="34" charset="0"/>
              </a:rPr>
              <a:t>EMMA non-scaling FFAG accelerator</a:t>
            </a:r>
            <a:endParaRPr lang="en-GB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5714" y="836377"/>
            <a:ext cx="3825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mtClean="0"/>
              <a:t>Daresbury, Laboratory, UK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444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-1" y="-7254"/>
            <a:ext cx="9144001" cy="1326388"/>
            <a:chOff x="-1" y="-7254"/>
            <a:chExt cx="9144001" cy="1326388"/>
          </a:xfrm>
        </p:grpSpPr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329783"/>
              <a:ext cx="9144000" cy="989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" name="Picture 6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0" y="-7254"/>
              <a:ext cx="9144000" cy="494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" name="Title 1"/>
            <p:cNvSpPr txBox="1">
              <a:spLocks/>
            </p:cNvSpPr>
            <p:nvPr/>
          </p:nvSpPr>
          <p:spPr bwMode="auto">
            <a:xfrm>
              <a:off x="-1" y="14515"/>
              <a:ext cx="9144001" cy="624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3200" kern="0" dirty="0" smtClean="0">
                  <a:solidFill>
                    <a:srgbClr val="FFFFFF"/>
                  </a:solidFill>
                  <a:latin typeface="Calibri" pitchFamily="34" charset="0"/>
                  <a:ea typeface="+mj-ea"/>
                  <a:cs typeface="Arial" pitchFamily="34" charset="0"/>
                </a:rPr>
                <a:t>Electron Beam</a:t>
              </a:r>
              <a:endParaRPr lang="en-GB" sz="3200" kern="0" dirty="0">
                <a:solidFill>
                  <a:srgbClr val="FFFFFF"/>
                </a:solidFill>
                <a:latin typeface="Calibri" pitchFamily="34" charset="0"/>
                <a:ea typeface="+mj-ea"/>
                <a:cs typeface="Arial" pitchFamily="34" charset="0"/>
              </a:endParaRPr>
            </a:p>
          </p:txBody>
        </p:sp>
      </p:grpSp>
      <p:pic>
        <p:nvPicPr>
          <p:cNvPr id="4" name="Picture 3" descr="FEL1.jpg"/>
          <p:cNvPicPr>
            <a:picLocks noChangeAspect="1"/>
          </p:cNvPicPr>
          <p:nvPr/>
        </p:nvPicPr>
        <p:blipFill>
          <a:blip r:embed="rId5" cstate="screen"/>
          <a:srcRect t="-132"/>
          <a:stretch>
            <a:fillRect/>
          </a:stretch>
        </p:blipFill>
        <p:spPr>
          <a:xfrm>
            <a:off x="91440" y="789709"/>
            <a:ext cx="8961120" cy="59768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255" y="5389684"/>
            <a:ext cx="2019290" cy="338554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Upstream mirror</a:t>
            </a:r>
            <a:endParaRPr lang="en-GB" sz="1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4990" y="1481124"/>
            <a:ext cx="991718" cy="2923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3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Undulator</a:t>
            </a:r>
            <a:endParaRPr lang="en-GB" sz="13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8277" y="838727"/>
            <a:ext cx="1362074" cy="246221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Downstream mirror</a:t>
            </a:r>
            <a:endParaRPr lang="en-GB" sz="1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6162685" y="924862"/>
          <a:ext cx="2786082" cy="42672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393041"/>
                <a:gridCol w="1393041"/>
              </a:tblGrid>
              <a:tr h="304078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i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Electron</a:t>
                      </a:r>
                      <a:r>
                        <a:rPr lang="en-GB" sz="1400" i="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beam at FEL</a:t>
                      </a:r>
                      <a:endParaRPr lang="en-GB" sz="1400" i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Energy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27.5MeV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Bunch Charge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60-80pC (@16.25MHz)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Arial" pitchFamily="34" charset="0"/>
                          <a:cs typeface="Arial" pitchFamily="34" charset="0"/>
                        </a:rPr>
                        <a:t>FWHM Bunch Length 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~1ps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Normalised</a:t>
                      </a:r>
                      <a:r>
                        <a:rPr lang="en-GB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Emittance</a:t>
                      </a:r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~12 mm-</a:t>
                      </a:r>
                      <a:r>
                        <a:rPr lang="en-GB" sz="1400" dirty="0" err="1" smtClean="0">
                          <a:latin typeface="Arial" pitchFamily="34" charset="0"/>
                          <a:cs typeface="Arial" pitchFamily="34" charset="0"/>
                        </a:rPr>
                        <a:t>mrad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Energy Spread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~0.5% </a:t>
                      </a:r>
                      <a:r>
                        <a:rPr lang="en-GB" sz="1400" dirty="0" err="1" smtClean="0">
                          <a:latin typeface="Arial" pitchFamily="34" charset="0"/>
                          <a:cs typeface="Arial" pitchFamily="34" charset="0"/>
                        </a:rPr>
                        <a:t>rms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Repetition</a:t>
                      </a:r>
                      <a:r>
                        <a:rPr lang="en-GB" sz="1400" baseline="0" dirty="0" smtClean="0">
                          <a:latin typeface="Arial" pitchFamily="34" charset="0"/>
                          <a:cs typeface="Arial" pitchFamily="34" charset="0"/>
                        </a:rPr>
                        <a:t> Rate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81.25MHz/ 16.25MHz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Arial" pitchFamily="34" charset="0"/>
                          <a:cs typeface="Arial" pitchFamily="34" charset="0"/>
                        </a:rPr>
                        <a:t>Macropulse</a:t>
                      </a:r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 Duration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≤100µs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Arial" pitchFamily="34" charset="0"/>
                          <a:cs typeface="Arial" pitchFamily="34" charset="0"/>
                        </a:rPr>
                        <a:t>Macropulse</a:t>
                      </a:r>
                      <a:r>
                        <a:rPr lang="en-GB" sz="1400" baseline="0" dirty="0" smtClean="0">
                          <a:latin typeface="Arial" pitchFamily="34" charset="0"/>
                          <a:cs typeface="Arial" pitchFamily="34" charset="0"/>
                        </a:rPr>
                        <a:t> Rep. Rate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10Hz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734050" y="5286388"/>
            <a:ext cx="2305050" cy="338554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Bunch Compressor</a:t>
            </a:r>
            <a:endParaRPr lang="en-GB" sz="1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 rot="5400000">
            <a:off x="2066338" y="2981911"/>
            <a:ext cx="5816414" cy="1906475"/>
          </a:xfrm>
          <a:custGeom>
            <a:avLst/>
            <a:gdLst>
              <a:gd name="connsiteX0" fmla="*/ 1701800 w 1701800"/>
              <a:gd name="connsiteY0" fmla="*/ 8467 h 381000"/>
              <a:gd name="connsiteX1" fmla="*/ 651934 w 1701800"/>
              <a:gd name="connsiteY1" fmla="*/ 0 h 381000"/>
              <a:gd name="connsiteX2" fmla="*/ 8467 w 1701800"/>
              <a:gd name="connsiteY2" fmla="*/ 381000 h 381000"/>
              <a:gd name="connsiteX3" fmla="*/ 0 w 1701800"/>
              <a:gd name="connsiteY3" fmla="*/ 381000 h 381000"/>
              <a:gd name="connsiteX0" fmla="*/ 1916082 w 1916082"/>
              <a:gd name="connsiteY0" fmla="*/ 8467 h 381000"/>
              <a:gd name="connsiteX1" fmla="*/ 651934 w 1916082"/>
              <a:gd name="connsiteY1" fmla="*/ 0 h 381000"/>
              <a:gd name="connsiteX2" fmla="*/ 8467 w 1916082"/>
              <a:gd name="connsiteY2" fmla="*/ 381000 h 381000"/>
              <a:gd name="connsiteX3" fmla="*/ 0 w 1916082"/>
              <a:gd name="connsiteY3" fmla="*/ 381000 h 381000"/>
              <a:gd name="connsiteX0" fmla="*/ 2882587 w 2882587"/>
              <a:gd name="connsiteY0" fmla="*/ 8467 h 1200053"/>
              <a:gd name="connsiteX1" fmla="*/ 1618439 w 2882587"/>
              <a:gd name="connsiteY1" fmla="*/ 0 h 1200053"/>
              <a:gd name="connsiteX2" fmla="*/ 974972 w 2882587"/>
              <a:gd name="connsiteY2" fmla="*/ 381000 h 1200053"/>
              <a:gd name="connsiteX3" fmla="*/ 0 w 2882587"/>
              <a:gd name="connsiteY3" fmla="*/ 1200053 h 1200053"/>
              <a:gd name="connsiteX0" fmla="*/ 2706859 w 2706859"/>
              <a:gd name="connsiteY0" fmla="*/ 8467 h 1141549"/>
              <a:gd name="connsiteX1" fmla="*/ 1442711 w 2706859"/>
              <a:gd name="connsiteY1" fmla="*/ 0 h 1141549"/>
              <a:gd name="connsiteX2" fmla="*/ 799244 w 2706859"/>
              <a:gd name="connsiteY2" fmla="*/ 381000 h 1141549"/>
              <a:gd name="connsiteX3" fmla="*/ 0 w 2706859"/>
              <a:gd name="connsiteY3" fmla="*/ 1141549 h 1141549"/>
              <a:gd name="connsiteX0" fmla="*/ 2706859 w 2706859"/>
              <a:gd name="connsiteY0" fmla="*/ 8467 h 1141549"/>
              <a:gd name="connsiteX1" fmla="*/ 1442711 w 2706859"/>
              <a:gd name="connsiteY1" fmla="*/ 0 h 1141549"/>
              <a:gd name="connsiteX2" fmla="*/ 832193 w 2706859"/>
              <a:gd name="connsiteY2" fmla="*/ 322496 h 1141549"/>
              <a:gd name="connsiteX3" fmla="*/ 0 w 2706859"/>
              <a:gd name="connsiteY3" fmla="*/ 1141549 h 1141549"/>
              <a:gd name="connsiteX0" fmla="*/ 2970452 w 2970452"/>
              <a:gd name="connsiteY0" fmla="*/ 8467 h 1170800"/>
              <a:gd name="connsiteX1" fmla="*/ 1706304 w 2970452"/>
              <a:gd name="connsiteY1" fmla="*/ 0 h 1170800"/>
              <a:gd name="connsiteX2" fmla="*/ 1095786 w 2970452"/>
              <a:gd name="connsiteY2" fmla="*/ 322496 h 1170800"/>
              <a:gd name="connsiteX3" fmla="*/ 0 w 2970452"/>
              <a:gd name="connsiteY3" fmla="*/ 1170800 h 1170800"/>
              <a:gd name="connsiteX0" fmla="*/ 4606922 w 4606922"/>
              <a:gd name="connsiteY0" fmla="*/ 680538 h 994567"/>
              <a:gd name="connsiteX1" fmla="*/ 3342774 w 4606922"/>
              <a:gd name="connsiteY1" fmla="*/ 672071 h 994567"/>
              <a:gd name="connsiteX2" fmla="*/ 2732256 w 4606922"/>
              <a:gd name="connsiteY2" fmla="*/ 994567 h 994567"/>
              <a:gd name="connsiteX3" fmla="*/ 0 w 4606922"/>
              <a:gd name="connsiteY3" fmla="*/ 0 h 994567"/>
              <a:gd name="connsiteX0" fmla="*/ 4606922 w 4606922"/>
              <a:gd name="connsiteY0" fmla="*/ 680538 h 1046068"/>
              <a:gd name="connsiteX1" fmla="*/ 3342774 w 4606922"/>
              <a:gd name="connsiteY1" fmla="*/ 672071 h 1046068"/>
              <a:gd name="connsiteX2" fmla="*/ 2732256 w 4606922"/>
              <a:gd name="connsiteY2" fmla="*/ 994567 h 1046068"/>
              <a:gd name="connsiteX3" fmla="*/ 120813 w 4606922"/>
              <a:gd name="connsiteY3" fmla="*/ 1046068 h 1046068"/>
              <a:gd name="connsiteX4" fmla="*/ 0 w 4606922"/>
              <a:gd name="connsiteY4" fmla="*/ 0 h 1046068"/>
              <a:gd name="connsiteX0" fmla="*/ 4606922 w 4606922"/>
              <a:gd name="connsiteY0" fmla="*/ 680538 h 1894373"/>
              <a:gd name="connsiteX1" fmla="*/ 3342774 w 4606922"/>
              <a:gd name="connsiteY1" fmla="*/ 672071 h 1894373"/>
              <a:gd name="connsiteX2" fmla="*/ 2732256 w 4606922"/>
              <a:gd name="connsiteY2" fmla="*/ 994567 h 1894373"/>
              <a:gd name="connsiteX3" fmla="*/ 1779248 w 4606922"/>
              <a:gd name="connsiteY3" fmla="*/ 1894373 h 1894373"/>
              <a:gd name="connsiteX4" fmla="*/ 120813 w 4606922"/>
              <a:gd name="connsiteY4" fmla="*/ 1046068 h 1894373"/>
              <a:gd name="connsiteX5" fmla="*/ 0 w 4606922"/>
              <a:gd name="connsiteY5" fmla="*/ 0 h 1894373"/>
              <a:gd name="connsiteX0" fmla="*/ 4606922 w 4606922"/>
              <a:gd name="connsiteY0" fmla="*/ 680538 h 1894373"/>
              <a:gd name="connsiteX1" fmla="*/ 3342774 w 4606922"/>
              <a:gd name="connsiteY1" fmla="*/ 672071 h 1894373"/>
              <a:gd name="connsiteX2" fmla="*/ 2765205 w 4606922"/>
              <a:gd name="connsiteY2" fmla="*/ 1096949 h 1894373"/>
              <a:gd name="connsiteX3" fmla="*/ 1779248 w 4606922"/>
              <a:gd name="connsiteY3" fmla="*/ 1894373 h 1894373"/>
              <a:gd name="connsiteX4" fmla="*/ 120813 w 4606922"/>
              <a:gd name="connsiteY4" fmla="*/ 1046068 h 1894373"/>
              <a:gd name="connsiteX5" fmla="*/ 0 w 4606922"/>
              <a:gd name="connsiteY5" fmla="*/ 0 h 1894373"/>
              <a:gd name="connsiteX0" fmla="*/ 4606922 w 4606922"/>
              <a:gd name="connsiteY0" fmla="*/ 680538 h 1894373"/>
              <a:gd name="connsiteX1" fmla="*/ 3342774 w 4606922"/>
              <a:gd name="connsiteY1" fmla="*/ 672071 h 1894373"/>
              <a:gd name="connsiteX2" fmla="*/ 2765205 w 4606922"/>
              <a:gd name="connsiteY2" fmla="*/ 1096949 h 1894373"/>
              <a:gd name="connsiteX3" fmla="*/ 1779248 w 4606922"/>
              <a:gd name="connsiteY3" fmla="*/ 1894373 h 1894373"/>
              <a:gd name="connsiteX4" fmla="*/ 120813 w 4606922"/>
              <a:gd name="connsiteY4" fmla="*/ 1133824 h 1894373"/>
              <a:gd name="connsiteX5" fmla="*/ 0 w 4606922"/>
              <a:gd name="connsiteY5" fmla="*/ 0 h 1894373"/>
              <a:gd name="connsiteX0" fmla="*/ 4606922 w 4606922"/>
              <a:gd name="connsiteY0" fmla="*/ 680538 h 1894373"/>
              <a:gd name="connsiteX1" fmla="*/ 3342774 w 4606922"/>
              <a:gd name="connsiteY1" fmla="*/ 672071 h 1894373"/>
              <a:gd name="connsiteX2" fmla="*/ 2765205 w 4606922"/>
              <a:gd name="connsiteY2" fmla="*/ 1096949 h 1894373"/>
              <a:gd name="connsiteX3" fmla="*/ 1779248 w 4606922"/>
              <a:gd name="connsiteY3" fmla="*/ 1894373 h 1894373"/>
              <a:gd name="connsiteX4" fmla="*/ 109829 w 4606922"/>
              <a:gd name="connsiteY4" fmla="*/ 1250833 h 1894373"/>
              <a:gd name="connsiteX5" fmla="*/ 0 w 4606922"/>
              <a:gd name="connsiteY5" fmla="*/ 0 h 1894373"/>
              <a:gd name="connsiteX0" fmla="*/ 4541024 w 4541024"/>
              <a:gd name="connsiteY0" fmla="*/ 768296 h 1982131"/>
              <a:gd name="connsiteX1" fmla="*/ 3276876 w 4541024"/>
              <a:gd name="connsiteY1" fmla="*/ 759829 h 1982131"/>
              <a:gd name="connsiteX2" fmla="*/ 2699307 w 4541024"/>
              <a:gd name="connsiteY2" fmla="*/ 1184707 h 1982131"/>
              <a:gd name="connsiteX3" fmla="*/ 1713350 w 4541024"/>
              <a:gd name="connsiteY3" fmla="*/ 1982131 h 1982131"/>
              <a:gd name="connsiteX4" fmla="*/ 43931 w 4541024"/>
              <a:gd name="connsiteY4" fmla="*/ 1338591 h 1982131"/>
              <a:gd name="connsiteX5" fmla="*/ 0 w 4541024"/>
              <a:gd name="connsiteY5" fmla="*/ 0 h 1982131"/>
              <a:gd name="connsiteX0" fmla="*/ 4541024 w 4541024"/>
              <a:gd name="connsiteY0" fmla="*/ 768296 h 1982131"/>
              <a:gd name="connsiteX1" fmla="*/ 3276876 w 4541024"/>
              <a:gd name="connsiteY1" fmla="*/ 759829 h 1982131"/>
              <a:gd name="connsiteX2" fmla="*/ 2699307 w 4541024"/>
              <a:gd name="connsiteY2" fmla="*/ 1184707 h 1982131"/>
              <a:gd name="connsiteX3" fmla="*/ 1713350 w 4541024"/>
              <a:gd name="connsiteY3" fmla="*/ 1982131 h 1982131"/>
              <a:gd name="connsiteX4" fmla="*/ 109829 w 4541024"/>
              <a:gd name="connsiteY4" fmla="*/ 1280086 h 1982131"/>
              <a:gd name="connsiteX5" fmla="*/ 0 w 4541024"/>
              <a:gd name="connsiteY5" fmla="*/ 0 h 198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1024" h="1982131">
                <a:moveTo>
                  <a:pt x="4541024" y="768296"/>
                </a:moveTo>
                <a:lnTo>
                  <a:pt x="3276876" y="759829"/>
                </a:lnTo>
                <a:lnTo>
                  <a:pt x="2699307" y="1184707"/>
                </a:lnTo>
                <a:lnTo>
                  <a:pt x="1713350" y="1982131"/>
                </a:lnTo>
                <a:lnTo>
                  <a:pt x="109829" y="1280086"/>
                </a:lnTo>
                <a:lnTo>
                  <a:pt x="0" y="0"/>
                </a:lnTo>
              </a:path>
            </a:pathLst>
          </a:custGeom>
          <a:ln w="60325">
            <a:solidFill>
              <a:srgbClr val="0070C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43375" y="6249396"/>
            <a:ext cx="1962721" cy="400110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Electron path</a:t>
            </a:r>
            <a:endParaRPr lang="en-GB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973317" y="6765914"/>
            <a:ext cx="457200" cy="888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899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How the FEL Ouput Builds Up in ALICE</a:t>
            </a:r>
            <a:endParaRPr lang="en-GB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90" y="973138"/>
            <a:ext cx="751042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1820" y="6336406"/>
            <a:ext cx="8693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FEL emits over wavelength range ~6 to ~12 </a:t>
            </a:r>
            <a:r>
              <a:rPr lang="en-GB" smtClean="0">
                <a:latin typeface="Symbol" panose="05050102010706020507" pitchFamily="18" charset="2"/>
              </a:rPr>
              <a:t>m</a:t>
            </a:r>
            <a:r>
              <a:rPr lang="en-GB" smtClean="0"/>
              <a:t>m (infra- red) – user chooses wavelength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81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/>
              <a:t>The Oscillator FEL</a:t>
            </a:r>
          </a:p>
        </p:txBody>
      </p:sp>
      <p:sp>
        <p:nvSpPr>
          <p:cNvPr id="563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 altLang="en-US"/>
              <a:t>For oscillator FEL the single pass gain is small.</a:t>
            </a:r>
          </a:p>
          <a:p>
            <a:pPr lvl="1"/>
            <a:r>
              <a:rPr lang="en-GB" altLang="en-US"/>
              <a:t>The emitted radiation is contained in a resonator to produce a </a:t>
            </a:r>
            <a:r>
              <a:rPr lang="en-GB" altLang="en-US">
                <a:solidFill>
                  <a:srgbClr val="FF0000"/>
                </a:solidFill>
              </a:rPr>
              <a:t>FEEDBACK system</a:t>
            </a:r>
          </a:p>
          <a:p>
            <a:pPr lvl="1"/>
            <a:r>
              <a:rPr lang="en-GB" altLang="en-US"/>
              <a:t>Each pass the radiation is further amplified</a:t>
            </a:r>
          </a:p>
          <a:p>
            <a:pPr lvl="1"/>
            <a:r>
              <a:rPr lang="en-GB" altLang="en-US"/>
              <a:t>Some radiation extracted, most radiation reflected</a:t>
            </a:r>
          </a:p>
          <a:p>
            <a:pPr lvl="1"/>
            <a:r>
              <a:rPr lang="en-GB" altLang="en-US" b="1">
                <a:solidFill>
                  <a:srgbClr val="00FF00"/>
                </a:solidFill>
              </a:rPr>
              <a:t>Increasing</a:t>
            </a:r>
            <a:r>
              <a:rPr lang="en-GB" altLang="en-US"/>
              <a:t> cavity intensity </a:t>
            </a:r>
            <a:r>
              <a:rPr lang="en-GB" altLang="en-US" b="1">
                <a:solidFill>
                  <a:srgbClr val="00FF00"/>
                </a:solidFill>
              </a:rPr>
              <a:t>strengthens interaction</a:t>
            </a:r>
            <a:r>
              <a:rPr lang="en-GB" altLang="en-US"/>
              <a:t> leading to </a:t>
            </a:r>
            <a:r>
              <a:rPr lang="en-GB" altLang="en-US" b="1">
                <a:solidFill>
                  <a:srgbClr val="00FF00"/>
                </a:solidFill>
              </a:rPr>
              <a:t>exponential growth</a:t>
            </a:r>
            <a:r>
              <a:rPr lang="en-GB" altLang="en-US"/>
              <a:t>:</a:t>
            </a:r>
          </a:p>
          <a:p>
            <a:pPr lvl="2">
              <a:buFont typeface="Wingdings" pitchFamily="2" charset="2"/>
              <a:buNone/>
            </a:pPr>
            <a:r>
              <a:rPr lang="en-GB" altLang="en-US"/>
              <a:t/>
            </a:r>
            <a:br>
              <a:rPr lang="en-GB" altLang="en-US"/>
            </a:br>
            <a:r>
              <a:rPr lang="en-GB" altLang="en-US"/>
              <a:t/>
            </a:r>
            <a:br>
              <a:rPr lang="en-GB" altLang="en-US"/>
            </a:br>
            <a:endParaRPr lang="en-GB" altLang="en-US"/>
          </a:p>
          <a:p>
            <a:pPr lvl="1"/>
            <a:endParaRPr lang="en-GB" altLang="en-US"/>
          </a:p>
          <a:p>
            <a:pPr lvl="1">
              <a:buFont typeface="Wingdings" pitchFamily="2" charset="2"/>
              <a:buNone/>
            </a:pPr>
            <a:endParaRPr lang="en-GB" altLang="en-US"/>
          </a:p>
        </p:txBody>
      </p:sp>
      <p:pic>
        <p:nvPicPr>
          <p:cNvPr id="56324" name="Picture 10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4579938"/>
            <a:ext cx="41402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5" name="Text Box 1029"/>
          <p:cNvSpPr txBox="1">
            <a:spLocks noChangeArrowheads="1"/>
          </p:cNvSpPr>
          <p:nvPr/>
        </p:nvSpPr>
        <p:spPr bwMode="auto">
          <a:xfrm>
            <a:off x="2413000" y="5364163"/>
            <a:ext cx="4454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CC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400" b="1">
                <a:solidFill>
                  <a:srgbClr val="00FF00"/>
                </a:solidFill>
              </a:rPr>
              <a:t>Energy transfer</a:t>
            </a:r>
            <a:r>
              <a:rPr lang="en-GB" altLang="en-US" sz="1400">
                <a:solidFill>
                  <a:srgbClr val="00FF00"/>
                </a:solidFill>
              </a:rPr>
              <a:t> </a:t>
            </a:r>
            <a:r>
              <a:rPr lang="en-GB" altLang="en-US" sz="1400"/>
              <a:t>depends on</a:t>
            </a:r>
            <a:r>
              <a:rPr lang="en-GB" altLang="en-US" sz="1400">
                <a:solidFill>
                  <a:srgbClr val="00FF00"/>
                </a:solidFill>
              </a:rPr>
              <a:t> </a:t>
            </a:r>
            <a:r>
              <a:rPr lang="en-GB" altLang="en-US" sz="1400" b="1">
                <a:solidFill>
                  <a:srgbClr val="00FF00"/>
                </a:solidFill>
              </a:rPr>
              <a:t>cavity intensity</a:t>
            </a:r>
            <a:endParaRPr lang="en-US" altLang="en-US" sz="1400" b="1">
              <a:solidFill>
                <a:srgbClr val="00FF00"/>
              </a:solidFill>
            </a:endParaRPr>
          </a:p>
        </p:txBody>
      </p:sp>
      <p:sp>
        <p:nvSpPr>
          <p:cNvPr id="56326" name="Line 1030"/>
          <p:cNvSpPr>
            <a:spLocks noChangeShapeType="1"/>
          </p:cNvSpPr>
          <p:nvPr/>
        </p:nvSpPr>
        <p:spPr bwMode="auto">
          <a:xfrm flipH="1" flipV="1">
            <a:off x="2862263" y="5003800"/>
            <a:ext cx="88900" cy="404813"/>
          </a:xfrm>
          <a:prstGeom prst="line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327" name="Line 1031"/>
          <p:cNvSpPr>
            <a:spLocks noChangeShapeType="1"/>
          </p:cNvSpPr>
          <p:nvPr/>
        </p:nvSpPr>
        <p:spPr bwMode="auto">
          <a:xfrm flipV="1">
            <a:off x="5786438" y="5094288"/>
            <a:ext cx="271462" cy="314325"/>
          </a:xfrm>
          <a:prstGeom prst="line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5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Oscillator FELs Need Mirrors !</a:t>
            </a:r>
            <a:endParaRPr lang="en-GB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053" y="973138"/>
            <a:ext cx="6267893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0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972458"/>
            <a:ext cx="8424153" cy="5153705"/>
          </a:xfrm>
        </p:spPr>
        <p:txBody>
          <a:bodyPr>
            <a:normAutofit/>
          </a:bodyPr>
          <a:lstStyle/>
          <a:p>
            <a:r>
              <a:rPr lang="en-GB" sz="2800" b="1" smtClean="0"/>
              <a:t>3</a:t>
            </a:r>
            <a:r>
              <a:rPr lang="en-GB" sz="2800" b="1" baseline="30000" smtClean="0"/>
              <a:t>rd</a:t>
            </a:r>
            <a:r>
              <a:rPr lang="en-GB" sz="2800" b="1" smtClean="0"/>
              <a:t> generation light sources (3GLS) provide scientists with access to intense, stable, tuneable, monochromatic, light across a very broad spectral range (THz to X-ray)</a:t>
            </a:r>
          </a:p>
          <a:p>
            <a:r>
              <a:rPr lang="en-GB" sz="2800" smtClean="0"/>
              <a:t>The science that has become possible since 3GLS came on stream is </a:t>
            </a:r>
            <a:r>
              <a:rPr lang="en-GB" sz="2800" b="1" i="1" smtClean="0">
                <a:solidFill>
                  <a:srgbClr val="0000FF"/>
                </a:solidFill>
              </a:rPr>
              <a:t>dazzling</a:t>
            </a:r>
            <a:r>
              <a:rPr lang="en-GB" sz="2800" smtClean="0">
                <a:solidFill>
                  <a:srgbClr val="0000FF"/>
                </a:solidFill>
              </a:rPr>
              <a:t> </a:t>
            </a:r>
            <a:r>
              <a:rPr lang="en-GB" sz="2800" smtClean="0"/>
              <a:t>in its breadth and reach</a:t>
            </a:r>
          </a:p>
          <a:p>
            <a:r>
              <a:rPr lang="en-GB" sz="2800" b="1" smtClean="0">
                <a:solidFill>
                  <a:srgbClr val="FF0000"/>
                </a:solidFill>
              </a:rPr>
              <a:t>The impact of this science is clear simply by counting the Nobel prizes that have been awarded …</a:t>
            </a:r>
            <a:endParaRPr lang="en-GB" b="1" dirty="0" smtClean="0">
              <a:solidFill>
                <a:srgbClr val="FF0000"/>
              </a:solidFill>
            </a:endParaRP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grpSp>
        <p:nvGrpSpPr>
          <p:cNvPr id="6" name="Group 8"/>
          <p:cNvGrpSpPr/>
          <p:nvPr/>
        </p:nvGrpSpPr>
        <p:grpSpPr>
          <a:xfrm>
            <a:off x="0" y="-7254"/>
            <a:ext cx="9144000" cy="979712"/>
            <a:chOff x="0" y="-7255"/>
            <a:chExt cx="9144000" cy="849085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 l="8484" r="8402" b="79934"/>
            <a:stretch>
              <a:fillRect/>
            </a:stretch>
          </p:blipFill>
          <p:spPr bwMode="auto">
            <a:xfrm>
              <a:off x="0" y="333832"/>
              <a:ext cx="9144000" cy="507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 l="8484" r="8402" b="95937"/>
            <a:stretch>
              <a:fillRect/>
            </a:stretch>
          </p:blipFill>
          <p:spPr bwMode="auto">
            <a:xfrm>
              <a:off x="0" y="-7255"/>
              <a:ext cx="9144000" cy="428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Title 1"/>
          <p:cNvSpPr txBox="1">
            <a:spLocks/>
          </p:cNvSpPr>
          <p:nvPr/>
        </p:nvSpPr>
        <p:spPr bwMode="auto">
          <a:xfrm>
            <a:off x="-1" y="14515"/>
            <a:ext cx="9144001" cy="6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Arial" pitchFamily="34" charset="0"/>
              </a:rPr>
              <a:t>Motivation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316" y="973138"/>
            <a:ext cx="7469368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121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X-Ray FELs </a:t>
            </a:r>
            <a:r>
              <a:rPr lang="en-GB" smtClean="0"/>
              <a:t>Are Big !</a:t>
            </a:r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50" y="973138"/>
            <a:ext cx="68707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76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Undulators Are Long !</a:t>
            </a:r>
            <a:endParaRPr lang="en-GB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58" y="973138"/>
            <a:ext cx="6956884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39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FEL Process (SASE)</a:t>
            </a:r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158875"/>
            <a:ext cx="502920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641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FEL Process (SASE)</a:t>
            </a:r>
            <a:endParaRPr lang="en-GB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07" y="973138"/>
            <a:ext cx="7040986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21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Coherence Length</a:t>
            </a:r>
            <a:endParaRPr lang="en-GB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81" y="973138"/>
            <a:ext cx="7658437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002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SASE FEL Output Is Noisy</a:t>
            </a:r>
            <a:endParaRPr lang="en-GB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730" y="973138"/>
            <a:ext cx="6964539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276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SASE FELs Around the World</a:t>
            </a:r>
            <a:endParaRPr lang="en-GB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59" y="1330799"/>
            <a:ext cx="8920082" cy="443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304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Schematic SASE FEL </a:t>
            </a:r>
            <a:r>
              <a:rPr lang="en-GB" smtClean="0"/>
              <a:t>Layouts – Always Based on Linacs</a:t>
            </a:r>
            <a:endParaRPr lang="en-GB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39" y="973138"/>
            <a:ext cx="8089794" cy="5719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56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European XFEL</a:t>
            </a:r>
            <a:endParaRPr lang="en-GB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2" t="22835" r="13000" b="5053"/>
          <a:stretch/>
        </p:blipFill>
        <p:spPr bwMode="auto">
          <a:xfrm>
            <a:off x="894945" y="982494"/>
            <a:ext cx="7363838" cy="564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5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FF91E-51BC-448C-97C9-F696A024F3B3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The Impact of X-Rays on Science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61925" y="753068"/>
            <a:ext cx="8524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>
                <a:solidFill>
                  <a:srgbClr val="FF0000"/>
                </a:solidFill>
              </a:rPr>
              <a:t>21 Nobel Prizes so </a:t>
            </a:r>
            <a:r>
              <a:rPr lang="en-GB" sz="3200" b="1" smtClean="0">
                <a:solidFill>
                  <a:srgbClr val="FF0000"/>
                </a:solidFill>
              </a:rPr>
              <a:t>far for X-rays</a:t>
            </a:r>
            <a:endParaRPr lang="en-GB" sz="3200" b="1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35793" y="3184988"/>
            <a:ext cx="3896130" cy="21717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299413" y="5664939"/>
            <a:ext cx="4153923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mtClean="0"/>
              <a:t>These last 5 all used synchrotron radiation, 2 of them used the SRS at Daresbury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193675" y="1441304"/>
            <a:ext cx="4244975" cy="4937125"/>
          </a:xfrm>
        </p:spPr>
        <p:txBody>
          <a:bodyPr/>
          <a:lstStyle/>
          <a:p>
            <a:pPr marL="0" indent="0">
              <a:buNone/>
            </a:pPr>
            <a:r>
              <a:rPr lang="en-GB" sz="2000" smtClean="0"/>
              <a:t>1901 Rontgen </a:t>
            </a:r>
            <a:r>
              <a:rPr lang="en-GB" sz="1600" smtClean="0">
                <a:solidFill>
                  <a:srgbClr val="0000FF"/>
                </a:solidFill>
              </a:rPr>
              <a:t>(Physics)</a:t>
            </a:r>
          </a:p>
          <a:p>
            <a:pPr marL="0" indent="0">
              <a:buNone/>
            </a:pPr>
            <a:r>
              <a:rPr lang="en-GB" sz="2000" smtClean="0"/>
              <a:t>1914 von Laue </a:t>
            </a:r>
            <a:r>
              <a:rPr lang="en-GB" sz="1600">
                <a:solidFill>
                  <a:srgbClr val="0000FF"/>
                </a:solidFill>
              </a:rPr>
              <a:t>(Physics)</a:t>
            </a:r>
          </a:p>
          <a:p>
            <a:pPr marL="0" indent="0">
              <a:buNone/>
            </a:pPr>
            <a:r>
              <a:rPr lang="en-GB" sz="2000" smtClean="0"/>
              <a:t>1915 Bragg and Bragg</a:t>
            </a:r>
            <a:r>
              <a:rPr lang="en-GB" sz="2000">
                <a:solidFill>
                  <a:srgbClr val="0000FF"/>
                </a:solidFill>
              </a:rPr>
              <a:t> </a:t>
            </a:r>
            <a:r>
              <a:rPr lang="en-GB" sz="1600">
                <a:solidFill>
                  <a:srgbClr val="0000FF"/>
                </a:solidFill>
              </a:rPr>
              <a:t>(Physics)</a:t>
            </a:r>
            <a:endParaRPr lang="en-GB" sz="2000" smtClean="0"/>
          </a:p>
          <a:p>
            <a:pPr marL="0" indent="0">
              <a:buNone/>
            </a:pPr>
            <a:r>
              <a:rPr lang="en-GB" sz="2000" smtClean="0"/>
              <a:t>1917 Barkla</a:t>
            </a:r>
            <a:r>
              <a:rPr lang="en-GB" sz="2000">
                <a:solidFill>
                  <a:srgbClr val="0000FF"/>
                </a:solidFill>
              </a:rPr>
              <a:t> </a:t>
            </a:r>
            <a:r>
              <a:rPr lang="en-GB" sz="1600">
                <a:solidFill>
                  <a:srgbClr val="0000FF"/>
                </a:solidFill>
              </a:rPr>
              <a:t>(Physics)</a:t>
            </a:r>
            <a:endParaRPr lang="en-GB" sz="1600" smtClean="0"/>
          </a:p>
          <a:p>
            <a:pPr marL="0" indent="0">
              <a:buNone/>
            </a:pPr>
            <a:r>
              <a:rPr lang="en-GB" sz="2000" smtClean="0"/>
              <a:t>1924 Siegbahn</a:t>
            </a:r>
            <a:r>
              <a:rPr lang="en-GB" sz="2000">
                <a:solidFill>
                  <a:srgbClr val="0000FF"/>
                </a:solidFill>
              </a:rPr>
              <a:t> </a:t>
            </a:r>
            <a:r>
              <a:rPr lang="en-GB" sz="1600">
                <a:solidFill>
                  <a:srgbClr val="0000FF"/>
                </a:solidFill>
              </a:rPr>
              <a:t>(Physics)</a:t>
            </a:r>
            <a:endParaRPr lang="en-GB" sz="1600" smtClean="0"/>
          </a:p>
          <a:p>
            <a:pPr marL="0" indent="0">
              <a:buNone/>
            </a:pPr>
            <a:r>
              <a:rPr lang="en-GB" sz="2000" smtClean="0"/>
              <a:t>1927 Compton</a:t>
            </a:r>
            <a:r>
              <a:rPr lang="en-GB" sz="2000">
                <a:solidFill>
                  <a:srgbClr val="0000FF"/>
                </a:solidFill>
              </a:rPr>
              <a:t> </a:t>
            </a:r>
            <a:r>
              <a:rPr lang="en-GB" sz="1600">
                <a:solidFill>
                  <a:srgbClr val="0000FF"/>
                </a:solidFill>
              </a:rPr>
              <a:t>(Physics)</a:t>
            </a:r>
            <a:endParaRPr lang="en-GB" sz="1600" smtClean="0"/>
          </a:p>
          <a:p>
            <a:pPr marL="0" indent="0">
              <a:buNone/>
            </a:pPr>
            <a:r>
              <a:rPr lang="en-GB" sz="2000" smtClean="0"/>
              <a:t>1936 Debye </a:t>
            </a:r>
            <a:r>
              <a:rPr lang="en-GB" sz="1600" smtClean="0">
                <a:solidFill>
                  <a:srgbClr val="FF0000"/>
                </a:solidFill>
              </a:rPr>
              <a:t>(Chemistry) </a:t>
            </a:r>
          </a:p>
          <a:p>
            <a:pPr marL="0" indent="0">
              <a:buNone/>
            </a:pPr>
            <a:r>
              <a:rPr lang="en-GB" sz="2000" smtClean="0"/>
              <a:t>1946 Muller </a:t>
            </a:r>
            <a:r>
              <a:rPr lang="en-GB" sz="1600" smtClean="0">
                <a:solidFill>
                  <a:srgbClr val="008000"/>
                </a:solidFill>
              </a:rPr>
              <a:t>(Medicine)</a:t>
            </a:r>
          </a:p>
          <a:p>
            <a:pPr marL="0" indent="0">
              <a:buNone/>
            </a:pPr>
            <a:r>
              <a:rPr lang="en-GB" sz="2000" smtClean="0"/>
              <a:t>1962 Crick, Watson &amp; Wilkins </a:t>
            </a:r>
            <a:r>
              <a:rPr lang="en-GB" sz="1600" smtClean="0">
                <a:solidFill>
                  <a:srgbClr val="008000"/>
                </a:solidFill>
              </a:rPr>
              <a:t>(</a:t>
            </a:r>
            <a:r>
              <a:rPr lang="en-GB" sz="1600">
                <a:solidFill>
                  <a:srgbClr val="008000"/>
                </a:solidFill>
              </a:rPr>
              <a:t>Medicine)</a:t>
            </a:r>
          </a:p>
          <a:p>
            <a:pPr marL="0" indent="0">
              <a:buNone/>
            </a:pPr>
            <a:r>
              <a:rPr lang="en-GB" sz="2000" smtClean="0"/>
              <a:t>1962 Perutz and Kendrew </a:t>
            </a:r>
            <a:r>
              <a:rPr lang="en-GB" sz="1600">
                <a:solidFill>
                  <a:srgbClr val="FF0000"/>
                </a:solidFill>
              </a:rPr>
              <a:t>(Chemistry) </a:t>
            </a:r>
            <a:endParaRPr lang="en-GB" sz="200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000" smtClean="0"/>
              <a:t>1964 Hodgkin </a:t>
            </a:r>
            <a:r>
              <a:rPr lang="en-GB" sz="1600" smtClean="0">
                <a:solidFill>
                  <a:srgbClr val="FF0000"/>
                </a:solidFill>
              </a:rPr>
              <a:t>(Chemistry)</a:t>
            </a:r>
          </a:p>
          <a:p>
            <a:pPr marL="0" indent="0">
              <a:buNone/>
            </a:pPr>
            <a:r>
              <a:rPr lang="en-GB" sz="2000"/>
              <a:t>1976 Lipscomb</a:t>
            </a:r>
            <a:r>
              <a:rPr lang="en-GB" sz="1600"/>
              <a:t> </a:t>
            </a:r>
            <a:r>
              <a:rPr lang="en-GB" sz="1600">
                <a:solidFill>
                  <a:srgbClr val="FF0000"/>
                </a:solidFill>
              </a:rPr>
              <a:t>(Chemistry) </a:t>
            </a: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4410076" y="1441304"/>
            <a:ext cx="4483100" cy="49371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smtClean="0"/>
              <a:t>1979 Cormack and Hounsfield </a:t>
            </a:r>
            <a:r>
              <a:rPr lang="en-GB" sz="1600" smtClean="0">
                <a:solidFill>
                  <a:srgbClr val="008000"/>
                </a:solidFill>
              </a:rPr>
              <a:t>(Medicine)</a:t>
            </a:r>
            <a:endParaRPr lang="en-GB" sz="2000" smtClean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GB" sz="2000" smtClean="0"/>
              <a:t>1981 Siegbahn</a:t>
            </a:r>
            <a:r>
              <a:rPr lang="en-GB" sz="2000" smtClean="0">
                <a:solidFill>
                  <a:srgbClr val="0000FF"/>
                </a:solidFill>
              </a:rPr>
              <a:t> </a:t>
            </a:r>
            <a:r>
              <a:rPr lang="en-GB" sz="1600" smtClean="0">
                <a:solidFill>
                  <a:srgbClr val="0000FF"/>
                </a:solidFill>
              </a:rPr>
              <a:t>(Physics)</a:t>
            </a:r>
          </a:p>
          <a:p>
            <a:pPr marL="0" indent="0">
              <a:buNone/>
            </a:pPr>
            <a:r>
              <a:rPr lang="en-GB" sz="2000" smtClean="0"/>
              <a:t>1985 Hauptman and Karle </a:t>
            </a:r>
            <a:r>
              <a:rPr lang="en-GB" sz="1600" smtClean="0">
                <a:solidFill>
                  <a:srgbClr val="FF0000"/>
                </a:solidFill>
              </a:rPr>
              <a:t>(Chemistry) </a:t>
            </a:r>
            <a:endParaRPr lang="en-GB" sz="200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000" smtClean="0"/>
              <a:t>1988 Deisenhofer, Huber &amp; Michel </a:t>
            </a:r>
            <a:r>
              <a:rPr lang="en-GB" sz="1600" smtClean="0">
                <a:solidFill>
                  <a:srgbClr val="FF0000"/>
                </a:solidFill>
              </a:rPr>
              <a:t>(Chemistry) </a:t>
            </a:r>
          </a:p>
          <a:p>
            <a:pPr marL="0" indent="0">
              <a:buNone/>
            </a:pPr>
            <a:r>
              <a:rPr lang="en-GB" sz="2000" smtClean="0"/>
              <a:t>1997 Boyer and </a:t>
            </a:r>
            <a:r>
              <a:rPr lang="en-GB" sz="2000" b="1" smtClean="0">
                <a:solidFill>
                  <a:srgbClr val="0000FF"/>
                </a:solidFill>
              </a:rPr>
              <a:t>Walker</a:t>
            </a:r>
            <a:r>
              <a:rPr lang="en-GB" sz="2000" smtClean="0">
                <a:solidFill>
                  <a:srgbClr val="0000FF"/>
                </a:solidFill>
              </a:rPr>
              <a:t> </a:t>
            </a:r>
            <a:r>
              <a:rPr lang="en-GB" sz="1600" smtClean="0">
                <a:solidFill>
                  <a:srgbClr val="FF0000"/>
                </a:solidFill>
              </a:rPr>
              <a:t>(Chemistry) </a:t>
            </a:r>
          </a:p>
          <a:p>
            <a:pPr marL="0" indent="0">
              <a:buNone/>
            </a:pPr>
            <a:r>
              <a:rPr lang="en-GB" sz="2000" smtClean="0"/>
              <a:t>2003 Agre and Mackinnon </a:t>
            </a:r>
            <a:r>
              <a:rPr lang="en-GB" sz="1600" smtClean="0">
                <a:solidFill>
                  <a:srgbClr val="FF0000"/>
                </a:solidFill>
              </a:rPr>
              <a:t>(Chemistry) </a:t>
            </a:r>
          </a:p>
          <a:p>
            <a:pPr marL="0" indent="0">
              <a:buNone/>
            </a:pPr>
            <a:r>
              <a:rPr lang="en-GB" sz="2000" smtClean="0"/>
              <a:t>2006 Kornberg </a:t>
            </a:r>
            <a:r>
              <a:rPr lang="en-GB" sz="1600" smtClean="0">
                <a:solidFill>
                  <a:srgbClr val="FF0000"/>
                </a:solidFill>
              </a:rPr>
              <a:t>(Chemistry) </a:t>
            </a:r>
            <a:endParaRPr lang="en-GB" sz="200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000" smtClean="0"/>
              <a:t>2009 Yonath, Steitz &amp; </a:t>
            </a:r>
            <a:r>
              <a:rPr lang="en-GB" sz="2000" b="1" smtClean="0">
                <a:solidFill>
                  <a:srgbClr val="0000FF"/>
                </a:solidFill>
              </a:rPr>
              <a:t>Ramakrishnan</a:t>
            </a:r>
            <a:r>
              <a:rPr lang="en-GB" sz="2000" smtClean="0">
                <a:solidFill>
                  <a:srgbClr val="0000FF"/>
                </a:solidFill>
              </a:rPr>
              <a:t> </a:t>
            </a:r>
            <a:r>
              <a:rPr lang="en-GB" sz="1600" smtClean="0">
                <a:solidFill>
                  <a:srgbClr val="FF0000"/>
                </a:solidFill>
              </a:rPr>
              <a:t>(Chemistry) </a:t>
            </a:r>
          </a:p>
          <a:p>
            <a:pPr marL="0" indent="0">
              <a:buNone/>
            </a:pPr>
            <a:r>
              <a:rPr lang="en-GB" sz="2000" smtClean="0"/>
              <a:t>2012 Lefkowitz and Kobilka </a:t>
            </a:r>
            <a:r>
              <a:rPr lang="en-GB" sz="1600" smtClean="0">
                <a:solidFill>
                  <a:srgbClr val="FF0000"/>
                </a:solidFill>
              </a:rPr>
              <a:t>(Chemistry) </a:t>
            </a:r>
            <a:endParaRPr lang="en-GB" sz="1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69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LCLS Power vs FEL Length</a:t>
            </a:r>
            <a:endParaRPr lang="en-GB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805" y="2567899"/>
            <a:ext cx="5053114" cy="387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72459"/>
            <a:ext cx="7859949" cy="2276580"/>
          </a:xfrm>
        </p:spPr>
        <p:txBody>
          <a:bodyPr/>
          <a:lstStyle/>
          <a:p>
            <a:r>
              <a:rPr lang="en-GB" b="1" i="1" smtClean="0"/>
              <a:t>Measured</a:t>
            </a:r>
            <a:r>
              <a:rPr lang="en-GB" smtClean="0"/>
              <a:t> FEL power vs Undulator Length (log scale)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74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Saturation</a:t>
            </a:r>
            <a:endParaRPr lang="en-GB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30" y="973138"/>
            <a:ext cx="8106364" cy="573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17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9214"/>
            <a:ext cx="7772400" cy="651178"/>
          </a:xfrm>
        </p:spPr>
        <p:txBody>
          <a:bodyPr/>
          <a:lstStyle/>
          <a:p>
            <a:r>
              <a:rPr lang="en-GB" smtClean="0"/>
              <a:t>FELs – What Next?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75" y="1023844"/>
            <a:ext cx="8448675" cy="5415874"/>
          </a:xfrm>
          <a:solidFill>
            <a:schemeClr val="bg1"/>
          </a:solidFill>
        </p:spPr>
        <p:txBody>
          <a:bodyPr/>
          <a:lstStyle/>
          <a:p>
            <a:r>
              <a:rPr lang="en-GB" sz="2800" b="1" dirty="0" smtClean="0">
                <a:solidFill>
                  <a:srgbClr val="0000FF"/>
                </a:solidFill>
              </a:rPr>
              <a:t>FELs have made huge advances in the past few years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First X-ray </a:t>
            </a:r>
            <a:r>
              <a:rPr lang="en-GB" sz="2000" dirty="0">
                <a:solidFill>
                  <a:srgbClr val="008000"/>
                </a:solidFill>
              </a:rPr>
              <a:t>FEL in 2009 (LCLS</a:t>
            </a:r>
            <a:r>
              <a:rPr lang="en-GB" sz="2000" dirty="0" smtClean="0">
                <a:solidFill>
                  <a:srgbClr val="008000"/>
                </a:solidFill>
              </a:rPr>
              <a:t>) then SACLA in 2011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More X-ray facilities are under construction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Advanced soft X-ray facilities are also now operating routinely for users as </a:t>
            </a:r>
            <a:r>
              <a:rPr lang="en-GB" sz="2000" smtClean="0">
                <a:solidFill>
                  <a:srgbClr val="008000"/>
                </a:solidFill>
              </a:rPr>
              <a:t>well </a:t>
            </a:r>
            <a:r>
              <a:rPr lang="en-GB" sz="2000" smtClean="0">
                <a:solidFill>
                  <a:srgbClr val="008000"/>
                </a:solidFill>
              </a:rPr>
              <a:t>(SCSS, FLASH </a:t>
            </a:r>
            <a:r>
              <a:rPr lang="en-GB" sz="2000" dirty="0" smtClean="0">
                <a:solidFill>
                  <a:srgbClr val="008000"/>
                </a:solidFill>
              </a:rPr>
              <a:t>&amp; FERMI)</a:t>
            </a:r>
            <a:endParaRPr lang="en-GB" sz="2000" dirty="0">
              <a:solidFill>
                <a:srgbClr val="008000"/>
              </a:solidFill>
            </a:endParaRPr>
          </a:p>
          <a:p>
            <a:r>
              <a:rPr lang="en-GB" sz="2800" b="1" dirty="0">
                <a:solidFill>
                  <a:srgbClr val="FF0000"/>
                </a:solidFill>
              </a:rPr>
              <a:t>T</a:t>
            </a:r>
            <a:r>
              <a:rPr lang="en-GB" sz="2800" b="1" dirty="0" smtClean="0">
                <a:solidFill>
                  <a:srgbClr val="FF0000"/>
                </a:solidFill>
              </a:rPr>
              <a:t>he </a:t>
            </a:r>
            <a:r>
              <a:rPr lang="en-GB" sz="2800" b="1" dirty="0">
                <a:solidFill>
                  <a:srgbClr val="FF0000"/>
                </a:solidFill>
              </a:rPr>
              <a:t>potential for improvements is enormous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Better </a:t>
            </a:r>
            <a:r>
              <a:rPr lang="en-GB" sz="2000" smtClean="0">
                <a:solidFill>
                  <a:srgbClr val="008000"/>
                </a:solidFill>
              </a:rPr>
              <a:t>temporal coherence (monochromaticity)</a:t>
            </a:r>
            <a:endParaRPr lang="en-GB" sz="2000" dirty="0" smtClean="0">
              <a:solidFill>
                <a:srgbClr val="008000"/>
              </a:solidFill>
            </a:endParaRP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Better wavelength stability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Increased power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Better intensity stability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Much shorter pulses of light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Two-colour or Multi-colour output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22790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672"/>
            <a:ext cx="8229600" cy="637664"/>
          </a:xfrm>
        </p:spPr>
        <p:txBody>
          <a:bodyPr>
            <a:normAutofit/>
          </a:bodyPr>
          <a:lstStyle/>
          <a:p>
            <a:r>
              <a:rPr lang="en-GB" sz="2800" smtClean="0"/>
              <a:t>The Case for an FEL </a:t>
            </a:r>
            <a:r>
              <a:rPr lang="en-GB" sz="2800" dirty="0" smtClean="0"/>
              <a:t>Test Facility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44008" y="1196751"/>
            <a:ext cx="4392488" cy="4202099"/>
          </a:xfrm>
        </p:spPr>
        <p:txBody>
          <a:bodyPr>
            <a:noAutofit/>
          </a:bodyPr>
          <a:lstStyle/>
          <a:p>
            <a:r>
              <a:rPr lang="en-GB" sz="1800" smtClean="0">
                <a:latin typeface="Arial" panose="020B0604020202020204" pitchFamily="34" charset="0"/>
              </a:rPr>
              <a:t>FELs </a:t>
            </a:r>
            <a:r>
              <a:rPr lang="en-GB" sz="1800" dirty="0" smtClean="0">
                <a:latin typeface="Arial" panose="020B0604020202020204" pitchFamily="34" charset="0"/>
              </a:rPr>
              <a:t>are remarkable scientific tools</a:t>
            </a:r>
          </a:p>
          <a:p>
            <a:r>
              <a:rPr lang="en-GB" sz="1800" smtClean="0">
                <a:latin typeface="Arial" panose="020B0604020202020204" pitchFamily="34" charset="0"/>
              </a:rPr>
              <a:t>There </a:t>
            </a:r>
            <a:r>
              <a:rPr lang="en-GB" sz="1800" dirty="0" smtClean="0">
                <a:latin typeface="Arial" panose="020B0604020202020204" pitchFamily="34" charset="0"/>
              </a:rPr>
              <a:t>are still many ways their output could be improved:</a:t>
            </a:r>
          </a:p>
          <a:p>
            <a:pPr lvl="1"/>
            <a:r>
              <a:rPr lang="en-GB" sz="1800" b="1" i="1" dirty="0" smtClean="0">
                <a:solidFill>
                  <a:srgbClr val="C00000"/>
                </a:solidFill>
                <a:latin typeface="Arial" panose="020B0604020202020204" pitchFamily="34" charset="0"/>
              </a:rPr>
              <a:t>Shorter Pulses</a:t>
            </a:r>
            <a:r>
              <a:rPr lang="en-GB" sz="1800" dirty="0" smtClean="0"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GB" sz="1800" b="1" i="1" dirty="0">
                <a:solidFill>
                  <a:srgbClr val="0070C0"/>
                </a:solidFill>
                <a:latin typeface="Arial" panose="020B0604020202020204" pitchFamily="34" charset="0"/>
              </a:rPr>
              <a:t>I</a:t>
            </a:r>
            <a:r>
              <a:rPr lang="en-GB" sz="18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mproved </a:t>
            </a:r>
            <a:r>
              <a:rPr lang="en-GB" sz="1800" b="1" i="1" dirty="0">
                <a:solidFill>
                  <a:srgbClr val="0070C0"/>
                </a:solidFill>
                <a:latin typeface="Arial" panose="020B0604020202020204" pitchFamily="34" charset="0"/>
              </a:rPr>
              <a:t>T</a:t>
            </a:r>
            <a:r>
              <a:rPr lang="en-GB" sz="18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emporal Coherence</a:t>
            </a:r>
            <a:r>
              <a:rPr lang="en-GB" sz="1800" dirty="0" smtClean="0"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GB" sz="1800" b="1" i="1" dirty="0">
                <a:solidFill>
                  <a:srgbClr val="7030A0"/>
                </a:solidFill>
                <a:latin typeface="Arial" panose="020B0604020202020204" pitchFamily="34" charset="0"/>
              </a:rPr>
              <a:t>T</a:t>
            </a:r>
            <a:r>
              <a:rPr lang="en-GB" sz="1800" b="1" i="1" dirty="0" smtClean="0">
                <a:solidFill>
                  <a:srgbClr val="7030A0"/>
                </a:solidFill>
                <a:latin typeface="Arial" panose="020B0604020202020204" pitchFamily="34" charset="0"/>
              </a:rPr>
              <a:t>ailored </a:t>
            </a:r>
            <a:r>
              <a:rPr lang="en-GB" sz="1800" b="1" i="1" dirty="0">
                <a:solidFill>
                  <a:srgbClr val="7030A0"/>
                </a:solidFill>
                <a:latin typeface="Arial" panose="020B0604020202020204" pitchFamily="34" charset="0"/>
              </a:rPr>
              <a:t>P</a:t>
            </a:r>
            <a:r>
              <a:rPr lang="en-GB" sz="1800" b="1" i="1" dirty="0" smtClean="0">
                <a:solidFill>
                  <a:srgbClr val="7030A0"/>
                </a:solidFill>
                <a:latin typeface="Arial" panose="020B0604020202020204" pitchFamily="34" charset="0"/>
              </a:rPr>
              <a:t>ulse Structures</a:t>
            </a:r>
            <a:r>
              <a:rPr lang="en-GB" sz="1800" dirty="0" smtClean="0"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GB" sz="1800" b="1" i="1" dirty="0">
                <a:solidFill>
                  <a:srgbClr val="339966"/>
                </a:solidFill>
                <a:latin typeface="Arial" panose="020B0604020202020204" pitchFamily="34" charset="0"/>
              </a:rPr>
              <a:t>S</a:t>
            </a:r>
            <a:r>
              <a:rPr lang="en-GB" sz="1800" b="1" i="1" dirty="0" smtClean="0">
                <a:solidFill>
                  <a:srgbClr val="339966"/>
                </a:solidFill>
                <a:latin typeface="Arial" panose="020B0604020202020204" pitchFamily="34" charset="0"/>
              </a:rPr>
              <a:t>tability </a:t>
            </a:r>
            <a:r>
              <a:rPr lang="en-GB" sz="1800" b="1" i="1" dirty="0">
                <a:solidFill>
                  <a:srgbClr val="339966"/>
                </a:solidFill>
                <a:latin typeface="Arial" panose="020B0604020202020204" pitchFamily="34" charset="0"/>
              </a:rPr>
              <a:t>&amp;</a:t>
            </a:r>
            <a:r>
              <a:rPr lang="en-GB" sz="1800" b="1" i="1" dirty="0" smtClean="0">
                <a:solidFill>
                  <a:srgbClr val="339966"/>
                </a:solidFill>
                <a:latin typeface="Arial" panose="020B0604020202020204" pitchFamily="34" charset="0"/>
              </a:rPr>
              <a:t> Power</a:t>
            </a:r>
          </a:p>
          <a:p>
            <a:r>
              <a:rPr lang="en-GB" sz="1800" dirty="0" smtClean="0">
                <a:latin typeface="Arial" panose="020B0604020202020204" pitchFamily="34" charset="0"/>
              </a:rPr>
              <a:t>There are many ideas for achieving these aims, </a:t>
            </a:r>
            <a:r>
              <a:rPr lang="en-GB" sz="1800" b="1" i="1" dirty="0" smtClean="0">
                <a:latin typeface="Arial" panose="020B0604020202020204" pitchFamily="34" charset="0"/>
              </a:rPr>
              <a:t>but many of these ideas are untested</a:t>
            </a:r>
            <a:r>
              <a:rPr lang="en-GB" sz="1800" dirty="0" smtClean="0">
                <a:latin typeface="Arial" panose="020B0604020202020204" pitchFamily="34" charset="0"/>
              </a:rPr>
              <a:t> </a:t>
            </a:r>
          </a:p>
          <a:p>
            <a:r>
              <a:rPr lang="en-GB" sz="1800" dirty="0" smtClean="0">
                <a:latin typeface="Arial" panose="020B0604020202020204" pitchFamily="34" charset="0"/>
              </a:rPr>
              <a:t>Most FELs have users and little time </a:t>
            </a:r>
            <a:r>
              <a:rPr lang="en-GB" sz="1800" smtClean="0">
                <a:latin typeface="Arial" panose="020B0604020202020204" pitchFamily="34" charset="0"/>
              </a:rPr>
              <a:t>for </a:t>
            </a:r>
            <a:r>
              <a:rPr lang="en-GB" sz="1800" smtClean="0">
                <a:latin typeface="Arial" panose="020B0604020202020204" pitchFamily="34" charset="0"/>
              </a:rPr>
              <a:t>R&amp;D – too much demand from users !</a:t>
            </a:r>
            <a:endParaRPr lang="en-GB" sz="1800" dirty="0" smtClean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052736"/>
            <a:ext cx="418396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46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5" y="0"/>
            <a:ext cx="7772400" cy="819150"/>
          </a:xfrm>
        </p:spPr>
        <p:txBody>
          <a:bodyPr/>
          <a:lstStyle/>
          <a:p>
            <a:r>
              <a:rPr lang="en-GB" dirty="0" smtClean="0"/>
              <a:t>CLARA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1" y="1083227"/>
            <a:ext cx="8677274" cy="4374002"/>
          </a:xfrm>
          <a:solidFill>
            <a:schemeClr val="bg1"/>
          </a:solidFill>
        </p:spPr>
        <p:txBody>
          <a:bodyPr/>
          <a:lstStyle/>
          <a:p>
            <a:r>
              <a:rPr lang="en-GB" sz="2400" b="1" smtClean="0">
                <a:solidFill>
                  <a:srgbClr val="0000FF"/>
                </a:solidFill>
              </a:rPr>
              <a:t>The UK accelerator &amp; light source community has proposed that Daresbury hosts </a:t>
            </a:r>
            <a:r>
              <a:rPr lang="en-GB" sz="2400" b="1" dirty="0" smtClean="0">
                <a:solidFill>
                  <a:srgbClr val="0000FF"/>
                </a:solidFill>
              </a:rPr>
              <a:t>a new dedicated flexible FEL Test Facility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Capable of testing the most promising new schemes</a:t>
            </a:r>
          </a:p>
          <a:p>
            <a:r>
              <a:rPr lang="en-GB" sz="2400" b="1" smtClean="0">
                <a:solidFill>
                  <a:srgbClr val="0000FF"/>
                </a:solidFill>
              </a:rPr>
              <a:t>CLARA is strategically targetted at </a:t>
            </a:r>
            <a:r>
              <a:rPr lang="en-GB" sz="2400" b="1" dirty="0">
                <a:solidFill>
                  <a:srgbClr val="0000FF"/>
                </a:solidFill>
              </a:rPr>
              <a:t>ultra short pulse generation </a:t>
            </a:r>
          </a:p>
          <a:p>
            <a:pPr lvl="1"/>
            <a:r>
              <a:rPr lang="en-GB" sz="2000" dirty="0">
                <a:solidFill>
                  <a:srgbClr val="008000"/>
                </a:solidFill>
              </a:rPr>
              <a:t>We are looking at the longer term capabilities of FELs, not short term incremental improvements</a:t>
            </a:r>
          </a:p>
          <a:p>
            <a:pPr lvl="1"/>
            <a:r>
              <a:rPr lang="en-GB" sz="2000" dirty="0">
                <a:solidFill>
                  <a:srgbClr val="008000"/>
                </a:solidFill>
              </a:rPr>
              <a:t>Taking FELs into a new regime</a:t>
            </a:r>
          </a:p>
          <a:p>
            <a:pPr lvl="1"/>
            <a:r>
              <a:rPr lang="en-GB" sz="2000" dirty="0">
                <a:solidFill>
                  <a:srgbClr val="008000"/>
                </a:solidFill>
              </a:rPr>
              <a:t>By demonstrating this goal we will have to tackle all the challenges currently faced by state of the art FELs (and a few more!)</a:t>
            </a:r>
          </a:p>
        </p:txBody>
      </p:sp>
    </p:spTree>
    <p:extLst>
      <p:ext uri="{BB962C8B-B14F-4D97-AF65-F5344CB8AC3E}">
        <p14:creationId xmlns:p14="http://schemas.microsoft.com/office/powerpoint/2010/main" val="355487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107950" y="5445125"/>
            <a:ext cx="903605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latin typeface="Lucida Grand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9760"/>
            <a:ext cx="9144000" cy="72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dirty="0" smtClean="0"/>
              <a:t>CLARA Layout</a:t>
            </a:r>
            <a:endParaRPr lang="en-GB" sz="2800" dirty="0"/>
          </a:p>
        </p:txBody>
      </p:sp>
      <p:pic>
        <p:nvPicPr>
          <p:cNvPr id="1331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113" y="836613"/>
            <a:ext cx="8983662" cy="5472112"/>
          </a:xfrm>
        </p:spPr>
      </p:pic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611188" y="836613"/>
            <a:ext cx="3744912" cy="792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latin typeface="Lucida Grande"/>
            </a:endParaRPr>
          </a:p>
        </p:txBody>
      </p:sp>
      <p:grpSp>
        <p:nvGrpSpPr>
          <p:cNvPr id="15" name="Group 14"/>
          <p:cNvGrpSpPr>
            <a:grpSpLocks/>
          </p:cNvGrpSpPr>
          <p:nvPr/>
        </p:nvGrpSpPr>
        <p:grpSpPr bwMode="auto">
          <a:xfrm rot="2135161">
            <a:off x="892175" y="5654675"/>
            <a:ext cx="2297113" cy="461963"/>
            <a:chOff x="1194795" y="4941168"/>
            <a:chExt cx="2297085" cy="461665"/>
          </a:xfrm>
        </p:grpSpPr>
        <p:sp>
          <p:nvSpPr>
            <p:cNvPr id="13329" name="TextBox 2"/>
            <p:cNvSpPr txBox="1">
              <a:spLocks noChangeArrowheads="1"/>
            </p:cNvSpPr>
            <p:nvPr/>
          </p:nvSpPr>
          <p:spPr bwMode="auto">
            <a:xfrm>
              <a:off x="1835696" y="4941168"/>
              <a:ext cx="1656184" cy="46166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 b="1">
                  <a:solidFill>
                    <a:schemeClr val="bg1"/>
                  </a:solidFill>
                  <a:latin typeface="Lucida Grande"/>
                </a:rPr>
                <a:t>ELECTRONS GENERATED HERE</a:t>
              </a:r>
            </a:p>
          </p:txBody>
        </p:sp>
        <p:sp>
          <p:nvSpPr>
            <p:cNvPr id="13330" name="Right Arrow 8"/>
            <p:cNvSpPr>
              <a:spLocks noChangeArrowheads="1"/>
            </p:cNvSpPr>
            <p:nvPr/>
          </p:nvSpPr>
          <p:spPr bwMode="auto">
            <a:xfrm rot="10800000">
              <a:off x="1194795" y="5008776"/>
              <a:ext cx="648072" cy="326448"/>
            </a:xfrm>
            <a:prstGeom prst="rightArrow">
              <a:avLst>
                <a:gd name="adj1" fmla="val 50000"/>
                <a:gd name="adj2" fmla="val 49998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>
                <a:latin typeface="Lucida Grande"/>
              </a:endParaRPr>
            </a:p>
          </p:txBody>
        </p: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 rot="-1560000">
            <a:off x="1339850" y="4187825"/>
            <a:ext cx="3879850" cy="2778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200" b="1">
                <a:solidFill>
                  <a:schemeClr val="bg1"/>
                </a:solidFill>
                <a:latin typeface="Lucida Grande"/>
              </a:rPr>
              <a:t>ELECTRONS ACCELERATED AND MANIPULATED</a:t>
            </a: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 rot="1959138">
            <a:off x="5292725" y="3600450"/>
            <a:ext cx="2486025" cy="461963"/>
            <a:chOff x="5098006" y="2999250"/>
            <a:chExt cx="2486282" cy="461665"/>
          </a:xfrm>
        </p:grpSpPr>
        <p:sp>
          <p:nvSpPr>
            <p:cNvPr id="11" name="TextBox 10"/>
            <p:cNvSpPr txBox="1"/>
            <p:nvPr/>
          </p:nvSpPr>
          <p:spPr>
            <a:xfrm>
              <a:off x="5651409" y="2999411"/>
              <a:ext cx="1932187" cy="46166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b="1" dirty="0">
                  <a:solidFill>
                    <a:schemeClr val="bg1"/>
                  </a:solidFill>
                </a:rPr>
                <a:t>INTERACTIONS WITH LASER BEAMS</a:t>
              </a:r>
            </a:p>
          </p:txBody>
        </p:sp>
        <p:sp>
          <p:nvSpPr>
            <p:cNvPr id="12" name="Right Arrow 11"/>
            <p:cNvSpPr/>
            <p:nvPr/>
          </p:nvSpPr>
          <p:spPr bwMode="auto">
            <a:xfrm rot="10800000">
              <a:off x="5091088" y="3066987"/>
              <a:ext cx="647767" cy="325228"/>
            </a:xfrm>
            <a:prstGeom prst="right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 rot="20040000">
            <a:off x="5837238" y="2392363"/>
            <a:ext cx="2306637" cy="27622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200" b="1" dirty="0">
                <a:solidFill>
                  <a:schemeClr val="bg1"/>
                </a:solidFill>
              </a:rPr>
              <a:t>FEL OUTPUT GENERATED</a:t>
            </a: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4643438" y="1239838"/>
            <a:ext cx="2016125" cy="460375"/>
            <a:chOff x="4642928" y="1239143"/>
            <a:chExt cx="2017304" cy="461665"/>
          </a:xfrm>
        </p:grpSpPr>
        <p:sp>
          <p:nvSpPr>
            <p:cNvPr id="13325" name="TextBox 17"/>
            <p:cNvSpPr txBox="1">
              <a:spLocks noChangeArrowheads="1"/>
            </p:cNvSpPr>
            <p:nvPr/>
          </p:nvSpPr>
          <p:spPr bwMode="auto">
            <a:xfrm>
              <a:off x="4642928" y="1239143"/>
              <a:ext cx="1605074" cy="46166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 b="1">
                  <a:solidFill>
                    <a:schemeClr val="bg1"/>
                  </a:solidFill>
                  <a:latin typeface="Lucida Grande"/>
                </a:rPr>
                <a:t>FEL OUTPUT STUDIED</a:t>
              </a:r>
            </a:p>
          </p:txBody>
        </p:sp>
        <p:sp>
          <p:nvSpPr>
            <p:cNvPr id="13326" name="Right Arrow 18"/>
            <p:cNvSpPr>
              <a:spLocks noChangeArrowheads="1"/>
            </p:cNvSpPr>
            <p:nvPr/>
          </p:nvSpPr>
          <p:spPr bwMode="auto">
            <a:xfrm>
              <a:off x="6012160" y="1306751"/>
              <a:ext cx="648072" cy="326448"/>
            </a:xfrm>
            <a:prstGeom prst="rightArrow">
              <a:avLst>
                <a:gd name="adj1" fmla="val 50000"/>
                <a:gd name="adj2" fmla="val 49998"/>
              </a:avLst>
            </a:pr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>
                <a:latin typeface="Lucida Grande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452315" y="6072136"/>
            <a:ext cx="2485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Total Length ~90m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30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smtClean="0">
                <a:solidFill>
                  <a:srgbClr val="0000FF"/>
                </a:solidFill>
              </a:rPr>
              <a:t>The next major change in light source technology </a:t>
            </a:r>
            <a:r>
              <a:rPr lang="en-GB" sz="2800" smtClean="0">
                <a:solidFill>
                  <a:srgbClr val="0000FF"/>
                </a:solidFill>
              </a:rPr>
              <a:t> (5GLS?) looks </a:t>
            </a:r>
            <a:r>
              <a:rPr lang="en-GB" sz="2800" smtClean="0">
                <a:solidFill>
                  <a:srgbClr val="0000FF"/>
                </a:solidFill>
              </a:rPr>
              <a:t>more likely to come from a shift in </a:t>
            </a:r>
            <a:r>
              <a:rPr lang="en-GB" sz="2800" b="1" smtClean="0">
                <a:solidFill>
                  <a:srgbClr val="0000FF"/>
                </a:solidFill>
              </a:rPr>
              <a:t>accelerator technology </a:t>
            </a:r>
            <a:r>
              <a:rPr lang="en-GB" sz="2800" smtClean="0">
                <a:solidFill>
                  <a:srgbClr val="0000FF"/>
                </a:solidFill>
              </a:rPr>
              <a:t>rather than a new method of light production</a:t>
            </a:r>
          </a:p>
          <a:p>
            <a:r>
              <a:rPr lang="en-GB" sz="2800" smtClean="0">
                <a:solidFill>
                  <a:srgbClr val="00B050"/>
                </a:solidFill>
              </a:rPr>
              <a:t>There are several novel methods under investigation for accelerating charged particle beams </a:t>
            </a:r>
            <a:r>
              <a:rPr lang="en-GB" sz="2800" b="1" smtClean="0">
                <a:solidFill>
                  <a:srgbClr val="00B050"/>
                </a:solidFill>
              </a:rPr>
              <a:t>without the need for RF cavities</a:t>
            </a:r>
          </a:p>
          <a:p>
            <a:r>
              <a:rPr lang="en-GB" sz="2800" smtClean="0"/>
              <a:t>The trick is to transfer energy from the ‘source’ to the ‘beam’ efficiently</a:t>
            </a:r>
          </a:p>
          <a:p>
            <a:r>
              <a:rPr lang="en-GB" sz="2800" smtClean="0"/>
              <a:t>The </a:t>
            </a:r>
            <a:r>
              <a:rPr lang="en-GB" sz="2800" smtClean="0"/>
              <a:t>‘source’ </a:t>
            </a:r>
            <a:r>
              <a:rPr lang="en-GB" sz="2800" smtClean="0"/>
              <a:t>of the future could be an </a:t>
            </a:r>
            <a:r>
              <a:rPr lang="en-GB" sz="2800" b="1" smtClean="0">
                <a:solidFill>
                  <a:srgbClr val="FF0000"/>
                </a:solidFill>
              </a:rPr>
              <a:t>intense laser </a:t>
            </a:r>
            <a:r>
              <a:rPr lang="en-GB" sz="2800" smtClean="0"/>
              <a:t>or another </a:t>
            </a:r>
            <a:r>
              <a:rPr lang="en-GB" sz="2800" b="1" smtClean="0">
                <a:solidFill>
                  <a:srgbClr val="FF0000"/>
                </a:solidFill>
              </a:rPr>
              <a:t>beam of particles </a:t>
            </a:r>
            <a:r>
              <a:rPr lang="en-GB" sz="2800" smtClean="0"/>
              <a:t>rather than an RF power source and accelerating cavity</a:t>
            </a:r>
            <a:endParaRPr lang="en-GB" sz="28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Beyond 4GLS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85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smtClean="0"/>
              <a:t>The alternative accelerator which has received the most attention so far is driven by a laser – </a:t>
            </a:r>
            <a:r>
              <a:rPr lang="en-GB" sz="2800" b="1" smtClean="0">
                <a:solidFill>
                  <a:srgbClr val="FF0000"/>
                </a:solidFill>
              </a:rPr>
              <a:t>Laser Wakefield Accelerator (LWFA)</a:t>
            </a:r>
          </a:p>
          <a:p>
            <a:r>
              <a:rPr lang="en-GB" sz="2800" smtClean="0"/>
              <a:t>Another option is similar but instead of using a bunch of photons it uses a bunch of electrons (or even protons) - </a:t>
            </a:r>
            <a:r>
              <a:rPr lang="en-GB" sz="2800" b="1" smtClean="0"/>
              <a:t>PWFA</a:t>
            </a:r>
          </a:p>
          <a:p>
            <a:r>
              <a:rPr lang="en-GB" sz="2800">
                <a:solidFill>
                  <a:srgbClr val="0000FF"/>
                </a:solidFill>
              </a:rPr>
              <a:t>The </a:t>
            </a:r>
            <a:r>
              <a:rPr lang="en-GB" sz="2800" smtClean="0">
                <a:solidFill>
                  <a:srgbClr val="0000FF"/>
                </a:solidFill>
              </a:rPr>
              <a:t>long term motivation </a:t>
            </a:r>
            <a:r>
              <a:rPr lang="en-GB" sz="2800">
                <a:solidFill>
                  <a:srgbClr val="0000FF"/>
                </a:solidFill>
              </a:rPr>
              <a:t>for </a:t>
            </a:r>
            <a:r>
              <a:rPr lang="en-GB" sz="2800" smtClean="0">
                <a:solidFill>
                  <a:srgbClr val="0000FF"/>
                </a:solidFill>
              </a:rPr>
              <a:t>LWFA is </a:t>
            </a:r>
            <a:r>
              <a:rPr lang="en-GB" sz="2800">
                <a:solidFill>
                  <a:srgbClr val="0000FF"/>
                </a:solidFill>
              </a:rPr>
              <a:t>generally for high energy physics, such as a future TeV scale lepton collider </a:t>
            </a:r>
            <a:r>
              <a:rPr lang="en-GB" sz="2800" smtClean="0">
                <a:solidFill>
                  <a:srgbClr val="0000FF"/>
                </a:solidFill>
              </a:rPr>
              <a:t>but it is recognised that they may be applicable to FELs in the short term</a:t>
            </a:r>
          </a:p>
          <a:p>
            <a:endParaRPr lang="en-GB" sz="280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Acceleration with a Laser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40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How does LWFA work?</a:t>
            </a:r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27" y="1605437"/>
            <a:ext cx="5660414" cy="4231160"/>
          </a:xfrm>
        </p:spPr>
      </p:pic>
      <p:sp>
        <p:nvSpPr>
          <p:cNvPr id="7" name="TextBox 6"/>
          <p:cNvSpPr txBox="1"/>
          <p:nvPr/>
        </p:nvSpPr>
        <p:spPr>
          <a:xfrm>
            <a:off x="5963054" y="749027"/>
            <a:ext cx="305448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smtClean="0">
                <a:solidFill>
                  <a:srgbClr val="0000FF"/>
                </a:solidFill>
              </a:rPr>
              <a:t>Plasma </a:t>
            </a:r>
            <a:r>
              <a:rPr lang="en-GB" sz="1600" smtClean="0">
                <a:solidFill>
                  <a:srgbClr val="0000FF"/>
                </a:solidFill>
              </a:rPr>
              <a:t>with </a:t>
            </a:r>
            <a:r>
              <a:rPr lang="en-GB" sz="1600" smtClean="0">
                <a:solidFill>
                  <a:srgbClr val="0000FF"/>
                </a:solidFill>
              </a:rPr>
              <a:t>ions and electrons but macroscopically charge neutral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smtClean="0"/>
              <a:t>Strong transverse EM laser field separates electrons (</a:t>
            </a:r>
            <a:r>
              <a:rPr lang="en-GB" sz="1600" b="1" smtClean="0"/>
              <a:t>light</a:t>
            </a:r>
            <a:r>
              <a:rPr lang="en-GB" sz="1600" smtClean="0"/>
              <a:t>) and ions (</a:t>
            </a:r>
            <a:r>
              <a:rPr lang="en-GB" sz="1600" b="1" smtClean="0"/>
              <a:t>heavy</a:t>
            </a:r>
            <a:r>
              <a:rPr lang="en-GB" sz="1600" smtClean="0"/>
              <a:t>)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smtClean="0">
                <a:solidFill>
                  <a:srgbClr val="00B050"/>
                </a:solidFill>
              </a:rPr>
              <a:t>Waves </a:t>
            </a:r>
            <a:r>
              <a:rPr lang="en-GB" sz="1600">
                <a:solidFill>
                  <a:srgbClr val="00B050"/>
                </a:solidFill>
              </a:rPr>
              <a:t>of very high charge separation </a:t>
            </a:r>
            <a:r>
              <a:rPr lang="en-GB" sz="1600" smtClean="0">
                <a:solidFill>
                  <a:srgbClr val="00B050"/>
                </a:solidFill>
              </a:rPr>
              <a:t>propagate </a:t>
            </a:r>
            <a:r>
              <a:rPr lang="en-GB" sz="1600">
                <a:solidFill>
                  <a:srgbClr val="00B050"/>
                </a:solidFill>
              </a:rPr>
              <a:t>through the plasma similar to the traveling-wave concept in </a:t>
            </a:r>
            <a:r>
              <a:rPr lang="en-GB" sz="1600" smtClean="0">
                <a:solidFill>
                  <a:srgbClr val="00B050"/>
                </a:solidFill>
              </a:rPr>
              <a:t>a conventional accelerator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smtClean="0"/>
              <a:t>Plasma </a:t>
            </a:r>
            <a:r>
              <a:rPr lang="en-GB" sz="1600"/>
              <a:t>electrons experience a massive attractive force back to the center of the wake by the positive plasma </a:t>
            </a:r>
            <a:r>
              <a:rPr lang="en-GB" sz="1600" smtClean="0"/>
              <a:t>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>
                <a:solidFill>
                  <a:srgbClr val="FF0000"/>
                </a:solidFill>
              </a:rPr>
              <a:t>This forms a full wake of an extremely high longitudinal (accelerating) and transverse (focusing) electric field</a:t>
            </a:r>
            <a:r>
              <a:rPr lang="en-GB" sz="1600" smtClean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b="1" smtClean="0">
                <a:solidFill>
                  <a:srgbClr val="0000FF"/>
                </a:solidFill>
              </a:rPr>
              <a:t>(Some) Plasma electrons are trapped and accelerated (surfing the wave!)</a:t>
            </a:r>
            <a:endParaRPr lang="en-GB" sz="1600" b="1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7668" y="6157609"/>
            <a:ext cx="385215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Electric fields of </a:t>
            </a:r>
            <a:r>
              <a:rPr lang="en-GB" b="1" smtClean="0">
                <a:solidFill>
                  <a:srgbClr val="FF0000"/>
                </a:solidFill>
              </a:rPr>
              <a:t>~50GeV/m </a:t>
            </a:r>
            <a:r>
              <a:rPr lang="en-GB" smtClean="0"/>
              <a:t>achieved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71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72458"/>
            <a:ext cx="8229600" cy="5642351"/>
          </a:xfrm>
        </p:spPr>
        <p:txBody>
          <a:bodyPr>
            <a:normAutofit fontScale="62500" lnSpcReduction="20000"/>
          </a:bodyPr>
          <a:lstStyle/>
          <a:p>
            <a:r>
              <a:rPr lang="en-GB" smtClean="0">
                <a:solidFill>
                  <a:srgbClr val="0000FF"/>
                </a:solidFill>
              </a:rPr>
              <a:t>It is hoped that an LWFA would be cheaper and much smaller than a conventional accelerator and so make FELs more affordable and more widely available</a:t>
            </a:r>
          </a:p>
          <a:p>
            <a:r>
              <a:rPr lang="en-GB" b="1" smtClean="0"/>
              <a:t>But</a:t>
            </a:r>
            <a:r>
              <a:rPr lang="en-GB" smtClean="0"/>
              <a:t>, the electron beam quality for a FEL is very demanding</a:t>
            </a:r>
          </a:p>
          <a:p>
            <a:r>
              <a:rPr lang="en-GB" smtClean="0">
                <a:solidFill>
                  <a:srgbClr val="FF0000"/>
                </a:solidFill>
              </a:rPr>
              <a:t>LWFA beams can be several </a:t>
            </a:r>
            <a:r>
              <a:rPr lang="en-GB" b="1" smtClean="0">
                <a:solidFill>
                  <a:srgbClr val="FF0000"/>
                </a:solidFill>
              </a:rPr>
              <a:t>GeV</a:t>
            </a:r>
            <a:r>
              <a:rPr lang="en-GB" smtClean="0">
                <a:solidFill>
                  <a:srgbClr val="FF0000"/>
                </a:solidFill>
              </a:rPr>
              <a:t> from a single laser pulse so </a:t>
            </a:r>
            <a:r>
              <a:rPr lang="en-GB" b="1" smtClean="0">
                <a:solidFill>
                  <a:srgbClr val="FF0000"/>
                </a:solidFill>
              </a:rPr>
              <a:t>energy</a:t>
            </a:r>
            <a:r>
              <a:rPr lang="en-GB" smtClean="0">
                <a:solidFill>
                  <a:srgbClr val="FF0000"/>
                </a:solidFill>
              </a:rPr>
              <a:t> is enough, the </a:t>
            </a:r>
            <a:r>
              <a:rPr lang="en-GB" b="1" smtClean="0">
                <a:solidFill>
                  <a:srgbClr val="FF0000"/>
                </a:solidFill>
              </a:rPr>
              <a:t>emittance</a:t>
            </a:r>
            <a:r>
              <a:rPr lang="en-GB" smtClean="0">
                <a:solidFill>
                  <a:srgbClr val="FF0000"/>
                </a:solidFill>
              </a:rPr>
              <a:t> appears to be good enough but the </a:t>
            </a:r>
            <a:r>
              <a:rPr lang="en-GB" b="1" smtClean="0">
                <a:solidFill>
                  <a:srgbClr val="FF0000"/>
                </a:solidFill>
              </a:rPr>
              <a:t>energy spread is always much larger than required </a:t>
            </a:r>
            <a:r>
              <a:rPr lang="en-GB" smtClean="0">
                <a:solidFill>
                  <a:srgbClr val="FF0000"/>
                </a:solidFill>
              </a:rPr>
              <a:t>and the </a:t>
            </a:r>
            <a:r>
              <a:rPr lang="en-GB" b="1" smtClean="0">
                <a:solidFill>
                  <a:srgbClr val="FF0000"/>
                </a:solidFill>
              </a:rPr>
              <a:t>pulse lengths may be too short </a:t>
            </a:r>
            <a:endParaRPr lang="en-GB">
              <a:solidFill>
                <a:srgbClr val="FF0000"/>
              </a:solidFill>
            </a:endParaRPr>
          </a:p>
          <a:p>
            <a:r>
              <a:rPr lang="en-GB" smtClean="0">
                <a:solidFill>
                  <a:srgbClr val="0000FF"/>
                </a:solidFill>
              </a:rPr>
              <a:t>If these can be fixed by LWFA experts then FEL should be ok</a:t>
            </a:r>
          </a:p>
          <a:p>
            <a:r>
              <a:rPr lang="en-GB" b="1" smtClean="0">
                <a:solidFill>
                  <a:srgbClr val="00B050"/>
                </a:solidFill>
              </a:rPr>
              <a:t>Alternatively, there might be a clever FEL design that is more tolerant to large energy spread &amp; the short bunches</a:t>
            </a:r>
          </a:p>
          <a:p>
            <a:r>
              <a:rPr lang="en-GB" smtClean="0">
                <a:solidFill>
                  <a:srgbClr val="0000FF"/>
                </a:solidFill>
              </a:rPr>
              <a:t>Another approach is to manipulate the beam after the plasma to reduce energy spread and lengthen pulse – this may make a FEL possible but the manipulation takes a lot of space so maybe the advantage of LWFA will be lost?</a:t>
            </a:r>
          </a:p>
          <a:p>
            <a:r>
              <a:rPr lang="en-GB" smtClean="0"/>
              <a:t>Another big drawback is the </a:t>
            </a:r>
            <a:r>
              <a:rPr lang="en-GB" b="1" smtClean="0"/>
              <a:t>shot to shot variation </a:t>
            </a:r>
            <a:r>
              <a:rPr lang="en-GB" smtClean="0"/>
              <a:t>– it might be possible in the future to generate coherent light but LWFA is not </a:t>
            </a:r>
            <a:r>
              <a:rPr lang="en-GB" smtClean="0"/>
              <a:t>currently predictable/repeatable </a:t>
            </a:r>
            <a:r>
              <a:rPr lang="en-GB" smtClean="0"/>
              <a:t>in terms of energy (and so wavelength) – this will also need to be solved before they can be considered as potential </a:t>
            </a:r>
            <a:r>
              <a:rPr lang="en-GB" b="1" smtClean="0"/>
              <a:t>user facilities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Can LWFA be used as an FEL Driver?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75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72458"/>
            <a:ext cx="8229600" cy="5661806"/>
          </a:xfrm>
        </p:spPr>
        <p:txBody>
          <a:bodyPr>
            <a:normAutofit fontScale="62500" lnSpcReduction="20000"/>
          </a:bodyPr>
          <a:lstStyle/>
          <a:p>
            <a:r>
              <a:rPr lang="en-GB" b="1" smtClean="0"/>
              <a:t>Since 3GLS are so successful, what more could a 4GLS possibly offer?</a:t>
            </a:r>
          </a:p>
          <a:p>
            <a:r>
              <a:rPr lang="en-GB" smtClean="0">
                <a:solidFill>
                  <a:srgbClr val="FF0000"/>
                </a:solidFill>
              </a:rPr>
              <a:t>The most significant feature of 4GLS is the increase in the intensity of the light – more photons on the sample!</a:t>
            </a:r>
          </a:p>
          <a:p>
            <a:r>
              <a:rPr lang="en-GB" i="1" smtClean="0">
                <a:solidFill>
                  <a:srgbClr val="0000FF"/>
                </a:solidFill>
              </a:rPr>
              <a:t>This enables scientists to attempt experiments on samples which would otherwise not give a usable signal – maybe they are too dilute or too small</a:t>
            </a:r>
          </a:p>
          <a:p>
            <a:r>
              <a:rPr lang="en-GB" smtClean="0"/>
              <a:t>Typically </a:t>
            </a:r>
          </a:p>
          <a:p>
            <a:pPr lvl="1"/>
            <a:r>
              <a:rPr lang="en-GB" b="1" smtClean="0"/>
              <a:t>3GLS ~ 10</a:t>
            </a:r>
            <a:r>
              <a:rPr lang="en-GB" b="1" baseline="30000" smtClean="0"/>
              <a:t>6</a:t>
            </a:r>
            <a:r>
              <a:rPr lang="en-GB" b="1" smtClean="0"/>
              <a:t> photons per pulse</a:t>
            </a:r>
          </a:p>
          <a:p>
            <a:pPr lvl="1"/>
            <a:r>
              <a:rPr lang="en-GB" b="1" smtClean="0"/>
              <a:t>4GLS ~ 10</a:t>
            </a:r>
            <a:r>
              <a:rPr lang="en-GB" b="1" baseline="30000" smtClean="0"/>
              <a:t>12</a:t>
            </a:r>
            <a:r>
              <a:rPr lang="en-GB" b="1" smtClean="0"/>
              <a:t> photons per pulse</a:t>
            </a:r>
          </a:p>
          <a:p>
            <a:r>
              <a:rPr lang="en-GB" smtClean="0">
                <a:solidFill>
                  <a:srgbClr val="00B050"/>
                </a:solidFill>
              </a:rPr>
              <a:t>Can take a diffraction pattern in a single shot, for example</a:t>
            </a:r>
          </a:p>
          <a:p>
            <a:r>
              <a:rPr lang="en-GB" smtClean="0">
                <a:solidFill>
                  <a:srgbClr val="FF0000"/>
                </a:solidFill>
              </a:rPr>
              <a:t>The second major advantage is the reduced duration of the photon pulses</a:t>
            </a:r>
          </a:p>
          <a:p>
            <a:r>
              <a:rPr lang="en-GB"/>
              <a:t>Typically </a:t>
            </a:r>
          </a:p>
          <a:p>
            <a:pPr lvl="1"/>
            <a:r>
              <a:rPr lang="en-GB" b="1"/>
              <a:t>3GLS ~ </a:t>
            </a:r>
            <a:r>
              <a:rPr lang="en-GB" b="1" smtClean="0"/>
              <a:t>10 ps (sub-ps in special operating modes)</a:t>
            </a:r>
          </a:p>
          <a:p>
            <a:pPr lvl="1"/>
            <a:r>
              <a:rPr lang="en-GB" b="1" smtClean="0"/>
              <a:t>4GLS </a:t>
            </a:r>
            <a:r>
              <a:rPr lang="en-GB" b="1"/>
              <a:t>~ </a:t>
            </a:r>
            <a:r>
              <a:rPr lang="en-GB" b="1" smtClean="0"/>
              <a:t>10 fs already demonstrated but in principle schemes already exist for &lt;100 as for single pulses of even sub-as for pulse trains (zeptoseconds!)</a:t>
            </a:r>
          </a:p>
          <a:p>
            <a:r>
              <a:rPr lang="en-GB" i="1">
                <a:solidFill>
                  <a:srgbClr val="0000FF"/>
                </a:solidFill>
              </a:rPr>
              <a:t>This enables scientists to attempt experiments </a:t>
            </a:r>
            <a:r>
              <a:rPr lang="en-GB" i="1" smtClean="0">
                <a:solidFill>
                  <a:srgbClr val="0000FF"/>
                </a:solidFill>
              </a:rPr>
              <a:t>which have previously been impossible – watching the fastest of chemical reactions, for example (molecular movies!)</a:t>
            </a:r>
            <a:endParaRPr lang="en-GB" i="1">
              <a:solidFill>
                <a:srgbClr val="0000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4</a:t>
            </a:r>
            <a:r>
              <a:rPr lang="en-GB" baseline="30000" smtClean="0"/>
              <a:t>th</a:t>
            </a:r>
            <a:r>
              <a:rPr lang="en-GB" smtClean="0"/>
              <a:t> Generation Light Sources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55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LWFA (&amp; PWFA) Worldwide</a:t>
            </a:r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20" y="973138"/>
            <a:ext cx="7841559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72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GeV Beams Possible</a:t>
            </a:r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88" y="973138"/>
            <a:ext cx="6934024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412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Real LWFA </a:t>
            </a:r>
            <a:r>
              <a:rPr lang="en-GB" smtClean="0"/>
              <a:t>Output – Not a FEL</a:t>
            </a:r>
            <a:endParaRPr lang="en-GB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17" y="1152453"/>
            <a:ext cx="8229600" cy="370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53" y="4873557"/>
            <a:ext cx="4560283" cy="17117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15189" y="5293217"/>
            <a:ext cx="3026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ALPHA-X facility at Strathclyde University, Glasgow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45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Real LWFA </a:t>
            </a:r>
            <a:r>
              <a:rPr lang="en-GB" smtClean="0"/>
              <a:t>Output – Not a FEL</a:t>
            </a:r>
            <a:endParaRPr lang="en-GB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35" y="1050959"/>
            <a:ext cx="4261963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906" y="5029200"/>
            <a:ext cx="4560283" cy="17117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03907" y="1177047"/>
            <a:ext cx="42315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smtClean="0">
                <a:solidFill>
                  <a:srgbClr val="0000FF"/>
                </a:solidFill>
              </a:rPr>
              <a:t>Large shot to shot energy variation and energy spread variation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smtClean="0">
                <a:solidFill>
                  <a:srgbClr val="0000FF"/>
                </a:solidFill>
              </a:rPr>
              <a:t>Output wavelength not constant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smtClean="0">
                <a:solidFill>
                  <a:srgbClr val="0000FF"/>
                </a:solidFill>
              </a:rPr>
              <a:t>Beam qualilty not sufficient for FEL interaction</a:t>
            </a:r>
            <a:endParaRPr lang="en-GB" sz="2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4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72458"/>
            <a:ext cx="8229600" cy="5710444"/>
          </a:xfrm>
        </p:spPr>
        <p:txBody>
          <a:bodyPr>
            <a:normAutofit fontScale="85000" lnSpcReduction="10000"/>
          </a:bodyPr>
          <a:lstStyle/>
          <a:p>
            <a:r>
              <a:rPr lang="en-GB" smtClean="0">
                <a:solidFill>
                  <a:srgbClr val="0000FF"/>
                </a:solidFill>
              </a:rPr>
              <a:t>LWFA has made great progress in terms of absolute energy (4.2 GeV has been achieved) but progress seems to have stalled at reducing energy spread below the % level.</a:t>
            </a:r>
          </a:p>
          <a:p>
            <a:r>
              <a:rPr lang="en-GB" smtClean="0">
                <a:solidFill>
                  <a:srgbClr val="00B050"/>
                </a:solidFill>
              </a:rPr>
              <a:t>New types of </a:t>
            </a:r>
            <a:r>
              <a:rPr lang="en-GB" smtClean="0">
                <a:solidFill>
                  <a:srgbClr val="00B050"/>
                </a:solidFill>
              </a:rPr>
              <a:t>(more tolerant) undulators </a:t>
            </a:r>
            <a:r>
              <a:rPr lang="en-GB" smtClean="0">
                <a:solidFill>
                  <a:srgbClr val="00B050"/>
                </a:solidFill>
              </a:rPr>
              <a:t>have been proposed to make FEL possible – </a:t>
            </a:r>
            <a:r>
              <a:rPr lang="en-GB" b="1" smtClean="0">
                <a:solidFill>
                  <a:srgbClr val="00B050"/>
                </a:solidFill>
              </a:rPr>
              <a:t>plenty of room for new ideas!</a:t>
            </a:r>
          </a:p>
          <a:p>
            <a:r>
              <a:rPr lang="en-GB" smtClean="0">
                <a:solidFill>
                  <a:srgbClr val="0000FF"/>
                </a:solidFill>
              </a:rPr>
              <a:t>Active experimental programmes in several locations</a:t>
            </a:r>
          </a:p>
          <a:p>
            <a:r>
              <a:rPr lang="en-GB" smtClean="0">
                <a:solidFill>
                  <a:srgbClr val="FF0000"/>
                </a:solidFill>
              </a:rPr>
              <a:t>Alternative plasma acceleration based upon electron beam may give better quality beams?</a:t>
            </a:r>
          </a:p>
          <a:p>
            <a:r>
              <a:rPr lang="en-GB" smtClean="0">
                <a:solidFill>
                  <a:srgbClr val="0000FF"/>
                </a:solidFill>
              </a:rPr>
              <a:t>Schemes which </a:t>
            </a:r>
            <a:r>
              <a:rPr lang="en-GB" b="1" smtClean="0">
                <a:solidFill>
                  <a:srgbClr val="0000FF"/>
                </a:solidFill>
              </a:rPr>
              <a:t>combine laser &amp; electron </a:t>
            </a:r>
            <a:r>
              <a:rPr lang="en-GB" smtClean="0">
                <a:solidFill>
                  <a:srgbClr val="0000FF"/>
                </a:solidFill>
              </a:rPr>
              <a:t>driver or </a:t>
            </a:r>
            <a:r>
              <a:rPr lang="en-GB" b="1" smtClean="0">
                <a:solidFill>
                  <a:srgbClr val="0000FF"/>
                </a:solidFill>
              </a:rPr>
              <a:t>LWFA with injected high quality electron bunch </a:t>
            </a:r>
            <a:r>
              <a:rPr lang="en-GB" smtClean="0">
                <a:solidFill>
                  <a:srgbClr val="0000FF"/>
                </a:solidFill>
              </a:rPr>
              <a:t>also being actively considered – </a:t>
            </a:r>
            <a:r>
              <a:rPr lang="en-GB" b="1" smtClean="0">
                <a:solidFill>
                  <a:srgbClr val="0000FF"/>
                </a:solidFill>
              </a:rPr>
              <a:t>again plenty of room for new ideas!</a:t>
            </a:r>
            <a:endParaRPr lang="en-GB" b="1">
              <a:solidFill>
                <a:srgbClr val="0000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Is there hope for 5GLS?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86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72458"/>
            <a:ext cx="8229600" cy="5557131"/>
          </a:xfrm>
        </p:spPr>
        <p:txBody>
          <a:bodyPr>
            <a:normAutofit fontScale="70000" lnSpcReduction="20000"/>
          </a:bodyPr>
          <a:lstStyle/>
          <a:p>
            <a:r>
              <a:rPr lang="en-GB" smtClean="0">
                <a:solidFill>
                  <a:srgbClr val="0000FF"/>
                </a:solidFill>
              </a:rPr>
              <a:t>4</a:t>
            </a:r>
            <a:r>
              <a:rPr lang="en-GB" baseline="30000" smtClean="0">
                <a:solidFill>
                  <a:srgbClr val="0000FF"/>
                </a:solidFill>
              </a:rPr>
              <a:t>th</a:t>
            </a:r>
            <a:r>
              <a:rPr lang="en-GB" smtClean="0">
                <a:solidFill>
                  <a:srgbClr val="0000FF"/>
                </a:solidFill>
              </a:rPr>
              <a:t> Generation Light Sources exist now and are based upon </a:t>
            </a:r>
            <a:r>
              <a:rPr lang="en-GB" b="1" smtClean="0">
                <a:solidFill>
                  <a:srgbClr val="0000FF"/>
                </a:solidFill>
              </a:rPr>
              <a:t>free electron lasers</a:t>
            </a:r>
          </a:p>
          <a:p>
            <a:r>
              <a:rPr lang="en-GB" smtClean="0"/>
              <a:t>Several XFELs are under construction and more are planned</a:t>
            </a:r>
          </a:p>
          <a:p>
            <a:r>
              <a:rPr lang="en-GB" smtClean="0">
                <a:solidFill>
                  <a:srgbClr val="0000FF"/>
                </a:solidFill>
              </a:rPr>
              <a:t>The basic mechanism is relatively simple but the electron beam conditions that are required to sustain the interaction between the electrons and light beam are very demanding and has required </a:t>
            </a:r>
            <a:r>
              <a:rPr lang="en-GB" b="1" smtClean="0">
                <a:solidFill>
                  <a:srgbClr val="0000FF"/>
                </a:solidFill>
              </a:rPr>
              <a:t>years of sustained development</a:t>
            </a:r>
          </a:p>
          <a:p>
            <a:r>
              <a:rPr lang="en-GB" smtClean="0">
                <a:solidFill>
                  <a:srgbClr val="FF0000"/>
                </a:solidFill>
              </a:rPr>
              <a:t>High gain FELs are needed for wavelengths shorter than ~100nm</a:t>
            </a:r>
          </a:p>
          <a:p>
            <a:r>
              <a:rPr lang="en-GB" smtClean="0">
                <a:solidFill>
                  <a:srgbClr val="00B050"/>
                </a:solidFill>
              </a:rPr>
              <a:t>These FELs are still </a:t>
            </a:r>
            <a:r>
              <a:rPr lang="en-GB" b="1" smtClean="0">
                <a:solidFill>
                  <a:srgbClr val="00B050"/>
                </a:solidFill>
              </a:rPr>
              <a:t>immature</a:t>
            </a:r>
            <a:r>
              <a:rPr lang="en-GB" smtClean="0">
                <a:solidFill>
                  <a:srgbClr val="00B050"/>
                </a:solidFill>
              </a:rPr>
              <a:t> and there is plenty of scope for improvements. </a:t>
            </a:r>
          </a:p>
          <a:p>
            <a:r>
              <a:rPr lang="en-GB" smtClean="0">
                <a:solidFill>
                  <a:srgbClr val="0000FF"/>
                </a:solidFill>
              </a:rPr>
              <a:t>What comes after 4GLS is not yet clear</a:t>
            </a:r>
          </a:p>
          <a:p>
            <a:r>
              <a:rPr lang="en-GB" smtClean="0"/>
              <a:t>Could be a change in accelerator technology rather than a new light source mechanism</a:t>
            </a:r>
          </a:p>
          <a:p>
            <a:r>
              <a:rPr lang="en-GB" smtClean="0">
                <a:solidFill>
                  <a:srgbClr val="FF0000"/>
                </a:solidFill>
              </a:rPr>
              <a:t>Acceleration by lasers (or electron beams) is a reality but will take years of effort to displace RF based acceleration</a:t>
            </a:r>
          </a:p>
          <a:p>
            <a:r>
              <a:rPr lang="en-GB" smtClean="0">
                <a:solidFill>
                  <a:srgbClr val="0000FF"/>
                </a:solidFill>
              </a:rPr>
              <a:t>Major breakthroughs are required to bring plasma accelerators into mainstream use</a:t>
            </a:r>
            <a:endParaRPr lang="en-GB">
              <a:solidFill>
                <a:srgbClr val="0000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Summary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1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mtClean="0"/>
              <a:t>Many of the slides I have used have been taken from excellent presentations by the following very nice people. I’m sorry I didn’t ask permission before using them!</a:t>
            </a:r>
          </a:p>
          <a:p>
            <a:endParaRPr lang="en-GB"/>
          </a:p>
          <a:p>
            <a:r>
              <a:rPr lang="en-GB" b="1" smtClean="0">
                <a:solidFill>
                  <a:srgbClr val="0000FF"/>
                </a:solidFill>
              </a:rPr>
              <a:t>Neil Thompson</a:t>
            </a:r>
          </a:p>
          <a:p>
            <a:r>
              <a:rPr lang="en-GB" b="1" smtClean="0">
                <a:solidFill>
                  <a:srgbClr val="0000FF"/>
                </a:solidFill>
              </a:rPr>
              <a:t>Dave Dunning</a:t>
            </a:r>
          </a:p>
          <a:p>
            <a:r>
              <a:rPr lang="en-GB" b="1" smtClean="0">
                <a:solidFill>
                  <a:srgbClr val="0000FF"/>
                </a:solidFill>
              </a:rPr>
              <a:t>Brian McNeil</a:t>
            </a:r>
          </a:p>
          <a:p>
            <a:r>
              <a:rPr lang="en-GB" b="1" smtClean="0">
                <a:solidFill>
                  <a:srgbClr val="0000FF"/>
                </a:solidFill>
              </a:rPr>
              <a:t>Allan Gillespie</a:t>
            </a:r>
          </a:p>
          <a:p>
            <a:r>
              <a:rPr lang="en-GB" b="1" smtClean="0">
                <a:solidFill>
                  <a:srgbClr val="0000FF"/>
                </a:solidFill>
              </a:rPr>
              <a:t>Andy Wolski</a:t>
            </a:r>
            <a:endParaRPr lang="en-GB" b="1" smtClean="0">
              <a:solidFill>
                <a:srgbClr val="0000FF"/>
              </a:solidFill>
            </a:endParaRPr>
          </a:p>
          <a:p>
            <a:r>
              <a:rPr lang="en-GB" b="1" smtClean="0">
                <a:solidFill>
                  <a:srgbClr val="0000FF"/>
                </a:solidFill>
              </a:rPr>
              <a:t>Ralph Assmann</a:t>
            </a:r>
          </a:p>
          <a:p>
            <a:r>
              <a:rPr lang="en-GB" b="1" smtClean="0">
                <a:solidFill>
                  <a:srgbClr val="0000FF"/>
                </a:solidFill>
              </a:rPr>
              <a:t>S Molodtsov</a:t>
            </a:r>
          </a:p>
          <a:p>
            <a:r>
              <a:rPr lang="en-GB" b="1" smtClean="0">
                <a:solidFill>
                  <a:srgbClr val="0000FF"/>
                </a:solidFill>
              </a:rPr>
              <a:t>Bernhard Hidding</a:t>
            </a:r>
            <a:endParaRPr lang="en-GB" b="1">
              <a:solidFill>
                <a:srgbClr val="0000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Acknowledgements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17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4</a:t>
            </a:r>
            <a:r>
              <a:rPr lang="en-GB" baseline="30000" smtClean="0"/>
              <a:t>th</a:t>
            </a:r>
            <a:r>
              <a:rPr lang="en-GB" smtClean="0"/>
              <a:t> generation light sources are based upon </a:t>
            </a:r>
            <a:r>
              <a:rPr lang="en-GB" b="1" smtClean="0">
                <a:solidFill>
                  <a:srgbClr val="0000FF"/>
                </a:solidFill>
              </a:rPr>
              <a:t>free electron lasers </a:t>
            </a:r>
            <a:r>
              <a:rPr lang="en-GB" smtClean="0"/>
              <a:t>(FELs)</a:t>
            </a:r>
          </a:p>
          <a:p>
            <a:pPr lvl="1"/>
            <a:r>
              <a:rPr lang="en-GB" smtClean="0">
                <a:solidFill>
                  <a:srgbClr val="00B050"/>
                </a:solidFill>
              </a:rPr>
              <a:t>These are devices which use relativistic electron beams and undulators similar to 3GLS</a:t>
            </a:r>
          </a:p>
          <a:p>
            <a:pPr lvl="1"/>
            <a:r>
              <a:rPr lang="en-GB" smtClean="0"/>
              <a:t>But, they are able to make the light emitted </a:t>
            </a:r>
            <a:r>
              <a:rPr lang="en-GB" b="1" i="1" smtClean="0">
                <a:solidFill>
                  <a:srgbClr val="FF0000"/>
                </a:solidFill>
              </a:rPr>
              <a:t>COHERENT</a:t>
            </a:r>
            <a:r>
              <a:rPr lang="en-GB" smtClean="0">
                <a:solidFill>
                  <a:srgbClr val="FF0000"/>
                </a:solidFill>
              </a:rPr>
              <a:t> </a:t>
            </a:r>
            <a:r>
              <a:rPr lang="en-GB" smtClean="0"/>
              <a:t>– the output is proportional to the </a:t>
            </a:r>
            <a:r>
              <a:rPr lang="en-GB" b="1" smtClean="0"/>
              <a:t>square</a:t>
            </a:r>
            <a:r>
              <a:rPr lang="en-GB" smtClean="0"/>
              <a:t> of the number of electrons</a:t>
            </a:r>
          </a:p>
          <a:p>
            <a:pPr lvl="1"/>
            <a:r>
              <a:rPr lang="en-GB">
                <a:solidFill>
                  <a:srgbClr val="00B050"/>
                </a:solidFill>
              </a:rPr>
              <a:t>T</a:t>
            </a:r>
            <a:r>
              <a:rPr lang="en-GB" smtClean="0">
                <a:solidFill>
                  <a:srgbClr val="00B050"/>
                </a:solidFill>
              </a:rPr>
              <a:t>hey have </a:t>
            </a:r>
            <a:r>
              <a:rPr lang="en-GB">
                <a:solidFill>
                  <a:srgbClr val="00B050"/>
                </a:solidFill>
              </a:rPr>
              <a:t>the </a:t>
            </a:r>
            <a:r>
              <a:rPr lang="en-GB" smtClean="0">
                <a:solidFill>
                  <a:srgbClr val="00B050"/>
                </a:solidFill>
              </a:rPr>
              <a:t>advantage over conventional lasers of </a:t>
            </a:r>
            <a:r>
              <a:rPr lang="en-GB">
                <a:solidFill>
                  <a:srgbClr val="00B050"/>
                </a:solidFill>
              </a:rPr>
              <a:t>being able to emit </a:t>
            </a:r>
            <a:r>
              <a:rPr lang="en-GB" smtClean="0">
                <a:solidFill>
                  <a:srgbClr val="00B050"/>
                </a:solidFill>
              </a:rPr>
              <a:t>at any </a:t>
            </a:r>
            <a:r>
              <a:rPr lang="en-GB">
                <a:solidFill>
                  <a:srgbClr val="00B050"/>
                </a:solidFill>
              </a:rPr>
              <a:t>wavelength </a:t>
            </a:r>
            <a:r>
              <a:rPr lang="en-GB" smtClean="0">
                <a:solidFill>
                  <a:srgbClr val="00B050"/>
                </a:solidFill>
              </a:rPr>
              <a:t>like 3GLS – </a:t>
            </a:r>
            <a:r>
              <a:rPr lang="en-GB" smtClean="0">
                <a:solidFill>
                  <a:srgbClr val="0000FF"/>
                </a:solidFill>
              </a:rPr>
              <a:t>including X-rays!</a:t>
            </a:r>
            <a:endParaRPr lang="en-GB">
              <a:solidFill>
                <a:srgbClr val="0000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Free Electron Lasers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6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72458"/>
            <a:ext cx="8229600" cy="5681261"/>
          </a:xfrm>
        </p:spPr>
        <p:txBody>
          <a:bodyPr>
            <a:normAutofit fontScale="77500" lnSpcReduction="20000"/>
          </a:bodyPr>
          <a:lstStyle/>
          <a:p>
            <a:r>
              <a:rPr lang="en-GB" smtClean="0">
                <a:solidFill>
                  <a:srgbClr val="0000FF"/>
                </a:solidFill>
              </a:rPr>
              <a:t>If the emitting electron bunch is shorter in length than the wavelength emitted then the output intensity is proportional to the number of electrons </a:t>
            </a:r>
            <a:r>
              <a:rPr lang="en-GB" b="1" smtClean="0">
                <a:solidFill>
                  <a:srgbClr val="0000FF"/>
                </a:solidFill>
              </a:rPr>
              <a:t>SQUARED</a:t>
            </a:r>
          </a:p>
          <a:p>
            <a:r>
              <a:rPr lang="en-GB" smtClean="0">
                <a:solidFill>
                  <a:srgbClr val="FF0000"/>
                </a:solidFill>
              </a:rPr>
              <a:t>In a 3GLS this condition is not met (except at very long millimetre wavelengths) since electron bunches are typically 10 ps long</a:t>
            </a:r>
          </a:p>
          <a:p>
            <a:r>
              <a:rPr lang="en-GB" smtClean="0"/>
              <a:t>If you want to emit coherently at say 12 keV (~0.1nm) then need electron bunch to be shorter than 0.3 attoseconds!</a:t>
            </a:r>
          </a:p>
          <a:p>
            <a:r>
              <a:rPr lang="en-GB" smtClean="0">
                <a:solidFill>
                  <a:srgbClr val="00B050"/>
                </a:solidFill>
              </a:rPr>
              <a:t>It is not possible to generate such short relativistic bunches in an accelerator directly but it is possible to </a:t>
            </a:r>
            <a:r>
              <a:rPr lang="en-GB" b="1" smtClean="0">
                <a:solidFill>
                  <a:srgbClr val="00B050"/>
                </a:solidFill>
              </a:rPr>
              <a:t>generate them indirectly </a:t>
            </a:r>
            <a:r>
              <a:rPr lang="en-GB" smtClean="0">
                <a:solidFill>
                  <a:srgbClr val="00B050"/>
                </a:solidFill>
              </a:rPr>
              <a:t>– this is what the FEL does</a:t>
            </a:r>
          </a:p>
          <a:p>
            <a:r>
              <a:rPr lang="en-GB" smtClean="0">
                <a:solidFill>
                  <a:srgbClr val="FF0000"/>
                </a:solidFill>
              </a:rPr>
              <a:t>The FEL takes an electron bunch and manipulates it such that it forms discrete periodic </a:t>
            </a:r>
            <a:r>
              <a:rPr lang="en-GB" b="1" smtClean="0">
                <a:solidFill>
                  <a:srgbClr val="FF0000"/>
                </a:solidFill>
              </a:rPr>
              <a:t>microbunches</a:t>
            </a:r>
            <a:r>
              <a:rPr lang="en-GB" smtClean="0">
                <a:solidFill>
                  <a:srgbClr val="FF0000"/>
                </a:solidFill>
              </a:rPr>
              <a:t> within it that are shorter than the wavelength emitted and are separated by that wavelength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Coherent Emission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61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51107"/>
            <a:ext cx="8229600" cy="499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19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/>
              <a:t>What is an FEL?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6125" y="3330575"/>
            <a:ext cx="7772400" cy="227255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GB" altLang="en-US" sz="2000"/>
          </a:p>
          <a:p>
            <a:pPr lvl="1"/>
            <a:r>
              <a:rPr lang="en-GB" altLang="en-US" sz="1800"/>
              <a:t>Undulator causes transverse electron oscillations</a:t>
            </a:r>
          </a:p>
          <a:p>
            <a:pPr lvl="1"/>
            <a:r>
              <a:rPr lang="en-GB" altLang="en-US" sz="1800"/>
              <a:t>Transverse e-velocity couples to E-component (transverse)  of optical field giving energy transfer. </a:t>
            </a:r>
          </a:p>
          <a:p>
            <a:pPr lvl="1"/>
            <a:r>
              <a:rPr lang="en-GB" altLang="en-US" sz="1800"/>
              <a:t>Interaction between electron beam and optical field causes microbunching of electron beam on scale of radiation wavelength leading to coherent </a:t>
            </a:r>
            <a:r>
              <a:rPr lang="en-GB" altLang="en-US" sz="1800" smtClean="0"/>
              <a:t>emission</a:t>
            </a:r>
            <a:endParaRPr lang="en-GB" altLang="en-US" sz="1800"/>
          </a:p>
          <a:p>
            <a:endParaRPr lang="en-GB" altLang="en-US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1827213" y="1403435"/>
            <a:ext cx="4816475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2400" b="1">
                <a:solidFill>
                  <a:srgbClr val="0000FF"/>
                </a:solidFill>
              </a:rPr>
              <a:t>A beam of relativistic electrons</a:t>
            </a:r>
            <a:r>
              <a:rPr lang="en-GB" altLang="en-US" sz="2000">
                <a:solidFill>
                  <a:srgbClr val="0000FF"/>
                </a:solidFill>
              </a:rPr>
              <a:t> </a:t>
            </a:r>
            <a:r>
              <a:rPr lang="en-GB" altLang="en-US" sz="2000"/>
              <a:t/>
            </a:r>
            <a:br>
              <a:rPr lang="en-GB" altLang="en-US" sz="2000"/>
            </a:br>
            <a:r>
              <a:rPr lang="en-GB" altLang="en-US" sz="2000"/>
              <a:t>co-propagating with </a:t>
            </a:r>
            <a:br>
              <a:rPr lang="en-GB" altLang="en-US" sz="2000"/>
            </a:br>
            <a:r>
              <a:rPr lang="en-GB" altLang="en-US" sz="2400" b="1">
                <a:solidFill>
                  <a:srgbClr val="FF0000"/>
                </a:solidFill>
              </a:rPr>
              <a:t>an optical field</a:t>
            </a:r>
            <a:r>
              <a:rPr lang="en-GB" altLang="en-US" sz="2000">
                <a:solidFill>
                  <a:srgbClr val="FF0000"/>
                </a:solidFill>
              </a:rPr>
              <a:t> </a:t>
            </a:r>
            <a:r>
              <a:rPr lang="en-GB" altLang="en-US" sz="2000"/>
              <a:t/>
            </a:r>
            <a:br>
              <a:rPr lang="en-GB" altLang="en-US" sz="2000"/>
            </a:br>
            <a:r>
              <a:rPr lang="en-GB" altLang="en-US" sz="2000"/>
              <a:t>through </a:t>
            </a:r>
            <a:br>
              <a:rPr lang="en-GB" altLang="en-US" sz="2000"/>
            </a:br>
            <a:r>
              <a:rPr lang="en-GB" altLang="en-US" sz="2400" b="1">
                <a:solidFill>
                  <a:srgbClr val="00B050"/>
                </a:solidFill>
              </a:rPr>
              <a:t>a spatially periodic magnetic field</a:t>
            </a:r>
            <a:r>
              <a:rPr lang="en-GB" altLang="en-US" sz="2400" b="1"/>
              <a:t/>
            </a:r>
            <a:br>
              <a:rPr lang="en-GB" altLang="en-US" sz="2400" b="1"/>
            </a:br>
            <a:endParaRPr lang="en-US" altLang="en-US" sz="2400" b="1"/>
          </a:p>
        </p:txBody>
      </p:sp>
    </p:spTree>
    <p:extLst>
      <p:ext uri="{BB962C8B-B14F-4D97-AF65-F5344CB8AC3E}">
        <p14:creationId xmlns:p14="http://schemas.microsoft.com/office/powerpoint/2010/main" val="177438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/>
              <a:t>How does an FEL work?</a:t>
            </a: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772400" cy="4114800"/>
          </a:xfrm>
        </p:spPr>
        <p:txBody>
          <a:bodyPr/>
          <a:lstStyle/>
          <a:p>
            <a:r>
              <a:rPr lang="en-GB" altLang="en-US"/>
              <a:t>Basic components</a:t>
            </a:r>
          </a:p>
        </p:txBody>
      </p:sp>
      <p:grpSp>
        <p:nvGrpSpPr>
          <p:cNvPr id="30756" name="Group 1060"/>
          <p:cNvGrpSpPr>
            <a:grpSpLocks/>
          </p:cNvGrpSpPr>
          <p:nvPr/>
        </p:nvGrpSpPr>
        <p:grpSpPr bwMode="auto">
          <a:xfrm>
            <a:off x="1371600" y="3200400"/>
            <a:ext cx="7315200" cy="2974975"/>
            <a:chOff x="816" y="2035"/>
            <a:chExt cx="4608" cy="1874"/>
          </a:xfrm>
        </p:grpSpPr>
        <p:grpSp>
          <p:nvGrpSpPr>
            <p:cNvPr id="30725" name="Group 1029"/>
            <p:cNvGrpSpPr>
              <a:grpSpLocks/>
            </p:cNvGrpSpPr>
            <p:nvPr/>
          </p:nvGrpSpPr>
          <p:grpSpPr bwMode="auto">
            <a:xfrm>
              <a:off x="1236" y="2035"/>
              <a:ext cx="4188" cy="1297"/>
              <a:chOff x="745" y="1451"/>
              <a:chExt cx="4188" cy="1297"/>
            </a:xfrm>
          </p:grpSpPr>
          <p:sp>
            <p:nvSpPr>
              <p:cNvPr id="30726" name="AutoShape 1030"/>
              <p:cNvSpPr>
                <a:spLocks noChangeArrowheads="1"/>
              </p:cNvSpPr>
              <p:nvPr/>
            </p:nvSpPr>
            <p:spPr bwMode="auto">
              <a:xfrm>
                <a:off x="766" y="1451"/>
                <a:ext cx="580" cy="422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7" name="AutoShape 1031"/>
              <p:cNvSpPr>
                <a:spLocks noChangeArrowheads="1"/>
              </p:cNvSpPr>
              <p:nvPr/>
            </p:nvSpPr>
            <p:spPr bwMode="auto">
              <a:xfrm>
                <a:off x="1346" y="1451"/>
                <a:ext cx="580" cy="422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AutoShape 1032"/>
              <p:cNvSpPr>
                <a:spLocks noChangeArrowheads="1"/>
              </p:cNvSpPr>
              <p:nvPr/>
            </p:nvSpPr>
            <p:spPr bwMode="auto">
              <a:xfrm>
                <a:off x="1926" y="1451"/>
                <a:ext cx="580" cy="422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9" name="AutoShape 1033"/>
              <p:cNvSpPr>
                <a:spLocks noChangeArrowheads="1"/>
              </p:cNvSpPr>
              <p:nvPr/>
            </p:nvSpPr>
            <p:spPr bwMode="auto">
              <a:xfrm>
                <a:off x="2506" y="1451"/>
                <a:ext cx="580" cy="422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30" name="AutoShape 1034"/>
              <p:cNvSpPr>
                <a:spLocks noChangeArrowheads="1"/>
              </p:cNvSpPr>
              <p:nvPr/>
            </p:nvSpPr>
            <p:spPr bwMode="auto">
              <a:xfrm>
                <a:off x="3086" y="1451"/>
                <a:ext cx="580" cy="422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31" name="Text Box 1035"/>
              <p:cNvSpPr txBox="1">
                <a:spLocks noChangeArrowheads="1"/>
              </p:cNvSpPr>
              <p:nvPr/>
            </p:nvSpPr>
            <p:spPr bwMode="auto">
              <a:xfrm>
                <a:off x="1470" y="1598"/>
                <a:ext cx="29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en-US"/>
                  <a:t>N</a:t>
                </a:r>
                <a:endParaRPr lang="en-GB" alt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0732" name="Text Box 1036"/>
              <p:cNvSpPr txBox="1">
                <a:spLocks noChangeArrowheads="1"/>
              </p:cNvSpPr>
              <p:nvPr/>
            </p:nvSpPr>
            <p:spPr bwMode="auto">
              <a:xfrm>
                <a:off x="2046" y="1606"/>
                <a:ext cx="29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en-US"/>
                  <a:t>S</a:t>
                </a:r>
                <a:endParaRPr lang="en-GB" alt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0733" name="Text Box 1037"/>
              <p:cNvSpPr txBox="1">
                <a:spLocks noChangeArrowheads="1"/>
              </p:cNvSpPr>
              <p:nvPr/>
            </p:nvSpPr>
            <p:spPr bwMode="auto">
              <a:xfrm>
                <a:off x="3230" y="1606"/>
                <a:ext cx="29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en-US"/>
                  <a:t>S</a:t>
                </a:r>
                <a:endParaRPr lang="en-GB" alt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0734" name="Text Box 1038"/>
              <p:cNvSpPr txBox="1">
                <a:spLocks noChangeArrowheads="1"/>
              </p:cNvSpPr>
              <p:nvPr/>
            </p:nvSpPr>
            <p:spPr bwMode="auto">
              <a:xfrm>
                <a:off x="2590" y="1598"/>
                <a:ext cx="29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en-US"/>
                  <a:t>N</a:t>
                </a:r>
                <a:endParaRPr lang="en-GB" alt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0735" name="Text Box 1039"/>
              <p:cNvSpPr txBox="1">
                <a:spLocks noChangeArrowheads="1"/>
              </p:cNvSpPr>
              <p:nvPr/>
            </p:nvSpPr>
            <p:spPr bwMode="auto">
              <a:xfrm>
                <a:off x="879" y="1598"/>
                <a:ext cx="29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en-US"/>
                  <a:t>S</a:t>
                </a:r>
                <a:endParaRPr lang="en-GB" alt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0736" name="AutoShape 1040"/>
              <p:cNvSpPr>
                <a:spLocks noChangeArrowheads="1"/>
              </p:cNvSpPr>
              <p:nvPr/>
            </p:nvSpPr>
            <p:spPr bwMode="auto">
              <a:xfrm>
                <a:off x="1325" y="2326"/>
                <a:ext cx="580" cy="422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37" name="AutoShape 1041"/>
              <p:cNvSpPr>
                <a:spLocks noChangeArrowheads="1"/>
              </p:cNvSpPr>
              <p:nvPr/>
            </p:nvSpPr>
            <p:spPr bwMode="auto">
              <a:xfrm>
                <a:off x="1905" y="2326"/>
                <a:ext cx="580" cy="422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38" name="AutoShape 1042"/>
              <p:cNvSpPr>
                <a:spLocks noChangeArrowheads="1"/>
              </p:cNvSpPr>
              <p:nvPr/>
            </p:nvSpPr>
            <p:spPr bwMode="auto">
              <a:xfrm>
                <a:off x="2485" y="2326"/>
                <a:ext cx="580" cy="422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39" name="AutoShape 1043"/>
              <p:cNvSpPr>
                <a:spLocks noChangeArrowheads="1"/>
              </p:cNvSpPr>
              <p:nvPr/>
            </p:nvSpPr>
            <p:spPr bwMode="auto">
              <a:xfrm>
                <a:off x="3065" y="2326"/>
                <a:ext cx="580" cy="422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40" name="Text Box 1044"/>
              <p:cNvSpPr txBox="1">
                <a:spLocks noChangeArrowheads="1"/>
              </p:cNvSpPr>
              <p:nvPr/>
            </p:nvSpPr>
            <p:spPr bwMode="auto">
              <a:xfrm>
                <a:off x="2029" y="2473"/>
                <a:ext cx="29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en-US"/>
                  <a:t>N</a:t>
                </a:r>
                <a:endParaRPr lang="en-GB" alt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0741" name="Text Box 1045"/>
              <p:cNvSpPr txBox="1">
                <a:spLocks noChangeArrowheads="1"/>
              </p:cNvSpPr>
              <p:nvPr/>
            </p:nvSpPr>
            <p:spPr bwMode="auto">
              <a:xfrm>
                <a:off x="2605" y="2481"/>
                <a:ext cx="29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en-US"/>
                  <a:t>S</a:t>
                </a:r>
                <a:endParaRPr lang="en-GB" alt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0742" name="Text Box 1046"/>
              <p:cNvSpPr txBox="1">
                <a:spLocks noChangeArrowheads="1"/>
              </p:cNvSpPr>
              <p:nvPr/>
            </p:nvSpPr>
            <p:spPr bwMode="auto">
              <a:xfrm>
                <a:off x="3149" y="2473"/>
                <a:ext cx="29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en-US"/>
                  <a:t>N</a:t>
                </a:r>
                <a:endParaRPr lang="en-GB" alt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0743" name="Text Box 1047"/>
              <p:cNvSpPr txBox="1">
                <a:spLocks noChangeArrowheads="1"/>
              </p:cNvSpPr>
              <p:nvPr/>
            </p:nvSpPr>
            <p:spPr bwMode="auto">
              <a:xfrm>
                <a:off x="1438" y="2473"/>
                <a:ext cx="29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en-US"/>
                  <a:t>S</a:t>
                </a:r>
                <a:endParaRPr lang="en-GB" alt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0744" name="AutoShape 1048"/>
              <p:cNvSpPr>
                <a:spLocks noChangeArrowheads="1"/>
              </p:cNvSpPr>
              <p:nvPr/>
            </p:nvSpPr>
            <p:spPr bwMode="auto">
              <a:xfrm>
                <a:off x="745" y="2326"/>
                <a:ext cx="580" cy="422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45" name="Text Box 1049"/>
              <p:cNvSpPr txBox="1">
                <a:spLocks noChangeArrowheads="1"/>
              </p:cNvSpPr>
              <p:nvPr/>
            </p:nvSpPr>
            <p:spPr bwMode="auto">
              <a:xfrm>
                <a:off x="847" y="2481"/>
                <a:ext cx="29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en-US"/>
                  <a:t>N</a:t>
                </a:r>
                <a:endParaRPr lang="en-GB" alt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0746" name="Text Box 1050"/>
              <p:cNvSpPr txBox="1">
                <a:spLocks noChangeArrowheads="1"/>
              </p:cNvSpPr>
              <p:nvPr/>
            </p:nvSpPr>
            <p:spPr bwMode="auto">
              <a:xfrm>
                <a:off x="3781" y="1529"/>
                <a:ext cx="115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GB" altLang="en-US"/>
              </a:p>
            </p:txBody>
          </p:sp>
        </p:grpSp>
        <p:sp>
          <p:nvSpPr>
            <p:cNvPr id="30747" name="AutoShape 1051"/>
            <p:cNvSpPr>
              <a:spLocks noChangeArrowheads="1"/>
            </p:cNvSpPr>
            <p:nvPr/>
          </p:nvSpPr>
          <p:spPr bwMode="auto">
            <a:xfrm>
              <a:off x="1454" y="2483"/>
              <a:ext cx="75" cy="453"/>
            </a:xfrm>
            <a:prstGeom prst="upArrow">
              <a:avLst>
                <a:gd name="adj1" fmla="val 50000"/>
                <a:gd name="adj2" fmla="val 151000"/>
              </a:avLst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48" name="AutoShape 1052"/>
            <p:cNvSpPr>
              <a:spLocks noChangeArrowheads="1"/>
            </p:cNvSpPr>
            <p:nvPr/>
          </p:nvSpPr>
          <p:spPr bwMode="auto">
            <a:xfrm>
              <a:off x="2607" y="2491"/>
              <a:ext cx="75" cy="453"/>
            </a:xfrm>
            <a:prstGeom prst="upArrow">
              <a:avLst>
                <a:gd name="adj1" fmla="val 50000"/>
                <a:gd name="adj2" fmla="val 151000"/>
              </a:avLst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49" name="AutoShape 1053"/>
            <p:cNvSpPr>
              <a:spLocks noChangeArrowheads="1"/>
            </p:cNvSpPr>
            <p:nvPr/>
          </p:nvSpPr>
          <p:spPr bwMode="auto">
            <a:xfrm>
              <a:off x="3773" y="2491"/>
              <a:ext cx="75" cy="453"/>
            </a:xfrm>
            <a:prstGeom prst="upArrow">
              <a:avLst>
                <a:gd name="adj1" fmla="val 50000"/>
                <a:gd name="adj2" fmla="val 151000"/>
              </a:avLst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0" name="AutoShape 1054"/>
            <p:cNvSpPr>
              <a:spLocks noChangeArrowheads="1"/>
            </p:cNvSpPr>
            <p:nvPr/>
          </p:nvSpPr>
          <p:spPr bwMode="auto">
            <a:xfrm flipV="1">
              <a:off x="2046" y="2507"/>
              <a:ext cx="75" cy="453"/>
            </a:xfrm>
            <a:prstGeom prst="upArrow">
              <a:avLst>
                <a:gd name="adj1" fmla="val 50000"/>
                <a:gd name="adj2" fmla="val 151000"/>
              </a:avLst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1" name="AutoShape 1055"/>
            <p:cNvSpPr>
              <a:spLocks noChangeArrowheads="1"/>
            </p:cNvSpPr>
            <p:nvPr/>
          </p:nvSpPr>
          <p:spPr bwMode="auto">
            <a:xfrm flipV="1">
              <a:off x="3205" y="2507"/>
              <a:ext cx="75" cy="453"/>
            </a:xfrm>
            <a:prstGeom prst="upArrow">
              <a:avLst>
                <a:gd name="adj1" fmla="val 50000"/>
                <a:gd name="adj2" fmla="val 151000"/>
              </a:avLst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2" name="AutoShape 1056"/>
            <p:cNvSpPr>
              <a:spLocks noChangeArrowheads="1"/>
            </p:cNvSpPr>
            <p:nvPr/>
          </p:nvSpPr>
          <p:spPr bwMode="auto">
            <a:xfrm>
              <a:off x="816" y="3456"/>
              <a:ext cx="75" cy="453"/>
            </a:xfrm>
            <a:prstGeom prst="upArrow">
              <a:avLst>
                <a:gd name="adj1" fmla="val 50000"/>
                <a:gd name="adj2" fmla="val 151000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3" name="Text Box 1057"/>
            <p:cNvSpPr txBox="1">
              <a:spLocks noChangeArrowheads="1"/>
            </p:cNvSpPr>
            <p:nvPr/>
          </p:nvSpPr>
          <p:spPr bwMode="auto">
            <a:xfrm>
              <a:off x="922" y="3600"/>
              <a:ext cx="130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GB" altLang="en-US"/>
                <a:t>B field</a:t>
              </a:r>
              <a:endParaRPr lang="en-GB" altLang="en-US" b="1"/>
            </a:p>
          </p:txBody>
        </p:sp>
      </p:grpSp>
      <p:sp>
        <p:nvSpPr>
          <p:cNvPr id="30759" name="Freeform 1063"/>
          <p:cNvSpPr>
            <a:spLocks/>
          </p:cNvSpPr>
          <p:nvPr/>
        </p:nvSpPr>
        <p:spPr bwMode="auto">
          <a:xfrm>
            <a:off x="1371600" y="4140200"/>
            <a:ext cx="6553200" cy="355600"/>
          </a:xfrm>
          <a:custGeom>
            <a:avLst/>
            <a:gdLst>
              <a:gd name="T0" fmla="*/ 0 w 4128"/>
              <a:gd name="T1" fmla="*/ 112 h 224"/>
              <a:gd name="T2" fmla="*/ 576 w 4128"/>
              <a:gd name="T3" fmla="*/ 112 h 224"/>
              <a:gd name="T4" fmla="*/ 1152 w 4128"/>
              <a:gd name="T5" fmla="*/ 16 h 224"/>
              <a:gd name="T6" fmla="*/ 1680 w 4128"/>
              <a:gd name="T7" fmla="*/ 208 h 224"/>
              <a:gd name="T8" fmla="*/ 2208 w 4128"/>
              <a:gd name="T9" fmla="*/ 16 h 224"/>
              <a:gd name="T10" fmla="*/ 2784 w 4128"/>
              <a:gd name="T11" fmla="*/ 208 h 224"/>
              <a:gd name="T12" fmla="*/ 3312 w 4128"/>
              <a:gd name="T13" fmla="*/ 112 h 224"/>
              <a:gd name="T14" fmla="*/ 4128 w 4128"/>
              <a:gd name="T15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28" h="224">
                <a:moveTo>
                  <a:pt x="0" y="112"/>
                </a:moveTo>
                <a:cubicBezTo>
                  <a:pt x="192" y="120"/>
                  <a:pt x="384" y="128"/>
                  <a:pt x="576" y="112"/>
                </a:cubicBezTo>
                <a:cubicBezTo>
                  <a:pt x="768" y="96"/>
                  <a:pt x="968" y="0"/>
                  <a:pt x="1152" y="16"/>
                </a:cubicBezTo>
                <a:cubicBezTo>
                  <a:pt x="1336" y="32"/>
                  <a:pt x="1504" y="208"/>
                  <a:pt x="1680" y="208"/>
                </a:cubicBezTo>
                <a:cubicBezTo>
                  <a:pt x="1856" y="208"/>
                  <a:pt x="2024" y="16"/>
                  <a:pt x="2208" y="16"/>
                </a:cubicBezTo>
                <a:cubicBezTo>
                  <a:pt x="2392" y="16"/>
                  <a:pt x="2600" y="192"/>
                  <a:pt x="2784" y="208"/>
                </a:cubicBezTo>
                <a:cubicBezTo>
                  <a:pt x="2968" y="224"/>
                  <a:pt x="3088" y="128"/>
                  <a:pt x="3312" y="112"/>
                </a:cubicBezTo>
                <a:cubicBezTo>
                  <a:pt x="3536" y="96"/>
                  <a:pt x="3832" y="104"/>
                  <a:pt x="4128" y="112"/>
                </a:cubicBezTo>
              </a:path>
            </a:pathLst>
          </a:custGeom>
          <a:noFill/>
          <a:ln w="12700" cap="flat" cmpd="sng">
            <a:solidFill>
              <a:srgbClr val="002060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60" name="Line 1064"/>
          <p:cNvSpPr>
            <a:spLocks noChangeShapeType="1"/>
          </p:cNvSpPr>
          <p:nvPr/>
        </p:nvSpPr>
        <p:spPr bwMode="auto">
          <a:xfrm>
            <a:off x="2895600" y="5867400"/>
            <a:ext cx="990600" cy="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91" name="Text Box 1095"/>
          <p:cNvSpPr txBox="1">
            <a:spLocks noChangeArrowheads="1"/>
          </p:cNvSpPr>
          <p:nvPr/>
        </p:nvSpPr>
        <p:spPr bwMode="auto">
          <a:xfrm>
            <a:off x="3962400" y="5729288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/>
              <a:t>Electron path</a:t>
            </a:r>
          </a:p>
        </p:txBody>
      </p:sp>
      <p:grpSp>
        <p:nvGrpSpPr>
          <p:cNvPr id="30796" name="Group 1100"/>
          <p:cNvGrpSpPr>
            <a:grpSpLocks/>
          </p:cNvGrpSpPr>
          <p:nvPr/>
        </p:nvGrpSpPr>
        <p:grpSpPr bwMode="auto">
          <a:xfrm>
            <a:off x="1284288" y="4038600"/>
            <a:ext cx="7326312" cy="2070100"/>
            <a:chOff x="809" y="2544"/>
            <a:chExt cx="4615" cy="1304"/>
          </a:xfrm>
        </p:grpSpPr>
        <p:sp>
          <p:nvSpPr>
            <p:cNvPr id="30793" name="Freeform 1097"/>
            <p:cNvSpPr>
              <a:spLocks/>
            </p:cNvSpPr>
            <p:nvPr/>
          </p:nvSpPr>
          <p:spPr bwMode="auto">
            <a:xfrm>
              <a:off x="809" y="2544"/>
              <a:ext cx="4231" cy="271"/>
            </a:xfrm>
            <a:custGeom>
              <a:avLst/>
              <a:gdLst>
                <a:gd name="T0" fmla="*/ 0 w 4231"/>
                <a:gd name="T1" fmla="*/ 141 h 271"/>
                <a:gd name="T2" fmla="*/ 235 w 4231"/>
                <a:gd name="T3" fmla="*/ 28 h 271"/>
                <a:gd name="T4" fmla="*/ 81 w 4231"/>
                <a:gd name="T5" fmla="*/ 214 h 271"/>
                <a:gd name="T6" fmla="*/ 438 w 4231"/>
                <a:gd name="T7" fmla="*/ 36 h 271"/>
                <a:gd name="T8" fmla="*/ 292 w 4231"/>
                <a:gd name="T9" fmla="*/ 206 h 271"/>
                <a:gd name="T10" fmla="*/ 641 w 4231"/>
                <a:gd name="T11" fmla="*/ 3 h 271"/>
                <a:gd name="T12" fmla="*/ 478 w 4231"/>
                <a:gd name="T13" fmla="*/ 214 h 271"/>
                <a:gd name="T14" fmla="*/ 835 w 4231"/>
                <a:gd name="T15" fmla="*/ 20 h 271"/>
                <a:gd name="T16" fmla="*/ 681 w 4231"/>
                <a:gd name="T17" fmla="*/ 198 h 271"/>
                <a:gd name="T18" fmla="*/ 981 w 4231"/>
                <a:gd name="T19" fmla="*/ 36 h 271"/>
                <a:gd name="T20" fmla="*/ 835 w 4231"/>
                <a:gd name="T21" fmla="*/ 231 h 271"/>
                <a:gd name="T22" fmla="*/ 1200 w 4231"/>
                <a:gd name="T23" fmla="*/ 28 h 271"/>
                <a:gd name="T24" fmla="*/ 1014 w 4231"/>
                <a:gd name="T25" fmla="*/ 231 h 271"/>
                <a:gd name="T26" fmla="*/ 1435 w 4231"/>
                <a:gd name="T27" fmla="*/ 36 h 271"/>
                <a:gd name="T28" fmla="*/ 1216 w 4231"/>
                <a:gd name="T29" fmla="*/ 231 h 271"/>
                <a:gd name="T30" fmla="*/ 1679 w 4231"/>
                <a:gd name="T31" fmla="*/ 36 h 271"/>
                <a:gd name="T32" fmla="*/ 1460 w 4231"/>
                <a:gd name="T33" fmla="*/ 222 h 271"/>
                <a:gd name="T34" fmla="*/ 1914 w 4231"/>
                <a:gd name="T35" fmla="*/ 36 h 271"/>
                <a:gd name="T36" fmla="*/ 1687 w 4231"/>
                <a:gd name="T37" fmla="*/ 222 h 271"/>
                <a:gd name="T38" fmla="*/ 2181 w 4231"/>
                <a:gd name="T39" fmla="*/ 28 h 271"/>
                <a:gd name="T40" fmla="*/ 1938 w 4231"/>
                <a:gd name="T41" fmla="*/ 214 h 271"/>
                <a:gd name="T42" fmla="*/ 2457 w 4231"/>
                <a:gd name="T43" fmla="*/ 3 h 271"/>
                <a:gd name="T44" fmla="*/ 2181 w 4231"/>
                <a:gd name="T45" fmla="*/ 231 h 271"/>
                <a:gd name="T46" fmla="*/ 2627 w 4231"/>
                <a:gd name="T47" fmla="*/ 28 h 271"/>
                <a:gd name="T48" fmla="*/ 2433 w 4231"/>
                <a:gd name="T49" fmla="*/ 231 h 271"/>
                <a:gd name="T50" fmla="*/ 2862 w 4231"/>
                <a:gd name="T51" fmla="*/ 20 h 271"/>
                <a:gd name="T52" fmla="*/ 2635 w 4231"/>
                <a:gd name="T53" fmla="*/ 247 h 271"/>
                <a:gd name="T54" fmla="*/ 3081 w 4231"/>
                <a:gd name="T55" fmla="*/ 20 h 271"/>
                <a:gd name="T56" fmla="*/ 2887 w 4231"/>
                <a:gd name="T57" fmla="*/ 231 h 271"/>
                <a:gd name="T58" fmla="*/ 3300 w 4231"/>
                <a:gd name="T59" fmla="*/ 36 h 271"/>
                <a:gd name="T60" fmla="*/ 3130 w 4231"/>
                <a:gd name="T61" fmla="*/ 239 h 271"/>
                <a:gd name="T62" fmla="*/ 3527 w 4231"/>
                <a:gd name="T63" fmla="*/ 28 h 271"/>
                <a:gd name="T64" fmla="*/ 3365 w 4231"/>
                <a:gd name="T65" fmla="*/ 255 h 271"/>
                <a:gd name="T66" fmla="*/ 3746 w 4231"/>
                <a:gd name="T67" fmla="*/ 20 h 271"/>
                <a:gd name="T68" fmla="*/ 3568 w 4231"/>
                <a:gd name="T69" fmla="*/ 271 h 271"/>
                <a:gd name="T70" fmla="*/ 3965 w 4231"/>
                <a:gd name="T71" fmla="*/ 20 h 271"/>
                <a:gd name="T72" fmla="*/ 3795 w 4231"/>
                <a:gd name="T73" fmla="*/ 271 h 271"/>
                <a:gd name="T74" fmla="*/ 4192 w 4231"/>
                <a:gd name="T75" fmla="*/ 20 h 271"/>
                <a:gd name="T76" fmla="*/ 4030 w 4231"/>
                <a:gd name="T77" fmla="*/ 239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31" h="271">
                  <a:moveTo>
                    <a:pt x="0" y="141"/>
                  </a:moveTo>
                  <a:cubicBezTo>
                    <a:pt x="111" y="78"/>
                    <a:pt x="222" y="16"/>
                    <a:pt x="235" y="28"/>
                  </a:cubicBezTo>
                  <a:cubicBezTo>
                    <a:pt x="248" y="40"/>
                    <a:pt x="47" y="213"/>
                    <a:pt x="81" y="214"/>
                  </a:cubicBezTo>
                  <a:cubicBezTo>
                    <a:pt x="115" y="215"/>
                    <a:pt x="403" y="37"/>
                    <a:pt x="438" y="36"/>
                  </a:cubicBezTo>
                  <a:cubicBezTo>
                    <a:pt x="473" y="35"/>
                    <a:pt x="258" y="211"/>
                    <a:pt x="292" y="206"/>
                  </a:cubicBezTo>
                  <a:cubicBezTo>
                    <a:pt x="326" y="201"/>
                    <a:pt x="610" y="2"/>
                    <a:pt x="641" y="3"/>
                  </a:cubicBezTo>
                  <a:cubicBezTo>
                    <a:pt x="672" y="4"/>
                    <a:pt x="446" y="211"/>
                    <a:pt x="478" y="214"/>
                  </a:cubicBezTo>
                  <a:cubicBezTo>
                    <a:pt x="510" y="217"/>
                    <a:pt x="801" y="23"/>
                    <a:pt x="835" y="20"/>
                  </a:cubicBezTo>
                  <a:cubicBezTo>
                    <a:pt x="869" y="17"/>
                    <a:pt x="657" y="195"/>
                    <a:pt x="681" y="198"/>
                  </a:cubicBezTo>
                  <a:cubicBezTo>
                    <a:pt x="705" y="201"/>
                    <a:pt x="955" y="31"/>
                    <a:pt x="981" y="36"/>
                  </a:cubicBezTo>
                  <a:cubicBezTo>
                    <a:pt x="1007" y="41"/>
                    <a:pt x="799" y="232"/>
                    <a:pt x="835" y="231"/>
                  </a:cubicBezTo>
                  <a:cubicBezTo>
                    <a:pt x="871" y="230"/>
                    <a:pt x="1170" y="28"/>
                    <a:pt x="1200" y="28"/>
                  </a:cubicBezTo>
                  <a:cubicBezTo>
                    <a:pt x="1230" y="28"/>
                    <a:pt x="975" y="230"/>
                    <a:pt x="1014" y="231"/>
                  </a:cubicBezTo>
                  <a:cubicBezTo>
                    <a:pt x="1053" y="232"/>
                    <a:pt x="1401" y="36"/>
                    <a:pt x="1435" y="36"/>
                  </a:cubicBezTo>
                  <a:cubicBezTo>
                    <a:pt x="1469" y="36"/>
                    <a:pt x="1175" y="231"/>
                    <a:pt x="1216" y="231"/>
                  </a:cubicBezTo>
                  <a:cubicBezTo>
                    <a:pt x="1257" y="231"/>
                    <a:pt x="1638" y="38"/>
                    <a:pt x="1679" y="36"/>
                  </a:cubicBezTo>
                  <a:cubicBezTo>
                    <a:pt x="1720" y="34"/>
                    <a:pt x="1421" y="222"/>
                    <a:pt x="1460" y="222"/>
                  </a:cubicBezTo>
                  <a:cubicBezTo>
                    <a:pt x="1499" y="222"/>
                    <a:pt x="1876" y="36"/>
                    <a:pt x="1914" y="36"/>
                  </a:cubicBezTo>
                  <a:cubicBezTo>
                    <a:pt x="1952" y="36"/>
                    <a:pt x="1643" y="223"/>
                    <a:pt x="1687" y="222"/>
                  </a:cubicBezTo>
                  <a:cubicBezTo>
                    <a:pt x="1731" y="221"/>
                    <a:pt x="2139" y="29"/>
                    <a:pt x="2181" y="28"/>
                  </a:cubicBezTo>
                  <a:cubicBezTo>
                    <a:pt x="2223" y="27"/>
                    <a:pt x="1892" y="218"/>
                    <a:pt x="1938" y="214"/>
                  </a:cubicBezTo>
                  <a:cubicBezTo>
                    <a:pt x="1984" y="210"/>
                    <a:pt x="2417" y="0"/>
                    <a:pt x="2457" y="3"/>
                  </a:cubicBezTo>
                  <a:cubicBezTo>
                    <a:pt x="2497" y="6"/>
                    <a:pt x="2153" y="227"/>
                    <a:pt x="2181" y="231"/>
                  </a:cubicBezTo>
                  <a:cubicBezTo>
                    <a:pt x="2209" y="235"/>
                    <a:pt x="2585" y="28"/>
                    <a:pt x="2627" y="28"/>
                  </a:cubicBezTo>
                  <a:cubicBezTo>
                    <a:pt x="2669" y="28"/>
                    <a:pt x="2394" y="232"/>
                    <a:pt x="2433" y="231"/>
                  </a:cubicBezTo>
                  <a:cubicBezTo>
                    <a:pt x="2472" y="230"/>
                    <a:pt x="2828" y="17"/>
                    <a:pt x="2862" y="20"/>
                  </a:cubicBezTo>
                  <a:cubicBezTo>
                    <a:pt x="2896" y="23"/>
                    <a:pt x="2599" y="247"/>
                    <a:pt x="2635" y="247"/>
                  </a:cubicBezTo>
                  <a:cubicBezTo>
                    <a:pt x="2671" y="247"/>
                    <a:pt x="3039" y="23"/>
                    <a:pt x="3081" y="20"/>
                  </a:cubicBezTo>
                  <a:cubicBezTo>
                    <a:pt x="3123" y="17"/>
                    <a:pt x="2851" y="228"/>
                    <a:pt x="2887" y="231"/>
                  </a:cubicBezTo>
                  <a:cubicBezTo>
                    <a:pt x="2923" y="234"/>
                    <a:pt x="3260" y="35"/>
                    <a:pt x="3300" y="36"/>
                  </a:cubicBezTo>
                  <a:cubicBezTo>
                    <a:pt x="3340" y="37"/>
                    <a:pt x="3092" y="240"/>
                    <a:pt x="3130" y="239"/>
                  </a:cubicBezTo>
                  <a:cubicBezTo>
                    <a:pt x="3168" y="238"/>
                    <a:pt x="3488" y="25"/>
                    <a:pt x="3527" y="28"/>
                  </a:cubicBezTo>
                  <a:cubicBezTo>
                    <a:pt x="3566" y="31"/>
                    <a:pt x="3329" y="256"/>
                    <a:pt x="3365" y="255"/>
                  </a:cubicBezTo>
                  <a:cubicBezTo>
                    <a:pt x="3401" y="254"/>
                    <a:pt x="3712" y="17"/>
                    <a:pt x="3746" y="20"/>
                  </a:cubicBezTo>
                  <a:cubicBezTo>
                    <a:pt x="3780" y="23"/>
                    <a:pt x="3532" y="271"/>
                    <a:pt x="3568" y="271"/>
                  </a:cubicBezTo>
                  <a:cubicBezTo>
                    <a:pt x="3604" y="271"/>
                    <a:pt x="3927" y="20"/>
                    <a:pt x="3965" y="20"/>
                  </a:cubicBezTo>
                  <a:cubicBezTo>
                    <a:pt x="4003" y="20"/>
                    <a:pt x="3757" y="271"/>
                    <a:pt x="3795" y="271"/>
                  </a:cubicBezTo>
                  <a:cubicBezTo>
                    <a:pt x="3833" y="271"/>
                    <a:pt x="4153" y="25"/>
                    <a:pt x="4192" y="20"/>
                  </a:cubicBezTo>
                  <a:cubicBezTo>
                    <a:pt x="4231" y="15"/>
                    <a:pt x="4130" y="127"/>
                    <a:pt x="4030" y="239"/>
                  </a:cubicBezTo>
                </a:path>
              </a:pathLst>
            </a:custGeom>
            <a:noFill/>
            <a:ln w="2540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4" name="Freeform 1098"/>
            <p:cNvSpPr>
              <a:spLocks/>
            </p:cNvSpPr>
            <p:nvPr/>
          </p:nvSpPr>
          <p:spPr bwMode="auto">
            <a:xfrm>
              <a:off x="3621" y="3600"/>
              <a:ext cx="527" cy="231"/>
            </a:xfrm>
            <a:custGeom>
              <a:avLst/>
              <a:gdLst>
                <a:gd name="T0" fmla="*/ 0 w 527"/>
                <a:gd name="T1" fmla="*/ 116 h 231"/>
                <a:gd name="T2" fmla="*/ 211 w 527"/>
                <a:gd name="T3" fmla="*/ 19 h 231"/>
                <a:gd name="T4" fmla="*/ 32 w 527"/>
                <a:gd name="T5" fmla="*/ 230 h 231"/>
                <a:gd name="T6" fmla="*/ 365 w 527"/>
                <a:gd name="T7" fmla="*/ 11 h 231"/>
                <a:gd name="T8" fmla="*/ 219 w 527"/>
                <a:gd name="T9" fmla="*/ 214 h 231"/>
                <a:gd name="T10" fmla="*/ 527 w 527"/>
                <a:gd name="T11" fmla="*/ 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7" h="231">
                  <a:moveTo>
                    <a:pt x="0" y="116"/>
                  </a:moveTo>
                  <a:cubicBezTo>
                    <a:pt x="103" y="58"/>
                    <a:pt x="206" y="0"/>
                    <a:pt x="211" y="19"/>
                  </a:cubicBezTo>
                  <a:cubicBezTo>
                    <a:pt x="216" y="38"/>
                    <a:pt x="6" y="231"/>
                    <a:pt x="32" y="230"/>
                  </a:cubicBezTo>
                  <a:cubicBezTo>
                    <a:pt x="58" y="229"/>
                    <a:pt x="334" y="14"/>
                    <a:pt x="365" y="11"/>
                  </a:cubicBezTo>
                  <a:cubicBezTo>
                    <a:pt x="396" y="8"/>
                    <a:pt x="192" y="214"/>
                    <a:pt x="219" y="214"/>
                  </a:cubicBezTo>
                  <a:cubicBezTo>
                    <a:pt x="246" y="214"/>
                    <a:pt x="386" y="112"/>
                    <a:pt x="527" y="11"/>
                  </a:cubicBezTo>
                </a:path>
              </a:pathLst>
            </a:custGeom>
            <a:noFill/>
            <a:ln w="2540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5" name="Text Box 1099"/>
            <p:cNvSpPr txBox="1">
              <a:spLocks noChangeArrowheads="1"/>
            </p:cNvSpPr>
            <p:nvPr/>
          </p:nvSpPr>
          <p:spPr bwMode="auto">
            <a:xfrm>
              <a:off x="4123" y="3617"/>
              <a:ext cx="130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GB" altLang="en-US"/>
                <a:t>E field</a:t>
              </a:r>
              <a:endParaRPr lang="en-GB" altLang="en-US" b="1"/>
            </a:p>
          </p:txBody>
        </p:sp>
      </p:grpSp>
      <p:grpSp>
        <p:nvGrpSpPr>
          <p:cNvPr id="30821" name="Group 1125"/>
          <p:cNvGrpSpPr>
            <a:grpSpLocks/>
          </p:cNvGrpSpPr>
          <p:nvPr/>
        </p:nvGrpSpPr>
        <p:grpSpPr bwMode="auto">
          <a:xfrm>
            <a:off x="4302125" y="1493838"/>
            <a:ext cx="4635500" cy="2925762"/>
            <a:chOff x="1746" y="459"/>
            <a:chExt cx="2920" cy="1843"/>
          </a:xfrm>
        </p:grpSpPr>
        <p:grpSp>
          <p:nvGrpSpPr>
            <p:cNvPr id="30820" name="Group 1124"/>
            <p:cNvGrpSpPr>
              <a:grpSpLocks/>
            </p:cNvGrpSpPr>
            <p:nvPr/>
          </p:nvGrpSpPr>
          <p:grpSpPr bwMode="auto">
            <a:xfrm>
              <a:off x="1746" y="459"/>
              <a:ext cx="2920" cy="1843"/>
              <a:chOff x="2682" y="941"/>
              <a:chExt cx="2920" cy="1843"/>
            </a:xfrm>
          </p:grpSpPr>
          <p:grpSp>
            <p:nvGrpSpPr>
              <p:cNvPr id="30817" name="Group 1121"/>
              <p:cNvGrpSpPr>
                <a:grpSpLocks/>
              </p:cNvGrpSpPr>
              <p:nvPr/>
            </p:nvGrpSpPr>
            <p:grpSpPr bwMode="auto">
              <a:xfrm>
                <a:off x="3277" y="941"/>
                <a:ext cx="2325" cy="1843"/>
                <a:chOff x="3163" y="856"/>
                <a:chExt cx="2325" cy="1843"/>
              </a:xfrm>
            </p:grpSpPr>
            <p:sp>
              <p:nvSpPr>
                <p:cNvPr id="30797" name="Rectangle 1101"/>
                <p:cNvSpPr>
                  <a:spLocks noChangeArrowheads="1"/>
                </p:cNvSpPr>
                <p:nvPr/>
              </p:nvSpPr>
              <p:spPr bwMode="auto">
                <a:xfrm>
                  <a:off x="3163" y="856"/>
                  <a:ext cx="2212" cy="184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800" name="Line 1104"/>
                <p:cNvSpPr>
                  <a:spLocks noChangeShapeType="1"/>
                </p:cNvSpPr>
                <p:nvPr/>
              </p:nvSpPr>
              <p:spPr bwMode="auto">
                <a:xfrm>
                  <a:off x="3560" y="2358"/>
                  <a:ext cx="141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dash"/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30816" name="Group 1120"/>
                <p:cNvGrpSpPr>
                  <a:grpSpLocks/>
                </p:cNvGrpSpPr>
                <p:nvPr/>
              </p:nvGrpSpPr>
              <p:grpSpPr bwMode="auto">
                <a:xfrm>
                  <a:off x="3277" y="937"/>
                  <a:ext cx="2211" cy="1733"/>
                  <a:chOff x="3277" y="941"/>
                  <a:chExt cx="2211" cy="1733"/>
                </a:xfrm>
              </p:grpSpPr>
              <p:sp>
                <p:nvSpPr>
                  <p:cNvPr id="30801" name="Line 110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60" y="1309"/>
                    <a:ext cx="0" cy="1049"/>
                  </a:xfrm>
                  <a:prstGeom prst="line">
                    <a:avLst/>
                  </a:prstGeom>
                  <a:noFill/>
                  <a:ln w="7620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0802" name="Line 11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60" y="1735"/>
                    <a:ext cx="737" cy="623"/>
                  </a:xfrm>
                  <a:prstGeom prst="line">
                    <a:avLst/>
                  </a:prstGeom>
                  <a:noFill/>
                  <a:ln w="50800">
                    <a:solidFill>
                      <a:srgbClr val="FF00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0803" name="Text Box 110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7" y="1281"/>
                    <a:ext cx="53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508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GB" altLang="en-US" b="1" i="1" u="sng">
                        <a:solidFill>
                          <a:schemeClr val="tx1"/>
                        </a:solidFill>
                      </a:rPr>
                      <a:t>B</a:t>
                    </a:r>
                    <a:endParaRPr lang="en-US" altLang="en-US" b="1" i="1" u="sng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805" name="Text Box 110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86" y="1621"/>
                    <a:ext cx="53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508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GB" altLang="en-US" b="1" i="1" u="sng">
                        <a:solidFill>
                          <a:schemeClr val="tx1"/>
                        </a:solidFill>
                      </a:rPr>
                      <a:t>E</a:t>
                    </a:r>
                    <a:endParaRPr lang="en-US" altLang="en-US" b="1" i="1" u="sng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806" name="Text Box 11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79" y="2443"/>
                    <a:ext cx="53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508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GB" altLang="en-US" b="1">
                        <a:solidFill>
                          <a:schemeClr val="tx1"/>
                        </a:solidFill>
                      </a:rPr>
                      <a:t>z</a:t>
                    </a:r>
                    <a:endParaRPr lang="en-US" altLang="en-US" b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808" name="Text Box 11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50" y="1986"/>
                    <a:ext cx="53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508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GB" altLang="en-US" b="1" i="1" u="sng">
                        <a:solidFill>
                          <a:schemeClr val="tx1"/>
                        </a:solidFill>
                      </a:rPr>
                      <a:t>v</a:t>
                    </a:r>
                    <a:endParaRPr lang="en-US" altLang="en-US" b="1" i="1" u="sng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809" name="Line 11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89" y="1480"/>
                    <a:ext cx="1020" cy="85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dash"/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0810" name="Text Box 11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39" y="1253"/>
                    <a:ext cx="53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508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GB" altLang="en-US" b="1">
                        <a:solidFill>
                          <a:schemeClr val="tx1"/>
                        </a:solidFill>
                      </a:rPr>
                      <a:t>x</a:t>
                    </a:r>
                    <a:endParaRPr lang="en-US" altLang="en-US" b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811" name="Line 11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29" y="2018"/>
                    <a:ext cx="1049" cy="0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0812" name="Line 11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60" y="969"/>
                    <a:ext cx="0" cy="1361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dash"/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0813" name="Text Box 11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17" y="941"/>
                    <a:ext cx="53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508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GB" altLang="en-US" b="1">
                        <a:solidFill>
                          <a:schemeClr val="tx1"/>
                        </a:solidFill>
                      </a:rPr>
                      <a:t>y</a:t>
                    </a:r>
                    <a:endParaRPr lang="en-US" altLang="en-US" b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814" name="Line 11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5" y="1990"/>
                    <a:ext cx="426" cy="340"/>
                  </a:xfrm>
                  <a:prstGeom prst="line">
                    <a:avLst/>
                  </a:prstGeom>
                  <a:noFill/>
                  <a:ln w="50800">
                    <a:solidFill>
                      <a:srgbClr val="0000FF"/>
                    </a:solidFill>
                    <a:prstDash val="sysDot"/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0815" name="Text Box 11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43" y="1905"/>
                    <a:ext cx="53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508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GB" altLang="en-US" i="1">
                        <a:solidFill>
                          <a:schemeClr val="tx1"/>
                        </a:solidFill>
                      </a:rPr>
                      <a:t>v</a:t>
                    </a:r>
                    <a:r>
                      <a:rPr lang="en-GB" altLang="en-US" i="1" baseline="-25000">
                        <a:solidFill>
                          <a:schemeClr val="tx1"/>
                        </a:solidFill>
                      </a:rPr>
                      <a:t>x</a:t>
                    </a:r>
                    <a:endParaRPr lang="en-US" altLang="en-US" i="1" baseline="-250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30819" name="Freeform 1123"/>
              <p:cNvSpPr>
                <a:spLocks/>
              </p:cNvSpPr>
              <p:nvPr/>
            </p:nvSpPr>
            <p:spPr bwMode="auto">
              <a:xfrm>
                <a:off x="2682" y="941"/>
                <a:ext cx="595" cy="1843"/>
              </a:xfrm>
              <a:custGeom>
                <a:avLst/>
                <a:gdLst>
                  <a:gd name="T0" fmla="*/ 0 w 595"/>
                  <a:gd name="T1" fmla="*/ 1758 h 1843"/>
                  <a:gd name="T2" fmla="*/ 595 w 595"/>
                  <a:gd name="T3" fmla="*/ 0 h 1843"/>
                  <a:gd name="T4" fmla="*/ 595 w 595"/>
                  <a:gd name="T5" fmla="*/ 1843 h 1843"/>
                  <a:gd name="T6" fmla="*/ 0 w 595"/>
                  <a:gd name="T7" fmla="*/ 1758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5" h="1843">
                    <a:moveTo>
                      <a:pt x="0" y="1758"/>
                    </a:moveTo>
                    <a:lnTo>
                      <a:pt x="595" y="0"/>
                    </a:lnTo>
                    <a:lnTo>
                      <a:pt x="595" y="1843"/>
                    </a:lnTo>
                    <a:lnTo>
                      <a:pt x="0" y="1758"/>
                    </a:lnTo>
                    <a:close/>
                  </a:path>
                </a:pathLst>
              </a:custGeom>
              <a:solidFill>
                <a:srgbClr val="CCFFCC">
                  <a:alpha val="67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080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0807" name="Line 1111"/>
            <p:cNvSpPr>
              <a:spLocks noChangeShapeType="1"/>
            </p:cNvSpPr>
            <p:nvPr/>
          </p:nvSpPr>
          <p:spPr bwMode="auto">
            <a:xfrm flipV="1">
              <a:off x="2738" y="1650"/>
              <a:ext cx="1475" cy="312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1401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8955</TotalTime>
  <Words>2365</Words>
  <Application>Microsoft Office PowerPoint</Application>
  <PresentationFormat>On-screen Show (4:3)</PresentationFormat>
  <Paragraphs>305</Paragraphs>
  <Slides>46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Office Theme</vt:lpstr>
      <vt:lpstr>1_Blank Presentation</vt:lpstr>
      <vt:lpstr>Next Generation Light Sources</vt:lpstr>
      <vt:lpstr>PowerPoint Presentation</vt:lpstr>
      <vt:lpstr>The Impact of X-Rays on Science</vt:lpstr>
      <vt:lpstr>4th Generation Light Sources</vt:lpstr>
      <vt:lpstr>Free Electron Lasers</vt:lpstr>
      <vt:lpstr>Coherent Emission</vt:lpstr>
      <vt:lpstr>PowerPoint Presentation</vt:lpstr>
      <vt:lpstr>What is an FEL?</vt:lpstr>
      <vt:lpstr>How does an FEL work?</vt:lpstr>
      <vt:lpstr>How does an FEL work?</vt:lpstr>
      <vt:lpstr>How does an FEL work?</vt:lpstr>
      <vt:lpstr>How does an FEL work?</vt:lpstr>
      <vt:lpstr>Types of FEL</vt:lpstr>
      <vt:lpstr>The Oscillator FEL</vt:lpstr>
      <vt:lpstr>Example: ALICE accelerator and FEL</vt:lpstr>
      <vt:lpstr>PowerPoint Presentation</vt:lpstr>
      <vt:lpstr>How the FEL Ouput Builds Up in ALICE</vt:lpstr>
      <vt:lpstr>The Oscillator FEL</vt:lpstr>
      <vt:lpstr>Oscillator FELs Need Mirrors !</vt:lpstr>
      <vt:lpstr>PowerPoint Presentation</vt:lpstr>
      <vt:lpstr>X-Ray FELs Are Big !</vt:lpstr>
      <vt:lpstr>Undulators Are Long !</vt:lpstr>
      <vt:lpstr>FEL Process (SASE)</vt:lpstr>
      <vt:lpstr>FEL Process (SASE)</vt:lpstr>
      <vt:lpstr>Coherence Length</vt:lpstr>
      <vt:lpstr>SASE FEL Output Is Noisy</vt:lpstr>
      <vt:lpstr>SASE FELs Around the World</vt:lpstr>
      <vt:lpstr>Schematic SASE FEL Layouts – Always Based on Linacs</vt:lpstr>
      <vt:lpstr>European XFEL</vt:lpstr>
      <vt:lpstr>LCLS Power vs FEL Length</vt:lpstr>
      <vt:lpstr>Saturation</vt:lpstr>
      <vt:lpstr>FELs – What Next?</vt:lpstr>
      <vt:lpstr>The Case for an FEL Test Facility</vt:lpstr>
      <vt:lpstr>CLARA</vt:lpstr>
      <vt:lpstr>CLARA Layout</vt:lpstr>
      <vt:lpstr>Beyond 4GLS</vt:lpstr>
      <vt:lpstr>Acceleration with a Laser</vt:lpstr>
      <vt:lpstr>How does LWFA work?</vt:lpstr>
      <vt:lpstr>Can LWFA be used as an FEL Driver?</vt:lpstr>
      <vt:lpstr>LWFA (&amp; PWFA) Worldwide</vt:lpstr>
      <vt:lpstr>GeV Beams Possible</vt:lpstr>
      <vt:lpstr>Real LWFA Output – Not a FEL</vt:lpstr>
      <vt:lpstr>Real LWFA Output – Not a FEL</vt:lpstr>
      <vt:lpstr>Is there hope for 5GLS?</vt:lpstr>
      <vt:lpstr>Summary</vt:lpstr>
      <vt:lpstr>Acknowledgements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Clarke, Jim (STFC,DL,AST)</dc:creator>
  <cp:lastModifiedBy>temp</cp:lastModifiedBy>
  <cp:revision>96</cp:revision>
  <dcterms:created xsi:type="dcterms:W3CDTF">2012-02-27T11:26:32Z</dcterms:created>
  <dcterms:modified xsi:type="dcterms:W3CDTF">2014-07-09T09:45:55Z</dcterms:modified>
</cp:coreProperties>
</file>