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540" r:id="rId2"/>
    <p:sldId id="550" r:id="rId3"/>
    <p:sldId id="561" r:id="rId4"/>
    <p:sldId id="568" r:id="rId5"/>
    <p:sldId id="569" r:id="rId6"/>
    <p:sldId id="570" r:id="rId7"/>
    <p:sldId id="576" r:id="rId8"/>
    <p:sldId id="571" r:id="rId9"/>
    <p:sldId id="572" r:id="rId10"/>
    <p:sldId id="573" r:id="rId11"/>
    <p:sldId id="574" r:id="rId12"/>
    <p:sldId id="575" r:id="rId13"/>
    <p:sldId id="578" r:id="rId14"/>
    <p:sldId id="577" r:id="rId15"/>
    <p:sldId id="579" r:id="rId16"/>
    <p:sldId id="580" r:id="rId17"/>
    <p:sldId id="581" r:id="rId18"/>
    <p:sldId id="563" r:id="rId19"/>
    <p:sldId id="582" r:id="rId20"/>
    <p:sldId id="554" r:id="rId21"/>
    <p:sldId id="567" r:id="rId22"/>
    <p:sldId id="583" r:id="rId23"/>
    <p:sldId id="584" r:id="rId24"/>
  </p:sldIdLst>
  <p:sldSz cx="10058400" cy="7772400"/>
  <p:notesSz cx="6858000" cy="9144000"/>
  <p:defaultTextStyle>
    <a:defPPr>
      <a:defRPr lang="en-US"/>
    </a:defPPr>
    <a:lvl1pPr algn="l" defTabSz="50923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509233" algn="l" defTabSz="50923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1018467" algn="l" defTabSz="50923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527701" algn="l" defTabSz="50923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2036935" algn="l" defTabSz="50923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546169" algn="l" defTabSz="509233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3055400" algn="l" defTabSz="509233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564636" algn="l" defTabSz="509233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4073867" algn="l" defTabSz="509233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33444"/>
    <a:srgbClr val="1D3856"/>
    <a:srgbClr val="264A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79" autoAdjust="0"/>
    <p:restoredTop sz="99511" autoAdjust="0"/>
  </p:normalViewPr>
  <p:slideViewPr>
    <p:cSldViewPr snapToGrid="0" snapToObjects="1" showGuides="1">
      <p:cViewPr varScale="1">
        <p:scale>
          <a:sx n="139" d="100"/>
          <a:sy n="139" d="100"/>
        </p:scale>
        <p:origin x="-784" y="-9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05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6C920-1997-3642-8535-B210642BF6F1}" type="datetimeFigureOut">
              <a:rPr lang="en-US" smtClean="0"/>
              <a:pPr/>
              <a:t>2/18/14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6EDFB-9946-0A4C-93EB-C3538BBEA9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550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D1AF8D3-FE34-5449-9655-DE3235FB096E}" type="datetime1">
              <a:rPr lang="en-US"/>
              <a:pPr>
                <a:defRPr/>
              </a:pPr>
              <a:t>2/18/14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5E952EB-03B9-3449-8240-C7237494DA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8092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9233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509233" algn="l" defTabSz="509233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1018467" algn="l" defTabSz="509233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527701" algn="l" defTabSz="509233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2036935" algn="l" defTabSz="509233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546169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5400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4636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3867" algn="l" defTabSz="50923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ci_logo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40169" y="284518"/>
            <a:ext cx="1969770" cy="90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itle 1"/>
          <p:cNvSpPr>
            <a:spLocks noGrp="1"/>
          </p:cNvSpPr>
          <p:nvPr>
            <p:ph type="ctrTitle"/>
          </p:nvPr>
        </p:nvSpPr>
        <p:spPr>
          <a:xfrm>
            <a:off x="502920" y="2414482"/>
            <a:ext cx="6537960" cy="1039918"/>
          </a:xfrm>
          <a:prstGeom prst="rect">
            <a:avLst/>
          </a:prstGeom>
        </p:spPr>
        <p:txBody>
          <a:bodyPr lIns="101846" tIns="50923" rIns="101846" bIns="50923">
            <a:normAutofit/>
          </a:bodyPr>
          <a:lstStyle>
            <a:lvl1pPr algn="l">
              <a:defRPr sz="4000" b="0" i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7" name="Subtitle 2"/>
          <p:cNvSpPr>
            <a:spLocks noGrp="1"/>
          </p:cNvSpPr>
          <p:nvPr>
            <p:ph type="subTitle" idx="1"/>
          </p:nvPr>
        </p:nvSpPr>
        <p:spPr>
          <a:xfrm>
            <a:off x="502920" y="3454400"/>
            <a:ext cx="7040880" cy="1986280"/>
          </a:xfrm>
          <a:prstGeom prst="rect">
            <a:avLst/>
          </a:prstGeom>
        </p:spPr>
        <p:txBody>
          <a:bodyPr lIns="101846" tIns="50923" rIns="101846" bIns="50923">
            <a:normAutofit/>
          </a:bodyPr>
          <a:lstStyle>
            <a:lvl1pPr marL="0" indent="0" algn="l">
              <a:buNone/>
              <a:defRPr sz="2200" b="0" i="0">
                <a:solidFill>
                  <a:schemeClr val="bg1">
                    <a:lumMod val="25000"/>
                    <a:lumOff val="75000"/>
                  </a:schemeClr>
                </a:solidFill>
                <a:latin typeface="Calibri"/>
                <a:cs typeface="Calibri"/>
              </a:defRPr>
            </a:lvl1pPr>
            <a:lvl2pPr marL="509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7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6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6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5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4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3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" name="Picture 9" descr="uofclogo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179393" y="7324412"/>
            <a:ext cx="1606554" cy="3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8258017" y="7263237"/>
            <a:ext cx="1257251" cy="287507"/>
          </a:xfrm>
          <a:prstGeom prst="rect">
            <a:avLst/>
          </a:prstGeom>
          <a:noFill/>
        </p:spPr>
        <p:txBody>
          <a:bodyPr wrap="none" lIns="101846" tIns="50923" rIns="101846" bIns="5092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0" u="none" dirty="0" smtClean="0">
                <a:solidFill>
                  <a:prstClr val="white">
                    <a:lumMod val="85000"/>
                  </a:prstClr>
                </a:solidFill>
                <a:latin typeface="+mn-lt"/>
                <a:ea typeface="+mn-ea"/>
                <a:cs typeface="+mn-cs"/>
              </a:rPr>
              <a:t>efi.uchicago.edu</a:t>
            </a:r>
            <a:endParaRPr lang="en-US" sz="1200" b="0" u="none" dirty="0">
              <a:solidFill>
                <a:prstClr val="white">
                  <a:lumMod val="85000"/>
                </a:prst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8263258" y="7448551"/>
            <a:ext cx="1182017" cy="296478"/>
          </a:xfrm>
          <a:prstGeom prst="rect">
            <a:avLst/>
          </a:prstGeom>
          <a:noFill/>
        </p:spPr>
        <p:txBody>
          <a:bodyPr wrap="none" lIns="101846" tIns="50923" rIns="101846" bIns="5092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prstClr val="white">
                    <a:lumMod val="85000"/>
                  </a:prstClr>
                </a:solidFill>
                <a:latin typeface="+mn-lt"/>
                <a:ea typeface="+mn-ea"/>
                <a:cs typeface="+mn-cs"/>
              </a:rPr>
              <a:t>ci.uchicago.edu</a:t>
            </a:r>
            <a:endParaRPr lang="en-US" sz="1200" dirty="0">
              <a:solidFill>
                <a:prstClr val="white">
                  <a:lumMod val="85000"/>
                </a:prst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 rot="5400000">
            <a:off x="7932293" y="7522997"/>
            <a:ext cx="345440" cy="1747"/>
          </a:xfrm>
          <a:prstGeom prst="line">
            <a:avLst/>
          </a:prstGeom>
          <a:ln w="9525" cmpd="sng">
            <a:solidFill>
              <a:schemeClr val="bg2">
                <a:lumMod val="5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1" name="Picture 14" descr="radiateforwhite.eps"/>
          <p:cNvPicPr>
            <a:picLocks noChangeAspect="1"/>
          </p:cNvPicPr>
          <p:nvPr userDrawn="1"/>
        </p:nvPicPr>
        <p:blipFill>
          <a:blip r:embed="rId4">
            <a:alphaModFix amt="53000"/>
          </a:blip>
          <a:srcRect/>
          <a:stretch>
            <a:fillRect/>
          </a:stretch>
        </p:blipFill>
        <p:spPr bwMode="auto">
          <a:xfrm>
            <a:off x="6174740" y="949961"/>
            <a:ext cx="3883660" cy="607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atlas-logo-v1.png"/>
          <p:cNvPicPr>
            <a:picLocks noChangeAspect="1"/>
          </p:cNvPicPr>
          <p:nvPr userDrawn="1"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202" y="3238721"/>
            <a:ext cx="1296719" cy="152496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84573" y="7277227"/>
            <a:ext cx="586740" cy="313055"/>
          </a:xfrm>
          <a:prstGeom prst="rect">
            <a:avLst/>
          </a:prstGeom>
          <a:noFill/>
        </p:spPr>
        <p:txBody>
          <a:bodyPr lIns="101846" tIns="50923" rIns="101846" bIns="5092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B3348B5-C37E-BF4B-8B1F-23D3937D27FA}" type="slidenum">
              <a:rPr lang="en-US" sz="1300">
                <a:solidFill>
                  <a:prstClr val="white">
                    <a:lumMod val="95000"/>
                  </a:prstClr>
                </a:solidFill>
                <a:latin typeface="+mn-lt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300" dirty="0">
              <a:solidFill>
                <a:prstClr val="white">
                  <a:lumMod val="95000"/>
                </a:prst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59" y="40108"/>
            <a:ext cx="9408795" cy="949960"/>
          </a:xfrm>
          <a:prstGeom prst="rect">
            <a:avLst/>
          </a:prstGeom>
        </p:spPr>
        <p:txBody>
          <a:bodyPr lIns="101846" tIns="101846" rIns="101846" bIns="152770" anchor="ctr">
            <a:normAutofit/>
          </a:bodyPr>
          <a:lstStyle>
            <a:lvl1pPr algn="l">
              <a:spcBef>
                <a:spcPts val="0"/>
              </a:spcBef>
              <a:defRPr sz="4000" b="0" i="0">
                <a:solidFill>
                  <a:srgbClr val="6E2619"/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51460" y="1122680"/>
            <a:ext cx="9408795" cy="5958840"/>
          </a:xfrm>
          <a:prstGeom prst="rect">
            <a:avLst/>
          </a:prstGeom>
        </p:spPr>
        <p:txBody>
          <a:bodyPr vert="horz" lIns="101846" tIns="50923" rIns="101846" bIns="50923">
            <a:normAutofit/>
          </a:bodyPr>
          <a:lstStyle>
            <a:lvl1pPr>
              <a:spcBef>
                <a:spcPts val="669"/>
              </a:spcBef>
              <a:buClr>
                <a:schemeClr val="bg2">
                  <a:lumMod val="50000"/>
                </a:schemeClr>
              </a:buClr>
              <a:buSzPct val="80000"/>
              <a:buFont typeface="Lucida Grande"/>
              <a:buChar char="•"/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spcBef>
                <a:spcPts val="669"/>
              </a:spcBef>
              <a:buClr>
                <a:srgbClr val="800000"/>
              </a:buClr>
              <a:buSzPct val="80000"/>
              <a:defRPr sz="31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spcBef>
                <a:spcPts val="669"/>
              </a:spcBef>
              <a:buClr>
                <a:srgbClr val="800000"/>
              </a:buClr>
              <a:buSzPct val="80000"/>
              <a:buFont typeface="Courier New"/>
              <a:buChar char="o"/>
              <a:defRPr sz="27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84573" y="7277227"/>
            <a:ext cx="586740" cy="313055"/>
          </a:xfrm>
          <a:prstGeom prst="rect">
            <a:avLst/>
          </a:prstGeom>
          <a:noFill/>
        </p:spPr>
        <p:txBody>
          <a:bodyPr lIns="101846" tIns="50923" rIns="101846" bIns="5092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B3348B5-C37E-BF4B-8B1F-23D3937D27FA}" type="slidenum">
              <a:rPr lang="en-US" sz="1300">
                <a:solidFill>
                  <a:prstClr val="white">
                    <a:lumMod val="95000"/>
                  </a:prstClr>
                </a:solidFill>
                <a:latin typeface="+mn-lt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300" dirty="0">
              <a:solidFill>
                <a:prstClr val="white">
                  <a:lumMod val="95000"/>
                </a:prst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033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84573" y="7277227"/>
            <a:ext cx="586740" cy="313055"/>
          </a:xfrm>
          <a:prstGeom prst="rect">
            <a:avLst/>
          </a:prstGeom>
          <a:noFill/>
        </p:spPr>
        <p:txBody>
          <a:bodyPr lIns="101846" tIns="50923" rIns="101846" bIns="5092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B3348B5-C37E-BF4B-8B1F-23D3937D27FA}" type="slidenum">
              <a:rPr lang="en-US" sz="1300">
                <a:solidFill>
                  <a:prstClr val="white">
                    <a:lumMod val="95000"/>
                  </a:prstClr>
                </a:solidFill>
                <a:latin typeface="+mn-lt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300" dirty="0">
              <a:solidFill>
                <a:prstClr val="white">
                  <a:lumMod val="95000"/>
                </a:prst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02920" y="2414481"/>
            <a:ext cx="6537960" cy="1997287"/>
          </a:xfrm>
          <a:prstGeom prst="rect">
            <a:avLst/>
          </a:prstGeom>
        </p:spPr>
        <p:txBody>
          <a:bodyPr lIns="101846" tIns="50923" rIns="101846" bIns="50923">
            <a:noAutofit/>
          </a:bodyPr>
          <a:lstStyle>
            <a:lvl1pPr algn="l">
              <a:defRPr sz="5400" b="0" i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945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</p:spPr>
        <p:txBody>
          <a:bodyPr vert="horz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84573" y="7277227"/>
            <a:ext cx="586740" cy="313055"/>
          </a:xfrm>
          <a:prstGeom prst="rect">
            <a:avLst/>
          </a:prstGeom>
          <a:noFill/>
        </p:spPr>
        <p:txBody>
          <a:bodyPr lIns="101846" tIns="50923" rIns="101846" bIns="5092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B3348B5-C37E-BF4B-8B1F-23D3937D27FA}" type="slidenum">
              <a:rPr lang="en-US" sz="1300">
                <a:solidFill>
                  <a:prstClr val="white">
                    <a:lumMod val="95000"/>
                  </a:prstClr>
                </a:solidFill>
                <a:latin typeface="+mn-lt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300" dirty="0">
              <a:solidFill>
                <a:prstClr val="white">
                  <a:lumMod val="95000"/>
                </a:prst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04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lIns="101882" tIns="50941" rIns="101882" bIns="5094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lIns="101882" tIns="50941" rIns="101882" bIns="5094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D45A56F3-DF90-C74C-9E57-B3FFA291263C}" type="datetimeFigureOut">
              <a:rPr lang="en-US" smtClean="0"/>
              <a:pPr/>
              <a:t>2/18/14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lIns="101882" tIns="50941" rIns="101882" bIns="50941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lIns="101882" tIns="50941" rIns="101882" bIns="50941"/>
          <a:lstStyle/>
          <a:p>
            <a:fld id="{44BB238C-B509-B74E-88D9-BFCBD15176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4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14" descr="radiateforwhite.eps"/>
          <p:cNvPicPr>
            <a:picLocks noChangeAspect="1"/>
          </p:cNvPicPr>
          <p:nvPr/>
        </p:nvPicPr>
        <p:blipFill>
          <a:blip r:embed="rId8">
            <a:alphaModFix amt="16000"/>
          </a:blip>
          <a:srcRect/>
          <a:stretch>
            <a:fillRect/>
          </a:stretch>
        </p:blipFill>
        <p:spPr bwMode="auto">
          <a:xfrm>
            <a:off x="6174740" y="949961"/>
            <a:ext cx="3883660" cy="607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atlas-logo-v1.png"/>
          <p:cNvPicPr>
            <a:picLocks noChangeAspect="1"/>
          </p:cNvPicPr>
          <p:nvPr userDrawn="1"/>
        </p:nvPicPr>
        <p:blipFill>
          <a:blip r:embed="rId9">
            <a:alphaModFix amt="3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202" y="3238721"/>
            <a:ext cx="1296719" cy="1524966"/>
          </a:xfrm>
          <a:prstGeom prst="rect">
            <a:avLst/>
          </a:prstGeom>
        </p:spPr>
      </p:pic>
      <p:pic>
        <p:nvPicPr>
          <p:cNvPr id="1028" name="Picture 9" descr="uofclogo.eps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79393" y="7324412"/>
            <a:ext cx="1606554" cy="3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258017" y="7263237"/>
            <a:ext cx="1240130" cy="296478"/>
          </a:xfrm>
          <a:prstGeom prst="rect">
            <a:avLst/>
          </a:prstGeom>
          <a:noFill/>
        </p:spPr>
        <p:txBody>
          <a:bodyPr wrap="none" lIns="101846" tIns="50923" rIns="101846" bIns="5092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u="none" dirty="0" smtClean="0">
                <a:solidFill>
                  <a:schemeClr val="bg1">
                    <a:lumMod val="10000"/>
                    <a:lumOff val="90000"/>
                  </a:schemeClr>
                </a:solidFill>
                <a:latin typeface="+mn-lt"/>
                <a:ea typeface="+mn-ea"/>
                <a:cs typeface="+mn-cs"/>
              </a:rPr>
              <a:t>efi.uchicago.edu</a:t>
            </a:r>
            <a:endParaRPr lang="en-US" sz="1200" u="none" dirty="0">
              <a:solidFill>
                <a:schemeClr val="bg1">
                  <a:lumMod val="10000"/>
                  <a:lumOff val="9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63258" y="7448551"/>
            <a:ext cx="1182017" cy="296478"/>
          </a:xfrm>
          <a:prstGeom prst="rect">
            <a:avLst/>
          </a:prstGeom>
          <a:noFill/>
        </p:spPr>
        <p:txBody>
          <a:bodyPr wrap="none" lIns="101846" tIns="50923" rIns="101846" bIns="5092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prstClr val="white">
                    <a:lumMod val="85000"/>
                  </a:prstClr>
                </a:solidFill>
                <a:latin typeface="+mn-lt"/>
                <a:ea typeface="+mn-ea"/>
                <a:cs typeface="+mn-cs"/>
              </a:rPr>
              <a:t>ci.uchicago.edu</a:t>
            </a:r>
            <a:endParaRPr lang="en-US" sz="1200" dirty="0">
              <a:solidFill>
                <a:prstClr val="white">
                  <a:lumMod val="85000"/>
                </a:prst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 rot="5400000">
            <a:off x="7932293" y="7522997"/>
            <a:ext cx="345440" cy="1747"/>
          </a:xfrm>
          <a:prstGeom prst="line">
            <a:avLst/>
          </a:prstGeom>
          <a:ln w="9525" cmpd="sng">
            <a:solidFill>
              <a:schemeClr val="bg2">
                <a:lumMod val="50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73" r:id="rId3"/>
    <p:sldLayoutId id="2147483676" r:id="rId4"/>
    <p:sldLayoutId id="2147483675" r:id="rId5"/>
    <p:sldLayoutId id="2147483678" r:id="rId6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509233" rtl="0" fontAlgn="base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50923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50923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50923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50923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509233" algn="ctr" defTabSz="50923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1018467" algn="ctr" defTabSz="50923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527701" algn="ctr" defTabSz="50923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2036935" algn="ctr" defTabSz="509233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81925" indent="-381925" algn="l" defTabSz="509233" rtl="0" fontAlgn="base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827504" indent="-318271" algn="l" defTabSz="509233" rtl="0" fontAlgn="base">
        <a:spcBef>
          <a:spcPct val="20000"/>
        </a:spcBef>
        <a:spcAft>
          <a:spcPct val="0"/>
        </a:spcAft>
        <a:buFont typeface="Arial" charset="0"/>
        <a:buChar char="–"/>
        <a:defRPr sz="31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273084" indent="-254616" algn="l" defTabSz="509233" rtl="0" fontAlgn="base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782317" indent="-254616" algn="l" defTabSz="509233" rtl="0" fontAlgn="base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291551" indent="-254616" algn="l" defTabSz="509233" rtl="0" fontAlgn="base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800785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0019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9251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8485" indent="-254616" algn="l" defTabSz="509233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233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467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701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935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6169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5400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4636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3867" algn="l" defTabSz="5092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1601682"/>
            <a:ext cx="7040880" cy="1039918"/>
          </a:xfrm>
        </p:spPr>
        <p:txBody>
          <a:bodyPr>
            <a:noAutofit/>
          </a:bodyPr>
          <a:lstStyle/>
          <a:p>
            <a:r>
              <a:rPr lang="en-US" sz="6000" dirty="0" smtClean="0"/>
              <a:t>Using FAX to test  intra-US links 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" y="3857413"/>
            <a:ext cx="7040880" cy="3152140"/>
          </a:xfrm>
        </p:spPr>
        <p:txBody>
          <a:bodyPr>
            <a:normAutofit/>
          </a:bodyPr>
          <a:lstStyle/>
          <a:p>
            <a:r>
              <a:rPr lang="en-US" dirty="0" smtClean="0"/>
              <a:t>Ilija Vukotic</a:t>
            </a:r>
          </a:p>
          <a:p>
            <a:r>
              <a:rPr lang="en-US" dirty="0" smtClean="0"/>
              <a:t>on behalf of the atlas-</a:t>
            </a:r>
            <a:r>
              <a:rPr lang="en-US" dirty="0" err="1" smtClean="0"/>
              <a:t>adc</a:t>
            </a:r>
            <a:r>
              <a:rPr lang="en-US" dirty="0" smtClean="0"/>
              <a:t>-federated-xrootd working group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Computing Integration and Operations </a:t>
            </a:r>
            <a:r>
              <a:rPr lang="en-US" dirty="0" smtClean="0"/>
              <a:t>meeting</a:t>
            </a:r>
          </a:p>
          <a:p>
            <a:r>
              <a:rPr lang="en-US" dirty="0" smtClean="0"/>
              <a:t>February </a:t>
            </a:r>
            <a:r>
              <a:rPr lang="en-US" dirty="0" smtClean="0"/>
              <a:t>19</a:t>
            </a:r>
            <a:r>
              <a:rPr lang="en-US" dirty="0" smtClean="0"/>
              <a:t>, </a:t>
            </a:r>
            <a:r>
              <a:rPr lang="en-US" dirty="0" smtClean="0"/>
              <a:t>2014</a:t>
            </a:r>
          </a:p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220200" y="3857413"/>
            <a:ext cx="205730" cy="379864"/>
          </a:xfrm>
          <a:prstGeom prst="rect">
            <a:avLst/>
          </a:prstGeom>
          <a:noFill/>
        </p:spPr>
        <p:txBody>
          <a:bodyPr wrap="none" lIns="101870" tIns="50935" rIns="101870" bIns="50935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9097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Connectivity tests – results – OU_OCHEP_SWT2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697624" y="909253"/>
            <a:ext cx="158747" cy="132295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mwt2condorStressO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041549"/>
            <a:ext cx="6338447" cy="4368652"/>
          </a:xfrm>
          <a:prstGeom prst="rect">
            <a:avLst/>
          </a:prstGeom>
        </p:spPr>
      </p:pic>
      <p:pic>
        <p:nvPicPr>
          <p:cNvPr id="4" name="Picture 3" descr="mwt2condorStressRateO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827" y="4439412"/>
            <a:ext cx="4352544" cy="276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313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Connectivity tests – results – SWT2_CPB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697624" y="909253"/>
            <a:ext cx="158747" cy="132295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mwt2condorStressSWT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58" y="1339596"/>
            <a:ext cx="6240439" cy="4210304"/>
          </a:xfrm>
          <a:prstGeom prst="rect">
            <a:avLst/>
          </a:prstGeom>
        </p:spPr>
      </p:pic>
      <p:pic>
        <p:nvPicPr>
          <p:cNvPr id="4" name="Picture 3" descr="mwt2condorStressRateSWT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448" y="4588764"/>
            <a:ext cx="4389120" cy="278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313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Connectivity tests – results – WT2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697624" y="909253"/>
            <a:ext cx="158747" cy="132295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mwt2condorStressSLA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59" y="1230884"/>
            <a:ext cx="6047395" cy="4065016"/>
          </a:xfrm>
          <a:prstGeom prst="rect">
            <a:avLst/>
          </a:prstGeom>
        </p:spPr>
      </p:pic>
      <p:pic>
        <p:nvPicPr>
          <p:cNvPr id="4" name="Picture 3" descr="mwt2condorStressRateSLA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160" y="4258056"/>
            <a:ext cx="4358640" cy="282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313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Connectivity tests -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588761" y="1360851"/>
            <a:ext cx="3164839" cy="189202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Very low failure rate from all endpoints</a:t>
            </a:r>
          </a:p>
          <a:p>
            <a:r>
              <a:rPr lang="en-US" dirty="0" smtClean="0"/>
              <a:t>Surprisingly small bandwidth from BU and WT2</a:t>
            </a:r>
          </a:p>
          <a:p>
            <a:endParaRPr lang="en-US" dirty="0"/>
          </a:p>
        </p:txBody>
      </p:sp>
      <p:pic>
        <p:nvPicPr>
          <p:cNvPr id="4" name="Picture 3" descr="cumra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59" y="4240640"/>
            <a:ext cx="5956302" cy="2806335"/>
          </a:xfrm>
          <a:prstGeom prst="rect">
            <a:avLst/>
          </a:prstGeom>
        </p:spPr>
      </p:pic>
      <p:pic>
        <p:nvPicPr>
          <p:cNvPr id="5" name="Picture 4" descr="rat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59" y="1360850"/>
            <a:ext cx="5956302" cy="272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5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Realistic analysis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Friedrich’s Higgs to WW analysis</a:t>
            </a:r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RootCore</a:t>
            </a:r>
            <a:r>
              <a:rPr lang="en-US" dirty="0" smtClean="0"/>
              <a:t> framework</a:t>
            </a:r>
          </a:p>
          <a:p>
            <a:pPr lvl="1"/>
            <a:r>
              <a:rPr lang="en-US" dirty="0" smtClean="0"/>
              <a:t>All corrections applied</a:t>
            </a:r>
          </a:p>
          <a:p>
            <a:pPr lvl="1"/>
            <a:r>
              <a:rPr lang="en-US" dirty="0" smtClean="0"/>
              <a:t>Reads 512 from 8543 branches (13% of total size)</a:t>
            </a:r>
          </a:p>
          <a:p>
            <a:pPr lvl="1"/>
            <a:r>
              <a:rPr lang="en-US" dirty="0" smtClean="0"/>
              <a:t>Writes out &lt;1% events and a number of histograms/</a:t>
            </a:r>
            <a:r>
              <a:rPr lang="en-US" dirty="0" err="1" smtClean="0"/>
              <a:t>TTrees</a:t>
            </a:r>
            <a:endParaRPr lang="en-US" dirty="0" smtClean="0"/>
          </a:p>
          <a:p>
            <a:pPr lvl="1"/>
            <a:r>
              <a:rPr lang="en-US" dirty="0" smtClean="0"/>
              <a:t>10MB TTC (suboptimal)</a:t>
            </a:r>
          </a:p>
          <a:p>
            <a:pPr lvl="1"/>
            <a:r>
              <a:rPr lang="en-US" dirty="0" smtClean="0"/>
              <a:t>Default learning phase (100 events - suboptimal)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48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Realistic analysis tests – 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Having the data file cached in memory</a:t>
            </a:r>
          </a:p>
          <a:p>
            <a:pPr lvl="1"/>
            <a:r>
              <a:rPr lang="en-US" dirty="0" smtClean="0"/>
              <a:t>1300 </a:t>
            </a:r>
            <a:r>
              <a:rPr lang="en-US" dirty="0" err="1" smtClean="0"/>
              <a:t>ev</a:t>
            </a:r>
            <a:r>
              <a:rPr lang="en-US" dirty="0" smtClean="0"/>
              <a:t>/s</a:t>
            </a:r>
          </a:p>
          <a:p>
            <a:pPr lvl="1"/>
            <a:r>
              <a:rPr lang="en-US" dirty="0" smtClean="0"/>
              <a:t>20.2 MB/s of useful data</a:t>
            </a:r>
          </a:p>
          <a:p>
            <a:r>
              <a:rPr lang="en-US" dirty="0" smtClean="0"/>
              <a:t>Having the data on a local disk – single spindle, no other activity</a:t>
            </a:r>
          </a:p>
          <a:p>
            <a:pPr lvl="1"/>
            <a:r>
              <a:rPr lang="en-US" dirty="0" smtClean="0"/>
              <a:t>600 </a:t>
            </a:r>
            <a:r>
              <a:rPr lang="en-US" dirty="0" err="1" smtClean="0"/>
              <a:t>ev</a:t>
            </a:r>
            <a:r>
              <a:rPr lang="en-US" dirty="0" smtClean="0"/>
              <a:t>/s</a:t>
            </a:r>
          </a:p>
          <a:p>
            <a:pPr lvl="1"/>
            <a:r>
              <a:rPr lang="en-US" dirty="0" smtClean="0"/>
              <a:t>8.6 MB/s of useful data</a:t>
            </a:r>
          </a:p>
          <a:p>
            <a:pPr lvl="1"/>
            <a:r>
              <a:rPr lang="en-US" dirty="0" smtClean="0"/>
              <a:t>CPU efficiency 58% 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134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Realistic analysis tests -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WAN access</a:t>
            </a:r>
          </a:p>
          <a:p>
            <a:r>
              <a:rPr lang="en-US" dirty="0" smtClean="0"/>
              <a:t>run at IU reading data from UC (5ms RTT)</a:t>
            </a:r>
          </a:p>
          <a:p>
            <a:r>
              <a:rPr lang="en-US" dirty="0" smtClean="0"/>
              <a:t>Each job analyzing: </a:t>
            </a:r>
          </a:p>
          <a:p>
            <a:pPr lvl="1"/>
            <a:r>
              <a:rPr lang="en-US" dirty="0" smtClean="0"/>
              <a:t>25 files </a:t>
            </a:r>
          </a:p>
          <a:p>
            <a:pPr lvl="1"/>
            <a:r>
              <a:rPr lang="en-US" dirty="0" smtClean="0"/>
              <a:t>90.5 GB </a:t>
            </a:r>
          </a:p>
          <a:p>
            <a:pPr lvl="1"/>
            <a:r>
              <a:rPr lang="en-US" dirty="0" smtClean="0"/>
              <a:t>832 </a:t>
            </a:r>
            <a:r>
              <a:rPr lang="en-US" dirty="0" err="1" smtClean="0"/>
              <a:t>kEvents</a:t>
            </a:r>
            <a:endParaRPr lang="en-US" dirty="0" smtClean="0"/>
          </a:p>
          <a:p>
            <a:r>
              <a:rPr lang="en-US" dirty="0" smtClean="0"/>
              <a:t>Slowly ramping up in order to see when we hit a bottleneck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7227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NALYSIS_RA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412" y="1092200"/>
            <a:ext cx="5657088" cy="4206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Realistic analysis tests -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938494"/>
              </p:ext>
            </p:extLst>
          </p:nvPr>
        </p:nvGraphicFramePr>
        <p:xfrm>
          <a:off x="661566" y="5435500"/>
          <a:ext cx="4521200" cy="1783080"/>
        </p:xfrm>
        <a:graphic>
          <a:graphicData uri="http://schemas.openxmlformats.org/drawingml/2006/table">
            <a:tbl>
              <a:tblPr/>
              <a:tblGrid>
                <a:gridCol w="1206500"/>
                <a:gridCol w="825500"/>
                <a:gridCol w="825500"/>
                <a:gridCol w="825500"/>
                <a:gridCol w="838200"/>
              </a:tblGrid>
              <a:tr h="330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concurrent jobs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ev/s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err ev/s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MB/s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err MB/s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 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368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338058" y="1221130"/>
            <a:ext cx="3847353" cy="4066540"/>
          </a:xfrm>
          <a:prstGeom prst="rect">
            <a:avLst/>
          </a:prstGeom>
        </p:spPr>
        <p:txBody>
          <a:bodyPr vert="horz" lIns="101846" tIns="50923" rIns="101846" bIns="50923">
            <a:noAutofit/>
          </a:bodyPr>
          <a:lstStyle>
            <a:lvl1pPr marL="381925" indent="-381925" algn="l" defTabSz="509233" rtl="0" fontAlgn="base">
              <a:spcBef>
                <a:spcPts val="669"/>
              </a:spcBef>
              <a:spcAft>
                <a:spcPct val="0"/>
              </a:spcAft>
              <a:buClr>
                <a:schemeClr val="bg2">
                  <a:lumMod val="50000"/>
                </a:schemeClr>
              </a:buClr>
              <a:buSzPct val="80000"/>
              <a:buFont typeface="Lucida Grande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827504" indent="-318271" algn="l" defTabSz="509233" rtl="0" fontAlgn="base">
              <a:spcBef>
                <a:spcPts val="669"/>
              </a:spcBef>
              <a:spcAft>
                <a:spcPct val="0"/>
              </a:spcAft>
              <a:buClr>
                <a:srgbClr val="800000"/>
              </a:buClr>
              <a:buSzPct val="80000"/>
              <a:buFont typeface="Arial" charset="0"/>
              <a:buChar char="–"/>
              <a:defRPr sz="3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ＭＳ Ｐゴシック" charset="-128"/>
                <a:cs typeface="+mn-cs"/>
              </a:defRPr>
            </a:lvl2pPr>
            <a:lvl3pPr marL="1273084" indent="-254616" algn="l" defTabSz="509233" rtl="0" fontAlgn="base">
              <a:spcBef>
                <a:spcPts val="669"/>
              </a:spcBef>
              <a:spcAft>
                <a:spcPct val="0"/>
              </a:spcAft>
              <a:buClr>
                <a:srgbClr val="800000"/>
              </a:buClr>
              <a:buSzPct val="80000"/>
              <a:buFont typeface="Courier New"/>
              <a:buChar char="o"/>
              <a:defRPr sz="2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ＭＳ Ｐゴシック" charset="-128"/>
                <a:cs typeface="+mn-cs"/>
              </a:defRPr>
            </a:lvl3pPr>
            <a:lvl4pPr marL="1782317" indent="-254616" algn="l" defTabSz="509233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ＭＳ Ｐゴシック" charset="-128"/>
                <a:cs typeface="+mn-cs"/>
              </a:defRPr>
            </a:lvl4pPr>
            <a:lvl5pPr marL="2291551" indent="-254616" algn="l" defTabSz="509233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ＭＳ Ｐゴシック" charset="-128"/>
                <a:cs typeface="+mn-cs"/>
              </a:defRPr>
            </a:lvl5pPr>
            <a:lvl6pPr marL="2800785" indent="-254616" algn="l" defTabSz="509233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10019" indent="-254616" algn="l" defTabSz="509233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9251" indent="-254616" algn="l" defTabSz="509233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28485" indent="-254616" algn="l" defTabSz="509233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Basically flat up to 500-600 MB/s</a:t>
            </a:r>
          </a:p>
          <a:p>
            <a:r>
              <a:rPr lang="en-US" sz="2000" dirty="0" smtClean="0"/>
              <a:t>Much larger scale needed to saturate the link now that we have confirmed 60 </a:t>
            </a:r>
            <a:r>
              <a:rPr lang="en-US" sz="2000" dirty="0" err="1" smtClean="0"/>
              <a:t>Gbps</a:t>
            </a:r>
            <a:r>
              <a:rPr lang="en-US" sz="2000" dirty="0" smtClean="0"/>
              <a:t> .</a:t>
            </a:r>
          </a:p>
          <a:p>
            <a:r>
              <a:rPr lang="en-US" sz="2000" dirty="0" smtClean="0"/>
              <a:t>Not much slower than local disk</a:t>
            </a:r>
          </a:p>
          <a:p>
            <a:r>
              <a:rPr lang="en-US" sz="2000" dirty="0" smtClean="0"/>
              <a:t>With default TTC and shorter learning phase should approach 10MB/s. Will test.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07235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51460" y="1122680"/>
            <a:ext cx="9408795" cy="3646981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0000"/>
              </a:lnSpc>
            </a:pPr>
            <a:r>
              <a:rPr lang="en-US" dirty="0" smtClean="0"/>
              <a:t>FAX endpoint </a:t>
            </a:r>
            <a:r>
              <a:rPr lang="en-US" dirty="0" smtClean="0"/>
              <a:t>at </a:t>
            </a:r>
            <a:r>
              <a:rPr lang="en-US" dirty="0" smtClean="0"/>
              <a:t>US sites much more stable now.</a:t>
            </a:r>
          </a:p>
          <a:p>
            <a:pPr>
              <a:lnSpc>
                <a:spcPct val="140000"/>
              </a:lnSpc>
            </a:pPr>
            <a:r>
              <a:rPr lang="en-US" dirty="0" smtClean="0"/>
              <a:t>Stability and low failure rate make it good enough for direct access use. </a:t>
            </a:r>
            <a:endParaRPr lang="en-US" dirty="0" smtClean="0"/>
          </a:p>
          <a:p>
            <a:pPr>
              <a:lnSpc>
                <a:spcPct val="140000"/>
              </a:lnSpc>
            </a:pPr>
            <a:r>
              <a:rPr lang="en-US" dirty="0" smtClean="0"/>
              <a:t>With special direct access test was able to reach the link limits of most endpoints.</a:t>
            </a:r>
          </a:p>
          <a:p>
            <a:pPr>
              <a:lnSpc>
                <a:spcPct val="140000"/>
              </a:lnSpc>
            </a:pPr>
            <a:r>
              <a:rPr lang="en-US" dirty="0" smtClean="0"/>
              <a:t>Realistic analysis used less bandwidth (5MB/s) than expected 10 MB/s.</a:t>
            </a:r>
            <a:endParaRPr lang="en-US" dirty="0" smtClean="0"/>
          </a:p>
          <a:p>
            <a:pPr>
              <a:lnSpc>
                <a:spcPct val="140000"/>
              </a:lnSpc>
            </a:pPr>
            <a:r>
              <a:rPr lang="en-US" dirty="0" smtClean="0"/>
              <a:t>Will repeat the tests at larger scale with/without further optimization.</a:t>
            </a:r>
          </a:p>
          <a:p>
            <a:pPr>
              <a:lnSpc>
                <a:spcPct val="140000"/>
              </a:lnSpc>
            </a:pPr>
            <a:r>
              <a:rPr lang="en-US" dirty="0" smtClean="0"/>
              <a:t>Will try to saturate 100Gbps MWT2-BNL link when it comes online. </a:t>
            </a:r>
          </a:p>
        </p:txBody>
      </p:sp>
    </p:spTree>
    <p:extLst>
      <p:ext uri="{BB962C8B-B14F-4D97-AF65-F5344CB8AC3E}">
        <p14:creationId xmlns:p14="http://schemas.microsoft.com/office/powerpoint/2010/main" val="2239373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439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US FAX infrastructure</a:t>
            </a:r>
            <a:endParaRPr lang="en-US" dirty="0" smtClean="0"/>
          </a:p>
          <a:p>
            <a:pPr lvl="1"/>
            <a:r>
              <a:rPr lang="en-US" dirty="0" smtClean="0"/>
              <a:t>All running with Rucio enabled N2N</a:t>
            </a:r>
          </a:p>
          <a:p>
            <a:pPr lvl="1"/>
            <a:r>
              <a:rPr lang="en-US" dirty="0" smtClean="0"/>
              <a:t>All ready for tests</a:t>
            </a:r>
            <a:endParaRPr lang="en-US" dirty="0" smtClean="0"/>
          </a:p>
          <a:p>
            <a:r>
              <a:rPr lang="en-US" dirty="0" smtClean="0"/>
              <a:t>Try to check connectivity between sites using IO intensive jobs</a:t>
            </a:r>
          </a:p>
          <a:p>
            <a:r>
              <a:rPr lang="en-US" dirty="0" smtClean="0"/>
              <a:t>Check realistic physics analysis bandwidth needs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697624" y="909253"/>
            <a:ext cx="158747" cy="132295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92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WAN </a:t>
            </a:r>
            <a:r>
              <a:rPr lang="en-US" dirty="0" smtClean="0"/>
              <a:t>Testing in DE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51461" y="1122680"/>
            <a:ext cx="9662635" cy="12268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Functional HC tests by Friedrich</a:t>
            </a:r>
            <a:endParaRPr lang="en-US" dirty="0" smtClean="0"/>
          </a:p>
          <a:p>
            <a:r>
              <a:rPr lang="en-US" dirty="0" smtClean="0"/>
              <a:t>We should expect similar numbers from US</a:t>
            </a:r>
            <a:endParaRPr lang="en-US" dirty="0"/>
          </a:p>
          <a:p>
            <a:endParaRPr lang="en-US" dirty="0"/>
          </a:p>
        </p:txBody>
      </p:sp>
      <p:pic>
        <p:nvPicPr>
          <p:cNvPr id="9" name="Picture 8" descr="DE FUNC LA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03500"/>
            <a:ext cx="6261100" cy="4414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0846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WAN Load Test (200 job scale</a:t>
            </a:r>
            <a:r>
              <a:rPr lang="en-US" dirty="0" smtClean="0"/>
              <a:t>) – DE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51461" y="1122680"/>
            <a:ext cx="4053839" cy="225552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40000"/>
              </a:lnSpc>
            </a:pPr>
            <a:r>
              <a:rPr lang="en-US" dirty="0" smtClean="0"/>
              <a:t>Some </a:t>
            </a:r>
            <a:r>
              <a:rPr lang="en-US" dirty="0" smtClean="0"/>
              <a:t>uncertainty of #concurrently running jobs (not directly controllable)</a:t>
            </a:r>
            <a:endParaRPr lang="en-US" dirty="0"/>
          </a:p>
          <a:p>
            <a:pPr>
              <a:lnSpc>
                <a:spcPct val="140000"/>
              </a:lnSpc>
            </a:pPr>
            <a:r>
              <a:rPr lang="en-US" dirty="0" smtClean="0"/>
              <a:t>Indicates reasonable  opportunity for re-brokering  </a:t>
            </a:r>
            <a:endParaRPr lang="en-US" dirty="0"/>
          </a:p>
        </p:txBody>
      </p:sp>
      <p:pic>
        <p:nvPicPr>
          <p:cNvPr id="7" name="Picture 6" descr="DE STRESS LA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449" y="1499230"/>
            <a:ext cx="5315521" cy="4787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7422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WAN </a:t>
            </a:r>
            <a:r>
              <a:rPr lang="en-US" dirty="0" smtClean="0"/>
              <a:t>Testing in US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-27939" y="1122680"/>
            <a:ext cx="3876039" cy="53035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Numbers lower than in DE cloud.</a:t>
            </a:r>
          </a:p>
          <a:p>
            <a:r>
              <a:rPr lang="en-US" sz="2000" dirty="0" smtClean="0"/>
              <a:t>Possible explanations:</a:t>
            </a:r>
          </a:p>
          <a:p>
            <a:pPr lvl="1"/>
            <a:r>
              <a:rPr lang="en-US" sz="1800" dirty="0" smtClean="0"/>
              <a:t>Diagonal elements – maybe we overprovision CPU at the larger scale than DE</a:t>
            </a:r>
          </a:p>
          <a:p>
            <a:pPr lvl="1"/>
            <a:r>
              <a:rPr lang="en-US" sz="1800" dirty="0" smtClean="0"/>
              <a:t>Off-diagonal elements -  suboptimal TTC size and learning phase result in larger than optimal RTT penalty. Size of US makes this price higher for US cloud.</a:t>
            </a:r>
          </a:p>
          <a:p>
            <a:pPr lvl="1"/>
            <a:r>
              <a:rPr lang="en-US" sz="1800" dirty="0" smtClean="0"/>
              <a:t>…</a:t>
            </a:r>
            <a:endParaRPr lang="en-US" sz="1800" dirty="0"/>
          </a:p>
          <a:p>
            <a:endParaRPr lang="en-US" sz="2000" dirty="0"/>
          </a:p>
        </p:txBody>
      </p:sp>
      <p:pic>
        <p:nvPicPr>
          <p:cNvPr id="4" name="Picture 3" descr="US FUNCT LA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100" y="1122680"/>
            <a:ext cx="6210300" cy="603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01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WAN Load Test (200 job scale</a:t>
            </a:r>
            <a:r>
              <a:rPr lang="en-US" dirty="0" smtClean="0"/>
              <a:t>) – US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51461" y="1122680"/>
            <a:ext cx="4142739" cy="135382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40000"/>
              </a:lnSpc>
            </a:pPr>
            <a:r>
              <a:rPr lang="en-US" dirty="0" smtClean="0"/>
              <a:t>Surprisingly low figures</a:t>
            </a:r>
          </a:p>
          <a:p>
            <a:pPr>
              <a:lnSpc>
                <a:spcPct val="140000"/>
              </a:lnSpc>
            </a:pPr>
            <a:r>
              <a:rPr lang="en-US" dirty="0" smtClean="0"/>
              <a:t>Under investigation</a:t>
            </a:r>
            <a:endParaRPr lang="en-US" dirty="0"/>
          </a:p>
        </p:txBody>
      </p:sp>
      <p:pic>
        <p:nvPicPr>
          <p:cNvPr id="4" name="Picture 3" descr="US STRESS LAST 2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463" y="1270000"/>
            <a:ext cx="5090791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913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Connectivity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Test:</a:t>
            </a:r>
          </a:p>
          <a:p>
            <a:pPr lvl="1"/>
            <a:r>
              <a:rPr lang="en-US" dirty="0" smtClean="0"/>
              <a:t>Using site specific</a:t>
            </a:r>
            <a:r>
              <a:rPr lang="en-US" dirty="0" smtClean="0"/>
              <a:t> 744 FDR files (2.7 TB)</a:t>
            </a:r>
          </a:p>
          <a:p>
            <a:pPr lvl="1"/>
            <a:r>
              <a:rPr lang="en-US" dirty="0" smtClean="0"/>
              <a:t>Reading </a:t>
            </a:r>
            <a:r>
              <a:rPr lang="en-US" dirty="0" smtClean="0"/>
              <a:t> 10% events using 30MB TTC</a:t>
            </a:r>
          </a:p>
          <a:p>
            <a:pPr lvl="1"/>
            <a:r>
              <a:rPr lang="en-US" dirty="0" smtClean="0"/>
              <a:t>Jobs submitted using </a:t>
            </a:r>
            <a:r>
              <a:rPr lang="en-US" dirty="0" smtClean="0"/>
              <a:t>ATLAS connect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unning </a:t>
            </a:r>
            <a:r>
              <a:rPr lang="en-US" dirty="0"/>
              <a:t>at MWT2 UC </a:t>
            </a:r>
            <a:r>
              <a:rPr lang="en-US" dirty="0" smtClean="0"/>
              <a:t> only</a:t>
            </a:r>
            <a:endParaRPr lang="en-US" dirty="0" smtClean="0"/>
          </a:p>
          <a:p>
            <a:pPr lvl="1"/>
            <a:r>
              <a:rPr lang="en-US" dirty="0" smtClean="0"/>
              <a:t>One job one file</a:t>
            </a:r>
          </a:p>
          <a:p>
            <a:pPr marL="509233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Oval 4"/>
          <p:cNvSpPr/>
          <p:nvPr/>
        </p:nvSpPr>
        <p:spPr>
          <a:xfrm>
            <a:off x="9697624" y="909253"/>
            <a:ext cx="158747" cy="132295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27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Connectivity tests – results – AGLT2  Stress 1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697624" y="909253"/>
            <a:ext cx="158747" cy="132295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mwt2condorStressAGLT2.png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65" r="-4765"/>
          <a:stretch>
            <a:fillRect/>
          </a:stretch>
        </p:blipFill>
        <p:spPr>
          <a:xfrm>
            <a:off x="251461" y="1122680"/>
            <a:ext cx="6228414" cy="3944620"/>
          </a:xfrm>
        </p:spPr>
      </p:pic>
      <p:pic>
        <p:nvPicPr>
          <p:cNvPr id="7" name="Picture 6" descr="mwt2condorStressRateAGLT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499" y="4217416"/>
            <a:ext cx="4309872" cy="2791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720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Connectivity tests – results – AGLT2  Stress 2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697624" y="909253"/>
            <a:ext cx="158747" cy="132295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mwt2condorStressAGLT2-Stress2.png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23" r="-4723"/>
          <a:stretch>
            <a:fillRect/>
          </a:stretch>
        </p:blipFill>
        <p:spPr>
          <a:xfrm>
            <a:off x="251462" y="1122680"/>
            <a:ext cx="6248466" cy="3957320"/>
          </a:xfrm>
        </p:spPr>
      </p:pic>
      <p:pic>
        <p:nvPicPr>
          <p:cNvPr id="8" name="Picture 7" descr="mwt2condorStressRateAGLT_Stess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499" y="4331716"/>
            <a:ext cx="4309872" cy="27919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23100" y="1816100"/>
            <a:ext cx="1699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Stress 2 </a:t>
            </a:r>
          </a:p>
          <a:p>
            <a:r>
              <a:rPr lang="en-US" dirty="0"/>
              <a:t>	</a:t>
            </a:r>
            <a:r>
              <a:rPr lang="en-US" dirty="0" smtClean="0"/>
              <a:t>3974 jobs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39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Connectivity tests – results – BNL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697624" y="909253"/>
            <a:ext cx="158747" cy="132295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mwt2condorStressBN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1186180"/>
            <a:ext cx="5676900" cy="3953397"/>
          </a:xfrm>
          <a:prstGeom prst="rect">
            <a:avLst/>
          </a:prstGeom>
        </p:spPr>
      </p:pic>
      <p:pic>
        <p:nvPicPr>
          <p:cNvPr id="10" name="Picture 9" descr="mwt2condorStressRateBN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115" y="4105656"/>
            <a:ext cx="4334256" cy="276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410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Connectivity tests – results – BNL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697624" y="909253"/>
            <a:ext cx="158747" cy="132295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2030" y="1714500"/>
            <a:ext cx="8812470" cy="362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400" dirty="0" smtClean="0"/>
              <a:t>We repeatedly tried to obtain higher bandwidth from BNL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400" dirty="0"/>
              <a:t>U</a:t>
            </a:r>
            <a:r>
              <a:rPr lang="en-US" sz="2400" dirty="0" smtClean="0"/>
              <a:t>sed resources of MTW (UC, IU) + AGLT2 + Fresno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400" dirty="0" smtClean="0"/>
              <a:t>In the process discovered and fixed several FAX endpoint configuration issues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400" dirty="0" smtClean="0"/>
              <a:t>Found that BNL connection has 10Gbps limit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400" dirty="0" smtClean="0"/>
              <a:t>Will repeat the test when 100Gbps gets established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61332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Connectivity tests – results – BU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697624" y="909253"/>
            <a:ext cx="158747" cy="132295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mwt2condorStressB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59" y="1173989"/>
            <a:ext cx="5964484" cy="4045712"/>
          </a:xfrm>
          <a:prstGeom prst="rect">
            <a:avLst/>
          </a:prstGeom>
        </p:spPr>
      </p:pic>
      <p:pic>
        <p:nvPicPr>
          <p:cNvPr id="7" name="Picture 6" descr="mwt2condorStressRateB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969" y="4368800"/>
            <a:ext cx="4193401" cy="270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897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Connectivity tests – results – MWT2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697624" y="909253"/>
            <a:ext cx="158747" cy="132295"/>
          </a:xfrm>
          <a:prstGeom prst="ellipse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mwt2condorStressMWT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59" y="1041548"/>
            <a:ext cx="6045200" cy="4111287"/>
          </a:xfrm>
          <a:prstGeom prst="rect">
            <a:avLst/>
          </a:prstGeom>
        </p:spPr>
      </p:pic>
      <p:pic>
        <p:nvPicPr>
          <p:cNvPr id="4" name="Picture 3" descr="mwt2condorStressRateMWT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923" y="4333748"/>
            <a:ext cx="4346448" cy="2737104"/>
          </a:xfrm>
          <a:prstGeom prst="rect">
            <a:avLst/>
          </a:prstGeom>
        </p:spPr>
      </p:pic>
      <p:sp>
        <p:nvSpPr>
          <p:cNvPr id="8" name="Rectangular Callout 7"/>
          <p:cNvSpPr/>
          <p:nvPr/>
        </p:nvSpPr>
        <p:spPr>
          <a:xfrm>
            <a:off x="2988185" y="2494477"/>
            <a:ext cx="2521738" cy="1388867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Jobs running at IU reading from UC. Test performed before bandwidth upgrade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461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I_blue_template_V3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19651</TotalTime>
  <Words>684</Words>
  <Application>Microsoft Macintosh PowerPoint</Application>
  <PresentationFormat>Custom</PresentationFormat>
  <Paragraphs>126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CI_blue_template_V3</vt:lpstr>
      <vt:lpstr>Using FAX to test  intra-US links </vt:lpstr>
      <vt:lpstr>Idea</vt:lpstr>
      <vt:lpstr>Connectivity tests</vt:lpstr>
      <vt:lpstr>Connectivity tests – results – AGLT2  Stress 1</vt:lpstr>
      <vt:lpstr>Connectivity tests – results – AGLT2  Stress 2</vt:lpstr>
      <vt:lpstr>Connectivity tests – results – BNL</vt:lpstr>
      <vt:lpstr>Connectivity tests – results – BNL</vt:lpstr>
      <vt:lpstr>Connectivity tests – results – BU</vt:lpstr>
      <vt:lpstr>Connectivity tests – results – MWT2</vt:lpstr>
      <vt:lpstr>Connectivity tests – results – OU_OCHEP_SWT2</vt:lpstr>
      <vt:lpstr>Connectivity tests – results – SWT2_CPB</vt:lpstr>
      <vt:lpstr>Connectivity tests – results – WT2</vt:lpstr>
      <vt:lpstr>Connectivity tests - summary</vt:lpstr>
      <vt:lpstr>Realistic analysis tests</vt:lpstr>
      <vt:lpstr>Realistic analysis tests – results </vt:lpstr>
      <vt:lpstr>Realistic analysis tests - results</vt:lpstr>
      <vt:lpstr>Realistic analysis tests - results</vt:lpstr>
      <vt:lpstr>Conclusions</vt:lpstr>
      <vt:lpstr>Reserve</vt:lpstr>
      <vt:lpstr>WAN Testing in DE cloud</vt:lpstr>
      <vt:lpstr>WAN Load Test (200 job scale) – DE cloud</vt:lpstr>
      <vt:lpstr>WAN Testing in US cloud</vt:lpstr>
      <vt:lpstr>WAN Load Test (200 job scale) – US cloud</vt:lpstr>
    </vt:vector>
  </TitlesOfParts>
  <Company>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UC3: A Framework for Cooperative Computing at the University of Chicago </dc:title>
  <dc:creator>marco mambelli</dc:creator>
  <cp:lastModifiedBy>Ilija Vukotic</cp:lastModifiedBy>
  <cp:revision>362</cp:revision>
  <cp:lastPrinted>2013-12-11T05:45:47Z</cp:lastPrinted>
  <dcterms:created xsi:type="dcterms:W3CDTF">2014-02-10T14:16:10Z</dcterms:created>
  <dcterms:modified xsi:type="dcterms:W3CDTF">2014-02-18T23:00:12Z</dcterms:modified>
</cp:coreProperties>
</file>