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9"/>
  </p:notesMasterIdLst>
  <p:sldIdLst>
    <p:sldId id="259" r:id="rId5"/>
    <p:sldId id="265" r:id="rId6"/>
    <p:sldId id="264" r:id="rId7"/>
    <p:sldId id="266" r:id="rId8"/>
    <p:sldId id="267" r:id="rId9"/>
    <p:sldId id="270" r:id="rId10"/>
    <p:sldId id="273" r:id="rId11"/>
    <p:sldId id="271" r:id="rId12"/>
    <p:sldId id="274" r:id="rId13"/>
    <p:sldId id="268" r:id="rId14"/>
    <p:sldId id="269" r:id="rId15"/>
    <p:sldId id="282" r:id="rId16"/>
    <p:sldId id="283" r:id="rId17"/>
    <p:sldId id="26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C1E6"/>
    <a:srgbClr val="0089B5"/>
    <a:srgbClr val="005872"/>
    <a:srgbClr val="284579"/>
    <a:srgbClr val="9CB0D5"/>
    <a:srgbClr val="3861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139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t>17/02/2014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39" y="1802165"/>
            <a:ext cx="4313433" cy="20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92" y="2108488"/>
            <a:ext cx="3817931" cy="18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file/1311290/0.4/LHC-PM-QA-517.V04.21.01.2014.docx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Conceptual Specification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From Conceptual stage to Development stage</a:t>
            </a:r>
          </a:p>
          <a:p>
            <a:r>
              <a:rPr lang="en-GB" dirty="0" smtClean="0"/>
              <a:t>Creating the first baseline for requirements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405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Baselines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199" y="1188719"/>
            <a:ext cx="8520545" cy="53492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This validation will:</a:t>
            </a:r>
          </a:p>
          <a:p>
            <a:r>
              <a:rPr lang="en-US" dirty="0" smtClean="0"/>
              <a:t>Create the first baseline for the Performance, technical and interface parameters </a:t>
            </a:r>
          </a:p>
          <a:p>
            <a:r>
              <a:rPr lang="en-US" dirty="0" smtClean="0"/>
              <a:t>Allow to check the configuration and installation constrains</a:t>
            </a:r>
          </a:p>
          <a:p>
            <a:r>
              <a:rPr lang="en-US" dirty="0" smtClean="0"/>
              <a:t>Allow the preparation of the first Cost and Schedule baseline (future EVM)</a:t>
            </a:r>
          </a:p>
          <a:p>
            <a:r>
              <a:rPr lang="en-US" dirty="0" smtClean="0"/>
              <a:t>Give the green light to the development stage. 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0007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Implementation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Presentation in the SC on the 4</a:t>
            </a:r>
            <a:r>
              <a:rPr lang="en-GB" baseline="30000" dirty="0" smtClean="0"/>
              <a:t>th</a:t>
            </a:r>
            <a:r>
              <a:rPr lang="en-GB" dirty="0" smtClean="0"/>
              <a:t> February.</a:t>
            </a:r>
          </a:p>
          <a:p>
            <a:r>
              <a:rPr lang="en-GB" dirty="0" smtClean="0"/>
              <a:t>Presentation in the PLC on the 18</a:t>
            </a:r>
            <a:r>
              <a:rPr lang="en-GB" baseline="30000" dirty="0" smtClean="0"/>
              <a:t>th</a:t>
            </a:r>
            <a:r>
              <a:rPr lang="en-GB" dirty="0" smtClean="0"/>
              <a:t> February</a:t>
            </a:r>
          </a:p>
          <a:p>
            <a:r>
              <a:rPr lang="en-GB" dirty="0" smtClean="0"/>
              <a:t>Meetings </a:t>
            </a:r>
            <a:r>
              <a:rPr lang="en-GB" dirty="0" smtClean="0"/>
              <a:t>with the WPLs during  next two weeks </a:t>
            </a:r>
            <a:r>
              <a:rPr lang="en-GB" dirty="0" smtClean="0"/>
              <a:t>to </a:t>
            </a:r>
            <a:r>
              <a:rPr lang="en-GB" dirty="0" smtClean="0"/>
              <a:t>establish the architecture and the number of Conceptual Specifications to prepare.</a:t>
            </a:r>
          </a:p>
          <a:p>
            <a:r>
              <a:rPr lang="en-GB" dirty="0" smtClean="0"/>
              <a:t>Assessment on TC and dedicated meetings from 15/04 to 13/05.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720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HL-LHC Standards and best practices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Workshop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122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Workshop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88719"/>
            <a:ext cx="8229600" cy="4840606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en-GB" dirty="0" smtClean="0"/>
              <a:t>The purpose of the </a:t>
            </a:r>
            <a:r>
              <a:rPr lang="en-US" dirty="0" smtClean="0"/>
              <a:t>HL-LHC </a:t>
            </a:r>
            <a:r>
              <a:rPr lang="en-US" dirty="0"/>
              <a:t>Standards and best </a:t>
            </a:r>
            <a:r>
              <a:rPr lang="en-US" dirty="0" smtClean="0"/>
              <a:t>practices workshop is to share and when possible reach an agreement on:</a:t>
            </a:r>
          </a:p>
          <a:p>
            <a:pPr algn="just"/>
            <a:r>
              <a:rPr lang="en-US" dirty="0" smtClean="0"/>
              <a:t>Standards to be used in the different technical domains and equivalence between standards.</a:t>
            </a:r>
          </a:p>
          <a:p>
            <a:pPr algn="just"/>
            <a:r>
              <a:rPr lang="en-US" dirty="0" smtClean="0"/>
              <a:t>Best Practices and Engineering methods applicable for the Design of HL-LHC components</a:t>
            </a:r>
          </a:p>
          <a:p>
            <a:pPr algn="just"/>
            <a:r>
              <a:rPr lang="en-US" dirty="0" smtClean="0"/>
              <a:t>Data sharing of technical parameters. Common tools, tools interfaces, data transfer …. </a:t>
            </a:r>
          </a:p>
          <a:p>
            <a:pPr marL="0" indent="0" algn="just">
              <a:buNone/>
            </a:pPr>
            <a:endParaRPr lang="en-US" dirty="0" smtClean="0"/>
          </a:p>
          <a:p>
            <a:pPr marL="0" indent="0" algn="just">
              <a:buNone/>
            </a:pPr>
            <a:r>
              <a:rPr lang="en-US" dirty="0" smtClean="0"/>
              <a:t>The 3 days workshop will be on </a:t>
            </a:r>
            <a:r>
              <a:rPr lang="en-US" dirty="0" smtClean="0"/>
              <a:t>11-12-13</a:t>
            </a:r>
            <a:r>
              <a:rPr lang="en-US" baseline="30000" dirty="0" smtClean="0"/>
              <a:t>th</a:t>
            </a:r>
            <a:r>
              <a:rPr lang="en-US" dirty="0" smtClean="0"/>
              <a:t> June.</a:t>
            </a:r>
            <a:endParaRPr lang="en-US" dirty="0" smtClean="0"/>
          </a:p>
          <a:p>
            <a:pPr marL="0" indent="0" algn="just">
              <a:buNone/>
            </a:pPr>
            <a:r>
              <a:rPr lang="en-US" dirty="0" smtClean="0"/>
              <a:t>It is intended for the “main drivers” of the design and integration of HL-LHC equipment</a:t>
            </a:r>
            <a:r>
              <a:rPr lang="en-US" dirty="0" smtClean="0"/>
              <a:t>.</a:t>
            </a:r>
            <a:endParaRPr lang="en-GB" i="1" dirty="0" smtClean="0"/>
          </a:p>
          <a:p>
            <a:pPr marL="0" indent="0" algn="just">
              <a:buNone/>
            </a:pPr>
            <a:r>
              <a:rPr lang="en-GB" i="1" dirty="0"/>
              <a:t>https://indico.cern.ch/event/302808</a:t>
            </a:r>
            <a:r>
              <a:rPr lang="en-GB" i="1" dirty="0" smtClean="0"/>
              <a:t>/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198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8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Life cycle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Every </a:t>
            </a:r>
            <a:r>
              <a:rPr lang="en-US" dirty="0" smtClean="0"/>
              <a:t>system follows a life </a:t>
            </a:r>
            <a:r>
              <a:rPr lang="en-US" dirty="0"/>
              <a:t>cycle, evolving from its initial conceptualization through its eventual </a:t>
            </a:r>
            <a:r>
              <a:rPr lang="en-US" dirty="0" smtClean="0"/>
              <a:t>retirement. </a:t>
            </a:r>
          </a:p>
          <a:p>
            <a:r>
              <a:rPr lang="en-US" dirty="0" smtClean="0"/>
              <a:t>Life cycle models help managing </a:t>
            </a:r>
            <a:r>
              <a:rPr lang="en-US" dirty="0"/>
              <a:t>the evolution of the </a:t>
            </a:r>
            <a:r>
              <a:rPr lang="en-US" dirty="0" smtClean="0"/>
              <a:t>system. </a:t>
            </a:r>
            <a:r>
              <a:rPr lang="en-US" dirty="0"/>
              <a:t>M</a:t>
            </a:r>
            <a:r>
              <a:rPr lang="en-US" dirty="0" smtClean="0"/>
              <a:t>ovement </a:t>
            </a:r>
            <a:r>
              <a:rPr lang="en-US" dirty="0"/>
              <a:t>from one stage to another represents a decision point with specific criteria to be satisfied before </a:t>
            </a:r>
            <a:r>
              <a:rPr lang="en-US" dirty="0" smtClean="0"/>
              <a:t>it is allowed to move </a:t>
            </a:r>
            <a:r>
              <a:rPr lang="en-US" dirty="0"/>
              <a:t>to the next </a:t>
            </a:r>
            <a:r>
              <a:rPr lang="en-US" dirty="0" smtClean="0"/>
              <a:t>stage. </a:t>
            </a:r>
          </a:p>
          <a:p>
            <a:r>
              <a:rPr lang="en-US" dirty="0" smtClean="0"/>
              <a:t>A </a:t>
            </a:r>
            <a:r>
              <a:rPr lang="en-US" dirty="0"/>
              <a:t>life cycle model, then, is a </a:t>
            </a:r>
            <a:r>
              <a:rPr lang="en-US" dirty="0" smtClean="0"/>
              <a:t>decision-linked segmentation </a:t>
            </a:r>
            <a:r>
              <a:rPr lang="en-US" dirty="0"/>
              <a:t>of </a:t>
            </a:r>
            <a:r>
              <a:rPr lang="en-US" dirty="0" smtClean="0"/>
              <a:t>the systems requirements.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370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HL-LHC Life cycle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effectLst/>
              </a:rPr>
              <a:t>Moving from the concept to the development stage implies an assessment and a validation of the requirements. </a:t>
            </a:r>
            <a:endParaRPr lang="en-US" dirty="0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grpSp>
        <p:nvGrpSpPr>
          <p:cNvPr id="17" name="Group 16"/>
          <p:cNvGrpSpPr/>
          <p:nvPr/>
        </p:nvGrpSpPr>
        <p:grpSpPr>
          <a:xfrm>
            <a:off x="380186" y="3681814"/>
            <a:ext cx="8566239" cy="2616659"/>
            <a:chOff x="0" y="0"/>
            <a:chExt cx="9401641" cy="2121282"/>
          </a:xfrm>
        </p:grpSpPr>
        <p:sp>
          <p:nvSpPr>
            <p:cNvPr id="18" name="Rectangle 17"/>
            <p:cNvSpPr/>
            <p:nvPr/>
          </p:nvSpPr>
          <p:spPr>
            <a:xfrm>
              <a:off x="2668419" y="1877024"/>
              <a:ext cx="4153990" cy="244258"/>
            </a:xfrm>
            <a:prstGeom prst="rect">
              <a:avLst/>
            </a:prstGeom>
            <a:solidFill>
              <a:schemeClr val="accent6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fld id="{0BF49E1F-5546-40B3-8171-2A7F9BF23997}" type="TxLink">
                <a:rPr lang="en-GB" sz="1200" b="1"/>
                <a:pPr algn="ctr"/>
                <a:t>Acquisition Process</a:t>
              </a:fld>
              <a:endParaRPr lang="en-GB" sz="1200" b="1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6834" y="1069188"/>
              <a:ext cx="6793667" cy="230562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/>
              <a:fld id="{056F90D8-9D19-4DF4-A784-ED110B6292C3}" type="TxLink">
                <a:rPr lang="en-GB" sz="1200" b="1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pPr marL="0" indent="0" algn="ctr"/>
                <a:t>Organizational Project-Enabling Processes</a:t>
              </a:fld>
              <a:endParaRPr lang="en-GB" sz="1200" b="1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3229" y="1343031"/>
              <a:ext cx="6809178" cy="49249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/>
              <a:fld id="{090FCA1F-19BF-406A-BD3A-5100C23D2053}" type="TxLink">
                <a:rPr lang="en-US" sz="1200" b="1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pPr marL="0" indent="0" algn="ctr"/>
                <a:t>Project Processes: Planning, Measurements, Assessment, Control, Risk, Configurarion, Information, Decision Management</a:t>
              </a:fld>
              <a:endParaRPr lang="en-GB" sz="1200" b="1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4288" y="534421"/>
              <a:ext cx="1260000" cy="468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fld id="{29B73FC8-696F-40BD-9A0B-B8969242C067}" type="TxLink">
                <a:rPr lang="en-GB" sz="1300" b="1">
                  <a:solidFill>
                    <a:schemeClr val="bg1"/>
                  </a:solidFill>
                </a:rPr>
                <a:pPr algn="ctr"/>
                <a:t>Requirements definition</a:t>
              </a:fld>
              <a:endParaRPr lang="en-GB" sz="1300" b="1" dirty="0">
                <a:solidFill>
                  <a:schemeClr val="bg1"/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312077" y="534421"/>
              <a:ext cx="1260000" cy="468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fld id="{A61B2AC6-618C-43A7-84B6-BE0580C0ABBD}" type="TxLink">
                <a:rPr lang="en-GB" sz="1300" b="1">
                  <a:solidFill>
                    <a:schemeClr val="bg1"/>
                  </a:solidFill>
                </a:rPr>
                <a:pPr algn="ctr"/>
                <a:t>Functional specification</a:t>
              </a:fld>
              <a:endParaRPr lang="en-GB" sz="1300" b="1">
                <a:solidFill>
                  <a:schemeClr val="bg1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609865" y="534421"/>
              <a:ext cx="1260000" cy="468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fld id="{26E2BBE2-CBA1-4F4C-8F6F-8CDFF3B3155F}" type="TxLink">
                <a:rPr lang="en-GB" sz="1200" b="1">
                  <a:solidFill>
                    <a:schemeClr val="bg1"/>
                  </a:solidFill>
                </a:rPr>
                <a:pPr algn="ctr"/>
                <a:t>Engineering specification</a:t>
              </a:fld>
              <a:endParaRPr lang="en-GB" sz="1200" b="1">
                <a:solidFill>
                  <a:schemeClr val="bg1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907653" y="534421"/>
              <a:ext cx="1584000" cy="468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fld id="{0B2A1903-2564-4505-8DEB-6F64580B72DD}" type="TxLink">
                <a:rPr lang="en-GB" sz="1200" b="1">
                  <a:solidFill>
                    <a:schemeClr val="bg1"/>
                  </a:solidFill>
                </a:rPr>
                <a:pPr algn="ctr"/>
                <a:t>Fabrication, Assembly and Verification</a:t>
              </a:fld>
              <a:endParaRPr lang="en-GB" sz="1200" b="1">
                <a:solidFill>
                  <a:schemeClr val="bg1"/>
                </a:solidFill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526904" y="534421"/>
              <a:ext cx="1260000" cy="468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lIns="36000" rIns="36000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fld id="{AB957569-1873-445C-9518-BA3DBD3C29DC}" type="TxLink">
                <a:rPr lang="en-GB" sz="1200" b="1">
                  <a:solidFill>
                    <a:schemeClr val="bg1"/>
                  </a:solidFill>
                </a:rPr>
                <a:pPr algn="ctr"/>
                <a:t>Installation - Comissioning</a:t>
              </a:fld>
              <a:endParaRPr lang="en-GB" sz="1200" b="1">
                <a:solidFill>
                  <a:schemeClr val="bg1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822078" y="534421"/>
              <a:ext cx="1260000" cy="468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fld id="{1D9F1737-AD89-4804-9B52-0AFFAB7B388B}" type="TxLink">
                <a:rPr lang="en-GB" sz="1200" b="1">
                  <a:solidFill>
                    <a:schemeClr val="bg1"/>
                  </a:solidFill>
                </a:rPr>
                <a:pPr algn="ctr"/>
                <a:t>Operation &amp; Maintenance</a:t>
              </a:fld>
              <a:endParaRPr lang="en-GB" sz="1200" b="1">
                <a:solidFill>
                  <a:schemeClr val="bg1"/>
                </a:solidFill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0" y="0"/>
              <a:ext cx="1260000" cy="4680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/>
              <a:fld id="{8B38968E-F7EF-4858-B6A8-EBE79699FB44}" type="TxLink">
                <a:rPr lang="en-US" sz="1600" b="1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pPr marL="0" indent="0" algn="ctr"/>
                <a:t>Concept Stage</a:t>
              </a:fld>
              <a:endParaRPr lang="en-GB" sz="1600" b="1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297913" y="0"/>
              <a:ext cx="2583649" cy="4680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/>
              <a:fld id="{A82D16B6-C85E-4CEC-A3F2-AEC7A263397D}" type="TxLink">
                <a:rPr lang="en-US" sz="1600" b="1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pPr marL="0" indent="0" algn="ctr"/>
                <a:t>Development Stage</a:t>
              </a:fld>
              <a:endParaRPr lang="en-GB" sz="1600" b="1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917303" y="0"/>
              <a:ext cx="2345510" cy="4680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/>
              <a:fld id="{7792380C-C018-44B3-836F-B4ABF24F7F1F}" type="TxLink">
                <a:rPr lang="en-US" sz="1200" b="1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pPr marL="0" indent="0" algn="ctr"/>
                <a:t>Production Stage</a:t>
              </a:fld>
              <a:endParaRPr lang="en-GB" sz="1200" b="1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298447" y="252000"/>
              <a:ext cx="1800000" cy="2160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/>
              <a:fld id="{E8C2DEFE-BB1F-4F12-9A39-EF6489CE3B29}" type="TxLink">
                <a:rPr lang="en-US" sz="1200" b="1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pPr marL="0" indent="0" algn="ctr"/>
                <a:t>Utilization stage</a:t>
              </a:fld>
              <a:endParaRPr lang="en-GB" sz="1200" b="1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6298562" y="13880"/>
              <a:ext cx="1800000" cy="2160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/>
              <a:fld id="{9D8B6F13-2F19-4B7F-A198-3C6950C33144}" type="TxLink">
                <a:rPr lang="en-US" sz="1200" b="1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pPr marL="0" indent="0" algn="ctr"/>
                <a:t>Support Stage</a:t>
              </a:fld>
              <a:endParaRPr lang="en-GB" sz="1200" b="1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8141297" y="532042"/>
              <a:ext cx="1260000" cy="468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/>
              <a:fld id="{17991F40-06E9-44D6-AB44-0205C7460DD4}" type="TxLink">
                <a:rPr lang="en-US" sz="1200" b="1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pPr marL="0" indent="0" algn="ctr"/>
                <a:t>Dismantling</a:t>
              </a:fld>
              <a:endParaRPr lang="en-GB" sz="1200" b="1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141641" y="9523"/>
              <a:ext cx="1260000" cy="4680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/>
              <a:fld id="{ED90C31F-0603-4F66-94F6-D8383022A123}" type="TxLink">
                <a:rPr lang="en-US" sz="1200" b="1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pPr marL="0" indent="0" algn="ctr"/>
                <a:t>Retirement stage</a:t>
              </a:fld>
              <a:endParaRPr lang="en-GB" sz="1200" b="1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</p:grpSp>
      <p:cxnSp>
        <p:nvCxnSpPr>
          <p:cNvPr id="35" name="Straight Arrow Connector 34"/>
          <p:cNvCxnSpPr/>
          <p:nvPr/>
        </p:nvCxnSpPr>
        <p:spPr>
          <a:xfrm flipH="1">
            <a:off x="1545469" y="3086783"/>
            <a:ext cx="2497" cy="4544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183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Moving from Concept to Development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This validation shall at least include a common agreement on the following requirements:</a:t>
            </a:r>
          </a:p>
          <a:p>
            <a:r>
              <a:rPr lang="en-US" dirty="0" smtClean="0"/>
              <a:t>Performance parameters</a:t>
            </a:r>
          </a:p>
          <a:p>
            <a:r>
              <a:rPr lang="en-US" dirty="0" smtClean="0"/>
              <a:t>Technical parameters</a:t>
            </a:r>
          </a:p>
          <a:p>
            <a:r>
              <a:rPr lang="en-US" dirty="0" smtClean="0"/>
              <a:t>Configuration and installation constrains</a:t>
            </a:r>
          </a:p>
          <a:p>
            <a:r>
              <a:rPr lang="en-US" dirty="0" smtClean="0"/>
              <a:t>Interface parameters</a:t>
            </a:r>
          </a:p>
          <a:p>
            <a:r>
              <a:rPr lang="en-US" dirty="0" smtClean="0"/>
              <a:t>Cost and Schedule constrains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330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Conceptual Specification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886" y="1078022"/>
            <a:ext cx="6507225" cy="5348287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886691" y="3892852"/>
            <a:ext cx="78001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https://edms.cern.ch/file/1311290/0.4/LHC-PM-QA-517.V04.21.01.2014.docx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32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Conceptual Specification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2" y="1045916"/>
            <a:ext cx="7715250" cy="5084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643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Conceptual Specification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826" y="1138510"/>
            <a:ext cx="7600949" cy="539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893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Conceptual Specification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8276" y="908625"/>
            <a:ext cx="6428701" cy="5629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6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9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Conceptual Specification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085418"/>
            <a:ext cx="6681452" cy="5452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620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D553D58-F42B-43B9-BDA1-90638D0CBA0D}">
  <ds:schemaRefs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purl.org/dc/terms/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1822</TotalTime>
  <Words>380</Words>
  <Application>Microsoft Office PowerPoint</Application>
  <PresentationFormat>On-screen Show (4:3)</PresentationFormat>
  <Paragraphs>71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HiLumiLHC_PresentationTemplate</vt:lpstr>
      <vt:lpstr>Conceptual Specification</vt:lpstr>
      <vt:lpstr>Life cycle</vt:lpstr>
      <vt:lpstr>HL-LHC Life cycle</vt:lpstr>
      <vt:lpstr>Moving from Concept to Development</vt:lpstr>
      <vt:lpstr>Conceptual Specification</vt:lpstr>
      <vt:lpstr>Conceptual Specification</vt:lpstr>
      <vt:lpstr>Conceptual Specification</vt:lpstr>
      <vt:lpstr>Conceptual Specification</vt:lpstr>
      <vt:lpstr>Conceptual Specification</vt:lpstr>
      <vt:lpstr>Baselines</vt:lpstr>
      <vt:lpstr>Implementation</vt:lpstr>
      <vt:lpstr>HL-LHC Standards and best practices</vt:lpstr>
      <vt:lpstr>Workshop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Noels;Isabel.BejarAlonso@cern.ch</dc:creator>
  <cp:keywords>EDMS 1346927</cp:keywords>
  <cp:lastModifiedBy>Isabel Bejar Alonso</cp:lastModifiedBy>
  <cp:revision>50</cp:revision>
  <dcterms:created xsi:type="dcterms:W3CDTF">2011-12-13T14:40:13Z</dcterms:created>
  <dcterms:modified xsi:type="dcterms:W3CDTF">2014-02-18T13:11:13Z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