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1" r:id="rId4"/>
    <p:sldId id="262" r:id="rId5"/>
    <p:sldId id="259" r:id="rId6"/>
    <p:sldId id="260" r:id="rId7"/>
    <p:sldId id="257" r:id="rId8"/>
    <p:sldId id="258"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0" d="100"/>
          <a:sy n="110" d="100"/>
        </p:scale>
        <p:origin x="-7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3E5C7C4-4DCA-4F0D-AF5B-B38C6CB82104}" type="datetimeFigureOut">
              <a:rPr lang="en-GB" smtClean="0"/>
              <a:t>18/02/2014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D1C363-E23F-4545-BB7F-291B799A1C94}" type="slidenum">
              <a:rPr lang="en-GB" smtClean="0"/>
              <a:t>‹#›</a:t>
            </a:fld>
            <a:endParaRPr lang="en-GB"/>
          </a:p>
        </p:txBody>
      </p:sp>
    </p:spTree>
    <p:extLst>
      <p:ext uri="{BB962C8B-B14F-4D97-AF65-F5344CB8AC3E}">
        <p14:creationId xmlns:p14="http://schemas.microsoft.com/office/powerpoint/2010/main" val="758841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3E5C7C4-4DCA-4F0D-AF5B-B38C6CB82104}" type="datetimeFigureOut">
              <a:rPr lang="en-GB" smtClean="0"/>
              <a:t>18/02/2014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D1C363-E23F-4545-BB7F-291B799A1C94}" type="slidenum">
              <a:rPr lang="en-GB" smtClean="0"/>
              <a:t>‹#›</a:t>
            </a:fld>
            <a:endParaRPr lang="en-GB"/>
          </a:p>
        </p:txBody>
      </p:sp>
    </p:spTree>
    <p:extLst>
      <p:ext uri="{BB962C8B-B14F-4D97-AF65-F5344CB8AC3E}">
        <p14:creationId xmlns:p14="http://schemas.microsoft.com/office/powerpoint/2010/main" val="1898894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3E5C7C4-4DCA-4F0D-AF5B-B38C6CB82104}" type="datetimeFigureOut">
              <a:rPr lang="en-GB" smtClean="0"/>
              <a:t>18/02/2014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D1C363-E23F-4545-BB7F-291B799A1C94}" type="slidenum">
              <a:rPr lang="en-GB" smtClean="0"/>
              <a:t>‹#›</a:t>
            </a:fld>
            <a:endParaRPr lang="en-GB"/>
          </a:p>
        </p:txBody>
      </p:sp>
    </p:spTree>
    <p:extLst>
      <p:ext uri="{BB962C8B-B14F-4D97-AF65-F5344CB8AC3E}">
        <p14:creationId xmlns:p14="http://schemas.microsoft.com/office/powerpoint/2010/main" val="795676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3E5C7C4-4DCA-4F0D-AF5B-B38C6CB82104}" type="datetimeFigureOut">
              <a:rPr lang="en-GB" smtClean="0"/>
              <a:t>18/02/2014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D1C363-E23F-4545-BB7F-291B799A1C94}" type="slidenum">
              <a:rPr lang="en-GB" smtClean="0"/>
              <a:t>‹#›</a:t>
            </a:fld>
            <a:endParaRPr lang="en-GB"/>
          </a:p>
        </p:txBody>
      </p:sp>
    </p:spTree>
    <p:extLst>
      <p:ext uri="{BB962C8B-B14F-4D97-AF65-F5344CB8AC3E}">
        <p14:creationId xmlns:p14="http://schemas.microsoft.com/office/powerpoint/2010/main" val="2612989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E5C7C4-4DCA-4F0D-AF5B-B38C6CB82104}" type="datetimeFigureOut">
              <a:rPr lang="en-GB" smtClean="0"/>
              <a:t>18/02/2014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D1C363-E23F-4545-BB7F-291B799A1C94}" type="slidenum">
              <a:rPr lang="en-GB" smtClean="0"/>
              <a:t>‹#›</a:t>
            </a:fld>
            <a:endParaRPr lang="en-GB"/>
          </a:p>
        </p:txBody>
      </p:sp>
    </p:spTree>
    <p:extLst>
      <p:ext uri="{BB962C8B-B14F-4D97-AF65-F5344CB8AC3E}">
        <p14:creationId xmlns:p14="http://schemas.microsoft.com/office/powerpoint/2010/main" val="788426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3E5C7C4-4DCA-4F0D-AF5B-B38C6CB82104}" type="datetimeFigureOut">
              <a:rPr lang="en-GB" smtClean="0"/>
              <a:t>18/02/2014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D1C363-E23F-4545-BB7F-291B799A1C94}" type="slidenum">
              <a:rPr lang="en-GB" smtClean="0"/>
              <a:t>‹#›</a:t>
            </a:fld>
            <a:endParaRPr lang="en-GB"/>
          </a:p>
        </p:txBody>
      </p:sp>
    </p:spTree>
    <p:extLst>
      <p:ext uri="{BB962C8B-B14F-4D97-AF65-F5344CB8AC3E}">
        <p14:creationId xmlns:p14="http://schemas.microsoft.com/office/powerpoint/2010/main" val="3049352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3E5C7C4-4DCA-4F0D-AF5B-B38C6CB82104}" type="datetimeFigureOut">
              <a:rPr lang="en-GB" smtClean="0"/>
              <a:t>18/02/2014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8D1C363-E23F-4545-BB7F-291B799A1C94}" type="slidenum">
              <a:rPr lang="en-GB" smtClean="0"/>
              <a:t>‹#›</a:t>
            </a:fld>
            <a:endParaRPr lang="en-GB"/>
          </a:p>
        </p:txBody>
      </p:sp>
    </p:spTree>
    <p:extLst>
      <p:ext uri="{BB962C8B-B14F-4D97-AF65-F5344CB8AC3E}">
        <p14:creationId xmlns:p14="http://schemas.microsoft.com/office/powerpoint/2010/main" val="20114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3E5C7C4-4DCA-4F0D-AF5B-B38C6CB82104}" type="datetimeFigureOut">
              <a:rPr lang="en-GB" smtClean="0"/>
              <a:t>18/02/2014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8D1C363-E23F-4545-BB7F-291B799A1C94}" type="slidenum">
              <a:rPr lang="en-GB" smtClean="0"/>
              <a:t>‹#›</a:t>
            </a:fld>
            <a:endParaRPr lang="en-GB"/>
          </a:p>
        </p:txBody>
      </p:sp>
    </p:spTree>
    <p:extLst>
      <p:ext uri="{BB962C8B-B14F-4D97-AF65-F5344CB8AC3E}">
        <p14:creationId xmlns:p14="http://schemas.microsoft.com/office/powerpoint/2010/main" val="826108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E5C7C4-4DCA-4F0D-AF5B-B38C6CB82104}" type="datetimeFigureOut">
              <a:rPr lang="en-GB" smtClean="0"/>
              <a:t>18/02/2014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8D1C363-E23F-4545-BB7F-291B799A1C94}" type="slidenum">
              <a:rPr lang="en-GB" smtClean="0"/>
              <a:t>‹#›</a:t>
            </a:fld>
            <a:endParaRPr lang="en-GB"/>
          </a:p>
        </p:txBody>
      </p:sp>
    </p:spTree>
    <p:extLst>
      <p:ext uri="{BB962C8B-B14F-4D97-AF65-F5344CB8AC3E}">
        <p14:creationId xmlns:p14="http://schemas.microsoft.com/office/powerpoint/2010/main" val="616710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E5C7C4-4DCA-4F0D-AF5B-B38C6CB82104}" type="datetimeFigureOut">
              <a:rPr lang="en-GB" smtClean="0"/>
              <a:t>18/02/2014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D1C363-E23F-4545-BB7F-291B799A1C94}" type="slidenum">
              <a:rPr lang="en-GB" smtClean="0"/>
              <a:t>‹#›</a:t>
            </a:fld>
            <a:endParaRPr lang="en-GB"/>
          </a:p>
        </p:txBody>
      </p:sp>
    </p:spTree>
    <p:extLst>
      <p:ext uri="{BB962C8B-B14F-4D97-AF65-F5344CB8AC3E}">
        <p14:creationId xmlns:p14="http://schemas.microsoft.com/office/powerpoint/2010/main" val="272037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E5C7C4-4DCA-4F0D-AF5B-B38C6CB82104}" type="datetimeFigureOut">
              <a:rPr lang="en-GB" smtClean="0"/>
              <a:t>18/02/2014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D1C363-E23F-4545-BB7F-291B799A1C94}" type="slidenum">
              <a:rPr lang="en-GB" smtClean="0"/>
              <a:t>‹#›</a:t>
            </a:fld>
            <a:endParaRPr lang="en-GB"/>
          </a:p>
        </p:txBody>
      </p:sp>
    </p:spTree>
    <p:extLst>
      <p:ext uri="{BB962C8B-B14F-4D97-AF65-F5344CB8AC3E}">
        <p14:creationId xmlns:p14="http://schemas.microsoft.com/office/powerpoint/2010/main" val="2739311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E5C7C4-4DCA-4F0D-AF5B-B38C6CB82104}" type="datetimeFigureOut">
              <a:rPr lang="en-GB" smtClean="0"/>
              <a:t>18/02/2014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D1C363-E23F-4545-BB7F-291B799A1C94}" type="slidenum">
              <a:rPr lang="en-GB" smtClean="0"/>
              <a:t>‹#›</a:t>
            </a:fld>
            <a:endParaRPr lang="en-GB"/>
          </a:p>
        </p:txBody>
      </p:sp>
    </p:spTree>
    <p:extLst>
      <p:ext uri="{BB962C8B-B14F-4D97-AF65-F5344CB8AC3E}">
        <p14:creationId xmlns:p14="http://schemas.microsoft.com/office/powerpoint/2010/main" val="464210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HL-LHC Space reservation</a:t>
            </a:r>
            <a:br>
              <a:rPr lang="en-GB" dirty="0" smtClean="0"/>
            </a:br>
            <a:r>
              <a:rPr lang="en-GB" dirty="0" smtClean="0"/>
              <a:t>why ?</a:t>
            </a:r>
            <a:endParaRPr lang="en-GB" dirty="0"/>
          </a:p>
        </p:txBody>
      </p:sp>
      <p:sp>
        <p:nvSpPr>
          <p:cNvPr id="3" name="Subtitle 2"/>
          <p:cNvSpPr>
            <a:spLocks noGrp="1"/>
          </p:cNvSpPr>
          <p:nvPr>
            <p:ph type="subTitle" idx="1"/>
          </p:nvPr>
        </p:nvSpPr>
        <p:spPr/>
        <p:txBody>
          <a:bodyPr>
            <a:normAutofit fontScale="92500"/>
          </a:bodyPr>
          <a:lstStyle/>
          <a:p>
            <a:r>
              <a:rPr lang="en-GB" dirty="0" smtClean="0"/>
              <a:t>Paolo </a:t>
            </a:r>
            <a:r>
              <a:rPr lang="en-GB" dirty="0" err="1" smtClean="0"/>
              <a:t>Fessia</a:t>
            </a:r>
            <a:r>
              <a:rPr lang="en-GB" dirty="0" smtClean="0"/>
              <a:t>,</a:t>
            </a:r>
          </a:p>
          <a:p>
            <a:r>
              <a:rPr lang="en-GB" dirty="0" smtClean="0"/>
              <a:t>With the contribution of  </a:t>
            </a:r>
          </a:p>
          <a:p>
            <a:r>
              <a:rPr lang="en-GB" dirty="0" smtClean="0"/>
              <a:t>I. </a:t>
            </a:r>
            <a:r>
              <a:rPr lang="en-GB" dirty="0" err="1" smtClean="0"/>
              <a:t>Bejar</a:t>
            </a:r>
            <a:r>
              <a:rPr lang="en-GB" dirty="0" smtClean="0"/>
              <a:t> Alonso,  Samy Chemli, S. Weisz </a:t>
            </a:r>
            <a:endParaRPr lang="en-GB" dirty="0"/>
          </a:p>
        </p:txBody>
      </p:sp>
    </p:spTree>
    <p:extLst>
      <p:ext uri="{BB962C8B-B14F-4D97-AF65-F5344CB8AC3E}">
        <p14:creationId xmlns:p14="http://schemas.microsoft.com/office/powerpoint/2010/main" val="3193344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0375" y="44624"/>
            <a:ext cx="8229600" cy="1143000"/>
          </a:xfrm>
        </p:spPr>
        <p:txBody>
          <a:bodyPr/>
          <a:lstStyle/>
          <a:p>
            <a:r>
              <a:rPr lang="en-GB" dirty="0" smtClean="0">
                <a:solidFill>
                  <a:schemeClr val="bg1"/>
                </a:solidFill>
              </a:rPr>
              <a:t>Space could be like this….</a:t>
            </a:r>
            <a:endParaRPr lang="en-GB" dirty="0">
              <a:solidFill>
                <a:schemeClr val="bg1"/>
              </a:solidFill>
            </a:endParaRPr>
          </a:p>
        </p:txBody>
      </p:sp>
      <p:sp>
        <p:nvSpPr>
          <p:cNvPr id="3" name="Content Placeholder 2"/>
          <p:cNvSpPr>
            <a:spLocks noGrp="1"/>
          </p:cNvSpPr>
          <p:nvPr>
            <p:ph idx="1"/>
          </p:nvPr>
        </p:nvSpPr>
        <p:spPr/>
        <p:txBody>
          <a:bodyPr/>
          <a:lstStyle/>
          <a:p>
            <a:endParaRPr lang="en-GB" dirty="0"/>
          </a:p>
        </p:txBody>
      </p:sp>
      <p:sp>
        <p:nvSpPr>
          <p:cNvPr id="4" name="AutoShape 2" descr="data:image/jpeg;base64,/9j/4AAQSkZJRgABAQAAAQABAAD/2wCEAAkGBxQSEhUUExQUFhUXGBcZGBgXGRcdHxwYGhcXFx4YGx0bHioiIBslGxkaIjEiJSkrOi8wFyA2ODQsNygtLysBCgoKDg0OGxAQGzAlICYsLDQvNCwsLC80NDcsLCwsLCwsLSwsLCwsLCwsLCwsLywsLCwsLCwsLCwsLCwsLCwsLP/AABEIAOEA4QMBIgACEQEDEQH/xAAcAAEAAgMBAQEAAAAAAAAAAAAABQYDBAcBAgj/xAA/EAACAQMCBAQDBgQEBQUBAAABAhEAAyEEEgUGMUETIlFhMnGRBxRCgaGxI1LB8GJy0eEkM4Ki8RZDc6PCFf/EABkBAQADAQEAAAAAAAAAAAAAAAACAwQBBf/EACoRAAICAgICAQQCAgMBAAAAAAABAhEDIRIxBEFREzJh8CJxgZFCobEj/9oADAMBAAIRAxEAPwDhtKUoBSlKAUpSgFKUoBSlKAUpSgFKUoBSlKAUpSgFKUoBSlKAUpSgFKUoBSlKAUpSgFKUoBSlKAUpSgFKUoBSp/gHKd/VQwGy2fxsDn/Ioy35Y966pwP7NVtJvt2d7zhr5A7Dzx0VZnoCcdYNTUPnRXLIlpbOQ8J5d1OpI8K0xBiGaFXJj4mgH8qu3Dvse1Df866qHrttpccx84AB+tdO0XLCgk3pZz0lpUdfh6nb8zJjtX1ruXvHAL6jUNBBWGVQDnIO2R+Udq6/pp1ZxfVaujnGo5D0VgxcOoYxMO9q2D8gJNe6XlbS3ASujO2Y3G7dP5iGUGrXxLlWzZUsEF1uwuMzfqTHuag9Bxy0LhDqFZcFBtBkZxPUfKro8HG4K/3+ypqSlUnRr3eUNCCA1nbPQl7q/u5AE1k1v2W2Sga2H/6LisPyJEE/SrImsW+slVKkA9CfT2/Wsmk4RAJssU3CWCx5oyIJBg+3Sq+a9qiz6cu4tv8Ayc14h9nBUkW7pJHVWCkj57GJ/wC2qxruW9RamULAd1k/pE/pXbbd/UKTut+IQQB5cyQIgkqe/VSwGewrB/6lsNuS6rbhgp5ZkYKmDByDDR9anwUul/or5yj7/wBnAyI615XdeKcm6fWWzcCOp7bhkgCZBBmPb26VyjivLbWyfDO8DqPxD8u/5VD6Le47LFmXUtEDSvSIryqS4UpSgFKUoBSlKAUpSgFKUoBSlKAUpWTT2GuMEQFmYwAO5oDy1aZiFUFmJgACST6ACur8mfZuqBb2sgsci2YIHzHRj88D37T32echrpQty6A14iS3ZR/Kv+vf5Yq7aiymXM+igfSB3k1LUf7IpOX9HzwtkQhUtkD+dlIBPzPWtriXFFQDcWZj0EECfeO1bCOiopeE/wAJI/KoziPG9PbEs6j2/rVNuT6LkklRti6SApgkgYAx8vlXhUiR+3SqTqeeE3xa2sZABOMdzNaPE+eAsgEzOczP+gp9DI/RL6uNeyzcQvJtO4RE5nPXAHQx3qi8Y4TbvPuVwr9LLSAobsGnPxAZ9SZFRPG+YXvgFlKxleuQcTnqMdfaorQW3usZ3GI9O59yB61sw4ZQVtmPLmjJ0kWDgWuureexdxfVSFmQCFG/aAQNuOkR8hXUrOt07oGtzETCxIJ7EdMexqjLogUS5dcBkAZGHmYMq4ZB3A7joY71o2+Eau8xCa9RuyNilDHUwqxB+RM/tzJGMu3R3E5LpF04rxGyibrtxESe5z8o6zVL5i5s0qAjSItx2jzsphTHxL082f0M+hr/ADPyt9zVS93xLrsQBBGAJJySesfWoH7sZED0xIJrT4/jwrknZXmyv7Xon9Rzdq7jJce7BXAgAA9sqBDEAxnpWO3xVXnf8RJIOOp/Y1gtum+2t22yrtKkKAWgljuAJicg9v61H6uyqsQrhgD2/wB63xjHpIxtcuzZ12jt3uvlbs4//Q71WtZpGtttb8iOh9xVq4LpjfYWgQGY4JmOh6wK3uK8s3VVg6hkBjcpBz6jv+lUZ/HhN61InizSx6e0UClbGt0httB6dj61r15MoOLpnoxkpK0KUpUTopSlAKUpXQKUpXAKUpQCu4/ZHyJ4Sfer4/iMPKGHwqf6nv8AT1mg/Zvy+t67497Fm0w69C/xfRV8x9yvrXUOYOatiFUIAGFUH2iTHTFXwxSktFE8sU6ZbeIa61aXBHzJ69qrGt51t22O1txjGOny/vtVIu6jUaw+EOwLHsAMVIrynttF2KtdmFUmBuAkj3PfbVy8aEfveyD8mUvtRqcc5wa6CrZUmfeQZH6xVS1Gqe4e5NX/AITybasot/UeIbgMsphETBgyASSDt9Bnp6+auw+ounwbO9VPhlrVtYLHMyPyE+81bGUI9dFUuT77OeXdPdDbWRgYmIPT1+VfGpR0MOrKfcEVbb/E7uiuFtRad53pZdpCsqTb3BXEx1OR3n57HBtnFLi2WuMhILQTMAEFlXuWaWIIB9/WpOer9HKd0YbF7U62zb07WBNtV8Mi3EWY2sdxkgHBx3yBUzqLagbIFpAQglYEAAgkomQWJk/7kb/MNxOHOlpt73nYtZX0iEUbpY5AWIzjMYrU4vxK4U3woUGdqKzDY+QSSVESrsNoM+XON1ZXK6paLeNdmWxoNsGA+4uHBUBdw2yVIw2SM1rLp9MH8V28lud05UZ7EY9gMk+9bXMdtbWna8bttTti3bElrrECQBMxES2Yj2iuZanT37oBBEdrYJCggE9wFGJzNTxw5q7Dk4ujPzNxD7zeLopRB5UBMwg/SSZJ+ftUeur6T1XoRAjI7jP+lb+q5dv27SXgN1pjtLEQEeY2PnHz6Hsak+FcI1Q2XESyzS9sIVt3FHTDCTAO4kY7GK2RlGMdFct9kAo3GAzEGB8/nX02lYiQJ2rMKQYEnsOnyNTNnlXX3JNvSXY8xlUKjGcAgZgiB1PapDl/lrxNUiazxLDMwE3PJOMgeJEvJUwJnNTeWKXZCpFf4RqRbuK26BmSAT1BGR1j5dK7DxLhtq9pDet7NxWdy/C0AnIPsenaqDzjyBqNG9x7am7pxncBO0Hs0ZEev1rU5e40LAu23LqhWGSA0z2ExtOZkiq51lSnBiuNpoiOK6QMWUjb1xnB9p/Y1Vb9ooxB7VeuJa5WuBx0uL8J6jG3zGACSBJI9+lV7i+jkFh1Fd8rD9SHJdoePlcJcX0QVK9pXjnpHlKV7QCvK9pQHlKUrgFZtLp2uOttBLOwVR6sxgD6msVXD7N9FN59QRiysJ/8twFV+g3H5gVOEeTSITkoxbZZNfcXTW001ojbaXaW/mfq7/m36AV96GwLEXtUCJBa1bIlnPZmWRCz3PWp1dJa4cfFuxe1hU7LOCton/3Lh9R7dyY9aofHdc7XGa425jEnpiB0HYdIHsK9eFNcY9fPz+/J5VO7l2WXRW7zh1sC4njgsdywGAUsQH+LbM+xAHrFTfB+B6u5b0+tvsb1q3s8G2jhcB4A2wFAZgp64Cifak3+N32nT+KwsvDbLZMGBIExMQPhwPar1y19pASzptL4OwDaiuzBVZFlWZp6Dr65FUZozS/ikaMfG9s1+cE1V5y7E+AsAm3cI3IN5eMFFAKxmSSo61u8u8xLpdFptqNuZbkkMCI87ST03S0ZIPSRVgW/w+5bFpDHghty294SSJaIaHkHtu6gGDVd1nErCubbaVfBCiNhXaCoBVHQYJCtG4kgmM4MZU+S4tF7VO0z3na/9+4dK3rai35y1yCxQmCoCyw2iAcSWAAqH5A06aVfGu3ECMPDUCfO7EnxBuGMKoyFwwxkza+JccRrIsvYtOzlWk2lgknLBNxkqCseaYANaV+yjXl1EHxIstatKCDsLJaZ2BxLM5hDGEJqKf8AFx9HX3aLDzvw5tyuigBsM/h7iA21WYk/DtUAgdyB1yDg0nDrYlFN3cbirN0JnBmTb8pUrnIx5ZECBpcS4muq1gt7rtxLRA222CL48oPD3+iAlpPr16VIXPDsozKAlxdrPpz4R6+USR1aYBaT3AFVU6SJ2rbOfcxcUthb9lNHbuX7RW0blwXWPhsbpUoAfI207t2O+DisHJHLFh3Fu7fC6q7b3WAsNtYqXDfFMiCIgHy9c1ZubtC2ssC9Z8Zd0rCBQFK7TufeJ2YBEHBB6yIq3Luk1OjK3PCnwWV7d3w/FCrcYKdoUz5kZmyOqj4a1Qf8HXZTKuWyU1z6vT2U0F1UNy6txJuBiW84SUKx5djeUtMdMEVl5O4fqVfVWrSN4YS2HYyXt91tm2zINxA3Ha2ARmsHNXNu5hqFtj7zbaLVw2422yAGDoSyk+V1C4K7jnJqq81c96nWCG/hoQFuBBG4gdzlgDHwTGKnGE3HqjlxvTLNzDztf021Ldl0Px7mvObbKDCtbW2y7VLKCUkjBEZM/XD/ALQn1N5LXEVTwoMgK4BaAV3JOTPy+LPQRzfxGcBD8MYxO0dcT0GD+tfVrh7wHUSvUGQZjJwPSJI9KvXjwoi8j+T9G8b1AOh26Y3QfDLWyJJG0ArJJEjp3MiZkTXL/wD+LbvJe1GoFuUABSy1vcDtBG0IxEknoeuOkVWdJxC8u5ldmaIcEFwyjcNszO0AjCnua2uVuNJp71u3fFwIzzcC7lJ3bY3Buqr8QEVGGB406ZGU+bNTQaIal/Dtgh/wMxGTOFaMAnAx3rWeyylldSpU7WB7HOD9D9KuPOmhW4//AAyKEJBUqrA+YSD07tOPX51UkVt7hwQxnconD5PT06/rWvHPkrM81RVdfY2OR26itapvjNiVnuP7/v5VCV5XlYuGRnp4J84JilKVnLRSlKHDylK9FcOiuy/Z5oLen0Fu9fB23HZ4mCZO1fyAQGf8R6TjjVd45i0pXw9KHVEtae3atgRLXBtBEdfM39PetPjxuRm8mVRK5qUJ1Dw4WWIYFHYgszwYUZG0gzMecdetanM3B7els7Gt331Ds48QiLY2kMfDid7bYDGSBJzirXc5m1NkWNDokt37gBF19g2O+2CikxKqOrnrA7ddDiXK3FbtxbmruqZTbtDJKr3RVCgCQDJSZAPxdDreR2uTSRnjjSWtsqXLekvNqLBtozKCG3KFwoMMzZO3ofi6j51l5j1K6m6zIHdU3LvAkHJIOOksxPXMjFTlzg+vR38O4DYtWxbN1fDRQhAXYZEAywJJExJOYFY+Z+O2l4dY0Vi5bY7VZ/DtlQwIDecuN05JkdSegiKfUtr2d4Gp9nd1l1y24BlXQK8+VsOYjEwuZj9BV24jwV7Lvqr7LdQKHCeIqlTMDduJ3T5jAInZgmqxypxi3p9974xZS3ZVkwzFysuUcbVQJa2dJIifaS5i40t/V77CErcS1bZLijadjNtuYMbgT2GI69qz5G3MtilxN/hYe0EJ8Z1Ny3ebIX+CciOpYFcEYzInqauXBtOLllndRuYFVaMqJbzMW6QpCznCiOwHP9Ul4XLQW663FsW0WZhsAPbxMdJ/6e3Suh8t6x1tC3qIBJgHcPyQeWC0/lWfN0WY0RWh5dK31ZbbGxaDKu/b5m3EyAIAQwmdpJIz61XeO8Sa213TqU8N7rs1w7viLBysnBKnEDtjqKufNHMNrT2itmA+2BG0kbfhWD69Bkda4jf46XUsxLMfhBzEdWYntM/PHpVnjwc3bIZmoqkT3GOamtacppbxAa4uQi+fyN4i7WkRItk+8+tbl3nY3RaVEt20cqLiqDNlg4/ibgI2OpGABBHU1zW/LnEkj/z9KlOA8RVbGotssltrDrHlBx7RgzWt4YrdFak6L/a5bs6bQ6l9UQx3KwcZUndC+Gy+f8RmT1jBjPN+JcLuWfNAa2VBDqykMrblBwTBBBBAmCh69asbc2sNAlnUTe3FwgMApbVdsyFlpZpE/wAlSPCr2jGmXT8Qt3FTJtXwGwGYuV3KIZd27OYlvSa5DnFNve/2jjrpFOuaBkRd9wBQrQVBYESWjdIySREdQ4PetLT6u4IAMKREHpHv7xj86zW9G1+74doNtZxtkCYYgCe3cdMTWG/b8J3tk+ZGZWgyJU7TBHUSD61qj8HO0SHBb1tSS5ZTB2kREwTtIOMxAYDrFZ+CcLa+5CGFBUszDoWJgnzGUx1+VRfD9hcLcBIJAO36A49Jn371vXOOMyqgt2yVQItzb5wA27DDv1WY6Ej3rrT9EaLRoOarrO6uQQT8RiJE+ZPNGTBkE9j2qS584IG09rU2vjKqXIGWUjr6khiIPoTXPeHOAw8T4SYbpMbhMj8jXaeJ8RsbFCupQIgVZGOnxZ6AwTVORcJRcUcXtM4xrxvBkQc/X/zNVZ1gkVdeL6V7dxtwPmkqT3BM/wBPXpVR16Q5981Hzo3BSRb4jptGvSlK8s3ClKUB5XteV7XAb3A7YbU2FOQbtsH5FwKvvF9Q1zUMwOdxycDr71T+SbQfiGkU979of94q9cTZLfiksFYMR4YHxekH0mfoOtel4NbPO82+US18B1Cj7pbWVYMGLLEeVhIwOjKGGT2b4pMy/PvNotG5ZW1bv7Qpa1cjO5TgdSYlcAdd0kRXKuDcx3bKlRcOPMsgsBCuI6grJYRHcA+prZ4lx7T39XZvuGFplRb6YLblJ3P33AzMiDk9xSfj/wD0trRKE2o0iI4pxfV6oXG2FbLHcUtWytoEEEkACJmJaZwJqP0nC7ty4F2OSTt7A7jMCWxMjv6Guk8xfaiuzwdJp0CiVm4vl2g+Xw1EEGOsxHv1qu8sc5hNR4mouFEUMyWraeQuQQB3KiTPeuxclH7aJPvTNnl7lrVae4q3EhLw8xIG1WQkqCemfTuGMTipexqripbN1FKdUB3T1zEQIwRBx5vapY/aZoEtKTbu3LhU7lG1gSZkNO0d+m2PSsGh1q8T0946a0q+AQUs9CLcYEA5nzHBwREVky8/uaovxV1ZsLqQ4TxMpuDbcEjv3mY96w808VS2tt7Q3KpYBCXEEqRkEkbRMwI7fKpHQ6ABRu3AlQRIgiZI6+3rFa1/k+1rQy/eGtuhJYKAwZAY3KMTPYz+EiKzQnvZpyQSVo5VrdSbtyRuG7rJnrifWvjidpEO22QygfF/MehMHt6Y7d6k+ZtCmmd7SXFLqEZbiq67lIKlCCcGZJ65EYqK09o3fhWSFJx1O0ST7mJNerh3s8zJoxaviVxrQtlsKTAHoQAR8sCsfD7sK3Y/v061r3VNYba9ckCPf8ulWyV6OxSo2+M6tmZA0fw7aIB2gKD9ZJmvrR8au21VVctbUz4VyHTqCRsbEEitTTX/AAzu2q3s6giPkazeKGYN4Nv1YAsoYySe8KMgQsdK4l6LNJG3p9U97wraMFNot4QwIZju2g+7ARPdq++IBnL3LiNuVwLkED4g0TOd0jrBkfU47q6Yg+W9p7o7CLqH2ztdT7+f8qlOB6G9rUv27VtLj27YuKwA3NtIQqSSJlSTB/kx1MztJW9EGt6Ibh4JuIohy0KJ9T5R9JrzT33XCmOn6Gf0P7Vn0OnP3gWxhxMROXC4Q9CpLQvaCa+dbpCqBywUud2wA9CcET2+IZ/l96sTVkHXs2Eum5acvnY29TGSzEBhP0MfKh1821QzuHRv8PXb09YIPzrRsgMh6ghus46YEesjrNSuq4MLenS69wC45MITnYB198iOo7VJNEJJdMzaF1IcXZY7ZTPRl6T1xBOPcVVeMDz1N22IMxDDDSes5BqI4zmDVXlxvE2S8fWQjKUpXiHpClKUApSlECW5Ru7ddpW9L9k//YtXHmSyPHfdOT19z36dJ/aue6e6UZXHVSGHzBmv0Pr+AWr6i5dDTfcKuwLPmUZUt0OAe2Aa3eJlWO7MPlQcpRo5ny/qArgtZW7EkK+RDYJx8RwAAZHymt/its6y8HjK2xcZfDEraQEKqTh2AImVEmOoNXTjPJdizZS803NofeRP8QsCVMg9SSMgnp8657xLWXjqFADJfQAXG+Ji/wAOMekCAPr1rQpxyPlEqqUdMyanlKXm3ve3vIBQEAqpAYo7Tn4iBDfCetQ/FeAeE5QOwYMwKXbdy2RExkrtMj0NX3k3n21o7n3fUA+C3mF1rbKwcsTue3mUJnIkiOvYdP112zeQXF+7nxFwz/iEBgQwPmX9qzTzTjLa0aIwtdn5dNtkzH1EirLyVzY+huM6ojbh5gQQ22M7WXp+dXjmvVaQm6jaaz42SjtJQiDAnehGAMxA96oel42lkr/wmnZ0WPFU3QTkefDAT0zt/erb5x2iF709nbuHcZtaxAyB71tviIAXaGOCM9ViO3SSK1RwfUWrLW0PiL57ll0BVwWM9D+ICYGOnUdKqvKHPega5d8a2dGzjFxDILHqzBEAV+nmjPf36XpuJbwYNq/pz1uKdrLu9ViD67gR8q83JjcJdG2OTkjjvP8ApVt3gRaYp5yxuqQ266NqiepjaWAExOesVWBZu6b+PZLqoYqSR5kLKYDgrHmUmCMHPQ13ziXIOmvBmVri3CBtYuzgbcr5XJEdOkHHUVXbn2Y3bmpe5fuW7ltsjDBlMYWMhlBj4p79yTWnF5MIxpmWeKTdnENezOTdb8bNmAPMIJwMfiH1rXUEjbj6x1/Su28V+xtWuILN0pa3ZB8xAK5InB8wUdsCqjq+V9LpdYbQ1jq1tP4h8OfPEwqnJBIUwu4+b8IFaYeTCXRHg4rZz02cGXAjtMz7CJE/MivTZXYGFyWPVNrAjPr8JH51sa7RsjEt5VJxkScbpiSehH1+dZ9JoEYgeJbaQMlnTazdvMudpmY69icVdZ3lo0HUiIbcCBkA46GPMOoPWPqam+WON3NPfW9bYLeUQpMBXWM27nrIAAPrE9owDh4ADC8rzAKhGJEgnIjIAB8wzJGPTFruGi3bt3lYlXJEMhGR1BIkflIOelddNUziZdk01nidt3048HiCs1xrA/EAwZipO2ImQOo6VEIp4g/8ZmW8iOLu8DG2YaIH4jBnpu9OkJY4gQUuAlL1vKXVgHGAGxk+jfkZxFl5kQ6zRDituEvbjZ1i2zAJgAXY7bhEjp5hUNwf49EePLoqGjcW3VioaDgHoT0z6iazajWl1toVX+GCJAyQTPm/b5CvjR4uWS0kSIEkRncIIBIyQcCvlWKsymCSYJI9HBxPSY/WtSItG4VwAsEKDJA7nqPeOlQ/GT8NTmmKliVWASYHtMCoDjTeeKr8t1hZHx95SPpSleGemKUpQClKVwHor9E8v2H4lwbStbuEXbQVTk5aySACB6x6dwc1+dhXWPsa4unga3TXPMAniqu7bOVUwfwwQhntM1bjbT0VZUnHZ2ThPDCun8NxA8QuqkAwrmTb+XmZflXD+Jsi8Q1G7wyfEuKXbdAghdyqJlpPTPw9u3fuXNWl2wuxnO1QDv8AiBjoZEn594rhd25qrGocWU89w3bYcgDCXCblw9hkSWJiO3pdgb5Sspy1UaLdwaxo/u+x9Tp2ZdqlSyO20fgO6ShORgD4iMzNRGj078PRrRuC9pbp/hP8apBk7lLSH24XZO4lYJmvjiPAOGadrX3rxLlx0DnwGbZtO47ixO992fN5ZgQoFTvCeA8PLD7jq7mmuXFkWrkujbl6FLwkggZ2sCRXG63vf4JJXo5zzq3glLNxArAl4Uz1VLY2nrtHh7YnDBvQVW9L53CKqncQBMSZiACeldZ5x5UYqdLcRd4DNpLsn0Vmt7yYILbhtcSAykFoNcn0ogPbZALouJtJkMpDFWQ94z0AkEe1XY8tog8aRdPuOqvJ4AulbflJtkAjHTMDoAPyis7cO1Ghtpes6guwDDw0uRtUYJO0yUBHwYgmfWV3mhm1b27QA0wuneixLpbgO7HJYbV8owAojrmuoaXl6zesbFcbNsuEUAecSQoEROehzImZM15cvGrWhCF+yI5N+0xHC29W3h3IMufhb5QI/v8AOuhjVggFWUgxn5wf2M1xPjX2c657q7LawxO0qyQltQSN/lUB2JiBMRn1rsfDOF+EqbmllBBIkA5MeWegGKx51j7iaMXPqRJCovifBNNeVvGtWyDksQAZH4g3UH3ntUk90ASSAPeqxzPxdvLatKX8ZWClDHRSSS0QojvVWNNvRObSWzmvPvCLFu0bdm61xrp3Mu3ewVSGgmYUKNzmTnYOgyOepssHcN9xSfJICbj/ACtkkYP4T8j3q0cxcauKradNKVUE+Yu7ZG4N51aHkdfN2HtHxyLdsi8q3dNpriGQSwZiDgnbvmT/AIR/vXrwbjH5ML7/AAbmi4bq7tgKFtqqqQJC7pkuQTG/d7dwR1BqW4NyrfuWr2nukm3cYsWYMTcuWXkgN3VgzQQe/eGAktIwstcs+Y3WJC2QDlg7qtws2QpG1dx6xO2t9tDqbNm21m4nh2t3kVyqSV7bsn5yOpMVVLI3pUjqjW9nEzoit7wW83mCDosliIOTAB+ce/erN9nUDUX9DcP8HVI9kzOH2k22/wA3X+xWhrNBcu6pU8iai5dttsAHlksJJjqI3EE9xVk0mg28Ze4VhVvM7HPlUeff8tw2x8hNaZu4tP4IqVOyk8x8LOlvGw07rXlYk9SZII9Bt24+dYt3iETtUeWAO0kk5+YJz/NXQvtU0m6418KYKWgTiMbs+oIB/Oa54NOQxUA+UycGdpiCR8j29avwy5RTISa2iQ1iqigqPUfvVT19yXPtip3V3/Jn3P8Af1qtMZM1R58qiolnhw7bPKUpXlG8UpSgPKUpUQe1K8tcU+7ahLhymVuD1tsNrY74Mj3AqJr0VOMqdnJJNUz9OfZ3ut6m4sg27ltWQBmIAUL0DdiHXpjFe/abw9nFqzpwqNeeHuTG1Syu3znYCf8AKKq32J81B7YsXCN9kEAmJ8NoAIPoICn5JXQ+ZrVq7ZUXm2/xVIIMEMrT5TE/h7djVkp3lUzPGNY3H4KLxLl37uSG87kIXuM0s7ZmCfWBgVq6/g2yzuC+ckbPhJDFTukRAaBIPfdEQBEt9pFzw+IaByAqncrMTg7WmCPbdP8A1VJ81cJuWwLluDb27SF+IBiBggyQSZgf71NTdRb9kXHbPOX+ZLVw2+H6ki54ibQ0RFwFvIc4aBgr3HXpUP8AaNy6i2l1JtKblrUEX2CgF7T4DtAksAwOO849PeVuXFe9aAuqUtHAAG/eCtzex9CBjofP85vnOGkR9LeFwEgpkCAZ7EE9CPX2quTUMiosVyg7KbyXyxbsvcAV2YeGWv3YJe+Dc3be5tgRAxOe/S4jTsl20dOsKZF4GAGUIQhMnDg7RhegIJwK0bVprdi0LcNstx5IyAJwCfin36k1pcsc2ae/cbT2rpU2hkP8VwwZIDZ8pw3eR9apXK2TjS0XPUawWwS0wBMgE/oKhtfzRbVGKJddhPkVGDEj/MAB8yQPevjW3rniK6klFVpC7ck9JxIj+pqNv8VvmS9sESAu1WYkM3QQcHb+LIMT7CEYHZTorfM3NmrIVltulpwV8I7TcI6E7rZbvAAHmBnGDUbo+ZH0jKviX1sggeC2x/MTOzxAkAxOFJ94GatfEtFaYMDdC3ApIRCBGQfMimcQAT3E/lXNbdt3HJbTMy2l3KSwhSqk7wpOFn3/ABZzAOrHTVUUSbTuys8zcVuXr7NsNstshCDuKxGBtxJB6rOTj0x6WxasILmpdwg8IKLcAksJ8rT5gACZB9Mia2Nd/wAQ6BEdnYwAcgAjAMAM7qqDBMw0sYFe67l/UNp1u2lJWze1GbinC3FWQVYGArIy567lxnGiLSSXRW1btk5w/UunEbV0248QlYJG822UKGfJMgm2c9ZHoTXQ+MaHS6nTjxWItj4oMexBnp0j19K5Dy/xIaci4dzMfEZjbFsOZkQF9F8NWx0lo7msHF+atWbD2nbxS7hhcHxeV96wEAwcSPaMVGWBykq1R2ORJU/Z0rh97h237rpETcxJIAIM5DO5OdwG6JzI7V9W+BFNTvUDwisZ6xAx89yyevUnFci4JzN4WpOp8MsbgIYlxIdjO4MFgEAYDDOZNdbtc2IUAMhwPMDjMZPuPcVyeKcPt9jnF/cR3MOgF1YZRKlTn2af3Fcs4pomtX/N0bcO+AJj/tj6GpXmLmVrlx2tORv6wfwjI7dIM++KiuN8QLohb4oM+56T+/1r0MGOUFsyTlylorfFbsCPWoms2qvbmmsNeZ5WX6mRtdHp4ocY0KUpWctFKUoDylKVEClKUBIcD4q+lvJeTqpyOzL3U+xH+td3vcafU6Lx7bNcsgbxAXcoEBrb/wCU5nuP1/PNWrkHm5tBeySbLkb16+26PlgjuPcCr8c0nspzY+StHZ+IXNNxrQoxYWrissFvw3QV3LPowxP+IGO1Wvgdt7doWb4VkgKpncRgAJckDMdDGYqi8P5WtMzXtJqNtq6pLWmgrtcYYfhdPmDIkSO27wc6vSXRZ1iLc013+F4iMTkz4flPmXOO4BbrUskI1UXr4ZVCbu2j75mf7nqrb2xtW8ArbVkpdJ2W7vbAkhhnEY9LbpuK2tTYwwJiGHWGGCY7ruHWqxzFwQvba3eJZSf4V4dQDEFoPxKQM9CBJzURyvyZqLJtlbg3K5LEiVKwVxnIIIJBIIIxVbUJR29omnJSpIutw+CxubN9vaubQ3ZzMiTIPqMjPrVUfSWrmqFx7Xi+YXbVy2hS7bfdhLgXJtGAJgmJBq5cKs3V/wCYNkQNqvuDdifMJAJ6QZ9c4qVtW1mQIP8AfWqufEs42RrWJXzDyYLKuCcggfL1/Wq/xfjzXhfsizdUbdibNwfcY8wAgwBncYGD16VO8zcPvam0bdi8LRkeaJyCG7dOlYuX+XvAtru2+MR/FdRG/EfTvHrSLilb7OSUm6RUeWOWbunQMrG2z22a85VWcuQCgQGZIBMgiCZ+daPF0uNt0wsagEtu22/DZ32hdty6R5EUlYgyBJ7nHVb2lVusdZnvP+tRRUafy2rLOdokgdewk9TEzU45m3fsi8dKiuWuGWLFlBrXUXSAiKzt5ZyFDDuSAWYRJGPKAohm0xt3Cus1LlGZdiK5ZWVgvxEIDnPUjrjpU7xTh+wG9d07am43mhmUImVAUCY7AnuQPyqE4Vwu5fe4mr09qyDJV7cgG4T5QQcmJIkxk1dCqu/38Fcrv9/7KnzQZa5eRCisxW2ijYNqtGP5gQs/nUPw7lfWapVhWW1JI8RiBnqQD6j6xXTdLyhbDsxdTB2kgHdiCwOc5PWO/wCdSN2+LSgWyqqCAQoO4T6nr6dI6VoWdJVEp4vtlB0XJT2VI8jMTDbW3AjBKlWWI7zM4xUZq+JMls28lI2wTO2MQcdoEH2MgTNdCu8QN1DukZLDJ6dPqR296onGNAhJKYzmRP6fTFaMMnJ/yKMjSKslssWPXP8A4/v2qP45rZO0dqkuL61bYIUyT/c1VnaTJ713y8/CPBdmjxsfJ83/AIPmlK8rxj0BXteUoD2lK8oBSlK4BSlKAV7XlKAufIPOzaFwl0F9OScdShOCVB6qe6+0jPXvPBNeupRbiEFTBBBlTBwfWRHTEdK/KlT/ACnzbf0D7rRlJlrbE7T7j0aO4/OasUrVMqlDdo/V1sg4I/I/33r7W2qCBge3SuU6H7QF1Gy7pQDcGL1lz5yg/kzB69RV24Tx9b6ypMZGZBB9CK5LBJLl6IxzK6fZPtPsa1bags2SzqOnbMxjp6/SsiXJxNfOkceI0nzQP0PUfXNU0W2bWnbMFTPrGKyeaemKeJTxqgSPhrRMguRnG0AY9MzPz96yBAO1Ymvisf3iu0zmjJrdOtxSrzB9CR+ozUJ9xuoSqAMC27exCwoIITEsxmZJ9PepN9R71p39We1WRsjKj5TSW0UyqsxMsfU5/wBf1qC47qrFhS7rtk5YjuexM9TUne1QQeZvfHYVROaOLWnyVRtvTcJ7g4+g+lasGNykZc00kaOp4qmSkgHPwsJ9wWx9Kp3HONlQRI/qa1uOcxySFkn9qql66WMsZNbcmeOJVHbKcPjym+Uuj2/eLmTWOlK8yUm3bPSSS0jylKVA6KUpQClKV0ClKVwClKUApSlAKUpQH3buFSCpIIyCDBB9jV15X+0e/pmi5/EQ9SIBPuexPvg+9UelTjNxIyhGXZ+juX/tE0upAAuBXx5Wx9J6/lVhXiAYg4PyxX5RqU4fzDqbH/LvXAPQmR9GkVK4PtFbxyXTP1UuvHrXjcSX1r87ab7StWvxC2/5EH9D/St+x9qd0dbX0uH9iK6scH7It5F6O53uJL61q3Nf7gD51xq59qbH/wBn9R/pUdqPtEut0tx83J/pU1jxruRBvK/+P/h2nV8bQDLTUNrObAB1AUdzXGdZzfqLn4gvyn+pqH1OuuXPjdm9icfTpUuWGP5H08su3R0jmTn9TKoZ+VULiXG7l7qYHoP6moylRl5EqqOl+CyGCKdvbFK8pWey8UpSuAUpSgFKUoBSlKAUpSgFKUoBSlKAUpSgFKUoBSlKAUpSgPa8pSgFKUoBSlKAUpSgFKUoBSlKAUpSgFKUoD6uf0H7V80pXZdhClKVwClKUApSlAKUpQClKUApSlAKUpQClKUAr1qUrvoHlKUrgFKUoBSlKAUpSgFKUoD/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76" name="Picture 4" descr="http://upload.wikimedia.org/wikipedia/commons/9/97/The_Earth_seen_from_Apollo_1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15239" y="2996952"/>
            <a:ext cx="2008197" cy="2009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0289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1197" y="8164"/>
            <a:ext cx="8229600" cy="540516"/>
          </a:xfrm>
        </p:spPr>
        <p:txBody>
          <a:bodyPr>
            <a:normAutofit fontScale="90000"/>
          </a:bodyPr>
          <a:lstStyle/>
          <a:p>
            <a:r>
              <a:rPr lang="en-GB" dirty="0" smtClean="0">
                <a:solidFill>
                  <a:schemeClr val="bg1"/>
                </a:solidFill>
              </a:rPr>
              <a:t>…but it will look like this…</a:t>
            </a:r>
            <a:endParaRPr lang="en-GB" dirty="0">
              <a:solidFill>
                <a:schemeClr val="bg1"/>
              </a:solidFill>
            </a:endParaRPr>
          </a:p>
        </p:txBody>
      </p:sp>
      <p:sp>
        <p:nvSpPr>
          <p:cNvPr id="3" name="Content Placeholder 2"/>
          <p:cNvSpPr>
            <a:spLocks noGrp="1"/>
          </p:cNvSpPr>
          <p:nvPr>
            <p:ph idx="1"/>
          </p:nvPr>
        </p:nvSpPr>
        <p:spPr/>
        <p:txBody>
          <a:bodyPr/>
          <a:lstStyle/>
          <a:p>
            <a:endParaRPr lang="en-GB"/>
          </a:p>
        </p:txBody>
      </p:sp>
      <p:pic>
        <p:nvPicPr>
          <p:cNvPr id="1026" name="Picture 2" descr="http://2.bp.blogspot.com/-T-kEwMCM_VM/UBwlem4kxbI/AAAAAAAAGc0/Jih_gvzNLfI/s1600/orbi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7" y="476672"/>
            <a:ext cx="9001000" cy="6455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73668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0992" y="19108"/>
            <a:ext cx="9073008" cy="1143000"/>
          </a:xfrm>
        </p:spPr>
        <p:txBody>
          <a:bodyPr>
            <a:normAutofit fontScale="90000"/>
          </a:bodyPr>
          <a:lstStyle/>
          <a:p>
            <a:r>
              <a:rPr lang="en-GB" dirty="0" smtClean="0">
                <a:solidFill>
                  <a:schemeClr val="bg1"/>
                </a:solidFill>
              </a:rPr>
              <a:t>…and we would like to keep avoiding this</a:t>
            </a:r>
            <a:endParaRPr lang="en-GB" dirty="0">
              <a:solidFill>
                <a:schemeClr val="bg1"/>
              </a:solidFill>
            </a:endParaRPr>
          </a:p>
        </p:txBody>
      </p:sp>
      <p:sp>
        <p:nvSpPr>
          <p:cNvPr id="3" name="Content Placeholder 2"/>
          <p:cNvSpPr>
            <a:spLocks noGrp="1"/>
          </p:cNvSpPr>
          <p:nvPr>
            <p:ph idx="1"/>
          </p:nvPr>
        </p:nvSpPr>
        <p:spPr/>
        <p:txBody>
          <a:bodyPr/>
          <a:lstStyle/>
          <a:p>
            <a:endParaRPr lang="en-GB"/>
          </a:p>
        </p:txBody>
      </p:sp>
      <p:pic>
        <p:nvPicPr>
          <p:cNvPr id="2050" name="Picture 2" descr="Based on a data archive, each miniature sphere in thisimage represents an existing object orbiting in space. There are currently around 22,000 objects in orbit that are big enough for officials on the ground to tr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92" y="1024676"/>
            <a:ext cx="9073008" cy="5824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7799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380"/>
            <a:ext cx="8229600" cy="1143000"/>
          </a:xfrm>
        </p:spPr>
        <p:txBody>
          <a:bodyPr/>
          <a:lstStyle/>
          <a:p>
            <a:r>
              <a:rPr lang="en-GB" dirty="0" smtClean="0"/>
              <a:t>The present status</a:t>
            </a:r>
            <a:endParaRPr lang="en-GB" dirty="0"/>
          </a:p>
        </p:txBody>
      </p:sp>
      <p:sp>
        <p:nvSpPr>
          <p:cNvPr id="3" name="Content Placeholder 2"/>
          <p:cNvSpPr>
            <a:spLocks noGrp="1"/>
          </p:cNvSpPr>
          <p:nvPr>
            <p:ph idx="1"/>
          </p:nvPr>
        </p:nvSpPr>
        <p:spPr>
          <a:xfrm>
            <a:off x="107504" y="908720"/>
            <a:ext cx="8928992" cy="5949280"/>
          </a:xfrm>
        </p:spPr>
        <p:txBody>
          <a:bodyPr/>
          <a:lstStyle/>
          <a:p>
            <a:pPr>
              <a:buFontTx/>
              <a:buChar char="-"/>
            </a:pPr>
            <a:r>
              <a:rPr lang="en-GB" dirty="0" smtClean="0"/>
              <a:t>Present LHC reservation was done on the base of Engineering Change Requests</a:t>
            </a:r>
          </a:p>
          <a:p>
            <a:pPr>
              <a:buFontTx/>
              <a:buChar char="-"/>
            </a:pPr>
            <a:r>
              <a:rPr lang="en-GB" dirty="0" smtClean="0"/>
              <a:t> The reserved space is tagged on the LHCSLSX lay-out drawings, but without reference to the triggering document. Difficulty to go back to the original motivation without the support of an expert from the Configuration Management</a:t>
            </a:r>
          </a:p>
          <a:p>
            <a:pPr>
              <a:buFontTx/>
              <a:buChar char="-"/>
            </a:pPr>
            <a:r>
              <a:rPr lang="en-GB" dirty="0" smtClean="0"/>
              <a:t>The reservation of the space of not on the beam equipment  follows the same procedure, but not so clearly formalised</a:t>
            </a:r>
          </a:p>
        </p:txBody>
      </p:sp>
    </p:spTree>
    <p:extLst>
      <p:ext uri="{BB962C8B-B14F-4D97-AF65-F5344CB8AC3E}">
        <p14:creationId xmlns:p14="http://schemas.microsoft.com/office/powerpoint/2010/main" val="34088912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937"/>
            <a:ext cx="9144000" cy="730767"/>
          </a:xfrm>
        </p:spPr>
        <p:txBody>
          <a:bodyPr>
            <a:noAutofit/>
          </a:bodyPr>
          <a:lstStyle/>
          <a:p>
            <a:r>
              <a:rPr lang="en-GB" sz="3800" dirty="0" smtClean="0"/>
              <a:t>What we want to achieve and some guideline </a:t>
            </a:r>
            <a:endParaRPr lang="en-GB" sz="3800" dirty="0"/>
          </a:p>
        </p:txBody>
      </p:sp>
      <p:sp>
        <p:nvSpPr>
          <p:cNvPr id="3" name="Content Placeholder 2"/>
          <p:cNvSpPr>
            <a:spLocks noGrp="1"/>
          </p:cNvSpPr>
          <p:nvPr>
            <p:ph idx="1"/>
          </p:nvPr>
        </p:nvSpPr>
        <p:spPr>
          <a:xfrm>
            <a:off x="0" y="1124744"/>
            <a:ext cx="9108504" cy="5733256"/>
          </a:xfrm>
        </p:spPr>
        <p:txBody>
          <a:bodyPr>
            <a:normAutofit fontScale="92500" lnSpcReduction="20000"/>
          </a:bodyPr>
          <a:lstStyle/>
          <a:p>
            <a:r>
              <a:rPr lang="en-GB" dirty="0" smtClean="0"/>
              <a:t>Space reservation shall be possible also for new equipment under conceptual development stage and ECR at that level is not necessarily the best tool</a:t>
            </a:r>
          </a:p>
          <a:p>
            <a:r>
              <a:rPr lang="en-GB" dirty="0" smtClean="0"/>
              <a:t>The space reservation shall be linked to the baseline database with a clear link to the triggering document</a:t>
            </a:r>
          </a:p>
          <a:p>
            <a:r>
              <a:rPr lang="en-GB" dirty="0" smtClean="0"/>
              <a:t>Space reservation shall be traced in 2D as today, but also in 3D</a:t>
            </a:r>
          </a:p>
          <a:p>
            <a:r>
              <a:rPr lang="en-GB" dirty="0" smtClean="0"/>
              <a:t>Space reservation is linked to an equipment/system. If the system is not going to be installed the space reservation is erased and the space slot is ready for allocation to the system/equipment that the HL-LHC project deems as most important for that slot</a:t>
            </a:r>
          </a:p>
          <a:p>
            <a:r>
              <a:rPr lang="en-GB" dirty="0" smtClean="0"/>
              <a:t>Space reservation system shall work also for equipment not on the beam line </a:t>
            </a:r>
          </a:p>
        </p:txBody>
      </p:sp>
    </p:spTree>
    <p:extLst>
      <p:ext uri="{BB962C8B-B14F-4D97-AF65-F5344CB8AC3E}">
        <p14:creationId xmlns:p14="http://schemas.microsoft.com/office/powerpoint/2010/main" val="2699197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4704"/>
          </a:xfrm>
        </p:spPr>
        <p:txBody>
          <a:bodyPr>
            <a:normAutofit/>
          </a:bodyPr>
          <a:lstStyle/>
          <a:p>
            <a:r>
              <a:rPr lang="en-GB" sz="3600" dirty="0" smtClean="0"/>
              <a:t>Space reservation flow chart beam equipment</a:t>
            </a:r>
            <a:endParaRPr lang="en-GB" sz="3600" dirty="0"/>
          </a:p>
        </p:txBody>
      </p:sp>
      <p:grpSp>
        <p:nvGrpSpPr>
          <p:cNvPr id="6" name="Group 5"/>
          <p:cNvGrpSpPr/>
          <p:nvPr/>
        </p:nvGrpSpPr>
        <p:grpSpPr>
          <a:xfrm>
            <a:off x="179512" y="836712"/>
            <a:ext cx="2088232" cy="1152128"/>
            <a:chOff x="395536" y="980728"/>
            <a:chExt cx="2088232" cy="1152128"/>
          </a:xfrm>
        </p:grpSpPr>
        <p:sp>
          <p:nvSpPr>
            <p:cNvPr id="4" name="Rectangle 3"/>
            <p:cNvSpPr/>
            <p:nvPr/>
          </p:nvSpPr>
          <p:spPr>
            <a:xfrm>
              <a:off x="395536" y="980728"/>
              <a:ext cx="20882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Pre-integration</a:t>
              </a:r>
              <a:endParaRPr lang="en-GB" sz="1400" dirty="0"/>
            </a:p>
          </p:txBody>
        </p:sp>
        <p:sp>
          <p:nvSpPr>
            <p:cNvPr id="5" name="Rectangle 4"/>
            <p:cNvSpPr/>
            <p:nvPr/>
          </p:nvSpPr>
          <p:spPr>
            <a:xfrm>
              <a:off x="395536" y="1268760"/>
              <a:ext cx="2088232" cy="8640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Informal pre study with WP15</a:t>
              </a:r>
              <a:endParaRPr lang="en-GB" sz="1400" dirty="0"/>
            </a:p>
          </p:txBody>
        </p:sp>
      </p:grpSp>
      <p:grpSp>
        <p:nvGrpSpPr>
          <p:cNvPr id="8" name="Group 7"/>
          <p:cNvGrpSpPr/>
          <p:nvPr/>
        </p:nvGrpSpPr>
        <p:grpSpPr>
          <a:xfrm>
            <a:off x="2771800" y="836712"/>
            <a:ext cx="2088232" cy="1152128"/>
            <a:chOff x="395536" y="980728"/>
            <a:chExt cx="2088232" cy="1152128"/>
          </a:xfrm>
        </p:grpSpPr>
        <p:sp>
          <p:nvSpPr>
            <p:cNvPr id="9" name="Rectangle 8"/>
            <p:cNvSpPr/>
            <p:nvPr/>
          </p:nvSpPr>
          <p:spPr>
            <a:xfrm>
              <a:off x="395536" y="980728"/>
              <a:ext cx="20882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Conceptual spec</a:t>
              </a:r>
              <a:endParaRPr lang="en-GB" sz="1400" dirty="0"/>
            </a:p>
          </p:txBody>
        </p:sp>
        <p:sp>
          <p:nvSpPr>
            <p:cNvPr id="10" name="Rectangle 9"/>
            <p:cNvSpPr/>
            <p:nvPr/>
          </p:nvSpPr>
          <p:spPr>
            <a:xfrm>
              <a:off x="395536" y="1268760"/>
              <a:ext cx="2088232" cy="8640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WP engineer writes the CS with preliminary dimensions and positions</a:t>
              </a:r>
              <a:endParaRPr lang="en-GB" sz="1400" dirty="0"/>
            </a:p>
          </p:txBody>
        </p:sp>
      </p:grpSp>
      <p:cxnSp>
        <p:nvCxnSpPr>
          <p:cNvPr id="12" name="Straight Arrow Connector 11"/>
          <p:cNvCxnSpPr>
            <a:stCxn id="5" idx="3"/>
            <a:endCxn id="10" idx="1"/>
          </p:cNvCxnSpPr>
          <p:nvPr/>
        </p:nvCxnSpPr>
        <p:spPr>
          <a:xfrm>
            <a:off x="2267744" y="1556792"/>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Flowchart: Data 13"/>
          <p:cNvSpPr/>
          <p:nvPr/>
        </p:nvSpPr>
        <p:spPr>
          <a:xfrm>
            <a:off x="5148064" y="1124744"/>
            <a:ext cx="1800200" cy="878390"/>
          </a:xfrm>
          <a:prstGeom prst="flowChartInputOutpu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C</a:t>
            </a:r>
            <a:r>
              <a:rPr lang="en-GB" sz="1400" dirty="0" smtClean="0"/>
              <a:t>S approval process</a:t>
            </a:r>
            <a:endParaRPr lang="en-GB" sz="1400" dirty="0"/>
          </a:p>
        </p:txBody>
      </p:sp>
      <p:cxnSp>
        <p:nvCxnSpPr>
          <p:cNvPr id="15" name="Straight Arrow Connector 14"/>
          <p:cNvCxnSpPr>
            <a:stCxn id="10" idx="3"/>
            <a:endCxn id="14" idx="2"/>
          </p:cNvCxnSpPr>
          <p:nvPr/>
        </p:nvCxnSpPr>
        <p:spPr>
          <a:xfrm>
            <a:off x="4860032" y="1556792"/>
            <a:ext cx="468052" cy="71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lowchart: Decision 18"/>
          <p:cNvSpPr/>
          <p:nvPr/>
        </p:nvSpPr>
        <p:spPr>
          <a:xfrm>
            <a:off x="7164288" y="1023879"/>
            <a:ext cx="1728192" cy="1080120"/>
          </a:xfrm>
          <a:prstGeom prst="flowChartDecisi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HL-TC approval</a:t>
            </a:r>
          </a:p>
          <a:p>
            <a:pPr algn="ctr"/>
            <a:r>
              <a:rPr lang="en-GB" sz="1400" dirty="0" smtClean="0"/>
              <a:t>(HLPLC)</a:t>
            </a:r>
            <a:endParaRPr lang="en-GB" sz="1400" dirty="0"/>
          </a:p>
        </p:txBody>
      </p:sp>
      <p:cxnSp>
        <p:nvCxnSpPr>
          <p:cNvPr id="21" name="Straight Arrow Connector 20"/>
          <p:cNvCxnSpPr>
            <a:stCxn id="14" idx="5"/>
            <a:endCxn id="19" idx="1"/>
          </p:cNvCxnSpPr>
          <p:nvPr/>
        </p:nvCxnSpPr>
        <p:spPr>
          <a:xfrm>
            <a:off x="6768244" y="1563939"/>
            <a:ext cx="39604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19" idx="0"/>
            <a:endCxn id="9" idx="0"/>
          </p:cNvCxnSpPr>
          <p:nvPr/>
        </p:nvCxnSpPr>
        <p:spPr>
          <a:xfrm rot="16200000" flipV="1">
            <a:off x="5828567" y="-1175938"/>
            <a:ext cx="187167" cy="4212468"/>
          </a:xfrm>
          <a:prstGeom prst="bentConnector3">
            <a:avLst>
              <a:gd name="adj1" fmla="val 222137"/>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6876256" y="2708920"/>
            <a:ext cx="2088232" cy="1008112"/>
            <a:chOff x="395536" y="980728"/>
            <a:chExt cx="2088232" cy="1152128"/>
          </a:xfrm>
        </p:grpSpPr>
        <p:sp>
          <p:nvSpPr>
            <p:cNvPr id="26" name="Rectangle 25"/>
            <p:cNvSpPr/>
            <p:nvPr/>
          </p:nvSpPr>
          <p:spPr>
            <a:xfrm>
              <a:off x="395536" y="980728"/>
              <a:ext cx="20882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H-LHC baseline</a:t>
              </a:r>
              <a:endParaRPr lang="en-GB" sz="1200" dirty="0"/>
            </a:p>
          </p:txBody>
        </p:sp>
        <p:sp>
          <p:nvSpPr>
            <p:cNvPr id="27" name="Rectangle 26"/>
            <p:cNvSpPr/>
            <p:nvPr/>
          </p:nvSpPr>
          <p:spPr>
            <a:xfrm>
              <a:off x="395536" y="1268760"/>
              <a:ext cx="2088232" cy="8640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C</a:t>
              </a:r>
              <a:r>
                <a:rPr lang="en-GB" sz="1200" dirty="0" smtClean="0"/>
                <a:t>S linked to the HL-LHC baseline in the related machine version</a:t>
              </a:r>
              <a:endParaRPr lang="en-GB" sz="1200" dirty="0"/>
            </a:p>
          </p:txBody>
        </p:sp>
      </p:grpSp>
      <p:grpSp>
        <p:nvGrpSpPr>
          <p:cNvPr id="28" name="Group 27"/>
          <p:cNvGrpSpPr/>
          <p:nvPr/>
        </p:nvGrpSpPr>
        <p:grpSpPr>
          <a:xfrm>
            <a:off x="4572000" y="2708920"/>
            <a:ext cx="2088232" cy="1008112"/>
            <a:chOff x="395536" y="980728"/>
            <a:chExt cx="2088232" cy="1152128"/>
          </a:xfrm>
        </p:grpSpPr>
        <p:sp>
          <p:nvSpPr>
            <p:cNvPr id="29" name="Rectangle 28"/>
            <p:cNvSpPr/>
            <p:nvPr/>
          </p:nvSpPr>
          <p:spPr>
            <a:xfrm>
              <a:off x="395536" y="980728"/>
              <a:ext cx="20882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Base line database</a:t>
              </a:r>
              <a:endParaRPr lang="en-GB" sz="1200" dirty="0"/>
            </a:p>
          </p:txBody>
        </p:sp>
        <p:sp>
          <p:nvSpPr>
            <p:cNvPr id="30" name="Rectangle 29"/>
            <p:cNvSpPr/>
            <p:nvPr/>
          </p:nvSpPr>
          <p:spPr>
            <a:xfrm>
              <a:off x="395536" y="1268760"/>
              <a:ext cx="2088232" cy="8640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R</a:t>
              </a:r>
              <a:r>
                <a:rPr lang="en-GB" sz="1200" dirty="0" smtClean="0"/>
                <a:t>eservation object created in the baseline database</a:t>
              </a:r>
              <a:endParaRPr lang="en-GB" sz="1200" dirty="0"/>
            </a:p>
          </p:txBody>
        </p:sp>
      </p:grpSp>
      <p:grpSp>
        <p:nvGrpSpPr>
          <p:cNvPr id="31" name="Group 30"/>
          <p:cNvGrpSpPr/>
          <p:nvPr/>
        </p:nvGrpSpPr>
        <p:grpSpPr>
          <a:xfrm>
            <a:off x="2267744" y="2708920"/>
            <a:ext cx="2088232" cy="1008112"/>
            <a:chOff x="395536" y="980728"/>
            <a:chExt cx="2088232" cy="1152128"/>
          </a:xfrm>
        </p:grpSpPr>
        <p:sp>
          <p:nvSpPr>
            <p:cNvPr id="32" name="Rectangle 31"/>
            <p:cNvSpPr/>
            <p:nvPr/>
          </p:nvSpPr>
          <p:spPr>
            <a:xfrm>
              <a:off x="395536" y="980728"/>
              <a:ext cx="20882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2D drawings</a:t>
              </a:r>
              <a:endParaRPr lang="en-GB" sz="1200" dirty="0"/>
            </a:p>
          </p:txBody>
        </p:sp>
        <p:sp>
          <p:nvSpPr>
            <p:cNvPr id="33" name="Rectangle 32"/>
            <p:cNvSpPr/>
            <p:nvPr/>
          </p:nvSpPr>
          <p:spPr>
            <a:xfrm>
              <a:off x="395536" y="1268760"/>
              <a:ext cx="2088232" cy="8640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Generation 2D drawings from the database</a:t>
              </a:r>
              <a:endParaRPr lang="en-GB" sz="1200" dirty="0"/>
            </a:p>
          </p:txBody>
        </p:sp>
      </p:grpSp>
      <p:grpSp>
        <p:nvGrpSpPr>
          <p:cNvPr id="38" name="Group 37"/>
          <p:cNvGrpSpPr/>
          <p:nvPr/>
        </p:nvGrpSpPr>
        <p:grpSpPr>
          <a:xfrm>
            <a:off x="35496" y="2708920"/>
            <a:ext cx="2088232" cy="1008112"/>
            <a:chOff x="395536" y="980728"/>
            <a:chExt cx="2088232" cy="1152128"/>
          </a:xfrm>
        </p:grpSpPr>
        <p:sp>
          <p:nvSpPr>
            <p:cNvPr id="39" name="Rectangle 38"/>
            <p:cNvSpPr/>
            <p:nvPr/>
          </p:nvSpPr>
          <p:spPr>
            <a:xfrm>
              <a:off x="395536" y="980728"/>
              <a:ext cx="20882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3D models</a:t>
              </a:r>
              <a:endParaRPr lang="en-GB" sz="1200" dirty="0"/>
            </a:p>
          </p:txBody>
        </p:sp>
        <p:sp>
          <p:nvSpPr>
            <p:cNvPr id="40" name="Rectangle 39"/>
            <p:cNvSpPr/>
            <p:nvPr/>
          </p:nvSpPr>
          <p:spPr>
            <a:xfrm>
              <a:off x="395536" y="1268760"/>
              <a:ext cx="2088232" cy="8640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3D model updated</a:t>
              </a:r>
              <a:endParaRPr lang="en-GB" sz="1200" dirty="0"/>
            </a:p>
          </p:txBody>
        </p:sp>
      </p:grpSp>
      <p:cxnSp>
        <p:nvCxnSpPr>
          <p:cNvPr id="43" name="Elbow Connector 42"/>
          <p:cNvCxnSpPr>
            <a:stCxn id="19" idx="2"/>
            <a:endCxn id="39" idx="0"/>
          </p:cNvCxnSpPr>
          <p:nvPr/>
        </p:nvCxnSpPr>
        <p:spPr>
          <a:xfrm rot="5400000">
            <a:off x="4251538" y="-1067927"/>
            <a:ext cx="604921" cy="694877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Elbow Connector 43"/>
          <p:cNvCxnSpPr>
            <a:stCxn id="19" idx="2"/>
            <a:endCxn id="32" idx="0"/>
          </p:cNvCxnSpPr>
          <p:nvPr/>
        </p:nvCxnSpPr>
        <p:spPr>
          <a:xfrm rot="5400000">
            <a:off x="5367662" y="48197"/>
            <a:ext cx="604921" cy="471652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Elbow Connector 46"/>
          <p:cNvCxnSpPr>
            <a:stCxn id="19" idx="2"/>
            <a:endCxn id="29" idx="0"/>
          </p:cNvCxnSpPr>
          <p:nvPr/>
        </p:nvCxnSpPr>
        <p:spPr>
          <a:xfrm rot="5400000">
            <a:off x="6519790" y="1200325"/>
            <a:ext cx="604921" cy="241226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19" idx="2"/>
            <a:endCxn id="26" idx="0"/>
          </p:cNvCxnSpPr>
          <p:nvPr/>
        </p:nvCxnSpPr>
        <p:spPr>
          <a:xfrm rot="5400000">
            <a:off x="7671918" y="2352453"/>
            <a:ext cx="604921" cy="10801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75876" y="4005064"/>
            <a:ext cx="885698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In case of space reservation modification the process is repeated starting with the WP engineer modifying the CS</a:t>
            </a:r>
            <a:endParaRPr lang="en-GB" dirty="0"/>
          </a:p>
        </p:txBody>
      </p:sp>
      <p:sp>
        <p:nvSpPr>
          <p:cNvPr id="54" name="Rectangle 53"/>
          <p:cNvSpPr/>
          <p:nvPr/>
        </p:nvSpPr>
        <p:spPr>
          <a:xfrm>
            <a:off x="93459" y="4761294"/>
            <a:ext cx="8856984" cy="827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When Design File is produced (this includes the Engineering Specification) space reservation will be updated and an ECR shall be produced.</a:t>
            </a:r>
          </a:p>
          <a:p>
            <a:pPr algn="ctr"/>
            <a:r>
              <a:rPr lang="en-GB" dirty="0" smtClean="0"/>
              <a:t> Both (DF and ECR) shall be approved by the HL-PLC </a:t>
            </a:r>
            <a:endParaRPr lang="en-GB" dirty="0"/>
          </a:p>
        </p:txBody>
      </p:sp>
      <p:sp>
        <p:nvSpPr>
          <p:cNvPr id="55" name="Rectangle 54"/>
          <p:cNvSpPr/>
          <p:nvPr/>
        </p:nvSpPr>
        <p:spPr>
          <a:xfrm>
            <a:off x="93459" y="5661248"/>
            <a:ext cx="8856984" cy="4139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After approval of the Design </a:t>
            </a:r>
            <a:r>
              <a:rPr lang="en-GB" dirty="0"/>
              <a:t>F</a:t>
            </a:r>
            <a:r>
              <a:rPr lang="en-GB" dirty="0" smtClean="0"/>
              <a:t>ile </a:t>
            </a:r>
            <a:r>
              <a:rPr lang="en-GB" b="1" u="sng" dirty="0" smtClean="0"/>
              <a:t>any</a:t>
            </a:r>
            <a:r>
              <a:rPr lang="en-GB" dirty="0" smtClean="0"/>
              <a:t> space change shall be object of an ECR </a:t>
            </a:r>
            <a:endParaRPr lang="en-GB" dirty="0"/>
          </a:p>
        </p:txBody>
      </p:sp>
      <p:sp>
        <p:nvSpPr>
          <p:cNvPr id="56" name="Rectangle 55"/>
          <p:cNvSpPr/>
          <p:nvPr/>
        </p:nvSpPr>
        <p:spPr>
          <a:xfrm>
            <a:off x="66691" y="6207246"/>
            <a:ext cx="8856984" cy="534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For installed equipment, modification of space allocation need an ECR to be approved by</a:t>
            </a:r>
          </a:p>
          <a:p>
            <a:pPr algn="ctr"/>
            <a:r>
              <a:rPr lang="en-GB" dirty="0" smtClean="0"/>
              <a:t> HL-PLC and LMC  </a:t>
            </a:r>
            <a:endParaRPr lang="en-GB" dirty="0"/>
          </a:p>
        </p:txBody>
      </p:sp>
    </p:spTree>
    <p:extLst>
      <p:ext uri="{BB962C8B-B14F-4D97-AF65-F5344CB8AC3E}">
        <p14:creationId xmlns:p14="http://schemas.microsoft.com/office/powerpoint/2010/main" val="528022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4704"/>
          </a:xfrm>
        </p:spPr>
        <p:txBody>
          <a:bodyPr>
            <a:normAutofit fontScale="90000"/>
          </a:bodyPr>
          <a:lstStyle/>
          <a:p>
            <a:r>
              <a:rPr lang="en-GB" sz="3600" dirty="0" smtClean="0"/>
              <a:t>Space reservation flow chart equipment not on beam</a:t>
            </a:r>
            <a:endParaRPr lang="en-GB" sz="3600" dirty="0"/>
          </a:p>
        </p:txBody>
      </p:sp>
      <p:grpSp>
        <p:nvGrpSpPr>
          <p:cNvPr id="6" name="Group 5"/>
          <p:cNvGrpSpPr/>
          <p:nvPr/>
        </p:nvGrpSpPr>
        <p:grpSpPr>
          <a:xfrm>
            <a:off x="179512" y="836712"/>
            <a:ext cx="2088232" cy="1152128"/>
            <a:chOff x="395536" y="980728"/>
            <a:chExt cx="2088232" cy="1152128"/>
          </a:xfrm>
        </p:grpSpPr>
        <p:sp>
          <p:nvSpPr>
            <p:cNvPr id="4" name="Rectangle 3"/>
            <p:cNvSpPr/>
            <p:nvPr/>
          </p:nvSpPr>
          <p:spPr>
            <a:xfrm>
              <a:off x="395536" y="980728"/>
              <a:ext cx="20882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Pre-integration</a:t>
              </a:r>
              <a:endParaRPr lang="en-GB" sz="1400" dirty="0"/>
            </a:p>
          </p:txBody>
        </p:sp>
        <p:sp>
          <p:nvSpPr>
            <p:cNvPr id="5" name="Rectangle 4"/>
            <p:cNvSpPr/>
            <p:nvPr/>
          </p:nvSpPr>
          <p:spPr>
            <a:xfrm>
              <a:off x="395536" y="1268760"/>
              <a:ext cx="2088232" cy="8640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Informal pre study with WP15</a:t>
              </a:r>
              <a:endParaRPr lang="en-GB" sz="1400" dirty="0"/>
            </a:p>
          </p:txBody>
        </p:sp>
      </p:grpSp>
      <p:grpSp>
        <p:nvGrpSpPr>
          <p:cNvPr id="8" name="Group 7"/>
          <p:cNvGrpSpPr/>
          <p:nvPr/>
        </p:nvGrpSpPr>
        <p:grpSpPr>
          <a:xfrm>
            <a:off x="2771800" y="836712"/>
            <a:ext cx="2088232" cy="1152128"/>
            <a:chOff x="395536" y="980728"/>
            <a:chExt cx="2088232" cy="1152128"/>
          </a:xfrm>
        </p:grpSpPr>
        <p:sp>
          <p:nvSpPr>
            <p:cNvPr id="9" name="Rectangle 8"/>
            <p:cNvSpPr/>
            <p:nvPr/>
          </p:nvSpPr>
          <p:spPr>
            <a:xfrm>
              <a:off x="395536" y="980728"/>
              <a:ext cx="20882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Conceptual spec</a:t>
              </a:r>
              <a:endParaRPr lang="en-GB" sz="1400" dirty="0"/>
            </a:p>
          </p:txBody>
        </p:sp>
        <p:sp>
          <p:nvSpPr>
            <p:cNvPr id="10" name="Rectangle 9"/>
            <p:cNvSpPr/>
            <p:nvPr/>
          </p:nvSpPr>
          <p:spPr>
            <a:xfrm>
              <a:off x="395536" y="1268760"/>
              <a:ext cx="2088232" cy="8640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WP engineer writes the </a:t>
              </a:r>
              <a:r>
                <a:rPr lang="en-GB" sz="1400" dirty="0"/>
                <a:t>C</a:t>
              </a:r>
              <a:r>
                <a:rPr lang="en-GB" sz="1400" dirty="0" smtClean="0"/>
                <a:t>S with preliminary dimensions and positions</a:t>
              </a:r>
              <a:endParaRPr lang="en-GB" sz="1400" dirty="0"/>
            </a:p>
          </p:txBody>
        </p:sp>
      </p:grpSp>
      <p:cxnSp>
        <p:nvCxnSpPr>
          <p:cNvPr id="12" name="Straight Arrow Connector 11"/>
          <p:cNvCxnSpPr>
            <a:stCxn id="5" idx="3"/>
            <a:endCxn id="10" idx="1"/>
          </p:cNvCxnSpPr>
          <p:nvPr/>
        </p:nvCxnSpPr>
        <p:spPr>
          <a:xfrm>
            <a:off x="2267744" y="1556792"/>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Flowchart: Data 13"/>
          <p:cNvSpPr/>
          <p:nvPr/>
        </p:nvSpPr>
        <p:spPr>
          <a:xfrm>
            <a:off x="5148064" y="1124744"/>
            <a:ext cx="1800200" cy="878390"/>
          </a:xfrm>
          <a:prstGeom prst="flowChartInputOutpu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C</a:t>
            </a:r>
            <a:r>
              <a:rPr lang="en-GB" sz="1400" dirty="0" smtClean="0"/>
              <a:t>S approval process</a:t>
            </a:r>
            <a:endParaRPr lang="en-GB" sz="1400" dirty="0"/>
          </a:p>
        </p:txBody>
      </p:sp>
      <p:cxnSp>
        <p:nvCxnSpPr>
          <p:cNvPr id="15" name="Straight Arrow Connector 14"/>
          <p:cNvCxnSpPr>
            <a:stCxn id="10" idx="3"/>
            <a:endCxn id="14" idx="2"/>
          </p:cNvCxnSpPr>
          <p:nvPr/>
        </p:nvCxnSpPr>
        <p:spPr>
          <a:xfrm>
            <a:off x="4860032" y="1556792"/>
            <a:ext cx="468052" cy="71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lowchart: Decision 18"/>
          <p:cNvSpPr/>
          <p:nvPr/>
        </p:nvSpPr>
        <p:spPr>
          <a:xfrm>
            <a:off x="7164288" y="1023879"/>
            <a:ext cx="1728192" cy="1080120"/>
          </a:xfrm>
          <a:prstGeom prst="flowChartDecisi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HL-TC approval</a:t>
            </a:r>
          </a:p>
          <a:p>
            <a:pPr algn="ctr"/>
            <a:r>
              <a:rPr lang="en-GB" sz="1400" dirty="0"/>
              <a:t>(HLPLC)</a:t>
            </a:r>
          </a:p>
        </p:txBody>
      </p:sp>
      <p:cxnSp>
        <p:nvCxnSpPr>
          <p:cNvPr id="21" name="Straight Arrow Connector 20"/>
          <p:cNvCxnSpPr>
            <a:stCxn id="14" idx="5"/>
            <a:endCxn id="19" idx="1"/>
          </p:cNvCxnSpPr>
          <p:nvPr/>
        </p:nvCxnSpPr>
        <p:spPr>
          <a:xfrm>
            <a:off x="6768244" y="1563939"/>
            <a:ext cx="39604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19" idx="0"/>
            <a:endCxn id="9" idx="0"/>
          </p:cNvCxnSpPr>
          <p:nvPr/>
        </p:nvCxnSpPr>
        <p:spPr>
          <a:xfrm rot="16200000" flipV="1">
            <a:off x="5828567" y="-1175938"/>
            <a:ext cx="187167" cy="4212468"/>
          </a:xfrm>
          <a:prstGeom prst="bentConnector3">
            <a:avLst>
              <a:gd name="adj1" fmla="val 222137"/>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6876256" y="2708920"/>
            <a:ext cx="2088232" cy="1008112"/>
            <a:chOff x="395536" y="980728"/>
            <a:chExt cx="2088232" cy="1152128"/>
          </a:xfrm>
        </p:grpSpPr>
        <p:sp>
          <p:nvSpPr>
            <p:cNvPr id="26" name="Rectangle 25"/>
            <p:cNvSpPr/>
            <p:nvPr/>
          </p:nvSpPr>
          <p:spPr>
            <a:xfrm>
              <a:off x="395536" y="980728"/>
              <a:ext cx="20882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H-LHC baseline</a:t>
              </a:r>
              <a:endParaRPr lang="en-GB" sz="1200" dirty="0"/>
            </a:p>
          </p:txBody>
        </p:sp>
        <p:sp>
          <p:nvSpPr>
            <p:cNvPr id="27" name="Rectangle 26"/>
            <p:cNvSpPr/>
            <p:nvPr/>
          </p:nvSpPr>
          <p:spPr>
            <a:xfrm>
              <a:off x="395536" y="1268760"/>
              <a:ext cx="2088232" cy="8640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C</a:t>
              </a:r>
              <a:r>
                <a:rPr lang="en-GB" sz="1200" dirty="0" smtClean="0"/>
                <a:t>S </a:t>
              </a:r>
              <a:r>
                <a:rPr lang="en-GB" sz="1200" smtClean="0"/>
                <a:t>linekd</a:t>
              </a:r>
              <a:r>
                <a:rPr lang="en-GB" sz="1200" dirty="0" smtClean="0"/>
                <a:t> to the HL-LHC baseline in the related machine version</a:t>
              </a:r>
              <a:endParaRPr lang="en-GB" sz="1200" dirty="0"/>
            </a:p>
          </p:txBody>
        </p:sp>
      </p:grpSp>
      <p:grpSp>
        <p:nvGrpSpPr>
          <p:cNvPr id="38" name="Group 37"/>
          <p:cNvGrpSpPr/>
          <p:nvPr/>
        </p:nvGrpSpPr>
        <p:grpSpPr>
          <a:xfrm>
            <a:off x="4572000" y="2708920"/>
            <a:ext cx="2088232" cy="1008112"/>
            <a:chOff x="395536" y="980728"/>
            <a:chExt cx="2088232" cy="1152128"/>
          </a:xfrm>
        </p:grpSpPr>
        <p:sp>
          <p:nvSpPr>
            <p:cNvPr id="39" name="Rectangle 38"/>
            <p:cNvSpPr/>
            <p:nvPr/>
          </p:nvSpPr>
          <p:spPr>
            <a:xfrm>
              <a:off x="395536" y="980728"/>
              <a:ext cx="20882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3D models</a:t>
              </a:r>
              <a:endParaRPr lang="en-GB" sz="1200" dirty="0"/>
            </a:p>
          </p:txBody>
        </p:sp>
        <p:sp>
          <p:nvSpPr>
            <p:cNvPr id="40" name="Rectangle 39"/>
            <p:cNvSpPr/>
            <p:nvPr/>
          </p:nvSpPr>
          <p:spPr>
            <a:xfrm>
              <a:off x="395536" y="1268760"/>
              <a:ext cx="2088232" cy="8640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3D model updated</a:t>
              </a:r>
              <a:endParaRPr lang="en-GB" sz="1200" dirty="0"/>
            </a:p>
          </p:txBody>
        </p:sp>
      </p:grpSp>
      <p:cxnSp>
        <p:nvCxnSpPr>
          <p:cNvPr id="43" name="Elbow Connector 42"/>
          <p:cNvCxnSpPr>
            <a:stCxn id="19" idx="2"/>
            <a:endCxn id="39" idx="0"/>
          </p:cNvCxnSpPr>
          <p:nvPr/>
        </p:nvCxnSpPr>
        <p:spPr>
          <a:xfrm rot="5400000">
            <a:off x="6519790" y="1200325"/>
            <a:ext cx="604921" cy="2412268"/>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19" idx="2"/>
            <a:endCxn id="26" idx="0"/>
          </p:cNvCxnSpPr>
          <p:nvPr/>
        </p:nvCxnSpPr>
        <p:spPr>
          <a:xfrm rot="5400000">
            <a:off x="7671918" y="2352453"/>
            <a:ext cx="604921" cy="10801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75876" y="4005064"/>
            <a:ext cx="885698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In case of space reservation modification the process is repeated starting with the WP engineer modifying the CS</a:t>
            </a:r>
            <a:endParaRPr lang="en-GB" dirty="0"/>
          </a:p>
        </p:txBody>
      </p:sp>
      <p:sp>
        <p:nvSpPr>
          <p:cNvPr id="54" name="Rectangle 53"/>
          <p:cNvSpPr/>
          <p:nvPr/>
        </p:nvSpPr>
        <p:spPr>
          <a:xfrm>
            <a:off x="93459" y="4761294"/>
            <a:ext cx="8856984" cy="827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When Design File is produced (this includes the Engineering Specification) space reservation will be updated and an ECR shall be produced. </a:t>
            </a:r>
          </a:p>
          <a:p>
            <a:pPr algn="ctr"/>
            <a:r>
              <a:rPr lang="en-GB" dirty="0" smtClean="0"/>
              <a:t>Both (DF and ECR) shall be approved by the HL-PLC </a:t>
            </a:r>
            <a:endParaRPr lang="en-GB" dirty="0"/>
          </a:p>
        </p:txBody>
      </p:sp>
      <p:sp>
        <p:nvSpPr>
          <p:cNvPr id="55" name="Rectangle 54"/>
          <p:cNvSpPr/>
          <p:nvPr/>
        </p:nvSpPr>
        <p:spPr>
          <a:xfrm>
            <a:off x="93459" y="5661248"/>
            <a:ext cx="8856984" cy="4139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After approval of the Design </a:t>
            </a:r>
            <a:r>
              <a:rPr lang="en-GB" dirty="0"/>
              <a:t>F</a:t>
            </a:r>
            <a:r>
              <a:rPr lang="en-GB" dirty="0" smtClean="0"/>
              <a:t>ile </a:t>
            </a:r>
            <a:r>
              <a:rPr lang="en-GB" b="1" u="sng" dirty="0" smtClean="0"/>
              <a:t>any </a:t>
            </a:r>
            <a:r>
              <a:rPr lang="en-GB" dirty="0" smtClean="0"/>
              <a:t>space change shall be object of an ECR </a:t>
            </a:r>
            <a:endParaRPr lang="en-GB" dirty="0"/>
          </a:p>
        </p:txBody>
      </p:sp>
      <p:sp>
        <p:nvSpPr>
          <p:cNvPr id="56" name="Rectangle 55"/>
          <p:cNvSpPr/>
          <p:nvPr/>
        </p:nvSpPr>
        <p:spPr>
          <a:xfrm>
            <a:off x="66691" y="6207246"/>
            <a:ext cx="8856984" cy="4621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For installed equipment modification of space allocation need an ECR to be approved by </a:t>
            </a:r>
          </a:p>
          <a:p>
            <a:pPr algn="ctr"/>
            <a:r>
              <a:rPr lang="en-GB" dirty="0" smtClean="0"/>
              <a:t>HL-PLC and LMC </a:t>
            </a:r>
            <a:r>
              <a:rPr lang="en-GB" dirty="0"/>
              <a:t>.</a:t>
            </a:r>
          </a:p>
        </p:txBody>
      </p:sp>
    </p:spTree>
    <p:extLst>
      <p:ext uri="{BB962C8B-B14F-4D97-AF65-F5344CB8AC3E}">
        <p14:creationId xmlns:p14="http://schemas.microsoft.com/office/powerpoint/2010/main" val="2345744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GB" dirty="0" smtClean="0"/>
              <a:t>Concluding remark</a:t>
            </a:r>
            <a:endParaRPr lang="en-GB" dirty="0"/>
          </a:p>
        </p:txBody>
      </p:sp>
      <p:sp>
        <p:nvSpPr>
          <p:cNvPr id="3" name="Content Placeholder 2"/>
          <p:cNvSpPr>
            <a:spLocks noGrp="1"/>
          </p:cNvSpPr>
          <p:nvPr>
            <p:ph idx="1"/>
          </p:nvPr>
        </p:nvSpPr>
        <p:spPr>
          <a:xfrm>
            <a:off x="0" y="908720"/>
            <a:ext cx="9144000" cy="5217443"/>
          </a:xfrm>
        </p:spPr>
        <p:txBody>
          <a:bodyPr>
            <a:normAutofit/>
          </a:bodyPr>
          <a:lstStyle/>
          <a:p>
            <a:r>
              <a:rPr lang="en-GB" sz="2400" dirty="0" smtClean="0"/>
              <a:t>A QA procedure describing the process has been written:”</a:t>
            </a:r>
            <a:r>
              <a:rPr lang="en-GB" sz="2400" b="1" dirty="0"/>
              <a:t> LHC RESERVATION OF SPACE FOR EQUIPMENT </a:t>
            </a:r>
            <a:r>
              <a:rPr lang="en-GB" sz="2400" b="1" dirty="0" smtClean="0"/>
              <a:t>INSTALLATION” </a:t>
            </a:r>
            <a:r>
              <a:rPr lang="en-GB" sz="2400" dirty="0" smtClean="0"/>
              <a:t>HC-PM-QA-313 EDMS nr 1344489.</a:t>
            </a:r>
          </a:p>
          <a:p>
            <a:r>
              <a:rPr lang="en-GB" sz="2400" dirty="0" smtClean="0"/>
              <a:t>The procedure is active as today for the HL-LHC systems/equipment</a:t>
            </a:r>
          </a:p>
          <a:p>
            <a:r>
              <a:rPr lang="en-GB" sz="2400" dirty="0" smtClean="0"/>
              <a:t>Extension to the LHC under discussion and approval</a:t>
            </a:r>
            <a:endParaRPr lang="en-GB" sz="2400" dirty="0"/>
          </a:p>
        </p:txBody>
      </p:sp>
    </p:spTree>
    <p:extLst>
      <p:ext uri="{BB962C8B-B14F-4D97-AF65-F5344CB8AC3E}">
        <p14:creationId xmlns:p14="http://schemas.microsoft.com/office/powerpoint/2010/main" val="25118860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TotalTime>
  <Words>578</Words>
  <Application>Microsoft Office PowerPoint</Application>
  <PresentationFormat>On-screen Show (4:3)</PresentationFormat>
  <Paragraphs>61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HL-LHC Space reservation why ?</vt:lpstr>
      <vt:lpstr>Space could be like this….</vt:lpstr>
      <vt:lpstr>…but it will look like this…</vt:lpstr>
      <vt:lpstr>…and we would like to keep avoiding this</vt:lpstr>
      <vt:lpstr>The present status</vt:lpstr>
      <vt:lpstr>What we want to achieve and some guideline </vt:lpstr>
      <vt:lpstr>Space reservation flow chart beam equipment</vt:lpstr>
      <vt:lpstr>Space reservation flow chart equipment not on beam</vt:lpstr>
      <vt:lpstr>Concluding remark</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Space reservation</dc:title>
  <dc:creator>Paolo Fessia</dc:creator>
  <cp:lastModifiedBy>Paolo Fessia</cp:lastModifiedBy>
  <cp:revision>17</cp:revision>
  <dcterms:created xsi:type="dcterms:W3CDTF">2014-01-20T07:53:26Z</dcterms:created>
  <dcterms:modified xsi:type="dcterms:W3CDTF">2014-02-18T13:22:13Z</dcterms:modified>
</cp:coreProperties>
</file>