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74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31BC6-7055-47F1-BA8D-607BBEEA05C2}" type="datetimeFigureOut">
              <a:rPr lang="en-GB" smtClean="0"/>
              <a:t>13/02/2014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42D32-8423-4832-A9EA-62A28C5A3A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766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678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2274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383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453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829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595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612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537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21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97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44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9038D-EC55-4E33-B1F1-3CE7A3ADD4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24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space.cern.ch/be-dep/BEDepartmentalDocuments/BE/2014-injector-schedule_v0.7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340573/1/Dry_Run_ID.pdf" TargetMode="External"/><Relationship Id="rId2" Type="http://schemas.openxmlformats.org/officeDocument/2006/relationships/hyperlink" Target="https://edms.cern.ch/file/1340573/1/dry_run_skeleton_BeCo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/>
          <a:lstStyle/>
          <a:p>
            <a:r>
              <a:rPr lang="en-GB" dirty="0" smtClean="0"/>
              <a:t>BI TB on injector start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42900" y="1371599"/>
            <a:ext cx="6172200" cy="6796619"/>
          </a:xfrm>
        </p:spPr>
        <p:txBody>
          <a:bodyPr/>
          <a:lstStyle/>
          <a:p>
            <a:r>
              <a:rPr lang="en-GB" dirty="0" smtClean="0"/>
              <a:t>BI systems after LS1</a:t>
            </a:r>
          </a:p>
          <a:p>
            <a:r>
              <a:rPr lang="en-GB" dirty="0" smtClean="0"/>
              <a:t>Present injector schedule</a:t>
            </a:r>
          </a:p>
          <a:p>
            <a:pPr lvl="1"/>
            <a:r>
              <a:rPr lang="en-GB" b="1" dirty="0" smtClean="0">
                <a:solidFill>
                  <a:srgbClr val="00B050"/>
                </a:solidFill>
              </a:rPr>
              <a:t>Dry-runs</a:t>
            </a:r>
          </a:p>
          <a:p>
            <a:pPr lvl="2"/>
            <a:r>
              <a:rPr lang="en-GB" b="1" dirty="0" smtClean="0">
                <a:solidFill>
                  <a:srgbClr val="00B050"/>
                </a:solidFill>
              </a:rPr>
              <a:t>Control system (CO/BI/OP/)</a:t>
            </a:r>
          </a:p>
          <a:p>
            <a:pPr lvl="1"/>
            <a:r>
              <a:rPr lang="en-GB" dirty="0" smtClean="0"/>
              <a:t>Hardware commissioning</a:t>
            </a:r>
          </a:p>
          <a:p>
            <a:pPr lvl="2"/>
            <a:r>
              <a:rPr lang="en-GB" dirty="0" smtClean="0"/>
              <a:t>Machine closed (OP/GS/EPC) allowing RF + magnet + kicker powering</a:t>
            </a:r>
          </a:p>
          <a:p>
            <a:pPr lvl="1"/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Start-up with beam</a:t>
            </a:r>
          </a:p>
          <a:p>
            <a:r>
              <a:rPr lang="en-GB" dirty="0" smtClean="0"/>
              <a:t>First-line support for BI</a:t>
            </a:r>
          </a:p>
          <a:p>
            <a:pPr lvl="1"/>
            <a:r>
              <a:rPr lang="en-GB" dirty="0" smtClean="0"/>
              <a:t>Expert lists per system</a:t>
            </a:r>
          </a:p>
          <a:p>
            <a:pPr lvl="1"/>
            <a:r>
              <a:rPr lang="en-GB" dirty="0" smtClean="0"/>
              <a:t>Front-ends (generic?)</a:t>
            </a:r>
          </a:p>
          <a:p>
            <a:r>
              <a:rPr lang="en-GB" dirty="0" smtClean="0"/>
              <a:t>Conclusions and follow-up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290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/>
          <a:lstStyle/>
          <a:p>
            <a:r>
              <a:rPr lang="en-GB" dirty="0" smtClean="0"/>
              <a:t>BI systems after LS1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19201"/>
            <a:ext cx="6172200" cy="694901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Main purpose is providing instruments that are operationally integrated</a:t>
            </a:r>
          </a:p>
          <a:p>
            <a:pPr lvl="1"/>
            <a:r>
              <a:rPr lang="en-GB" dirty="0" smtClean="0"/>
              <a:t>Applications and clients/daemons provided and maintained by BE-OP and BE-CO</a:t>
            </a:r>
          </a:p>
          <a:p>
            <a:r>
              <a:rPr lang="en-GB" dirty="0" smtClean="0"/>
              <a:t>Hopefully most design and implementation questions are behind us now (!)</a:t>
            </a:r>
          </a:p>
          <a:p>
            <a:r>
              <a:rPr lang="en-GB" dirty="0" smtClean="0"/>
              <a:t>Installation and hardware commissioning on-going</a:t>
            </a:r>
          </a:p>
          <a:p>
            <a:r>
              <a:rPr lang="en-GB" dirty="0" smtClean="0"/>
              <a:t>Team-work (HW/SW) to get systems towards state ready for beam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985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0061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Schedule (LN2/PSB/PS)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990601"/>
            <a:ext cx="6172200" cy="13715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>
                <a:hlinkClick r:id="rId2"/>
              </a:rPr>
              <a:t>https://espace.cern.ch/be-dep/BEDepartmentalDocuments/BE/2014-injector-schedule_v0.7.pdf</a:t>
            </a:r>
            <a:endParaRPr lang="en-GB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438400"/>
            <a:ext cx="6569547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143000" y="3810000"/>
            <a:ext cx="14478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BI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3</a:t>
            </a:fld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219200" y="2667000"/>
            <a:ext cx="990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191000" y="2819400"/>
            <a:ext cx="609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867400" y="2809875"/>
            <a:ext cx="5334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85800" y="5410200"/>
            <a:ext cx="10287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70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776816"/>
          </a:xfrm>
        </p:spPr>
        <p:txBody>
          <a:bodyPr/>
          <a:lstStyle/>
          <a:p>
            <a:r>
              <a:rPr lang="en-GB" dirty="0" smtClean="0"/>
              <a:t>BE/CO dry-runs #1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6172200"/>
            <a:ext cx="6362700" cy="2286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EDMS links (C. Dehavay):</a:t>
            </a:r>
          </a:p>
          <a:p>
            <a:pPr marL="0" indent="0">
              <a:buNone/>
            </a:pPr>
            <a:r>
              <a:rPr lang="en-GB" sz="1600" dirty="0">
                <a:hlinkClick r:id="rId2"/>
              </a:rPr>
              <a:t>https://</a:t>
            </a:r>
            <a:r>
              <a:rPr lang="en-GB" sz="1600" dirty="0" smtClean="0">
                <a:hlinkClick r:id="rId2"/>
              </a:rPr>
              <a:t>edms.cern.ch/file/1340573/1/dry_run_skeleton_BeCo.pdf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dirty="0">
                <a:hlinkClick r:id="rId3"/>
              </a:rPr>
              <a:t>https://</a:t>
            </a:r>
            <a:r>
              <a:rPr lang="en-GB" sz="1600" dirty="0" smtClean="0">
                <a:hlinkClick r:id="rId3"/>
              </a:rPr>
              <a:t>edms.cern.ch/file/1340573/1/Dry_Run_ID.pdf</a:t>
            </a:r>
            <a:endParaRPr lang="en-GB" sz="16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r>
              <a:rPr lang="en-GB" sz="1600" dirty="0" smtClean="0"/>
              <a:t>BI (PSB): Week starting Monday 07-Apr-2014</a:t>
            </a:r>
          </a:p>
          <a:p>
            <a:pPr marL="0" indent="0">
              <a:buNone/>
            </a:pPr>
            <a:r>
              <a:rPr lang="en-GB" sz="1600" dirty="0" smtClean="0"/>
              <a:t>BI (CPS): Week starting Monday 19-Apr-2014</a:t>
            </a:r>
          </a:p>
          <a:p>
            <a:pPr marL="0" indent="0">
              <a:buNone/>
            </a:pPr>
            <a:r>
              <a:rPr lang="en-GB" sz="1600" dirty="0" smtClean="0"/>
              <a:t>BI (LEIR): Week starting Monday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6468673" cy="48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03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6172200" cy="762000"/>
          </a:xfrm>
        </p:spPr>
        <p:txBody>
          <a:bodyPr/>
          <a:lstStyle/>
          <a:p>
            <a:r>
              <a:rPr lang="en-GB" dirty="0" smtClean="0"/>
              <a:t>Dry-runs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143000"/>
            <a:ext cx="6172200" cy="7238999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Many (!) changes to control system during LS1 (problems!)</a:t>
            </a:r>
          </a:p>
          <a:p>
            <a:pPr lvl="1"/>
            <a:r>
              <a:rPr lang="en-GB" dirty="0" smtClean="0"/>
              <a:t>BE-CO organising dry-runs (worries)</a:t>
            </a:r>
          </a:p>
          <a:p>
            <a:r>
              <a:rPr lang="en-GB" dirty="0" smtClean="0"/>
              <a:t>What can be tested?</a:t>
            </a:r>
          </a:p>
          <a:p>
            <a:pPr lvl="1"/>
            <a:r>
              <a:rPr lang="en-GB" dirty="0" smtClean="0"/>
              <a:t>Control system (timing, network)</a:t>
            </a:r>
          </a:p>
          <a:p>
            <a:pPr lvl="1"/>
            <a:r>
              <a:rPr lang="en-GB" dirty="0" smtClean="0"/>
              <a:t>OP applications (‘noise’ traces/values)</a:t>
            </a:r>
          </a:p>
          <a:p>
            <a:pPr lvl="1"/>
            <a:r>
              <a:rPr lang="en-GB" dirty="0" smtClean="0"/>
              <a:t>Logging (timber)</a:t>
            </a:r>
          </a:p>
          <a:p>
            <a:pPr lvl="1"/>
            <a:r>
              <a:rPr lang="en-GB" dirty="0" smtClean="0"/>
              <a:t>Goals: resolving integration issues and understanding how BI systems are used</a:t>
            </a:r>
          </a:p>
          <a:p>
            <a:r>
              <a:rPr lang="en-GB" dirty="0" smtClean="0"/>
              <a:t>Prerequisites</a:t>
            </a:r>
          </a:p>
          <a:p>
            <a:pPr lvl="1"/>
            <a:r>
              <a:rPr lang="en-GB" dirty="0" smtClean="0"/>
              <a:t>Power in racks and timing</a:t>
            </a:r>
          </a:p>
          <a:p>
            <a:pPr lvl="1"/>
            <a:r>
              <a:rPr lang="en-GB" dirty="0" smtClean="0"/>
              <a:t>All electronics installed and connected</a:t>
            </a:r>
          </a:p>
          <a:p>
            <a:pPr lvl="1"/>
            <a:r>
              <a:rPr lang="en-GB" dirty="0" smtClean="0"/>
              <a:t>Software devices configured and running</a:t>
            </a:r>
          </a:p>
          <a:p>
            <a:r>
              <a:rPr lang="en-GB" dirty="0" smtClean="0"/>
              <a:t>Who?</a:t>
            </a:r>
          </a:p>
          <a:p>
            <a:pPr lvl="1"/>
            <a:r>
              <a:rPr lang="en-GB" dirty="0" smtClean="0"/>
              <a:t>BI hardware and software experts with OP/ABP members</a:t>
            </a:r>
          </a:p>
          <a:p>
            <a:r>
              <a:rPr lang="en-GB" dirty="0" smtClean="0"/>
              <a:t>Keep track?</a:t>
            </a:r>
          </a:p>
          <a:p>
            <a:pPr lvl="1"/>
            <a:r>
              <a:rPr lang="en-GB" dirty="0" smtClean="0"/>
              <a:t>Produce check-list for each system identifying what works and not!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03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53016"/>
          </a:xfrm>
        </p:spPr>
        <p:txBody>
          <a:bodyPr/>
          <a:lstStyle/>
          <a:p>
            <a:r>
              <a:rPr lang="en-GB" dirty="0" smtClean="0"/>
              <a:t>Start-up with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295401"/>
            <a:ext cx="6172200" cy="6872818"/>
          </a:xfrm>
        </p:spPr>
        <p:txBody>
          <a:bodyPr/>
          <a:lstStyle/>
          <a:p>
            <a:r>
              <a:rPr lang="en-GB" dirty="0" smtClean="0"/>
              <a:t>How do we handle it ?</a:t>
            </a:r>
          </a:p>
          <a:p>
            <a:pPr lvl="1"/>
            <a:r>
              <a:rPr lang="en-GB" dirty="0" smtClean="0"/>
              <a:t>Stick to ‘best effort’ effort</a:t>
            </a:r>
          </a:p>
          <a:p>
            <a:pPr lvl="1"/>
            <a:r>
              <a:rPr lang="en-GB" dirty="0" smtClean="0"/>
              <a:t>Presence in the CCC/PS (working hours)</a:t>
            </a:r>
          </a:p>
          <a:p>
            <a:r>
              <a:rPr lang="en-GB" dirty="0" smtClean="0"/>
              <a:t>First-line </a:t>
            </a:r>
            <a:r>
              <a:rPr lang="en-GB" dirty="0"/>
              <a:t>support for </a:t>
            </a:r>
            <a:r>
              <a:rPr lang="en-GB" dirty="0" smtClean="0"/>
              <a:t>BI</a:t>
            </a:r>
          </a:p>
          <a:p>
            <a:pPr lvl="1"/>
            <a:r>
              <a:rPr lang="en-GB" dirty="0" smtClean="0"/>
              <a:t>No CO piquet after LS1</a:t>
            </a:r>
          </a:p>
          <a:p>
            <a:pPr lvl="1"/>
            <a:r>
              <a:rPr lang="en-GB" dirty="0" smtClean="0"/>
              <a:t>Organise BE/BI front-end team?</a:t>
            </a:r>
          </a:p>
          <a:p>
            <a:pPr lvl="2"/>
            <a:r>
              <a:rPr lang="en-GB" dirty="0" smtClean="0"/>
              <a:t>Training by BE/BI and BE/CO</a:t>
            </a:r>
          </a:p>
          <a:p>
            <a:pPr lvl="2"/>
            <a:r>
              <a:rPr lang="en-GB" dirty="0" smtClean="0"/>
              <a:t>Access to BE/CO spare room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845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929216"/>
          </a:xfrm>
        </p:spPr>
        <p:txBody>
          <a:bodyPr/>
          <a:lstStyle/>
          <a:p>
            <a:r>
              <a:rPr lang="en-GB" dirty="0"/>
              <a:t>Conclusions and </a:t>
            </a:r>
            <a:r>
              <a:rPr lang="en-GB" dirty="0" smtClean="0"/>
              <a:t>follow-up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1371601"/>
            <a:ext cx="6172200" cy="679661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IEFC meeting </a:t>
            </a:r>
            <a:r>
              <a:rPr lang="en-GB" dirty="0" smtClean="0"/>
              <a:t>foreseen late </a:t>
            </a:r>
            <a:r>
              <a:rPr lang="en-GB" dirty="0"/>
              <a:t>February to discuss status after LS1</a:t>
            </a:r>
          </a:p>
          <a:p>
            <a:r>
              <a:rPr lang="en-GB" dirty="0" smtClean="0"/>
              <a:t>Instrument responsible to finalise installation and connection </a:t>
            </a:r>
            <a:r>
              <a:rPr lang="en-GB" smtClean="0"/>
              <a:t>by early March</a:t>
            </a:r>
          </a:p>
          <a:p>
            <a:r>
              <a:rPr lang="en-GB" dirty="0" smtClean="0"/>
              <a:t>How </a:t>
            </a:r>
            <a:r>
              <a:rPr lang="en-GB" dirty="0" smtClean="0"/>
              <a:t>do we best communicate changes to OP/CO/ABP?</a:t>
            </a:r>
          </a:p>
          <a:p>
            <a:pPr lvl="1"/>
            <a:r>
              <a:rPr lang="en-GB" dirty="0" smtClean="0"/>
              <a:t>Document which systems changed and not</a:t>
            </a:r>
          </a:p>
          <a:p>
            <a:r>
              <a:rPr lang="en-GB" dirty="0" smtClean="0"/>
              <a:t>Dry-runs seen as necessary step to ensure operational integration of BI systems</a:t>
            </a:r>
          </a:p>
          <a:p>
            <a:pPr lvl="1"/>
            <a:r>
              <a:rPr lang="en-GB" dirty="0" smtClean="0"/>
              <a:t>Resolve issues with BI front-ends and OP/CO applications/clients</a:t>
            </a:r>
          </a:p>
          <a:p>
            <a:pPr lvl="1"/>
            <a:r>
              <a:rPr lang="en-GB" dirty="0" smtClean="0"/>
              <a:t>Instrument responsible to produce checklist</a:t>
            </a:r>
          </a:p>
          <a:p>
            <a:r>
              <a:rPr lang="en-GB" dirty="0" smtClean="0"/>
              <a:t>Performance of BI systems after LS1 will affect our reputation</a:t>
            </a:r>
          </a:p>
          <a:p>
            <a:pPr lvl="1"/>
            <a:r>
              <a:rPr lang="en-GB" dirty="0" smtClean="0"/>
              <a:t>Permanent presence in CCC during start-up periods?</a:t>
            </a:r>
          </a:p>
          <a:p>
            <a:pPr lvl="2"/>
            <a:r>
              <a:rPr lang="en-GB" dirty="0" smtClean="0"/>
              <a:t>LN2, PSB, 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13/02/2014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Lars K. Jensen BI/SW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038D-EC55-4E33-B1F1-3CE7A3ADD42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04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425</Words>
  <Application>Microsoft Office PowerPoint</Application>
  <PresentationFormat>On-screen Show (4:3)</PresentationFormat>
  <Paragraphs>86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BI TB on injector start</vt:lpstr>
      <vt:lpstr>BI systems after LS1</vt:lpstr>
      <vt:lpstr>Schedule (LN2/PSB/PS)</vt:lpstr>
      <vt:lpstr>BE/CO dry-runs #1</vt:lpstr>
      <vt:lpstr>Dry-runs</vt:lpstr>
      <vt:lpstr>Start-up with beam</vt:lpstr>
      <vt:lpstr>Conclusions and follow-up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 TB on injector start</dc:title>
  <dc:creator>Lars K. Jensen</dc:creator>
  <cp:lastModifiedBy>Lars K. Jensen</cp:lastModifiedBy>
  <cp:revision>12</cp:revision>
  <dcterms:created xsi:type="dcterms:W3CDTF">2014-02-12T07:39:57Z</dcterms:created>
  <dcterms:modified xsi:type="dcterms:W3CDTF">2014-02-13T07:48:46Z</dcterms:modified>
</cp:coreProperties>
</file>