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embeddings/oleObject1.bin" ContentType="application/vnd.openxmlformats-officedocument.oleObject"/>
  <Override PartName="/ppt/embeddings/oleObject2.bin" ContentType="application/vnd.openxmlformats-officedocument.oleObject"/>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0"/>
  </p:notesMasterIdLst>
  <p:sldIdLst>
    <p:sldId id="289" r:id="rId2"/>
    <p:sldId id="279" r:id="rId3"/>
    <p:sldId id="291" r:id="rId4"/>
    <p:sldId id="292" r:id="rId5"/>
    <p:sldId id="293" r:id="rId6"/>
    <p:sldId id="290" r:id="rId7"/>
    <p:sldId id="285" r:id="rId8"/>
    <p:sldId id="286" r:id="rId9"/>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789" autoAdjust="0"/>
    <p:restoredTop sz="94660"/>
  </p:normalViewPr>
  <p:slideViewPr>
    <p:cSldViewPr snapToGrid="0" snapToObjects="1" showGuides="1">
      <p:cViewPr>
        <p:scale>
          <a:sx n="108" d="100"/>
          <a:sy n="108" d="100"/>
        </p:scale>
        <p:origin x="-168" y="1240"/>
      </p:cViewPr>
      <p:guideLst>
        <p:guide orient="horz" pos="3672"/>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printerSettings" Target="printerSettings/printerSettings1.bin"/><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B5162AC-ECD4-724C-8B6A-30CC2F847B05}" type="datetimeFigureOut">
              <a:rPr lang="fr-FR" smtClean="0"/>
              <a:pPr/>
              <a:t>12/02/14</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Cliquez pour modifier les styles du texte du masque</a:t>
            </a:r>
          </a:p>
          <a:p>
            <a:pPr lvl="1"/>
            <a:r>
              <a:rPr lang="en-US" smtClean="0"/>
              <a:t>Deuxième niveau</a:t>
            </a:r>
          </a:p>
          <a:p>
            <a:pPr lvl="2"/>
            <a:r>
              <a:rPr lang="en-US" smtClean="0"/>
              <a:t>Troisième niveau</a:t>
            </a:r>
          </a:p>
          <a:p>
            <a:pPr lvl="3"/>
            <a:r>
              <a:rPr lang="en-US" smtClean="0"/>
              <a:t>Quatrième niveau</a:t>
            </a:r>
          </a:p>
          <a:p>
            <a:pPr lvl="4"/>
            <a:r>
              <a:rPr lang="en-US"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F665298-A009-B248-A415-05C42442DE63}" type="slidenum">
              <a:rPr lang="fr-FR" smtClean="0"/>
              <a:pPr/>
              <a:t>‹#›</a:t>
            </a:fld>
            <a:endParaRPr lang="fr-FR"/>
          </a:p>
        </p:txBody>
      </p:sp>
    </p:spTree>
    <p:extLst>
      <p:ext uri="{BB962C8B-B14F-4D97-AF65-F5344CB8AC3E}">
        <p14:creationId xmlns:p14="http://schemas.microsoft.com/office/powerpoint/2010/main" val="341974904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3F665298-A009-B248-A415-05C42442DE63}" type="slidenum">
              <a:rPr lang="fr-FR" smtClean="0"/>
              <a:pPr/>
              <a:t>2</a:t>
            </a:fld>
            <a:endParaRPr 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3F665298-A009-B248-A415-05C42442DE63}" type="slidenum">
              <a:rPr lang="fr-FR" smtClean="0"/>
              <a:pPr/>
              <a:t>3</a:t>
            </a:fld>
            <a:endParaRPr 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3F665298-A009-B248-A415-05C42442DE63}" type="slidenum">
              <a:rPr lang="fr-FR" smtClean="0"/>
              <a:pPr/>
              <a:t>4</a:t>
            </a:fld>
            <a:endParaRPr lang="fr-F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3F665298-A009-B248-A415-05C42442DE63}" type="slidenum">
              <a:rPr lang="fr-FR" smtClean="0"/>
              <a:pPr/>
              <a:t>5</a:t>
            </a:fld>
            <a:endParaRPr lang="fr-F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3F665298-A009-B248-A415-05C42442DE63}" type="slidenum">
              <a:rPr lang="fr-FR" smtClean="0"/>
              <a:pPr/>
              <a:t>6</a:t>
            </a:fld>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et modifiez le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03E83202-8902-6B4D-B57B-D9BFD5402BC2}" type="datetimeFigureOut">
              <a:rPr lang="fr-FR" smtClean="0"/>
              <a:pPr/>
              <a:t>12/02/14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F9D7609-42D6-5642-9877-0A315B208AB6}" type="slidenum">
              <a:rPr lang="fr-FR" smtClean="0"/>
              <a:pPr/>
              <a:t>‹#›</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smtClean="0"/>
              <a:t>Cliquez et modifiez le titre</a:t>
            </a:r>
            <a:endParaRPr lang="fr-FR"/>
          </a:p>
        </p:txBody>
      </p:sp>
      <p:sp>
        <p:nvSpPr>
          <p:cNvPr id="3" name="Espace réservé du texte vertical 2"/>
          <p:cNvSpPr>
            <a:spLocks noGrp="1"/>
          </p:cNvSpPr>
          <p:nvPr>
            <p:ph type="body" orient="vert" idx="1"/>
          </p:nvPr>
        </p:nvSpPr>
        <p:spPr/>
        <p:txBody>
          <a:bodyPr vert="eaVert"/>
          <a:lstStyle/>
          <a:p>
            <a:pPr lvl="0"/>
            <a:r>
              <a:rPr lang="en-US" smtClean="0"/>
              <a:t>Cliquez pour modifier les styles du texte du masque</a:t>
            </a:r>
          </a:p>
          <a:p>
            <a:pPr lvl="1"/>
            <a:r>
              <a:rPr lang="en-US" smtClean="0"/>
              <a:t>Deuxième niveau</a:t>
            </a:r>
          </a:p>
          <a:p>
            <a:pPr lvl="2"/>
            <a:r>
              <a:rPr lang="en-US" smtClean="0"/>
              <a:t>Troisième niveau</a:t>
            </a:r>
          </a:p>
          <a:p>
            <a:pPr lvl="3"/>
            <a:r>
              <a:rPr lang="en-US" smtClean="0"/>
              <a:t>Quatrième niveau</a:t>
            </a:r>
          </a:p>
          <a:p>
            <a:pPr lvl="4"/>
            <a:r>
              <a:rPr lang="en-US" smtClean="0"/>
              <a:t>Cinquième niveau</a:t>
            </a:r>
            <a:endParaRPr lang="fr-FR"/>
          </a:p>
        </p:txBody>
      </p:sp>
      <p:sp>
        <p:nvSpPr>
          <p:cNvPr id="4" name="Espace réservé de la date 3"/>
          <p:cNvSpPr>
            <a:spLocks noGrp="1"/>
          </p:cNvSpPr>
          <p:nvPr>
            <p:ph type="dt" sz="half" idx="10"/>
          </p:nvPr>
        </p:nvSpPr>
        <p:spPr/>
        <p:txBody>
          <a:bodyPr/>
          <a:lstStyle/>
          <a:p>
            <a:fld id="{03E83202-8902-6B4D-B57B-D9BFD5402BC2}" type="datetimeFigureOut">
              <a:rPr lang="fr-FR" smtClean="0"/>
              <a:pPr/>
              <a:t>12/02/14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F9D7609-42D6-5642-9877-0A315B208AB6}" type="slidenum">
              <a:rPr lang="fr-FR" smtClean="0"/>
              <a:pPr/>
              <a:t>‹#›</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en-US" smtClean="0"/>
              <a:t>Cliquez et modifiez le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en-US" smtClean="0"/>
              <a:t>Cliquez pour modifier les styles du texte du masque</a:t>
            </a:r>
          </a:p>
          <a:p>
            <a:pPr lvl="1"/>
            <a:r>
              <a:rPr lang="en-US" smtClean="0"/>
              <a:t>Deuxième niveau</a:t>
            </a:r>
          </a:p>
          <a:p>
            <a:pPr lvl="2"/>
            <a:r>
              <a:rPr lang="en-US" smtClean="0"/>
              <a:t>Troisième niveau</a:t>
            </a:r>
          </a:p>
          <a:p>
            <a:pPr lvl="3"/>
            <a:r>
              <a:rPr lang="en-US" smtClean="0"/>
              <a:t>Quatrième niveau</a:t>
            </a:r>
          </a:p>
          <a:p>
            <a:pPr lvl="4"/>
            <a:r>
              <a:rPr lang="en-US" smtClean="0"/>
              <a:t>Cinquième niveau</a:t>
            </a:r>
            <a:endParaRPr lang="fr-FR"/>
          </a:p>
        </p:txBody>
      </p:sp>
      <p:sp>
        <p:nvSpPr>
          <p:cNvPr id="4" name="Espace réservé de la date 3"/>
          <p:cNvSpPr>
            <a:spLocks noGrp="1"/>
          </p:cNvSpPr>
          <p:nvPr>
            <p:ph type="dt" sz="half" idx="10"/>
          </p:nvPr>
        </p:nvSpPr>
        <p:spPr/>
        <p:txBody>
          <a:bodyPr/>
          <a:lstStyle/>
          <a:p>
            <a:fld id="{03E83202-8902-6B4D-B57B-D9BFD5402BC2}" type="datetimeFigureOut">
              <a:rPr lang="fr-FR" smtClean="0"/>
              <a:pPr/>
              <a:t>12/02/14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F9D7609-42D6-5642-9877-0A315B208AB6}" type="slidenum">
              <a:rPr lang="fr-FR" smtClean="0"/>
              <a:pPr/>
              <a:t>‹#›</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smtClean="0"/>
              <a:t>Cliquez et modifiez le titre</a:t>
            </a:r>
            <a:endParaRPr lang="fr-FR"/>
          </a:p>
        </p:txBody>
      </p:sp>
      <p:sp>
        <p:nvSpPr>
          <p:cNvPr id="3" name="Espace réservé du contenu 2"/>
          <p:cNvSpPr>
            <a:spLocks noGrp="1"/>
          </p:cNvSpPr>
          <p:nvPr>
            <p:ph idx="1"/>
          </p:nvPr>
        </p:nvSpPr>
        <p:spPr/>
        <p:txBody>
          <a:bodyPr/>
          <a:lstStyle/>
          <a:p>
            <a:pPr lvl="0"/>
            <a:r>
              <a:rPr lang="en-US" smtClean="0"/>
              <a:t>Cliquez pour modifier les styles du texte du masque</a:t>
            </a:r>
          </a:p>
          <a:p>
            <a:pPr lvl="1"/>
            <a:r>
              <a:rPr lang="en-US" smtClean="0"/>
              <a:t>Deuxième niveau</a:t>
            </a:r>
          </a:p>
          <a:p>
            <a:pPr lvl="2"/>
            <a:r>
              <a:rPr lang="en-US" smtClean="0"/>
              <a:t>Troisième niveau</a:t>
            </a:r>
          </a:p>
          <a:p>
            <a:pPr lvl="3"/>
            <a:r>
              <a:rPr lang="en-US" smtClean="0"/>
              <a:t>Quatrième niveau</a:t>
            </a:r>
          </a:p>
          <a:p>
            <a:pPr lvl="4"/>
            <a:r>
              <a:rPr lang="en-US" smtClean="0"/>
              <a:t>Cinquième niveau</a:t>
            </a:r>
            <a:endParaRPr lang="fr-FR"/>
          </a:p>
        </p:txBody>
      </p:sp>
      <p:sp>
        <p:nvSpPr>
          <p:cNvPr id="4" name="Espace réservé de la date 3"/>
          <p:cNvSpPr>
            <a:spLocks noGrp="1"/>
          </p:cNvSpPr>
          <p:nvPr>
            <p:ph type="dt" sz="half" idx="10"/>
          </p:nvPr>
        </p:nvSpPr>
        <p:spPr/>
        <p:txBody>
          <a:bodyPr/>
          <a:lstStyle/>
          <a:p>
            <a:fld id="{03E83202-8902-6B4D-B57B-D9BFD5402BC2}" type="datetimeFigureOut">
              <a:rPr lang="fr-FR" smtClean="0"/>
              <a:pPr/>
              <a:t>12/02/14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F9D7609-42D6-5642-9877-0A315B208AB6}" type="slidenum">
              <a:rPr lang="fr-FR" smtClean="0"/>
              <a:pPr/>
              <a:t>‹#›</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en-US" smtClean="0"/>
              <a:t>Cliquez et modifiez le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Cliquez pour modifier les styles du texte du masque</a:t>
            </a:r>
          </a:p>
        </p:txBody>
      </p:sp>
      <p:sp>
        <p:nvSpPr>
          <p:cNvPr id="4" name="Espace réservé de la date 3"/>
          <p:cNvSpPr>
            <a:spLocks noGrp="1"/>
          </p:cNvSpPr>
          <p:nvPr>
            <p:ph type="dt" sz="half" idx="10"/>
          </p:nvPr>
        </p:nvSpPr>
        <p:spPr/>
        <p:txBody>
          <a:bodyPr/>
          <a:lstStyle/>
          <a:p>
            <a:fld id="{03E83202-8902-6B4D-B57B-D9BFD5402BC2}" type="datetimeFigureOut">
              <a:rPr lang="fr-FR" smtClean="0"/>
              <a:pPr/>
              <a:t>12/02/14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F9D7609-42D6-5642-9877-0A315B208AB6}" type="slidenum">
              <a:rPr lang="fr-FR" smtClean="0"/>
              <a:pPr/>
              <a:t>‹#›</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smtClean="0"/>
              <a:t>Cliquez et modifiez le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Cliquez pour modifier les styles du texte du masque</a:t>
            </a:r>
          </a:p>
          <a:p>
            <a:pPr lvl="1"/>
            <a:r>
              <a:rPr lang="en-US" smtClean="0"/>
              <a:t>Deuxième niveau</a:t>
            </a:r>
          </a:p>
          <a:p>
            <a:pPr lvl="2"/>
            <a:r>
              <a:rPr lang="en-US" smtClean="0"/>
              <a:t>Troisième niveau</a:t>
            </a:r>
          </a:p>
          <a:p>
            <a:pPr lvl="3"/>
            <a:r>
              <a:rPr lang="en-US" smtClean="0"/>
              <a:t>Quatrième niveau</a:t>
            </a:r>
          </a:p>
          <a:p>
            <a:pPr lvl="4"/>
            <a:r>
              <a:rPr lang="en-US"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Cliquez pour modifier les styles du texte du masque</a:t>
            </a:r>
          </a:p>
          <a:p>
            <a:pPr lvl="1"/>
            <a:r>
              <a:rPr lang="en-US" smtClean="0"/>
              <a:t>Deuxième niveau</a:t>
            </a:r>
          </a:p>
          <a:p>
            <a:pPr lvl="2"/>
            <a:r>
              <a:rPr lang="en-US" smtClean="0"/>
              <a:t>Troisième niveau</a:t>
            </a:r>
          </a:p>
          <a:p>
            <a:pPr lvl="3"/>
            <a:r>
              <a:rPr lang="en-US" smtClean="0"/>
              <a:t>Quatrième niveau</a:t>
            </a:r>
          </a:p>
          <a:p>
            <a:pPr lvl="4"/>
            <a:r>
              <a:rPr lang="en-US" smtClean="0"/>
              <a:t>Cinquième niveau</a:t>
            </a:r>
            <a:endParaRPr lang="fr-FR"/>
          </a:p>
        </p:txBody>
      </p:sp>
      <p:sp>
        <p:nvSpPr>
          <p:cNvPr id="5" name="Espace réservé de la date 4"/>
          <p:cNvSpPr>
            <a:spLocks noGrp="1"/>
          </p:cNvSpPr>
          <p:nvPr>
            <p:ph type="dt" sz="half" idx="10"/>
          </p:nvPr>
        </p:nvSpPr>
        <p:spPr/>
        <p:txBody>
          <a:bodyPr/>
          <a:lstStyle/>
          <a:p>
            <a:fld id="{03E83202-8902-6B4D-B57B-D9BFD5402BC2}" type="datetimeFigureOut">
              <a:rPr lang="fr-FR" smtClean="0"/>
              <a:pPr/>
              <a:t>12/02/14</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F9D7609-42D6-5642-9877-0A315B208AB6}" type="slidenum">
              <a:rPr lang="fr-FR" smtClean="0"/>
              <a:pPr/>
              <a:t>‹#›</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en-US" smtClean="0"/>
              <a:t>Cliquez et modifiez le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Cliquez pour modifier les styles du texte du masque</a:t>
            </a:r>
          </a:p>
          <a:p>
            <a:pPr lvl="1"/>
            <a:r>
              <a:rPr lang="en-US" smtClean="0"/>
              <a:t>Deuxième niveau</a:t>
            </a:r>
          </a:p>
          <a:p>
            <a:pPr lvl="2"/>
            <a:r>
              <a:rPr lang="en-US" smtClean="0"/>
              <a:t>Troisième niveau</a:t>
            </a:r>
          </a:p>
          <a:p>
            <a:pPr lvl="3"/>
            <a:r>
              <a:rPr lang="en-US" smtClean="0"/>
              <a:t>Quatrième niveau</a:t>
            </a:r>
          </a:p>
          <a:p>
            <a:pPr lvl="4"/>
            <a:r>
              <a:rPr lang="en-US"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Cliquez pour modifier les styles du texte du masque</a:t>
            </a:r>
          </a:p>
          <a:p>
            <a:pPr lvl="1"/>
            <a:r>
              <a:rPr lang="en-US" smtClean="0"/>
              <a:t>Deuxième niveau</a:t>
            </a:r>
          </a:p>
          <a:p>
            <a:pPr lvl="2"/>
            <a:r>
              <a:rPr lang="en-US" smtClean="0"/>
              <a:t>Troisième niveau</a:t>
            </a:r>
          </a:p>
          <a:p>
            <a:pPr lvl="3"/>
            <a:r>
              <a:rPr lang="en-US" smtClean="0"/>
              <a:t>Quatrième niveau</a:t>
            </a:r>
          </a:p>
          <a:p>
            <a:pPr lvl="4"/>
            <a:r>
              <a:rPr lang="en-US" smtClean="0"/>
              <a:t>Cinquième niveau</a:t>
            </a:r>
            <a:endParaRPr lang="fr-FR"/>
          </a:p>
        </p:txBody>
      </p:sp>
      <p:sp>
        <p:nvSpPr>
          <p:cNvPr id="7" name="Espace réservé de la date 6"/>
          <p:cNvSpPr>
            <a:spLocks noGrp="1"/>
          </p:cNvSpPr>
          <p:nvPr>
            <p:ph type="dt" sz="half" idx="10"/>
          </p:nvPr>
        </p:nvSpPr>
        <p:spPr/>
        <p:txBody>
          <a:bodyPr/>
          <a:lstStyle/>
          <a:p>
            <a:fld id="{03E83202-8902-6B4D-B57B-D9BFD5402BC2}" type="datetimeFigureOut">
              <a:rPr lang="fr-FR" smtClean="0"/>
              <a:pPr/>
              <a:t>12/02/14</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AF9D7609-42D6-5642-9877-0A315B208AB6}" type="slidenum">
              <a:rPr lang="fr-FR" smtClean="0"/>
              <a:pPr/>
              <a:t>‹#›</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smtClean="0"/>
              <a:t>Cliquez et modifiez le titre</a:t>
            </a:r>
            <a:endParaRPr lang="fr-FR"/>
          </a:p>
        </p:txBody>
      </p:sp>
      <p:sp>
        <p:nvSpPr>
          <p:cNvPr id="3" name="Espace réservé de la date 2"/>
          <p:cNvSpPr>
            <a:spLocks noGrp="1"/>
          </p:cNvSpPr>
          <p:nvPr>
            <p:ph type="dt" sz="half" idx="10"/>
          </p:nvPr>
        </p:nvSpPr>
        <p:spPr/>
        <p:txBody>
          <a:bodyPr/>
          <a:lstStyle/>
          <a:p>
            <a:fld id="{03E83202-8902-6B4D-B57B-D9BFD5402BC2}" type="datetimeFigureOut">
              <a:rPr lang="fr-FR" smtClean="0"/>
              <a:pPr/>
              <a:t>12/02/14</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AF9D7609-42D6-5642-9877-0A315B208AB6}" type="slidenum">
              <a:rPr lang="fr-FR" smtClean="0"/>
              <a:pPr/>
              <a:t>‹#›</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03E83202-8902-6B4D-B57B-D9BFD5402BC2}" type="datetimeFigureOut">
              <a:rPr lang="fr-FR" smtClean="0"/>
              <a:pPr/>
              <a:t>12/02/14</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AF9D7609-42D6-5642-9877-0A315B208AB6}" type="slidenum">
              <a:rPr lang="fr-FR" smtClean="0"/>
              <a:pPr/>
              <a:t>‹#›</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en-US" smtClean="0"/>
              <a:t>Cliquez et modifiez le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Cliquez pour modifier les styles du texte du masque</a:t>
            </a:r>
          </a:p>
          <a:p>
            <a:pPr lvl="1"/>
            <a:r>
              <a:rPr lang="en-US" smtClean="0"/>
              <a:t>Deuxième niveau</a:t>
            </a:r>
          </a:p>
          <a:p>
            <a:pPr lvl="2"/>
            <a:r>
              <a:rPr lang="en-US" smtClean="0"/>
              <a:t>Troisième niveau</a:t>
            </a:r>
          </a:p>
          <a:p>
            <a:pPr lvl="3"/>
            <a:r>
              <a:rPr lang="en-US" smtClean="0"/>
              <a:t>Quatrième niveau</a:t>
            </a:r>
          </a:p>
          <a:p>
            <a:pPr lvl="4"/>
            <a:r>
              <a:rPr lang="en-US"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Cliquez pour modifier les styles du texte du masque</a:t>
            </a:r>
          </a:p>
        </p:txBody>
      </p:sp>
      <p:sp>
        <p:nvSpPr>
          <p:cNvPr id="5" name="Espace réservé de la date 4"/>
          <p:cNvSpPr>
            <a:spLocks noGrp="1"/>
          </p:cNvSpPr>
          <p:nvPr>
            <p:ph type="dt" sz="half" idx="10"/>
          </p:nvPr>
        </p:nvSpPr>
        <p:spPr/>
        <p:txBody>
          <a:bodyPr/>
          <a:lstStyle/>
          <a:p>
            <a:fld id="{03E83202-8902-6B4D-B57B-D9BFD5402BC2}" type="datetimeFigureOut">
              <a:rPr lang="fr-FR" smtClean="0"/>
              <a:pPr/>
              <a:t>12/02/14</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F9D7609-42D6-5642-9877-0A315B208AB6}" type="slidenum">
              <a:rPr lang="fr-FR" smtClean="0"/>
              <a:pPr/>
              <a:t>‹#›</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en-US" smtClean="0"/>
              <a:t>Cliquez et modifiez le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Cliquez pour modifier les styles du texte du masque</a:t>
            </a:r>
          </a:p>
        </p:txBody>
      </p:sp>
      <p:sp>
        <p:nvSpPr>
          <p:cNvPr id="5" name="Espace réservé de la date 4"/>
          <p:cNvSpPr>
            <a:spLocks noGrp="1"/>
          </p:cNvSpPr>
          <p:nvPr>
            <p:ph type="dt" sz="half" idx="10"/>
          </p:nvPr>
        </p:nvSpPr>
        <p:spPr/>
        <p:txBody>
          <a:bodyPr/>
          <a:lstStyle/>
          <a:p>
            <a:fld id="{03E83202-8902-6B4D-B57B-D9BFD5402BC2}" type="datetimeFigureOut">
              <a:rPr lang="fr-FR" smtClean="0"/>
              <a:pPr/>
              <a:t>12/02/14</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F9D7609-42D6-5642-9877-0A315B208AB6}" type="slidenum">
              <a:rPr lang="fr-FR" smtClean="0"/>
              <a:pPr/>
              <a:t>‹#›</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et modifiez le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3E83202-8902-6B4D-B57B-D9BFD5402BC2}" type="datetimeFigureOut">
              <a:rPr lang="fr-FR" smtClean="0"/>
              <a:pPr/>
              <a:t>12/02/14</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F9D7609-42D6-5642-9877-0A315B208AB6}" type="slidenum">
              <a:rPr lang="fr-FR" smtClean="0"/>
              <a:pPr/>
              <a:t>‹#›</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 Id="rId3"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3.e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2.bin"/><Relationship Id="rId4" Type="http://schemas.openxmlformats.org/officeDocument/2006/relationships/image" Target="../media/image4.emf"/><Relationship Id="rId1" Type="http://schemas.openxmlformats.org/officeDocument/2006/relationships/vmlDrawing" Target="../drawings/vmlDrawing2.vml"/><Relationship Id="rId2"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er 3"/>
          <p:cNvGrpSpPr/>
          <p:nvPr/>
        </p:nvGrpSpPr>
        <p:grpSpPr>
          <a:xfrm>
            <a:off x="76200" y="-12013"/>
            <a:ext cx="7446796" cy="685800"/>
            <a:chOff x="76200" y="1"/>
            <a:chExt cx="7446796" cy="685800"/>
          </a:xfrm>
        </p:grpSpPr>
        <p:sp>
          <p:nvSpPr>
            <p:cNvPr id="6" name="Rectangle à coins arrondis 5"/>
            <p:cNvSpPr/>
            <p:nvPr/>
          </p:nvSpPr>
          <p:spPr>
            <a:xfrm>
              <a:off x="3054349" y="1"/>
              <a:ext cx="4468647" cy="68580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sz="4000" dirty="0">
                <a:solidFill>
                  <a:schemeClr val="tx2"/>
                </a:solidFill>
              </a:endParaRPr>
            </a:p>
          </p:txBody>
        </p:sp>
        <p:pic>
          <p:nvPicPr>
            <p:cNvPr id="7" name="Image 14" descr="qp_logo2.jpg"/>
            <p:cNvPicPr>
              <a:picLocks noChangeAspect="1"/>
            </p:cNvPicPr>
            <p:nvPr/>
          </p:nvPicPr>
          <p:blipFill>
            <a:blip r:embed="rId2"/>
            <a:srcRect/>
            <a:stretch>
              <a:fillRect/>
            </a:stretch>
          </p:blipFill>
          <p:spPr bwMode="auto">
            <a:xfrm>
              <a:off x="76200" y="76200"/>
              <a:ext cx="723900" cy="609600"/>
            </a:xfrm>
            <a:prstGeom prst="rect">
              <a:avLst/>
            </a:prstGeom>
            <a:noFill/>
            <a:ln w="9525">
              <a:noFill/>
              <a:miter lim="800000"/>
              <a:headEnd/>
              <a:tailEnd/>
            </a:ln>
          </p:spPr>
        </p:pic>
        <p:cxnSp>
          <p:nvCxnSpPr>
            <p:cNvPr id="8" name="Connecteur droit 7"/>
            <p:cNvCxnSpPr>
              <a:stCxn id="7" idx="2"/>
            </p:cNvCxnSpPr>
            <p:nvPr/>
          </p:nvCxnSpPr>
          <p:spPr>
            <a:xfrm rot="16200000" flipH="1">
              <a:off x="2168525" y="-1044575"/>
              <a:ext cx="1" cy="3460750"/>
            </a:xfrm>
            <a:prstGeom prst="line">
              <a:avLst/>
            </a:prstGeom>
          </p:spPr>
          <p:style>
            <a:lnRef idx="2">
              <a:schemeClr val="accent1"/>
            </a:lnRef>
            <a:fillRef idx="0">
              <a:schemeClr val="accent1"/>
            </a:fillRef>
            <a:effectRef idx="1">
              <a:schemeClr val="accent1"/>
            </a:effectRef>
            <a:fontRef idx="minor">
              <a:schemeClr val="tx1"/>
            </a:fontRef>
          </p:style>
        </p:cxnSp>
      </p:grpSp>
      <p:pic>
        <p:nvPicPr>
          <p:cNvPr id="9" name="Picture 8" descr="Logo60ans_imag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06571" y="33718"/>
            <a:ext cx="1017758" cy="701227"/>
          </a:xfrm>
          <a:prstGeom prst="rect">
            <a:avLst/>
          </a:prstGeom>
        </p:spPr>
      </p:pic>
      <p:sp>
        <p:nvSpPr>
          <p:cNvPr id="10" name="TextBox 9"/>
          <p:cNvSpPr txBox="1"/>
          <p:nvPr/>
        </p:nvSpPr>
        <p:spPr>
          <a:xfrm>
            <a:off x="1008478" y="1419218"/>
            <a:ext cx="7363827" cy="2400657"/>
          </a:xfrm>
          <a:prstGeom prst="rect">
            <a:avLst/>
          </a:prstGeom>
          <a:noFill/>
        </p:spPr>
        <p:txBody>
          <a:bodyPr wrap="none" rtlCol="0">
            <a:spAutoFit/>
          </a:bodyPr>
          <a:lstStyle/>
          <a:p>
            <a:r>
              <a:rPr lang="en-US" sz="3400" dirty="0" smtClean="0">
                <a:solidFill>
                  <a:srgbClr val="FF0000"/>
                </a:solidFill>
              </a:rPr>
              <a:t>Technical Board on LHC Injector Start-up</a:t>
            </a:r>
          </a:p>
          <a:p>
            <a:endParaRPr lang="en-US" sz="3400" dirty="0" smtClean="0">
              <a:solidFill>
                <a:srgbClr val="FF0000"/>
              </a:solidFill>
            </a:endParaRPr>
          </a:p>
          <a:p>
            <a:endParaRPr lang="en-US" sz="3400" dirty="0">
              <a:solidFill>
                <a:srgbClr val="FF0000"/>
              </a:solidFill>
            </a:endParaRPr>
          </a:p>
          <a:p>
            <a:pPr marL="1257300" lvl="2" indent="-342900">
              <a:buFont typeface="Arial"/>
              <a:buChar char="•"/>
            </a:pPr>
            <a:r>
              <a:rPr lang="en-US" sz="2400" dirty="0" smtClean="0">
                <a:solidFill>
                  <a:srgbClr val="FF0000"/>
                </a:solidFill>
              </a:rPr>
              <a:t>Tune Monitors in PSB, PS and AD</a:t>
            </a:r>
          </a:p>
          <a:p>
            <a:pPr marL="1257300" lvl="2" indent="-342900">
              <a:buFont typeface="Arial"/>
              <a:buChar char="•"/>
            </a:pPr>
            <a:r>
              <a:rPr lang="en-US" sz="2400" dirty="0" smtClean="0">
                <a:solidFill>
                  <a:srgbClr val="FF0000"/>
                </a:solidFill>
              </a:rPr>
              <a:t>TT2/TT10 BPMs</a:t>
            </a:r>
            <a:endParaRPr lang="en-US" sz="2400" dirty="0">
              <a:solidFill>
                <a:srgbClr val="FF0000"/>
              </a:solidFill>
            </a:endParaRPr>
          </a:p>
        </p:txBody>
      </p:sp>
    </p:spTree>
    <p:extLst>
      <p:ext uri="{BB962C8B-B14F-4D97-AF65-F5344CB8AC3E}">
        <p14:creationId xmlns:p14="http://schemas.microsoft.com/office/powerpoint/2010/main" val="42064264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r 3"/>
          <p:cNvGrpSpPr/>
          <p:nvPr/>
        </p:nvGrpSpPr>
        <p:grpSpPr>
          <a:xfrm>
            <a:off x="76200" y="1"/>
            <a:ext cx="7446796" cy="685800"/>
            <a:chOff x="76200" y="1"/>
            <a:chExt cx="7446796" cy="685800"/>
          </a:xfrm>
        </p:grpSpPr>
        <p:sp>
          <p:nvSpPr>
            <p:cNvPr id="6" name="Rectangle à coins arrondis 5"/>
            <p:cNvSpPr/>
            <p:nvPr/>
          </p:nvSpPr>
          <p:spPr>
            <a:xfrm>
              <a:off x="3054349" y="1"/>
              <a:ext cx="4468647" cy="68580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sz="4000" dirty="0">
                <a:solidFill>
                  <a:srgbClr val="FF0000"/>
                </a:solidFill>
              </a:endParaRPr>
            </a:p>
          </p:txBody>
        </p:sp>
        <p:pic>
          <p:nvPicPr>
            <p:cNvPr id="7" name="Image 14" descr="qp_logo2.jpg"/>
            <p:cNvPicPr>
              <a:picLocks noChangeAspect="1"/>
            </p:cNvPicPr>
            <p:nvPr/>
          </p:nvPicPr>
          <p:blipFill>
            <a:blip r:embed="rId3"/>
            <a:srcRect/>
            <a:stretch>
              <a:fillRect/>
            </a:stretch>
          </p:blipFill>
          <p:spPr bwMode="auto">
            <a:xfrm>
              <a:off x="76200" y="76200"/>
              <a:ext cx="723900" cy="609600"/>
            </a:xfrm>
            <a:prstGeom prst="rect">
              <a:avLst/>
            </a:prstGeom>
            <a:noFill/>
            <a:ln w="9525">
              <a:noFill/>
              <a:miter lim="800000"/>
              <a:headEnd/>
              <a:tailEnd/>
            </a:ln>
          </p:spPr>
        </p:pic>
        <p:cxnSp>
          <p:nvCxnSpPr>
            <p:cNvPr id="8" name="Connecteur droit 7"/>
            <p:cNvCxnSpPr>
              <a:stCxn id="7" idx="2"/>
            </p:cNvCxnSpPr>
            <p:nvPr/>
          </p:nvCxnSpPr>
          <p:spPr>
            <a:xfrm rot="16200000" flipH="1">
              <a:off x="2168525" y="-1044575"/>
              <a:ext cx="1" cy="3460750"/>
            </a:xfrm>
            <a:prstGeom prst="line">
              <a:avLst/>
            </a:prstGeom>
          </p:spPr>
          <p:style>
            <a:lnRef idx="2">
              <a:schemeClr val="accent1"/>
            </a:lnRef>
            <a:fillRef idx="0">
              <a:schemeClr val="accent1"/>
            </a:fillRef>
            <a:effectRef idx="1">
              <a:schemeClr val="accent1"/>
            </a:effectRef>
            <a:fontRef idx="minor">
              <a:schemeClr val="tx1"/>
            </a:fontRef>
          </p:style>
        </p:cxnSp>
      </p:grpSp>
      <p:pic>
        <p:nvPicPr>
          <p:cNvPr id="9" name="Picture 8" descr="Logo60ans_image.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06571" y="33718"/>
            <a:ext cx="1017758" cy="701227"/>
          </a:xfrm>
          <a:prstGeom prst="rect">
            <a:avLst/>
          </a:prstGeom>
        </p:spPr>
      </p:pic>
      <p:sp>
        <p:nvSpPr>
          <p:cNvPr id="12" name="Title 1"/>
          <p:cNvSpPr txBox="1">
            <a:spLocks/>
          </p:cNvSpPr>
          <p:nvPr/>
        </p:nvSpPr>
        <p:spPr>
          <a:xfrm>
            <a:off x="587929" y="-254151"/>
            <a:ext cx="82296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3400" dirty="0" smtClean="0">
                <a:solidFill>
                  <a:srgbClr val="FF0000"/>
                </a:solidFill>
              </a:rPr>
              <a:t>Tune monitor in the PSB</a:t>
            </a:r>
            <a:endParaRPr lang="en-US" sz="3400" dirty="0">
              <a:solidFill>
                <a:srgbClr val="FF0000"/>
              </a:solidFill>
            </a:endParaRPr>
          </a:p>
        </p:txBody>
      </p:sp>
      <p:sp>
        <p:nvSpPr>
          <p:cNvPr id="11" name="Rectangle 4"/>
          <p:cNvSpPr>
            <a:spLocks noChangeArrowheads="1"/>
          </p:cNvSpPr>
          <p:nvPr/>
        </p:nvSpPr>
        <p:spPr bwMode="auto">
          <a:xfrm>
            <a:off x="0" y="888849"/>
            <a:ext cx="9124329" cy="6123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lstStyle/>
          <a:p>
            <a:pPr marL="173038" indent="-136525" defTabSz="914400" fontAlgn="base">
              <a:spcBef>
                <a:spcPct val="20000"/>
              </a:spcBef>
              <a:spcAft>
                <a:spcPct val="20000"/>
              </a:spcAft>
              <a:buFont typeface="Wingdings" charset="0"/>
              <a:buChar char="§"/>
            </a:pPr>
            <a:r>
              <a:rPr lang="en-GB" sz="1400" dirty="0" smtClean="0">
                <a:solidFill>
                  <a:srgbClr val="000000"/>
                </a:solidFill>
                <a:latin typeface="Calibri"/>
                <a:ea typeface="ＭＳ Ｐゴシック" charset="0"/>
                <a:cs typeface="Calibri"/>
              </a:rPr>
              <a:t>Now:</a:t>
            </a:r>
          </a:p>
          <a:p>
            <a:pPr marL="536575" lvl="1" indent="-184150" defTabSz="914400" fontAlgn="base">
              <a:spcBef>
                <a:spcPct val="0"/>
              </a:spcBef>
              <a:spcAft>
                <a:spcPct val="0"/>
              </a:spcAft>
              <a:buFontTx/>
              <a:buChar char="•"/>
            </a:pPr>
            <a:r>
              <a:rPr lang="en-GB" sz="1400" dirty="0" smtClean="0">
                <a:solidFill>
                  <a:srgbClr val="000000"/>
                </a:solidFill>
                <a:latin typeface="Calibri"/>
                <a:ea typeface="ＭＳ Ｐゴシック" charset="0"/>
                <a:cs typeface="Calibri"/>
              </a:rPr>
              <a:t>Four BBQ front-ends for each </a:t>
            </a:r>
            <a:r>
              <a:rPr lang="en-GB" sz="1400" dirty="0" smtClean="0">
                <a:solidFill>
                  <a:srgbClr val="000000"/>
                </a:solidFill>
                <a:latin typeface="Calibri"/>
                <a:ea typeface="ＭＳ Ｐゴシック" charset="0"/>
                <a:cs typeface="Calibri"/>
              </a:rPr>
              <a:t>ring - One </a:t>
            </a:r>
            <a:r>
              <a:rPr lang="en-GB" sz="1400" dirty="0" smtClean="0">
                <a:solidFill>
                  <a:srgbClr val="000000"/>
                </a:solidFill>
                <a:latin typeface="Calibri"/>
                <a:ea typeface="ＭＳ Ｐゴシック" charset="0"/>
                <a:cs typeface="Calibri"/>
              </a:rPr>
              <a:t>H+V BBQ acquisition with 16-bit ADCs.</a:t>
            </a:r>
          </a:p>
          <a:p>
            <a:pPr marL="536575" lvl="1" indent="-184150" defTabSz="914400" fontAlgn="base">
              <a:spcBef>
                <a:spcPct val="0"/>
              </a:spcBef>
              <a:spcAft>
                <a:spcPct val="0"/>
              </a:spcAft>
              <a:buFontTx/>
              <a:buChar char="•"/>
            </a:pPr>
            <a:r>
              <a:rPr lang="en-GB" sz="1400" dirty="0" smtClean="0">
                <a:solidFill>
                  <a:srgbClr val="000000"/>
                </a:solidFill>
                <a:latin typeface="Calibri"/>
                <a:ea typeface="ＭＳ Ｐゴシック" charset="0"/>
                <a:cs typeface="Calibri"/>
              </a:rPr>
              <a:t>Signal selection though an analogue NIM multiplexer, the only NIM module in the system</a:t>
            </a:r>
            <a:r>
              <a:rPr lang="en-GB" sz="1400" dirty="0" smtClean="0">
                <a:solidFill>
                  <a:srgbClr val="000000"/>
                </a:solidFill>
                <a:latin typeface="Calibri"/>
                <a:ea typeface="ＭＳ Ｐゴシック" charset="0"/>
                <a:cs typeface="Calibri"/>
              </a:rPr>
              <a:t>;</a:t>
            </a:r>
            <a:r>
              <a:rPr lang="en-GB" sz="1400" dirty="0">
                <a:solidFill>
                  <a:srgbClr val="000000"/>
                </a:solidFill>
                <a:latin typeface="Calibri"/>
                <a:ea typeface="ＭＳ Ｐゴシック" charset="0"/>
                <a:cs typeface="Calibri"/>
              </a:rPr>
              <a:t> </a:t>
            </a:r>
            <a:r>
              <a:rPr lang="en-GB" sz="1400" dirty="0" smtClean="0">
                <a:solidFill>
                  <a:srgbClr val="000000"/>
                </a:solidFill>
                <a:latin typeface="Calibri"/>
                <a:ea typeface="ＭＳ Ｐゴシック" charset="0"/>
                <a:cs typeface="Calibri"/>
              </a:rPr>
              <a:t>C</a:t>
            </a:r>
            <a:r>
              <a:rPr lang="en-GB" sz="1400" dirty="0" smtClean="0">
                <a:solidFill>
                  <a:srgbClr val="000000"/>
                </a:solidFill>
                <a:latin typeface="Calibri"/>
                <a:ea typeface="ＭＳ Ｐゴシック" charset="0"/>
                <a:cs typeface="Calibri"/>
              </a:rPr>
              <a:t>ontrol </a:t>
            </a:r>
            <a:r>
              <a:rPr lang="en-GB" sz="1400" dirty="0" smtClean="0">
                <a:solidFill>
                  <a:srgbClr val="000000"/>
                </a:solidFill>
                <a:latin typeface="Calibri"/>
                <a:ea typeface="ＭＳ Ｐゴシック" charset="0"/>
                <a:cs typeface="Calibri"/>
              </a:rPr>
              <a:t>with obsolete ICV196.</a:t>
            </a:r>
          </a:p>
          <a:p>
            <a:pPr marL="536575" lvl="1" indent="-184150" defTabSz="914400" fontAlgn="base">
              <a:spcBef>
                <a:spcPct val="0"/>
              </a:spcBef>
              <a:spcAft>
                <a:spcPct val="0"/>
              </a:spcAft>
              <a:buFontTx/>
              <a:buChar char="•"/>
            </a:pPr>
            <a:r>
              <a:rPr lang="en-GB" sz="1400" dirty="0" smtClean="0">
                <a:solidFill>
                  <a:srgbClr val="000000"/>
                </a:solidFill>
                <a:latin typeface="Calibri"/>
                <a:ea typeface="ＭＳ Ｐゴシック" charset="0"/>
                <a:cs typeface="Calibri"/>
              </a:rPr>
              <a:t>Excitation: kick with one revolution pulse, strength adjusted manually on the high voltage power supply.</a:t>
            </a:r>
            <a:br>
              <a:rPr lang="en-GB" sz="1400" dirty="0" smtClean="0">
                <a:solidFill>
                  <a:srgbClr val="000000"/>
                </a:solidFill>
                <a:latin typeface="Calibri"/>
                <a:ea typeface="ＭＳ Ｐゴシック" charset="0"/>
                <a:cs typeface="Calibri"/>
              </a:rPr>
            </a:br>
            <a:r>
              <a:rPr lang="en-GB" sz="1400" dirty="0" smtClean="0">
                <a:solidFill>
                  <a:srgbClr val="000000"/>
                </a:solidFill>
                <a:latin typeface="Calibri"/>
                <a:ea typeface="ＭＳ Ｐゴシック" charset="0"/>
                <a:cs typeface="Calibri"/>
              </a:rPr>
              <a:t>Same excitation for each ring by design (kickers connected together)</a:t>
            </a:r>
            <a:r>
              <a:rPr lang="en-GB" sz="1400" dirty="0" smtClean="0">
                <a:solidFill>
                  <a:srgbClr val="000000"/>
                </a:solidFill>
                <a:latin typeface="Calibri"/>
                <a:ea typeface="ＭＳ Ｐゴシック" charset="0"/>
                <a:cs typeface="Calibri"/>
              </a:rPr>
              <a:t>.</a:t>
            </a:r>
            <a:endParaRPr lang="en-GB" sz="1400" dirty="0" smtClean="0">
              <a:solidFill>
                <a:srgbClr val="000000"/>
              </a:solidFill>
              <a:latin typeface="Calibri"/>
              <a:ea typeface="ＭＳ Ｐゴシック" charset="0"/>
              <a:cs typeface="Calibri"/>
            </a:endParaRPr>
          </a:p>
          <a:p>
            <a:pPr marL="173038" indent="-136525" defTabSz="914400" fontAlgn="base">
              <a:spcBef>
                <a:spcPct val="20000"/>
              </a:spcBef>
              <a:spcAft>
                <a:spcPct val="20000"/>
              </a:spcAft>
              <a:buFont typeface="Wingdings" charset="0"/>
              <a:buChar char="§"/>
            </a:pPr>
            <a:endParaRPr lang="en-GB" sz="1400" dirty="0" smtClean="0">
              <a:solidFill>
                <a:srgbClr val="000000"/>
              </a:solidFill>
              <a:latin typeface="Calibri"/>
              <a:ea typeface="ＭＳ Ｐゴシック" charset="0"/>
              <a:cs typeface="Calibri"/>
            </a:endParaRPr>
          </a:p>
          <a:p>
            <a:pPr marL="173038" indent="-136525" defTabSz="914400" fontAlgn="base">
              <a:spcBef>
                <a:spcPct val="20000"/>
              </a:spcBef>
              <a:spcAft>
                <a:spcPct val="20000"/>
              </a:spcAft>
              <a:buFont typeface="Wingdings" charset="0"/>
              <a:buChar char="§"/>
            </a:pPr>
            <a:r>
              <a:rPr lang="en-GB" sz="1400" dirty="0" smtClean="0">
                <a:solidFill>
                  <a:srgbClr val="000000"/>
                </a:solidFill>
                <a:latin typeface="Calibri"/>
                <a:ea typeface="ＭＳ Ｐゴシック" charset="0"/>
                <a:cs typeface="Calibri"/>
              </a:rPr>
              <a:t>PSB OP request for “after LS1”:</a:t>
            </a:r>
          </a:p>
          <a:p>
            <a:pPr marL="536575" lvl="1" indent="-184150" defTabSz="914400" fontAlgn="base">
              <a:spcBef>
                <a:spcPct val="0"/>
              </a:spcBef>
              <a:spcAft>
                <a:spcPct val="0"/>
              </a:spcAft>
              <a:buFont typeface="Arial"/>
              <a:buChar char="•"/>
            </a:pPr>
            <a:r>
              <a:rPr lang="en-GB" sz="1400" b="1" i="1" dirty="0">
                <a:solidFill>
                  <a:srgbClr val="000000"/>
                </a:solidFill>
                <a:ea typeface="ＭＳ Ｐゴシック" charset="0"/>
                <a:cs typeface="Calibri"/>
              </a:rPr>
              <a:t>Motivation: resonant beam excitation to high amplitudes for machine studies</a:t>
            </a:r>
            <a:r>
              <a:rPr lang="en-GB" sz="1400" b="1" i="1" dirty="0" smtClean="0">
                <a:solidFill>
                  <a:srgbClr val="000000"/>
                </a:solidFill>
                <a:ea typeface="ＭＳ Ｐゴシック" charset="0"/>
                <a:cs typeface="Calibri"/>
              </a:rPr>
              <a:t>.</a:t>
            </a:r>
            <a:endParaRPr lang="en-GB" sz="1400" dirty="0" smtClean="0">
              <a:solidFill>
                <a:srgbClr val="000000"/>
              </a:solidFill>
              <a:latin typeface="Calibri"/>
              <a:ea typeface="ＭＳ Ｐゴシック" charset="0"/>
              <a:cs typeface="Calibri"/>
            </a:endParaRPr>
          </a:p>
          <a:p>
            <a:pPr marL="352425" lvl="1" defTabSz="914400" fontAlgn="base">
              <a:spcBef>
                <a:spcPct val="0"/>
              </a:spcBef>
              <a:spcAft>
                <a:spcPct val="0"/>
              </a:spcAft>
            </a:pPr>
            <a:r>
              <a:rPr lang="en-GB" sz="1400" dirty="0" smtClean="0">
                <a:solidFill>
                  <a:srgbClr val="000000"/>
                </a:solidFill>
                <a:latin typeface="Calibri"/>
                <a:ea typeface="ＭＳ Ｐゴシック" charset="0"/>
                <a:cs typeface="Calibri"/>
              </a:rPr>
              <a:t> </a:t>
            </a:r>
            <a:r>
              <a:rPr lang="en-GB" sz="1400" b="1" u="sng" dirty="0" smtClean="0">
                <a:solidFill>
                  <a:srgbClr val="000000"/>
                </a:solidFill>
                <a:latin typeface="Calibri"/>
                <a:ea typeface="ＭＳ Ｐゴシック" charset="0"/>
                <a:cs typeface="Calibri"/>
              </a:rPr>
              <a:t>Plan:</a:t>
            </a:r>
            <a:r>
              <a:rPr lang="en-GB" sz="1400" dirty="0" smtClean="0">
                <a:solidFill>
                  <a:srgbClr val="000000"/>
                </a:solidFill>
                <a:latin typeface="Calibri"/>
                <a:ea typeface="ＭＳ Ｐゴシック" charset="0"/>
                <a:cs typeface="Calibri"/>
              </a:rPr>
              <a:t> Chirp </a:t>
            </a:r>
            <a:r>
              <a:rPr lang="en-GB" sz="1400" dirty="0" smtClean="0">
                <a:solidFill>
                  <a:srgbClr val="000000"/>
                </a:solidFill>
                <a:latin typeface="Calibri"/>
                <a:ea typeface="ＭＳ Ｐゴシック" charset="0"/>
                <a:cs typeface="Calibri"/>
              </a:rPr>
              <a:t>excitation with the transverse damper, </a:t>
            </a:r>
            <a:r>
              <a:rPr lang="en-GB" sz="1400" dirty="0" smtClean="0">
                <a:solidFill>
                  <a:srgbClr val="000000"/>
                </a:solidFill>
                <a:latin typeface="Calibri"/>
                <a:ea typeface="ＭＳ Ｐゴシック" charset="0"/>
                <a:cs typeface="Calibri"/>
              </a:rPr>
              <a:t>similar to the PS</a:t>
            </a:r>
          </a:p>
          <a:p>
            <a:pPr marL="352425" lvl="1" defTabSz="914400" fontAlgn="base">
              <a:spcBef>
                <a:spcPct val="0"/>
              </a:spcBef>
              <a:spcAft>
                <a:spcPct val="0"/>
              </a:spcAft>
            </a:pPr>
            <a:r>
              <a:rPr lang="en-GB" sz="1400" dirty="0" smtClean="0">
                <a:solidFill>
                  <a:srgbClr val="000000"/>
                </a:solidFill>
                <a:latin typeface="Calibri"/>
                <a:ea typeface="ＭＳ Ｐゴシック" charset="0"/>
                <a:cs typeface="Calibri"/>
              </a:rPr>
              <a:t>Excitation </a:t>
            </a:r>
            <a:r>
              <a:rPr lang="en-GB" sz="1400" dirty="0" smtClean="0">
                <a:solidFill>
                  <a:srgbClr val="000000"/>
                </a:solidFill>
                <a:latin typeface="Calibri"/>
                <a:ea typeface="ＭＳ Ｐゴシック" charset="0"/>
                <a:cs typeface="Calibri"/>
              </a:rPr>
              <a:t>parameters can be common for each ring, with the possibility to turn the chirp </a:t>
            </a:r>
            <a:r>
              <a:rPr lang="en-GB" sz="1400" dirty="0">
                <a:solidFill>
                  <a:srgbClr val="000000"/>
                </a:solidFill>
                <a:latin typeface="Calibri"/>
                <a:ea typeface="ＭＳ Ｐゴシック" charset="0"/>
                <a:cs typeface="Calibri"/>
              </a:rPr>
              <a:t>o</a:t>
            </a:r>
            <a:r>
              <a:rPr lang="en-GB" sz="1400" dirty="0" smtClean="0">
                <a:solidFill>
                  <a:srgbClr val="000000"/>
                </a:solidFill>
                <a:latin typeface="Calibri"/>
                <a:ea typeface="ＭＳ Ｐゴシック" charset="0"/>
                <a:cs typeface="Calibri"/>
              </a:rPr>
              <a:t>n</a:t>
            </a:r>
            <a:r>
              <a:rPr lang="en-GB" sz="1400" dirty="0" smtClean="0">
                <a:solidFill>
                  <a:srgbClr val="000000"/>
                </a:solidFill>
                <a:latin typeface="Calibri"/>
                <a:ea typeface="ＭＳ Ｐゴシック" charset="0"/>
                <a:cs typeface="Calibri"/>
              </a:rPr>
              <a:t>/off for particular rings</a:t>
            </a:r>
            <a:r>
              <a:rPr lang="en-GB" sz="1400" dirty="0" smtClean="0">
                <a:solidFill>
                  <a:srgbClr val="000000"/>
                </a:solidFill>
                <a:latin typeface="Calibri"/>
                <a:ea typeface="ＭＳ Ｐゴシック" charset="0"/>
                <a:cs typeface="Calibri"/>
              </a:rPr>
              <a:t>. </a:t>
            </a:r>
            <a:endParaRPr lang="en-GB" sz="1400" dirty="0" smtClean="0">
              <a:solidFill>
                <a:srgbClr val="000000"/>
              </a:solidFill>
              <a:latin typeface="Calibri"/>
              <a:ea typeface="ＭＳ Ｐゴシック" charset="0"/>
              <a:cs typeface="Calibri"/>
            </a:endParaRPr>
          </a:p>
          <a:p>
            <a:pPr marL="352425" lvl="1" defTabSz="914400" fontAlgn="base">
              <a:spcBef>
                <a:spcPct val="0"/>
              </a:spcBef>
              <a:spcAft>
                <a:spcPct val="0"/>
              </a:spcAft>
            </a:pPr>
            <a:endParaRPr lang="en-GB" sz="1400" b="1" i="1" u="sng" dirty="0" smtClean="0">
              <a:solidFill>
                <a:srgbClr val="000000"/>
              </a:solidFill>
              <a:latin typeface="Calibri"/>
              <a:ea typeface="ＭＳ Ｐゴシック" charset="0"/>
              <a:cs typeface="Calibri"/>
            </a:endParaRPr>
          </a:p>
          <a:p>
            <a:pPr marL="352425" lvl="1" defTabSz="914400" fontAlgn="base">
              <a:spcBef>
                <a:spcPct val="0"/>
              </a:spcBef>
              <a:spcAft>
                <a:spcPct val="0"/>
              </a:spcAft>
            </a:pPr>
            <a:r>
              <a:rPr lang="en-GB" sz="1400" b="1" i="1" u="sng" dirty="0" smtClean="0">
                <a:solidFill>
                  <a:srgbClr val="000000"/>
                </a:solidFill>
                <a:latin typeface="Calibri"/>
                <a:ea typeface="ＭＳ Ｐゴシック" charset="0"/>
                <a:cs typeface="Calibri"/>
              </a:rPr>
              <a:t>Status</a:t>
            </a:r>
            <a:r>
              <a:rPr lang="en-GB" sz="1400" u="sng" dirty="0" smtClean="0">
                <a:solidFill>
                  <a:srgbClr val="000000"/>
                </a:solidFill>
                <a:latin typeface="Calibri"/>
                <a:ea typeface="ＭＳ Ｐゴシック" charset="0"/>
                <a:cs typeface="Calibri"/>
              </a:rPr>
              <a:t>:</a:t>
            </a:r>
            <a:r>
              <a:rPr lang="en-GB" sz="1400" dirty="0">
                <a:solidFill>
                  <a:srgbClr val="000000"/>
                </a:solidFill>
                <a:latin typeface="Calibri"/>
                <a:ea typeface="ＭＳ Ｐゴシック" charset="0"/>
                <a:cs typeface="Calibri"/>
              </a:rPr>
              <a:t>	</a:t>
            </a:r>
            <a:r>
              <a:rPr lang="en-US" sz="1400" dirty="0" smtClean="0">
                <a:solidFill>
                  <a:prstClr val="black"/>
                </a:solidFill>
              </a:rPr>
              <a:t>Some </a:t>
            </a:r>
            <a:r>
              <a:rPr lang="en-US" sz="1400" dirty="0">
                <a:solidFill>
                  <a:prstClr val="black"/>
                </a:solidFill>
              </a:rPr>
              <a:t>“PSB specific” </a:t>
            </a:r>
            <a:r>
              <a:rPr lang="en-US" sz="1400" dirty="0" smtClean="0">
                <a:solidFill>
                  <a:prstClr val="black"/>
                </a:solidFill>
              </a:rPr>
              <a:t>parts </a:t>
            </a:r>
            <a:r>
              <a:rPr lang="en-US" sz="1400" dirty="0">
                <a:solidFill>
                  <a:prstClr val="black"/>
                </a:solidFill>
              </a:rPr>
              <a:t>of the FESA to be done to handle 4 rings of the </a:t>
            </a:r>
            <a:r>
              <a:rPr lang="en-US" sz="1400" dirty="0" smtClean="0">
                <a:solidFill>
                  <a:prstClr val="black"/>
                </a:solidFill>
              </a:rPr>
              <a:t>PSB</a:t>
            </a:r>
            <a:endParaRPr lang="en-GB" sz="1400" dirty="0" smtClean="0">
              <a:solidFill>
                <a:srgbClr val="000000"/>
              </a:solidFill>
              <a:ea typeface="ＭＳ Ｐゴシック" charset="0"/>
              <a:cs typeface="Calibri"/>
            </a:endParaRPr>
          </a:p>
          <a:p>
            <a:pPr marL="352425" lvl="1" defTabSz="914400" fontAlgn="base">
              <a:spcBef>
                <a:spcPct val="0"/>
              </a:spcBef>
              <a:spcAft>
                <a:spcPct val="0"/>
              </a:spcAft>
            </a:pPr>
            <a:endParaRPr lang="en-GB" sz="1400" dirty="0">
              <a:solidFill>
                <a:srgbClr val="000000"/>
              </a:solidFill>
              <a:latin typeface="Calibri"/>
              <a:ea typeface="ＭＳ Ｐゴシック" charset="0"/>
              <a:cs typeface="Calibri"/>
            </a:endParaRPr>
          </a:p>
          <a:p>
            <a:pPr marL="536575" lvl="1" indent="-184150" defTabSz="914400" fontAlgn="base">
              <a:spcBef>
                <a:spcPct val="0"/>
              </a:spcBef>
              <a:spcAft>
                <a:spcPct val="0"/>
              </a:spcAft>
              <a:buFont typeface="Arial"/>
              <a:buChar char="•"/>
            </a:pPr>
            <a:r>
              <a:rPr lang="en-GB" sz="1400" b="1" i="1" dirty="0" smtClean="0">
                <a:solidFill>
                  <a:srgbClr val="000000"/>
                </a:solidFill>
                <a:latin typeface="Calibri"/>
                <a:ea typeface="ＭＳ Ｐゴシック" charset="0"/>
                <a:cs typeface="Calibri"/>
              </a:rPr>
              <a:t> </a:t>
            </a:r>
            <a:r>
              <a:rPr lang="en-GB" sz="1400" b="1" i="1" dirty="0">
                <a:solidFill>
                  <a:srgbClr val="000000"/>
                </a:solidFill>
                <a:ea typeface="ＭＳ Ｐゴシック" charset="0"/>
                <a:cs typeface="Calibri"/>
              </a:rPr>
              <a:t>Motivation: kick adjustment according to actual </a:t>
            </a:r>
            <a:r>
              <a:rPr lang="en-GB" sz="1400" b="1" i="1" dirty="0" smtClean="0">
                <a:solidFill>
                  <a:srgbClr val="000000"/>
                </a:solidFill>
                <a:ea typeface="ＭＳ Ｐゴシック" charset="0"/>
                <a:cs typeface="Calibri"/>
              </a:rPr>
              <a:t>requirement</a:t>
            </a:r>
            <a:endParaRPr lang="en-GB" sz="1400" dirty="0" smtClean="0">
              <a:solidFill>
                <a:srgbClr val="000000"/>
              </a:solidFill>
              <a:latin typeface="Calibri"/>
              <a:ea typeface="ＭＳ Ｐゴシック" charset="0"/>
              <a:cs typeface="Calibri"/>
            </a:endParaRPr>
          </a:p>
          <a:p>
            <a:pPr marL="352425" lvl="1" defTabSz="914400" fontAlgn="base">
              <a:spcBef>
                <a:spcPct val="0"/>
              </a:spcBef>
              <a:spcAft>
                <a:spcPct val="0"/>
              </a:spcAft>
            </a:pPr>
            <a:r>
              <a:rPr lang="en-GB" sz="1400" b="1" u="sng" dirty="0" smtClean="0">
                <a:solidFill>
                  <a:srgbClr val="000000"/>
                </a:solidFill>
                <a:latin typeface="Calibri"/>
                <a:ea typeface="ＭＳ Ｐゴシック" charset="0"/>
                <a:cs typeface="Calibri"/>
              </a:rPr>
              <a:t>Plan:</a:t>
            </a:r>
            <a:r>
              <a:rPr lang="en-GB" sz="1400" dirty="0" smtClean="0">
                <a:solidFill>
                  <a:srgbClr val="000000"/>
                </a:solidFill>
                <a:latin typeface="Calibri"/>
                <a:ea typeface="ＭＳ Ｐゴシック" charset="0"/>
                <a:cs typeface="Calibri"/>
              </a:rPr>
              <a:t> Remote </a:t>
            </a:r>
            <a:r>
              <a:rPr lang="en-GB" sz="1400" dirty="0" smtClean="0">
                <a:solidFill>
                  <a:srgbClr val="000000"/>
                </a:solidFill>
                <a:latin typeface="Calibri"/>
                <a:ea typeface="ＭＳ Ｐゴシック" charset="0"/>
                <a:cs typeface="Calibri"/>
              </a:rPr>
              <a:t>control for the high voltage power </a:t>
            </a:r>
            <a:r>
              <a:rPr lang="en-GB" sz="1400" dirty="0" smtClean="0">
                <a:solidFill>
                  <a:srgbClr val="000000"/>
                </a:solidFill>
                <a:latin typeface="Calibri"/>
                <a:ea typeface="ＭＳ Ｐゴシック" charset="0"/>
                <a:cs typeface="Calibri"/>
              </a:rPr>
              <a:t>supply</a:t>
            </a:r>
            <a:r>
              <a:rPr lang="en-GB" sz="1400" dirty="0">
                <a:solidFill>
                  <a:srgbClr val="000000"/>
                </a:solidFill>
                <a:latin typeface="Calibri"/>
                <a:ea typeface="ＭＳ Ｐゴシック" charset="0"/>
                <a:cs typeface="Calibri"/>
              </a:rPr>
              <a:t> </a:t>
            </a:r>
            <a:r>
              <a:rPr lang="en-GB" sz="1400" dirty="0" smtClean="0">
                <a:solidFill>
                  <a:srgbClr val="000000"/>
                </a:solidFill>
                <a:latin typeface="Calibri"/>
                <a:ea typeface="ＭＳ Ｐゴシック" charset="0"/>
                <a:cs typeface="Calibri"/>
              </a:rPr>
              <a:t>(existing PS can be controlled with an analogue signal)</a:t>
            </a:r>
            <a:endParaRPr lang="en-GB" sz="1400" dirty="0" smtClean="0">
              <a:solidFill>
                <a:srgbClr val="000000"/>
              </a:solidFill>
              <a:latin typeface="Calibri"/>
              <a:ea typeface="ＭＳ Ｐゴシック" charset="0"/>
              <a:cs typeface="Calibri"/>
            </a:endParaRPr>
          </a:p>
          <a:p>
            <a:pPr marL="352425" lvl="1" defTabSz="914400" fontAlgn="base">
              <a:spcBef>
                <a:spcPct val="0"/>
              </a:spcBef>
              <a:spcAft>
                <a:spcPct val="0"/>
              </a:spcAft>
            </a:pPr>
            <a:endParaRPr lang="en-GB" sz="1400" b="1" u="sng" dirty="0" smtClean="0">
              <a:solidFill>
                <a:srgbClr val="000000"/>
              </a:solidFill>
              <a:latin typeface="Calibri"/>
              <a:ea typeface="ＭＳ Ｐゴシック" charset="0"/>
              <a:cs typeface="Calibri"/>
            </a:endParaRPr>
          </a:p>
          <a:p>
            <a:pPr marL="352425" lvl="1" defTabSz="914400" fontAlgn="base">
              <a:spcBef>
                <a:spcPct val="0"/>
              </a:spcBef>
              <a:spcAft>
                <a:spcPct val="0"/>
              </a:spcAft>
            </a:pPr>
            <a:r>
              <a:rPr lang="en-GB" sz="1400" b="1" u="sng" dirty="0" smtClean="0">
                <a:solidFill>
                  <a:srgbClr val="000000"/>
                </a:solidFill>
                <a:latin typeface="Calibri"/>
                <a:ea typeface="ＭＳ Ｐゴシック" charset="0"/>
                <a:cs typeface="Calibri"/>
              </a:rPr>
              <a:t>Status:</a:t>
            </a:r>
            <a:r>
              <a:rPr lang="en-GB" sz="1400" dirty="0">
                <a:solidFill>
                  <a:srgbClr val="000000"/>
                </a:solidFill>
                <a:latin typeface="Calibri"/>
                <a:ea typeface="ＭＳ Ｐゴシック" charset="0"/>
                <a:cs typeface="Calibri"/>
              </a:rPr>
              <a:t>	</a:t>
            </a:r>
            <a:r>
              <a:rPr lang="en-US" sz="1400" dirty="0" smtClean="0">
                <a:solidFill>
                  <a:prstClr val="black"/>
                </a:solidFill>
              </a:rPr>
              <a:t>Cleaning </a:t>
            </a:r>
            <a:r>
              <a:rPr lang="en-US" sz="1400" dirty="0">
                <a:solidFill>
                  <a:prstClr val="black"/>
                </a:solidFill>
              </a:rPr>
              <a:t>of old kicker hardware </a:t>
            </a:r>
            <a:r>
              <a:rPr lang="en-US" sz="1400" dirty="0" smtClean="0">
                <a:solidFill>
                  <a:prstClr val="black"/>
                </a:solidFill>
              </a:rPr>
              <a:t>ongoing</a:t>
            </a:r>
          </a:p>
          <a:p>
            <a:pPr marL="352425" lvl="1" defTabSz="914400" fontAlgn="base">
              <a:spcBef>
                <a:spcPct val="0"/>
              </a:spcBef>
              <a:spcAft>
                <a:spcPct val="0"/>
              </a:spcAft>
            </a:pPr>
            <a:r>
              <a:rPr lang="en-US" sz="1400" dirty="0" smtClean="0">
                <a:solidFill>
                  <a:prstClr val="black"/>
                </a:solidFill>
              </a:rPr>
              <a:t>	HW </a:t>
            </a:r>
            <a:r>
              <a:rPr lang="en-US" sz="1400" dirty="0">
                <a:solidFill>
                  <a:prstClr val="black"/>
                </a:solidFill>
              </a:rPr>
              <a:t>installed in the machine ready for the beam</a:t>
            </a:r>
          </a:p>
          <a:p>
            <a:pPr marL="352425" lvl="1" defTabSz="914400" fontAlgn="base">
              <a:spcBef>
                <a:spcPct val="0"/>
              </a:spcBef>
              <a:spcAft>
                <a:spcPct val="0"/>
              </a:spcAft>
            </a:pPr>
            <a:r>
              <a:rPr lang="en-US" sz="1400" dirty="0">
                <a:solidFill>
                  <a:prstClr val="black"/>
                </a:solidFill>
              </a:rPr>
              <a:t>	</a:t>
            </a:r>
            <a:r>
              <a:rPr lang="en-US" sz="1400" dirty="0" smtClean="0">
                <a:solidFill>
                  <a:prstClr val="black"/>
                </a:solidFill>
              </a:rPr>
              <a:t>On  </a:t>
            </a:r>
            <a:r>
              <a:rPr lang="en-US" sz="1400" dirty="0">
                <a:solidFill>
                  <a:prstClr val="black"/>
                </a:solidFill>
              </a:rPr>
              <a:t>the DAC mezzanines , slow DACs for controlling high voltage of the kicker; this DAC is not included in the FPGA </a:t>
            </a:r>
            <a:r>
              <a:rPr lang="en-US" sz="1400" dirty="0" smtClean="0">
                <a:solidFill>
                  <a:prstClr val="black"/>
                </a:solidFill>
              </a:rPr>
              <a:t>	(</a:t>
            </a:r>
            <a:r>
              <a:rPr lang="en-US" sz="1400" dirty="0">
                <a:solidFill>
                  <a:prstClr val="black"/>
                </a:solidFill>
              </a:rPr>
              <a:t>Andrea) and FESA yet (SW</a:t>
            </a:r>
            <a:r>
              <a:rPr lang="en-US" sz="1400" dirty="0" smtClean="0">
                <a:solidFill>
                  <a:prstClr val="black"/>
                </a:solidFill>
              </a:rPr>
              <a:t>)</a:t>
            </a:r>
            <a:endParaRPr lang="en-GB" sz="1400" dirty="0" smtClean="0">
              <a:solidFill>
                <a:srgbClr val="000000"/>
              </a:solidFill>
              <a:latin typeface="Calibri"/>
              <a:ea typeface="ＭＳ Ｐゴシック" charset="0"/>
              <a:cs typeface="Calibri"/>
            </a:endParaRPr>
          </a:p>
          <a:p>
            <a:pPr marL="352425" lvl="1" defTabSz="914400" fontAlgn="base">
              <a:spcBef>
                <a:spcPct val="0"/>
              </a:spcBef>
              <a:spcAft>
                <a:spcPct val="0"/>
              </a:spcAft>
            </a:pPr>
            <a:endParaRPr lang="en-GB" sz="1400" b="1" i="1" dirty="0" smtClean="0">
              <a:solidFill>
                <a:srgbClr val="000000"/>
              </a:solidFill>
              <a:latin typeface="Calibri"/>
              <a:ea typeface="ＭＳ Ｐゴシック" charset="0"/>
              <a:cs typeface="Calibri"/>
            </a:endParaRPr>
          </a:p>
          <a:p>
            <a:pPr marL="536575" lvl="1" indent="-184150" defTabSz="914400" fontAlgn="base">
              <a:spcBef>
                <a:spcPct val="0"/>
              </a:spcBef>
              <a:spcAft>
                <a:spcPct val="0"/>
              </a:spcAft>
              <a:buFont typeface="Arial"/>
              <a:buChar char="•"/>
            </a:pPr>
            <a:r>
              <a:rPr lang="en-GB" sz="1400" b="1" i="1" dirty="0">
                <a:solidFill>
                  <a:srgbClr val="000000"/>
                </a:solidFill>
                <a:ea typeface="ＭＳ Ｐゴシック" charset="0"/>
                <a:cs typeface="Calibri"/>
              </a:rPr>
              <a:t>Motivation:  Individual Acquisitions per ring to measure four rings in </a:t>
            </a:r>
            <a:r>
              <a:rPr lang="en-GB" sz="1400" b="1" i="1" dirty="0" smtClean="0">
                <a:solidFill>
                  <a:srgbClr val="000000"/>
                </a:solidFill>
                <a:ea typeface="ＭＳ Ｐゴシック" charset="0"/>
                <a:cs typeface="Calibri"/>
              </a:rPr>
              <a:t>parallel for ring </a:t>
            </a:r>
            <a:r>
              <a:rPr lang="en-GB" sz="1400" b="1" i="1" dirty="0">
                <a:solidFill>
                  <a:srgbClr val="000000"/>
                </a:solidFill>
                <a:ea typeface="ＭＳ Ｐゴシック" charset="0"/>
                <a:cs typeface="Calibri"/>
              </a:rPr>
              <a:t>matching </a:t>
            </a:r>
            <a:r>
              <a:rPr lang="en-GB" sz="1400" b="1" i="1" dirty="0" smtClean="0">
                <a:solidFill>
                  <a:srgbClr val="000000"/>
                </a:solidFill>
                <a:ea typeface="ＭＳ Ｐゴシック" charset="0"/>
                <a:cs typeface="Calibri"/>
              </a:rPr>
              <a:t>and fine </a:t>
            </a:r>
            <a:r>
              <a:rPr lang="en-GB" sz="1400" b="1" i="1" dirty="0">
                <a:solidFill>
                  <a:srgbClr val="000000"/>
                </a:solidFill>
                <a:ea typeface="ＭＳ Ｐゴシック" charset="0"/>
                <a:cs typeface="Calibri"/>
              </a:rPr>
              <a:t>machine </a:t>
            </a:r>
            <a:r>
              <a:rPr lang="en-GB" sz="1400" b="1" i="1" dirty="0" smtClean="0">
                <a:solidFill>
                  <a:srgbClr val="000000"/>
                </a:solidFill>
                <a:ea typeface="ＭＳ Ｐゴシック" charset="0"/>
                <a:cs typeface="Calibri"/>
              </a:rPr>
              <a:t>tuning</a:t>
            </a:r>
          </a:p>
          <a:p>
            <a:pPr marL="352425" lvl="1" defTabSz="914400" fontAlgn="base">
              <a:spcBef>
                <a:spcPct val="0"/>
              </a:spcBef>
              <a:spcAft>
                <a:spcPct val="0"/>
              </a:spcAft>
            </a:pPr>
            <a:r>
              <a:rPr lang="en-GB" sz="1400" b="1" u="sng" dirty="0" smtClean="0">
                <a:solidFill>
                  <a:srgbClr val="000000"/>
                </a:solidFill>
                <a:ea typeface="ＭＳ Ｐゴシック" charset="0"/>
                <a:cs typeface="Calibri"/>
              </a:rPr>
              <a:t>Status:</a:t>
            </a:r>
            <a:r>
              <a:rPr lang="en-GB" sz="1400" b="1" i="1" dirty="0" smtClean="0">
                <a:solidFill>
                  <a:srgbClr val="000000"/>
                </a:solidFill>
                <a:ea typeface="ＭＳ Ｐゴシック" charset="0"/>
                <a:cs typeface="Calibri"/>
              </a:rPr>
              <a:t> </a:t>
            </a:r>
            <a:r>
              <a:rPr lang="en-US" sz="1400" dirty="0" smtClean="0">
                <a:solidFill>
                  <a:prstClr val="black"/>
                </a:solidFill>
              </a:rPr>
              <a:t> </a:t>
            </a:r>
            <a:r>
              <a:rPr lang="en-US" sz="1400" dirty="0">
                <a:solidFill>
                  <a:prstClr val="black"/>
                </a:solidFill>
              </a:rPr>
              <a:t>4 DABs, one DAB per ring, with separate acquisition of each ring and its own revolution installed and under tests </a:t>
            </a:r>
            <a:r>
              <a:rPr lang="en-US" sz="1400" dirty="0" smtClean="0">
                <a:solidFill>
                  <a:prstClr val="black"/>
                </a:solidFill>
              </a:rPr>
              <a:t>for </a:t>
            </a:r>
            <a:r>
              <a:rPr lang="en-US" sz="1400" dirty="0">
                <a:solidFill>
                  <a:prstClr val="black"/>
                </a:solidFill>
              </a:rPr>
              <a:t>SW </a:t>
            </a:r>
            <a:r>
              <a:rPr lang="en-US" sz="1400" dirty="0" smtClean="0">
                <a:solidFill>
                  <a:prstClr val="black"/>
                </a:solidFill>
              </a:rPr>
              <a:t>developments </a:t>
            </a:r>
            <a:r>
              <a:rPr lang="en-US" sz="1400" dirty="0">
                <a:solidFill>
                  <a:prstClr val="black"/>
                </a:solidFill>
              </a:rPr>
              <a:t>for few months</a:t>
            </a:r>
          </a:p>
          <a:p>
            <a:pPr marL="536575" lvl="1" indent="-184150" defTabSz="914400" fontAlgn="base">
              <a:spcBef>
                <a:spcPct val="0"/>
              </a:spcBef>
              <a:spcAft>
                <a:spcPct val="0"/>
              </a:spcAft>
              <a:buFont typeface="Arial"/>
              <a:buChar char="•"/>
            </a:pPr>
            <a:endParaRPr lang="en-GB" sz="1400" b="1" i="1" dirty="0">
              <a:solidFill>
                <a:srgbClr val="000000"/>
              </a:solidFill>
              <a:ea typeface="ＭＳ Ｐゴシック" charset="0"/>
              <a:cs typeface="Calibri"/>
            </a:endParaRPr>
          </a:p>
          <a:p>
            <a:pPr marL="536575" lvl="1" indent="-184150" defTabSz="914400" fontAlgn="base">
              <a:spcBef>
                <a:spcPct val="0"/>
              </a:spcBef>
              <a:spcAft>
                <a:spcPct val="0"/>
              </a:spcAft>
            </a:pPr>
            <a:endParaRPr lang="en-GB" sz="1400" dirty="0" smtClean="0">
              <a:solidFill>
                <a:srgbClr val="000000"/>
              </a:solidFill>
              <a:latin typeface="Calibri"/>
              <a:ea typeface="ＭＳ Ｐゴシック" charset="0"/>
              <a:cs typeface="Calibri"/>
            </a:endParaRPr>
          </a:p>
          <a:p>
            <a:pPr marL="536575" lvl="1" indent="-184150" defTabSz="914400" fontAlgn="base">
              <a:spcBef>
                <a:spcPct val="0"/>
              </a:spcBef>
              <a:spcAft>
                <a:spcPct val="0"/>
              </a:spcAft>
            </a:pPr>
            <a:endParaRPr lang="en-GB" sz="1400" dirty="0" smtClean="0">
              <a:solidFill>
                <a:srgbClr val="000000"/>
              </a:solidFill>
              <a:latin typeface="Calibri"/>
              <a:ea typeface="ＭＳ Ｐゴシック" charset="0"/>
              <a:cs typeface="Calibri"/>
            </a:endParaRPr>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r 3"/>
          <p:cNvGrpSpPr/>
          <p:nvPr/>
        </p:nvGrpSpPr>
        <p:grpSpPr>
          <a:xfrm>
            <a:off x="76200" y="1"/>
            <a:ext cx="7446796" cy="685800"/>
            <a:chOff x="76200" y="1"/>
            <a:chExt cx="7446796" cy="685800"/>
          </a:xfrm>
        </p:grpSpPr>
        <p:sp>
          <p:nvSpPr>
            <p:cNvPr id="6" name="Rectangle à coins arrondis 5"/>
            <p:cNvSpPr/>
            <p:nvPr/>
          </p:nvSpPr>
          <p:spPr>
            <a:xfrm>
              <a:off x="3054349" y="1"/>
              <a:ext cx="4468647" cy="68580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sz="4000" dirty="0">
                <a:solidFill>
                  <a:srgbClr val="FF0000"/>
                </a:solidFill>
              </a:endParaRPr>
            </a:p>
          </p:txBody>
        </p:sp>
        <p:pic>
          <p:nvPicPr>
            <p:cNvPr id="7" name="Image 14" descr="qp_logo2.jpg"/>
            <p:cNvPicPr>
              <a:picLocks noChangeAspect="1"/>
            </p:cNvPicPr>
            <p:nvPr/>
          </p:nvPicPr>
          <p:blipFill>
            <a:blip r:embed="rId3"/>
            <a:srcRect/>
            <a:stretch>
              <a:fillRect/>
            </a:stretch>
          </p:blipFill>
          <p:spPr bwMode="auto">
            <a:xfrm>
              <a:off x="76200" y="76200"/>
              <a:ext cx="723900" cy="609600"/>
            </a:xfrm>
            <a:prstGeom prst="rect">
              <a:avLst/>
            </a:prstGeom>
            <a:noFill/>
            <a:ln w="9525">
              <a:noFill/>
              <a:miter lim="800000"/>
              <a:headEnd/>
              <a:tailEnd/>
            </a:ln>
          </p:spPr>
        </p:pic>
        <p:cxnSp>
          <p:nvCxnSpPr>
            <p:cNvPr id="8" name="Connecteur droit 7"/>
            <p:cNvCxnSpPr>
              <a:stCxn id="7" idx="2"/>
            </p:cNvCxnSpPr>
            <p:nvPr/>
          </p:nvCxnSpPr>
          <p:spPr>
            <a:xfrm rot="16200000" flipH="1">
              <a:off x="2168525" y="-1044575"/>
              <a:ext cx="1" cy="3460750"/>
            </a:xfrm>
            <a:prstGeom prst="line">
              <a:avLst/>
            </a:prstGeom>
          </p:spPr>
          <p:style>
            <a:lnRef idx="2">
              <a:schemeClr val="accent1"/>
            </a:lnRef>
            <a:fillRef idx="0">
              <a:schemeClr val="accent1"/>
            </a:fillRef>
            <a:effectRef idx="1">
              <a:schemeClr val="accent1"/>
            </a:effectRef>
            <a:fontRef idx="minor">
              <a:schemeClr val="tx1"/>
            </a:fontRef>
          </p:style>
        </p:cxnSp>
      </p:grpSp>
      <p:pic>
        <p:nvPicPr>
          <p:cNvPr id="9" name="Picture 8" descr="Logo60ans_image.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06571" y="33718"/>
            <a:ext cx="1017758" cy="701227"/>
          </a:xfrm>
          <a:prstGeom prst="rect">
            <a:avLst/>
          </a:prstGeom>
        </p:spPr>
      </p:pic>
      <p:sp>
        <p:nvSpPr>
          <p:cNvPr id="12" name="Title 1"/>
          <p:cNvSpPr txBox="1">
            <a:spLocks/>
          </p:cNvSpPr>
          <p:nvPr/>
        </p:nvSpPr>
        <p:spPr>
          <a:xfrm>
            <a:off x="587929" y="-254151"/>
            <a:ext cx="82296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3400" dirty="0" smtClean="0">
                <a:solidFill>
                  <a:srgbClr val="FF0000"/>
                </a:solidFill>
              </a:rPr>
              <a:t>Tune monitor in the </a:t>
            </a:r>
            <a:r>
              <a:rPr lang="en-US" sz="3400" dirty="0" smtClean="0">
                <a:solidFill>
                  <a:srgbClr val="FF0000"/>
                </a:solidFill>
              </a:rPr>
              <a:t>PS, AD</a:t>
            </a:r>
            <a:endParaRPr lang="en-US" sz="3400" dirty="0">
              <a:solidFill>
                <a:srgbClr val="FF0000"/>
              </a:solidFill>
            </a:endParaRPr>
          </a:p>
        </p:txBody>
      </p:sp>
      <p:sp>
        <p:nvSpPr>
          <p:cNvPr id="11" name="Rectangle 4"/>
          <p:cNvSpPr>
            <a:spLocks noChangeArrowheads="1"/>
          </p:cNvSpPr>
          <p:nvPr/>
        </p:nvSpPr>
        <p:spPr bwMode="auto">
          <a:xfrm>
            <a:off x="231775" y="935432"/>
            <a:ext cx="8642350" cy="5761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lstStyle/>
          <a:p>
            <a:pPr marL="285750" indent="-285750">
              <a:buFont typeface="Arial"/>
              <a:buChar char="•"/>
            </a:pPr>
            <a:r>
              <a:rPr lang="en-US" sz="1600" b="1" dirty="0" smtClean="0"/>
              <a:t>PS</a:t>
            </a:r>
          </a:p>
          <a:p>
            <a:pPr marL="742950" lvl="1" indent="-285750">
              <a:buFont typeface="Arial"/>
              <a:buChar char="•"/>
            </a:pPr>
            <a:r>
              <a:rPr lang="en-US" sz="1600" dirty="0" smtClean="0"/>
              <a:t>New long </a:t>
            </a:r>
            <a:r>
              <a:rPr lang="en-US" sz="1600" dirty="0" err="1" smtClean="0"/>
              <a:t>stripline</a:t>
            </a:r>
            <a:r>
              <a:rPr lang="en-US" sz="1600" dirty="0" smtClean="0"/>
              <a:t> has been built and installed (May 2013).</a:t>
            </a:r>
          </a:p>
          <a:p>
            <a:pPr marL="742950" lvl="1" indent="-285750">
              <a:buFont typeface="Arial"/>
              <a:buChar char="•"/>
            </a:pPr>
            <a:r>
              <a:rPr lang="en-US" sz="1600" dirty="0" smtClean="0"/>
              <a:t>The pick will </a:t>
            </a:r>
            <a:r>
              <a:rPr lang="en-US" sz="1600" dirty="0"/>
              <a:t>be connected to the acquisition as soon as the PSB is </a:t>
            </a:r>
            <a:r>
              <a:rPr lang="en-US" sz="1600" dirty="0" smtClean="0"/>
              <a:t>done (HW ready)</a:t>
            </a:r>
          </a:p>
          <a:p>
            <a:pPr marL="742950" lvl="1" indent="-285750">
              <a:buFont typeface="Arial"/>
              <a:buChar char="•"/>
            </a:pPr>
            <a:r>
              <a:rPr lang="en-US" sz="1600" dirty="0" smtClean="0"/>
              <a:t>Foreseen </a:t>
            </a:r>
            <a:r>
              <a:rPr lang="en-US" sz="1600" dirty="0"/>
              <a:t>two separate acquisitions for the start-up (2 </a:t>
            </a:r>
            <a:r>
              <a:rPr lang="en-US" sz="1600" dirty="0" smtClean="0"/>
              <a:t>DABs): To be implemented in </a:t>
            </a:r>
            <a:r>
              <a:rPr lang="en-US" sz="1600" dirty="0" err="1" smtClean="0"/>
              <a:t>Fesa</a:t>
            </a:r>
            <a:endParaRPr lang="en-US" sz="1600" dirty="0" smtClean="0"/>
          </a:p>
          <a:p>
            <a:pPr marL="742950" lvl="1" indent="-285750">
              <a:buFont typeface="Arial"/>
              <a:buChar char="•"/>
            </a:pPr>
            <a:endParaRPr lang="en-US" sz="1600" b="1" dirty="0" smtClean="0"/>
          </a:p>
          <a:p>
            <a:pPr marL="742950" lvl="1" indent="-285750">
              <a:buFont typeface="Arial"/>
              <a:buChar char="•"/>
            </a:pPr>
            <a:endParaRPr lang="en-US" sz="1600" b="1" dirty="0" smtClean="0"/>
          </a:p>
          <a:p>
            <a:pPr marL="285750" indent="-285750">
              <a:buFont typeface="Arial"/>
              <a:buChar char="•"/>
            </a:pPr>
            <a:r>
              <a:rPr lang="en-US" sz="1600" b="1" dirty="0" smtClean="0"/>
              <a:t> </a:t>
            </a:r>
            <a:r>
              <a:rPr lang="en-US" sz="1600" b="1" dirty="0"/>
              <a:t>AD</a:t>
            </a:r>
          </a:p>
          <a:p>
            <a:pPr marL="742950" lvl="1" indent="-285750">
              <a:buFont typeface="Arial"/>
              <a:buChar char="•"/>
            </a:pPr>
            <a:r>
              <a:rPr lang="en-US" sz="1600" dirty="0"/>
              <a:t>VME with DAB installed</a:t>
            </a:r>
          </a:p>
          <a:p>
            <a:pPr marL="742950" lvl="1" indent="-285750">
              <a:buFont typeface="Arial"/>
              <a:buChar char="•"/>
            </a:pPr>
            <a:r>
              <a:rPr lang="en-US" sz="1600" dirty="0"/>
              <a:t>The BBQ permanent installation requires an access to electrode signals of one position pick-up with favorable beta functions; Preferably it should be active splitting of signals from the head amplifier, To be done in collaboration with the PI </a:t>
            </a:r>
            <a:r>
              <a:rPr lang="en-US" sz="1600" dirty="0" smtClean="0"/>
              <a:t>section</a:t>
            </a:r>
          </a:p>
          <a:p>
            <a:pPr marL="742950" lvl="1" indent="-285750">
              <a:buFont typeface="Arial"/>
              <a:buChar char="•"/>
            </a:pPr>
            <a:r>
              <a:rPr lang="en-US" sz="1600" dirty="0" err="1" smtClean="0"/>
              <a:t>Fesa</a:t>
            </a:r>
            <a:r>
              <a:rPr lang="en-US" sz="1600" dirty="0" smtClean="0"/>
              <a:t> and expert </a:t>
            </a:r>
            <a:r>
              <a:rPr lang="en-US" sz="1600" dirty="0" err="1" smtClean="0"/>
              <a:t>Gui</a:t>
            </a:r>
            <a:r>
              <a:rPr lang="en-US" sz="1600" dirty="0" smtClean="0"/>
              <a:t> to be followed up</a:t>
            </a:r>
            <a:endParaRPr lang="en-US" sz="1600" dirty="0"/>
          </a:p>
          <a:p>
            <a:pPr marL="285750" indent="-285750">
              <a:buFont typeface="Arial"/>
              <a:buChar char="•"/>
            </a:pPr>
            <a:endParaRPr lang="en-US" sz="1600" b="1" dirty="0" smtClean="0"/>
          </a:p>
          <a:p>
            <a:pPr marL="285750" indent="-285750">
              <a:buFont typeface="Arial"/>
              <a:buChar char="•"/>
            </a:pPr>
            <a:endParaRPr lang="en-US" sz="1600" b="1" dirty="0"/>
          </a:p>
          <a:p>
            <a:pPr marL="285750" indent="-285750">
              <a:buFont typeface="Arial"/>
              <a:buChar char="•"/>
            </a:pPr>
            <a:r>
              <a:rPr lang="en-US" sz="1600" b="1" dirty="0" smtClean="0"/>
              <a:t> Software and expert GUIs</a:t>
            </a:r>
            <a:endParaRPr lang="en-US" sz="1600" dirty="0">
              <a:solidFill>
                <a:srgbClr val="000000"/>
              </a:solidFill>
              <a:latin typeface="Calibri"/>
              <a:ea typeface="ＭＳ Ｐゴシック" charset="0"/>
              <a:cs typeface="Calibri"/>
            </a:endParaRPr>
          </a:p>
          <a:p>
            <a:pPr marL="638175" lvl="1" indent="-285750" defTabSz="914400" fontAlgn="base">
              <a:spcBef>
                <a:spcPct val="0"/>
              </a:spcBef>
              <a:spcAft>
                <a:spcPct val="0"/>
              </a:spcAft>
              <a:buFont typeface="Arial"/>
              <a:buChar char="•"/>
            </a:pPr>
            <a:r>
              <a:rPr lang="en-US" sz="1600" dirty="0"/>
              <a:t>After FESA changes the </a:t>
            </a:r>
            <a:r>
              <a:rPr lang="en-US" sz="1600" dirty="0" err="1" smtClean="0"/>
              <a:t>TuneViewer</a:t>
            </a:r>
            <a:r>
              <a:rPr lang="en-US" sz="1600" dirty="0" smtClean="0"/>
              <a:t> </a:t>
            </a:r>
            <a:r>
              <a:rPr lang="en-US" sz="1600" dirty="0"/>
              <a:t>does not work anymore</a:t>
            </a:r>
            <a:r>
              <a:rPr lang="en-US" sz="1600" dirty="0" smtClean="0"/>
              <a:t>.</a:t>
            </a:r>
          </a:p>
          <a:p>
            <a:pPr marL="638175" lvl="1" indent="-285750" defTabSz="914400" fontAlgn="base">
              <a:spcBef>
                <a:spcPct val="0"/>
              </a:spcBef>
              <a:spcAft>
                <a:spcPct val="0"/>
              </a:spcAft>
              <a:buFont typeface="Arial"/>
              <a:buChar char="•"/>
            </a:pPr>
            <a:r>
              <a:rPr lang="en-US" sz="1600" dirty="0" smtClean="0"/>
              <a:t>New tool in preparation by </a:t>
            </a:r>
            <a:r>
              <a:rPr lang="en-US" sz="1600" dirty="0" err="1" smtClean="0"/>
              <a:t>Stephane</a:t>
            </a:r>
            <a:endParaRPr lang="en-US" sz="1600" dirty="0" smtClean="0"/>
          </a:p>
          <a:p>
            <a:pPr marL="638175" lvl="1" indent="-285750" defTabSz="914400" fontAlgn="base">
              <a:spcBef>
                <a:spcPct val="0"/>
              </a:spcBef>
              <a:spcAft>
                <a:spcPct val="0"/>
              </a:spcAft>
              <a:buFont typeface="Arial"/>
              <a:buChar char="•"/>
            </a:pPr>
            <a:r>
              <a:rPr lang="en-US" sz="1600" dirty="0" smtClean="0"/>
              <a:t>Need to check the status and the functionalities of the expert </a:t>
            </a:r>
            <a:r>
              <a:rPr lang="en-US" sz="1600" dirty="0" err="1" smtClean="0"/>
              <a:t>Gui</a:t>
            </a:r>
            <a:endParaRPr lang="en-US" sz="1600" dirty="0"/>
          </a:p>
          <a:p>
            <a:pPr marL="536575" lvl="1" indent="-184150" defTabSz="914400" fontAlgn="base">
              <a:spcBef>
                <a:spcPct val="0"/>
              </a:spcBef>
              <a:spcAft>
                <a:spcPct val="0"/>
              </a:spcAft>
            </a:pPr>
            <a:endParaRPr lang="en-GB" sz="1200" dirty="0" smtClean="0">
              <a:solidFill>
                <a:srgbClr val="000000"/>
              </a:solidFill>
              <a:latin typeface="Calibri"/>
              <a:ea typeface="ＭＳ Ｐゴシック" charset="0"/>
              <a:cs typeface="Calibri"/>
            </a:endParaRPr>
          </a:p>
          <a:p>
            <a:pPr marL="536575" lvl="1" indent="-184150" defTabSz="914400" fontAlgn="base">
              <a:spcBef>
                <a:spcPct val="0"/>
              </a:spcBef>
              <a:spcAft>
                <a:spcPct val="0"/>
              </a:spcAft>
            </a:pPr>
            <a:endParaRPr lang="en-GB" sz="1200" dirty="0" smtClean="0">
              <a:solidFill>
                <a:srgbClr val="000000"/>
              </a:solidFill>
              <a:latin typeface="Calibri"/>
              <a:ea typeface="ＭＳ Ｐゴシック" charset="0"/>
              <a:cs typeface="Calibri"/>
            </a:endParaRPr>
          </a:p>
        </p:txBody>
      </p:sp>
    </p:spTree>
    <p:extLst>
      <p:ext uri="{BB962C8B-B14F-4D97-AF65-F5344CB8AC3E}">
        <p14:creationId xmlns:p14="http://schemas.microsoft.com/office/powerpoint/2010/main" val="2922694583"/>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r 3"/>
          <p:cNvGrpSpPr/>
          <p:nvPr/>
        </p:nvGrpSpPr>
        <p:grpSpPr>
          <a:xfrm>
            <a:off x="76200" y="1"/>
            <a:ext cx="7446796" cy="685800"/>
            <a:chOff x="76200" y="1"/>
            <a:chExt cx="7446796" cy="685800"/>
          </a:xfrm>
        </p:grpSpPr>
        <p:sp>
          <p:nvSpPr>
            <p:cNvPr id="6" name="Rectangle à coins arrondis 5"/>
            <p:cNvSpPr/>
            <p:nvPr/>
          </p:nvSpPr>
          <p:spPr>
            <a:xfrm>
              <a:off x="3054349" y="1"/>
              <a:ext cx="4468647" cy="68580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sz="4000" dirty="0">
                <a:solidFill>
                  <a:srgbClr val="FF0000"/>
                </a:solidFill>
              </a:endParaRPr>
            </a:p>
          </p:txBody>
        </p:sp>
        <p:pic>
          <p:nvPicPr>
            <p:cNvPr id="7" name="Image 14" descr="qp_logo2.jpg"/>
            <p:cNvPicPr>
              <a:picLocks noChangeAspect="1"/>
            </p:cNvPicPr>
            <p:nvPr/>
          </p:nvPicPr>
          <p:blipFill>
            <a:blip r:embed="rId3"/>
            <a:srcRect/>
            <a:stretch>
              <a:fillRect/>
            </a:stretch>
          </p:blipFill>
          <p:spPr bwMode="auto">
            <a:xfrm>
              <a:off x="76200" y="76200"/>
              <a:ext cx="723900" cy="609600"/>
            </a:xfrm>
            <a:prstGeom prst="rect">
              <a:avLst/>
            </a:prstGeom>
            <a:noFill/>
            <a:ln w="9525">
              <a:noFill/>
              <a:miter lim="800000"/>
              <a:headEnd/>
              <a:tailEnd/>
            </a:ln>
          </p:spPr>
        </p:pic>
        <p:cxnSp>
          <p:nvCxnSpPr>
            <p:cNvPr id="8" name="Connecteur droit 7"/>
            <p:cNvCxnSpPr>
              <a:stCxn id="7" idx="2"/>
            </p:cNvCxnSpPr>
            <p:nvPr/>
          </p:nvCxnSpPr>
          <p:spPr>
            <a:xfrm rot="16200000" flipH="1">
              <a:off x="2168525" y="-1044575"/>
              <a:ext cx="1" cy="3460750"/>
            </a:xfrm>
            <a:prstGeom prst="line">
              <a:avLst/>
            </a:prstGeom>
          </p:spPr>
          <p:style>
            <a:lnRef idx="2">
              <a:schemeClr val="accent1"/>
            </a:lnRef>
            <a:fillRef idx="0">
              <a:schemeClr val="accent1"/>
            </a:fillRef>
            <a:effectRef idx="1">
              <a:schemeClr val="accent1"/>
            </a:effectRef>
            <a:fontRef idx="minor">
              <a:schemeClr val="tx1"/>
            </a:fontRef>
          </p:style>
        </p:cxnSp>
      </p:grpSp>
      <p:pic>
        <p:nvPicPr>
          <p:cNvPr id="9" name="Picture 8" descr="Logo60ans_image.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06571" y="33718"/>
            <a:ext cx="1017758" cy="701227"/>
          </a:xfrm>
          <a:prstGeom prst="rect">
            <a:avLst/>
          </a:prstGeom>
        </p:spPr>
      </p:pic>
      <p:sp>
        <p:nvSpPr>
          <p:cNvPr id="12" name="Title 1"/>
          <p:cNvSpPr txBox="1">
            <a:spLocks/>
          </p:cNvSpPr>
          <p:nvPr/>
        </p:nvSpPr>
        <p:spPr>
          <a:xfrm>
            <a:off x="587929" y="-254151"/>
            <a:ext cx="82296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3400" dirty="0" smtClean="0">
                <a:solidFill>
                  <a:srgbClr val="FF0000"/>
                </a:solidFill>
              </a:rPr>
              <a:t>TT2/TT10 pick-up</a:t>
            </a:r>
            <a:endParaRPr lang="en-US" sz="3400" dirty="0">
              <a:solidFill>
                <a:srgbClr val="FF0000"/>
              </a:solidFill>
            </a:endParaRPr>
          </a:p>
        </p:txBody>
      </p:sp>
      <p:sp>
        <p:nvSpPr>
          <p:cNvPr id="11" name="Rectangle 4"/>
          <p:cNvSpPr>
            <a:spLocks noChangeArrowheads="1"/>
          </p:cNvSpPr>
          <p:nvPr/>
        </p:nvSpPr>
        <p:spPr bwMode="auto">
          <a:xfrm>
            <a:off x="231775" y="935432"/>
            <a:ext cx="8642350" cy="5761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lstStyle/>
          <a:p>
            <a:pPr marL="285750" indent="-285750">
              <a:buFont typeface="Arial"/>
              <a:buChar char="•"/>
            </a:pPr>
            <a:r>
              <a:rPr lang="en-US" sz="1600" dirty="0" smtClean="0"/>
              <a:t>New monitor installed </a:t>
            </a:r>
            <a:r>
              <a:rPr lang="en-US" sz="1600" dirty="0"/>
              <a:t>(FT16 UDC106</a:t>
            </a:r>
            <a:r>
              <a:rPr lang="en-US" sz="1600" dirty="0" smtClean="0"/>
              <a:t>): Cables pulled but not tested yet by EN/EL: Front-end and acquisition in place and </a:t>
            </a:r>
            <a:r>
              <a:rPr lang="en-US" sz="1600" dirty="0" smtClean="0"/>
              <a:t>software has been </a:t>
            </a:r>
            <a:r>
              <a:rPr lang="en-US" sz="1600" dirty="0" smtClean="0"/>
              <a:t>modified to take the new monitor into account</a:t>
            </a:r>
          </a:p>
          <a:p>
            <a:pPr marL="285750" indent="-285750">
              <a:buFont typeface="Arial"/>
              <a:buChar char="•"/>
            </a:pPr>
            <a:r>
              <a:rPr lang="en-US" sz="1600" dirty="0" smtClean="0"/>
              <a:t>Radiation damaged </a:t>
            </a:r>
            <a:r>
              <a:rPr lang="en-US" sz="1600" dirty="0" smtClean="0"/>
              <a:t>monitors </a:t>
            </a:r>
            <a:r>
              <a:rPr lang="en-US" sz="1600" dirty="0" smtClean="0"/>
              <a:t>in TT2,  still one monitor to </a:t>
            </a:r>
            <a:r>
              <a:rPr lang="en-US" sz="1600" dirty="0" err="1" smtClean="0"/>
              <a:t>debug..should</a:t>
            </a:r>
            <a:r>
              <a:rPr lang="en-US" sz="1600" dirty="0" smtClean="0"/>
              <a:t> be </a:t>
            </a:r>
            <a:r>
              <a:rPr lang="en-US" sz="1600" dirty="0" err="1" smtClean="0"/>
              <a:t>finalised</a:t>
            </a:r>
            <a:r>
              <a:rPr lang="en-US" sz="1600" dirty="0" smtClean="0"/>
              <a:t> within the next </a:t>
            </a:r>
            <a:r>
              <a:rPr lang="en-US" sz="1600" dirty="0" smtClean="0"/>
              <a:t>few</a:t>
            </a:r>
            <a:r>
              <a:rPr lang="en-US" sz="1600" dirty="0" smtClean="0"/>
              <a:t> weeks.</a:t>
            </a:r>
            <a:endParaRPr lang="fr-FR" sz="1600" dirty="0"/>
          </a:p>
          <a:p>
            <a:pPr marL="285750" indent="-285750">
              <a:buFont typeface="Arial"/>
              <a:buChar char="•"/>
            </a:pPr>
            <a:r>
              <a:rPr lang="fr-FR" sz="1600" dirty="0" smtClean="0"/>
              <a:t>In TT10 BPM 3 and 4 back in position (civil </a:t>
            </a:r>
            <a:r>
              <a:rPr lang="fr-FR" sz="1600" dirty="0" smtClean="0"/>
              <a:t>engineering </a:t>
            </a:r>
            <a:r>
              <a:rPr lang="fr-FR" sz="1600" dirty="0" smtClean="0"/>
              <a:t>in the </a:t>
            </a:r>
            <a:r>
              <a:rPr lang="fr-FR" sz="1600" dirty="0" smtClean="0"/>
              <a:t>tunnel</a:t>
            </a:r>
            <a:r>
              <a:rPr lang="fr-FR" sz="1600" dirty="0" smtClean="0"/>
              <a:t>) - </a:t>
            </a:r>
            <a:r>
              <a:rPr lang="fr-FR" sz="1600" dirty="0" smtClean="0"/>
              <a:t> </a:t>
            </a:r>
            <a:r>
              <a:rPr lang="fr-FR" sz="1600" dirty="0" err="1"/>
              <a:t>B</a:t>
            </a:r>
            <a:r>
              <a:rPr lang="fr-FR" sz="1600" dirty="0" err="1" smtClean="0"/>
              <a:t>eam</a:t>
            </a:r>
            <a:r>
              <a:rPr lang="fr-FR" sz="1600" dirty="0" smtClean="0"/>
              <a:t> line </a:t>
            </a:r>
            <a:r>
              <a:rPr lang="fr-FR" sz="1600" dirty="0" err="1" smtClean="0"/>
              <a:t>is</a:t>
            </a:r>
            <a:r>
              <a:rPr lang="fr-FR" sz="1600" dirty="0" smtClean="0"/>
              <a:t> </a:t>
            </a:r>
            <a:r>
              <a:rPr lang="fr-FR" sz="1600" dirty="0" smtClean="0"/>
              <a:t>not </a:t>
            </a:r>
            <a:r>
              <a:rPr lang="fr-FR" sz="1600" dirty="0" err="1" smtClean="0"/>
              <a:t>under</a:t>
            </a:r>
            <a:r>
              <a:rPr lang="fr-FR" sz="1600" dirty="0" smtClean="0"/>
              <a:t> vacuum and </a:t>
            </a:r>
            <a:r>
              <a:rPr lang="fr-FR" sz="1600" dirty="0" err="1" smtClean="0"/>
              <a:t>BPMs</a:t>
            </a:r>
            <a:r>
              <a:rPr lang="fr-FR" sz="1600" dirty="0" smtClean="0"/>
              <a:t> are </a:t>
            </a:r>
            <a:r>
              <a:rPr lang="fr-FR" sz="1600" dirty="0" smtClean="0"/>
              <a:t>not </a:t>
            </a:r>
            <a:r>
              <a:rPr lang="fr-FR" sz="1600" dirty="0" err="1" smtClean="0"/>
              <a:t>aligned</a:t>
            </a:r>
            <a:r>
              <a:rPr lang="fr-FR" sz="1600" dirty="0" smtClean="0"/>
              <a:t> </a:t>
            </a:r>
            <a:r>
              <a:rPr lang="fr-FR" sz="1600" dirty="0" err="1" smtClean="0"/>
              <a:t>yet</a:t>
            </a:r>
            <a:r>
              <a:rPr lang="fr-FR" sz="1600" dirty="0"/>
              <a:t> </a:t>
            </a:r>
            <a:r>
              <a:rPr lang="fr-FR" sz="1600" dirty="0" smtClean="0"/>
              <a:t>- </a:t>
            </a:r>
            <a:r>
              <a:rPr lang="fr-FR" sz="1600" dirty="0" smtClean="0"/>
              <a:t> </a:t>
            </a:r>
            <a:r>
              <a:rPr lang="fr-FR" sz="1600" dirty="0" err="1" smtClean="0"/>
              <a:t>El</a:t>
            </a:r>
            <a:r>
              <a:rPr lang="fr-FR" sz="1600" dirty="0" err="1" smtClean="0"/>
              <a:t>ectronic</a:t>
            </a:r>
            <a:r>
              <a:rPr lang="fr-FR" sz="1600" dirty="0" smtClean="0"/>
              <a:t> </a:t>
            </a:r>
            <a:r>
              <a:rPr lang="fr-FR" sz="1600" dirty="0" smtClean="0"/>
              <a:t>has been </a:t>
            </a:r>
            <a:r>
              <a:rPr lang="fr-FR" sz="1600" dirty="0" err="1" smtClean="0"/>
              <a:t>re-installed</a:t>
            </a:r>
            <a:endParaRPr lang="fr-FR" sz="1600" dirty="0" smtClean="0"/>
          </a:p>
          <a:p>
            <a:pPr marL="285750" indent="-285750">
              <a:buFont typeface="Arial"/>
              <a:buChar char="•"/>
            </a:pPr>
            <a:r>
              <a:rPr lang="fr-FR" sz="1600" dirty="0" smtClean="0"/>
              <a:t>The last </a:t>
            </a:r>
            <a:r>
              <a:rPr lang="fr-FR" sz="1600" dirty="0" err="1" smtClean="0"/>
              <a:t>two</a:t>
            </a:r>
            <a:r>
              <a:rPr lang="fr-FR" sz="1600" dirty="0" smtClean="0"/>
              <a:t> </a:t>
            </a:r>
            <a:r>
              <a:rPr lang="fr-FR" sz="1600" dirty="0" err="1" smtClean="0"/>
              <a:t>BPMs</a:t>
            </a:r>
            <a:r>
              <a:rPr lang="fr-FR" sz="1600" dirty="0" smtClean="0"/>
              <a:t> in TT10 not </a:t>
            </a:r>
            <a:r>
              <a:rPr lang="fr-FR" sz="1600" dirty="0" err="1" smtClean="0"/>
              <a:t>re-installed</a:t>
            </a:r>
            <a:r>
              <a:rPr lang="fr-FR" sz="1600" dirty="0" smtClean="0"/>
              <a:t> </a:t>
            </a:r>
            <a:r>
              <a:rPr lang="fr-FR" sz="1600" dirty="0" err="1" smtClean="0"/>
              <a:t>yet</a:t>
            </a:r>
            <a:r>
              <a:rPr lang="fr-FR" sz="1600" dirty="0" smtClean="0"/>
              <a:t>, </a:t>
            </a:r>
            <a:r>
              <a:rPr lang="fr-FR" sz="1600" dirty="0" err="1" smtClean="0"/>
              <a:t>cables</a:t>
            </a:r>
            <a:r>
              <a:rPr lang="fr-FR" sz="1600" dirty="0" smtClean="0"/>
              <a:t> to </a:t>
            </a:r>
            <a:r>
              <a:rPr lang="fr-FR" sz="1600" dirty="0" err="1" smtClean="0"/>
              <a:t>be</a:t>
            </a:r>
            <a:r>
              <a:rPr lang="fr-FR" sz="1600" dirty="0" smtClean="0"/>
              <a:t> </a:t>
            </a:r>
            <a:r>
              <a:rPr lang="fr-FR" sz="1600" dirty="0" err="1" smtClean="0"/>
              <a:t>pulled</a:t>
            </a:r>
            <a:r>
              <a:rPr lang="fr-FR" sz="1600" dirty="0" smtClean="0"/>
              <a:t> (</a:t>
            </a:r>
            <a:r>
              <a:rPr lang="fr-FR" sz="1600" dirty="0" err="1" smtClean="0"/>
              <a:t>finished</a:t>
            </a:r>
            <a:r>
              <a:rPr lang="fr-FR" sz="1600" dirty="0" smtClean="0"/>
              <a:t> by end of March): new </a:t>
            </a:r>
            <a:r>
              <a:rPr lang="fr-FR" sz="1600" dirty="0" err="1" smtClean="0"/>
              <a:t>chassis</a:t>
            </a:r>
            <a:r>
              <a:rPr lang="fr-FR" sz="1600" dirty="0" smtClean="0"/>
              <a:t> for the FE </a:t>
            </a:r>
            <a:r>
              <a:rPr lang="fr-FR" sz="1600" dirty="0" smtClean="0"/>
              <a:t>are </a:t>
            </a:r>
            <a:r>
              <a:rPr lang="fr-FR" sz="1600" dirty="0" smtClean="0"/>
              <a:t>in </a:t>
            </a:r>
            <a:r>
              <a:rPr lang="fr-FR" sz="1600" dirty="0" smtClean="0"/>
              <a:t>place</a:t>
            </a:r>
            <a:endParaRPr lang="en-US" sz="1600" dirty="0"/>
          </a:p>
          <a:p>
            <a:pPr marL="536575" lvl="1" indent="-184150" defTabSz="914400" fontAlgn="base">
              <a:spcBef>
                <a:spcPct val="0"/>
              </a:spcBef>
              <a:spcAft>
                <a:spcPct val="0"/>
              </a:spcAft>
            </a:pPr>
            <a:endParaRPr lang="en-GB" sz="1200" dirty="0" smtClean="0">
              <a:solidFill>
                <a:srgbClr val="000000"/>
              </a:solidFill>
              <a:latin typeface="Calibri"/>
              <a:ea typeface="ＭＳ Ｐゴシック" charset="0"/>
              <a:cs typeface="Calibri"/>
            </a:endParaRPr>
          </a:p>
          <a:p>
            <a:pPr marL="536575" lvl="1" indent="-184150" defTabSz="914400" fontAlgn="base">
              <a:spcBef>
                <a:spcPct val="0"/>
              </a:spcBef>
              <a:spcAft>
                <a:spcPct val="0"/>
              </a:spcAft>
            </a:pPr>
            <a:endParaRPr lang="en-GB" sz="1200" dirty="0" smtClean="0">
              <a:solidFill>
                <a:srgbClr val="000000"/>
              </a:solidFill>
              <a:latin typeface="Calibri"/>
              <a:ea typeface="ＭＳ Ｐゴシック" charset="0"/>
              <a:cs typeface="Calibri"/>
            </a:endParaRPr>
          </a:p>
        </p:txBody>
      </p:sp>
      <p:grpSp>
        <p:nvGrpSpPr>
          <p:cNvPr id="10" name="Group 67"/>
          <p:cNvGrpSpPr/>
          <p:nvPr/>
        </p:nvGrpSpPr>
        <p:grpSpPr>
          <a:xfrm>
            <a:off x="1404545" y="3037777"/>
            <a:ext cx="7632848" cy="3816424"/>
            <a:chOff x="1257300" y="2190750"/>
            <a:chExt cx="8172450" cy="3886200"/>
          </a:xfrm>
        </p:grpSpPr>
        <p:sp>
          <p:nvSpPr>
            <p:cNvPr id="13" name="Oval 23"/>
            <p:cNvSpPr>
              <a:spLocks noChangeArrowheads="1"/>
            </p:cNvSpPr>
            <p:nvPr/>
          </p:nvSpPr>
          <p:spPr bwMode="auto">
            <a:xfrm>
              <a:off x="1257300" y="2190750"/>
              <a:ext cx="1733550" cy="762000"/>
            </a:xfrm>
            <a:prstGeom prst="ellipse">
              <a:avLst/>
            </a:prstGeom>
            <a:noFill/>
            <a:ln w="57150" cap="sq">
              <a:solidFill>
                <a:srgbClr val="DDDDDD"/>
              </a:solidFill>
              <a:miter lim="800000"/>
              <a:headEnd type="none" w="sm" len="sm"/>
              <a:tailEnd type="none" w="sm" len="sm"/>
            </a:ln>
          </p:spPr>
          <p:txBody>
            <a:bodyPr wrap="none" anchor="ctr"/>
            <a:lstStyle/>
            <a:p>
              <a:pPr algn="ctr" eaLnBrk="1" hangingPunct="1"/>
              <a:r>
                <a:rPr lang="en-US" sz="2000" b="1">
                  <a:solidFill>
                    <a:srgbClr val="DDDDDD"/>
                  </a:solidFill>
                  <a:latin typeface="Courier New" pitchFamily="49" charset="0"/>
                </a:rPr>
                <a:t>PS</a:t>
              </a:r>
            </a:p>
          </p:txBody>
        </p:sp>
        <p:sp>
          <p:nvSpPr>
            <p:cNvPr id="14" name="Oval 24"/>
            <p:cNvSpPr>
              <a:spLocks noChangeArrowheads="1"/>
            </p:cNvSpPr>
            <p:nvPr/>
          </p:nvSpPr>
          <p:spPr bwMode="auto">
            <a:xfrm>
              <a:off x="6210300" y="4857750"/>
              <a:ext cx="3219450" cy="1219200"/>
            </a:xfrm>
            <a:prstGeom prst="ellipse">
              <a:avLst/>
            </a:prstGeom>
            <a:noFill/>
            <a:ln w="57150" cap="sq">
              <a:solidFill>
                <a:srgbClr val="4D4D4D"/>
              </a:solidFill>
              <a:miter lim="800000"/>
              <a:headEnd type="none" w="sm" len="sm"/>
              <a:tailEnd type="none" w="sm" len="sm"/>
            </a:ln>
          </p:spPr>
          <p:txBody>
            <a:bodyPr wrap="none" anchor="ctr"/>
            <a:lstStyle/>
            <a:p>
              <a:pPr algn="ctr" eaLnBrk="1" hangingPunct="1"/>
              <a:r>
                <a:rPr lang="en-US" sz="2000" b="1">
                  <a:solidFill>
                    <a:srgbClr val="4D4D4D"/>
                  </a:solidFill>
                  <a:latin typeface="Courier New" pitchFamily="49" charset="0"/>
                </a:rPr>
                <a:t>SPS</a:t>
              </a:r>
            </a:p>
          </p:txBody>
        </p:sp>
        <p:sp>
          <p:nvSpPr>
            <p:cNvPr id="15" name="Text Box 26"/>
            <p:cNvSpPr txBox="1">
              <a:spLocks noChangeArrowheads="1"/>
            </p:cNvSpPr>
            <p:nvPr/>
          </p:nvSpPr>
          <p:spPr bwMode="auto">
            <a:xfrm>
              <a:off x="3192463" y="2605088"/>
              <a:ext cx="641350" cy="396875"/>
            </a:xfrm>
            <a:prstGeom prst="rect">
              <a:avLst/>
            </a:prstGeom>
            <a:noFill/>
            <a:ln w="12700" cap="sq">
              <a:noFill/>
              <a:miter lim="800000"/>
              <a:headEnd type="none" w="sm" len="sm"/>
              <a:tailEnd type="none" w="sm" len="sm"/>
            </a:ln>
          </p:spPr>
          <p:txBody>
            <a:bodyPr wrap="none">
              <a:spAutoFit/>
            </a:bodyPr>
            <a:lstStyle/>
            <a:p>
              <a:pPr eaLnBrk="1" hangingPunct="1"/>
              <a:r>
                <a:rPr lang="en-US" sz="2000" b="1">
                  <a:solidFill>
                    <a:srgbClr val="C0C0C0"/>
                  </a:solidFill>
                  <a:latin typeface="Courier New" pitchFamily="49" charset="0"/>
                </a:rPr>
                <a:t>TT2</a:t>
              </a:r>
            </a:p>
          </p:txBody>
        </p:sp>
        <p:sp>
          <p:nvSpPr>
            <p:cNvPr id="16" name="Text Box 27"/>
            <p:cNvSpPr txBox="1">
              <a:spLocks noChangeArrowheads="1"/>
            </p:cNvSpPr>
            <p:nvPr/>
          </p:nvSpPr>
          <p:spPr bwMode="auto">
            <a:xfrm>
              <a:off x="5302250" y="4876800"/>
              <a:ext cx="793750" cy="396875"/>
            </a:xfrm>
            <a:prstGeom prst="rect">
              <a:avLst/>
            </a:prstGeom>
            <a:noFill/>
            <a:ln w="12700" cap="sq">
              <a:noFill/>
              <a:miter lim="800000"/>
              <a:headEnd type="none" w="sm" len="sm"/>
              <a:tailEnd type="none" w="sm" len="sm"/>
            </a:ln>
          </p:spPr>
          <p:txBody>
            <a:bodyPr wrap="none">
              <a:spAutoFit/>
            </a:bodyPr>
            <a:lstStyle/>
            <a:p>
              <a:pPr eaLnBrk="1" hangingPunct="1"/>
              <a:r>
                <a:rPr lang="en-US" sz="2000" b="1">
                  <a:solidFill>
                    <a:srgbClr val="808080"/>
                  </a:solidFill>
                  <a:latin typeface="Courier New" pitchFamily="49" charset="0"/>
                </a:rPr>
                <a:t>TT10</a:t>
              </a:r>
            </a:p>
          </p:txBody>
        </p:sp>
        <p:sp>
          <p:nvSpPr>
            <p:cNvPr id="17" name="Text Box 72"/>
            <p:cNvSpPr txBox="1">
              <a:spLocks noChangeArrowheads="1"/>
            </p:cNvSpPr>
            <p:nvPr/>
          </p:nvSpPr>
          <p:spPr bwMode="auto">
            <a:xfrm rot="17400000">
              <a:off x="4244181" y="4818011"/>
              <a:ext cx="1133475" cy="263628"/>
            </a:xfrm>
            <a:prstGeom prst="rect">
              <a:avLst/>
            </a:prstGeom>
            <a:noFill/>
            <a:ln w="12700" cap="sq">
              <a:noFill/>
              <a:miter lim="800000"/>
              <a:headEnd type="none" w="sm" len="sm"/>
              <a:tailEnd type="none" w="sm" len="sm"/>
            </a:ln>
          </p:spPr>
          <p:txBody>
            <a:bodyPr>
              <a:spAutoFit/>
            </a:bodyPr>
            <a:lstStyle/>
            <a:p>
              <a:pPr algn="r" eaLnBrk="1" hangingPunct="1"/>
              <a:r>
                <a:rPr lang="en-US" sz="1000" b="1">
                  <a:solidFill>
                    <a:schemeClr val="accent1">
                      <a:lumMod val="75000"/>
                    </a:schemeClr>
                  </a:solidFill>
                  <a:latin typeface="Courier New" pitchFamily="49" charset="0"/>
                </a:rPr>
                <a:t>BPCL100618</a:t>
              </a:r>
            </a:p>
          </p:txBody>
        </p:sp>
        <p:sp>
          <p:nvSpPr>
            <p:cNvPr id="18" name="Text Box 74"/>
            <p:cNvSpPr txBox="1">
              <a:spLocks noChangeArrowheads="1"/>
            </p:cNvSpPr>
            <p:nvPr/>
          </p:nvSpPr>
          <p:spPr bwMode="auto">
            <a:xfrm rot="17400000">
              <a:off x="3890169" y="4648149"/>
              <a:ext cx="1238250" cy="263628"/>
            </a:xfrm>
            <a:prstGeom prst="rect">
              <a:avLst/>
            </a:prstGeom>
            <a:noFill/>
            <a:ln w="12700" cap="sq">
              <a:noFill/>
              <a:miter lim="800000"/>
              <a:headEnd type="none" w="sm" len="sm"/>
              <a:tailEnd type="none" w="sm" len="sm"/>
            </a:ln>
          </p:spPr>
          <p:txBody>
            <a:bodyPr>
              <a:spAutoFit/>
            </a:bodyPr>
            <a:lstStyle/>
            <a:p>
              <a:pPr algn="r" eaLnBrk="1" hangingPunct="1"/>
              <a:r>
                <a:rPr lang="en-US" sz="1000" b="1">
                  <a:solidFill>
                    <a:schemeClr val="accent1">
                      <a:lumMod val="75000"/>
                    </a:schemeClr>
                  </a:solidFill>
                  <a:latin typeface="Courier New" pitchFamily="49" charset="0"/>
                </a:rPr>
                <a:t>BPCL100509</a:t>
              </a:r>
            </a:p>
          </p:txBody>
        </p:sp>
        <p:sp>
          <p:nvSpPr>
            <p:cNvPr id="19" name="Text Box 75"/>
            <p:cNvSpPr txBox="1">
              <a:spLocks noChangeArrowheads="1"/>
            </p:cNvSpPr>
            <p:nvPr/>
          </p:nvSpPr>
          <p:spPr bwMode="auto">
            <a:xfrm rot="17400000">
              <a:off x="1673225" y="3482130"/>
              <a:ext cx="1328738" cy="263628"/>
            </a:xfrm>
            <a:prstGeom prst="rect">
              <a:avLst/>
            </a:prstGeom>
            <a:noFill/>
            <a:ln w="12700" cap="sq">
              <a:noFill/>
              <a:miter lim="800000"/>
              <a:headEnd type="none" w="sm" len="sm"/>
              <a:tailEnd type="none" w="sm" len="sm"/>
            </a:ln>
          </p:spPr>
          <p:txBody>
            <a:bodyPr>
              <a:spAutoFit/>
            </a:bodyPr>
            <a:lstStyle/>
            <a:p>
              <a:pPr algn="r" eaLnBrk="1" hangingPunct="1"/>
              <a:r>
                <a:rPr lang="en-US" sz="1000" b="1">
                  <a:solidFill>
                    <a:schemeClr val="accent4">
                      <a:lumMod val="60000"/>
                      <a:lumOff val="40000"/>
                    </a:schemeClr>
                  </a:solidFill>
                  <a:latin typeface="Courier New" pitchFamily="49" charset="0"/>
                </a:rPr>
                <a:t>FT16UDC151</a:t>
              </a:r>
            </a:p>
          </p:txBody>
        </p:sp>
        <p:sp>
          <p:nvSpPr>
            <p:cNvPr id="20" name="Text Box 76"/>
            <p:cNvSpPr txBox="1">
              <a:spLocks noChangeArrowheads="1"/>
            </p:cNvSpPr>
            <p:nvPr/>
          </p:nvSpPr>
          <p:spPr bwMode="auto">
            <a:xfrm rot="17400000">
              <a:off x="1941513" y="3486892"/>
              <a:ext cx="1341437" cy="263628"/>
            </a:xfrm>
            <a:prstGeom prst="rect">
              <a:avLst/>
            </a:prstGeom>
            <a:noFill/>
            <a:ln w="12700" cap="sq">
              <a:noFill/>
              <a:miter lim="800000"/>
              <a:headEnd type="none" w="sm" len="sm"/>
              <a:tailEnd type="none" w="sm" len="sm"/>
            </a:ln>
          </p:spPr>
          <p:txBody>
            <a:bodyPr>
              <a:spAutoFit/>
            </a:bodyPr>
            <a:lstStyle/>
            <a:p>
              <a:pPr algn="r" eaLnBrk="1" hangingPunct="1"/>
              <a:r>
                <a:rPr lang="en-US" sz="1000" b="1">
                  <a:solidFill>
                    <a:schemeClr val="accent4">
                      <a:lumMod val="60000"/>
                      <a:lumOff val="40000"/>
                    </a:schemeClr>
                  </a:solidFill>
                  <a:latin typeface="Courier New" pitchFamily="49" charset="0"/>
                </a:rPr>
                <a:t>FT16UDC211</a:t>
              </a:r>
            </a:p>
          </p:txBody>
        </p:sp>
        <p:sp>
          <p:nvSpPr>
            <p:cNvPr id="21" name="Text Box 77"/>
            <p:cNvSpPr txBox="1">
              <a:spLocks noChangeArrowheads="1"/>
            </p:cNvSpPr>
            <p:nvPr/>
          </p:nvSpPr>
          <p:spPr bwMode="auto">
            <a:xfrm rot="17400000">
              <a:off x="2187575" y="3529754"/>
              <a:ext cx="1398588" cy="263628"/>
            </a:xfrm>
            <a:prstGeom prst="rect">
              <a:avLst/>
            </a:prstGeom>
            <a:noFill/>
            <a:ln w="12700" cap="sq">
              <a:noFill/>
              <a:miter lim="800000"/>
              <a:headEnd type="none" w="sm" len="sm"/>
              <a:tailEnd type="none" w="sm" len="sm"/>
            </a:ln>
          </p:spPr>
          <p:txBody>
            <a:bodyPr>
              <a:spAutoFit/>
            </a:bodyPr>
            <a:lstStyle/>
            <a:p>
              <a:pPr algn="r" eaLnBrk="1" hangingPunct="1"/>
              <a:r>
                <a:rPr lang="en-US" sz="1000" b="1">
                  <a:solidFill>
                    <a:schemeClr val="accent4">
                      <a:lumMod val="60000"/>
                      <a:lumOff val="40000"/>
                    </a:schemeClr>
                  </a:solidFill>
                  <a:latin typeface="Courier New" pitchFamily="49" charset="0"/>
                </a:rPr>
                <a:t>FT16UDC251</a:t>
              </a:r>
            </a:p>
          </p:txBody>
        </p:sp>
        <p:sp>
          <p:nvSpPr>
            <p:cNvPr id="22" name="Text Box 78"/>
            <p:cNvSpPr txBox="1">
              <a:spLocks noChangeArrowheads="1"/>
            </p:cNvSpPr>
            <p:nvPr/>
          </p:nvSpPr>
          <p:spPr bwMode="auto">
            <a:xfrm rot="17400000">
              <a:off x="2476502" y="3567854"/>
              <a:ext cx="1376362" cy="263628"/>
            </a:xfrm>
            <a:prstGeom prst="rect">
              <a:avLst/>
            </a:prstGeom>
            <a:noFill/>
            <a:ln w="12700" cap="sq">
              <a:noFill/>
              <a:miter lim="800000"/>
              <a:headEnd type="none" w="sm" len="sm"/>
              <a:tailEnd type="none" w="sm" len="sm"/>
            </a:ln>
          </p:spPr>
          <p:txBody>
            <a:bodyPr>
              <a:spAutoFit/>
            </a:bodyPr>
            <a:lstStyle/>
            <a:p>
              <a:pPr algn="r" eaLnBrk="1" hangingPunct="1"/>
              <a:r>
                <a:rPr lang="en-US" sz="1000" b="1">
                  <a:solidFill>
                    <a:schemeClr val="accent4">
                      <a:lumMod val="60000"/>
                      <a:lumOff val="40000"/>
                    </a:schemeClr>
                  </a:solidFill>
                  <a:latin typeface="Courier New" pitchFamily="49" charset="0"/>
                </a:rPr>
                <a:t>FT16UDC311</a:t>
              </a:r>
            </a:p>
          </p:txBody>
        </p:sp>
        <p:sp>
          <p:nvSpPr>
            <p:cNvPr id="23" name="Text Box 79"/>
            <p:cNvSpPr txBox="1">
              <a:spLocks noChangeArrowheads="1"/>
            </p:cNvSpPr>
            <p:nvPr/>
          </p:nvSpPr>
          <p:spPr bwMode="auto">
            <a:xfrm rot="17400000">
              <a:off x="2730500" y="3729779"/>
              <a:ext cx="1404938" cy="263628"/>
            </a:xfrm>
            <a:prstGeom prst="rect">
              <a:avLst/>
            </a:prstGeom>
            <a:noFill/>
            <a:ln w="12700" cap="sq">
              <a:noFill/>
              <a:miter lim="800000"/>
              <a:headEnd type="none" w="sm" len="sm"/>
              <a:tailEnd type="none" w="sm" len="sm"/>
            </a:ln>
          </p:spPr>
          <p:txBody>
            <a:bodyPr>
              <a:spAutoFit/>
            </a:bodyPr>
            <a:lstStyle/>
            <a:p>
              <a:pPr algn="r" eaLnBrk="1" hangingPunct="1"/>
              <a:r>
                <a:rPr lang="en-US" sz="1000" b="1">
                  <a:solidFill>
                    <a:schemeClr val="accent4">
                      <a:lumMod val="60000"/>
                      <a:lumOff val="40000"/>
                    </a:schemeClr>
                  </a:solidFill>
                  <a:latin typeface="Courier New" pitchFamily="49" charset="0"/>
                </a:rPr>
                <a:t>FT16UDC346</a:t>
              </a:r>
            </a:p>
          </p:txBody>
        </p:sp>
        <p:sp>
          <p:nvSpPr>
            <p:cNvPr id="24" name="Text Box 80"/>
            <p:cNvSpPr txBox="1">
              <a:spLocks noChangeArrowheads="1"/>
            </p:cNvSpPr>
            <p:nvPr/>
          </p:nvSpPr>
          <p:spPr bwMode="auto">
            <a:xfrm rot="17400000">
              <a:off x="3003551" y="3942505"/>
              <a:ext cx="1395412" cy="263628"/>
            </a:xfrm>
            <a:prstGeom prst="rect">
              <a:avLst/>
            </a:prstGeom>
            <a:noFill/>
            <a:ln w="12700" cap="sq">
              <a:noFill/>
              <a:miter lim="800000"/>
              <a:headEnd type="none" w="sm" len="sm"/>
              <a:tailEnd type="none" w="sm" len="sm"/>
            </a:ln>
          </p:spPr>
          <p:txBody>
            <a:bodyPr>
              <a:spAutoFit/>
            </a:bodyPr>
            <a:lstStyle/>
            <a:p>
              <a:pPr algn="r" eaLnBrk="1" hangingPunct="1"/>
              <a:r>
                <a:rPr lang="en-US" sz="1000" b="1">
                  <a:solidFill>
                    <a:schemeClr val="accent4">
                      <a:lumMod val="60000"/>
                      <a:lumOff val="40000"/>
                    </a:schemeClr>
                  </a:solidFill>
                  <a:latin typeface="Courier New" pitchFamily="49" charset="0"/>
                </a:rPr>
                <a:t>FT16UDC368</a:t>
              </a:r>
            </a:p>
          </p:txBody>
        </p:sp>
        <p:sp>
          <p:nvSpPr>
            <p:cNvPr id="25" name="Text Box 81"/>
            <p:cNvSpPr txBox="1">
              <a:spLocks noChangeArrowheads="1"/>
            </p:cNvSpPr>
            <p:nvPr/>
          </p:nvSpPr>
          <p:spPr bwMode="auto">
            <a:xfrm rot="17400000">
              <a:off x="3653631" y="4305249"/>
              <a:ext cx="1190625" cy="263628"/>
            </a:xfrm>
            <a:prstGeom prst="rect">
              <a:avLst/>
            </a:prstGeom>
            <a:noFill/>
            <a:ln w="12700" cap="sq">
              <a:noFill/>
              <a:miter lim="800000"/>
              <a:headEnd type="none" w="sm" len="sm"/>
              <a:tailEnd type="none" w="sm" len="sm"/>
            </a:ln>
          </p:spPr>
          <p:txBody>
            <a:bodyPr>
              <a:spAutoFit/>
            </a:bodyPr>
            <a:lstStyle/>
            <a:p>
              <a:pPr algn="r" eaLnBrk="1" hangingPunct="1"/>
              <a:r>
                <a:rPr lang="en-US" sz="1000" b="1">
                  <a:solidFill>
                    <a:schemeClr val="accent1">
                      <a:lumMod val="75000"/>
                    </a:schemeClr>
                  </a:solidFill>
                  <a:latin typeface="Courier New" pitchFamily="49" charset="0"/>
                </a:rPr>
                <a:t>BPCL100407</a:t>
              </a:r>
            </a:p>
          </p:txBody>
        </p:sp>
        <p:sp>
          <p:nvSpPr>
            <p:cNvPr id="26" name="Text Box 82"/>
            <p:cNvSpPr txBox="1">
              <a:spLocks noChangeArrowheads="1"/>
            </p:cNvSpPr>
            <p:nvPr/>
          </p:nvSpPr>
          <p:spPr bwMode="auto">
            <a:xfrm rot="17400000">
              <a:off x="3327400" y="4140943"/>
              <a:ext cx="1281113" cy="263628"/>
            </a:xfrm>
            <a:prstGeom prst="rect">
              <a:avLst/>
            </a:prstGeom>
            <a:noFill/>
            <a:ln w="12700" cap="sq">
              <a:noFill/>
              <a:miter lim="800000"/>
              <a:headEnd type="none" w="sm" len="sm"/>
              <a:tailEnd type="none" w="sm" len="sm"/>
            </a:ln>
          </p:spPr>
          <p:txBody>
            <a:bodyPr>
              <a:spAutoFit/>
            </a:bodyPr>
            <a:lstStyle/>
            <a:p>
              <a:pPr algn="r" eaLnBrk="1" hangingPunct="1"/>
              <a:r>
                <a:rPr lang="en-US" sz="1000" b="1">
                  <a:solidFill>
                    <a:schemeClr val="accent1">
                      <a:lumMod val="75000"/>
                    </a:schemeClr>
                  </a:solidFill>
                  <a:latin typeface="Courier New" pitchFamily="49" charset="0"/>
                </a:rPr>
                <a:t>BPCL100208</a:t>
              </a:r>
            </a:p>
          </p:txBody>
        </p:sp>
        <p:sp>
          <p:nvSpPr>
            <p:cNvPr id="27" name="Text Box 139"/>
            <p:cNvSpPr txBox="1">
              <a:spLocks noChangeArrowheads="1"/>
            </p:cNvSpPr>
            <p:nvPr/>
          </p:nvSpPr>
          <p:spPr bwMode="auto">
            <a:xfrm rot="17400000">
              <a:off x="4964905" y="3868686"/>
              <a:ext cx="1196975" cy="263628"/>
            </a:xfrm>
            <a:prstGeom prst="rect">
              <a:avLst/>
            </a:prstGeom>
            <a:noFill/>
            <a:ln w="12700" cap="sq">
              <a:noFill/>
              <a:miter lim="800000"/>
              <a:headEnd type="none" w="sm" len="sm"/>
              <a:tailEnd type="none" w="sm" len="sm"/>
            </a:ln>
          </p:spPr>
          <p:txBody>
            <a:bodyPr>
              <a:spAutoFit/>
            </a:bodyPr>
            <a:lstStyle/>
            <a:p>
              <a:pPr eaLnBrk="1" hangingPunct="1"/>
              <a:r>
                <a:rPr lang="en-US" sz="1000" b="1">
                  <a:solidFill>
                    <a:schemeClr val="accent1">
                      <a:lumMod val="75000"/>
                    </a:schemeClr>
                  </a:solidFill>
                  <a:latin typeface="Courier New" pitchFamily="49" charset="0"/>
                </a:rPr>
                <a:t>BPCL101302</a:t>
              </a:r>
            </a:p>
          </p:txBody>
        </p:sp>
        <p:sp>
          <p:nvSpPr>
            <p:cNvPr id="28" name="Text Box 140"/>
            <p:cNvSpPr txBox="1">
              <a:spLocks noChangeArrowheads="1"/>
            </p:cNvSpPr>
            <p:nvPr/>
          </p:nvSpPr>
          <p:spPr bwMode="auto">
            <a:xfrm rot="17400000">
              <a:off x="5315744" y="4022673"/>
              <a:ext cx="1123950" cy="263628"/>
            </a:xfrm>
            <a:prstGeom prst="rect">
              <a:avLst/>
            </a:prstGeom>
            <a:noFill/>
            <a:ln w="12700" cap="sq">
              <a:noFill/>
              <a:miter lim="800000"/>
              <a:headEnd type="none" w="sm" len="sm"/>
              <a:tailEnd type="none" w="sm" len="sm"/>
            </a:ln>
          </p:spPr>
          <p:txBody>
            <a:bodyPr>
              <a:spAutoFit/>
            </a:bodyPr>
            <a:lstStyle/>
            <a:p>
              <a:pPr eaLnBrk="1" hangingPunct="1"/>
              <a:r>
                <a:rPr lang="en-US" sz="1000" b="1">
                  <a:solidFill>
                    <a:schemeClr val="accent1">
                      <a:lumMod val="75000"/>
                    </a:schemeClr>
                  </a:solidFill>
                  <a:latin typeface="Courier New" pitchFamily="49" charset="0"/>
                </a:rPr>
                <a:t>BPCL101502</a:t>
              </a:r>
            </a:p>
          </p:txBody>
        </p:sp>
        <p:sp>
          <p:nvSpPr>
            <p:cNvPr id="29" name="Text Box 141"/>
            <p:cNvSpPr txBox="1">
              <a:spLocks noChangeArrowheads="1"/>
            </p:cNvSpPr>
            <p:nvPr/>
          </p:nvSpPr>
          <p:spPr bwMode="auto">
            <a:xfrm rot="17400000">
              <a:off x="5624513" y="4048868"/>
              <a:ext cx="1208087" cy="263628"/>
            </a:xfrm>
            <a:prstGeom prst="rect">
              <a:avLst/>
            </a:prstGeom>
            <a:noFill/>
            <a:ln w="12700" cap="sq">
              <a:noFill/>
              <a:miter lim="800000"/>
              <a:headEnd type="none" w="sm" len="sm"/>
              <a:tailEnd type="none" w="sm" len="sm"/>
            </a:ln>
          </p:spPr>
          <p:txBody>
            <a:bodyPr>
              <a:spAutoFit/>
            </a:bodyPr>
            <a:lstStyle/>
            <a:p>
              <a:pPr eaLnBrk="1" hangingPunct="1"/>
              <a:r>
                <a:rPr lang="en-US" sz="1000" b="1">
                  <a:solidFill>
                    <a:schemeClr val="accent1">
                      <a:lumMod val="75000"/>
                    </a:schemeClr>
                  </a:solidFill>
                  <a:latin typeface="Courier New" pitchFamily="49" charset="0"/>
                </a:rPr>
                <a:t>BPCL101902</a:t>
              </a:r>
            </a:p>
          </p:txBody>
        </p:sp>
        <p:sp>
          <p:nvSpPr>
            <p:cNvPr id="30" name="Text Box 142"/>
            <p:cNvSpPr txBox="1">
              <a:spLocks noChangeArrowheads="1"/>
            </p:cNvSpPr>
            <p:nvPr/>
          </p:nvSpPr>
          <p:spPr bwMode="auto">
            <a:xfrm rot="17400000">
              <a:off x="5872162" y="4023468"/>
              <a:ext cx="1319213" cy="263628"/>
            </a:xfrm>
            <a:prstGeom prst="rect">
              <a:avLst/>
            </a:prstGeom>
            <a:noFill/>
            <a:ln w="12700" cap="sq">
              <a:noFill/>
              <a:miter lim="800000"/>
              <a:headEnd type="none" w="sm" len="sm"/>
              <a:tailEnd type="none" w="sm" len="sm"/>
            </a:ln>
          </p:spPr>
          <p:txBody>
            <a:bodyPr>
              <a:spAutoFit/>
            </a:bodyPr>
            <a:lstStyle/>
            <a:p>
              <a:pPr eaLnBrk="1" hangingPunct="1"/>
              <a:r>
                <a:rPr lang="en-US" sz="1000" b="1">
                  <a:solidFill>
                    <a:schemeClr val="accent1">
                      <a:lumMod val="75000"/>
                    </a:schemeClr>
                  </a:solidFill>
                  <a:latin typeface="Courier New" pitchFamily="49" charset="0"/>
                </a:rPr>
                <a:t>BPCL102073</a:t>
              </a:r>
            </a:p>
          </p:txBody>
        </p:sp>
        <p:sp>
          <p:nvSpPr>
            <p:cNvPr id="31" name="Text Box 144"/>
            <p:cNvSpPr txBox="1">
              <a:spLocks noChangeArrowheads="1"/>
            </p:cNvSpPr>
            <p:nvPr/>
          </p:nvSpPr>
          <p:spPr bwMode="auto">
            <a:xfrm rot="17400000">
              <a:off x="6192837" y="4099668"/>
              <a:ext cx="1204913" cy="263628"/>
            </a:xfrm>
            <a:prstGeom prst="rect">
              <a:avLst/>
            </a:prstGeom>
            <a:noFill/>
            <a:ln w="12700" cap="sq">
              <a:noFill/>
              <a:miter lim="800000"/>
              <a:headEnd type="none" w="sm" len="sm"/>
              <a:tailEnd type="none" w="sm" len="sm"/>
            </a:ln>
          </p:spPr>
          <p:txBody>
            <a:bodyPr>
              <a:spAutoFit/>
            </a:bodyPr>
            <a:lstStyle/>
            <a:p>
              <a:pPr eaLnBrk="1" hangingPunct="1"/>
              <a:r>
                <a:rPr lang="en-US" sz="1000" b="1">
                  <a:solidFill>
                    <a:schemeClr val="accent1">
                      <a:lumMod val="75000"/>
                    </a:schemeClr>
                  </a:solidFill>
                  <a:latin typeface="Courier New" pitchFamily="49" charset="0"/>
                </a:rPr>
                <a:t>BPCL102302</a:t>
              </a:r>
            </a:p>
          </p:txBody>
        </p:sp>
        <p:sp>
          <p:nvSpPr>
            <p:cNvPr id="32" name="Text Box 145"/>
            <p:cNvSpPr txBox="1">
              <a:spLocks noChangeArrowheads="1"/>
            </p:cNvSpPr>
            <p:nvPr/>
          </p:nvSpPr>
          <p:spPr bwMode="auto">
            <a:xfrm rot="17400000">
              <a:off x="6446043" y="4086173"/>
              <a:ext cx="1257300" cy="263628"/>
            </a:xfrm>
            <a:prstGeom prst="rect">
              <a:avLst/>
            </a:prstGeom>
            <a:noFill/>
            <a:ln w="12700" cap="sq">
              <a:noFill/>
              <a:miter lim="800000"/>
              <a:headEnd type="none" w="sm" len="sm"/>
              <a:tailEnd type="none" w="sm" len="sm"/>
            </a:ln>
          </p:spPr>
          <p:txBody>
            <a:bodyPr>
              <a:spAutoFit/>
            </a:bodyPr>
            <a:lstStyle/>
            <a:p>
              <a:pPr eaLnBrk="1" hangingPunct="1"/>
              <a:r>
                <a:rPr lang="en-US" sz="1000" b="1">
                  <a:solidFill>
                    <a:schemeClr val="accent1">
                      <a:lumMod val="75000"/>
                    </a:schemeClr>
                  </a:solidFill>
                  <a:latin typeface="Courier New" pitchFamily="49" charset="0"/>
                </a:rPr>
                <a:t>BPCL102402</a:t>
              </a:r>
            </a:p>
          </p:txBody>
        </p:sp>
        <p:sp>
          <p:nvSpPr>
            <p:cNvPr id="33" name="Text Box 146"/>
            <p:cNvSpPr txBox="1">
              <a:spLocks noChangeArrowheads="1"/>
            </p:cNvSpPr>
            <p:nvPr/>
          </p:nvSpPr>
          <p:spPr bwMode="auto">
            <a:xfrm rot="17400000">
              <a:off x="6720682" y="4100461"/>
              <a:ext cx="1263650" cy="263628"/>
            </a:xfrm>
            <a:prstGeom prst="rect">
              <a:avLst/>
            </a:prstGeom>
            <a:noFill/>
            <a:ln w="12700" cap="sq">
              <a:noFill/>
              <a:miter lim="800000"/>
              <a:headEnd type="none" w="sm" len="sm"/>
              <a:tailEnd type="none" w="sm" len="sm"/>
            </a:ln>
          </p:spPr>
          <p:txBody>
            <a:bodyPr>
              <a:spAutoFit/>
            </a:bodyPr>
            <a:lstStyle/>
            <a:p>
              <a:pPr eaLnBrk="1" hangingPunct="1"/>
              <a:r>
                <a:rPr lang="en-US" sz="1000" b="1">
                  <a:solidFill>
                    <a:schemeClr val="accent1">
                      <a:lumMod val="75000"/>
                    </a:schemeClr>
                  </a:solidFill>
                  <a:latin typeface="Courier New" pitchFamily="49" charset="0"/>
                </a:rPr>
                <a:t>BPCL102573</a:t>
              </a:r>
            </a:p>
          </p:txBody>
        </p:sp>
        <p:sp>
          <p:nvSpPr>
            <p:cNvPr id="34" name="Text Box 147"/>
            <p:cNvSpPr txBox="1">
              <a:spLocks noChangeArrowheads="1"/>
            </p:cNvSpPr>
            <p:nvPr/>
          </p:nvSpPr>
          <p:spPr bwMode="auto">
            <a:xfrm rot="17400000">
              <a:off x="7014369" y="4124273"/>
              <a:ext cx="1235075" cy="263628"/>
            </a:xfrm>
            <a:prstGeom prst="rect">
              <a:avLst/>
            </a:prstGeom>
            <a:noFill/>
            <a:ln w="12700" cap="sq">
              <a:noFill/>
              <a:miter lim="800000"/>
              <a:headEnd type="none" w="sm" len="sm"/>
              <a:tailEnd type="none" w="sm" len="sm"/>
            </a:ln>
          </p:spPr>
          <p:txBody>
            <a:bodyPr>
              <a:spAutoFit/>
            </a:bodyPr>
            <a:lstStyle/>
            <a:p>
              <a:pPr eaLnBrk="1" hangingPunct="1"/>
              <a:r>
                <a:rPr lang="en-US" sz="1000" b="1">
                  <a:solidFill>
                    <a:schemeClr val="accent1">
                      <a:lumMod val="75000"/>
                    </a:schemeClr>
                  </a:solidFill>
                  <a:latin typeface="Courier New" pitchFamily="49" charset="0"/>
                </a:rPr>
                <a:t>BPCL102739</a:t>
              </a:r>
            </a:p>
          </p:txBody>
        </p:sp>
        <p:sp>
          <p:nvSpPr>
            <p:cNvPr id="35" name="Text Box 148"/>
            <p:cNvSpPr txBox="1">
              <a:spLocks noChangeArrowheads="1"/>
            </p:cNvSpPr>
            <p:nvPr/>
          </p:nvSpPr>
          <p:spPr bwMode="auto">
            <a:xfrm rot="17400000">
              <a:off x="7287419" y="4119511"/>
              <a:ext cx="1257300" cy="263628"/>
            </a:xfrm>
            <a:prstGeom prst="rect">
              <a:avLst/>
            </a:prstGeom>
            <a:noFill/>
            <a:ln w="12700" cap="sq">
              <a:noFill/>
              <a:miter lim="800000"/>
              <a:headEnd type="none" w="sm" len="sm"/>
              <a:tailEnd type="none" w="sm" len="sm"/>
            </a:ln>
          </p:spPr>
          <p:txBody>
            <a:bodyPr>
              <a:spAutoFit/>
            </a:bodyPr>
            <a:lstStyle/>
            <a:p>
              <a:pPr eaLnBrk="1" hangingPunct="1"/>
              <a:r>
                <a:rPr lang="en-US" sz="1000" b="1">
                  <a:solidFill>
                    <a:schemeClr val="accent1">
                      <a:lumMod val="75000"/>
                    </a:schemeClr>
                  </a:solidFill>
                  <a:latin typeface="Courier New" pitchFamily="49" charset="0"/>
                </a:rPr>
                <a:t>BPCL102911</a:t>
              </a:r>
            </a:p>
          </p:txBody>
        </p:sp>
        <p:sp>
          <p:nvSpPr>
            <p:cNvPr id="36" name="Text Box 149"/>
            <p:cNvSpPr txBox="1">
              <a:spLocks noChangeArrowheads="1"/>
            </p:cNvSpPr>
            <p:nvPr/>
          </p:nvSpPr>
          <p:spPr bwMode="auto">
            <a:xfrm rot="17400000">
              <a:off x="7592219" y="4159199"/>
              <a:ext cx="1196975" cy="263628"/>
            </a:xfrm>
            <a:prstGeom prst="rect">
              <a:avLst/>
            </a:prstGeom>
            <a:noFill/>
            <a:ln w="12700" cap="sq">
              <a:noFill/>
              <a:miter lim="800000"/>
              <a:headEnd type="none" w="sm" len="sm"/>
              <a:tailEnd type="none" w="sm" len="sm"/>
            </a:ln>
          </p:spPr>
          <p:txBody>
            <a:bodyPr>
              <a:spAutoFit/>
            </a:bodyPr>
            <a:lstStyle/>
            <a:p>
              <a:pPr eaLnBrk="1" hangingPunct="1"/>
              <a:r>
                <a:rPr lang="en-US" sz="1000" b="1">
                  <a:solidFill>
                    <a:schemeClr val="accent1">
                      <a:lumMod val="75000"/>
                    </a:schemeClr>
                  </a:solidFill>
                  <a:latin typeface="Courier New" pitchFamily="49" charset="0"/>
                </a:rPr>
                <a:t>BPCL102963</a:t>
              </a:r>
            </a:p>
          </p:txBody>
        </p:sp>
        <p:sp>
          <p:nvSpPr>
            <p:cNvPr id="37" name="Freeform 154"/>
            <p:cNvSpPr>
              <a:spLocks/>
            </p:cNvSpPr>
            <p:nvPr/>
          </p:nvSpPr>
          <p:spPr bwMode="auto">
            <a:xfrm>
              <a:off x="2082800" y="2936875"/>
              <a:ext cx="3041650" cy="660400"/>
            </a:xfrm>
            <a:custGeom>
              <a:avLst/>
              <a:gdLst>
                <a:gd name="T0" fmla="*/ 0 w 1917"/>
                <a:gd name="T1" fmla="*/ 10 h 416"/>
                <a:gd name="T2" fmla="*/ 508 w 1917"/>
                <a:gd name="T3" fmla="*/ 19 h 416"/>
                <a:gd name="T4" fmla="*/ 992 w 1917"/>
                <a:gd name="T5" fmla="*/ 123 h 416"/>
                <a:gd name="T6" fmla="*/ 1317 w 1917"/>
                <a:gd name="T7" fmla="*/ 356 h 416"/>
                <a:gd name="T8" fmla="*/ 1536 w 1917"/>
                <a:gd name="T9" fmla="*/ 415 h 416"/>
                <a:gd name="T10" fmla="*/ 1917 w 1917"/>
                <a:gd name="T11" fmla="*/ 364 h 416"/>
                <a:gd name="T12" fmla="*/ 0 60000 65536"/>
                <a:gd name="T13" fmla="*/ 0 60000 65536"/>
                <a:gd name="T14" fmla="*/ 0 60000 65536"/>
                <a:gd name="T15" fmla="*/ 0 60000 65536"/>
                <a:gd name="T16" fmla="*/ 0 60000 65536"/>
                <a:gd name="T17" fmla="*/ 0 60000 65536"/>
                <a:gd name="T18" fmla="*/ 0 w 1917"/>
                <a:gd name="T19" fmla="*/ 0 h 416"/>
                <a:gd name="T20" fmla="*/ 1917 w 1917"/>
                <a:gd name="T21" fmla="*/ 416 h 416"/>
              </a:gdLst>
              <a:ahLst/>
              <a:cxnLst>
                <a:cxn ang="T12">
                  <a:pos x="T0" y="T1"/>
                </a:cxn>
                <a:cxn ang="T13">
                  <a:pos x="T2" y="T3"/>
                </a:cxn>
                <a:cxn ang="T14">
                  <a:pos x="T4" y="T5"/>
                </a:cxn>
                <a:cxn ang="T15">
                  <a:pos x="T6" y="T7"/>
                </a:cxn>
                <a:cxn ang="T16">
                  <a:pos x="T8" y="T9"/>
                </a:cxn>
                <a:cxn ang="T17">
                  <a:pos x="T10" y="T11"/>
                </a:cxn>
              </a:cxnLst>
              <a:rect l="T18" t="T19" r="T20" b="T21"/>
              <a:pathLst>
                <a:path w="1917" h="416">
                  <a:moveTo>
                    <a:pt x="0" y="10"/>
                  </a:moveTo>
                  <a:cubicBezTo>
                    <a:pt x="85" y="12"/>
                    <a:pt x="343" y="0"/>
                    <a:pt x="508" y="19"/>
                  </a:cubicBezTo>
                  <a:cubicBezTo>
                    <a:pt x="673" y="38"/>
                    <a:pt x="857" y="67"/>
                    <a:pt x="992" y="123"/>
                  </a:cubicBezTo>
                  <a:cubicBezTo>
                    <a:pt x="1127" y="179"/>
                    <a:pt x="1226" y="307"/>
                    <a:pt x="1317" y="356"/>
                  </a:cubicBezTo>
                  <a:cubicBezTo>
                    <a:pt x="1408" y="405"/>
                    <a:pt x="1436" y="414"/>
                    <a:pt x="1536" y="415"/>
                  </a:cubicBezTo>
                  <a:cubicBezTo>
                    <a:pt x="1636" y="416"/>
                    <a:pt x="1838" y="375"/>
                    <a:pt x="1917" y="364"/>
                  </a:cubicBezTo>
                </a:path>
              </a:pathLst>
            </a:custGeom>
            <a:noFill/>
            <a:ln w="57150" cap="sq" cmpd="sng">
              <a:solidFill>
                <a:srgbClr val="C0C0C0"/>
              </a:solidFill>
              <a:prstDash val="solid"/>
              <a:miter lim="800000"/>
              <a:headEnd type="none" w="sm" len="sm"/>
              <a:tailEnd type="none" w="sm" len="sm"/>
            </a:ln>
          </p:spPr>
          <p:txBody>
            <a:bodyPr wrap="none" anchor="ctr"/>
            <a:lstStyle/>
            <a:p>
              <a:endParaRPr lang="fr-FR"/>
            </a:p>
          </p:txBody>
        </p:sp>
        <p:sp>
          <p:nvSpPr>
            <p:cNvPr id="38" name="Freeform 156"/>
            <p:cNvSpPr>
              <a:spLocks/>
            </p:cNvSpPr>
            <p:nvPr/>
          </p:nvSpPr>
          <p:spPr bwMode="auto">
            <a:xfrm>
              <a:off x="4043363" y="3409950"/>
              <a:ext cx="3900487" cy="1447800"/>
            </a:xfrm>
            <a:custGeom>
              <a:avLst/>
              <a:gdLst>
                <a:gd name="T0" fmla="*/ 0 w 2268"/>
                <a:gd name="T1" fmla="*/ 0 h 912"/>
                <a:gd name="T2" fmla="*/ 221 w 2268"/>
                <a:gd name="T3" fmla="*/ 233 h 912"/>
                <a:gd name="T4" fmla="*/ 600 w 2268"/>
                <a:gd name="T5" fmla="*/ 633 h 912"/>
                <a:gd name="T6" fmla="*/ 963 w 2268"/>
                <a:gd name="T7" fmla="*/ 813 h 912"/>
                <a:gd name="T8" fmla="*/ 1415 w 2268"/>
                <a:gd name="T9" fmla="*/ 879 h 912"/>
                <a:gd name="T10" fmla="*/ 2268 w 2268"/>
                <a:gd name="T11" fmla="*/ 912 h 912"/>
                <a:gd name="T12" fmla="*/ 0 60000 65536"/>
                <a:gd name="T13" fmla="*/ 0 60000 65536"/>
                <a:gd name="T14" fmla="*/ 0 60000 65536"/>
                <a:gd name="T15" fmla="*/ 0 60000 65536"/>
                <a:gd name="T16" fmla="*/ 0 60000 65536"/>
                <a:gd name="T17" fmla="*/ 0 60000 65536"/>
                <a:gd name="T18" fmla="*/ 0 w 2268"/>
                <a:gd name="T19" fmla="*/ 0 h 912"/>
                <a:gd name="T20" fmla="*/ 2268 w 2268"/>
                <a:gd name="T21" fmla="*/ 912 h 912"/>
              </a:gdLst>
              <a:ahLst/>
              <a:cxnLst>
                <a:cxn ang="T12">
                  <a:pos x="T0" y="T1"/>
                </a:cxn>
                <a:cxn ang="T13">
                  <a:pos x="T2" y="T3"/>
                </a:cxn>
                <a:cxn ang="T14">
                  <a:pos x="T4" y="T5"/>
                </a:cxn>
                <a:cxn ang="T15">
                  <a:pos x="T6" y="T7"/>
                </a:cxn>
                <a:cxn ang="T16">
                  <a:pos x="T8" y="T9"/>
                </a:cxn>
                <a:cxn ang="T17">
                  <a:pos x="T10" y="T11"/>
                </a:cxn>
              </a:cxnLst>
              <a:rect l="T18" t="T19" r="T20" b="T21"/>
              <a:pathLst>
                <a:path w="2268" h="912">
                  <a:moveTo>
                    <a:pt x="0" y="0"/>
                  </a:moveTo>
                  <a:cubicBezTo>
                    <a:pt x="37" y="39"/>
                    <a:pt x="121" y="128"/>
                    <a:pt x="221" y="233"/>
                  </a:cubicBezTo>
                  <a:cubicBezTo>
                    <a:pt x="321" y="338"/>
                    <a:pt x="476" y="536"/>
                    <a:pt x="600" y="633"/>
                  </a:cubicBezTo>
                  <a:cubicBezTo>
                    <a:pt x="724" y="730"/>
                    <a:pt x="827" y="772"/>
                    <a:pt x="963" y="813"/>
                  </a:cubicBezTo>
                  <a:cubicBezTo>
                    <a:pt x="1099" y="854"/>
                    <a:pt x="1198" y="862"/>
                    <a:pt x="1415" y="879"/>
                  </a:cubicBezTo>
                  <a:cubicBezTo>
                    <a:pt x="1632" y="896"/>
                    <a:pt x="2090" y="905"/>
                    <a:pt x="2268" y="912"/>
                  </a:cubicBezTo>
                </a:path>
              </a:pathLst>
            </a:custGeom>
            <a:noFill/>
            <a:ln w="57150" cap="sq" cmpd="sng">
              <a:solidFill>
                <a:srgbClr val="808080"/>
              </a:solidFill>
              <a:prstDash val="solid"/>
              <a:miter lim="800000"/>
              <a:headEnd type="none" w="sm" len="sm"/>
              <a:tailEnd type="none" w="sm" len="sm"/>
            </a:ln>
          </p:spPr>
          <p:txBody>
            <a:bodyPr wrap="none" anchor="ctr"/>
            <a:lstStyle/>
            <a:p>
              <a:endParaRPr lang="fr-FR"/>
            </a:p>
          </p:txBody>
        </p:sp>
      </p:grpSp>
      <p:sp>
        <p:nvSpPr>
          <p:cNvPr id="39" name="TextBox 38"/>
          <p:cNvSpPr txBox="1"/>
          <p:nvPr/>
        </p:nvSpPr>
        <p:spPr>
          <a:xfrm>
            <a:off x="411092" y="4316230"/>
            <a:ext cx="1907894" cy="830997"/>
          </a:xfrm>
          <a:prstGeom prst="rect">
            <a:avLst/>
          </a:prstGeom>
          <a:noFill/>
        </p:spPr>
        <p:txBody>
          <a:bodyPr wrap="none" rtlCol="0">
            <a:spAutoFit/>
          </a:bodyPr>
          <a:lstStyle/>
          <a:p>
            <a:pPr algn="ctr"/>
            <a:r>
              <a:rPr lang="en-US" sz="1600" dirty="0" smtClean="0">
                <a:latin typeface="Comic Sans MS" pitchFamily="66" charset="0"/>
              </a:rPr>
              <a:t>CFV-269-BPMTFL</a:t>
            </a:r>
          </a:p>
          <a:p>
            <a:pPr algn="ctr"/>
            <a:r>
              <a:rPr lang="en-US" sz="1600" dirty="0" smtClean="0">
                <a:solidFill>
                  <a:schemeClr val="accent4">
                    <a:lumMod val="60000"/>
                    <a:lumOff val="40000"/>
                  </a:schemeClr>
                </a:solidFill>
                <a:latin typeface="Comic Sans MS" pitchFamily="66" charset="0"/>
              </a:rPr>
              <a:t>PS Timing</a:t>
            </a:r>
          </a:p>
          <a:p>
            <a:pPr algn="ctr"/>
            <a:r>
              <a:rPr lang="en-US" sz="1600" dirty="0" smtClean="0">
                <a:solidFill>
                  <a:schemeClr val="accent1">
                    <a:lumMod val="75000"/>
                  </a:schemeClr>
                </a:solidFill>
                <a:latin typeface="Comic Sans MS" pitchFamily="66" charset="0"/>
              </a:rPr>
              <a:t>SPS Timing</a:t>
            </a:r>
            <a:endParaRPr lang="fr-FR" sz="1600" dirty="0">
              <a:solidFill>
                <a:schemeClr val="accent1">
                  <a:lumMod val="75000"/>
                </a:schemeClr>
              </a:solidFill>
              <a:latin typeface="Comic Sans MS" pitchFamily="66" charset="0"/>
            </a:endParaRPr>
          </a:p>
        </p:txBody>
      </p:sp>
      <p:sp>
        <p:nvSpPr>
          <p:cNvPr id="40" name="TextBox 39"/>
          <p:cNvSpPr txBox="1"/>
          <p:nvPr/>
        </p:nvSpPr>
        <p:spPr>
          <a:xfrm>
            <a:off x="6472061" y="3864401"/>
            <a:ext cx="1906291" cy="584775"/>
          </a:xfrm>
          <a:prstGeom prst="rect">
            <a:avLst/>
          </a:prstGeom>
          <a:noFill/>
        </p:spPr>
        <p:txBody>
          <a:bodyPr wrap="none" rtlCol="0">
            <a:spAutoFit/>
          </a:bodyPr>
          <a:lstStyle/>
          <a:p>
            <a:r>
              <a:rPr lang="en-US" sz="1600" dirty="0" smtClean="0">
                <a:latin typeface="Comic Sans MS" pitchFamily="66" charset="0"/>
              </a:rPr>
              <a:t>CFV-BA1-BPMTFL</a:t>
            </a:r>
          </a:p>
          <a:p>
            <a:r>
              <a:rPr lang="en-US" sz="1600" dirty="0" smtClean="0">
                <a:solidFill>
                  <a:schemeClr val="accent1">
                    <a:lumMod val="75000"/>
                  </a:schemeClr>
                </a:solidFill>
                <a:latin typeface="Comic Sans MS" pitchFamily="66" charset="0"/>
              </a:rPr>
              <a:t>SPS Timing</a:t>
            </a:r>
            <a:endParaRPr lang="fr-FR" sz="1600" dirty="0">
              <a:solidFill>
                <a:schemeClr val="accent1">
                  <a:lumMod val="75000"/>
                </a:schemeClr>
              </a:solidFill>
              <a:latin typeface="Comic Sans MS" pitchFamily="66" charset="0"/>
            </a:endParaRPr>
          </a:p>
        </p:txBody>
      </p:sp>
      <p:graphicFrame>
        <p:nvGraphicFramePr>
          <p:cNvPr id="41" name="Table 40"/>
          <p:cNvGraphicFramePr>
            <a:graphicFrameLocks noGrp="1"/>
          </p:cNvGraphicFramePr>
          <p:nvPr>
            <p:extLst>
              <p:ext uri="{D42A27DB-BD31-4B8C-83A1-F6EECF244321}">
                <p14:modId xmlns:p14="http://schemas.microsoft.com/office/powerpoint/2010/main" val="117901133"/>
              </p:ext>
            </p:extLst>
          </p:nvPr>
        </p:nvGraphicFramePr>
        <p:xfrm>
          <a:off x="127420" y="5613809"/>
          <a:ext cx="4115575" cy="1097280"/>
        </p:xfrm>
        <a:graphic>
          <a:graphicData uri="http://schemas.openxmlformats.org/drawingml/2006/table">
            <a:tbl>
              <a:tblPr firstRow="1" bandRow="1">
                <a:tableStyleId>{5C22544A-7EE6-4342-B048-85BDC9FD1C3A}</a:tableStyleId>
              </a:tblPr>
              <a:tblGrid>
                <a:gridCol w="1334782"/>
                <a:gridCol w="1390397"/>
                <a:gridCol w="1390396"/>
              </a:tblGrid>
              <a:tr h="184582">
                <a:tc>
                  <a:txBody>
                    <a:bodyPr/>
                    <a:lstStyle/>
                    <a:p>
                      <a:pPr algn="ctr"/>
                      <a:r>
                        <a:rPr lang="en-US" sz="1200" dirty="0" smtClean="0">
                          <a:solidFill>
                            <a:schemeClr val="accent1">
                              <a:lumMod val="75000"/>
                            </a:schemeClr>
                          </a:solidFill>
                          <a:latin typeface="Calibri"/>
                          <a:cs typeface="Calibri"/>
                        </a:rPr>
                        <a:t>BPCL</a:t>
                      </a:r>
                      <a:endParaRPr lang="fr-FR" sz="1200" dirty="0">
                        <a:solidFill>
                          <a:schemeClr val="accent1">
                            <a:lumMod val="75000"/>
                          </a:schemeClr>
                        </a:solidFill>
                        <a:latin typeface="Calibri"/>
                        <a:cs typeface="Calibri"/>
                      </a:endParaRPr>
                    </a:p>
                  </a:txBody>
                  <a:tcPr>
                    <a:lnL w="38100" cap="flat" cmpd="sng" algn="ctr">
                      <a:solidFill>
                        <a:schemeClr val="accent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accent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smtClean="0">
                          <a:solidFill>
                            <a:schemeClr val="accent1">
                              <a:lumMod val="75000"/>
                            </a:schemeClr>
                          </a:solidFill>
                          <a:latin typeface="Calibri"/>
                          <a:cs typeface="Calibri"/>
                        </a:rPr>
                        <a:t>TT2</a:t>
                      </a:r>
                      <a:endParaRPr lang="fr-FR" sz="1200">
                        <a:solidFill>
                          <a:schemeClr val="accent1">
                            <a:lumMod val="75000"/>
                          </a:schemeClr>
                        </a:solidFill>
                        <a:latin typeface="Calibri"/>
                        <a:cs typeface="Calibri"/>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accent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smtClean="0">
                          <a:solidFill>
                            <a:schemeClr val="accent1">
                              <a:lumMod val="75000"/>
                            </a:schemeClr>
                          </a:solidFill>
                          <a:latin typeface="Calibri"/>
                          <a:cs typeface="Calibri"/>
                        </a:rPr>
                        <a:t>TT10</a:t>
                      </a:r>
                      <a:endParaRPr lang="fr-FR" sz="1200">
                        <a:solidFill>
                          <a:schemeClr val="accent1">
                            <a:lumMod val="75000"/>
                          </a:schemeClr>
                        </a:solidFill>
                        <a:latin typeface="Calibri"/>
                        <a:cs typeface="Calibri"/>
                      </a:endParaRPr>
                    </a:p>
                  </a:txBody>
                  <a:tcPr>
                    <a:lnL w="12700" cap="flat" cmpd="sng" algn="ctr">
                      <a:solidFill>
                        <a:schemeClr val="tx1"/>
                      </a:solidFill>
                      <a:prstDash val="solid"/>
                      <a:round/>
                      <a:headEnd type="none" w="med" len="med"/>
                      <a:tailEnd type="none" w="med" len="med"/>
                    </a:lnL>
                    <a:lnR w="38100" cap="flat" cmpd="sng" algn="ctr">
                      <a:solidFill>
                        <a:schemeClr val="accent1"/>
                      </a:solidFill>
                      <a:prstDash val="solid"/>
                      <a:round/>
                      <a:headEnd type="none" w="med" len="med"/>
                      <a:tailEnd type="none" w="med" len="med"/>
                    </a:lnR>
                    <a:lnT w="38100" cap="flat" cmpd="sng" algn="ctr">
                      <a:solidFill>
                        <a:schemeClr val="accent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8458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smtClean="0">
                          <a:solidFill>
                            <a:schemeClr val="accent1">
                              <a:lumMod val="75000"/>
                            </a:schemeClr>
                          </a:solidFill>
                          <a:latin typeface="Calibri"/>
                          <a:cs typeface="Calibri"/>
                        </a:rPr>
                        <a:t>2 planes 66,5mm</a:t>
                      </a:r>
                      <a:endParaRPr lang="fr-FR" sz="1200" smtClean="0">
                        <a:solidFill>
                          <a:schemeClr val="accent1">
                            <a:lumMod val="75000"/>
                          </a:schemeClr>
                        </a:solidFill>
                        <a:latin typeface="Calibri"/>
                        <a:cs typeface="Calibri"/>
                      </a:endParaRPr>
                    </a:p>
                  </a:txBody>
                  <a:tcPr>
                    <a:lnL w="38100" cap="flat" cmpd="sng" algn="ctr">
                      <a:solidFill>
                        <a:schemeClr val="accent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smtClean="0">
                          <a:solidFill>
                            <a:schemeClr val="accent1">
                              <a:lumMod val="75000"/>
                            </a:schemeClr>
                          </a:solidFill>
                          <a:latin typeface="Calibri"/>
                          <a:cs typeface="Calibri"/>
                        </a:rPr>
                        <a:t>6</a:t>
                      </a:r>
                      <a:endParaRPr lang="fr-FR" sz="1200">
                        <a:solidFill>
                          <a:schemeClr val="accent1">
                            <a:lumMod val="75000"/>
                          </a:schemeClr>
                        </a:solidFill>
                        <a:latin typeface="Calibri"/>
                        <a:cs typeface="Calibri"/>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smtClean="0">
                          <a:solidFill>
                            <a:schemeClr val="accent1">
                              <a:lumMod val="75000"/>
                            </a:schemeClr>
                          </a:solidFill>
                          <a:latin typeface="Calibri"/>
                          <a:cs typeface="Calibri"/>
                        </a:rPr>
                        <a:t>14</a:t>
                      </a:r>
                      <a:endParaRPr lang="fr-FR" sz="1200">
                        <a:solidFill>
                          <a:schemeClr val="accent1">
                            <a:lumMod val="75000"/>
                          </a:schemeClr>
                        </a:solidFill>
                        <a:latin typeface="Calibri"/>
                        <a:cs typeface="Calibri"/>
                      </a:endParaRPr>
                    </a:p>
                  </a:txBody>
                  <a:tcPr>
                    <a:lnL w="12700" cap="flat" cmpd="sng" algn="ctr">
                      <a:solidFill>
                        <a:schemeClr val="tx1"/>
                      </a:solidFill>
                      <a:prstDash val="solid"/>
                      <a:round/>
                      <a:headEnd type="none" w="med" len="med"/>
                      <a:tailEnd type="none" w="med" len="med"/>
                    </a:lnL>
                    <a:lnR w="38100" cap="flat" cmpd="sng" algn="ctr">
                      <a:solidFill>
                        <a:schemeClr val="accent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84582">
                <a:tc>
                  <a:txBody>
                    <a:bodyPr/>
                    <a:lstStyle/>
                    <a:p>
                      <a:r>
                        <a:rPr lang="en-US" sz="1200" smtClean="0">
                          <a:solidFill>
                            <a:schemeClr val="accent1">
                              <a:lumMod val="75000"/>
                            </a:schemeClr>
                          </a:solidFill>
                          <a:latin typeface="Calibri"/>
                          <a:cs typeface="Calibri"/>
                        </a:rPr>
                        <a:t>Cables length</a:t>
                      </a:r>
                      <a:endParaRPr lang="fr-FR" sz="1200">
                        <a:solidFill>
                          <a:schemeClr val="accent1">
                            <a:lumMod val="75000"/>
                          </a:schemeClr>
                        </a:solidFill>
                        <a:latin typeface="Calibri"/>
                        <a:cs typeface="Calibri"/>
                      </a:endParaRPr>
                    </a:p>
                  </a:txBody>
                  <a:tcPr>
                    <a:lnL w="38100" cap="flat" cmpd="sng" algn="ctr">
                      <a:solidFill>
                        <a:schemeClr val="accent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smtClean="0">
                          <a:solidFill>
                            <a:schemeClr val="accent1">
                              <a:lumMod val="75000"/>
                            </a:schemeClr>
                          </a:solidFill>
                          <a:latin typeface="Calibri"/>
                          <a:cs typeface="Calibri"/>
                        </a:rPr>
                        <a:t>90 </a:t>
                      </a:r>
                      <a:r>
                        <a:rPr lang="en-US" sz="1200" smtClean="0">
                          <a:solidFill>
                            <a:schemeClr val="accent1">
                              <a:lumMod val="75000"/>
                            </a:schemeClr>
                          </a:solidFill>
                          <a:latin typeface="Calibri"/>
                          <a:cs typeface="Calibri"/>
                          <a:sym typeface="Wingdings"/>
                        </a:rPr>
                        <a:t></a:t>
                      </a:r>
                      <a:r>
                        <a:rPr lang="en-US" sz="1200" smtClean="0">
                          <a:solidFill>
                            <a:schemeClr val="accent1">
                              <a:lumMod val="75000"/>
                            </a:schemeClr>
                          </a:solidFill>
                          <a:latin typeface="Calibri"/>
                          <a:cs typeface="Calibri"/>
                          <a:sym typeface="Wingdings" pitchFamily="2" charset="2"/>
                        </a:rPr>
                        <a:t> 430 m</a:t>
                      </a:r>
                      <a:endParaRPr lang="fr-FR" sz="1200">
                        <a:solidFill>
                          <a:schemeClr val="accent1">
                            <a:lumMod val="75000"/>
                          </a:schemeClr>
                        </a:solidFill>
                        <a:latin typeface="Calibri"/>
                        <a:cs typeface="Calibri"/>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smtClean="0">
                          <a:solidFill>
                            <a:schemeClr val="accent1">
                              <a:lumMod val="75000"/>
                            </a:schemeClr>
                          </a:solidFill>
                          <a:latin typeface="Calibri"/>
                          <a:cs typeface="Calibri"/>
                        </a:rPr>
                        <a:t>160 </a:t>
                      </a:r>
                      <a:r>
                        <a:rPr lang="en-US" sz="1200" dirty="0" smtClean="0">
                          <a:solidFill>
                            <a:schemeClr val="accent1">
                              <a:lumMod val="75000"/>
                            </a:schemeClr>
                          </a:solidFill>
                          <a:latin typeface="Calibri"/>
                          <a:cs typeface="Calibri"/>
                          <a:sym typeface="Wingdings"/>
                        </a:rPr>
                        <a:t></a:t>
                      </a:r>
                      <a:r>
                        <a:rPr lang="en-US" sz="1200" dirty="0" smtClean="0">
                          <a:solidFill>
                            <a:schemeClr val="accent1">
                              <a:lumMod val="75000"/>
                            </a:schemeClr>
                          </a:solidFill>
                          <a:latin typeface="Calibri"/>
                          <a:cs typeface="Calibri"/>
                          <a:sym typeface="Wingdings" pitchFamily="2" charset="2"/>
                        </a:rPr>
                        <a:t> 620 m</a:t>
                      </a:r>
                      <a:endParaRPr lang="fr-FR" sz="1200" dirty="0">
                        <a:solidFill>
                          <a:schemeClr val="accent1">
                            <a:lumMod val="75000"/>
                          </a:schemeClr>
                        </a:solidFill>
                        <a:latin typeface="Calibri"/>
                        <a:cs typeface="Calibri"/>
                      </a:endParaRPr>
                    </a:p>
                  </a:txBody>
                  <a:tcPr>
                    <a:lnL w="12700" cap="flat" cmpd="sng" algn="ctr">
                      <a:solidFill>
                        <a:schemeClr val="tx1"/>
                      </a:solidFill>
                      <a:prstDash val="solid"/>
                      <a:round/>
                      <a:headEnd type="none" w="med" len="med"/>
                      <a:tailEnd type="none" w="med" len="med"/>
                    </a:lnL>
                    <a:lnR w="38100" cap="flat" cmpd="sng" algn="ctr">
                      <a:solidFill>
                        <a:schemeClr val="accent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84582">
                <a:tc>
                  <a:txBody>
                    <a:bodyPr/>
                    <a:lstStyle/>
                    <a:p>
                      <a:r>
                        <a:rPr lang="en-US" sz="1200" smtClean="0">
                          <a:solidFill>
                            <a:schemeClr val="accent1">
                              <a:lumMod val="75000"/>
                            </a:schemeClr>
                          </a:solidFill>
                          <a:latin typeface="Calibri"/>
                          <a:cs typeface="Calibri"/>
                        </a:rPr>
                        <a:t>Control</a:t>
                      </a:r>
                      <a:endParaRPr lang="fr-FR" sz="1200">
                        <a:solidFill>
                          <a:schemeClr val="accent1">
                            <a:lumMod val="75000"/>
                          </a:schemeClr>
                        </a:solidFill>
                        <a:latin typeface="Calibri"/>
                        <a:cs typeface="Calibri"/>
                      </a:endParaRPr>
                    </a:p>
                  </a:txBody>
                  <a:tcPr>
                    <a:lnL w="38100" cap="flat" cmpd="sng" algn="ctr">
                      <a:solidFill>
                        <a:schemeClr val="accent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accent1"/>
                      </a:solidFill>
                      <a:prstDash val="solid"/>
                      <a:round/>
                      <a:headEnd type="none" w="med" len="med"/>
                      <a:tailEnd type="none" w="med" len="med"/>
                    </a:lnB>
                    <a:noFill/>
                  </a:tcPr>
                </a:tc>
                <a:tc gridSpan="2">
                  <a:txBody>
                    <a:bodyPr/>
                    <a:lstStyle/>
                    <a:p>
                      <a:pPr algn="ctr"/>
                      <a:r>
                        <a:rPr lang="en-US" sz="1200" dirty="0" smtClean="0">
                          <a:solidFill>
                            <a:schemeClr val="accent1">
                              <a:lumMod val="75000"/>
                            </a:schemeClr>
                          </a:solidFill>
                          <a:latin typeface="Calibri"/>
                          <a:cs typeface="Calibri"/>
                        </a:rPr>
                        <a:t>SPS</a:t>
                      </a:r>
                      <a:endParaRPr lang="fr-FR" sz="1200" dirty="0">
                        <a:solidFill>
                          <a:schemeClr val="accent1">
                            <a:lumMod val="75000"/>
                          </a:schemeClr>
                        </a:solidFill>
                        <a:latin typeface="Calibri"/>
                        <a:cs typeface="Calibri"/>
                      </a:endParaRPr>
                    </a:p>
                  </a:txBody>
                  <a:tcPr>
                    <a:lnL w="12700" cap="flat" cmpd="sng" algn="ctr">
                      <a:solidFill>
                        <a:schemeClr val="tx1"/>
                      </a:solidFill>
                      <a:prstDash val="solid"/>
                      <a:round/>
                      <a:headEnd type="none" w="med" len="med"/>
                      <a:tailEnd type="none" w="med" len="med"/>
                    </a:lnL>
                    <a:lnR w="38100" cap="flat" cmpd="sng" algn="ctr">
                      <a:solidFill>
                        <a:schemeClr val="accent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accent1"/>
                      </a:solidFill>
                      <a:prstDash val="solid"/>
                      <a:round/>
                      <a:headEnd type="none" w="med" len="med"/>
                      <a:tailEnd type="none" w="med" len="med"/>
                    </a:lnB>
                    <a:noFill/>
                  </a:tcPr>
                </a:tc>
                <a:tc hMerge="1">
                  <a:txBody>
                    <a:bodyPr/>
                    <a:lstStyle/>
                    <a:p>
                      <a:endParaRPr lang="fr-FR" dirty="0"/>
                    </a:p>
                  </a:txBody>
                  <a:tcPr/>
                </a:tc>
              </a:tr>
            </a:tbl>
          </a:graphicData>
        </a:graphic>
      </p:graphicFrame>
    </p:spTree>
    <p:extLst>
      <p:ext uri="{BB962C8B-B14F-4D97-AF65-F5344CB8AC3E}">
        <p14:creationId xmlns:p14="http://schemas.microsoft.com/office/powerpoint/2010/main" val="2816219855"/>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r 3"/>
          <p:cNvGrpSpPr/>
          <p:nvPr/>
        </p:nvGrpSpPr>
        <p:grpSpPr>
          <a:xfrm>
            <a:off x="76200" y="1"/>
            <a:ext cx="7446796" cy="685800"/>
            <a:chOff x="76200" y="1"/>
            <a:chExt cx="7446796" cy="685800"/>
          </a:xfrm>
        </p:grpSpPr>
        <p:sp>
          <p:nvSpPr>
            <p:cNvPr id="6" name="Rectangle à coins arrondis 5"/>
            <p:cNvSpPr/>
            <p:nvPr/>
          </p:nvSpPr>
          <p:spPr>
            <a:xfrm>
              <a:off x="3054349" y="1"/>
              <a:ext cx="4468647" cy="68580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sz="4000" dirty="0">
                <a:solidFill>
                  <a:srgbClr val="FF0000"/>
                </a:solidFill>
              </a:endParaRPr>
            </a:p>
          </p:txBody>
        </p:sp>
        <p:pic>
          <p:nvPicPr>
            <p:cNvPr id="7" name="Image 14" descr="qp_logo2.jpg"/>
            <p:cNvPicPr>
              <a:picLocks noChangeAspect="1"/>
            </p:cNvPicPr>
            <p:nvPr/>
          </p:nvPicPr>
          <p:blipFill>
            <a:blip r:embed="rId3"/>
            <a:srcRect/>
            <a:stretch>
              <a:fillRect/>
            </a:stretch>
          </p:blipFill>
          <p:spPr bwMode="auto">
            <a:xfrm>
              <a:off x="76200" y="76200"/>
              <a:ext cx="723900" cy="609600"/>
            </a:xfrm>
            <a:prstGeom prst="rect">
              <a:avLst/>
            </a:prstGeom>
            <a:noFill/>
            <a:ln w="9525">
              <a:noFill/>
              <a:miter lim="800000"/>
              <a:headEnd/>
              <a:tailEnd/>
            </a:ln>
          </p:spPr>
        </p:pic>
        <p:cxnSp>
          <p:nvCxnSpPr>
            <p:cNvPr id="8" name="Connecteur droit 7"/>
            <p:cNvCxnSpPr>
              <a:stCxn id="7" idx="2"/>
            </p:cNvCxnSpPr>
            <p:nvPr/>
          </p:nvCxnSpPr>
          <p:spPr>
            <a:xfrm rot="16200000" flipH="1">
              <a:off x="2168525" y="-1044575"/>
              <a:ext cx="1" cy="3460750"/>
            </a:xfrm>
            <a:prstGeom prst="line">
              <a:avLst/>
            </a:prstGeom>
          </p:spPr>
          <p:style>
            <a:lnRef idx="2">
              <a:schemeClr val="accent1"/>
            </a:lnRef>
            <a:fillRef idx="0">
              <a:schemeClr val="accent1"/>
            </a:fillRef>
            <a:effectRef idx="1">
              <a:schemeClr val="accent1"/>
            </a:effectRef>
            <a:fontRef idx="minor">
              <a:schemeClr val="tx1"/>
            </a:fontRef>
          </p:style>
        </p:cxnSp>
      </p:grpSp>
      <p:pic>
        <p:nvPicPr>
          <p:cNvPr id="9" name="Picture 8" descr="Logo60ans_image.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06571" y="33718"/>
            <a:ext cx="1017758" cy="701227"/>
          </a:xfrm>
          <a:prstGeom prst="rect">
            <a:avLst/>
          </a:prstGeom>
        </p:spPr>
      </p:pic>
      <p:sp>
        <p:nvSpPr>
          <p:cNvPr id="12" name="Title 1"/>
          <p:cNvSpPr txBox="1">
            <a:spLocks/>
          </p:cNvSpPr>
          <p:nvPr/>
        </p:nvSpPr>
        <p:spPr>
          <a:xfrm>
            <a:off x="587929" y="-254151"/>
            <a:ext cx="82296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endParaRPr lang="en-US" sz="3400" dirty="0">
              <a:solidFill>
                <a:srgbClr val="FF0000"/>
              </a:solidFill>
            </a:endParaRPr>
          </a:p>
        </p:txBody>
      </p:sp>
    </p:spTree>
    <p:extLst>
      <p:ext uri="{BB962C8B-B14F-4D97-AF65-F5344CB8AC3E}">
        <p14:creationId xmlns:p14="http://schemas.microsoft.com/office/powerpoint/2010/main" val="1525367955"/>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r 3"/>
          <p:cNvGrpSpPr/>
          <p:nvPr/>
        </p:nvGrpSpPr>
        <p:grpSpPr>
          <a:xfrm>
            <a:off x="76200" y="1"/>
            <a:ext cx="7446796" cy="685800"/>
            <a:chOff x="76200" y="1"/>
            <a:chExt cx="7446796" cy="685800"/>
          </a:xfrm>
        </p:grpSpPr>
        <p:sp>
          <p:nvSpPr>
            <p:cNvPr id="6" name="Rectangle à coins arrondis 5"/>
            <p:cNvSpPr/>
            <p:nvPr/>
          </p:nvSpPr>
          <p:spPr>
            <a:xfrm>
              <a:off x="3054349" y="1"/>
              <a:ext cx="4468647" cy="68580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sz="4000" dirty="0">
                <a:solidFill>
                  <a:srgbClr val="FF0000"/>
                </a:solidFill>
              </a:endParaRPr>
            </a:p>
          </p:txBody>
        </p:sp>
        <p:pic>
          <p:nvPicPr>
            <p:cNvPr id="7" name="Image 14" descr="qp_logo2.jpg"/>
            <p:cNvPicPr>
              <a:picLocks noChangeAspect="1"/>
            </p:cNvPicPr>
            <p:nvPr/>
          </p:nvPicPr>
          <p:blipFill>
            <a:blip r:embed="rId3"/>
            <a:srcRect/>
            <a:stretch>
              <a:fillRect/>
            </a:stretch>
          </p:blipFill>
          <p:spPr bwMode="auto">
            <a:xfrm>
              <a:off x="76200" y="76200"/>
              <a:ext cx="723900" cy="609600"/>
            </a:xfrm>
            <a:prstGeom prst="rect">
              <a:avLst/>
            </a:prstGeom>
            <a:noFill/>
            <a:ln w="9525">
              <a:noFill/>
              <a:miter lim="800000"/>
              <a:headEnd/>
              <a:tailEnd/>
            </a:ln>
          </p:spPr>
        </p:pic>
        <p:cxnSp>
          <p:nvCxnSpPr>
            <p:cNvPr id="8" name="Connecteur droit 7"/>
            <p:cNvCxnSpPr>
              <a:stCxn id="7" idx="2"/>
            </p:cNvCxnSpPr>
            <p:nvPr/>
          </p:nvCxnSpPr>
          <p:spPr>
            <a:xfrm rot="16200000" flipH="1">
              <a:off x="2168525" y="-1044575"/>
              <a:ext cx="1" cy="3460750"/>
            </a:xfrm>
            <a:prstGeom prst="line">
              <a:avLst/>
            </a:prstGeom>
          </p:spPr>
          <p:style>
            <a:lnRef idx="2">
              <a:schemeClr val="accent1"/>
            </a:lnRef>
            <a:fillRef idx="0">
              <a:schemeClr val="accent1"/>
            </a:fillRef>
            <a:effectRef idx="1">
              <a:schemeClr val="accent1"/>
            </a:effectRef>
            <a:fontRef idx="minor">
              <a:schemeClr val="tx1"/>
            </a:fontRef>
          </p:style>
        </p:cxnSp>
      </p:grpSp>
      <p:pic>
        <p:nvPicPr>
          <p:cNvPr id="9" name="Picture 8" descr="Logo60ans_image.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06571" y="33718"/>
            <a:ext cx="1017758" cy="701227"/>
          </a:xfrm>
          <a:prstGeom prst="rect">
            <a:avLst/>
          </a:prstGeom>
        </p:spPr>
      </p:pic>
      <p:sp>
        <p:nvSpPr>
          <p:cNvPr id="12" name="Title 1"/>
          <p:cNvSpPr txBox="1">
            <a:spLocks/>
          </p:cNvSpPr>
          <p:nvPr/>
        </p:nvSpPr>
        <p:spPr>
          <a:xfrm>
            <a:off x="587929" y="-254151"/>
            <a:ext cx="82296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3400" dirty="0" smtClean="0">
                <a:solidFill>
                  <a:srgbClr val="FF0000"/>
                </a:solidFill>
              </a:rPr>
              <a:t>Tune monitor in the PS</a:t>
            </a:r>
            <a:endParaRPr lang="en-US" sz="3400" dirty="0">
              <a:solidFill>
                <a:srgbClr val="FF0000"/>
              </a:solidFill>
            </a:endParaRPr>
          </a:p>
        </p:txBody>
      </p:sp>
      <p:sp>
        <p:nvSpPr>
          <p:cNvPr id="11" name="Rectangle 4"/>
          <p:cNvSpPr>
            <a:spLocks noChangeArrowheads="1"/>
          </p:cNvSpPr>
          <p:nvPr/>
        </p:nvSpPr>
        <p:spPr bwMode="auto">
          <a:xfrm>
            <a:off x="231775" y="935432"/>
            <a:ext cx="8642350" cy="5761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lstStyle/>
          <a:p>
            <a:pPr lvl="0" algn="just"/>
            <a:r>
              <a:rPr lang="en-GB" sz="1600" u="sng" dirty="0">
                <a:solidFill>
                  <a:srgbClr val="000000"/>
                </a:solidFill>
                <a:latin typeface="Arial"/>
              </a:rPr>
              <a:t>What is the status?</a:t>
            </a:r>
          </a:p>
          <a:p>
            <a:pPr lvl="0" algn="just"/>
            <a:endParaRPr lang="en-GB" sz="1600" u="sng" dirty="0">
              <a:solidFill>
                <a:srgbClr val="000000"/>
              </a:solidFill>
              <a:latin typeface="Arial"/>
            </a:endParaRPr>
          </a:p>
          <a:p>
            <a:pPr marL="285750" lvl="0" indent="-285750" algn="just">
              <a:buFont typeface="Arial" pitchFamily="34" charset="0"/>
              <a:buChar char="•"/>
            </a:pPr>
            <a:r>
              <a:rPr lang="en-GB" sz="1600" dirty="0">
                <a:solidFill>
                  <a:srgbClr val="000000"/>
                </a:solidFill>
                <a:latin typeface="Arial"/>
              </a:rPr>
              <a:t>The PS tune system is working very nicely. </a:t>
            </a:r>
          </a:p>
          <a:p>
            <a:pPr marL="285750" lvl="0" indent="-285750" algn="just">
              <a:buFont typeface="Arial" pitchFamily="34" charset="0"/>
              <a:buChar char="•"/>
            </a:pPr>
            <a:r>
              <a:rPr lang="en-GB" sz="1600" dirty="0">
                <a:solidFill>
                  <a:srgbClr val="000000"/>
                </a:solidFill>
                <a:latin typeface="Arial"/>
              </a:rPr>
              <a:t>The implementation of an operational application has solved different problems due to the complexity of the expert GUI.</a:t>
            </a:r>
          </a:p>
          <a:p>
            <a:pPr marL="285750" lvl="0" indent="-285750" algn="just">
              <a:buFont typeface="Arial" pitchFamily="34" charset="0"/>
              <a:buChar char="•"/>
            </a:pPr>
            <a:r>
              <a:rPr lang="en-GB" sz="1600" dirty="0">
                <a:solidFill>
                  <a:srgbClr val="000000"/>
                </a:solidFill>
                <a:latin typeface="Arial"/>
              </a:rPr>
              <a:t>The porting to Linux MENA20 has increased performances and it allows the user to acquire the maximum amount of data (4 times more than before). Plus, the acquisition is very stable.</a:t>
            </a:r>
          </a:p>
          <a:p>
            <a:pPr marL="285750" lvl="0" indent="-285750" algn="just">
              <a:buFont typeface="Arial" pitchFamily="34" charset="0"/>
              <a:buChar char="•"/>
            </a:pPr>
            <a:r>
              <a:rPr lang="en-GB" sz="1600" dirty="0">
                <a:solidFill>
                  <a:srgbClr val="000000"/>
                </a:solidFill>
                <a:latin typeface="Arial"/>
              </a:rPr>
              <a:t>The long pickup is needed for low intensity beams.</a:t>
            </a:r>
          </a:p>
          <a:p>
            <a:pPr lvl="0" algn="just"/>
            <a:endParaRPr lang="en-GB" sz="1600" dirty="0">
              <a:solidFill>
                <a:srgbClr val="000000"/>
              </a:solidFill>
              <a:latin typeface="Arial"/>
            </a:endParaRPr>
          </a:p>
          <a:p>
            <a:pPr lvl="0" algn="just"/>
            <a:r>
              <a:rPr lang="en-GB" sz="1600" u="sng" dirty="0">
                <a:solidFill>
                  <a:srgbClr val="000000"/>
                </a:solidFill>
                <a:latin typeface="Arial"/>
              </a:rPr>
              <a:t>What is requested or missing?</a:t>
            </a:r>
          </a:p>
          <a:p>
            <a:pPr lvl="0" algn="just"/>
            <a:endParaRPr lang="en-GB" sz="1600" u="sng" dirty="0">
              <a:solidFill>
                <a:srgbClr val="000000"/>
              </a:solidFill>
              <a:latin typeface="Arial"/>
            </a:endParaRPr>
          </a:p>
          <a:p>
            <a:pPr marL="342900" lvl="0" indent="-342900" algn="just">
              <a:buFont typeface="Arial" pitchFamily="34" charset="0"/>
              <a:buChar char="•"/>
            </a:pPr>
            <a:r>
              <a:rPr lang="en-GB" sz="1600" dirty="0">
                <a:solidFill>
                  <a:srgbClr val="000000"/>
                </a:solidFill>
                <a:latin typeface="Arial"/>
              </a:rPr>
              <a:t>The user should be able to select which pickup/DAB he would like to use for acquiring the tune. The choice should be done from the application through the FESA server and in PPM mode.</a:t>
            </a:r>
          </a:p>
          <a:p>
            <a:pPr marL="342900" lvl="0" indent="-342900" algn="just">
              <a:buFont typeface="Arial" pitchFamily="34" charset="0"/>
              <a:buChar char="•"/>
            </a:pPr>
            <a:r>
              <a:rPr lang="en-GB" sz="1600" dirty="0">
                <a:solidFill>
                  <a:srgbClr val="000000"/>
                </a:solidFill>
                <a:latin typeface="Arial"/>
              </a:rPr>
              <a:t>Different fitting algorithms used for the peak detection should be added in the FESA server. Same as for the FFT windows types, a list could be proposed in the application.</a:t>
            </a:r>
          </a:p>
          <a:p>
            <a:pPr marL="342900" lvl="0" indent="-342900" algn="just">
              <a:buFont typeface="Arial" pitchFamily="34" charset="0"/>
              <a:buChar char="•"/>
            </a:pPr>
            <a:r>
              <a:rPr lang="en-GB" sz="1600" dirty="0">
                <a:solidFill>
                  <a:srgbClr val="000000"/>
                </a:solidFill>
                <a:latin typeface="Arial"/>
              </a:rPr>
              <a:t>It would be nice to quantify the coupling between the 2 plans H and V. One proposition is to use the 2 frequency windows in both plans.</a:t>
            </a:r>
          </a:p>
          <a:p>
            <a:pPr marL="342900" lvl="0" indent="-342900" algn="just">
              <a:buFont typeface="Arial" pitchFamily="34" charset="0"/>
              <a:buChar char="•"/>
            </a:pPr>
            <a:r>
              <a:rPr lang="en-GB" sz="1600" dirty="0">
                <a:solidFill>
                  <a:srgbClr val="000000"/>
                </a:solidFill>
                <a:latin typeface="Arial"/>
              </a:rPr>
              <a:t>Other algorithms with better performances (cf. Simone) to obtain the frequency spectrum could be implemented as well in the FESA server.</a:t>
            </a:r>
          </a:p>
          <a:p>
            <a:pPr marL="342900" lvl="0" indent="-342900" algn="just">
              <a:buFont typeface="Arial" pitchFamily="34" charset="0"/>
              <a:buChar char="•"/>
            </a:pPr>
            <a:r>
              <a:rPr lang="en-GB" sz="1600" dirty="0">
                <a:solidFill>
                  <a:srgbClr val="000000"/>
                </a:solidFill>
                <a:latin typeface="Arial"/>
              </a:rPr>
              <a:t>Would it be possible to estimate chromaticity?</a:t>
            </a:r>
          </a:p>
          <a:p>
            <a:pPr marL="536575" lvl="1" indent="-184150" defTabSz="914400" fontAlgn="base">
              <a:spcBef>
                <a:spcPct val="0"/>
              </a:spcBef>
              <a:spcAft>
                <a:spcPct val="0"/>
              </a:spcAft>
              <a:buFont typeface="Arial" charset="0"/>
              <a:buAutoNum type="arabicPeriod"/>
            </a:pPr>
            <a:r>
              <a:rPr lang="en-GB" sz="1200" dirty="0" smtClean="0">
                <a:solidFill>
                  <a:srgbClr val="000000"/>
                </a:solidFill>
                <a:latin typeface="Calibri"/>
                <a:ea typeface="ＭＳ Ｐゴシック" charset="0"/>
                <a:cs typeface="Calibri"/>
              </a:rPr>
              <a:t>The ring revolution frequencies are already in the tune rack.</a:t>
            </a:r>
          </a:p>
          <a:p>
            <a:pPr marL="536575" lvl="1" indent="-184150" defTabSz="914400" fontAlgn="base">
              <a:spcBef>
                <a:spcPct val="0"/>
              </a:spcBef>
              <a:spcAft>
                <a:spcPct val="0"/>
              </a:spcAft>
            </a:pPr>
            <a:endParaRPr lang="en-GB" sz="1200" dirty="0" smtClean="0">
              <a:solidFill>
                <a:srgbClr val="000000"/>
              </a:solidFill>
              <a:latin typeface="Calibri"/>
              <a:ea typeface="ＭＳ Ｐゴシック" charset="0"/>
              <a:cs typeface="Calibri"/>
            </a:endParaRPr>
          </a:p>
          <a:p>
            <a:pPr marL="536575" lvl="1" indent="-184150" defTabSz="914400" fontAlgn="base">
              <a:spcBef>
                <a:spcPct val="0"/>
              </a:spcBef>
              <a:spcAft>
                <a:spcPct val="0"/>
              </a:spcAft>
            </a:pPr>
            <a:endParaRPr lang="en-GB" sz="1200" dirty="0" smtClean="0">
              <a:solidFill>
                <a:srgbClr val="000000"/>
              </a:solidFill>
              <a:latin typeface="Calibri"/>
              <a:ea typeface="ＭＳ Ｐゴシック" charset="0"/>
              <a:cs typeface="Calibri"/>
            </a:endParaRPr>
          </a:p>
        </p:txBody>
      </p:sp>
    </p:spTree>
    <p:extLst>
      <p:ext uri="{BB962C8B-B14F-4D97-AF65-F5344CB8AC3E}">
        <p14:creationId xmlns:p14="http://schemas.microsoft.com/office/powerpoint/2010/main" val="3438600259"/>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p:cNvSpPr txBox="1">
            <a:spLocks/>
          </p:cNvSpPr>
          <p:nvPr/>
        </p:nvSpPr>
        <p:spPr>
          <a:xfrm>
            <a:off x="457200" y="1417638"/>
            <a:ext cx="5410944" cy="4891722"/>
          </a:xfrm>
          <a:prstGeom prst="rect">
            <a:avLst/>
          </a:prstGeom>
          <a:ln>
            <a:noFill/>
          </a:ln>
        </p:spPr>
        <p:txBody>
          <a:bodyPr vert="horz" lIns="91440" tIns="45720" rIns="91440" bIns="45720" rtlCol="0">
            <a:normAutofit fontScale="92500" lnSpcReduction="1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 typeface="Wingdings" pitchFamily="2" charset="2"/>
              <a:buChar char="ü"/>
            </a:pPr>
            <a:r>
              <a:rPr lang="en-GB" dirty="0" smtClean="0">
                <a:latin typeface="Comic Sans MS" pitchFamily="66" charset="0"/>
                <a:sym typeface="Symbol" pitchFamily="18" charset="2"/>
              </a:rPr>
              <a:t>Acquisition System</a:t>
            </a:r>
          </a:p>
          <a:p>
            <a:pPr>
              <a:lnSpc>
                <a:spcPct val="80000"/>
              </a:lnSpc>
              <a:buClr>
                <a:srgbClr val="996600"/>
              </a:buClr>
              <a:buFontTx/>
              <a:buNone/>
              <a:tabLst>
                <a:tab pos="568325" algn="l"/>
              </a:tabLst>
            </a:pPr>
            <a:r>
              <a:rPr lang="en-US" sz="2000" i="1" dirty="0" smtClean="0">
                <a:latin typeface="Comic Sans MS" pitchFamily="66" charset="0"/>
                <a:sym typeface="Symbol" pitchFamily="18" charset="2"/>
              </a:rPr>
              <a:t>	-	VME 64x Digital Acquisition Board</a:t>
            </a:r>
          </a:p>
          <a:p>
            <a:pPr>
              <a:lnSpc>
                <a:spcPct val="80000"/>
              </a:lnSpc>
              <a:buClr>
                <a:srgbClr val="996600"/>
              </a:buClr>
              <a:buFontTx/>
              <a:buNone/>
              <a:tabLst>
                <a:tab pos="568325" algn="l"/>
              </a:tabLst>
            </a:pPr>
            <a:r>
              <a:rPr lang="en-US" sz="2000" i="1" dirty="0" smtClean="0">
                <a:latin typeface="Comic Sans MS" pitchFamily="66" charset="0"/>
                <a:sym typeface="Symbol" pitchFamily="18" charset="2"/>
              </a:rPr>
              <a:t>	LHC DAB64x (TRIUMF, Canada)</a:t>
            </a:r>
          </a:p>
          <a:p>
            <a:pPr>
              <a:lnSpc>
                <a:spcPct val="80000"/>
              </a:lnSpc>
              <a:buClr>
                <a:srgbClr val="996600"/>
              </a:buClr>
              <a:buFont typeface="Arial"/>
              <a:buNone/>
              <a:tabLst>
                <a:tab pos="568325" algn="l"/>
              </a:tabLst>
            </a:pPr>
            <a:endParaRPr lang="en-US" sz="2000" i="1" dirty="0" smtClean="0">
              <a:latin typeface="Comic Sans MS" pitchFamily="66" charset="0"/>
              <a:sym typeface="Symbol" pitchFamily="18" charset="2"/>
            </a:endParaRPr>
          </a:p>
          <a:p>
            <a:pPr>
              <a:buFont typeface="Wingdings" pitchFamily="2" charset="2"/>
              <a:buChar char="ü"/>
            </a:pPr>
            <a:r>
              <a:rPr lang="en-US" dirty="0" smtClean="0">
                <a:latin typeface="Comic Sans MS" pitchFamily="66" charset="0"/>
              </a:rPr>
              <a:t>Mezzanine Card</a:t>
            </a:r>
          </a:p>
          <a:p>
            <a:pPr>
              <a:lnSpc>
                <a:spcPct val="80000"/>
              </a:lnSpc>
              <a:buClr>
                <a:srgbClr val="996600"/>
              </a:buClr>
              <a:buFontTx/>
              <a:buNone/>
              <a:tabLst>
                <a:tab pos="568325" algn="l"/>
              </a:tabLst>
            </a:pPr>
            <a:r>
              <a:rPr lang="en-US" sz="2000" i="1" dirty="0" smtClean="0">
                <a:latin typeface="Comic Sans MS" pitchFamily="66" charset="0"/>
                <a:sym typeface="Symbol" pitchFamily="18" charset="2"/>
              </a:rPr>
              <a:t>	-	performs Manchester decoding</a:t>
            </a:r>
          </a:p>
          <a:p>
            <a:pPr>
              <a:lnSpc>
                <a:spcPct val="80000"/>
              </a:lnSpc>
              <a:buClr>
                <a:srgbClr val="996600"/>
              </a:buClr>
              <a:buFontTx/>
              <a:buNone/>
              <a:tabLst>
                <a:tab pos="568325" algn="l"/>
              </a:tabLst>
            </a:pPr>
            <a:r>
              <a:rPr lang="en-US" sz="2000" i="1" dirty="0" smtClean="0">
                <a:latin typeface="Comic Sans MS" pitchFamily="66" charset="0"/>
                <a:sym typeface="Symbol" pitchFamily="18" charset="2"/>
              </a:rPr>
              <a:t>	-	Xilinx FPGA treats data to give</a:t>
            </a:r>
          </a:p>
          <a:p>
            <a:pPr>
              <a:lnSpc>
                <a:spcPct val="80000"/>
              </a:lnSpc>
              <a:buClr>
                <a:srgbClr val="996600"/>
              </a:buClr>
              <a:buFontTx/>
              <a:buNone/>
              <a:tabLst>
                <a:tab pos="568325" algn="l"/>
              </a:tabLst>
            </a:pPr>
            <a:r>
              <a:rPr lang="en-US" sz="2000" i="1" dirty="0" smtClean="0">
                <a:latin typeface="Comic Sans MS" pitchFamily="66" charset="0"/>
                <a:sym typeface="Symbol" pitchFamily="18" charset="2"/>
              </a:rPr>
              <a:t>		correct input for DAB64x</a:t>
            </a:r>
          </a:p>
          <a:p>
            <a:pPr>
              <a:lnSpc>
                <a:spcPct val="80000"/>
              </a:lnSpc>
              <a:buClr>
                <a:srgbClr val="996600"/>
              </a:buClr>
              <a:buFontTx/>
              <a:buNone/>
              <a:tabLst>
                <a:tab pos="568325" algn="l"/>
              </a:tabLst>
            </a:pPr>
            <a:endParaRPr lang="en-US" dirty="0" smtClean="0">
              <a:latin typeface="Comic Sans MS" pitchFamily="66" charset="0"/>
            </a:endParaRPr>
          </a:p>
          <a:p>
            <a:pPr>
              <a:buFont typeface="Wingdings" pitchFamily="2" charset="2"/>
              <a:buChar char="ü"/>
            </a:pPr>
            <a:r>
              <a:rPr lang="en-GB" dirty="0" smtClean="0">
                <a:latin typeface="Comic Sans MS" pitchFamily="66" charset="0"/>
                <a:sym typeface="Symbol" pitchFamily="18" charset="2"/>
              </a:rPr>
              <a:t>Final Configuration</a:t>
            </a:r>
          </a:p>
          <a:p>
            <a:pPr>
              <a:lnSpc>
                <a:spcPct val="80000"/>
              </a:lnSpc>
              <a:buClr>
                <a:srgbClr val="996600"/>
              </a:buClr>
              <a:buFontTx/>
              <a:buNone/>
              <a:tabLst>
                <a:tab pos="568325" algn="l"/>
              </a:tabLst>
            </a:pPr>
            <a:r>
              <a:rPr lang="en-US" i="1" dirty="0" smtClean="0">
                <a:latin typeface="Comic Sans MS" pitchFamily="66" charset="0"/>
                <a:sym typeface="Symbol" pitchFamily="18" charset="2"/>
              </a:rPr>
              <a:t>	</a:t>
            </a:r>
            <a:r>
              <a:rPr lang="en-US" sz="2000" i="1" dirty="0" smtClean="0">
                <a:latin typeface="Comic Sans MS" pitchFamily="66" charset="0"/>
                <a:sym typeface="Symbol" pitchFamily="18" charset="2"/>
              </a:rPr>
              <a:t>	-	2 VME Crates</a:t>
            </a:r>
          </a:p>
          <a:p>
            <a:pPr>
              <a:lnSpc>
                <a:spcPct val="80000"/>
              </a:lnSpc>
              <a:buClr>
                <a:srgbClr val="996600"/>
              </a:buClr>
              <a:buFont typeface="Arial"/>
              <a:buNone/>
              <a:tabLst>
                <a:tab pos="568325" algn="l"/>
              </a:tabLst>
            </a:pPr>
            <a:r>
              <a:rPr lang="en-US" sz="2000" i="1" dirty="0" smtClean="0">
                <a:latin typeface="Comic Sans MS" pitchFamily="66" charset="0"/>
                <a:sym typeface="Symbol" pitchFamily="18" charset="2"/>
              </a:rPr>
              <a:t>		-	2x5 DABs with 2x10 Mezzanines</a:t>
            </a:r>
          </a:p>
          <a:p>
            <a:pPr algn="ctr">
              <a:lnSpc>
                <a:spcPct val="80000"/>
              </a:lnSpc>
              <a:buClr>
                <a:srgbClr val="996600"/>
              </a:buClr>
              <a:buFont typeface="Arial"/>
              <a:buNone/>
              <a:tabLst>
                <a:tab pos="568325" algn="l"/>
              </a:tabLst>
            </a:pPr>
            <a:r>
              <a:rPr lang="en-US" sz="2000" i="1" dirty="0" smtClean="0">
                <a:latin typeface="Comic Sans MS" pitchFamily="66" charset="0"/>
                <a:sym typeface="Symbol" pitchFamily="18" charset="2"/>
              </a:rPr>
              <a:t>		2 monitors per DAB </a:t>
            </a:r>
          </a:p>
          <a:p>
            <a:pPr>
              <a:lnSpc>
                <a:spcPct val="80000"/>
              </a:lnSpc>
              <a:buClr>
                <a:srgbClr val="996600"/>
              </a:buClr>
              <a:buFontTx/>
              <a:buNone/>
              <a:tabLst>
                <a:tab pos="568325" algn="l"/>
              </a:tabLst>
            </a:pPr>
            <a:r>
              <a:rPr lang="en-US" sz="2000" i="1" dirty="0" smtClean="0">
                <a:latin typeface="Comic Sans MS" pitchFamily="66" charset="0"/>
                <a:sym typeface="Symbol" pitchFamily="18" charset="2"/>
              </a:rPr>
              <a:t>	-	processing data from 20 PUs</a:t>
            </a:r>
          </a:p>
          <a:p>
            <a:pPr>
              <a:buFont typeface="Arial"/>
              <a:buNone/>
            </a:pPr>
            <a:endParaRPr lang="fr-FR" dirty="0">
              <a:latin typeface="Comic Sans MS" pitchFamily="66" charset="0"/>
            </a:endParaRPr>
          </a:p>
        </p:txBody>
      </p:sp>
      <p:graphicFrame>
        <p:nvGraphicFramePr>
          <p:cNvPr id="9" name="Object 3"/>
          <p:cNvGraphicFramePr>
            <a:graphicFrameLocks noChangeAspect="1"/>
          </p:cNvGraphicFramePr>
          <p:nvPr>
            <p:extLst>
              <p:ext uri="{D42A27DB-BD31-4B8C-83A1-F6EECF244321}">
                <p14:modId xmlns:p14="http://schemas.microsoft.com/office/powerpoint/2010/main" val="2310477999"/>
              </p:ext>
            </p:extLst>
          </p:nvPr>
        </p:nvGraphicFramePr>
        <p:xfrm>
          <a:off x="5436096" y="419028"/>
          <a:ext cx="2880320" cy="6241811"/>
        </p:xfrm>
        <a:graphic>
          <a:graphicData uri="http://schemas.openxmlformats.org/presentationml/2006/ole">
            <mc:AlternateContent xmlns:mc="http://schemas.openxmlformats.org/markup-compatibility/2006">
              <mc:Choice xmlns:v="urn:schemas-microsoft-com:vml" Requires="v">
                <p:oleObj spid="_x0000_s7181" name="Visio" r:id="rId3" imgW="3730752" imgH="6880860" progId="Visio.Drawing.11">
                  <p:embed/>
                </p:oleObj>
              </mc:Choice>
              <mc:Fallback>
                <p:oleObj name="Visio" r:id="rId3" imgW="3730752" imgH="6880860" progId="Visio.Drawing.11">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36096" y="419028"/>
                        <a:ext cx="2880320" cy="6241811"/>
                      </a:xfrm>
                      <a:prstGeom prst="rect">
                        <a:avLst/>
                      </a:prstGeom>
                      <a:noFill/>
                      <a:ln>
                        <a:noFill/>
                      </a:ln>
                      <a:effectLst/>
                      <a:extLst/>
                    </p:spPr>
                  </p:pic>
                </p:oleObj>
              </mc:Fallback>
            </mc:AlternateContent>
          </a:graphicData>
        </a:graphic>
      </p:graphicFrame>
    </p:spTree>
    <p:extLst>
      <p:ext uri="{BB962C8B-B14F-4D97-AF65-F5344CB8AC3E}">
        <p14:creationId xmlns:p14="http://schemas.microsoft.com/office/powerpoint/2010/main" val="32663767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6"/>
          <p:cNvSpPr txBox="1">
            <a:spLocks/>
          </p:cNvSpPr>
          <p:nvPr/>
        </p:nvSpPr>
        <p:spPr>
          <a:xfrm>
            <a:off x="1907704" y="5445224"/>
            <a:ext cx="2448272" cy="360040"/>
          </a:xfrm>
          <a:prstGeom prst="rect">
            <a:avLst/>
          </a:prstGeom>
        </p:spPr>
        <p:txBody>
          <a:bodyPr vert="horz" lIns="91440" tIns="45720" rIns="91440" bIns="45720" rtlCol="0">
            <a:normAutofit lnSpcReduction="1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 typeface="Arial"/>
              <a:buNone/>
            </a:pPr>
            <a:r>
              <a:rPr lang="en-US" sz="1800" smtClean="0">
                <a:solidFill>
                  <a:schemeClr val="accent1">
                    <a:lumMod val="20000"/>
                    <a:lumOff val="80000"/>
                  </a:schemeClr>
                </a:solidFill>
                <a:latin typeface="Comic Sans MS" pitchFamily="66" charset="0"/>
              </a:rPr>
              <a:t>BPM Front-end</a:t>
            </a:r>
            <a:endParaRPr lang="fr-FR" sz="1800" dirty="0">
              <a:solidFill>
                <a:schemeClr val="accent1">
                  <a:lumMod val="20000"/>
                  <a:lumOff val="80000"/>
                </a:schemeClr>
              </a:solidFill>
              <a:latin typeface="Comic Sans MS" pitchFamily="66" charset="0"/>
            </a:endParaRPr>
          </a:p>
        </p:txBody>
      </p:sp>
      <p:graphicFrame>
        <p:nvGraphicFramePr>
          <p:cNvPr id="6" name="Object 10"/>
          <p:cNvGraphicFramePr>
            <a:graphicFrameLocks noChangeAspect="1"/>
          </p:cNvGraphicFramePr>
          <p:nvPr/>
        </p:nvGraphicFramePr>
        <p:xfrm>
          <a:off x="755576" y="1772816"/>
          <a:ext cx="7630744" cy="4031973"/>
        </p:xfrm>
        <a:graphic>
          <a:graphicData uri="http://schemas.openxmlformats.org/presentationml/2006/ole">
            <mc:AlternateContent xmlns:mc="http://schemas.openxmlformats.org/markup-compatibility/2006">
              <mc:Choice xmlns:v="urn:schemas-microsoft-com:vml" Requires="v">
                <p:oleObj spid="_x0000_s8206" name="Visio" r:id="rId3" imgW="11693652" imgH="6179058" progId="Visio.Drawing.11">
                  <p:embed/>
                </p:oleObj>
              </mc:Choice>
              <mc:Fallback>
                <p:oleObj name="Visio" r:id="rId3" imgW="11693652" imgH="6179058" progId="Visio.Drawing.11">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5576" y="1772816"/>
                        <a:ext cx="7630744" cy="40319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Tree>
    <p:extLst>
      <p:ext uri="{BB962C8B-B14F-4D97-AF65-F5344CB8AC3E}">
        <p14:creationId xmlns:p14="http://schemas.microsoft.com/office/powerpoint/2010/main" val="3300667251"/>
      </p:ext>
    </p:extLst>
  </p:cSld>
  <p:clrMapOvr>
    <a:masterClrMapping/>
  </p:clrMapOvr>
</p:sld>
</file>

<file path=ppt/theme/theme1.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Capital.thmx</Template>
  <TotalTime>1469</TotalTime>
  <Words>676</Words>
  <Application>Microsoft Macintosh PowerPoint</Application>
  <PresentationFormat>On-screen Show (4:3)</PresentationFormat>
  <Paragraphs>126</Paragraphs>
  <Slides>8</Slides>
  <Notes>5</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8</vt:i4>
      </vt:variant>
    </vt:vector>
  </HeadingPairs>
  <TitlesOfParts>
    <vt:vector size="10" baseType="lpstr">
      <vt:lpstr>Thème Office</vt:lpstr>
      <vt:lpstr>Visio</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thibaut lefevre</dc:creator>
  <cp:lastModifiedBy>Thibaut Lefevre</cp:lastModifiedBy>
  <cp:revision>38</cp:revision>
  <dcterms:created xsi:type="dcterms:W3CDTF">2011-03-23T16:32:44Z</dcterms:created>
  <dcterms:modified xsi:type="dcterms:W3CDTF">2014-02-12T21:15:10Z</dcterms:modified>
</cp:coreProperties>
</file>