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9" r:id="rId5"/>
    <p:sldId id="310" r:id="rId6"/>
    <p:sldId id="298" r:id="rId7"/>
    <p:sldId id="302" r:id="rId8"/>
    <p:sldId id="303" r:id="rId9"/>
    <p:sldId id="290" r:id="rId10"/>
    <p:sldId id="311" r:id="rId11"/>
    <p:sldId id="306" r:id="rId12"/>
    <p:sldId id="264" r:id="rId13"/>
    <p:sldId id="304" r:id="rId14"/>
    <p:sldId id="307" r:id="rId15"/>
    <p:sldId id="308" r:id="rId16"/>
    <p:sldId id="305" r:id="rId17"/>
    <p:sldId id="309" r:id="rId18"/>
    <p:sldId id="258" r:id="rId19"/>
    <p:sldId id="272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CCB1A"/>
    <a:srgbClr val="5EB953"/>
    <a:srgbClr val="79ED6B"/>
    <a:srgbClr val="FF6DE0"/>
    <a:srgbClr val="F0F07C"/>
    <a:srgbClr val="F0DAF7"/>
    <a:srgbClr val="D6D66F"/>
    <a:srgbClr val="5BC1E6"/>
    <a:srgbClr val="0089B5"/>
    <a:srgbClr val="005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861" autoAdjust="0"/>
  </p:normalViewPr>
  <p:slideViewPr>
    <p:cSldViewPr snapToGrid="0" snapToObjects="1">
      <p:cViewPr varScale="1">
        <p:scale>
          <a:sx n="132" d="100"/>
          <a:sy n="132" d="100"/>
        </p:scale>
        <p:origin x="-2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B7276-B780-B442-B1E8-2C26CAD7969F}" type="datetimeFigureOut">
              <a:rPr lang="en-US" smtClean="0"/>
              <a:t>1/31/14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5C8F6-D2E5-3C4F-94C6-7AF3E8ED5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79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5C8F6-D2E5-3C4F-94C6-7AF3E8ED59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17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5C8F6-D2E5-3C4F-94C6-7AF3E8ED59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17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(a sub-system of HL-LHC) is co-funded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53601" y="171376"/>
            <a:ext cx="1433198" cy="152047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7253601" y="171376"/>
            <a:ext cx="1433198" cy="143669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1/31/14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1/31/14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1/31/14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jp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31F51B5-5B00-8D46-BE82-010D8F972854}" type="datetimeFigureOut">
              <a:rPr lang="en-US" smtClean="0"/>
              <a:pPr/>
              <a:t>1/31/14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738171" y="137739"/>
            <a:ext cx="372747" cy="39544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/>
              <a:t>Update on failure cases for </a:t>
            </a:r>
            <a:r>
              <a:rPr lang="en-US" sz="3000" dirty="0" err="1"/>
              <a:t>asynch</a:t>
            </a:r>
            <a:r>
              <a:rPr lang="en-US" sz="3000" dirty="0"/>
              <a:t> dump </a:t>
            </a:r>
            <a:r>
              <a:rPr lang="en-US" sz="3000" dirty="0" smtClean="0"/>
              <a:t>on collimators – </a:t>
            </a:r>
            <a:r>
              <a:rPr lang="en-US" sz="3000" dirty="0"/>
              <a:t>worst case </a:t>
            </a:r>
            <a:r>
              <a:rPr lang="en-US" sz="3000" dirty="0" err="1"/>
              <a:t>vs</a:t>
            </a:r>
            <a:r>
              <a:rPr lang="en-US" sz="3000" dirty="0"/>
              <a:t> </a:t>
            </a:r>
            <a:r>
              <a:rPr lang="en-US" sz="3000" dirty="0" smtClean="0"/>
              <a:t>realistic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L. Lari </a:t>
            </a:r>
          </a:p>
          <a:p>
            <a:r>
              <a:rPr lang="en-US" sz="2000" dirty="0" smtClean="0"/>
              <a:t>IFIC (CSIC-UV) &amp; CERN</a:t>
            </a:r>
          </a:p>
          <a:p>
            <a:r>
              <a:rPr lang="en-US" dirty="0" smtClean="0"/>
              <a:t>R. Bruce, S. </a:t>
            </a:r>
            <a:r>
              <a:rPr lang="en-US" dirty="0" err="1" smtClean="0"/>
              <a:t>Redaelli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to C. </a:t>
            </a:r>
            <a:r>
              <a:rPr lang="en-US" dirty="0" err="1" smtClean="0"/>
              <a:t>Bracco</a:t>
            </a:r>
            <a:r>
              <a:rPr lang="en-US" dirty="0" smtClean="0"/>
              <a:t> and B. Goddard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65829" y="191532"/>
            <a:ext cx="6822926" cy="1828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None/>
              <a:defRPr sz="2500" b="1" kern="120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None/>
              <a:defRPr sz="32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300" dirty="0" smtClean="0"/>
              <a:t> </a:t>
            </a:r>
            <a:r>
              <a:rPr lang="en-US" sz="2400" dirty="0" smtClean="0"/>
              <a:t>85th </a:t>
            </a:r>
            <a:r>
              <a:rPr lang="en-US" sz="2400" dirty="0"/>
              <a:t>LHC Machine Protection Panel Meeting</a:t>
            </a:r>
          </a:p>
          <a:p>
            <a:pPr algn="l"/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625" y="168909"/>
            <a:ext cx="4902089" cy="36492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283" y="3088417"/>
            <a:ext cx="5063717" cy="376958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036753" y="1729042"/>
            <a:ext cx="3650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2233" y="460113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9702" y="784824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86559" y="1958500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18387" y="4677817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4494" y="3775983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254810" y="458217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2" y="31381"/>
            <a:ext cx="3718609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Beam 2 - HLLHCv1.0 optics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6225434" y="115311"/>
            <a:ext cx="2113464" cy="1000349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25434" y="148623"/>
            <a:ext cx="2113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R</a:t>
            </a:r>
            <a:r>
              <a:rPr lang="en-US" b="1" dirty="0" smtClean="0">
                <a:solidFill>
                  <a:srgbClr val="000000"/>
                </a:solidFill>
              </a:rPr>
              <a:t>esults are normalized to 2.2x10</a:t>
            </a:r>
            <a:r>
              <a:rPr lang="en-US" b="1" baseline="30000" dirty="0" smtClean="0">
                <a:solidFill>
                  <a:srgbClr val="000000"/>
                </a:solidFill>
              </a:rPr>
              <a:t>11</a:t>
            </a:r>
            <a:r>
              <a:rPr lang="en-US" b="1" dirty="0" smtClean="0">
                <a:solidFill>
                  <a:srgbClr val="000000"/>
                </a:solidFill>
              </a:rPr>
              <a:t> p+ (25 ns) 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637255" y="3483980"/>
            <a:ext cx="3443028" cy="5159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53449" y="887287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380059" y="381817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01089" y="1147614"/>
            <a:ext cx="215093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accent3"/>
                </a:solidFill>
              </a:rPr>
              <a:t>On TCTH.4R5</a:t>
            </a:r>
          </a:p>
          <a:p>
            <a:pPr algn="ctr"/>
            <a:r>
              <a:rPr lang="en-US" sz="1500" dirty="0" smtClean="0">
                <a:solidFill>
                  <a:schemeClr val="accent3"/>
                </a:solidFill>
              </a:rPr>
              <a:t>Max @ </a:t>
            </a:r>
            <a:r>
              <a:rPr lang="en-US" sz="1500" b="1" dirty="0">
                <a:solidFill>
                  <a:schemeClr val="accent3"/>
                </a:solidFill>
              </a:rPr>
              <a:t>1</a:t>
            </a:r>
            <a:r>
              <a:rPr lang="en-US" sz="1500" b="1" dirty="0" smtClean="0">
                <a:solidFill>
                  <a:schemeClr val="accent3"/>
                </a:solidFill>
              </a:rPr>
              <a:t>e+12 </a:t>
            </a:r>
            <a:r>
              <a:rPr lang="en-US" sz="1500" dirty="0" smtClean="0">
                <a:solidFill>
                  <a:schemeClr val="accent3"/>
                </a:solidFill>
              </a:rPr>
              <a:t>p+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561120" y="4138125"/>
            <a:ext cx="215093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accent6"/>
                </a:solidFill>
              </a:rPr>
              <a:t>On TCTH.4R5</a:t>
            </a:r>
          </a:p>
          <a:p>
            <a:pPr algn="ctr"/>
            <a:r>
              <a:rPr lang="en-US" sz="1500" dirty="0" smtClean="0">
                <a:solidFill>
                  <a:schemeClr val="accent6"/>
                </a:solidFill>
              </a:rPr>
              <a:t>Max @ </a:t>
            </a:r>
            <a:r>
              <a:rPr lang="en-US" sz="1500" b="1" dirty="0" smtClean="0">
                <a:solidFill>
                  <a:schemeClr val="accent6"/>
                </a:solidFill>
              </a:rPr>
              <a:t>1.5e+12 </a:t>
            </a:r>
            <a:r>
              <a:rPr lang="en-US" sz="1500" dirty="0" smtClean="0">
                <a:solidFill>
                  <a:schemeClr val="accent6"/>
                </a:solidFill>
              </a:rPr>
              <a:t>p+</a:t>
            </a:r>
          </a:p>
        </p:txBody>
      </p:sp>
      <p:sp>
        <p:nvSpPr>
          <p:cNvPr id="38" name="Oval 37"/>
          <p:cNvSpPr/>
          <p:nvPr/>
        </p:nvSpPr>
        <p:spPr>
          <a:xfrm>
            <a:off x="2175434" y="1089607"/>
            <a:ext cx="443971" cy="2394373"/>
          </a:xfrm>
          <a:prstGeom prst="ellipse">
            <a:avLst/>
          </a:prstGeom>
          <a:noFill/>
          <a:ln w="19050" cmpd="sng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737642" y="3406651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380059" y="3786129"/>
            <a:ext cx="443971" cy="2816391"/>
          </a:xfrm>
          <a:prstGeom prst="ellipse">
            <a:avLst/>
          </a:prstGeom>
          <a:noFill/>
          <a:ln w="19050" cmpd="sng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olded Corner 40"/>
          <p:cNvSpPr/>
          <p:nvPr/>
        </p:nvSpPr>
        <p:spPr>
          <a:xfrm>
            <a:off x="562451" y="4541733"/>
            <a:ext cx="3407221" cy="1548922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2451" y="4582171"/>
            <a:ext cx="34072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solidFill>
                  <a:srgbClr val="000000"/>
                </a:solidFill>
              </a:rPr>
              <a:t>Note that the peak on </a:t>
            </a:r>
            <a:r>
              <a:rPr lang="en-US" b="1" dirty="0" smtClean="0">
                <a:solidFill>
                  <a:srgbClr val="000000"/>
                </a:solidFill>
              </a:rPr>
              <a:t>IP5 TCT is factor </a:t>
            </a:r>
            <a:r>
              <a:rPr lang="en-US" b="1" dirty="0" smtClean="0">
                <a:solidFill>
                  <a:srgbClr val="000000"/>
                </a:solidFill>
              </a:rPr>
              <a:t>~1.5 </a:t>
            </a:r>
            <a:r>
              <a:rPr lang="en-US" b="1" dirty="0" smtClean="0">
                <a:solidFill>
                  <a:srgbClr val="000000"/>
                </a:solidFill>
              </a:rPr>
              <a:t>higher with the 1 MKD firing closer to the TCDQs than with the 1 MKD firing at the O6 position.  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4795805" y="2326959"/>
            <a:ext cx="374406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686786" y="2141921"/>
            <a:ext cx="520577" cy="32802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251953" y="214192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423017" y="1813898"/>
            <a:ext cx="1028813" cy="3280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TCDQs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297810" y="2141921"/>
            <a:ext cx="520577" cy="32802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5450251" y="2468463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MKDs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334687" y="2083790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A6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680184" y="2081689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9" name="Left Arrow 58"/>
          <p:cNvSpPr/>
          <p:nvPr/>
        </p:nvSpPr>
        <p:spPr>
          <a:xfrm rot="16200000">
            <a:off x="6224755" y="1613485"/>
            <a:ext cx="666690" cy="306813"/>
          </a:xfrm>
          <a:prstGeom prst="leftArrow">
            <a:avLst/>
          </a:pr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eft Arrow 59"/>
          <p:cNvSpPr/>
          <p:nvPr/>
        </p:nvSpPr>
        <p:spPr>
          <a:xfrm rot="16200000">
            <a:off x="4607616" y="1618679"/>
            <a:ext cx="666690" cy="306813"/>
          </a:xfrm>
          <a:prstGeom prst="leftArrow">
            <a:avLst/>
          </a:prstGeom>
          <a:solidFill>
            <a:srgbClr val="9BBB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96332" y="2451021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686786" y="5479933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652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2" grpId="0"/>
      <p:bldP spid="17" grpId="0"/>
      <p:bldP spid="18" grpId="0"/>
      <p:bldP spid="33" grpId="0" animBg="1"/>
      <p:bldP spid="34" grpId="0"/>
      <p:bldP spid="36" grpId="0"/>
      <p:bldP spid="38" grpId="0" animBg="1"/>
      <p:bldP spid="41" grpId="0" animBg="1"/>
      <p:bldP spid="4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realistic imperfections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Preliminary analysis of probabilities for orbit drifts</a:t>
            </a:r>
          </a:p>
          <a:p>
            <a:r>
              <a:rPr lang="en-US" dirty="0" smtClean="0"/>
              <a:t>Considering </a:t>
            </a:r>
            <a:r>
              <a:rPr lang="en-US" dirty="0"/>
              <a:t>2012 BPM data at TCTs and in IR6, joint with the 5% RMS beta-beat converted to mm, to estimate cumulative distribution function of total </a:t>
            </a:r>
            <a:r>
              <a:rPr lang="en-US" dirty="0" smtClean="0"/>
              <a:t>drifts.</a:t>
            </a:r>
          </a:p>
          <a:p>
            <a:r>
              <a:rPr lang="en-US" dirty="0" smtClean="0"/>
              <a:t>Results :</a:t>
            </a:r>
          </a:p>
          <a:p>
            <a:pPr marL="996950" lvl="1" indent="-457200">
              <a:buSzPct val="75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Probability </a:t>
            </a:r>
            <a:r>
              <a:rPr lang="en-US" dirty="0"/>
              <a:t>of 1 sigma drift at TCT combined with 1.2mm in IR6 is below numerical error of model (~1e-3)</a:t>
            </a:r>
          </a:p>
          <a:p>
            <a:pPr marL="996950" lvl="1" indent="-457200">
              <a:buSzPct val="75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Probability of 0.2mm drift at TCT and 0.9mm in IR6 has approximately 1%  probability. Study this case for more realistic errors.</a:t>
            </a:r>
          </a:p>
          <a:p>
            <a:pPr lvl="1"/>
            <a:endParaRPr lang="en-US" dirty="0"/>
          </a:p>
        </p:txBody>
      </p:sp>
      <p:sp>
        <p:nvSpPr>
          <p:cNvPr id="4" name="Oval 3"/>
          <p:cNvSpPr/>
          <p:nvPr/>
        </p:nvSpPr>
        <p:spPr>
          <a:xfrm rot="5400000">
            <a:off x="7540152" y="-418613"/>
            <a:ext cx="443971" cy="239437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905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18282" y="523505"/>
            <a:ext cx="1537646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R. Bruce</a:t>
            </a:r>
            <a:endParaRPr lang="en-US" sz="25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688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2690" y="343319"/>
            <a:ext cx="4984815" cy="33612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020" y="3145249"/>
            <a:ext cx="4996980" cy="361250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0" y="1746951"/>
            <a:ext cx="2481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2233" y="460113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19456" y="82944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99879" y="1506419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16299" y="4782481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06899" y="3838379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02637" y="4530903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2" y="31381"/>
            <a:ext cx="3718609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rgbClr val="0000FF"/>
                </a:solidFill>
              </a:rPr>
              <a:t>Beam 1 – Post LS1 optics</a:t>
            </a:r>
          </a:p>
        </p:txBody>
      </p:sp>
      <p:sp>
        <p:nvSpPr>
          <p:cNvPr id="29" name="Folded Corner 28"/>
          <p:cNvSpPr/>
          <p:nvPr/>
        </p:nvSpPr>
        <p:spPr>
          <a:xfrm>
            <a:off x="6225434" y="115311"/>
            <a:ext cx="2113464" cy="1000349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25434" y="148623"/>
            <a:ext cx="2113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R</a:t>
            </a:r>
            <a:r>
              <a:rPr lang="en-US" b="1" dirty="0" smtClean="0">
                <a:solidFill>
                  <a:srgbClr val="000000"/>
                </a:solidFill>
              </a:rPr>
              <a:t>esults are normalized to 1.15x10</a:t>
            </a:r>
            <a:r>
              <a:rPr lang="en-US" b="1" baseline="30000" dirty="0" smtClean="0">
                <a:solidFill>
                  <a:srgbClr val="000000"/>
                </a:solidFill>
              </a:rPr>
              <a:t>11</a:t>
            </a:r>
            <a:r>
              <a:rPr lang="en-US" b="1" dirty="0" smtClean="0">
                <a:solidFill>
                  <a:srgbClr val="000000"/>
                </a:solidFill>
              </a:rPr>
              <a:t> p+ (25 ns) 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81612" y="147854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922561" y="448649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857286" y="1663207"/>
            <a:ext cx="443971" cy="1820774"/>
          </a:xfrm>
          <a:prstGeom prst="ellipse">
            <a:avLst/>
          </a:prstGeom>
          <a:noFill/>
          <a:ln w="19050" cmpd="sng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317881" y="4682928"/>
            <a:ext cx="443971" cy="1771163"/>
          </a:xfrm>
          <a:prstGeom prst="ellipse">
            <a:avLst/>
          </a:prstGeom>
          <a:noFill/>
          <a:ln w="19050" cmpd="sng">
            <a:solidFill>
              <a:srgbClr val="F7964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795805" y="2326959"/>
            <a:ext cx="374406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686786" y="2141921"/>
            <a:ext cx="520577" cy="32802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251953" y="214192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423017" y="1813898"/>
            <a:ext cx="1028813" cy="3280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TCDQs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297810" y="2141921"/>
            <a:ext cx="520577" cy="32802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5450251" y="2468463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MKDs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334687" y="2083790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A6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680184" y="2081689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9" name="Left Arrow 58"/>
          <p:cNvSpPr/>
          <p:nvPr/>
        </p:nvSpPr>
        <p:spPr>
          <a:xfrm rot="16200000">
            <a:off x="6238263" y="1631128"/>
            <a:ext cx="666690" cy="306813"/>
          </a:xfrm>
          <a:prstGeom prst="lef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eft Arrow 59"/>
          <p:cNvSpPr/>
          <p:nvPr/>
        </p:nvSpPr>
        <p:spPr>
          <a:xfrm rot="16200000">
            <a:off x="4615869" y="1617323"/>
            <a:ext cx="666690" cy="306813"/>
          </a:xfrm>
          <a:prstGeom prst="leftArrow">
            <a:avLst/>
          </a:prstGeom>
          <a:solidFill>
            <a:srgbClr val="9BBB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96332" y="2451021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702125" y="5568510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503951" y="3483980"/>
            <a:ext cx="3443028" cy="5159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Beam 1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49564" y="3469047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78327" y="4253904"/>
            <a:ext cx="199335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On TCTH.4L1</a:t>
            </a:r>
          </a:p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Max @ </a:t>
            </a:r>
            <a:r>
              <a:rPr lang="en-US" sz="1500" b="1" dirty="0" smtClean="0">
                <a:solidFill>
                  <a:srgbClr val="0000FF"/>
                </a:solidFill>
              </a:rPr>
              <a:t>9.4e+</a:t>
            </a:r>
            <a:r>
              <a:rPr lang="en-US" sz="1500" b="1" dirty="0">
                <a:solidFill>
                  <a:srgbClr val="0000FF"/>
                </a:solidFill>
              </a:rPr>
              <a:t>9</a:t>
            </a:r>
            <a:r>
              <a:rPr lang="en-US" sz="1500" b="1" dirty="0" smtClean="0">
                <a:solidFill>
                  <a:srgbClr val="0000FF"/>
                </a:solidFill>
              </a:rPr>
              <a:t> </a:t>
            </a:r>
            <a:r>
              <a:rPr lang="en-US" sz="1500" dirty="0" smtClean="0">
                <a:solidFill>
                  <a:srgbClr val="0000FF"/>
                </a:solidFill>
              </a:rPr>
              <a:t>p+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59297" y="1160385"/>
            <a:ext cx="199335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On TCTH.4L1</a:t>
            </a:r>
          </a:p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Max @ </a:t>
            </a:r>
            <a:r>
              <a:rPr lang="en-US" sz="1500" b="1" dirty="0" smtClean="0">
                <a:solidFill>
                  <a:srgbClr val="0000FF"/>
                </a:solidFill>
              </a:rPr>
              <a:t>3e+10 </a:t>
            </a:r>
            <a:r>
              <a:rPr lang="en-US" sz="1500" dirty="0" smtClean="0">
                <a:solidFill>
                  <a:srgbClr val="0000FF"/>
                </a:solidFill>
              </a:rPr>
              <a:t>p+</a:t>
            </a:r>
          </a:p>
        </p:txBody>
      </p:sp>
      <p:sp>
        <p:nvSpPr>
          <p:cNvPr id="49" name="Folded Corner 48"/>
          <p:cNvSpPr/>
          <p:nvPr/>
        </p:nvSpPr>
        <p:spPr>
          <a:xfrm>
            <a:off x="539758" y="4446056"/>
            <a:ext cx="3407221" cy="1654219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39759" y="4495407"/>
            <a:ext cx="34072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Note that the peak on </a:t>
            </a:r>
            <a:r>
              <a:rPr lang="en-US" b="1" dirty="0" smtClean="0">
                <a:solidFill>
                  <a:srgbClr val="000000"/>
                </a:solidFill>
              </a:rPr>
              <a:t>IP1 </a:t>
            </a:r>
            <a:r>
              <a:rPr lang="en-US" b="1" dirty="0">
                <a:solidFill>
                  <a:srgbClr val="000000"/>
                </a:solidFill>
              </a:rPr>
              <a:t>TCT is factor ~1.5 higher with the 1 MKD firing closer to the TCDQs than with the 1 MKD firing at the O6 position.  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044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178" y="1859401"/>
            <a:ext cx="5137870" cy="38247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90795" y="3452261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86902" y="2550427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727218" y="335661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2" y="31381"/>
            <a:ext cx="3718609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Beam 2 - HLLHCv1.0 optics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6225434" y="115311"/>
            <a:ext cx="2113464" cy="1000349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25434" y="148623"/>
            <a:ext cx="2113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R</a:t>
            </a:r>
            <a:r>
              <a:rPr lang="en-US" b="1" dirty="0" smtClean="0">
                <a:solidFill>
                  <a:srgbClr val="000000"/>
                </a:solidFill>
              </a:rPr>
              <a:t>esults are normalized to 2.2x10</a:t>
            </a:r>
            <a:r>
              <a:rPr lang="en-US" b="1" baseline="30000" dirty="0" smtClean="0">
                <a:solidFill>
                  <a:srgbClr val="000000"/>
                </a:solidFill>
              </a:rPr>
              <a:t>11</a:t>
            </a:r>
            <a:r>
              <a:rPr lang="en-US" b="1" dirty="0" smtClean="0">
                <a:solidFill>
                  <a:srgbClr val="000000"/>
                </a:solidFill>
              </a:rPr>
              <a:t> p+ (25 ns) 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18387" y="326759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033528" y="2912569"/>
            <a:ext cx="215093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 TCTH.4R5</a:t>
            </a:r>
          </a:p>
          <a:p>
            <a:pPr algn="ctr"/>
            <a:r>
              <a:rPr lang="en-US" sz="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Max @ </a:t>
            </a:r>
            <a:r>
              <a:rPr lang="en-US" sz="1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4.5e+9 </a:t>
            </a:r>
            <a:r>
              <a:rPr lang="en-US" sz="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p+</a:t>
            </a:r>
          </a:p>
        </p:txBody>
      </p:sp>
      <p:sp>
        <p:nvSpPr>
          <p:cNvPr id="40" name="Oval 39"/>
          <p:cNvSpPr/>
          <p:nvPr/>
        </p:nvSpPr>
        <p:spPr>
          <a:xfrm>
            <a:off x="5953232" y="3659905"/>
            <a:ext cx="443971" cy="1771163"/>
          </a:xfrm>
          <a:prstGeom prst="ellipse">
            <a:avLst/>
          </a:prstGeom>
          <a:noFill/>
          <a:ln w="19050" cmpd="sng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olded Corner 40"/>
          <p:cNvSpPr/>
          <p:nvPr/>
        </p:nvSpPr>
        <p:spPr>
          <a:xfrm>
            <a:off x="532582" y="2756270"/>
            <a:ext cx="2746823" cy="2147258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2582" y="3085763"/>
            <a:ext cx="27362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solidFill>
                  <a:srgbClr val="000000"/>
                </a:solidFill>
              </a:rPr>
              <a:t>Preliminary results 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using a 2</a:t>
            </a:r>
            <a:r>
              <a:rPr lang="en-US" b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00"/>
                </a:solidFill>
              </a:rPr>
              <a:t> retraction collimation setting </a:t>
            </a:r>
            <a:r>
              <a:rPr lang="en-US" b="1" dirty="0" smtClean="0">
                <a:solidFill>
                  <a:srgbClr val="000000"/>
                </a:solidFill>
              </a:rPr>
              <a:t>show that 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we are closer to </a:t>
            </a:r>
            <a:r>
              <a:rPr lang="en-US" b="1" dirty="0" smtClean="0">
                <a:solidFill>
                  <a:srgbClr val="000000"/>
                </a:solidFill>
              </a:rPr>
              <a:t>the </a:t>
            </a:r>
            <a:r>
              <a:rPr lang="en-US" b="1" dirty="0" smtClean="0">
                <a:solidFill>
                  <a:srgbClr val="000000"/>
                </a:solidFill>
              </a:rPr>
              <a:t>limit for W </a:t>
            </a:r>
            <a:r>
              <a:rPr lang="en-US" b="1" dirty="0" smtClean="0">
                <a:solidFill>
                  <a:srgbClr val="000000"/>
                </a:solidFill>
              </a:rPr>
              <a:t>collimators (5e+9 p+)</a:t>
            </a:r>
            <a:r>
              <a:rPr lang="en-US" b="1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. 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652193" y="1464709"/>
            <a:ext cx="374406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43174" y="1279671"/>
            <a:ext cx="520577" cy="32802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108341" y="127967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279405" y="951648"/>
            <a:ext cx="1028813" cy="3280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TCDQs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154198" y="1279671"/>
            <a:ext cx="520577" cy="32802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306639" y="1606213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MKDs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191075" y="1221540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A6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36572" y="1219439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9" name="Left Arrow 58"/>
          <p:cNvSpPr/>
          <p:nvPr/>
        </p:nvSpPr>
        <p:spPr>
          <a:xfrm rot="16200000">
            <a:off x="449792" y="759275"/>
            <a:ext cx="666690" cy="306813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174533" y="4342954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44938" y="2153612"/>
            <a:ext cx="16900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64A2"/>
                </a:solidFill>
              </a:rPr>
              <a:t>2</a:t>
            </a:r>
            <a:r>
              <a:rPr lang="en-US" b="1" dirty="0" smtClean="0">
                <a:solidFill>
                  <a:srgbClr val="8064A2"/>
                </a:solidFill>
                <a:latin typeface="Symbol" charset="2"/>
                <a:cs typeface="Symbol" charset="2"/>
              </a:rPr>
              <a:t>s </a:t>
            </a:r>
            <a:r>
              <a:rPr lang="en-US" b="1" dirty="0" smtClean="0">
                <a:solidFill>
                  <a:srgbClr val="8064A2"/>
                </a:solidFill>
                <a:latin typeface="Calibri (Body)"/>
                <a:cs typeface="Calibri (Body)"/>
              </a:rPr>
              <a:t>retraction   </a:t>
            </a:r>
            <a:r>
              <a:rPr lang="en-US" b="1" dirty="0" smtClean="0">
                <a:solidFill>
                  <a:srgbClr val="8064A2"/>
                </a:solidFill>
                <a:latin typeface="Symbol" charset="2"/>
                <a:cs typeface="Symbol" charset="2"/>
              </a:rPr>
              <a:t>  </a:t>
            </a:r>
            <a:endParaRPr lang="en-US" b="1" dirty="0">
              <a:solidFill>
                <a:srgbClr val="8064A2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9985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8"/>
            <a:ext cx="8229600" cy="5329085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dirty="0" smtClean="0"/>
              <a:t>A preliminary comparison </a:t>
            </a:r>
            <a:r>
              <a:rPr lang="en-US" dirty="0"/>
              <a:t>between worst scenarios in terms of loads on delicate collimators for the cases in which all the 15 MKDs </a:t>
            </a:r>
            <a:r>
              <a:rPr lang="en-US" dirty="0" smtClean="0"/>
              <a:t>or </a:t>
            </a:r>
            <a:r>
              <a:rPr lang="en-US" dirty="0"/>
              <a:t>1 MKD fire (single module pre-firing + re-triggering) not synchronously with the abort </a:t>
            </a:r>
            <a:r>
              <a:rPr lang="en-US" dirty="0" smtClean="0"/>
              <a:t>gap, were presented.</a:t>
            </a:r>
          </a:p>
          <a:p>
            <a:pPr algn="just"/>
            <a:r>
              <a:rPr lang="en-US" dirty="0" smtClean="0"/>
              <a:t>A factor ~3 higher with </a:t>
            </a:r>
            <a:r>
              <a:rPr lang="en-US" dirty="0"/>
              <a:t>the with 1 MKD firing than with all </a:t>
            </a:r>
            <a:r>
              <a:rPr lang="en-US" dirty="0" smtClean="0"/>
              <a:t>15 MKDs was found.</a:t>
            </a:r>
            <a:endParaRPr lang="en-US" dirty="0" smtClean="0"/>
          </a:p>
          <a:p>
            <a:pPr algn="just"/>
            <a:r>
              <a:rPr lang="en-US" dirty="0" smtClean="0"/>
              <a:t>In </a:t>
            </a:r>
            <a:r>
              <a:rPr lang="en-US" dirty="0"/>
              <a:t>terms of protection from an asynchronous dump accident, the </a:t>
            </a:r>
            <a:r>
              <a:rPr lang="en-US" dirty="0">
                <a:solidFill>
                  <a:schemeClr val="accent4"/>
                </a:solidFill>
              </a:rPr>
              <a:t>2 </a:t>
            </a:r>
            <a:r>
              <a:rPr lang="en-US" dirty="0">
                <a:solidFill>
                  <a:schemeClr val="accent4"/>
                </a:solidFill>
                <a:latin typeface="Symbol" charset="2"/>
                <a:cs typeface="Symbol" charset="2"/>
              </a:rPr>
              <a:t>s</a:t>
            </a:r>
            <a:r>
              <a:rPr lang="en-US" dirty="0">
                <a:solidFill>
                  <a:schemeClr val="accent4"/>
                </a:solidFill>
              </a:rPr>
              <a:t> retraction collimation settings </a:t>
            </a:r>
            <a:r>
              <a:rPr lang="en-US" dirty="0" smtClean="0">
                <a:solidFill>
                  <a:schemeClr val="tx1"/>
                </a:solidFill>
              </a:rPr>
              <a:t>(baseline for the startup, if no impedance problem) </a:t>
            </a:r>
            <a:r>
              <a:rPr lang="en-US" dirty="0" smtClean="0">
                <a:solidFill>
                  <a:schemeClr val="tx1"/>
                </a:solidFill>
              </a:rPr>
              <a:t>is more tolerant </a:t>
            </a:r>
            <a:r>
              <a:rPr lang="en-US" dirty="0">
                <a:solidFill>
                  <a:schemeClr val="tx1"/>
                </a:solidFill>
              </a:rPr>
              <a:t>for the Post </a:t>
            </a:r>
            <a:r>
              <a:rPr lang="en-US" dirty="0" smtClean="0">
                <a:solidFill>
                  <a:schemeClr val="tx1"/>
                </a:solidFill>
              </a:rPr>
              <a:t>LS1 and HLLHCv1.0 optics. </a:t>
            </a:r>
          </a:p>
          <a:p>
            <a:pPr algn="just"/>
            <a:r>
              <a:rPr lang="en-US" dirty="0" smtClean="0"/>
              <a:t>The tools developed for this studies are applied to the recent HL-LHC optics, working in collaboration with the HSS optics team with the scope of supporting and improving the development of HL-LHC optics. </a:t>
            </a:r>
            <a:endParaRPr lang="en-US" dirty="0" smtClean="0"/>
          </a:p>
          <a:p>
            <a:pPr algn="just"/>
            <a:r>
              <a:rPr lang="en-US" dirty="0" smtClean="0"/>
              <a:t>Realistic </a:t>
            </a:r>
            <a:r>
              <a:rPr lang="en-US" dirty="0" smtClean="0"/>
              <a:t>error scenarios chosen are based on BPM 2012 </a:t>
            </a:r>
            <a:r>
              <a:rPr lang="en-US" dirty="0" smtClean="0"/>
              <a:t>data</a:t>
            </a:r>
            <a:r>
              <a:rPr lang="en-US" dirty="0" smtClean="0"/>
              <a:t> </a:t>
            </a:r>
            <a:r>
              <a:rPr lang="en-US" dirty="0" smtClean="0"/>
              <a:t>analysis made by R. Bruce, that will be presented in the detail </a:t>
            </a:r>
            <a:r>
              <a:rPr lang="en-US" dirty="0" smtClean="0"/>
              <a:t>in a future </a:t>
            </a:r>
            <a:r>
              <a:rPr lang="en-US" dirty="0" smtClean="0"/>
              <a:t>collimation related meeting.</a:t>
            </a:r>
          </a:p>
          <a:p>
            <a:pPr algn="just"/>
            <a:r>
              <a:rPr lang="en-US" dirty="0" smtClean="0"/>
              <a:t>For the realistic errors scenarios studies for both optics (i.e. HLLHCv1.0 and Post LS1), the </a:t>
            </a:r>
            <a:r>
              <a:rPr lang="en-US" dirty="0" err="1" smtClean="0"/>
              <a:t>SixTrack</a:t>
            </a:r>
            <a:r>
              <a:rPr lang="en-US" dirty="0" smtClean="0"/>
              <a:t> outputs are available for future FLUKA and structural analysis  study on actual W TCTs @IP5 (Beam2) and @ IP1 (Beam1).</a:t>
            </a:r>
          </a:p>
        </p:txBody>
      </p:sp>
    </p:spTree>
    <p:extLst>
      <p:ext uri="{BB962C8B-B14F-4D97-AF65-F5344CB8AC3E}">
        <p14:creationId xmlns:p14="http://schemas.microsoft.com/office/powerpoint/2010/main" val="187563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526" y="372335"/>
            <a:ext cx="1818875" cy="181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6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059"/>
            <a:ext cx="8229600" cy="914400"/>
          </a:xfrm>
        </p:spPr>
        <p:txBody>
          <a:bodyPr/>
          <a:lstStyle/>
          <a:p>
            <a:r>
              <a:rPr lang="en-US" dirty="0" smtClean="0"/>
              <a:t>Phase advance 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590186"/>
              </p:ext>
            </p:extLst>
          </p:nvPr>
        </p:nvGraphicFramePr>
        <p:xfrm>
          <a:off x="1407105" y="2367213"/>
          <a:ext cx="7410369" cy="36817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8741"/>
                <a:gridCol w="2033876"/>
                <a:gridCol w="2033876"/>
                <a:gridCol w="2033876"/>
              </a:tblGrid>
              <a:tr h="334707">
                <a:tc>
                  <a:txBody>
                    <a:bodyPr/>
                    <a:lstStyle/>
                    <a:p>
                      <a:endParaRPr lang="en-US" sz="15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7TeV nominal 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55 cm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SLHC_3.1b 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15 cm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HL-LHC</a:t>
                      </a: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</a:rPr>
                        <a:t> v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1.0 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15 cm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0000FF"/>
                          </a:solidFill>
                        </a:rPr>
                        <a:t>Beam1</a:t>
                      </a:r>
                      <a:endParaRPr lang="en-US" sz="15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6DE0"/>
                          </a:solidFill>
                        </a:rPr>
                        <a:t>TCTH.4L1.B1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55.8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97.2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208.8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TCTH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.4L2.B1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257.3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182.8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265.7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6DE0"/>
                          </a:solidFill>
                        </a:rPr>
                        <a:t>TCTH.4L5.B1</a:t>
                      </a:r>
                      <a:endParaRPr lang="en-US" sz="1500" b="1" dirty="0">
                        <a:solidFill>
                          <a:srgbClr val="FF6DE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47.3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145.6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244.6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TCTH.4L8.B1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335.7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166.5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213.1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Beam2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6DE0"/>
                          </a:solidFill>
                        </a:rPr>
                        <a:t>TCTH.4R1.B2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198.1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303.2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139.6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TCTH</a:t>
                      </a:r>
                      <a:r>
                        <a:rPr lang="en-US" sz="1500" b="0" baseline="0" dirty="0" smtClean="0">
                          <a:solidFill>
                            <a:srgbClr val="000000"/>
                          </a:solidFill>
                        </a:rPr>
                        <a:t>.4R2.B2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170.4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184.7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230.9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6DE0"/>
                          </a:solidFill>
                        </a:rPr>
                        <a:t>TCTH.4R5.B2</a:t>
                      </a:r>
                      <a:endParaRPr lang="en-US" sz="1500" b="1" dirty="0">
                        <a:solidFill>
                          <a:srgbClr val="FF6DE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175.8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220.4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103.5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TCTH.4R8.B2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18.7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225.2</a:t>
                      </a:r>
                      <a:endParaRPr lang="en-US" sz="15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</a:rPr>
                        <a:t>215.2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DAF7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333915" y="367776"/>
            <a:ext cx="405254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Calculated from the MKD.4O6        (the furthest away form TCDQs)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339952" y="3696386"/>
            <a:ext cx="1188020" cy="314055"/>
          </a:xfrm>
          <a:prstGeom prst="ellipse">
            <a:avLst/>
          </a:prstGeom>
          <a:noFill/>
          <a:ln w="28575" cmpd="sng">
            <a:solidFill>
              <a:srgbClr val="FF6DE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39952" y="5400154"/>
            <a:ext cx="1188020" cy="314055"/>
          </a:xfrm>
          <a:prstGeom prst="ellipse">
            <a:avLst/>
          </a:prstGeom>
          <a:noFill/>
          <a:ln w="28575" cmpd="sng">
            <a:solidFill>
              <a:srgbClr val="FF6DE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1799965" y="3380017"/>
            <a:ext cx="4927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[See also </a:t>
            </a:r>
            <a:r>
              <a:rPr lang="en-GB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R.Bruce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al. </a:t>
            </a:r>
            <a:r>
              <a:rPr lang="en-GB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Collimation requirements </a:t>
            </a:r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 </a:t>
            </a:r>
            <a:r>
              <a:rPr lang="en-GB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 IR1/5 </a:t>
            </a:r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layout and on-going </a:t>
            </a:r>
            <a:r>
              <a:rPr lang="en-GB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WP5 </a:t>
            </a:r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studies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8</a:t>
            </a:r>
            <a:r>
              <a:rPr lang="en-GB" sz="12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HL-LHC Extended Steering Committee meeting, 13/08/2013, CERN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454" y="3027757"/>
            <a:ext cx="354574" cy="3545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9820" y="1171880"/>
            <a:ext cx="5864551" cy="11870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95922" y="1663705"/>
            <a:ext cx="4921552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smtClean="0"/>
              <a:t>Improved!</a:t>
            </a:r>
            <a:endParaRPr lang="en-US" sz="2500" b="1" dirty="0">
              <a:latin typeface="Symbol" charset="2"/>
              <a:cs typeface="Symbol" charset="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521081" y="2358947"/>
            <a:ext cx="1937478" cy="3399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75442" y="2025668"/>
            <a:ext cx="2258473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</a:rPr>
              <a:t>Post LS1 optics</a:t>
            </a:r>
            <a:endParaRPr lang="en-US" sz="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9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mitigation actions to be evaluated &amp; some future possible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4982"/>
            <a:ext cx="8229600" cy="496282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N</a:t>
            </a:r>
            <a:r>
              <a:rPr lang="en-US" dirty="0" smtClean="0"/>
              <a:t>ew collimation materials for TCT jaws with higher limit damage.</a:t>
            </a:r>
          </a:p>
          <a:p>
            <a:pPr algn="just"/>
            <a:r>
              <a:rPr lang="en-US" dirty="0" smtClean="0"/>
              <a:t>MDs for Beam2 to benchmark simulation results in IP5. </a:t>
            </a:r>
          </a:p>
          <a:p>
            <a:pPr algn="just"/>
            <a:r>
              <a:rPr lang="en-US" dirty="0" smtClean="0"/>
              <a:t>BPM buttons used to improve control on orbit.</a:t>
            </a:r>
          </a:p>
          <a:p>
            <a:pPr algn="just"/>
            <a:r>
              <a:rPr lang="en-US" dirty="0" smtClean="0"/>
              <a:t>Tighter collimation position limit.  </a:t>
            </a:r>
          </a:p>
          <a:p>
            <a:pPr algn="just"/>
            <a:r>
              <a:rPr lang="en-US" dirty="0" smtClean="0"/>
              <a:t>Improve the phase advance @TCTH in IP5 for the HLLHCv1.0 optics.</a:t>
            </a:r>
          </a:p>
          <a:p>
            <a:pPr algn="just"/>
            <a:r>
              <a:rPr lang="en-US" dirty="0" smtClean="0"/>
              <a:t>Include as first the BPM buttons in the critical collimation locations.</a:t>
            </a: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8117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Introduction</a:t>
            </a:r>
            <a:r>
              <a:rPr lang="en-US" dirty="0" smtClean="0"/>
              <a:t>/Scope of the </a:t>
            </a:r>
            <a:r>
              <a:rPr lang="en-US" dirty="0" smtClean="0"/>
              <a:t>work.</a:t>
            </a:r>
            <a:endParaRPr lang="en-US" dirty="0" smtClean="0"/>
          </a:p>
          <a:p>
            <a:r>
              <a:rPr lang="en-US" dirty="0" smtClean="0"/>
              <a:t>Summary of the of past results.</a:t>
            </a:r>
          </a:p>
          <a:p>
            <a:r>
              <a:rPr lang="en-US" dirty="0" smtClean="0">
                <a:sym typeface="Wingdings"/>
              </a:rPr>
              <a:t>Worst case for Post LS1 optics and HLLHCv1.0 optics.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Towards more realistic cases.</a:t>
            </a:r>
            <a:endParaRPr lang="en-US" dirty="0"/>
          </a:p>
          <a:p>
            <a:r>
              <a:rPr lang="en-US" dirty="0" smtClean="0"/>
              <a:t>Conclusions.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6902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333" y="120479"/>
            <a:ext cx="1357082" cy="1204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/ Scope of the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6902"/>
            <a:ext cx="4539680" cy="158775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…is to understand the beam loads in different collimators in case of </a:t>
            </a:r>
            <a:r>
              <a:rPr lang="en-US" dirty="0"/>
              <a:t>a</a:t>
            </a:r>
            <a:r>
              <a:rPr lang="en-US" dirty="0" smtClean="0"/>
              <a:t>synchronous </a:t>
            </a:r>
            <a:r>
              <a:rPr lang="en-US" dirty="0"/>
              <a:t>b</a:t>
            </a:r>
            <a:r>
              <a:rPr lang="en-US" dirty="0" smtClean="0"/>
              <a:t>eam dump, in order to improve the LHC collimation system design by understanding realistic loss cases.</a:t>
            </a:r>
            <a:endParaRPr lang="en-US" dirty="0"/>
          </a:p>
        </p:txBody>
      </p:sp>
      <p:pic>
        <p:nvPicPr>
          <p:cNvPr id="9" name="Picture 2" descr="LHC_ring"/>
          <p:cNvPicPr>
            <a:picLocks noChangeAspect="1" noChangeArrowheads="1"/>
          </p:cNvPicPr>
          <p:nvPr/>
        </p:nvPicPr>
        <p:blipFill>
          <a:blip r:embed="rId4" cstate="print"/>
          <a:srcRect l="771" t="237" b="4347"/>
          <a:stretch>
            <a:fillRect/>
          </a:stretch>
        </p:blipFill>
        <p:spPr bwMode="auto">
          <a:xfrm>
            <a:off x="869272" y="3988308"/>
            <a:ext cx="3358265" cy="2301223"/>
          </a:xfrm>
          <a:prstGeom prst="rect">
            <a:avLst/>
          </a:prstGeom>
          <a:noFill/>
        </p:spPr>
      </p:pic>
      <p:sp>
        <p:nvSpPr>
          <p:cNvPr id="10" name="Oval 9"/>
          <p:cNvSpPr/>
          <p:nvPr/>
        </p:nvSpPr>
        <p:spPr>
          <a:xfrm rot="1714741">
            <a:off x="3455398" y="4234647"/>
            <a:ext cx="690136" cy="858358"/>
          </a:xfrm>
          <a:prstGeom prst="ellipse">
            <a:avLst/>
          </a:prstGeom>
          <a:solidFill>
            <a:srgbClr val="0000FF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LHC_ring"/>
          <p:cNvPicPr>
            <a:picLocks noChangeAspect="1" noChangeArrowheads="1"/>
          </p:cNvPicPr>
          <p:nvPr/>
        </p:nvPicPr>
        <p:blipFill>
          <a:blip r:embed="rId4" cstate="print"/>
          <a:srcRect l="771" t="237" b="4347"/>
          <a:stretch>
            <a:fillRect/>
          </a:stretch>
        </p:blipFill>
        <p:spPr bwMode="auto">
          <a:xfrm>
            <a:off x="5079609" y="4055172"/>
            <a:ext cx="3358265" cy="2301223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 rot="1714741">
            <a:off x="5203601" y="3832260"/>
            <a:ext cx="3343005" cy="2851303"/>
          </a:xfrm>
          <a:prstGeom prst="ellipse">
            <a:avLst/>
          </a:prstGeom>
          <a:solidFill>
            <a:srgbClr val="0000FF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09943" y="3032603"/>
            <a:ext cx="5615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Not looking </a:t>
            </a:r>
            <a:r>
              <a:rPr lang="en-US" dirty="0">
                <a:solidFill>
                  <a:srgbClr val="0000FF"/>
                </a:solidFill>
              </a:rPr>
              <a:t>at that from </a:t>
            </a:r>
            <a:r>
              <a:rPr lang="en-US" dirty="0" smtClean="0">
                <a:solidFill>
                  <a:srgbClr val="0000FF"/>
                </a:solidFill>
              </a:rPr>
              <a:t>the beam </a:t>
            </a:r>
            <a:r>
              <a:rPr lang="en-US" dirty="0">
                <a:solidFill>
                  <a:srgbClr val="0000FF"/>
                </a:solidFill>
              </a:rPr>
              <a:t>dump point of </a:t>
            </a:r>
            <a:r>
              <a:rPr lang="en-US" dirty="0" smtClean="0">
                <a:solidFill>
                  <a:srgbClr val="0000FF"/>
                </a:solidFill>
              </a:rPr>
              <a:t>view, but from the whole LHC collimation system point of view!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889" y="1416902"/>
            <a:ext cx="3109307" cy="161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2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333" y="120479"/>
            <a:ext cx="1357082" cy="1204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140" y="1416904"/>
            <a:ext cx="7594926" cy="309131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Using a modified </a:t>
            </a:r>
            <a:r>
              <a:rPr lang="en-US" dirty="0" err="1" smtClean="0"/>
              <a:t>SixTrack</a:t>
            </a:r>
            <a:r>
              <a:rPr lang="en-US" dirty="0" smtClean="0"/>
              <a:t> collimation routine </a:t>
            </a:r>
            <a:r>
              <a:rPr lang="en-US" dirty="0"/>
              <a:t>to allow studies of asynchronous dump with </a:t>
            </a:r>
            <a:r>
              <a:rPr lang="en-US" dirty="0" smtClean="0"/>
              <a:t>the whole </a:t>
            </a:r>
            <a:r>
              <a:rPr lang="en-US" dirty="0"/>
              <a:t>collimation system in place, </a:t>
            </a:r>
            <a:r>
              <a:rPr lang="en-US" dirty="0" smtClean="0"/>
              <a:t>including the study </a:t>
            </a:r>
            <a:r>
              <a:rPr lang="en-US" dirty="0" smtClean="0">
                <a:solidFill>
                  <a:schemeClr val="tx1"/>
                </a:solidFill>
              </a:rPr>
              <a:t>of </a:t>
            </a:r>
            <a:r>
              <a:rPr lang="en-US" dirty="0">
                <a:solidFill>
                  <a:schemeClr val="tx1"/>
                </a:solidFill>
              </a:rPr>
              <a:t>different errors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Input from the MKD pulse </a:t>
            </a:r>
            <a:r>
              <a:rPr lang="en-US" dirty="0" smtClean="0">
                <a:solidFill>
                  <a:schemeClr val="tx1"/>
                </a:solidFill>
              </a:rPr>
              <a:t>form applied @ each MKD </a:t>
            </a:r>
            <a:r>
              <a:rPr lang="en-US" dirty="0" smtClean="0">
                <a:solidFill>
                  <a:schemeClr val="tx1"/>
                </a:solidFill>
              </a:rPr>
              <a:t>and in case of single module pre-firing 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 considering the retriggering delay of (650+50-*n) [ns] where n is the number of generators away from the one which pre-triggered.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653" y="4069914"/>
            <a:ext cx="5020347" cy="278808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6" name="Rectangle 15"/>
          <p:cNvSpPr/>
          <p:nvPr/>
        </p:nvSpPr>
        <p:spPr>
          <a:xfrm>
            <a:off x="6429240" y="5395073"/>
            <a:ext cx="208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dirty="0"/>
              <a:t>~</a:t>
            </a:r>
            <a:r>
              <a:rPr lang="en-US" dirty="0" smtClean="0"/>
              <a:t>3 </a:t>
            </a:r>
            <a:r>
              <a:rPr lang="en-US" dirty="0" err="1" smtClean="0">
                <a:latin typeface="Symbol" charset="0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extraction kicker rise time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4470" y="4542004"/>
            <a:ext cx="2906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kick </a:t>
            </a:r>
            <a:r>
              <a:rPr lang="en-US" dirty="0">
                <a:solidFill>
                  <a:srgbClr val="FF0000"/>
                </a:solidFill>
              </a:rPr>
              <a:t>for a single MKD magnet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61281" y="3750570"/>
            <a:ext cx="3682719" cy="839553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500" i="1" dirty="0" smtClean="0">
                <a:solidFill>
                  <a:srgbClr val="0000FF"/>
                </a:solidFill>
              </a:rPr>
              <a:t>MKD pulse form - Courtesy B. Goddard </a:t>
            </a:r>
            <a:endParaRPr lang="en-US" sz="15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01" y="3155542"/>
            <a:ext cx="4706358" cy="34097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805" y="3137282"/>
            <a:ext cx="4673162" cy="3409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34087"/>
            <a:ext cx="8533903" cy="914400"/>
          </a:xfrm>
        </p:spPr>
        <p:txBody>
          <a:bodyPr/>
          <a:lstStyle/>
          <a:p>
            <a:r>
              <a:rPr lang="en-US" sz="3500" dirty="0" smtClean="0"/>
              <a:t>Few reminders: worst cases for the 15 MKDs firing simultaneously </a:t>
            </a:r>
            <a:endParaRPr lang="en-US" sz="3500" dirty="0"/>
          </a:p>
        </p:txBody>
      </p:sp>
      <p:sp>
        <p:nvSpPr>
          <p:cNvPr id="12" name="TextBox 11"/>
          <p:cNvSpPr txBox="1"/>
          <p:nvPr/>
        </p:nvSpPr>
        <p:spPr>
          <a:xfrm>
            <a:off x="4541219" y="4524324"/>
            <a:ext cx="2131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</a:t>
            </a:r>
          </a:p>
          <a:p>
            <a:pPr algn="r"/>
            <a:r>
              <a:rPr lang="en-US" sz="1200" i="1" dirty="0" smtClean="0">
                <a:solidFill>
                  <a:srgbClr val="5EB953"/>
                </a:solidFill>
              </a:rPr>
              <a:t>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0930" y="363561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45256" y="415165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11815" y="3661097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878576" y="3980047"/>
            <a:ext cx="443971" cy="2394373"/>
          </a:xfrm>
          <a:prstGeom prst="ellipse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20264133">
            <a:off x="4706375" y="3204728"/>
            <a:ext cx="1642061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Beam2</a:t>
            </a:r>
          </a:p>
          <a:p>
            <a:pPr algn="ctr"/>
            <a:r>
              <a:rPr lang="en-US" sz="2500" b="1" i="1" u="sng" dirty="0" smtClean="0">
                <a:solidFill>
                  <a:srgbClr val="FF0000"/>
                </a:solidFill>
              </a:rPr>
              <a:t>HLLHCv1.0</a:t>
            </a:r>
            <a:endParaRPr lang="en-US" sz="2500" b="1" i="1" u="sng" dirty="0">
              <a:solidFill>
                <a:srgbClr val="FF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4097248" y="4015391"/>
            <a:ext cx="443971" cy="2394373"/>
          </a:xfrm>
          <a:prstGeom prst="ellipse">
            <a:avLst/>
          </a:prstGeom>
          <a:noFill/>
          <a:ln w="19050" cmpd="sng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671937" y="398971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120590" y="4221892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4186" y="3620379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1032" y="4515149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0264133">
            <a:off x="52030" y="3269716"/>
            <a:ext cx="1621573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0000FF"/>
                </a:solidFill>
              </a:rPr>
              <a:t>Beam1</a:t>
            </a:r>
          </a:p>
          <a:p>
            <a:pPr algn="ctr"/>
            <a:r>
              <a:rPr lang="en-US" sz="2500" b="1" i="1" u="sng" dirty="0" smtClean="0">
                <a:solidFill>
                  <a:srgbClr val="0000FF"/>
                </a:solidFill>
              </a:rPr>
              <a:t>Post LS1</a:t>
            </a:r>
            <a:endParaRPr lang="en-US" sz="2500" b="1" i="1" u="sng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13991" y="3702534"/>
            <a:ext cx="215093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On TCTH.4R5</a:t>
            </a:r>
          </a:p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Max @ </a:t>
            </a:r>
            <a:r>
              <a:rPr lang="en-US" sz="1500" b="1" dirty="0">
                <a:solidFill>
                  <a:srgbClr val="FF0000"/>
                </a:solidFill>
              </a:rPr>
              <a:t>4</a:t>
            </a:r>
            <a:r>
              <a:rPr lang="en-US" sz="1500" b="1" dirty="0" smtClean="0">
                <a:solidFill>
                  <a:srgbClr val="FF0000"/>
                </a:solidFill>
              </a:rPr>
              <a:t>e+11 </a:t>
            </a:r>
            <a:r>
              <a:rPr lang="en-US" sz="1500" dirty="0" smtClean="0">
                <a:solidFill>
                  <a:srgbClr val="FF0000"/>
                </a:solidFill>
              </a:rPr>
              <a:t>p+</a:t>
            </a:r>
          </a:p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(results normalized @ 2.2e+11)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4565470" y="666493"/>
            <a:ext cx="4578530" cy="7639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None/>
              <a:defRPr sz="2500" b="1" kern="1200">
                <a:solidFill>
                  <a:schemeClr val="bg1">
                    <a:lumMod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None/>
              <a:defRPr sz="32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 smtClean="0"/>
              <a:t> presented @ </a:t>
            </a:r>
            <a:r>
              <a:rPr lang="en-US" sz="2400" dirty="0" smtClean="0"/>
              <a:t>83th </a:t>
            </a:r>
            <a:r>
              <a:rPr lang="en-US" sz="2400" dirty="0"/>
              <a:t>LHC Machine Protection Panel Meeting</a:t>
            </a:r>
          </a:p>
          <a:p>
            <a:pPr algn="l"/>
            <a:endParaRPr lang="en-US" sz="2300" dirty="0"/>
          </a:p>
        </p:txBody>
      </p:sp>
      <p:sp>
        <p:nvSpPr>
          <p:cNvPr id="25" name="Folded Corner 24"/>
          <p:cNvSpPr/>
          <p:nvPr/>
        </p:nvSpPr>
        <p:spPr>
          <a:xfrm>
            <a:off x="447369" y="1441636"/>
            <a:ext cx="8451586" cy="1653558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1" dirty="0" smtClean="0">
              <a:solidFill>
                <a:srgbClr val="000000"/>
              </a:solidFill>
            </a:endParaRPr>
          </a:p>
          <a:p>
            <a:pPr algn="ctr"/>
            <a:r>
              <a:rPr lang="en-US" b="1" i="1" dirty="0" smtClean="0">
                <a:solidFill>
                  <a:srgbClr val="000000"/>
                </a:solidFill>
              </a:rPr>
              <a:t>Both loss maps refers to a very pessimistic scenario in which: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Retraction of 1.2mm @ IP6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+ Retraction of 1mm @IP7 for “critical” collimators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+ TCTHs @IP1 and @</a:t>
            </a:r>
            <a:r>
              <a:rPr lang="en-US" dirty="0" smtClean="0">
                <a:solidFill>
                  <a:srgbClr val="000000"/>
                </a:solidFill>
              </a:rPr>
              <a:t>IP5 </a:t>
            </a:r>
            <a:r>
              <a:rPr lang="en-US" dirty="0">
                <a:solidFill>
                  <a:srgbClr val="000000"/>
                </a:solidFill>
              </a:rPr>
              <a:t>of 1 </a:t>
            </a:r>
            <a:r>
              <a:rPr lang="en-US" dirty="0">
                <a:solidFill>
                  <a:srgbClr val="000000"/>
                </a:solidFill>
                <a:latin typeface="Symbol" charset="2"/>
                <a:cs typeface="Symbol" charset="2"/>
              </a:rPr>
              <a:t>s </a:t>
            </a:r>
            <a:r>
              <a:rPr lang="en-US" dirty="0" smtClean="0">
                <a:solidFill>
                  <a:srgbClr val="000000"/>
                </a:solidFill>
              </a:rPr>
              <a:t>closer to the beam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Optics error (</a:t>
            </a:r>
            <a:r>
              <a:rPr lang="en-US" i="1" dirty="0" smtClean="0">
                <a:solidFill>
                  <a:srgbClr val="FF6600"/>
                </a:solidFill>
              </a:rPr>
              <a:t>R. Bruce</a:t>
            </a:r>
            <a:r>
              <a:rPr lang="en-US" dirty="0" smtClean="0">
                <a:solidFill>
                  <a:srgbClr val="000000"/>
                </a:solidFill>
              </a:rPr>
              <a:t>) 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 Results refer to the worst case out of 1000 optics configuration with random errors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6501" y="4877520"/>
            <a:ext cx="199335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On TCTH.4L1</a:t>
            </a:r>
          </a:p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Max @ </a:t>
            </a:r>
            <a:r>
              <a:rPr lang="en-US" sz="1500" b="1" dirty="0" smtClean="0">
                <a:solidFill>
                  <a:srgbClr val="0000FF"/>
                </a:solidFill>
              </a:rPr>
              <a:t>1.5e+11 </a:t>
            </a:r>
            <a:r>
              <a:rPr lang="en-US" sz="1500" dirty="0" smtClean="0">
                <a:solidFill>
                  <a:srgbClr val="0000FF"/>
                </a:solidFill>
              </a:rPr>
              <a:t>p+</a:t>
            </a:r>
          </a:p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(results normalized @ 1.15e+11)</a:t>
            </a:r>
            <a:endParaRPr lang="en-US" sz="1500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90795" y="6470469"/>
            <a:ext cx="467316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sym typeface="Wingdings"/>
              </a:rPr>
              <a:t>Physics run with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0.15 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sym typeface="Wingdings"/>
              </a:rPr>
              <a:t>* in IP1/IP5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" y="6472695"/>
            <a:ext cx="480529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sym typeface="Wingdings"/>
              </a:rPr>
              <a:t>Physics run with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0.60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sym typeface="Wingdings"/>
              </a:rPr>
              <a:t>* in IP1/IP5 </a:t>
            </a:r>
          </a:p>
        </p:txBody>
      </p:sp>
      <p:sp>
        <p:nvSpPr>
          <p:cNvPr id="34" name="Oval 33"/>
          <p:cNvSpPr/>
          <p:nvPr/>
        </p:nvSpPr>
        <p:spPr>
          <a:xfrm rot="5400000">
            <a:off x="6892005" y="2162141"/>
            <a:ext cx="443971" cy="2394373"/>
          </a:xfrm>
          <a:prstGeom prst="ellipse">
            <a:avLst/>
          </a:prstGeom>
          <a:solidFill>
            <a:srgbClr val="FFFF00"/>
          </a:solidFill>
          <a:ln w="19050" cmpd="sng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96604" y="3153881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37" name="Oval 36"/>
          <p:cNvSpPr/>
          <p:nvPr/>
        </p:nvSpPr>
        <p:spPr>
          <a:xfrm rot="5400000">
            <a:off x="2186361" y="2149333"/>
            <a:ext cx="443971" cy="2394373"/>
          </a:xfrm>
          <a:prstGeom prst="ellipse">
            <a:avLst/>
          </a:prstGeom>
          <a:solidFill>
            <a:srgbClr val="FFFF00"/>
          </a:solidFill>
          <a:ln w="19050" cmpd="sng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582944" y="3135421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0752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3" grpId="0" animBg="1"/>
      <p:bldP spid="19" grpId="0"/>
      <p:bldP spid="28" grpId="0" animBg="1"/>
      <p:bldP spid="29" grpId="0"/>
      <p:bldP spid="30" grpId="0"/>
      <p:bldP spid="31" grpId="0"/>
      <p:bldP spid="11" grpId="0"/>
      <p:bldP spid="33" grpId="0"/>
      <p:bldP spid="35" grpId="0"/>
      <p:bldP spid="16" grpId="0"/>
      <p:bldP spid="6" grpId="0" animBg="1"/>
      <p:bldP spid="27" grpId="0" animBg="1"/>
      <p:bldP spid="34" grpId="0" animBg="1"/>
      <p:bldP spid="8" grpId="0"/>
      <p:bldP spid="37" grpId="0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lded Corner 25"/>
          <p:cNvSpPr/>
          <p:nvPr/>
        </p:nvSpPr>
        <p:spPr>
          <a:xfrm>
            <a:off x="629820" y="1659780"/>
            <a:ext cx="2295324" cy="441225"/>
          </a:xfrm>
          <a:prstGeom prst="foldedCorner">
            <a:avLst/>
          </a:prstGeom>
          <a:solidFill>
            <a:srgbClr val="C0504D"/>
          </a:solidFill>
          <a:ln>
            <a:solidFill>
              <a:srgbClr val="9CB0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31" y="162657"/>
            <a:ext cx="8686800" cy="914400"/>
          </a:xfrm>
        </p:spPr>
        <p:txBody>
          <a:bodyPr/>
          <a:lstStyle/>
          <a:p>
            <a:r>
              <a:rPr lang="en-US" sz="3500" dirty="0"/>
              <a:t>Few reminders: Collimation </a:t>
            </a:r>
            <a:r>
              <a:rPr lang="en-US" sz="3500" dirty="0" smtClean="0"/>
              <a:t>setting considered  </a:t>
            </a:r>
            <a:endParaRPr lang="en-US" sz="3500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45885"/>
              </p:ext>
            </p:extLst>
          </p:nvPr>
        </p:nvGraphicFramePr>
        <p:xfrm>
          <a:off x="1318177" y="2183064"/>
          <a:ext cx="6475442" cy="43511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2098"/>
                <a:gridCol w="1681672"/>
                <a:gridCol w="1681672"/>
              </a:tblGrid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TCP.IP7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6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5.7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TCSG.IP7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7.7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TCLA.IP7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10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10.7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2*80cm W DS</a:t>
                      </a:r>
                      <a:r>
                        <a:rPr lang="en-US" sz="15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@IP7 </a:t>
                      </a:r>
                      <a:endParaRPr lang="en-US" sz="15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</a:t>
                      </a:r>
                      <a:endParaRPr lang="en-US" sz="15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10.7</a:t>
                      </a:r>
                      <a:endParaRPr lang="en-US" sz="15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TCP.IP3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TCSG.IP3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18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18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TCLA.IP3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20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20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TCT.IP1/IP5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8.3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10.5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TCT.IP2/IP8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30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30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TCL.IP1/IP5 (2 Cu +1 W)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TCLI/TDI.IP2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</a:t>
                      </a:r>
                      <a:r>
                        <a:rPr lang="en-US" sz="1500" baseline="0" dirty="0" smtClean="0"/>
                        <a:t> opened</a:t>
                      </a:r>
                      <a:endParaRPr lang="en-US" sz="15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</a:t>
                      </a:r>
                      <a:r>
                        <a:rPr lang="en-US" sz="1500" baseline="0" dirty="0" smtClean="0"/>
                        <a:t>t opened</a:t>
                      </a:r>
                      <a:endParaRPr lang="en-US" sz="15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TCDQ.IP6</a:t>
                      </a:r>
                      <a:endParaRPr lang="en-US" sz="15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8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9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34707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TCSG.IP6</a:t>
                      </a:r>
                      <a:endParaRPr lang="en-US" sz="15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7.5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E46C0A"/>
                          </a:solidFill>
                        </a:rPr>
                        <a:t>8.5</a:t>
                      </a:r>
                      <a:endParaRPr lang="en-US" sz="1500" b="1" dirty="0">
                        <a:solidFill>
                          <a:srgbClr val="E46C0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03573" y="1731783"/>
            <a:ext cx="16900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64A2"/>
                </a:solidFill>
              </a:rPr>
              <a:t>2</a:t>
            </a:r>
            <a:r>
              <a:rPr lang="en-US" b="1" dirty="0" smtClean="0">
                <a:solidFill>
                  <a:srgbClr val="8064A2"/>
                </a:solidFill>
                <a:latin typeface="Symbol" charset="2"/>
                <a:cs typeface="Symbol" charset="2"/>
              </a:rPr>
              <a:t>s </a:t>
            </a:r>
            <a:r>
              <a:rPr lang="en-US" b="1" dirty="0" smtClean="0">
                <a:solidFill>
                  <a:srgbClr val="8064A2"/>
                </a:solidFill>
                <a:latin typeface="Calibri (Body)"/>
                <a:cs typeface="Calibri (Body)"/>
              </a:rPr>
              <a:t>retraction   </a:t>
            </a:r>
            <a:r>
              <a:rPr lang="en-US" b="1" dirty="0" smtClean="0">
                <a:solidFill>
                  <a:srgbClr val="8064A2"/>
                </a:solidFill>
                <a:latin typeface="Symbol" charset="2"/>
                <a:cs typeface="Symbol" charset="2"/>
              </a:rPr>
              <a:t>  </a:t>
            </a:r>
            <a:endParaRPr lang="en-US" b="1" dirty="0">
              <a:solidFill>
                <a:srgbClr val="8064A2"/>
              </a:solidFill>
              <a:latin typeface="Symbol" charset="2"/>
              <a:cs typeface="Symbol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7196" y="1156772"/>
            <a:ext cx="307289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For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Beam1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Beam2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59439" y="1731783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144" y="2797919"/>
            <a:ext cx="588300" cy="441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093" y="3148950"/>
            <a:ext cx="588300" cy="4412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966" y="4096330"/>
            <a:ext cx="588300" cy="441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516" y="4469342"/>
            <a:ext cx="588300" cy="4412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391" y="4842354"/>
            <a:ext cx="588300" cy="441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373" y="5139296"/>
            <a:ext cx="588300" cy="4412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877" y="1659780"/>
            <a:ext cx="588300" cy="44122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19088" y="1659780"/>
            <a:ext cx="215412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= Tungsten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13631" y="4377557"/>
            <a:ext cx="1032491" cy="658236"/>
          </a:xfrm>
          <a:prstGeom prst="rightArrow">
            <a:avLst/>
          </a:prstGeom>
          <a:solidFill>
            <a:schemeClr val="accent2"/>
          </a:solidFill>
          <a:ln>
            <a:solidFill>
              <a:srgbClr val="9CB0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6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next slides….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8"/>
            <a:ext cx="8229600" cy="40936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…will be presented a comparison </a:t>
            </a:r>
            <a:r>
              <a:rPr lang="en-US" dirty="0" smtClean="0"/>
              <a:t>between worst scenarios in terms of loads on delicate collimators for the cases in </a:t>
            </a:r>
            <a:r>
              <a:rPr lang="en-US" dirty="0" smtClean="0"/>
              <a:t>which: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 smtClean="0"/>
              <a:t>the </a:t>
            </a: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 MKDs</a:t>
            </a:r>
          </a:p>
          <a:p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smtClean="0"/>
              <a:t> </a:t>
            </a:r>
            <a:r>
              <a:rPr lang="en-US" dirty="0" smtClean="0"/>
              <a:t>MKD fire (</a:t>
            </a:r>
            <a:r>
              <a:rPr lang="en-US" dirty="0"/>
              <a:t>single module </a:t>
            </a:r>
            <a:r>
              <a:rPr lang="en-US" dirty="0" smtClean="0"/>
              <a:t>pre-firing </a:t>
            </a:r>
            <a:r>
              <a:rPr lang="en-US" dirty="0"/>
              <a:t>+ re-</a:t>
            </a:r>
            <a:r>
              <a:rPr lang="en-US" dirty="0" smtClean="0"/>
              <a:t>triggering) </a:t>
            </a:r>
            <a:endParaRPr lang="en-US" dirty="0" smtClean="0"/>
          </a:p>
          <a:p>
            <a:pPr marL="228600" lvl="1" indent="0">
              <a:buNone/>
            </a:pPr>
            <a:endParaRPr lang="en-US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3194" y="3367505"/>
            <a:ext cx="886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  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4691" y="3993136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605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283" y="3059577"/>
            <a:ext cx="5005465" cy="361864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209" y="460113"/>
            <a:ext cx="4320300" cy="3130063"/>
          </a:xfrm>
          <a:prstGeom prst="rect">
            <a:avLst/>
          </a:prstGeom>
        </p:spPr>
      </p:pic>
      <p:cxnSp>
        <p:nvCxnSpPr>
          <p:cNvPr id="47" name="Straight Connector 46"/>
          <p:cNvCxnSpPr/>
          <p:nvPr/>
        </p:nvCxnSpPr>
        <p:spPr>
          <a:xfrm>
            <a:off x="278507" y="5803489"/>
            <a:ext cx="374406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62233" y="460113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22569" y="2327832"/>
            <a:ext cx="498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[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REF: A. </a:t>
            </a:r>
            <a:r>
              <a:rPr lang="en-US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Bertarelli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al. </a:t>
            </a:r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Updated robustness limits for collimator material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LHC Machine Protection Workshop, Annecy, France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98290" y="1746659"/>
            <a:ext cx="3837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5EB953"/>
                </a:solidFill>
              </a:rPr>
              <a:t>Onset of </a:t>
            </a:r>
            <a:r>
              <a:rPr lang="en-US" b="1" u="sng" dirty="0">
                <a:solidFill>
                  <a:srgbClr val="5EB953"/>
                </a:solidFill>
              </a:rPr>
              <a:t>plastic</a:t>
            </a:r>
            <a:r>
              <a:rPr lang="en-US" b="1" dirty="0">
                <a:solidFill>
                  <a:srgbClr val="5EB953"/>
                </a:solidFill>
              </a:rPr>
              <a:t> </a:t>
            </a:r>
            <a:r>
              <a:rPr lang="en-US" b="1" dirty="0" smtClean="0">
                <a:solidFill>
                  <a:srgbClr val="5EB953"/>
                </a:solidFill>
              </a:rPr>
              <a:t>damage on Tungsten collimators </a:t>
            </a:r>
            <a:r>
              <a:rPr lang="en-US" b="1" dirty="0">
                <a:solidFill>
                  <a:srgbClr val="5EB953"/>
                </a:solidFill>
              </a:rPr>
              <a:t>: 5x10</a:t>
            </a:r>
            <a:r>
              <a:rPr lang="en-US" b="1" baseline="30000" dirty="0">
                <a:solidFill>
                  <a:srgbClr val="5EB953"/>
                </a:solidFill>
              </a:rPr>
              <a:t>9</a:t>
            </a:r>
            <a:r>
              <a:rPr lang="en-US" b="1" dirty="0">
                <a:solidFill>
                  <a:srgbClr val="5EB953"/>
                </a:solidFill>
              </a:rPr>
              <a:t> </a:t>
            </a:r>
            <a:r>
              <a:rPr lang="en-US" b="1" dirty="0" smtClean="0">
                <a:solidFill>
                  <a:srgbClr val="5EB953"/>
                </a:solidFill>
              </a:rPr>
              <a:t>p+</a:t>
            </a:r>
            <a:endParaRPr lang="en-US" b="1" dirty="0">
              <a:solidFill>
                <a:srgbClr val="5EB953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>
            <a:off x="3946979" y="1831065"/>
            <a:ext cx="1029263" cy="306813"/>
          </a:xfrm>
          <a:prstGeom prst="leftArrow">
            <a:avLst/>
          </a:prstGeom>
          <a:solidFill>
            <a:srgbClr val="5EB95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753923" y="4925819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56438" y="3775983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36203" y="439750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2" y="31381"/>
            <a:ext cx="3718609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0000FF"/>
                </a:solidFill>
              </a:rPr>
              <a:t>Beam 1 – Post LS1 optics</a:t>
            </a:r>
            <a:endParaRPr lang="en-US" sz="2500" b="1" dirty="0">
              <a:solidFill>
                <a:srgbClr val="0000FF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76949" y="1677659"/>
            <a:ext cx="3637828" cy="0"/>
          </a:xfrm>
          <a:prstGeom prst="line">
            <a:avLst/>
          </a:prstGeom>
          <a:ln w="12700" cmpd="sng">
            <a:solidFill>
              <a:srgbClr val="FF6DE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eft Arrow 26"/>
          <p:cNvSpPr/>
          <p:nvPr/>
        </p:nvSpPr>
        <p:spPr>
          <a:xfrm>
            <a:off x="3953295" y="1524252"/>
            <a:ext cx="1029263" cy="306813"/>
          </a:xfrm>
          <a:prstGeom prst="leftArrow">
            <a:avLst/>
          </a:prstGeom>
          <a:solidFill>
            <a:srgbClr val="FF6DE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48411" y="1500215"/>
            <a:ext cx="4458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solidFill>
                  <a:srgbClr val="FF6DE0"/>
                </a:solidFill>
              </a:rPr>
              <a:t>Limit for fragment ejection: </a:t>
            </a:r>
            <a:r>
              <a:rPr lang="en-US" b="1" dirty="0">
                <a:solidFill>
                  <a:srgbClr val="FF6DE0"/>
                </a:solidFill>
              </a:rPr>
              <a:t>2</a:t>
            </a:r>
            <a:r>
              <a:rPr lang="en-US" b="1" dirty="0" smtClean="0">
                <a:solidFill>
                  <a:srgbClr val="FF6DE0"/>
                </a:solidFill>
              </a:rPr>
              <a:t>x10</a:t>
            </a:r>
            <a:r>
              <a:rPr lang="en-US" b="1" baseline="30000" dirty="0" smtClean="0">
                <a:solidFill>
                  <a:srgbClr val="FF6DE0"/>
                </a:solidFill>
              </a:rPr>
              <a:t>10</a:t>
            </a:r>
            <a:r>
              <a:rPr lang="en-US" b="1" dirty="0" smtClean="0">
                <a:solidFill>
                  <a:srgbClr val="FF6DE0"/>
                </a:solidFill>
              </a:rPr>
              <a:t> p+</a:t>
            </a:r>
            <a:endParaRPr lang="en-US" b="1" dirty="0">
              <a:solidFill>
                <a:srgbClr val="FF6DE0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6225434" y="115311"/>
            <a:ext cx="2113464" cy="1000349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25434" y="148623"/>
            <a:ext cx="2113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R</a:t>
            </a:r>
            <a:r>
              <a:rPr lang="en-US" b="1" dirty="0" smtClean="0">
                <a:solidFill>
                  <a:srgbClr val="000000"/>
                </a:solidFill>
              </a:rPr>
              <a:t>esults are normalized to 1.x15</a:t>
            </a:r>
            <a:r>
              <a:rPr lang="en-US" b="1" baseline="30000" dirty="0" smtClean="0">
                <a:solidFill>
                  <a:srgbClr val="000000"/>
                </a:solidFill>
              </a:rPr>
              <a:t>11</a:t>
            </a:r>
            <a:r>
              <a:rPr lang="en-US" b="1" dirty="0" smtClean="0">
                <a:solidFill>
                  <a:srgbClr val="000000"/>
                </a:solidFill>
              </a:rPr>
              <a:t> p+ (25 ns) 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87550" y="4145315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737642" y="3406651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213603" y="4021021"/>
            <a:ext cx="443971" cy="2592262"/>
          </a:xfrm>
          <a:prstGeom prst="ellipse">
            <a:avLst/>
          </a:prstGeom>
          <a:noFill/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olded Corner 40"/>
          <p:cNvSpPr/>
          <p:nvPr/>
        </p:nvSpPr>
        <p:spPr>
          <a:xfrm>
            <a:off x="535611" y="3999879"/>
            <a:ext cx="3407221" cy="993879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488" y="561845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34655" y="561845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905719" y="5290428"/>
            <a:ext cx="1028813" cy="3280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TCDQs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46075" y="3999879"/>
            <a:ext cx="34072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solidFill>
                  <a:srgbClr val="000000"/>
                </a:solidFill>
              </a:rPr>
              <a:t>Note that the peak on </a:t>
            </a:r>
            <a:r>
              <a:rPr lang="en-US" b="1" dirty="0" smtClean="0">
                <a:solidFill>
                  <a:srgbClr val="000000"/>
                </a:solidFill>
              </a:rPr>
              <a:t>IP1 TCT </a:t>
            </a:r>
            <a:r>
              <a:rPr lang="en-US" b="1" dirty="0" smtClean="0">
                <a:solidFill>
                  <a:srgbClr val="000000"/>
                </a:solidFill>
              </a:rPr>
              <a:t>is factor ~2.9 </a:t>
            </a:r>
            <a:r>
              <a:rPr lang="en-US" b="1" dirty="0" smtClean="0">
                <a:solidFill>
                  <a:srgbClr val="000000"/>
                </a:solidFill>
              </a:rPr>
              <a:t>higher with 1 MKD firing than with all 15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780512" y="5618451"/>
            <a:ext cx="520577" cy="32802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932953" y="5944993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MKDs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817389" y="5560320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A6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75278" y="5560397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2" name="Left Arrow 51"/>
          <p:cNvSpPr/>
          <p:nvPr/>
        </p:nvSpPr>
        <p:spPr>
          <a:xfrm rot="16200000">
            <a:off x="98570" y="5073646"/>
            <a:ext cx="666690" cy="306813"/>
          </a:xfrm>
          <a:prstGeom prst="leftArrow">
            <a:avLst/>
          </a:pr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12944" y="2327832"/>
            <a:ext cx="886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740628" y="5494152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" name="Oval 47"/>
          <p:cNvSpPr/>
          <p:nvPr/>
        </p:nvSpPr>
        <p:spPr>
          <a:xfrm>
            <a:off x="3636312" y="1111560"/>
            <a:ext cx="443971" cy="2394373"/>
          </a:xfrm>
          <a:prstGeom prst="ellipse">
            <a:avLst/>
          </a:prstGeom>
          <a:noFill/>
          <a:ln w="19050" cmpd="sng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3261451" y="1286642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785339" y="1315549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025415" y="83866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78507" y="1884826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812798" y="838661"/>
            <a:ext cx="199335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On TCTH.4L1</a:t>
            </a:r>
          </a:p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Max @ </a:t>
            </a:r>
            <a:r>
              <a:rPr lang="en-US" sz="1500" b="1" dirty="0" smtClean="0">
                <a:solidFill>
                  <a:srgbClr val="0000FF"/>
                </a:solidFill>
              </a:rPr>
              <a:t>1.5e+11 </a:t>
            </a:r>
            <a:r>
              <a:rPr lang="en-US" sz="1500" dirty="0" smtClean="0">
                <a:solidFill>
                  <a:srgbClr val="0000FF"/>
                </a:solidFill>
              </a:rPr>
              <a:t>p+</a:t>
            </a:r>
          </a:p>
        </p:txBody>
      </p:sp>
      <p:sp>
        <p:nvSpPr>
          <p:cNvPr id="64" name="Right Arrow 63"/>
          <p:cNvSpPr/>
          <p:nvPr/>
        </p:nvSpPr>
        <p:spPr>
          <a:xfrm>
            <a:off x="503951" y="3483980"/>
            <a:ext cx="3443028" cy="5159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Beam 1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78327" y="4346700"/>
            <a:ext cx="199335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On TCTH.4L1</a:t>
            </a:r>
          </a:p>
          <a:p>
            <a:pPr algn="ctr"/>
            <a:r>
              <a:rPr lang="en-US" sz="1500" dirty="0" smtClean="0">
                <a:solidFill>
                  <a:srgbClr val="0000FF"/>
                </a:solidFill>
              </a:rPr>
              <a:t>Max @ </a:t>
            </a:r>
            <a:r>
              <a:rPr lang="en-US" sz="1500" b="1" dirty="0" smtClean="0">
                <a:solidFill>
                  <a:srgbClr val="0000FF"/>
                </a:solidFill>
              </a:rPr>
              <a:t>4.3e+11 </a:t>
            </a:r>
            <a:r>
              <a:rPr lang="en-US" sz="1500" dirty="0" smtClean="0">
                <a:solidFill>
                  <a:srgbClr val="0000FF"/>
                </a:solidFill>
              </a:rPr>
              <a:t>p+</a:t>
            </a:r>
          </a:p>
        </p:txBody>
      </p:sp>
    </p:spTree>
    <p:extLst>
      <p:ext uri="{BB962C8B-B14F-4D97-AF65-F5344CB8AC3E}">
        <p14:creationId xmlns:p14="http://schemas.microsoft.com/office/powerpoint/2010/main" val="2904982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5" grpId="0"/>
      <p:bldP spid="39" grpId="0"/>
      <p:bldP spid="40" grpId="0" animBg="1"/>
      <p:bldP spid="41" grpId="0" animBg="1"/>
      <p:bldP spid="10" grpId="0" animBg="1"/>
      <p:bldP spid="42" grpId="0" animBg="1"/>
      <p:bldP spid="43" grpId="0" animBg="1"/>
      <p:bldP spid="44" grpId="0"/>
      <p:bldP spid="45" grpId="0" animBg="1"/>
      <p:bldP spid="49" grpId="0"/>
      <p:bldP spid="50" grpId="0"/>
      <p:bldP spid="51" grpId="0"/>
      <p:bldP spid="52" grpId="0" animBg="1"/>
      <p:bldP spid="54" grpId="0"/>
      <p:bldP spid="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/>
          <p:cNvCxnSpPr/>
          <p:nvPr/>
        </p:nvCxnSpPr>
        <p:spPr>
          <a:xfrm>
            <a:off x="278507" y="5803489"/>
            <a:ext cx="374406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283" y="3088417"/>
            <a:ext cx="5063717" cy="376958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80" y="460113"/>
            <a:ext cx="4097155" cy="298948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22772" y="1864922"/>
            <a:ext cx="3650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2233" y="460113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22569" y="2327832"/>
            <a:ext cx="498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[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REF: A. </a:t>
            </a:r>
            <a:r>
              <a:rPr lang="en-US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Bertarelli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al. </a:t>
            </a:r>
            <a:r>
              <a:rPr lang="en-GB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Updated robustness limits for collimator material</a:t>
            </a:r>
            <a:r>
              <a:rPr lang="en-GB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LHC Machine Protection Workshop, Annecy, France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98290" y="1746659"/>
            <a:ext cx="3837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5EB953"/>
                </a:solidFill>
              </a:rPr>
              <a:t>Onset of </a:t>
            </a:r>
            <a:r>
              <a:rPr lang="en-US" b="1" u="sng" dirty="0">
                <a:solidFill>
                  <a:srgbClr val="5EB953"/>
                </a:solidFill>
              </a:rPr>
              <a:t>plastic</a:t>
            </a:r>
            <a:r>
              <a:rPr lang="en-US" b="1" dirty="0">
                <a:solidFill>
                  <a:srgbClr val="5EB953"/>
                </a:solidFill>
              </a:rPr>
              <a:t> </a:t>
            </a:r>
            <a:r>
              <a:rPr lang="en-US" b="1" dirty="0" smtClean="0">
                <a:solidFill>
                  <a:srgbClr val="5EB953"/>
                </a:solidFill>
              </a:rPr>
              <a:t>damage on Tungsten collimators </a:t>
            </a:r>
            <a:r>
              <a:rPr lang="en-US" b="1" dirty="0">
                <a:solidFill>
                  <a:srgbClr val="5EB953"/>
                </a:solidFill>
              </a:rPr>
              <a:t>: 5x10</a:t>
            </a:r>
            <a:r>
              <a:rPr lang="en-US" b="1" baseline="30000" dirty="0">
                <a:solidFill>
                  <a:srgbClr val="5EB953"/>
                </a:solidFill>
              </a:rPr>
              <a:t>9</a:t>
            </a:r>
            <a:r>
              <a:rPr lang="en-US" b="1" dirty="0">
                <a:solidFill>
                  <a:srgbClr val="5EB953"/>
                </a:solidFill>
              </a:rPr>
              <a:t> </a:t>
            </a:r>
            <a:r>
              <a:rPr lang="en-US" b="1" dirty="0" smtClean="0">
                <a:solidFill>
                  <a:srgbClr val="5EB953"/>
                </a:solidFill>
              </a:rPr>
              <a:t>p+</a:t>
            </a:r>
            <a:endParaRPr lang="en-US" b="1" dirty="0">
              <a:solidFill>
                <a:srgbClr val="5EB953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>
            <a:off x="3934532" y="1763897"/>
            <a:ext cx="1029263" cy="306813"/>
          </a:xfrm>
          <a:prstGeom prst="leftArrow">
            <a:avLst/>
          </a:prstGeom>
          <a:solidFill>
            <a:srgbClr val="5EB95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49702" y="784824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86559" y="1958500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756656" y="4683502"/>
            <a:ext cx="2131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5EB953"/>
                </a:solidFill>
              </a:rPr>
              <a:t> </a:t>
            </a:r>
            <a:r>
              <a:rPr lang="en-US" sz="1200" i="1" dirty="0" smtClean="0">
                <a:solidFill>
                  <a:srgbClr val="5EB953"/>
                </a:solidFill>
              </a:rPr>
              <a:t>limit only for the W collimators </a:t>
            </a:r>
            <a:endParaRPr lang="en-US" sz="1200" i="1" dirty="0">
              <a:solidFill>
                <a:srgbClr val="5EB95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4494" y="3775983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254810" y="458217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IP7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2" y="31381"/>
            <a:ext cx="3718609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</a:rPr>
              <a:t>Beam 2 - HLLHCv1.0 optics</a:t>
            </a:r>
            <a:endParaRPr lang="en-US" sz="2500" b="1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29777" y="1643691"/>
            <a:ext cx="3443028" cy="0"/>
          </a:xfrm>
          <a:prstGeom prst="line">
            <a:avLst/>
          </a:prstGeom>
          <a:ln w="12700" cmpd="sng">
            <a:solidFill>
              <a:srgbClr val="FF6DE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eft Arrow 26"/>
          <p:cNvSpPr/>
          <p:nvPr/>
        </p:nvSpPr>
        <p:spPr>
          <a:xfrm>
            <a:off x="3942832" y="1465384"/>
            <a:ext cx="1029263" cy="306813"/>
          </a:xfrm>
          <a:prstGeom prst="leftArrow">
            <a:avLst/>
          </a:prstGeom>
          <a:solidFill>
            <a:srgbClr val="FF6DE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612449" y="1394565"/>
            <a:ext cx="44581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solidFill>
                  <a:srgbClr val="FF6DE0"/>
                </a:solidFill>
              </a:rPr>
              <a:t>Limit for fragment ejection: </a:t>
            </a:r>
            <a:r>
              <a:rPr lang="en-US" b="1" dirty="0">
                <a:solidFill>
                  <a:srgbClr val="FF6DE0"/>
                </a:solidFill>
              </a:rPr>
              <a:t>2</a:t>
            </a:r>
            <a:r>
              <a:rPr lang="en-US" b="1" dirty="0" smtClean="0">
                <a:solidFill>
                  <a:srgbClr val="FF6DE0"/>
                </a:solidFill>
              </a:rPr>
              <a:t>x10</a:t>
            </a:r>
            <a:r>
              <a:rPr lang="en-US" b="1" baseline="30000" dirty="0" smtClean="0">
                <a:solidFill>
                  <a:srgbClr val="FF6DE0"/>
                </a:solidFill>
              </a:rPr>
              <a:t>10</a:t>
            </a:r>
            <a:r>
              <a:rPr lang="en-US" b="1" dirty="0" smtClean="0">
                <a:solidFill>
                  <a:srgbClr val="FF6DE0"/>
                </a:solidFill>
              </a:rPr>
              <a:t> p+</a:t>
            </a:r>
            <a:endParaRPr lang="en-US" b="1" dirty="0">
              <a:solidFill>
                <a:srgbClr val="FF6DE0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6225434" y="115311"/>
            <a:ext cx="2113464" cy="1000349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225434" y="148623"/>
            <a:ext cx="2113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R</a:t>
            </a:r>
            <a:r>
              <a:rPr lang="en-US" b="1" dirty="0" smtClean="0">
                <a:solidFill>
                  <a:srgbClr val="000000"/>
                </a:solidFill>
              </a:rPr>
              <a:t>esults are normalized to 2.2x10</a:t>
            </a:r>
            <a:r>
              <a:rPr lang="en-US" b="1" baseline="30000" dirty="0" smtClean="0">
                <a:solidFill>
                  <a:srgbClr val="000000"/>
                </a:solidFill>
              </a:rPr>
              <a:t>11</a:t>
            </a:r>
            <a:r>
              <a:rPr lang="en-US" b="1" dirty="0" smtClean="0">
                <a:solidFill>
                  <a:srgbClr val="000000"/>
                </a:solidFill>
              </a:rPr>
              <a:t> p+ (25 ns) 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429777" y="3270229"/>
            <a:ext cx="3443028" cy="5159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53449" y="887287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380059" y="3818171"/>
            <a:ext cx="55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040801" y="1095120"/>
            <a:ext cx="215093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On TCTH.4R5</a:t>
            </a:r>
          </a:p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Max @ </a:t>
            </a:r>
            <a:r>
              <a:rPr lang="en-US" sz="1500" b="1" dirty="0">
                <a:solidFill>
                  <a:srgbClr val="FF0000"/>
                </a:solidFill>
              </a:rPr>
              <a:t>4</a:t>
            </a:r>
            <a:r>
              <a:rPr lang="en-US" sz="1500" b="1" dirty="0" smtClean="0">
                <a:solidFill>
                  <a:srgbClr val="FF0000"/>
                </a:solidFill>
              </a:rPr>
              <a:t>e+11 </a:t>
            </a:r>
            <a:r>
              <a:rPr lang="en-US" sz="1500" dirty="0" smtClean="0">
                <a:solidFill>
                  <a:srgbClr val="FF0000"/>
                </a:solidFill>
              </a:rPr>
              <a:t>p+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561120" y="4138125"/>
            <a:ext cx="215093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accent6"/>
                </a:solidFill>
              </a:rPr>
              <a:t>On TCTH.4R5</a:t>
            </a:r>
          </a:p>
          <a:p>
            <a:pPr algn="ctr"/>
            <a:r>
              <a:rPr lang="en-US" sz="1500" dirty="0" smtClean="0">
                <a:solidFill>
                  <a:schemeClr val="accent6"/>
                </a:solidFill>
              </a:rPr>
              <a:t>Max @ </a:t>
            </a:r>
            <a:r>
              <a:rPr lang="en-US" sz="1500" b="1" dirty="0" smtClean="0">
                <a:solidFill>
                  <a:schemeClr val="accent6"/>
                </a:solidFill>
              </a:rPr>
              <a:t>1.5e+12 </a:t>
            </a:r>
            <a:r>
              <a:rPr lang="en-US" sz="1500" dirty="0" smtClean="0">
                <a:solidFill>
                  <a:schemeClr val="accent6"/>
                </a:solidFill>
              </a:rPr>
              <a:t>p+</a:t>
            </a:r>
          </a:p>
        </p:txBody>
      </p:sp>
      <p:sp>
        <p:nvSpPr>
          <p:cNvPr id="38" name="Oval 37"/>
          <p:cNvSpPr/>
          <p:nvPr/>
        </p:nvSpPr>
        <p:spPr>
          <a:xfrm>
            <a:off x="1953449" y="873523"/>
            <a:ext cx="443971" cy="2394373"/>
          </a:xfrm>
          <a:prstGeom prst="ellipse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737642" y="3406651"/>
            <a:ext cx="15376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BC1E6"/>
                </a:solidFill>
              </a:rPr>
              <a:t>Nom. setting</a:t>
            </a:r>
            <a:endParaRPr lang="en-US" b="1" dirty="0">
              <a:solidFill>
                <a:srgbClr val="5BC1E6"/>
              </a:solidFill>
              <a:latin typeface="Symbol" charset="2"/>
              <a:cs typeface="Symbol" charset="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380059" y="3786129"/>
            <a:ext cx="443971" cy="2816391"/>
          </a:xfrm>
          <a:prstGeom prst="ellipse">
            <a:avLst/>
          </a:prstGeom>
          <a:noFill/>
          <a:ln w="19050" cmpd="sng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olded Corner 40"/>
          <p:cNvSpPr/>
          <p:nvPr/>
        </p:nvSpPr>
        <p:spPr>
          <a:xfrm>
            <a:off x="476184" y="3903662"/>
            <a:ext cx="3486958" cy="910196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488" y="561845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34655" y="5618451"/>
            <a:ext cx="520577" cy="328023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905719" y="5290428"/>
            <a:ext cx="1028813" cy="3280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TCDQs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27312" y="3890528"/>
            <a:ext cx="34072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Note that the peak on IP5 TCT is factor </a:t>
            </a:r>
            <a:r>
              <a:rPr lang="en-US" b="1" dirty="0" smtClean="0">
                <a:solidFill>
                  <a:srgbClr val="000000"/>
                </a:solidFill>
              </a:rPr>
              <a:t>~3.5 </a:t>
            </a:r>
            <a:r>
              <a:rPr lang="en-US" b="1" dirty="0">
                <a:solidFill>
                  <a:srgbClr val="000000"/>
                </a:solidFill>
              </a:rPr>
              <a:t>higher with 1 MKD firing than with all 15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780512" y="5618451"/>
            <a:ext cx="520577" cy="328023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932953" y="5944993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MKDs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817389" y="5560320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A6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75278" y="5560397"/>
            <a:ext cx="96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2" name="Left Arrow 51"/>
          <p:cNvSpPr/>
          <p:nvPr/>
        </p:nvSpPr>
        <p:spPr>
          <a:xfrm rot="16200000">
            <a:off x="1707457" y="5090015"/>
            <a:ext cx="666690" cy="306813"/>
          </a:xfrm>
          <a:prstGeom prst="leftArrow">
            <a:avLst/>
          </a:pr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92295" y="2344566"/>
            <a:ext cx="886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695971" y="5494152"/>
            <a:ext cx="535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097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5" grpId="0"/>
      <p:bldP spid="37" grpId="0"/>
      <p:bldP spid="39" grpId="0"/>
      <p:bldP spid="40" grpId="0" animBg="1"/>
      <p:bldP spid="41" grpId="0" animBg="1"/>
      <p:bldP spid="10" grpId="0" animBg="1"/>
      <p:bldP spid="42" grpId="0" animBg="1"/>
      <p:bldP spid="43" grpId="0" animBg="1"/>
      <p:bldP spid="44" grpId="0"/>
      <p:bldP spid="45" grpId="0" animBg="1"/>
      <p:bldP spid="49" grpId="0"/>
      <p:bldP spid="50" grpId="0"/>
      <p:bldP spid="51" grpId="0"/>
      <p:bldP spid="52" grpId="0" animBg="1"/>
      <p:bldP spid="54" grpId="0"/>
    </p:bld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18354</TotalTime>
  <Words>1633</Words>
  <Application>Microsoft Macintosh PowerPoint</Application>
  <PresentationFormat>On-screen Show (4:3)</PresentationFormat>
  <Paragraphs>289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HiLumiLHC_PresentationTemplate</vt:lpstr>
      <vt:lpstr>Update on failure cases for asynch dump on collimators – worst case vs realistic</vt:lpstr>
      <vt:lpstr>Outline</vt:lpstr>
      <vt:lpstr>Introduction / Scope of the work</vt:lpstr>
      <vt:lpstr>How?</vt:lpstr>
      <vt:lpstr>Few reminders: worst cases for the 15 MKDs firing simultaneously </vt:lpstr>
      <vt:lpstr>Few reminders: Collimation setting considered  </vt:lpstr>
      <vt:lpstr>In the next slides….</vt:lpstr>
      <vt:lpstr>PowerPoint Presentation</vt:lpstr>
      <vt:lpstr>PowerPoint Presentation</vt:lpstr>
      <vt:lpstr>PowerPoint Presentation</vt:lpstr>
      <vt:lpstr>More realistic imperfections</vt:lpstr>
      <vt:lpstr>PowerPoint Presentation</vt:lpstr>
      <vt:lpstr>PowerPoint Presentation</vt:lpstr>
      <vt:lpstr>Conclusions</vt:lpstr>
      <vt:lpstr>PowerPoint Presentation</vt:lpstr>
      <vt:lpstr>Phase advance </vt:lpstr>
      <vt:lpstr>Possible mitigation actions to be evaluated &amp; some future possible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Luisella Lari</cp:lastModifiedBy>
  <cp:revision>224</cp:revision>
  <cp:lastPrinted>2013-10-31T00:46:34Z</cp:lastPrinted>
  <dcterms:created xsi:type="dcterms:W3CDTF">2011-12-13T14:40:13Z</dcterms:created>
  <dcterms:modified xsi:type="dcterms:W3CDTF">2014-01-31T09:07:03Z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