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handoutMasterIdLst>
    <p:handoutMasterId r:id="rId8"/>
  </p:handoutMasterIdLst>
  <p:sldIdLst>
    <p:sldId id="256" r:id="rId3"/>
    <p:sldId id="264" r:id="rId4"/>
    <p:sldId id="266" r:id="rId5"/>
    <p:sldId id="268" r:id="rId6"/>
  </p:sldIdLst>
  <p:sldSz cx="9144000" cy="6858000" type="screen4x3"/>
  <p:notesSz cx="9601200" cy="731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142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4166280" cy="36539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endParaRPr lang="en-US" sz="1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DejaVu Sans" pitchFamily="2"/>
              <a:cs typeface="DejaVu Sans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5434560" y="0"/>
            <a:ext cx="4166280" cy="36539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>
            <a:no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endParaRPr lang="en-US" sz="1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DejaVu Sans" pitchFamily="2"/>
              <a:cs typeface="DejaVu Sans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6949440"/>
            <a:ext cx="4166280" cy="36539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endParaRPr lang="en-US" sz="1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DejaVu Sans" pitchFamily="2"/>
              <a:cs typeface="DejaVu Sans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5434560" y="6949440"/>
            <a:ext cx="4166280" cy="36539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>
            <a:no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fld id="{28928344-876F-40E2-B9D5-ED7C4DA683CC}" type="slidenum">
              <a:t>‹#›</a:t>
            </a:fld>
            <a:endParaRPr lang="en-US" sz="1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82740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Move="1" noResize="1"/>
          </p:cNvSpPr>
          <p:nvPr/>
        </p:nvSpPr>
        <p:spPr>
          <a:xfrm>
            <a:off x="0" y="0"/>
            <a:ext cx="9601200" cy="73152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90000" tIns="45000" rIns="90000" bIns="45000" anchor="ctr" anchorCtr="1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DejaVu Sans" pitchFamily="2"/>
              <a:cs typeface="DejaVu Sans" pitchFamily="2"/>
            </a:endParaRPr>
          </a:p>
        </p:txBody>
      </p:sp>
      <p:sp>
        <p:nvSpPr>
          <p:cNvPr id="3" name="Header Placeholder 2"/>
          <p:cNvSpPr txBox="1">
            <a:spLocks noGrp="1"/>
          </p:cNvSpPr>
          <p:nvPr>
            <p:ph type="hdr" sz="quarter"/>
          </p:nvPr>
        </p:nvSpPr>
        <p:spPr>
          <a:xfrm>
            <a:off x="0" y="-360"/>
            <a:ext cx="4162320" cy="36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6480" tIns="48240" rIns="96480" bIns="48240" anchor="t" anchorCtr="0" compatLnSpc="1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300" b="0" i="0" u="none" strike="noStrike" baseline="0">
                <a:solidFill>
                  <a:srgbClr val="000000"/>
                </a:solidFill>
                <a:latin typeface="Arial" pitchFamily="34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idx="1"/>
          </p:nvPr>
        </p:nvSpPr>
        <p:spPr>
          <a:xfrm>
            <a:off x="5436720" y="-360"/>
            <a:ext cx="4162680" cy="36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6480" tIns="48240" rIns="96480" bIns="48240" anchor="t" anchorCtr="0" compatLnSpc="1">
            <a:noAutofit/>
          </a:bodyPr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300" b="0" i="0" u="none" strike="noStrike" baseline="0">
                <a:solidFill>
                  <a:srgbClr val="000000"/>
                </a:solidFill>
                <a:latin typeface="Arial" pitchFamily="34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2971800" y="547560"/>
            <a:ext cx="3657600" cy="27435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6" name="Notes Placeholder 5"/>
          <p:cNvSpPr txBox="1">
            <a:spLocks noGrp="1"/>
          </p:cNvSpPr>
          <p:nvPr>
            <p:ph type="body" sz="quarter" idx="3"/>
          </p:nvPr>
        </p:nvSpPr>
        <p:spPr>
          <a:xfrm>
            <a:off x="958680" y="3472919"/>
            <a:ext cx="7683840" cy="3294720"/>
          </a:xfrm>
          <a:prstGeom prst="rect">
            <a:avLst/>
          </a:prstGeom>
          <a:noFill/>
          <a:ln>
            <a:noFill/>
          </a:ln>
        </p:spPr>
        <p:txBody>
          <a:bodyPr vert="horz" lIns="96480" tIns="48240" rIns="96480" bIns="48240" compatLnSpc="1"/>
          <a:lstStyle/>
          <a:p>
            <a:endParaRPr lang="en-US"/>
          </a:p>
        </p:txBody>
      </p:sp>
      <p:sp>
        <p:nvSpPr>
          <p:cNvPr id="7" name="Footer Placeholder 6"/>
          <p:cNvSpPr txBox="1">
            <a:spLocks noGrp="1"/>
          </p:cNvSpPr>
          <p:nvPr>
            <p:ph type="ftr" sz="quarter" idx="4"/>
          </p:nvPr>
        </p:nvSpPr>
        <p:spPr>
          <a:xfrm>
            <a:off x="0" y="6947640"/>
            <a:ext cx="4162320" cy="365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6480" tIns="48240" rIns="96480" bIns="48240" anchor="b" anchorCtr="0" compatLnSpc="1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300" b="0" i="0" u="none" strike="noStrike" baseline="0">
                <a:solidFill>
                  <a:srgbClr val="000000"/>
                </a:solidFill>
                <a:latin typeface="Arial" pitchFamily="34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8" name="Slide Number Placeholder 7"/>
          <p:cNvSpPr txBox="1">
            <a:spLocks noGrp="1"/>
          </p:cNvSpPr>
          <p:nvPr>
            <p:ph type="sldNum" sz="quarter" idx="5"/>
          </p:nvPr>
        </p:nvSpPr>
        <p:spPr>
          <a:xfrm>
            <a:off x="5436720" y="6947640"/>
            <a:ext cx="4162680" cy="365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6480" tIns="48240" rIns="96480" bIns="48240" anchor="b" anchorCtr="0" compatLnSpc="1">
            <a:noAutofit/>
          </a:bodyPr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300" b="0" i="0" u="none" strike="noStrike" baseline="0">
                <a:solidFill>
                  <a:srgbClr val="000000"/>
                </a:solidFill>
                <a:latin typeface="Arial" pitchFamily="34"/>
                <a:ea typeface="DejaVu Sans" pitchFamily="2"/>
                <a:cs typeface="DejaVu Sans" pitchFamily="2"/>
              </a:defRPr>
            </a:lvl1pPr>
          </a:lstStyle>
          <a:p>
            <a:pPr lvl="0"/>
            <a:fld id="{768AD64F-8EC8-4F21-ADD4-EE9D0C6E577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23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1">
      <a:lnSpc>
        <a:spcPct val="100000"/>
      </a:lnSpc>
      <a:spcBef>
        <a:spcPts val="448"/>
      </a:spcBef>
      <a:spcAft>
        <a:spcPts val="0"/>
      </a:spcAft>
      <a:tabLst>
        <a:tab pos="0" algn="l"/>
        <a:tab pos="914400" algn="l"/>
        <a:tab pos="1828800" algn="l"/>
        <a:tab pos="2743199" algn="l"/>
        <a:tab pos="3657600" algn="l"/>
        <a:tab pos="4572000" algn="l"/>
        <a:tab pos="5486399" algn="l"/>
        <a:tab pos="6400799" algn="l"/>
        <a:tab pos="7315200" algn="l"/>
        <a:tab pos="8229600" algn="l"/>
        <a:tab pos="9144000" algn="l"/>
        <a:tab pos="10058400" algn="l"/>
      </a:tabLst>
      <a:defRPr lang="en-US" sz="1200" b="0" i="0" u="none" strike="noStrike" baseline="0">
        <a:ln>
          <a:noFill/>
        </a:ln>
        <a:solidFill>
          <a:srgbClr val="000000"/>
        </a:solidFill>
        <a:latin typeface="Arial" pitchFamily="34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6480" tIns="48240" rIns="96480" bIns="48240" anchor="b" anchorCtr="0" compatLnSpc="1">
            <a:noAutofit/>
          </a:bodyPr>
          <a:lstStyle/>
          <a:p>
            <a:pPr lvl="0"/>
            <a:fld id="{8FEC077F-6B72-427A-B177-EC9C50205115}" type="slidenum">
              <a:t>1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971800" y="547688"/>
            <a:ext cx="3657600" cy="27432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58680" y="3472919"/>
            <a:ext cx="7683840" cy="3295080"/>
          </a:xfrm>
        </p:spPr>
        <p:txBody>
          <a:bodyPr lIns="0" tIns="0" rIns="0" bIns="0">
            <a:spAutoFit/>
          </a:bodyPr>
          <a:lstStyle/>
          <a:p>
            <a:endParaRPr lang="en-US" kern="1200"/>
          </a:p>
        </p:txBody>
      </p:sp>
    </p:spTree>
    <p:extLst>
      <p:ext uri="{BB962C8B-B14F-4D97-AF65-F5344CB8AC3E}">
        <p14:creationId xmlns:p14="http://schemas.microsoft.com/office/powerpoint/2010/main" val="2036278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6480" tIns="48240" rIns="96480" bIns="48240" anchor="b" anchorCtr="0" compatLnSpc="1">
            <a:noAutofit/>
          </a:bodyPr>
          <a:lstStyle/>
          <a:p>
            <a:pPr lvl="0"/>
            <a:fld id="{50931072-9D93-4DB3-ACED-0F0687BEC52F}" type="slidenum">
              <a:t>2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971800" y="547688"/>
            <a:ext cx="3657600" cy="27432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58680" y="3472919"/>
            <a:ext cx="7683840" cy="3301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9933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6480" tIns="48240" rIns="96480" bIns="48240" anchor="b" anchorCtr="0" compatLnSpc="1">
            <a:noAutofit/>
          </a:bodyPr>
          <a:lstStyle/>
          <a:p>
            <a:pPr lvl="0"/>
            <a:fld id="{50931072-9D93-4DB3-ACED-0F0687BEC52F}" type="slidenum">
              <a:t>3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971800" y="547688"/>
            <a:ext cx="3657600" cy="27432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58680" y="3472919"/>
            <a:ext cx="7683840" cy="3301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206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6480" tIns="48240" rIns="96480" bIns="48240" anchor="b" anchorCtr="0" compatLnSpc="1">
            <a:noAutofit/>
          </a:bodyPr>
          <a:lstStyle/>
          <a:p>
            <a:pPr lvl="0"/>
            <a:fld id="{50931072-9D93-4DB3-ACED-0F0687BEC52F}" type="slidenum">
              <a:t>4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971800" y="547688"/>
            <a:ext cx="3657600" cy="27432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58680" y="3472919"/>
            <a:ext cx="7683840" cy="3301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044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B536E0C-5EB0-4D65-8A8D-440B9BA06EF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14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57F5088-E65C-451C-A139-930B84DB4C3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856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9713" y="100013"/>
            <a:ext cx="2011362" cy="58197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2450" y="100013"/>
            <a:ext cx="5884863" cy="5819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A9F7656-102E-43F1-AD41-DACC3B9CBED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28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80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66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787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59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58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02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47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28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47DC26D-277F-4452-8A11-FD028F3084E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9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743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21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95375"/>
            <a:ext cx="2057400" cy="5035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95375"/>
            <a:ext cx="6019800" cy="5035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08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67F852C-A4D6-44AB-9BE4-574DCBF7AE7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45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2450" y="1393825"/>
            <a:ext cx="3948113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393825"/>
            <a:ext cx="3948112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62D5EE3-78C7-4651-B99D-0C3148D15C4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91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8EABB19-93EE-47BC-B5A9-D5D7D2D07D5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6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DA669B7-FCD9-4BC0-9AD5-7754C9FF3BC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98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63AB4F5-FC30-4FA8-9E95-32D4273318C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08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BA1274C-49D2-4B54-8BB5-E4C10A2AA70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6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E9952CC-188F-43A0-9B3A-D51248090A5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06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1"/>
          </p:nvPr>
        </p:nvSpPr>
        <p:spPr>
          <a:xfrm>
            <a:off x="552240" y="1393559"/>
            <a:ext cx="8048520" cy="4526280"/>
          </a:xfrm>
          <a:prstGeom prst="rect">
            <a:avLst/>
          </a:prstGeom>
          <a:noFill/>
          <a:ln>
            <a:noFill/>
          </a:ln>
        </p:spPr>
        <p:txBody>
          <a:bodyPr vert="horz" lIns="90000" tIns="46800" rIns="90000" bIns="46800" compatLnSpc="1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3">
            <a:lum bright="-50000"/>
            <a:alphaModFix/>
          </a:blip>
          <a:srcRect/>
          <a:stretch>
            <a:fillRect/>
          </a:stretch>
        </p:blipFill>
        <p:spPr>
          <a:xfrm>
            <a:off x="360" y="360"/>
            <a:ext cx="2048040" cy="11509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Placeholder 3"/>
          <p:cNvSpPr txBox="1">
            <a:spLocks noGrp="1"/>
          </p:cNvSpPr>
          <p:nvPr>
            <p:ph type="title"/>
          </p:nvPr>
        </p:nvSpPr>
        <p:spPr>
          <a:xfrm>
            <a:off x="1922040" y="99720"/>
            <a:ext cx="6069240" cy="1191240"/>
          </a:xfrm>
          <a:prstGeom prst="rect">
            <a:avLst/>
          </a:prstGeom>
          <a:noFill/>
          <a:ln>
            <a:noFill/>
          </a:ln>
        </p:spPr>
        <p:txBody>
          <a:bodyPr vert="horz" lIns="90000" tIns="46800" rIns="90000" bIns="46800" anchor="ctr" compatLnSpc="1"/>
          <a:lstStyle/>
          <a:p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2"/>
          </p:nvPr>
        </p:nvSpPr>
        <p:spPr>
          <a:xfrm>
            <a:off x="5029920" y="6504479"/>
            <a:ext cx="4113360" cy="352800"/>
          </a:xfrm>
          <a:prstGeom prst="rect">
            <a:avLst/>
          </a:prstGeom>
          <a:solidFill>
            <a:srgbClr val="A50021"/>
          </a:solidFill>
          <a:ln>
            <a:noFill/>
          </a:ln>
        </p:spPr>
        <p:txBody>
          <a:bodyPr vert="horz" wrap="square" lIns="90000" tIns="46800" rIns="90000" bIns="46800" anchor="t" anchorCtr="0" compatLnSpc="1">
            <a:noAutofit/>
          </a:bodyPr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FFFF66"/>
                </a:solidFill>
                <a:latin typeface="Garamond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3"/>
          </p:nvPr>
        </p:nvSpPr>
        <p:spPr>
          <a:xfrm>
            <a:off x="360" y="6504479"/>
            <a:ext cx="4113360" cy="352800"/>
          </a:xfrm>
          <a:prstGeom prst="rect">
            <a:avLst/>
          </a:prstGeom>
          <a:solidFill>
            <a:srgbClr val="A50021"/>
          </a:solidFill>
          <a:ln>
            <a:noFill/>
          </a:ln>
        </p:spPr>
        <p:txBody>
          <a:bodyPr vert="horz" wrap="square" lIns="90000" tIns="46800" rIns="90000" bIns="46800" anchor="t" anchorCtr="0" compatLnSpc="1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FFFF66"/>
                </a:solidFill>
                <a:latin typeface="Garamond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r>
              <a:rPr lang="en-US" smtClean="0"/>
              <a:t>LumiDAQ Meeting</a:t>
            </a:r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4"/>
          </p:nvPr>
        </p:nvSpPr>
        <p:spPr>
          <a:xfrm>
            <a:off x="4113360" y="6504479"/>
            <a:ext cx="917280" cy="352800"/>
          </a:xfrm>
          <a:prstGeom prst="rect">
            <a:avLst/>
          </a:prstGeom>
          <a:solidFill>
            <a:srgbClr val="A50021"/>
          </a:solidFill>
          <a:ln>
            <a:noFill/>
          </a:ln>
        </p:spPr>
        <p:txBody>
          <a:bodyPr vert="horz" wrap="square" lIns="90000" tIns="46800" rIns="90000" bIns="46800" anchor="t" anchorCtr="0" compatLnSpc="1">
            <a:noAutofit/>
          </a:bodyPr>
          <a:lstStyle>
            <a:lvl1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FFFF66"/>
                </a:solidFill>
                <a:latin typeface="Garamond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CDBF4789-7E22-4762-BDED-7CB45ECD5245}" type="slidenum">
              <a:t>‹#›</a:t>
            </a:fld>
            <a:endParaRPr lang="en-US"/>
          </a:p>
        </p:txBody>
      </p:sp>
      <p:sp>
        <p:nvSpPr>
          <p:cNvPr id="8" name="Straight Connector 7"/>
          <p:cNvSpPr/>
          <p:nvPr/>
        </p:nvSpPr>
        <p:spPr>
          <a:xfrm>
            <a:off x="552600" y="1278000"/>
            <a:ext cx="8048520" cy="0"/>
          </a:xfrm>
          <a:prstGeom prst="line">
            <a:avLst/>
          </a:prstGeom>
          <a:noFill/>
          <a:ln w="60480">
            <a:solidFill>
              <a:srgbClr val="FFCC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DejaVu Sans" pitchFamily="2"/>
              <a:cs typeface="DejaVu Sans" pitchFamily="2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>
            <a:lum bright="-50000"/>
            <a:alphaModFix/>
          </a:blip>
          <a:srcRect/>
          <a:stretch>
            <a:fillRect/>
          </a:stretch>
        </p:blipFill>
        <p:spPr>
          <a:xfrm>
            <a:off x="7990920" y="360"/>
            <a:ext cx="1152360" cy="11523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/>
  <p:txStyles>
    <p:titleStyle>
      <a:lvl1pPr marL="0" marR="0" indent="0" algn="ctr" rtl="0" hangingPunct="1">
        <a:lnSpc>
          <a:spcPct val="100000"/>
        </a:lnSpc>
        <a:spcBef>
          <a:spcPts val="0"/>
        </a:spcBef>
        <a:spcAft>
          <a:spcPts val="0"/>
        </a:spcAft>
        <a:tabLst>
          <a:tab pos="0" algn="l"/>
          <a:tab pos="914400" algn="l"/>
          <a:tab pos="1828800" algn="l"/>
          <a:tab pos="2743199" algn="l"/>
          <a:tab pos="3657600" algn="l"/>
          <a:tab pos="4572000" algn="l"/>
          <a:tab pos="5486399" algn="l"/>
          <a:tab pos="6400799" algn="l"/>
          <a:tab pos="7315200" algn="l"/>
          <a:tab pos="8229600" algn="l"/>
          <a:tab pos="9144000" algn="l"/>
          <a:tab pos="10058400" algn="l"/>
        </a:tabLst>
        <a:defRPr lang="en-US" sz="3600" b="0" i="0" u="none" strike="noStrike" baseline="0">
          <a:ln>
            <a:noFill/>
          </a:ln>
          <a:solidFill>
            <a:srgbClr val="333399"/>
          </a:solidFill>
          <a:latin typeface="Tahoma" pitchFamily="34"/>
        </a:defRPr>
      </a:lvl1pPr>
    </p:titleStyle>
    <p:bodyStyle>
      <a:lvl1pPr marL="0" marR="0" indent="0" algn="l" rtl="0" hangingPunct="1">
        <a:lnSpc>
          <a:spcPct val="100000"/>
        </a:lnSpc>
        <a:spcBef>
          <a:spcPts val="598"/>
        </a:spcBef>
        <a:spcAft>
          <a:spcPts val="0"/>
        </a:spcAft>
        <a:tabLst>
          <a:tab pos="571320" algn="l"/>
          <a:tab pos="1485719" algn="l"/>
          <a:tab pos="2400119" algn="l"/>
          <a:tab pos="3314519" algn="l"/>
          <a:tab pos="4228919" algn="l"/>
          <a:tab pos="5143320" algn="l"/>
          <a:tab pos="6057720" algn="l"/>
          <a:tab pos="6972120" algn="l"/>
          <a:tab pos="7886520" algn="l"/>
          <a:tab pos="8800920" algn="l"/>
          <a:tab pos="9715320" algn="l"/>
        </a:tabLst>
        <a:defRPr lang="en-US" sz="2400" b="0" i="0" u="none" strike="noStrike" baseline="0">
          <a:ln>
            <a:noFill/>
          </a:ln>
          <a:solidFill>
            <a:srgbClr val="333399"/>
          </a:solidFill>
          <a:latin typeface="Tahoma" pitchFamily="34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1087560" y="1095480"/>
            <a:ext cx="5356080" cy="1590840"/>
          </a:xfrm>
          <a:prstGeom prst="rect">
            <a:avLst/>
          </a:prstGeom>
          <a:noFill/>
          <a:ln>
            <a:noFill/>
          </a:ln>
        </p:spPr>
        <p:txBody>
          <a:bodyPr vert="horz" lIns="90000" tIns="46800" rIns="90000" bIns="46800" anchor="ctr" compatLnSpc="1"/>
          <a:lstStyle/>
          <a:p>
            <a:endParaRPr lang="en-US"/>
          </a:p>
        </p:txBody>
      </p:sp>
      <p:sp>
        <p:nvSpPr>
          <p:cNvPr id="3" name="Straight Connector 2"/>
          <p:cNvSpPr/>
          <p:nvPr/>
        </p:nvSpPr>
        <p:spPr>
          <a:xfrm>
            <a:off x="1085759" y="2689200"/>
            <a:ext cx="5357881" cy="0"/>
          </a:xfrm>
          <a:prstGeom prst="line">
            <a:avLst/>
          </a:prstGeom>
          <a:noFill/>
          <a:ln w="60480">
            <a:solidFill>
              <a:srgbClr val="FFCC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DejaVu Sans" pitchFamily="2"/>
              <a:cs typeface="DejaVu Sans" pitchFamily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3">
            <a:lum bright="-50000"/>
            <a:alphaModFix/>
          </a:blip>
          <a:srcRect/>
          <a:stretch>
            <a:fillRect/>
          </a:stretch>
        </p:blipFill>
        <p:spPr>
          <a:xfrm>
            <a:off x="5395680" y="4578120"/>
            <a:ext cx="2833920" cy="15940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Date Placeholder 4"/>
          <p:cNvSpPr txBox="1">
            <a:spLocks noGrp="1"/>
          </p:cNvSpPr>
          <p:nvPr>
            <p:ph type="dt" sz="half" idx="2"/>
          </p:nvPr>
        </p:nvSpPr>
        <p:spPr>
          <a:xfrm>
            <a:off x="1087200" y="5388120"/>
            <a:ext cx="4113000" cy="5763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t" anchorCtr="1">
            <a:noAutofit/>
          </a:bodyPr>
          <a:lstStyle>
            <a:lvl1pPr marL="0" marR="0" lvl="0" indent="0" algn="r" rtl="0" hangingPunct="0">
              <a:lnSpc>
                <a:spcPct val="100000"/>
              </a:lnSpc>
              <a:buNone/>
              <a:tabLst/>
              <a:defRPr lang="en-US" sz="2200" b="1" kern="1200">
                <a:solidFill>
                  <a:srgbClr val="A50021"/>
                </a:solidFill>
                <a:latin typeface="Garamond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3"/>
          </p:nvPr>
        </p:nvSpPr>
        <p:spPr>
          <a:xfrm>
            <a:off x="1087200" y="4811400"/>
            <a:ext cx="4113000" cy="5767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t" anchorCtr="1">
            <a:noAutofit/>
          </a:bodyPr>
          <a:lstStyle>
            <a:lvl1pPr marL="0" marR="0" lvl="0" indent="0" rtl="0" hangingPunct="0">
              <a:lnSpc>
                <a:spcPct val="100000"/>
              </a:lnSpc>
              <a:buNone/>
              <a:tabLst/>
              <a:defRPr lang="en-US" sz="2200" b="1" kern="1200">
                <a:solidFill>
                  <a:srgbClr val="A50021"/>
                </a:solidFill>
                <a:latin typeface="Garamond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r>
              <a:rPr lang="en-US" smtClean="0"/>
              <a:t>LumiDAQ Meeting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>
            <a:lum bright="-50000"/>
            <a:alphaModFix/>
          </a:blip>
          <a:srcRect/>
          <a:stretch>
            <a:fillRect/>
          </a:stretch>
        </p:blipFill>
        <p:spPr>
          <a:xfrm>
            <a:off x="6568920" y="1095480"/>
            <a:ext cx="1608119" cy="160811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Placeholder 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62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/>
  <p:txStyles>
    <p:titleStyle>
      <a:lvl1pPr marL="0" marR="0" indent="0" algn="ctr" rtl="0" hangingPunct="1">
        <a:lnSpc>
          <a:spcPct val="100000"/>
        </a:lnSpc>
        <a:spcBef>
          <a:spcPts val="0"/>
        </a:spcBef>
        <a:spcAft>
          <a:spcPts val="0"/>
        </a:spcAft>
        <a:tabLst>
          <a:tab pos="0" algn="l"/>
          <a:tab pos="914400" algn="l"/>
          <a:tab pos="1828800" algn="l"/>
          <a:tab pos="2743199" algn="l"/>
          <a:tab pos="3657600" algn="l"/>
          <a:tab pos="4572000" algn="l"/>
          <a:tab pos="5486399" algn="l"/>
          <a:tab pos="6400799" algn="l"/>
          <a:tab pos="7315200" algn="l"/>
          <a:tab pos="8229600" algn="l"/>
          <a:tab pos="9144000" algn="l"/>
          <a:tab pos="10058400" algn="l"/>
        </a:tabLst>
        <a:defRPr lang="en-US" sz="3600" b="0" i="0" u="none" strike="noStrike" kern="1200" baseline="0">
          <a:ln>
            <a:noFill/>
          </a:ln>
          <a:solidFill>
            <a:srgbClr val="333399"/>
          </a:solidFill>
          <a:latin typeface="Tahoma" pitchFamily="34"/>
        </a:defRPr>
      </a:lvl1pPr>
    </p:titleStyle>
    <p:bodyStyle>
      <a:lvl1pPr marL="0" marR="0" indent="0" algn="l" rtl="0" hangingPunct="1">
        <a:lnSpc>
          <a:spcPct val="100000"/>
        </a:lnSpc>
        <a:spcBef>
          <a:spcPts val="598"/>
        </a:spcBef>
        <a:spcAft>
          <a:spcPts val="0"/>
        </a:spcAft>
        <a:tabLst>
          <a:tab pos="571320" algn="l"/>
          <a:tab pos="1485719" algn="l"/>
          <a:tab pos="2400119" algn="l"/>
          <a:tab pos="3314519" algn="l"/>
          <a:tab pos="4228919" algn="l"/>
          <a:tab pos="5143320" algn="l"/>
          <a:tab pos="6057720" algn="l"/>
          <a:tab pos="6972120" algn="l"/>
          <a:tab pos="7886520" algn="l"/>
          <a:tab pos="8800920" algn="l"/>
          <a:tab pos="9715320" algn="l"/>
        </a:tabLst>
        <a:defRPr lang="en-US" sz="2400" b="0" i="0" u="none" strike="noStrike" kern="1200" baseline="0">
          <a:ln>
            <a:noFill/>
          </a:ln>
          <a:solidFill>
            <a:srgbClr val="333399"/>
          </a:solidFill>
          <a:latin typeface="Tahoma" pitchFamily="34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Updated look at CRAFT jets using P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685799" y="1942502"/>
            <a:ext cx="6215040" cy="1140954"/>
          </a:xfrm>
        </p:spPr>
        <p:txBody>
          <a:bodyPr wrap="square" anchorCtr="1">
            <a:spAutoFit/>
          </a:bodyPr>
          <a:lstStyle/>
          <a:p>
            <a:pPr lvl="0"/>
            <a:r>
              <a:rPr lang="en-US" sz="3200" dirty="0" err="1" smtClean="0"/>
              <a:t>LumiDAQ</a:t>
            </a:r>
            <a:r>
              <a:rPr lang="en-US" sz="3200" dirty="0" smtClean="0"/>
              <a:t> testing plan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3886200"/>
            <a:ext cx="6291360" cy="17002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ctr" rtl="0" hangingPunct="1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200" b="1" i="0" u="none" strike="noStrike" kern="1200" baseline="0">
                <a:ln>
                  <a:noFill/>
                </a:ln>
                <a:solidFill>
                  <a:srgbClr val="A50021"/>
                </a:solidFill>
                <a:latin typeface="Garamond" pitchFamily="18"/>
                <a:ea typeface="DejaVu Sans" pitchFamily="2"/>
                <a:cs typeface="DejaVu Sans" pitchFamily="2"/>
              </a:rPr>
              <a:t>Keith Rose</a:t>
            </a:r>
          </a:p>
          <a:p>
            <a:pPr marL="0" marR="0" lvl="0" indent="0" algn="ctr" rtl="0" hangingPunct="1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200" b="1" i="0" u="none" strike="noStrike" kern="1200" baseline="0">
              <a:ln>
                <a:noFill/>
              </a:ln>
              <a:solidFill>
                <a:srgbClr val="A50021"/>
              </a:solidFill>
              <a:latin typeface="Garamond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1600200" y="5388120"/>
            <a:ext cx="3187800" cy="102553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dirty="0" smtClean="0">
                <a:solidFill>
                  <a:srgbClr val="A50021"/>
                </a:solidFill>
                <a:latin typeface="Garamond" pitchFamily="18"/>
                <a:ea typeface="DejaVu Sans" pitchFamily="2"/>
                <a:cs typeface="DejaVu Sans" pitchFamily="2"/>
              </a:rPr>
              <a:t>27</a:t>
            </a:r>
            <a:r>
              <a:rPr lang="en-US" sz="2400" b="1" i="0" u="none" strike="noStrike" baseline="0" dirty="0" smtClean="0">
                <a:ln>
                  <a:noFill/>
                </a:ln>
                <a:solidFill>
                  <a:srgbClr val="A50021"/>
                </a:solidFill>
                <a:latin typeface="Garamond" pitchFamily="18"/>
                <a:ea typeface="DejaVu Sans" pitchFamily="2"/>
                <a:cs typeface="DejaVu Sans" pitchFamily="2"/>
              </a:rPr>
              <a:t> Jan 2013</a:t>
            </a:r>
            <a:endParaRPr lang="en-US" sz="2400" b="1" i="0" u="none" strike="noStrike" baseline="0" dirty="0">
              <a:ln>
                <a:noFill/>
              </a:ln>
              <a:solidFill>
                <a:srgbClr val="A50021"/>
              </a:solidFill>
              <a:latin typeface="Garamond" pitchFamily="18"/>
              <a:ea typeface="DejaVu Sans" pitchFamily="2"/>
              <a:cs typeface="DejaVu Sans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1" i="0" u="none" strike="noStrike" baseline="0" dirty="0">
              <a:ln>
                <a:noFill/>
              </a:ln>
              <a:solidFill>
                <a:srgbClr val="A50021"/>
              </a:solidFill>
              <a:latin typeface="Garamond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1143000" y="4593960"/>
            <a:ext cx="4093920" cy="6638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FFFFFF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200" b="1" i="0" u="none" strike="noStrike" baseline="0" dirty="0" err="1" smtClean="0">
                <a:ln>
                  <a:noFill/>
                </a:ln>
                <a:solidFill>
                  <a:srgbClr val="A50021"/>
                </a:solidFill>
                <a:latin typeface="Garamond" pitchFamily="18"/>
                <a:ea typeface="DejaVu Sans" pitchFamily="2"/>
                <a:cs typeface="DejaVu Sans" pitchFamily="2"/>
              </a:rPr>
              <a:t>LumiDAQ</a:t>
            </a:r>
            <a:r>
              <a:rPr lang="en-US" sz="2200" b="1" i="0" u="none" strike="noStrike" baseline="0" dirty="0" smtClean="0">
                <a:ln>
                  <a:noFill/>
                </a:ln>
                <a:solidFill>
                  <a:srgbClr val="A50021"/>
                </a:solidFill>
                <a:latin typeface="Garamond" pitchFamily="18"/>
                <a:ea typeface="DejaVu Sans" pitchFamily="2"/>
                <a:cs typeface="DejaVu Sans" pitchFamily="2"/>
              </a:rPr>
              <a:t> Meeting</a:t>
            </a:r>
            <a:endParaRPr lang="en-US" sz="2200" b="1" i="0" u="none" strike="noStrike" baseline="0" dirty="0">
              <a:ln>
                <a:noFill/>
              </a:ln>
              <a:solidFill>
                <a:srgbClr val="A50021"/>
              </a:solidFill>
              <a:latin typeface="Garamond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BF7DFD8-E343-4F7B-9083-A1FB8316A122}" type="slidenum">
              <a:t>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922040" y="97920"/>
            <a:ext cx="6069240" cy="1194839"/>
          </a:xfrm>
        </p:spPr>
        <p:txBody>
          <a:bodyPr/>
          <a:lstStyle/>
          <a:p>
            <a:pPr lvl="0"/>
            <a:r>
              <a:rPr lang="en-US" dirty="0" smtClean="0"/>
              <a:t>Current testing resources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52240" y="1393559"/>
            <a:ext cx="8048520" cy="4843468"/>
          </a:xfrm>
        </p:spPr>
        <p:txBody>
          <a:bodyPr/>
          <a:lstStyle/>
          <a:p>
            <a:pPr lvl="0">
              <a:buSzPts val="2470"/>
              <a:buBlip>
                <a:blip r:embed="rId3"/>
              </a:buBlip>
            </a:pPr>
            <a:r>
              <a:rPr lang="en-US" dirty="0"/>
              <a:t> </a:t>
            </a:r>
            <a:r>
              <a:rPr lang="en-US" dirty="0" smtClean="0"/>
              <a:t>may.cern.ch – SLC6 machine with XDAQ12</a:t>
            </a:r>
          </a:p>
          <a:p>
            <a:pPr lvl="1">
              <a:buSzPts val="2470"/>
              <a:buBlip>
                <a:blip r:embed="rId3"/>
              </a:buBlip>
            </a:pPr>
            <a:endParaRPr lang="en-US" sz="2200" dirty="0" smtClean="0"/>
          </a:p>
          <a:p>
            <a:pPr lvl="1">
              <a:buSzPts val="2470"/>
              <a:buFontTx/>
              <a:buChar char="-"/>
            </a:pPr>
            <a:r>
              <a:rPr lang="en-US" sz="2200" dirty="0" smtClean="0"/>
              <a:t>Dedicated machine for testing </a:t>
            </a:r>
            <a:r>
              <a:rPr lang="en-US" sz="2200" dirty="0" err="1" smtClean="0"/>
              <a:t>lumiDAQ</a:t>
            </a:r>
            <a:r>
              <a:rPr lang="en-US" sz="2200" dirty="0" smtClean="0"/>
              <a:t> prototype</a:t>
            </a:r>
          </a:p>
          <a:p>
            <a:pPr lvl="1">
              <a:buSzPts val="2470"/>
              <a:buFontTx/>
              <a:buChar char="-"/>
            </a:pPr>
            <a:r>
              <a:rPr lang="en-US" sz="2200" dirty="0" smtClean="0"/>
              <a:t>“sandbox setup”; sender, </a:t>
            </a:r>
            <a:r>
              <a:rPr lang="en-US" sz="2200" dirty="0" err="1" smtClean="0"/>
              <a:t>eventing</a:t>
            </a:r>
            <a:r>
              <a:rPr lang="en-US" sz="2200" dirty="0" smtClean="0"/>
              <a:t>, receiver on same node</a:t>
            </a:r>
          </a:p>
          <a:p>
            <a:pPr marL="457200" lvl="1" indent="0">
              <a:buSzPts val="2470"/>
              <a:buNone/>
            </a:pPr>
            <a:endParaRPr lang="en-US" sz="2200" dirty="0" smtClean="0"/>
          </a:p>
          <a:p>
            <a:pPr lvl="1">
              <a:buSzPts val="2470"/>
              <a:buFontTx/>
              <a:buChar char="-"/>
            </a:pPr>
            <a:endParaRPr lang="en-US" sz="2200" dirty="0" smtClean="0"/>
          </a:p>
          <a:p>
            <a:pPr lvl="0">
              <a:buSzPts val="2470"/>
            </a:pPr>
            <a:endParaRPr lang="en-US" sz="2000" dirty="0" smtClean="0"/>
          </a:p>
          <a:p>
            <a:pPr lvl="1">
              <a:buSzPts val="2470"/>
              <a:buFontTx/>
              <a:buChar char="-"/>
            </a:pPr>
            <a:endParaRPr lang="en-US" sz="2000" dirty="0" smtClean="0"/>
          </a:p>
          <a:p>
            <a:pPr lvl="0">
              <a:buSzPts val="2470"/>
              <a:buBlip>
                <a:blip r:embed="rId3"/>
              </a:buBlip>
            </a:pPr>
            <a:endParaRPr lang="en-US" dirty="0"/>
          </a:p>
          <a:p>
            <a:pPr marL="457200" lvl="1" indent="0">
              <a:buSzPts val="2470"/>
              <a:buNone/>
            </a:pPr>
            <a:endParaRPr lang="en-US" dirty="0" smtClean="0"/>
          </a:p>
          <a:p>
            <a:pPr marL="457200" lvl="1" indent="0">
              <a:buSzPts val="2470"/>
              <a:buNone/>
            </a:pPr>
            <a:endParaRPr lang="en-US" dirty="0"/>
          </a:p>
          <a:p>
            <a:pPr marL="0" lvl="1" indent="0">
              <a:lnSpc>
                <a:spcPct val="100000"/>
              </a:lnSpc>
              <a:spcBef>
                <a:spcPts val="598"/>
              </a:spcBef>
              <a:buNone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endParaRPr lang="en-US" dirty="0">
              <a:solidFill>
                <a:srgbClr val="333399"/>
              </a:solidFill>
              <a:latin typeface="Tahoma" pitchFamily="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0312" y="3255264"/>
            <a:ext cx="2240280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Data Histograms written out every 4096 orbits </a:t>
            </a:r>
          </a:p>
          <a:p>
            <a:endParaRPr lang="en-US" dirty="0"/>
          </a:p>
          <a:p>
            <a:r>
              <a:rPr lang="en-US" dirty="0" smtClean="0"/>
              <a:t>4 channels from real </a:t>
            </a:r>
            <a:r>
              <a:rPr lang="en-US" dirty="0" err="1" smtClean="0"/>
              <a:t>histo</a:t>
            </a:r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108960" y="3255264"/>
            <a:ext cx="2615184" cy="2308324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Publisher reads out on 4096-orbit timer</a:t>
            </a:r>
          </a:p>
          <a:p>
            <a:endParaRPr lang="en-US" dirty="0"/>
          </a:p>
          <a:p>
            <a:r>
              <a:rPr lang="en-US" dirty="0" smtClean="0"/>
              <a:t>3564-bx histogram output with properties:</a:t>
            </a:r>
          </a:p>
          <a:p>
            <a:endParaRPr lang="en-US" dirty="0"/>
          </a:p>
          <a:p>
            <a:r>
              <a:rPr lang="en-US" dirty="0" smtClean="0"/>
              <a:t>“Nibble”, “channel”, “orbit”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236208" y="3255264"/>
            <a:ext cx="2633472" cy="120032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Subscriber reads data from </a:t>
            </a:r>
            <a:r>
              <a:rPr lang="en-US" dirty="0" err="1" smtClean="0"/>
              <a:t>eventing</a:t>
            </a:r>
            <a:r>
              <a:rPr lang="en-US" dirty="0" smtClean="0"/>
              <a:t>.  Calculates total coincidences per channel per nibble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450592" y="3815293"/>
            <a:ext cx="6583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724144" y="3815293"/>
            <a:ext cx="5120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10312" y="5650992"/>
            <a:ext cx="8467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Zhen’s example sets up 2 versions of the publisher and one of the subscriber.  Subscriber reads from both as though they were equally valid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Dipbridge</a:t>
            </a:r>
            <a:r>
              <a:rPr lang="en-US" dirty="0" smtClean="0"/>
              <a:t> example not tested yet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BF7DFD8-E343-4F7B-9083-A1FB8316A122}" type="slidenum">
              <a:t>3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922040" y="97920"/>
            <a:ext cx="6069240" cy="1194839"/>
          </a:xfrm>
        </p:spPr>
        <p:txBody>
          <a:bodyPr/>
          <a:lstStyle/>
          <a:p>
            <a:pPr lvl="0"/>
            <a:r>
              <a:rPr lang="en-US" dirty="0" smtClean="0"/>
              <a:t>PLT clients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52240" y="1393559"/>
            <a:ext cx="8048520" cy="4843468"/>
          </a:xfrm>
        </p:spPr>
        <p:txBody>
          <a:bodyPr/>
          <a:lstStyle/>
          <a:p>
            <a:pPr lvl="0">
              <a:buSzPts val="2470"/>
              <a:buBlip>
                <a:blip r:embed="rId3"/>
              </a:buBlip>
            </a:pPr>
            <a:r>
              <a:rPr lang="en-US" dirty="0"/>
              <a:t> </a:t>
            </a:r>
            <a:r>
              <a:rPr lang="en-US" sz="2200" dirty="0" smtClean="0"/>
              <a:t>Error monitoring</a:t>
            </a:r>
          </a:p>
          <a:p>
            <a:pPr lvl="1">
              <a:buSzPts val="2470"/>
              <a:buFontTx/>
              <a:buChar char="-"/>
            </a:pPr>
            <a:r>
              <a:rPr lang="en-US" sz="2000" dirty="0"/>
              <a:t>Very short term (immediate feedback)</a:t>
            </a:r>
          </a:p>
          <a:p>
            <a:pPr lvl="1">
              <a:buSzPts val="2470"/>
              <a:buFontTx/>
              <a:buChar char="-"/>
            </a:pPr>
            <a:r>
              <a:rPr lang="en-US" sz="2000" dirty="0"/>
              <a:t>Short term (single run analysis – publish at end of run)</a:t>
            </a:r>
          </a:p>
          <a:p>
            <a:pPr lvl="1">
              <a:buSzPts val="2470"/>
              <a:buFontTx/>
              <a:buChar char="-"/>
            </a:pPr>
            <a:r>
              <a:rPr lang="en-US" sz="2000" dirty="0"/>
              <a:t>Long term (data trends over at least 1 days’ worth</a:t>
            </a:r>
            <a:r>
              <a:rPr lang="en-US" sz="2000" dirty="0" smtClean="0"/>
              <a:t>)</a:t>
            </a:r>
            <a:endParaRPr lang="en-US" sz="2000" dirty="0" smtClean="0"/>
          </a:p>
          <a:p>
            <a:pPr lvl="0">
              <a:buSzPts val="2470"/>
              <a:buBlip>
                <a:blip r:embed="rId3"/>
              </a:buBlip>
            </a:pPr>
            <a:r>
              <a:rPr lang="en-US" dirty="0"/>
              <a:t> </a:t>
            </a:r>
            <a:r>
              <a:rPr lang="en-US" sz="2200" dirty="0" smtClean="0"/>
              <a:t>BRM</a:t>
            </a:r>
          </a:p>
          <a:p>
            <a:pPr lvl="1">
              <a:buSzPts val="2470"/>
              <a:buFontTx/>
              <a:buChar char="-"/>
            </a:pPr>
            <a:r>
              <a:rPr lang="en-US" sz="2000" dirty="0" smtClean="0"/>
              <a:t>BRM previously pulsed at about 1 Hz</a:t>
            </a:r>
          </a:p>
          <a:p>
            <a:pPr lvl="1">
              <a:buSzPts val="2470"/>
              <a:buFontTx/>
              <a:buChar char="-"/>
            </a:pPr>
            <a:r>
              <a:rPr lang="en-US" sz="2000" dirty="0" smtClean="0"/>
              <a:t>DIP interface </a:t>
            </a:r>
          </a:p>
          <a:p>
            <a:pPr lvl="1">
              <a:buSzPts val="2470"/>
              <a:buFontTx/>
              <a:buChar char="-"/>
            </a:pPr>
            <a:r>
              <a:rPr lang="en-US" sz="2000" dirty="0" smtClean="0"/>
              <a:t>Previously single quantity – well suited for </a:t>
            </a:r>
            <a:r>
              <a:rPr lang="en-US" sz="2000" dirty="0" err="1" smtClean="0"/>
              <a:t>lumiDAQ</a:t>
            </a:r>
            <a:endParaRPr lang="en-US" sz="2000" dirty="0" smtClean="0"/>
          </a:p>
          <a:p>
            <a:pPr lvl="0">
              <a:buSzPts val="2470"/>
              <a:buBlip>
                <a:blip r:embed="rId3"/>
              </a:buBlip>
            </a:pPr>
            <a:r>
              <a:rPr lang="en-US" dirty="0" smtClean="0"/>
              <a:t> </a:t>
            </a:r>
            <a:r>
              <a:rPr lang="en-US" sz="2200" dirty="0" err="1" smtClean="0"/>
              <a:t>LumiData</a:t>
            </a:r>
            <a:endParaRPr lang="en-US" sz="2200" dirty="0"/>
          </a:p>
          <a:p>
            <a:pPr lvl="1">
              <a:buSzPts val="2470"/>
              <a:buFontTx/>
              <a:buChar char="-"/>
            </a:pPr>
            <a:r>
              <a:rPr lang="en-US" sz="2000" dirty="0"/>
              <a:t>Already working minimally from </a:t>
            </a:r>
            <a:r>
              <a:rPr lang="en-US" sz="2000" dirty="0" smtClean="0"/>
              <a:t>Histograms</a:t>
            </a:r>
          </a:p>
          <a:p>
            <a:pPr lvl="0">
              <a:buSzPts val="2470"/>
              <a:buBlip>
                <a:blip r:embed="rId3"/>
              </a:buBlip>
            </a:pPr>
            <a:r>
              <a:rPr lang="en-US" sz="2200" dirty="0" smtClean="0"/>
              <a:t> Event Data</a:t>
            </a:r>
            <a:endParaRPr lang="en-US" sz="2200" dirty="0"/>
          </a:p>
          <a:p>
            <a:pPr lvl="1">
              <a:buSzPts val="2470"/>
              <a:buFontTx/>
              <a:buChar char="-"/>
            </a:pPr>
            <a:r>
              <a:rPr lang="en-US" sz="2000" dirty="0" smtClean="0"/>
              <a:t>Read out from pixel data (~1 kHz preferably)</a:t>
            </a:r>
          </a:p>
          <a:p>
            <a:pPr lvl="1">
              <a:buSzPts val="2470"/>
              <a:buFontTx/>
              <a:buChar char="-"/>
            </a:pPr>
            <a:r>
              <a:rPr lang="en-US" sz="2000" dirty="0" smtClean="0"/>
              <a:t>Find dead pixels</a:t>
            </a:r>
          </a:p>
          <a:p>
            <a:pPr lvl="1">
              <a:buSzPts val="2470"/>
              <a:buFontTx/>
              <a:buChar char="-"/>
            </a:pPr>
            <a:r>
              <a:rPr lang="en-US" sz="2000" dirty="0" smtClean="0"/>
              <a:t>Save </a:t>
            </a:r>
            <a:r>
              <a:rPr lang="en-US" sz="2000" dirty="0" err="1" smtClean="0"/>
              <a:t>N_Clusters</a:t>
            </a:r>
            <a:r>
              <a:rPr lang="en-US" sz="2000" dirty="0" smtClean="0"/>
              <a:t> for alternate </a:t>
            </a:r>
            <a:r>
              <a:rPr lang="en-US" sz="2000" dirty="0" err="1" smtClean="0"/>
              <a:t>lumi</a:t>
            </a:r>
            <a:r>
              <a:rPr lang="en-US" sz="2000" dirty="0" smtClean="0"/>
              <a:t> measurement</a:t>
            </a:r>
            <a:endParaRPr lang="en-US" sz="2000" dirty="0"/>
          </a:p>
          <a:p>
            <a:pPr lvl="1">
              <a:buSzPts val="2470"/>
              <a:buFontTx/>
              <a:buChar char="-"/>
            </a:pPr>
            <a:endParaRPr lang="en-US" dirty="0"/>
          </a:p>
          <a:p>
            <a:pPr lvl="1">
              <a:buSzPts val="2470"/>
              <a:buFontTx/>
              <a:buChar char="-"/>
            </a:pPr>
            <a:endParaRPr lang="en-US" dirty="0" smtClean="0"/>
          </a:p>
          <a:p>
            <a:pPr lvl="1">
              <a:buSzPts val="2470"/>
              <a:buFontTx/>
              <a:buChar char="-"/>
            </a:pPr>
            <a:endParaRPr lang="en-US" dirty="0" smtClean="0"/>
          </a:p>
          <a:p>
            <a:pPr lvl="1">
              <a:buSzPts val="2470"/>
              <a:buFontTx/>
              <a:buChar char="-"/>
            </a:pPr>
            <a:endParaRPr lang="en-US" dirty="0"/>
          </a:p>
          <a:p>
            <a:pPr lvl="1">
              <a:buSzPts val="2470"/>
              <a:buFontTx/>
              <a:buChar char="-"/>
            </a:pPr>
            <a:endParaRPr lang="en-US" dirty="0"/>
          </a:p>
          <a:p>
            <a:pPr lvl="0">
              <a:buSzPts val="2470"/>
              <a:buBlip>
                <a:blip r:embed="rId3"/>
              </a:buBlip>
            </a:pPr>
            <a:endParaRPr lang="en-US" dirty="0" smtClean="0"/>
          </a:p>
          <a:p>
            <a:pPr marL="457200" lvl="1" indent="0">
              <a:buSzPts val="2470"/>
              <a:buNone/>
            </a:pPr>
            <a:r>
              <a:rPr lang="en-US" sz="1400" dirty="0" smtClean="0"/>
              <a:t> </a:t>
            </a:r>
            <a:endParaRPr lang="en-US" sz="1400" dirty="0" smtClean="0"/>
          </a:p>
          <a:p>
            <a:pPr marL="457200" lvl="1" indent="0">
              <a:buSzPts val="2470"/>
              <a:buNone/>
            </a:pPr>
            <a:endParaRPr lang="en-US" sz="2200" dirty="0" smtClean="0"/>
          </a:p>
          <a:p>
            <a:pPr lvl="1">
              <a:buSzPts val="2470"/>
              <a:buFontTx/>
              <a:buChar char="-"/>
            </a:pPr>
            <a:endParaRPr lang="en-US" sz="2200" dirty="0" smtClean="0"/>
          </a:p>
          <a:p>
            <a:pPr lvl="0">
              <a:buSzPts val="2470"/>
            </a:pPr>
            <a:endParaRPr lang="en-US" sz="2000" dirty="0" smtClean="0"/>
          </a:p>
          <a:p>
            <a:pPr lvl="1">
              <a:buSzPts val="2470"/>
              <a:buFontTx/>
              <a:buChar char="-"/>
            </a:pPr>
            <a:endParaRPr lang="en-US" sz="2000" dirty="0" smtClean="0"/>
          </a:p>
          <a:p>
            <a:pPr lvl="0">
              <a:buSzPts val="2470"/>
              <a:buBlip>
                <a:blip r:embed="rId3"/>
              </a:buBlip>
            </a:pPr>
            <a:endParaRPr lang="en-US" dirty="0"/>
          </a:p>
          <a:p>
            <a:pPr marL="457200" lvl="1" indent="0">
              <a:buSzPts val="2470"/>
              <a:buNone/>
            </a:pPr>
            <a:endParaRPr lang="en-US" dirty="0" smtClean="0"/>
          </a:p>
          <a:p>
            <a:pPr marL="457200" lvl="1" indent="0">
              <a:buSzPts val="2470"/>
              <a:buNone/>
            </a:pPr>
            <a:endParaRPr lang="en-US" dirty="0"/>
          </a:p>
          <a:p>
            <a:pPr marL="0" lvl="1" indent="0">
              <a:lnSpc>
                <a:spcPct val="100000"/>
              </a:lnSpc>
              <a:spcBef>
                <a:spcPts val="598"/>
              </a:spcBef>
              <a:buNone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endParaRPr lang="en-US" dirty="0">
              <a:solidFill>
                <a:srgbClr val="333399"/>
              </a:solidFill>
              <a:latin typeface="Tahoma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1394088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27 Jan 2014</a:t>
            </a: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LumiDAQ Meeting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BF7DFD8-E343-4F7B-9083-A1FB8316A122}" type="slidenum">
              <a:t>4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922040" y="97920"/>
            <a:ext cx="6069240" cy="1194839"/>
          </a:xfrm>
        </p:spPr>
        <p:txBody>
          <a:bodyPr/>
          <a:lstStyle/>
          <a:p>
            <a:pPr lvl="0"/>
            <a:r>
              <a:rPr lang="en-US" dirty="0" smtClean="0"/>
              <a:t>To Do (within 1 month)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52240" y="1393559"/>
            <a:ext cx="8048520" cy="4843468"/>
          </a:xfrm>
        </p:spPr>
        <p:txBody>
          <a:bodyPr/>
          <a:lstStyle/>
          <a:p>
            <a:pPr lvl="0">
              <a:buSzPts val="2470"/>
              <a:buBlip>
                <a:blip r:embed="rId3"/>
              </a:buBlip>
            </a:pPr>
            <a:r>
              <a:rPr lang="en-US" dirty="0"/>
              <a:t> </a:t>
            </a:r>
            <a:r>
              <a:rPr lang="en-US" sz="2200" dirty="0" smtClean="0"/>
              <a:t>2</a:t>
            </a:r>
            <a:r>
              <a:rPr lang="en-US" sz="2200" baseline="30000" dirty="0" smtClean="0"/>
              <a:t>nd</a:t>
            </a:r>
            <a:r>
              <a:rPr lang="en-US" sz="2200" dirty="0" smtClean="0"/>
              <a:t> Development note – august.cern.ch</a:t>
            </a:r>
          </a:p>
          <a:p>
            <a:pPr lvl="1">
              <a:buSzPts val="2470"/>
              <a:buFontTx/>
              <a:buChar char="-"/>
            </a:pPr>
            <a:r>
              <a:rPr lang="en-US" sz="2200" dirty="0" smtClean="0"/>
              <a:t>Currently SLC5, needs to be upgraded to SLC6</a:t>
            </a:r>
          </a:p>
          <a:p>
            <a:pPr lvl="1">
              <a:buSzPts val="2470"/>
              <a:buFontTx/>
              <a:buChar char="-"/>
            </a:pPr>
            <a:r>
              <a:rPr lang="en-US" sz="2200" dirty="0" smtClean="0"/>
              <a:t>Can serve as testing grounds for pub/sub </a:t>
            </a:r>
          </a:p>
          <a:p>
            <a:pPr lvl="0">
              <a:buSzPts val="2470"/>
              <a:buBlip>
                <a:blip r:embed="rId3"/>
              </a:buBlip>
            </a:pPr>
            <a:r>
              <a:rPr lang="en-US" sz="2200" dirty="0"/>
              <a:t>Test </a:t>
            </a:r>
            <a:r>
              <a:rPr lang="en-US" sz="2200" dirty="0" err="1"/>
              <a:t>dipbridge</a:t>
            </a:r>
            <a:r>
              <a:rPr lang="en-US" sz="2200" dirty="0"/>
              <a:t> interface</a:t>
            </a:r>
          </a:p>
          <a:p>
            <a:pPr lvl="1">
              <a:buSzPts val="2470"/>
              <a:buFontTx/>
              <a:buChar char="-"/>
            </a:pPr>
            <a:r>
              <a:rPr lang="en-US" sz="2200" dirty="0"/>
              <a:t>Publish BRM quantity once per </a:t>
            </a:r>
            <a:r>
              <a:rPr lang="en-US" sz="2200" dirty="0" smtClean="0"/>
              <a:t>second</a:t>
            </a:r>
            <a:endParaRPr lang="en-US" sz="2200" dirty="0"/>
          </a:p>
          <a:p>
            <a:pPr lvl="0">
              <a:buSzPts val="2470"/>
              <a:buBlip>
                <a:blip r:embed="rId3"/>
              </a:buBlip>
            </a:pPr>
            <a:r>
              <a:rPr lang="en-US" sz="2200" dirty="0" smtClean="0"/>
              <a:t> Repeat Data Histogram </a:t>
            </a:r>
            <a:r>
              <a:rPr lang="en-US" sz="2200" dirty="0" err="1" smtClean="0"/>
              <a:t>lumiDAQ</a:t>
            </a:r>
            <a:r>
              <a:rPr lang="en-US" sz="2200" dirty="0" smtClean="0"/>
              <a:t> process with Slink data</a:t>
            </a:r>
          </a:p>
          <a:p>
            <a:pPr lvl="1">
              <a:buSzPts val="2470"/>
              <a:buFontTx/>
              <a:buChar char="-"/>
            </a:pPr>
            <a:r>
              <a:rPr lang="en-US" sz="2200" dirty="0" smtClean="0"/>
              <a:t>Publish dead pixels</a:t>
            </a:r>
          </a:p>
          <a:p>
            <a:pPr lvl="1">
              <a:buSzPts val="2470"/>
              <a:buFontTx/>
              <a:buChar char="-"/>
            </a:pPr>
            <a:r>
              <a:rPr lang="en-US" sz="2200" dirty="0" smtClean="0"/>
              <a:t>Publish clusters per </a:t>
            </a:r>
            <a:r>
              <a:rPr lang="en-US" sz="2200" dirty="0" err="1" smtClean="0"/>
              <a:t>luminibble</a:t>
            </a:r>
            <a:endParaRPr lang="en-US" sz="2200" dirty="0" smtClean="0"/>
          </a:p>
          <a:p>
            <a:pPr lvl="0">
              <a:buSzPts val="2470"/>
              <a:buBlip>
                <a:blip r:embed="rId3"/>
              </a:buBlip>
            </a:pPr>
            <a:r>
              <a:rPr lang="en-US" sz="2200" dirty="0" smtClean="0"/>
              <a:t> Add Error functionalities to Slink/Histogram publishers</a:t>
            </a:r>
            <a:endParaRPr lang="en-US" sz="2200" dirty="0"/>
          </a:p>
          <a:p>
            <a:pPr lvl="1">
              <a:buSzPts val="2470"/>
              <a:buFontTx/>
              <a:buChar char="-"/>
            </a:pPr>
            <a:r>
              <a:rPr lang="en-US" sz="2200" dirty="0"/>
              <a:t>Publish dead pixels</a:t>
            </a:r>
          </a:p>
          <a:p>
            <a:pPr lvl="1">
              <a:buSzPts val="2470"/>
              <a:buFontTx/>
              <a:buChar char="-"/>
            </a:pPr>
            <a:r>
              <a:rPr lang="en-US" sz="2200" dirty="0"/>
              <a:t>Publish clusters per </a:t>
            </a:r>
            <a:r>
              <a:rPr lang="en-US" sz="2200" dirty="0" err="1" smtClean="0"/>
              <a:t>luminibble</a:t>
            </a:r>
            <a:endParaRPr lang="en-US" sz="2200" dirty="0" smtClean="0"/>
          </a:p>
          <a:p>
            <a:pPr lvl="0">
              <a:buSzPts val="2470"/>
              <a:buBlip>
                <a:blip r:embed="rId3"/>
              </a:buBlip>
            </a:pPr>
            <a:r>
              <a:rPr lang="en-US" sz="2200" dirty="0" smtClean="0"/>
              <a:t> Publisher/subscriber – raw </a:t>
            </a:r>
            <a:r>
              <a:rPr lang="en-US" sz="2200" dirty="0" err="1" smtClean="0"/>
              <a:t>Lumi</a:t>
            </a:r>
            <a:r>
              <a:rPr lang="en-US" sz="2200" dirty="0" smtClean="0"/>
              <a:t> to processed </a:t>
            </a:r>
            <a:r>
              <a:rPr lang="en-US" sz="2200" dirty="0" err="1" smtClean="0"/>
              <a:t>Lumi</a:t>
            </a:r>
            <a:endParaRPr lang="en-US" sz="2200" dirty="0"/>
          </a:p>
          <a:p>
            <a:pPr lvl="1">
              <a:buSzPts val="2470"/>
              <a:buFontTx/>
              <a:buChar char="-"/>
            </a:pPr>
            <a:r>
              <a:rPr lang="en-US" sz="2200" dirty="0" smtClean="0"/>
              <a:t>Take in dead channels, </a:t>
            </a:r>
            <a:r>
              <a:rPr lang="en-US" sz="2200" dirty="0" err="1" smtClean="0"/>
              <a:t>etc</a:t>
            </a:r>
            <a:r>
              <a:rPr lang="en-US" sz="2200" dirty="0" smtClean="0"/>
              <a:t>, produced processed </a:t>
            </a:r>
            <a:r>
              <a:rPr lang="en-US" sz="2200" dirty="0" err="1" smtClean="0"/>
              <a:t>Lumi</a:t>
            </a:r>
            <a:endParaRPr lang="en-US" sz="2200" dirty="0"/>
          </a:p>
          <a:p>
            <a:pPr marL="457200" lvl="1" indent="0">
              <a:buSzPts val="2470"/>
              <a:buNone/>
            </a:pPr>
            <a:endParaRPr lang="en-US" sz="2200" dirty="0"/>
          </a:p>
          <a:p>
            <a:pPr lvl="0">
              <a:buSzPts val="2470"/>
            </a:pPr>
            <a:endParaRPr lang="en-US" sz="2200" dirty="0" smtClean="0"/>
          </a:p>
          <a:p>
            <a:pPr lvl="1">
              <a:buSzPts val="2470"/>
              <a:buFontTx/>
              <a:buChar char="-"/>
            </a:pPr>
            <a:endParaRPr lang="en-US" sz="2200" dirty="0"/>
          </a:p>
          <a:p>
            <a:pPr lvl="1">
              <a:buSzPts val="2470"/>
              <a:buFontTx/>
              <a:buChar char="-"/>
            </a:pPr>
            <a:endParaRPr lang="en-US" sz="2200" dirty="0"/>
          </a:p>
          <a:p>
            <a:pPr lvl="1">
              <a:buSzPts val="2470"/>
              <a:buFontTx/>
              <a:buChar char="-"/>
            </a:pPr>
            <a:endParaRPr lang="en-US" sz="2200" dirty="0"/>
          </a:p>
          <a:p>
            <a:pPr lvl="0">
              <a:buSzPts val="2470"/>
              <a:buBlip>
                <a:blip r:embed="rId3"/>
              </a:buBlip>
            </a:pPr>
            <a:endParaRPr lang="en-US" sz="2000" dirty="0"/>
          </a:p>
          <a:p>
            <a:pPr lvl="1">
              <a:buSzPts val="2470"/>
              <a:buFontTx/>
              <a:buChar char="-"/>
            </a:pPr>
            <a:endParaRPr lang="en-US" dirty="0"/>
          </a:p>
          <a:p>
            <a:pPr lvl="1">
              <a:buSzPts val="2470"/>
              <a:buFontTx/>
              <a:buChar char="-"/>
            </a:pPr>
            <a:endParaRPr lang="en-US" dirty="0" smtClean="0"/>
          </a:p>
          <a:p>
            <a:pPr lvl="1">
              <a:buSzPts val="2470"/>
              <a:buFontTx/>
              <a:buChar char="-"/>
            </a:pPr>
            <a:endParaRPr lang="en-US" dirty="0" smtClean="0"/>
          </a:p>
          <a:p>
            <a:pPr lvl="1">
              <a:buSzPts val="2470"/>
              <a:buFontTx/>
              <a:buChar char="-"/>
            </a:pPr>
            <a:endParaRPr lang="en-US" dirty="0"/>
          </a:p>
          <a:p>
            <a:pPr lvl="1">
              <a:buSzPts val="2470"/>
              <a:buFontTx/>
              <a:buChar char="-"/>
            </a:pPr>
            <a:endParaRPr lang="en-US" dirty="0"/>
          </a:p>
          <a:p>
            <a:pPr lvl="0">
              <a:buSzPts val="2470"/>
              <a:buBlip>
                <a:blip r:embed="rId3"/>
              </a:buBlip>
            </a:pPr>
            <a:endParaRPr lang="en-US" dirty="0" smtClean="0"/>
          </a:p>
          <a:p>
            <a:pPr marL="457200" lvl="1" indent="0">
              <a:buSzPts val="2470"/>
              <a:buNone/>
            </a:pPr>
            <a:r>
              <a:rPr lang="en-US" sz="1400" dirty="0" smtClean="0"/>
              <a:t> </a:t>
            </a:r>
            <a:endParaRPr lang="en-US" sz="1400" dirty="0" smtClean="0"/>
          </a:p>
          <a:p>
            <a:pPr marL="457200" lvl="1" indent="0">
              <a:buSzPts val="2470"/>
              <a:buNone/>
            </a:pPr>
            <a:endParaRPr lang="en-US" sz="2200" dirty="0" smtClean="0"/>
          </a:p>
          <a:p>
            <a:pPr lvl="1">
              <a:buSzPts val="2470"/>
              <a:buFontTx/>
              <a:buChar char="-"/>
            </a:pPr>
            <a:endParaRPr lang="en-US" sz="2200" dirty="0" smtClean="0"/>
          </a:p>
          <a:p>
            <a:pPr lvl="0">
              <a:buSzPts val="2470"/>
            </a:pPr>
            <a:endParaRPr lang="en-US" sz="2000" dirty="0" smtClean="0"/>
          </a:p>
          <a:p>
            <a:pPr lvl="1">
              <a:buSzPts val="2470"/>
              <a:buFontTx/>
              <a:buChar char="-"/>
            </a:pPr>
            <a:endParaRPr lang="en-US" sz="2000" dirty="0" smtClean="0"/>
          </a:p>
          <a:p>
            <a:pPr lvl="0">
              <a:buSzPts val="2470"/>
              <a:buBlip>
                <a:blip r:embed="rId3"/>
              </a:buBlip>
            </a:pPr>
            <a:endParaRPr lang="en-US" dirty="0"/>
          </a:p>
          <a:p>
            <a:pPr marL="457200" lvl="1" indent="0">
              <a:buSzPts val="2470"/>
              <a:buNone/>
            </a:pPr>
            <a:endParaRPr lang="en-US" dirty="0" smtClean="0"/>
          </a:p>
          <a:p>
            <a:pPr marL="457200" lvl="1" indent="0">
              <a:buSzPts val="2470"/>
              <a:buNone/>
            </a:pPr>
            <a:endParaRPr lang="en-US" dirty="0"/>
          </a:p>
          <a:p>
            <a:pPr marL="0" lvl="1" indent="0">
              <a:lnSpc>
                <a:spcPct val="100000"/>
              </a:lnSpc>
              <a:spcBef>
                <a:spcPts val="598"/>
              </a:spcBef>
              <a:buNone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endParaRPr lang="en-US" dirty="0">
              <a:solidFill>
                <a:srgbClr val="333399"/>
              </a:solidFill>
              <a:latin typeface="Tahoma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07491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34151</TotalTime>
  <Words>317</Words>
  <Application>Microsoft Office PowerPoint</Application>
  <PresentationFormat>On-screen Show (4:3)</PresentationFormat>
  <Paragraphs>102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DejaVu Sans</vt:lpstr>
      <vt:lpstr>Garamond</vt:lpstr>
      <vt:lpstr>Tahoma</vt:lpstr>
      <vt:lpstr>Default</vt:lpstr>
      <vt:lpstr>Title1</vt:lpstr>
      <vt:lpstr>LumiDAQ testing plan </vt:lpstr>
      <vt:lpstr>Current testing resources</vt:lpstr>
      <vt:lpstr>PLT clients</vt:lpstr>
      <vt:lpstr>To Do (within 1 month)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DQM Update</dc:title>
  <dc:creator>Keith J. Rose</dc:creator>
  <cp:lastModifiedBy>Keith Rose</cp:lastModifiedBy>
  <cp:revision>184</cp:revision>
  <dcterms:created xsi:type="dcterms:W3CDTF">2008-01-13T12:03:12Z</dcterms:created>
  <dcterms:modified xsi:type="dcterms:W3CDTF">2014-01-27T13:03:18Z</dcterms:modified>
</cp:coreProperties>
</file>