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notesSlides/notesSlide5.xml" ContentType="application/vnd.openxmlformats-officedocument.presentationml.notesSlide+xml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Microsoft_Equation1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notesSlides/notesSlide8.xml" ContentType="application/vnd.openxmlformats-officedocument.presentationml.notesSlide+xml"/>
  <Override PartName="/ppt/embeddings/oleObject68.bin" ContentType="application/vnd.openxmlformats-officedocument.oleObject"/>
  <Override PartName="/ppt/notesSlides/notesSlide9.xml" ContentType="application/vnd.openxmlformats-officedocument.presentationml.notesSlide+xml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ppt/embeddings/oleObject75.bin" ContentType="application/vnd.openxmlformats-officedocument.oleObject"/>
  <Override PartName="/ppt/embeddings/oleObject76.bin" ContentType="application/vnd.openxmlformats-officedocument.oleObject"/>
  <Override PartName="/ppt/embeddings/oleObject77.bin" ContentType="application/vnd.openxmlformats-officedocument.oleObject"/>
  <Override PartName="/ppt/embeddings/oleObject78.bin" ContentType="application/vnd.openxmlformats-officedocument.oleObject"/>
  <Override PartName="/ppt/embeddings/oleObject79.bin" ContentType="application/vnd.openxmlformats-officedocument.oleObject"/>
  <Override PartName="/ppt/embeddings/oleObject80.bin" ContentType="application/vnd.openxmlformats-officedocument.oleObject"/>
  <Override PartName="/ppt/embeddings/oleObject81.bin" ContentType="application/vnd.openxmlformats-officedocument.oleObject"/>
  <Override PartName="/ppt/embeddings/oleObject82.bin" ContentType="application/vnd.openxmlformats-officedocument.oleObject"/>
  <Override PartName="/ppt/embeddings/oleObject83.bin" ContentType="application/vnd.openxmlformats-officedocument.oleObject"/>
  <Override PartName="/ppt/embeddings/oleObject84.bin" ContentType="application/vnd.openxmlformats-officedocument.oleObject"/>
  <Override PartName="/ppt/embeddings/oleObject85.bin" ContentType="application/vnd.openxmlformats-officedocument.oleObject"/>
  <Override PartName="/ppt/notesSlides/notesSlide10.xml" ContentType="application/vnd.openxmlformats-officedocument.presentationml.notesSlide+xml"/>
  <Override PartName="/ppt/embeddings/oleObject86.bin" ContentType="application/vnd.openxmlformats-officedocument.oleObject"/>
  <Override PartName="/ppt/notesSlides/notesSlide11.xml" ContentType="application/vnd.openxmlformats-officedocument.presentationml.notesSlide+xml"/>
  <Override PartName="/ppt/embeddings/oleObject87.bin" ContentType="application/vnd.openxmlformats-officedocument.oleObject"/>
  <Override PartName="/ppt/embeddings/oleObject88.bin" ContentType="application/vnd.openxmlformats-officedocument.oleObject"/>
  <Override PartName="/ppt/embeddings/oleObject89.bin" ContentType="application/vnd.openxmlformats-officedocument.oleObject"/>
  <Override PartName="/ppt/embeddings/oleObject90.bin" ContentType="application/vnd.openxmlformats-officedocument.oleObject"/>
  <Override PartName="/ppt/embeddings/oleObject91.bin" ContentType="application/vnd.openxmlformats-officedocument.oleObject"/>
  <Override PartName="/ppt/embeddings/oleObject92.bin" ContentType="application/vnd.openxmlformats-officedocument.oleObject"/>
  <Override PartName="/ppt/embeddings/oleObject93.bin" ContentType="application/vnd.openxmlformats-officedocument.oleObject"/>
  <Override PartName="/ppt/embeddings/oleObject94.bin" ContentType="application/vnd.openxmlformats-officedocument.oleObject"/>
  <Override PartName="/ppt/embeddings/oleObject9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handoutMasterIdLst>
    <p:handoutMasterId r:id="rId77"/>
  </p:handoutMasterIdLst>
  <p:sldIdLst>
    <p:sldId id="256" r:id="rId2"/>
    <p:sldId id="427" r:id="rId3"/>
    <p:sldId id="352" r:id="rId4"/>
    <p:sldId id="353" r:id="rId5"/>
    <p:sldId id="380" r:id="rId6"/>
    <p:sldId id="361" r:id="rId7"/>
    <p:sldId id="366" r:id="rId8"/>
    <p:sldId id="363" r:id="rId9"/>
    <p:sldId id="364" r:id="rId10"/>
    <p:sldId id="384" r:id="rId11"/>
    <p:sldId id="385" r:id="rId12"/>
    <p:sldId id="386" r:id="rId13"/>
    <p:sldId id="388" r:id="rId14"/>
    <p:sldId id="367" r:id="rId15"/>
    <p:sldId id="393" r:id="rId16"/>
    <p:sldId id="428" r:id="rId17"/>
    <p:sldId id="368" r:id="rId18"/>
    <p:sldId id="395" r:id="rId19"/>
    <p:sldId id="396" r:id="rId20"/>
    <p:sldId id="399" r:id="rId21"/>
    <p:sldId id="365" r:id="rId22"/>
    <p:sldId id="397" r:id="rId23"/>
    <p:sldId id="324" r:id="rId24"/>
    <p:sldId id="410" r:id="rId25"/>
    <p:sldId id="375" r:id="rId26"/>
    <p:sldId id="376" r:id="rId27"/>
    <p:sldId id="373" r:id="rId28"/>
    <p:sldId id="412" r:id="rId29"/>
    <p:sldId id="413" r:id="rId30"/>
    <p:sldId id="411" r:id="rId31"/>
    <p:sldId id="374" r:id="rId32"/>
    <p:sldId id="400" r:id="rId33"/>
    <p:sldId id="377" r:id="rId34"/>
    <p:sldId id="378" r:id="rId35"/>
    <p:sldId id="379" r:id="rId36"/>
    <p:sldId id="401" r:id="rId37"/>
    <p:sldId id="402" r:id="rId38"/>
    <p:sldId id="403" r:id="rId39"/>
    <p:sldId id="381" r:id="rId40"/>
    <p:sldId id="426" r:id="rId41"/>
    <p:sldId id="435" r:id="rId42"/>
    <p:sldId id="431" r:id="rId43"/>
    <p:sldId id="433" r:id="rId44"/>
    <p:sldId id="371" r:id="rId45"/>
    <p:sldId id="414" r:id="rId46"/>
    <p:sldId id="415" r:id="rId47"/>
    <p:sldId id="416" r:id="rId48"/>
    <p:sldId id="420" r:id="rId49"/>
    <p:sldId id="261" r:id="rId50"/>
    <p:sldId id="421" r:id="rId51"/>
    <p:sldId id="405" r:id="rId52"/>
    <p:sldId id="404" r:id="rId53"/>
    <p:sldId id="341" r:id="rId54"/>
    <p:sldId id="342" r:id="rId55"/>
    <p:sldId id="343" r:id="rId56"/>
    <p:sldId id="344" r:id="rId57"/>
    <p:sldId id="345" r:id="rId58"/>
    <p:sldId id="346" r:id="rId59"/>
    <p:sldId id="347" r:id="rId60"/>
    <p:sldId id="408" r:id="rId61"/>
    <p:sldId id="418" r:id="rId62"/>
    <p:sldId id="419" r:id="rId63"/>
    <p:sldId id="406" r:id="rId64"/>
    <p:sldId id="407" r:id="rId65"/>
    <p:sldId id="423" r:id="rId66"/>
    <p:sldId id="424" r:id="rId67"/>
    <p:sldId id="430" r:id="rId68"/>
    <p:sldId id="425" r:id="rId69"/>
    <p:sldId id="357" r:id="rId70"/>
    <p:sldId id="358" r:id="rId71"/>
    <p:sldId id="359" r:id="rId72"/>
    <p:sldId id="360" r:id="rId73"/>
    <p:sldId id="429" r:id="rId74"/>
    <p:sldId id="383" r:id="rId7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6600CC"/>
        </a:solidFill>
        <a:latin typeface="Trebuchet M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6600CC"/>
        </a:solidFill>
        <a:latin typeface="Trebuchet M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6600CC"/>
        </a:solidFill>
        <a:latin typeface="Trebuchet M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6600CC"/>
        </a:solidFill>
        <a:latin typeface="Trebuchet M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6600CC"/>
        </a:solidFill>
        <a:latin typeface="Trebuchet M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rgbClr val="6600CC"/>
        </a:solidFill>
        <a:latin typeface="Trebuchet M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rgbClr val="6600CC"/>
        </a:solidFill>
        <a:latin typeface="Trebuchet M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rgbClr val="6600CC"/>
        </a:solidFill>
        <a:latin typeface="Trebuchet M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rgbClr val="6600CC"/>
        </a:solidFill>
        <a:latin typeface="Trebuchet M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FFB"/>
    <a:srgbClr val="E9FFFE"/>
    <a:srgbClr val="336600"/>
    <a:srgbClr val="CCCCFF"/>
    <a:srgbClr val="FFCCFF"/>
    <a:srgbClr val="CCFFFF"/>
    <a:srgbClr val="112203"/>
    <a:srgbClr val="234807"/>
    <a:srgbClr val="746C1C"/>
    <a:srgbClr val="4B2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75" d="100"/>
          <a:sy n="75" d="100"/>
        </p:scale>
        <p:origin x="-236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viewProps" Target="viewProps.xml"/><Relationship Id="rId81" Type="http://schemas.openxmlformats.org/officeDocument/2006/relationships/theme" Target="theme/theme1.xml"/><Relationship Id="rId82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notesMaster" Target="notesMasters/notesMaster1.xml"/><Relationship Id="rId77" Type="http://schemas.openxmlformats.org/officeDocument/2006/relationships/handoutMaster" Target="handoutMasters/handoutMaster1.xml"/><Relationship Id="rId78" Type="http://schemas.openxmlformats.org/officeDocument/2006/relationships/printerSettings" Target="printerSettings/printerSettings1.bin"/><Relationship Id="rId79" Type="http://schemas.openxmlformats.org/officeDocument/2006/relationships/presProps" Target="presProp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7.emf"/><Relationship Id="rId3" Type="http://schemas.openxmlformats.org/officeDocument/2006/relationships/image" Target="../media/image1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4" Type="http://schemas.openxmlformats.org/officeDocument/2006/relationships/image" Target="../media/image22.emf"/><Relationship Id="rId1" Type="http://schemas.openxmlformats.org/officeDocument/2006/relationships/image" Target="../media/image19.wmf"/><Relationship Id="rId2" Type="http://schemas.openxmlformats.org/officeDocument/2006/relationships/image" Target="../media/image2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Relationship Id="rId2" Type="http://schemas.openxmlformats.org/officeDocument/2006/relationships/image" Target="../media/image2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Relationship Id="rId2" Type="http://schemas.openxmlformats.org/officeDocument/2006/relationships/image" Target="../media/image32.wmf"/><Relationship Id="rId3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wmf"/><Relationship Id="rId3" Type="http://schemas.openxmlformats.org/officeDocument/2006/relationships/image" Target="../media/image8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image" Target="../media/image3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image" Target="../media/image37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image" Target="../media/image38.wmf"/><Relationship Id="rId3" Type="http://schemas.openxmlformats.org/officeDocument/2006/relationships/image" Target="../media/image3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image" Target="../media/image45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Relationship Id="rId2" Type="http://schemas.openxmlformats.org/officeDocument/2006/relationships/image" Target="../media/image54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Relationship Id="rId2" Type="http://schemas.openxmlformats.org/officeDocument/2006/relationships/image" Target="../media/image5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Relationship Id="rId2" Type="http://schemas.openxmlformats.org/officeDocument/2006/relationships/image" Target="../media/image6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4" Type="http://schemas.openxmlformats.org/officeDocument/2006/relationships/image" Target="../media/image65.wmf"/><Relationship Id="rId5" Type="http://schemas.openxmlformats.org/officeDocument/2006/relationships/image" Target="../media/image66.wmf"/><Relationship Id="rId1" Type="http://schemas.openxmlformats.org/officeDocument/2006/relationships/image" Target="../media/image62.wmf"/><Relationship Id="rId2" Type="http://schemas.openxmlformats.org/officeDocument/2006/relationships/image" Target="../media/image63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Relationship Id="rId2" Type="http://schemas.openxmlformats.org/officeDocument/2006/relationships/image" Target="../media/image68.wmf"/><Relationship Id="rId3" Type="http://schemas.openxmlformats.org/officeDocument/2006/relationships/image" Target="../media/image69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Relationship Id="rId2" Type="http://schemas.openxmlformats.org/officeDocument/2006/relationships/image" Target="../media/image73.wmf"/><Relationship Id="rId3" Type="http://schemas.openxmlformats.org/officeDocument/2006/relationships/image" Target="../media/image74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Relationship Id="rId2" Type="http://schemas.openxmlformats.org/officeDocument/2006/relationships/image" Target="../media/image77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Relationship Id="rId2" Type="http://schemas.openxmlformats.org/officeDocument/2006/relationships/image" Target="../media/image87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Relationship Id="rId2" Type="http://schemas.openxmlformats.org/officeDocument/2006/relationships/image" Target="../media/image90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Relationship Id="rId2" Type="http://schemas.openxmlformats.org/officeDocument/2006/relationships/image" Target="../media/image9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Relationship Id="rId2" Type="http://schemas.openxmlformats.org/officeDocument/2006/relationships/image" Target="../media/image9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1.wmf"/><Relationship Id="rId3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4" Type="http://schemas.openxmlformats.org/officeDocument/2006/relationships/image" Target="../media/image12.wmf"/><Relationship Id="rId1" Type="http://schemas.openxmlformats.org/officeDocument/2006/relationships/image" Target="../media/image14.wmf"/><Relationship Id="rId2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4" Type="http://schemas.openxmlformats.org/officeDocument/2006/relationships/image" Target="../media/image12.wmf"/><Relationship Id="rId5" Type="http://schemas.openxmlformats.org/officeDocument/2006/relationships/image" Target="../media/image15.wmf"/><Relationship Id="rId1" Type="http://schemas.openxmlformats.org/officeDocument/2006/relationships/image" Target="../media/image14.wmf"/><Relationship Id="rId2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C5D7E-DA04-9242-AF63-A57C695D3B91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70121-A97B-AC4E-B83D-75EA9D8E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992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F7DD362-DA48-7F4A-9958-EADADD2F6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055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13663A65-1343-9C48-9B70-CE78F1EF8034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A498A8EE-2312-F94B-901B-FA95CF489F5F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63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A498A8EE-2312-F94B-901B-FA95CF489F5F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64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13663A65-1343-9C48-9B70-CE78F1EF8034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81149076-9DE8-AA4C-8B57-A477B3263485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C0A6C537-EE93-4247-BE8F-050E2CAB85D0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1960CDB0-49BB-2C45-B635-ADFC715FF77B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37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A498A8EE-2312-F94B-901B-FA95CF489F5F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49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A498A8EE-2312-F94B-901B-FA95CF489F5F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50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A498A8EE-2312-F94B-901B-FA95CF489F5F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51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fld id="{A498A8EE-2312-F94B-901B-FA95CF489F5F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52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71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44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99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60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88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3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7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7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78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00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03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88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July 30, 2007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SLAC Summer Institute: </a:t>
            </a:r>
            <a:br>
              <a:rPr lang="en-US"/>
            </a:br>
            <a:r>
              <a:rPr lang="en-US"/>
              <a:t>Scott Dodelson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AutoNum type="arabicParenR"/>
              <a:defRPr sz="14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12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3.w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11.wmf"/><Relationship Id="rId7" Type="http://schemas.openxmlformats.org/officeDocument/2006/relationships/oleObject" Target="../embeddings/oleObject11.bin"/><Relationship Id="rId8" Type="http://schemas.openxmlformats.org/officeDocument/2006/relationships/image" Target="../media/image12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14.wmf"/><Relationship Id="rId5" Type="http://schemas.openxmlformats.org/officeDocument/2006/relationships/oleObject" Target="../embeddings/oleObject13.bin"/><Relationship Id="rId6" Type="http://schemas.openxmlformats.org/officeDocument/2006/relationships/image" Target="../media/image13.wmf"/><Relationship Id="rId7" Type="http://schemas.openxmlformats.org/officeDocument/2006/relationships/oleObject" Target="../embeddings/oleObject14.bin"/><Relationship Id="rId8" Type="http://schemas.openxmlformats.org/officeDocument/2006/relationships/image" Target="../media/image11.wmf"/><Relationship Id="rId9" Type="http://schemas.openxmlformats.org/officeDocument/2006/relationships/oleObject" Target="../embeddings/oleObject15.bin"/><Relationship Id="rId10" Type="http://schemas.openxmlformats.org/officeDocument/2006/relationships/image" Target="../media/image12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0.bin"/><Relationship Id="rId12" Type="http://schemas.openxmlformats.org/officeDocument/2006/relationships/image" Target="../media/image15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4.xml"/><Relationship Id="rId3" Type="http://schemas.openxmlformats.org/officeDocument/2006/relationships/oleObject" Target="../embeddings/oleObject16.bin"/><Relationship Id="rId4" Type="http://schemas.openxmlformats.org/officeDocument/2006/relationships/image" Target="../media/image14.w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13.wmf"/><Relationship Id="rId7" Type="http://schemas.openxmlformats.org/officeDocument/2006/relationships/oleObject" Target="../embeddings/oleObject18.bin"/><Relationship Id="rId8" Type="http://schemas.openxmlformats.org/officeDocument/2006/relationships/image" Target="../media/image11.wmf"/><Relationship Id="rId9" Type="http://schemas.openxmlformats.org/officeDocument/2006/relationships/oleObject" Target="../embeddings/oleObject19.bin"/><Relationship Id="rId10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13.wmf"/><Relationship Id="rId5" Type="http://schemas.openxmlformats.org/officeDocument/2006/relationships/oleObject" Target="../embeddings/oleObject22.bin"/><Relationship Id="rId6" Type="http://schemas.openxmlformats.org/officeDocument/2006/relationships/image" Target="../media/image16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13.w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17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4" Type="http://schemas.openxmlformats.org/officeDocument/2006/relationships/image" Target="../media/image13.wmf"/><Relationship Id="rId5" Type="http://schemas.openxmlformats.org/officeDocument/2006/relationships/oleObject" Target="../embeddings/oleObject26.bin"/><Relationship Id="rId6" Type="http://schemas.openxmlformats.org/officeDocument/2006/relationships/image" Target="../media/image17.emf"/><Relationship Id="rId7" Type="http://schemas.openxmlformats.org/officeDocument/2006/relationships/oleObject" Target="../embeddings/oleObject27.bin"/><Relationship Id="rId8" Type="http://schemas.openxmlformats.org/officeDocument/2006/relationships/image" Target="../media/image18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4" Type="http://schemas.openxmlformats.org/officeDocument/2006/relationships/image" Target="../media/image19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4" Type="http://schemas.openxmlformats.org/officeDocument/2006/relationships/image" Target="../media/image19.wmf"/><Relationship Id="rId5" Type="http://schemas.openxmlformats.org/officeDocument/2006/relationships/oleObject" Target="../embeddings/oleObject30.bin"/><Relationship Id="rId6" Type="http://schemas.openxmlformats.org/officeDocument/2006/relationships/image" Target="../media/image20.wmf"/><Relationship Id="rId7" Type="http://schemas.openxmlformats.org/officeDocument/2006/relationships/oleObject" Target="../embeddings/oleObject31.bin"/><Relationship Id="rId8" Type="http://schemas.openxmlformats.org/officeDocument/2006/relationships/image" Target="../media/image21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4" Type="http://schemas.openxmlformats.org/officeDocument/2006/relationships/image" Target="../media/image19.wmf"/><Relationship Id="rId5" Type="http://schemas.openxmlformats.org/officeDocument/2006/relationships/oleObject" Target="../embeddings/oleObject33.bin"/><Relationship Id="rId6" Type="http://schemas.openxmlformats.org/officeDocument/2006/relationships/image" Target="../media/image20.wmf"/><Relationship Id="rId7" Type="http://schemas.openxmlformats.org/officeDocument/2006/relationships/oleObject" Target="../embeddings/oleObject34.bin"/><Relationship Id="rId8" Type="http://schemas.openxmlformats.org/officeDocument/2006/relationships/image" Target="../media/image21.wmf"/><Relationship Id="rId9" Type="http://schemas.openxmlformats.org/officeDocument/2006/relationships/oleObject" Target="../embeddings/oleObject35.bin"/><Relationship Id="rId10" Type="http://schemas.openxmlformats.org/officeDocument/2006/relationships/image" Target="../media/image22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4" Type="http://schemas.openxmlformats.org/officeDocument/2006/relationships/image" Target="../media/image22.emf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4" Type="http://schemas.openxmlformats.org/officeDocument/2006/relationships/image" Target="../media/image25.w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4" Type="http://schemas.openxmlformats.org/officeDocument/2006/relationships/image" Target="../media/image25.wmf"/><Relationship Id="rId5" Type="http://schemas.openxmlformats.org/officeDocument/2006/relationships/oleObject" Target="../embeddings/oleObject39.bin"/><Relationship Id="rId6" Type="http://schemas.openxmlformats.org/officeDocument/2006/relationships/image" Target="../media/image26.w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4" Type="http://schemas.openxmlformats.org/officeDocument/2006/relationships/image" Target="../media/image27.emf"/><Relationship Id="rId5" Type="http://schemas.openxmlformats.org/officeDocument/2006/relationships/oleObject" Target="../embeddings/oleObject41.bin"/><Relationship Id="rId6" Type="http://schemas.openxmlformats.org/officeDocument/2006/relationships/image" Target="../media/image28.emf"/><Relationship Id="rId7" Type="http://schemas.openxmlformats.org/officeDocument/2006/relationships/image" Target="../media/image29.png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4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6" Type="http://schemas.openxmlformats.org/officeDocument/2006/relationships/image" Target="../media/image32.wmf"/><Relationship Id="rId7" Type="http://schemas.openxmlformats.org/officeDocument/2006/relationships/oleObject" Target="../embeddings/oleObject44.bin"/><Relationship Id="rId8" Type="http://schemas.openxmlformats.org/officeDocument/2006/relationships/image" Target="../media/image33.w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4" Type="http://schemas.openxmlformats.org/officeDocument/2006/relationships/image" Target="../media/image35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4" Type="http://schemas.openxmlformats.org/officeDocument/2006/relationships/image" Target="../media/image36.wmf"/><Relationship Id="rId5" Type="http://schemas.openxmlformats.org/officeDocument/2006/relationships/oleObject" Target="../embeddings/oleObject47.bin"/><Relationship Id="rId6" Type="http://schemas.openxmlformats.org/officeDocument/2006/relationships/image" Target="../media/image35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4" Type="http://schemas.openxmlformats.org/officeDocument/2006/relationships/image" Target="../media/image36.wmf"/><Relationship Id="rId5" Type="http://schemas.openxmlformats.org/officeDocument/2006/relationships/oleObject" Target="../embeddings/oleObject49.bin"/><Relationship Id="rId6" Type="http://schemas.openxmlformats.org/officeDocument/2006/relationships/image" Target="../media/image37.w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4" Type="http://schemas.openxmlformats.org/officeDocument/2006/relationships/image" Target="../media/image36.wmf"/><Relationship Id="rId5" Type="http://schemas.openxmlformats.org/officeDocument/2006/relationships/oleObject" Target="../embeddings/oleObject51.bin"/><Relationship Id="rId6" Type="http://schemas.openxmlformats.org/officeDocument/2006/relationships/image" Target="../media/image38.wmf"/><Relationship Id="rId7" Type="http://schemas.openxmlformats.org/officeDocument/2006/relationships/oleObject" Target="../embeddings/oleObject52.bin"/><Relationship Id="rId8" Type="http://schemas.openxmlformats.org/officeDocument/2006/relationships/image" Target="../media/image39.w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4" Type="http://schemas.openxmlformats.org/officeDocument/2006/relationships/image" Target="../media/image26.wmf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4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oleObject" Target="../embeddings/oleObject54.bin"/><Relationship Id="rId5" Type="http://schemas.openxmlformats.org/officeDocument/2006/relationships/image" Target="../media/image42.emf"/><Relationship Id="rId6" Type="http://schemas.openxmlformats.org/officeDocument/2006/relationships/image" Target="../media/image44.png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4" Type="http://schemas.openxmlformats.org/officeDocument/2006/relationships/image" Target="../media/image36.wmf"/><Relationship Id="rId5" Type="http://schemas.openxmlformats.org/officeDocument/2006/relationships/oleObject" Target="../embeddings/oleObject56.bin"/><Relationship Id="rId6" Type="http://schemas.openxmlformats.org/officeDocument/2006/relationships/image" Target="../media/image45.wmf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4" Type="http://schemas.openxmlformats.org/officeDocument/2006/relationships/image" Target="../media/image36.wmf"/><Relationship Id="rId5" Type="http://schemas.openxmlformats.org/officeDocument/2006/relationships/image" Target="../media/image46.gif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4" Type="http://schemas.openxmlformats.org/officeDocument/2006/relationships/oleObject" Target="../embeddings/oleObject58.bin"/><Relationship Id="rId5" Type="http://schemas.openxmlformats.org/officeDocument/2006/relationships/image" Target="../media/image47.emf"/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4" Type="http://schemas.openxmlformats.org/officeDocument/2006/relationships/oleObject" Target="../embeddings/oleObject59.bin"/><Relationship Id="rId5" Type="http://schemas.openxmlformats.org/officeDocument/2006/relationships/image" Target="../media/image48.wmf"/><Relationship Id="rId1" Type="http://schemas.openxmlformats.org/officeDocument/2006/relationships/vmlDrawing" Target="../drawings/vmlDrawing29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50.emf"/><Relationship Id="rId1" Type="http://schemas.openxmlformats.org/officeDocument/2006/relationships/vmlDrawing" Target="../drawings/vmlDrawing30.vml"/><Relationship Id="rId2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oleObject" Target="../embeddings/oleObject60.bin"/><Relationship Id="rId5" Type="http://schemas.openxmlformats.org/officeDocument/2006/relationships/image" Target="../media/image51.emf"/><Relationship Id="rId1" Type="http://schemas.openxmlformats.org/officeDocument/2006/relationships/vmlDrawing" Target="../drawings/vmlDrawing31.vml"/><Relationship Id="rId2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4" Type="http://schemas.openxmlformats.org/officeDocument/2006/relationships/image" Target="../media/image53.emf"/><Relationship Id="rId5" Type="http://schemas.openxmlformats.org/officeDocument/2006/relationships/oleObject" Target="../embeddings/oleObject62.bin"/><Relationship Id="rId6" Type="http://schemas.openxmlformats.org/officeDocument/2006/relationships/image" Target="../media/image54.emf"/><Relationship Id="rId1" Type="http://schemas.openxmlformats.org/officeDocument/2006/relationships/vmlDrawing" Target="../drawings/vmlDrawing32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oleObject" Target="../embeddings/oleObject63.bin"/><Relationship Id="rId5" Type="http://schemas.openxmlformats.org/officeDocument/2006/relationships/image" Target="../media/image55.emf"/><Relationship Id="rId6" Type="http://schemas.openxmlformats.org/officeDocument/2006/relationships/oleObject" Target="../embeddings/oleObject64.bin"/><Relationship Id="rId7" Type="http://schemas.openxmlformats.org/officeDocument/2006/relationships/image" Target="../media/image54.emf"/><Relationship Id="rId1" Type="http://schemas.openxmlformats.org/officeDocument/2006/relationships/vmlDrawing" Target="../drawings/vmlDrawing33.vml"/><Relationship Id="rId2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4" Type="http://schemas.openxmlformats.org/officeDocument/2006/relationships/image" Target="../media/image55.emf"/><Relationship Id="rId5" Type="http://schemas.openxmlformats.org/officeDocument/2006/relationships/image" Target="../media/image57.png"/><Relationship Id="rId1" Type="http://schemas.openxmlformats.org/officeDocument/2006/relationships/vmlDrawing" Target="../drawings/vmlDrawing34.vml"/><Relationship Id="rId2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66.bin"/><Relationship Id="rId5" Type="http://schemas.openxmlformats.org/officeDocument/2006/relationships/image" Target="../media/image60.emf"/><Relationship Id="rId6" Type="http://schemas.openxmlformats.org/officeDocument/2006/relationships/oleObject" Target="../embeddings/oleObject67.bin"/><Relationship Id="rId7" Type="http://schemas.openxmlformats.org/officeDocument/2006/relationships/image" Target="../media/image61.emf"/><Relationship Id="rId1" Type="http://schemas.openxmlformats.org/officeDocument/2006/relationships/vmlDrawing" Target="../drawings/vmlDrawing35.vml"/><Relationship Id="rId2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68.bin"/><Relationship Id="rId5" Type="http://schemas.openxmlformats.org/officeDocument/2006/relationships/image" Target="../media/image61.emf"/><Relationship Id="rId1" Type="http://schemas.openxmlformats.org/officeDocument/2006/relationships/vmlDrawing" Target="../drawings/vmlDrawing36.vml"/><Relationship Id="rId2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5.wmf"/><Relationship Id="rId12" Type="http://schemas.openxmlformats.org/officeDocument/2006/relationships/oleObject" Target="../embeddings/oleObject73.bin"/><Relationship Id="rId13" Type="http://schemas.openxmlformats.org/officeDocument/2006/relationships/image" Target="../media/image66.wmf"/><Relationship Id="rId1" Type="http://schemas.openxmlformats.org/officeDocument/2006/relationships/vmlDrawing" Target="../drawings/vmlDrawing37.vml"/><Relationship Id="rId2" Type="http://schemas.openxmlformats.org/officeDocument/2006/relationships/slideLayout" Target="../slideLayouts/slideLayout14.xml"/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69.bin"/><Relationship Id="rId5" Type="http://schemas.openxmlformats.org/officeDocument/2006/relationships/image" Target="../media/image62.wmf"/><Relationship Id="rId6" Type="http://schemas.openxmlformats.org/officeDocument/2006/relationships/oleObject" Target="../embeddings/oleObject70.bin"/><Relationship Id="rId7" Type="http://schemas.openxmlformats.org/officeDocument/2006/relationships/image" Target="../media/image63.wmf"/><Relationship Id="rId8" Type="http://schemas.openxmlformats.org/officeDocument/2006/relationships/oleObject" Target="../embeddings/oleObject71.bin"/><Relationship Id="rId9" Type="http://schemas.openxmlformats.org/officeDocument/2006/relationships/image" Target="../media/image64.wmf"/><Relationship Id="rId10" Type="http://schemas.openxmlformats.org/officeDocument/2006/relationships/oleObject" Target="../embeddings/oleObject72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4" Type="http://schemas.openxmlformats.org/officeDocument/2006/relationships/image" Target="../media/image67.wmf"/><Relationship Id="rId5" Type="http://schemas.openxmlformats.org/officeDocument/2006/relationships/oleObject" Target="../embeddings/oleObject75.bin"/><Relationship Id="rId6" Type="http://schemas.openxmlformats.org/officeDocument/2006/relationships/image" Target="../media/image68.wmf"/><Relationship Id="rId7" Type="http://schemas.openxmlformats.org/officeDocument/2006/relationships/oleObject" Target="../embeddings/oleObject76.bin"/><Relationship Id="rId8" Type="http://schemas.openxmlformats.org/officeDocument/2006/relationships/image" Target="../media/image69.wmf"/><Relationship Id="rId1" Type="http://schemas.openxmlformats.org/officeDocument/2006/relationships/vmlDrawing" Target="../drawings/vmlDrawing38.vml"/><Relationship Id="rId2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4" Type="http://schemas.openxmlformats.org/officeDocument/2006/relationships/image" Target="../media/image71.wmf"/><Relationship Id="rId1" Type="http://schemas.openxmlformats.org/officeDocument/2006/relationships/vmlDrawing" Target="../drawings/vmlDrawing39.vml"/><Relationship Id="rId2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4" Type="http://schemas.openxmlformats.org/officeDocument/2006/relationships/image" Target="../media/image72.wmf"/><Relationship Id="rId5" Type="http://schemas.openxmlformats.org/officeDocument/2006/relationships/oleObject" Target="../embeddings/oleObject79.bin"/><Relationship Id="rId6" Type="http://schemas.openxmlformats.org/officeDocument/2006/relationships/image" Target="../media/image73.wmf"/><Relationship Id="rId7" Type="http://schemas.openxmlformats.org/officeDocument/2006/relationships/oleObject" Target="../embeddings/oleObject80.bin"/><Relationship Id="rId8" Type="http://schemas.openxmlformats.org/officeDocument/2006/relationships/image" Target="../media/image74.wmf"/><Relationship Id="rId1" Type="http://schemas.openxmlformats.org/officeDocument/2006/relationships/vmlDrawing" Target="../drawings/vmlDrawing40.vml"/><Relationship Id="rId2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4" Type="http://schemas.openxmlformats.org/officeDocument/2006/relationships/image" Target="../media/image75.wmf"/><Relationship Id="rId1" Type="http://schemas.openxmlformats.org/officeDocument/2006/relationships/vmlDrawing" Target="../drawings/vmlDrawing41.vml"/><Relationship Id="rId2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4" Type="http://schemas.openxmlformats.org/officeDocument/2006/relationships/image" Target="../media/image76.wmf"/><Relationship Id="rId5" Type="http://schemas.openxmlformats.org/officeDocument/2006/relationships/image" Target="../media/image78.png"/><Relationship Id="rId6" Type="http://schemas.openxmlformats.org/officeDocument/2006/relationships/oleObject" Target="../embeddings/oleObject83.bin"/><Relationship Id="rId7" Type="http://schemas.openxmlformats.org/officeDocument/2006/relationships/image" Target="../media/image77.wmf"/><Relationship Id="rId1" Type="http://schemas.openxmlformats.org/officeDocument/2006/relationships/vmlDrawing" Target="../drawings/vmlDrawing42.vml"/><Relationship Id="rId2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4" Type="http://schemas.openxmlformats.org/officeDocument/2006/relationships/image" Target="../media/image79.emf"/><Relationship Id="rId1" Type="http://schemas.openxmlformats.org/officeDocument/2006/relationships/vmlDrawing" Target="../drawings/vmlDrawing43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7.w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4" Type="http://schemas.openxmlformats.org/officeDocument/2006/relationships/image" Target="../media/image80.emf"/><Relationship Id="rId1" Type="http://schemas.openxmlformats.org/officeDocument/2006/relationships/vmlDrawing" Target="../drawings/vmlDrawing44.vml"/><Relationship Id="rId2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86.bin"/><Relationship Id="rId5" Type="http://schemas.openxmlformats.org/officeDocument/2006/relationships/image" Target="../media/image61.emf"/><Relationship Id="rId1" Type="http://schemas.openxmlformats.org/officeDocument/2006/relationships/vmlDrawing" Target="../drawings/vmlDrawing45.vml"/><Relationship Id="rId2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87.bin"/><Relationship Id="rId5" Type="http://schemas.openxmlformats.org/officeDocument/2006/relationships/image" Target="../media/image61.emf"/><Relationship Id="rId1" Type="http://schemas.openxmlformats.org/officeDocument/2006/relationships/vmlDrawing" Target="../drawings/vmlDrawing46.vml"/><Relationship Id="rId2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4" Type="http://schemas.openxmlformats.org/officeDocument/2006/relationships/image" Target="../media/image86.wmf"/><Relationship Id="rId5" Type="http://schemas.openxmlformats.org/officeDocument/2006/relationships/oleObject" Target="../embeddings/oleObject89.bin"/><Relationship Id="rId6" Type="http://schemas.openxmlformats.org/officeDocument/2006/relationships/image" Target="../media/image87.wmf"/><Relationship Id="rId7" Type="http://schemas.openxmlformats.org/officeDocument/2006/relationships/image" Target="../media/image88.png"/><Relationship Id="rId1" Type="http://schemas.openxmlformats.org/officeDocument/2006/relationships/vmlDrawing" Target="../drawings/vmlDrawing47.vml"/><Relationship Id="rId2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0.bin"/><Relationship Id="rId4" Type="http://schemas.openxmlformats.org/officeDocument/2006/relationships/image" Target="../media/image89.wmf"/><Relationship Id="rId5" Type="http://schemas.openxmlformats.org/officeDocument/2006/relationships/oleObject" Target="../embeddings/oleObject91.bin"/><Relationship Id="rId6" Type="http://schemas.openxmlformats.org/officeDocument/2006/relationships/image" Target="../media/image90.wmf"/><Relationship Id="rId1" Type="http://schemas.openxmlformats.org/officeDocument/2006/relationships/vmlDrawing" Target="../drawings/vmlDrawing48.vml"/><Relationship Id="rId2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2.bin"/><Relationship Id="rId4" Type="http://schemas.openxmlformats.org/officeDocument/2006/relationships/image" Target="../media/image91.wmf"/><Relationship Id="rId5" Type="http://schemas.openxmlformats.org/officeDocument/2006/relationships/oleObject" Target="../embeddings/oleObject93.bin"/><Relationship Id="rId6" Type="http://schemas.openxmlformats.org/officeDocument/2006/relationships/image" Target="../media/image92.wmf"/><Relationship Id="rId1" Type="http://schemas.openxmlformats.org/officeDocument/2006/relationships/vmlDrawing" Target="../drawings/vmlDrawing49.vml"/><Relationship Id="rId2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4" Type="http://schemas.openxmlformats.org/officeDocument/2006/relationships/image" Target="../media/image92.wmf"/><Relationship Id="rId5" Type="http://schemas.openxmlformats.org/officeDocument/2006/relationships/oleObject" Target="../embeddings/oleObject95.bin"/><Relationship Id="rId6" Type="http://schemas.openxmlformats.org/officeDocument/2006/relationships/image" Target="../media/image93.emf"/><Relationship Id="rId1" Type="http://schemas.openxmlformats.org/officeDocument/2006/relationships/vmlDrawing" Target="../drawings/vmlDrawing50.vml"/><Relationship Id="rId2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0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1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Cosmology Basics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905000"/>
            <a:ext cx="9144000" cy="3429000"/>
          </a:xfrm>
        </p:spPr>
        <p:txBody>
          <a:bodyPr/>
          <a:lstStyle/>
          <a:p>
            <a:pPr algn="l" eaLnBrk="1" hangingPunct="1">
              <a:buFontTx/>
              <a:buChar char="•"/>
            </a:pPr>
            <a:r>
              <a:rPr lang="en-US" sz="2800" dirty="0">
                <a:solidFill>
                  <a:srgbClr val="112203"/>
                </a:solidFill>
                <a:latin typeface="Trebuchet MS" charset="0"/>
              </a:rPr>
              <a:t> </a:t>
            </a:r>
            <a:r>
              <a:rPr lang="en-US" sz="2400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Coherent story</a:t>
            </a: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of the evolution of the Universe that successfully explains a wide variety of observations</a:t>
            </a:r>
          </a:p>
          <a:p>
            <a:pPr algn="l" eaLnBrk="1" hangingPunct="1">
              <a:buFontTx/>
              <a:buChar char="•"/>
            </a:pPr>
            <a:r>
              <a:rPr lang="en-US" sz="24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This story injects </a:t>
            </a:r>
            <a:r>
              <a:rPr lang="en-US" sz="2400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4-5 pieces of new physics </a:t>
            </a: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(Beyond the Standard Model) to account for anomalies even though almost no BSM physics has been discovered in 40 years</a:t>
            </a:r>
          </a:p>
          <a:p>
            <a:pPr algn="l" eaLnBrk="1" hangingPunct="1">
              <a:buFontTx/>
              <a:buChar char="•"/>
            </a:pPr>
            <a:r>
              <a:rPr lang="en-US" sz="24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Solutions to the observed anomalies may require </a:t>
            </a:r>
            <a:r>
              <a:rPr lang="en-US" sz="2400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new approaches</a:t>
            </a: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of looking at several of these together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sz="2400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24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		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General Relativity in 1 Slide </a:t>
            </a:r>
          </a:p>
        </p:txBody>
      </p:sp>
      <p:graphicFrame>
        <p:nvGraphicFramePr>
          <p:cNvPr id="249862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124200" y="1524000"/>
          <a:ext cx="2819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18" name="Equation" r:id="rId3" imgW="863225" imgH="241195" progId="Equation.3">
                  <p:embed/>
                </p:oleObj>
              </mc:Choice>
              <mc:Fallback>
                <p:oleObj name="Equation" r:id="rId3" imgW="863225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524000"/>
                        <a:ext cx="2819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3" name="Object 7"/>
          <p:cNvGraphicFramePr>
            <a:graphicFrameLocks noChangeAspect="1"/>
          </p:cNvGraphicFramePr>
          <p:nvPr/>
        </p:nvGraphicFramePr>
        <p:xfrm>
          <a:off x="3200400" y="2590800"/>
          <a:ext cx="240665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19" name="Equation" r:id="rId5" imgW="850531" imgH="253890" progId="Equation.3">
                  <p:embed/>
                </p:oleObj>
              </mc:Choice>
              <mc:Fallback>
                <p:oleObj name="Equation" r:id="rId5" imgW="850531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590800"/>
                        <a:ext cx="2406650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9866" name="Text Box 10"/>
          <p:cNvSpPr txBox="1">
            <a:spLocks noChangeArrowheads="1"/>
          </p:cNvSpPr>
          <p:nvPr/>
        </p:nvSpPr>
        <p:spPr bwMode="auto">
          <a:xfrm>
            <a:off x="136525" y="1789113"/>
            <a:ext cx="1949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Metric inverse</a:t>
            </a:r>
          </a:p>
        </p:txBody>
      </p:sp>
      <p:sp>
        <p:nvSpPr>
          <p:cNvPr id="249867" name="Text Box 11"/>
          <p:cNvSpPr txBox="1">
            <a:spLocks noChangeArrowheads="1"/>
          </p:cNvSpPr>
          <p:nvPr/>
        </p:nvSpPr>
        <p:spPr bwMode="auto">
          <a:xfrm>
            <a:off x="0" y="2590800"/>
            <a:ext cx="2876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Raise/lower indices with metric/inverse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General Relativity in 1 Slide </a:t>
            </a:r>
          </a:p>
        </p:txBody>
      </p:sp>
      <p:graphicFrame>
        <p:nvGraphicFramePr>
          <p:cNvPr id="249861" name="Object 5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200400" y="3429000"/>
          <a:ext cx="40386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4" name="Equation" r:id="rId3" imgW="2184400" imgH="482600" progId="Equation.3">
                  <p:embed/>
                </p:oleObj>
              </mc:Choice>
              <mc:Fallback>
                <p:oleObj name="Equation" r:id="rId3" imgW="2184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429000"/>
                        <a:ext cx="4038600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2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124200" y="1524000"/>
          <a:ext cx="2819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5" name="Equation" r:id="rId5" imgW="863225" imgH="241195" progId="Equation.3">
                  <p:embed/>
                </p:oleObj>
              </mc:Choice>
              <mc:Fallback>
                <p:oleObj name="Equation" r:id="rId5" imgW="863225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524000"/>
                        <a:ext cx="2819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3" name="Object 7"/>
          <p:cNvGraphicFramePr>
            <a:graphicFrameLocks noChangeAspect="1"/>
          </p:cNvGraphicFramePr>
          <p:nvPr/>
        </p:nvGraphicFramePr>
        <p:xfrm>
          <a:off x="3200400" y="2590800"/>
          <a:ext cx="240665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6" name="Equation" r:id="rId7" imgW="850531" imgH="253890" progId="Equation.3">
                  <p:embed/>
                </p:oleObj>
              </mc:Choice>
              <mc:Fallback>
                <p:oleObj name="Equation" r:id="rId7" imgW="850531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590800"/>
                        <a:ext cx="2406650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9866" name="Text Box 10"/>
          <p:cNvSpPr txBox="1">
            <a:spLocks noChangeArrowheads="1"/>
          </p:cNvSpPr>
          <p:nvPr/>
        </p:nvSpPr>
        <p:spPr bwMode="auto">
          <a:xfrm>
            <a:off x="136525" y="1789113"/>
            <a:ext cx="1949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Metric inverse</a:t>
            </a:r>
          </a:p>
        </p:txBody>
      </p:sp>
      <p:sp>
        <p:nvSpPr>
          <p:cNvPr id="249867" name="Text Box 11"/>
          <p:cNvSpPr txBox="1">
            <a:spLocks noChangeArrowheads="1"/>
          </p:cNvSpPr>
          <p:nvPr/>
        </p:nvSpPr>
        <p:spPr bwMode="auto">
          <a:xfrm>
            <a:off x="0" y="2590800"/>
            <a:ext cx="2876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Raise/lower indices with metric/inverse</a:t>
            </a:r>
          </a:p>
        </p:txBody>
      </p:sp>
      <p:sp>
        <p:nvSpPr>
          <p:cNvPr id="249868" name="Text Box 12"/>
          <p:cNvSpPr txBox="1">
            <a:spLocks noChangeArrowheads="1"/>
          </p:cNvSpPr>
          <p:nvPr/>
        </p:nvSpPr>
        <p:spPr bwMode="auto">
          <a:xfrm>
            <a:off x="0" y="3657600"/>
            <a:ext cx="2505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Christoffel Symbol</a:t>
            </a:r>
          </a:p>
        </p:txBody>
      </p:sp>
    </p:spTree>
    <p:extLst>
      <p:ext uri="{BB962C8B-B14F-4D97-AF65-F5344CB8AC3E}">
        <p14:creationId xmlns:p14="http://schemas.microsoft.com/office/powerpoint/2010/main" val="82197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General Relativity in 1 Slide </a:t>
            </a:r>
          </a:p>
        </p:txBody>
      </p:sp>
      <p:graphicFrame>
        <p:nvGraphicFramePr>
          <p:cNvPr id="249860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3600" y="4495800"/>
          <a:ext cx="67818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30" name="Equation" r:id="rId3" imgW="2768600" imgH="254000" progId="Equation.3">
                  <p:embed/>
                </p:oleObj>
              </mc:Choice>
              <mc:Fallback>
                <p:oleObj name="Equation" r:id="rId3" imgW="27686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495800"/>
                        <a:ext cx="67818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1" name="Object 5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200400" y="3429000"/>
          <a:ext cx="40386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31" name="Equation" r:id="rId5" imgW="2184400" imgH="482600" progId="Equation.3">
                  <p:embed/>
                </p:oleObj>
              </mc:Choice>
              <mc:Fallback>
                <p:oleObj name="Equation" r:id="rId5" imgW="2184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429000"/>
                        <a:ext cx="4038600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2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124200" y="1524000"/>
          <a:ext cx="2819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32" name="Equation" r:id="rId7" imgW="863225" imgH="241195" progId="Equation.3">
                  <p:embed/>
                </p:oleObj>
              </mc:Choice>
              <mc:Fallback>
                <p:oleObj name="Equation" r:id="rId7" imgW="863225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524000"/>
                        <a:ext cx="2819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3" name="Object 7"/>
          <p:cNvGraphicFramePr>
            <a:graphicFrameLocks noChangeAspect="1"/>
          </p:cNvGraphicFramePr>
          <p:nvPr/>
        </p:nvGraphicFramePr>
        <p:xfrm>
          <a:off x="3200400" y="2590800"/>
          <a:ext cx="240665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33" name="Equation" r:id="rId9" imgW="850531" imgH="253890" progId="Equation.3">
                  <p:embed/>
                </p:oleObj>
              </mc:Choice>
              <mc:Fallback>
                <p:oleObj name="Equation" r:id="rId9" imgW="850531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590800"/>
                        <a:ext cx="2406650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9866" name="Text Box 10"/>
          <p:cNvSpPr txBox="1">
            <a:spLocks noChangeArrowheads="1"/>
          </p:cNvSpPr>
          <p:nvPr/>
        </p:nvSpPr>
        <p:spPr bwMode="auto">
          <a:xfrm>
            <a:off x="136525" y="1789113"/>
            <a:ext cx="1949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Metric inverse</a:t>
            </a:r>
          </a:p>
        </p:txBody>
      </p:sp>
      <p:sp>
        <p:nvSpPr>
          <p:cNvPr id="249867" name="Text Box 11"/>
          <p:cNvSpPr txBox="1">
            <a:spLocks noChangeArrowheads="1"/>
          </p:cNvSpPr>
          <p:nvPr/>
        </p:nvSpPr>
        <p:spPr bwMode="auto">
          <a:xfrm>
            <a:off x="0" y="2590800"/>
            <a:ext cx="2876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Raise/lower indices with metric/inverse</a:t>
            </a:r>
          </a:p>
        </p:txBody>
      </p:sp>
      <p:sp>
        <p:nvSpPr>
          <p:cNvPr id="249868" name="Text Box 12"/>
          <p:cNvSpPr txBox="1">
            <a:spLocks noChangeArrowheads="1"/>
          </p:cNvSpPr>
          <p:nvPr/>
        </p:nvSpPr>
        <p:spPr bwMode="auto">
          <a:xfrm>
            <a:off x="0" y="3657600"/>
            <a:ext cx="2505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Christoffel Symbol</a:t>
            </a:r>
          </a:p>
        </p:txBody>
      </p:sp>
      <p:sp>
        <p:nvSpPr>
          <p:cNvPr id="249869" name="Text Box 13"/>
          <p:cNvSpPr txBox="1">
            <a:spLocks noChangeArrowheads="1"/>
          </p:cNvSpPr>
          <p:nvPr/>
        </p:nvSpPr>
        <p:spPr bwMode="auto">
          <a:xfrm>
            <a:off x="152400" y="45862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Ricci Tensor</a:t>
            </a:r>
          </a:p>
        </p:txBody>
      </p:sp>
    </p:spTree>
    <p:extLst>
      <p:ext uri="{BB962C8B-B14F-4D97-AF65-F5344CB8AC3E}">
        <p14:creationId xmlns:p14="http://schemas.microsoft.com/office/powerpoint/2010/main" val="82197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General Relativity in 1 Slide </a:t>
            </a:r>
          </a:p>
        </p:txBody>
      </p:sp>
      <p:graphicFrame>
        <p:nvGraphicFramePr>
          <p:cNvPr id="249860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3600" y="4495800"/>
          <a:ext cx="67818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5" name="Equation" r:id="rId3" imgW="2768600" imgH="254000" progId="Equation.3">
                  <p:embed/>
                </p:oleObj>
              </mc:Choice>
              <mc:Fallback>
                <p:oleObj name="Equation" r:id="rId3" imgW="27686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495800"/>
                        <a:ext cx="67818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1" name="Object 5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200400" y="3429000"/>
          <a:ext cx="40386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6" name="Equation" r:id="rId5" imgW="2184400" imgH="482600" progId="Equation.3">
                  <p:embed/>
                </p:oleObj>
              </mc:Choice>
              <mc:Fallback>
                <p:oleObj name="Equation" r:id="rId5" imgW="2184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429000"/>
                        <a:ext cx="4038600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2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124200" y="1524000"/>
          <a:ext cx="2819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7" name="Equation" r:id="rId7" imgW="863225" imgH="241195" progId="Equation.3">
                  <p:embed/>
                </p:oleObj>
              </mc:Choice>
              <mc:Fallback>
                <p:oleObj name="Equation" r:id="rId7" imgW="863225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524000"/>
                        <a:ext cx="2819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3" name="Object 7"/>
          <p:cNvGraphicFramePr>
            <a:graphicFrameLocks noChangeAspect="1"/>
          </p:cNvGraphicFramePr>
          <p:nvPr/>
        </p:nvGraphicFramePr>
        <p:xfrm>
          <a:off x="3200400" y="2590800"/>
          <a:ext cx="240665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8" name="Equation" r:id="rId9" imgW="850531" imgH="253890" progId="Equation.3">
                  <p:embed/>
                </p:oleObj>
              </mc:Choice>
              <mc:Fallback>
                <p:oleObj name="Equation" r:id="rId9" imgW="850531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590800"/>
                        <a:ext cx="2406650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865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3124200" y="5181600"/>
          <a:ext cx="21336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9" name="Equation" r:id="rId11" imgW="736280" imgH="253890" progId="Equation.3">
                  <p:embed/>
                </p:oleObj>
              </mc:Choice>
              <mc:Fallback>
                <p:oleObj name="Equation" r:id="rId11" imgW="736280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181600"/>
                        <a:ext cx="21336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9866" name="Text Box 10"/>
          <p:cNvSpPr txBox="1">
            <a:spLocks noChangeArrowheads="1"/>
          </p:cNvSpPr>
          <p:nvPr/>
        </p:nvSpPr>
        <p:spPr bwMode="auto">
          <a:xfrm>
            <a:off x="136525" y="1789113"/>
            <a:ext cx="1949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Metric inverse</a:t>
            </a:r>
          </a:p>
        </p:txBody>
      </p:sp>
      <p:sp>
        <p:nvSpPr>
          <p:cNvPr id="249867" name="Text Box 11"/>
          <p:cNvSpPr txBox="1">
            <a:spLocks noChangeArrowheads="1"/>
          </p:cNvSpPr>
          <p:nvPr/>
        </p:nvSpPr>
        <p:spPr bwMode="auto">
          <a:xfrm>
            <a:off x="0" y="2590800"/>
            <a:ext cx="2876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Raise/lower indices with metric/inverse</a:t>
            </a:r>
          </a:p>
        </p:txBody>
      </p:sp>
      <p:sp>
        <p:nvSpPr>
          <p:cNvPr id="249868" name="Text Box 12"/>
          <p:cNvSpPr txBox="1">
            <a:spLocks noChangeArrowheads="1"/>
          </p:cNvSpPr>
          <p:nvPr/>
        </p:nvSpPr>
        <p:spPr bwMode="auto">
          <a:xfrm>
            <a:off x="0" y="3657600"/>
            <a:ext cx="2505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Christoffel Symbol</a:t>
            </a:r>
          </a:p>
        </p:txBody>
      </p:sp>
      <p:sp>
        <p:nvSpPr>
          <p:cNvPr id="249869" name="Text Box 13"/>
          <p:cNvSpPr txBox="1">
            <a:spLocks noChangeArrowheads="1"/>
          </p:cNvSpPr>
          <p:nvPr/>
        </p:nvSpPr>
        <p:spPr bwMode="auto">
          <a:xfrm>
            <a:off x="152400" y="45862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Ricci Tensor</a:t>
            </a:r>
          </a:p>
        </p:txBody>
      </p:sp>
      <p:sp>
        <p:nvSpPr>
          <p:cNvPr id="249870" name="Text Box 14"/>
          <p:cNvSpPr txBox="1">
            <a:spLocks noChangeArrowheads="1"/>
          </p:cNvSpPr>
          <p:nvPr/>
        </p:nvSpPr>
        <p:spPr bwMode="auto">
          <a:xfrm>
            <a:off x="152400" y="5348288"/>
            <a:ext cx="1662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Ricci Scalar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Example: Christoffel Symbol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graphicFrame>
        <p:nvGraphicFramePr>
          <p:cNvPr id="14" name="Object 5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863181020"/>
              </p:ext>
            </p:extLst>
          </p:nvPr>
        </p:nvGraphicFramePr>
        <p:xfrm>
          <a:off x="2362200" y="1524000"/>
          <a:ext cx="40386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8" name="Equation" r:id="rId3" imgW="2184400" imgH="482600" progId="Equation.3">
                  <p:embed/>
                </p:oleObj>
              </mc:Choice>
              <mc:Fallback>
                <p:oleObj name="Equation" r:id="rId3" imgW="2184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524000"/>
                        <a:ext cx="4038600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843283"/>
              </p:ext>
            </p:extLst>
          </p:nvPr>
        </p:nvGraphicFramePr>
        <p:xfrm>
          <a:off x="2367116" y="2895599"/>
          <a:ext cx="4033684" cy="912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9" name="Equation" r:id="rId5" imgW="1739900" imgH="393700" progId="Equation.3">
                  <p:embed/>
                </p:oleObj>
              </mc:Choice>
              <mc:Fallback>
                <p:oleObj name="Equation" r:id="rId5" imgW="1739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67116" y="2895599"/>
                        <a:ext cx="4033684" cy="9127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Example: Christoffel Symbol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graphicFrame>
        <p:nvGraphicFramePr>
          <p:cNvPr id="14" name="Object 5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16070511"/>
              </p:ext>
            </p:extLst>
          </p:nvPr>
        </p:nvGraphicFramePr>
        <p:xfrm>
          <a:off x="2362200" y="1524000"/>
          <a:ext cx="40386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60" name="Equation" r:id="rId3" imgW="2184400" imgH="482600" progId="Equation.3">
                  <p:embed/>
                </p:oleObj>
              </mc:Choice>
              <mc:Fallback>
                <p:oleObj name="Equation" r:id="rId3" imgW="2184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524000"/>
                        <a:ext cx="4038600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371600" y="5257800"/>
            <a:ext cx="6324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</a:t>
            </a: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ince off-diagonal elements of the metric vanish</a:t>
            </a:r>
            <a:endParaRPr lang="en-US" sz="2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2001643"/>
              </p:ext>
            </p:extLst>
          </p:nvPr>
        </p:nvGraphicFramePr>
        <p:xfrm>
          <a:off x="2438400" y="2895600"/>
          <a:ext cx="3962400" cy="182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61" name="Equation" r:id="rId5" imgW="1739900" imgH="800100" progId="Equation.3">
                  <p:embed/>
                </p:oleObj>
              </mc:Choice>
              <mc:Fallback>
                <p:oleObj name="Equation" r:id="rId5" imgW="1739900" imgH="800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38400" y="2895600"/>
                        <a:ext cx="3962400" cy="1822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7528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Example: Christoffel Symbol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graphicFrame>
        <p:nvGraphicFramePr>
          <p:cNvPr id="14" name="Object 5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390351795"/>
              </p:ext>
            </p:extLst>
          </p:nvPr>
        </p:nvGraphicFramePr>
        <p:xfrm>
          <a:off x="2362200" y="1524000"/>
          <a:ext cx="40386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90" name="Equation" r:id="rId3" imgW="2184400" imgH="482600" progId="Equation.3">
                  <p:embed/>
                </p:oleObj>
              </mc:Choice>
              <mc:Fallback>
                <p:oleObj name="Equation" r:id="rId3" imgW="2184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524000"/>
                        <a:ext cx="4038600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1459852"/>
              </p:ext>
            </p:extLst>
          </p:nvPr>
        </p:nvGraphicFramePr>
        <p:xfrm>
          <a:off x="2438400" y="2895600"/>
          <a:ext cx="3962400" cy="182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91" name="Equation" r:id="rId5" imgW="1739900" imgH="800100" progId="Equation.3">
                  <p:embed/>
                </p:oleObj>
              </mc:Choice>
              <mc:Fallback>
                <p:oleObj name="Equation" r:id="rId5" imgW="1739900" imgH="800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38400" y="2895600"/>
                        <a:ext cx="3962400" cy="1822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  <a:defRPr sz="1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371600" y="5257800"/>
            <a:ext cx="6324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But this also kills the first two terms …</a:t>
            </a:r>
            <a:endParaRPr lang="en-US" sz="2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graphicFrame>
        <p:nvGraphicFramePr>
          <p:cNvPr id="10" name="Object 1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81576399"/>
              </p:ext>
            </p:extLst>
          </p:nvPr>
        </p:nvGraphicFramePr>
        <p:xfrm>
          <a:off x="5181600" y="5794375"/>
          <a:ext cx="33528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92" name="Equation" r:id="rId7" imgW="1473200" imgH="393700" progId="Equation.3">
                  <p:embed/>
                </p:oleObj>
              </mc:Choice>
              <mc:Fallback>
                <p:oleObj name="Equation" r:id="rId7" imgW="14732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5794375"/>
                        <a:ext cx="3352800" cy="895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838200" y="6022975"/>
            <a:ext cx="4311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And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g</a:t>
            </a:r>
            <a:r>
              <a:rPr lang="en-US" i="1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00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=-1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and </a:t>
            </a:r>
            <a:r>
              <a:rPr lang="en-US" i="1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g</a:t>
            </a:r>
            <a:r>
              <a:rPr lang="en-US" i="1" baseline="-25000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ij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l-GR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δ</a:t>
            </a:r>
            <a:r>
              <a:rPr lang="en-US" i="1" baseline="-25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ij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</a:t>
            </a:r>
            <a:r>
              <a:rPr lang="en-US" i="1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2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, so</a:t>
            </a:r>
          </a:p>
        </p:txBody>
      </p:sp>
    </p:spTree>
    <p:extLst>
      <p:ext uri="{BB962C8B-B14F-4D97-AF65-F5344CB8AC3E}">
        <p14:creationId xmlns:p14="http://schemas.microsoft.com/office/powerpoint/2010/main" val="1942089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Time-Time Component of Einstein Equations</a:t>
            </a:r>
          </a:p>
        </p:txBody>
      </p:sp>
      <p:graphicFrame>
        <p:nvGraphicFramePr>
          <p:cNvPr id="29700" name="Object 8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514600" y="1295400"/>
          <a:ext cx="4083050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8" name="Equation" r:id="rId3" imgW="1688367" imgH="393529" progId="Equation.3">
                  <p:embed/>
                </p:oleObj>
              </mc:Choice>
              <mc:Fallback>
                <p:oleObj name="Equation" r:id="rId3" imgW="1688367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295400"/>
                        <a:ext cx="4083050" cy="95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Time-Time Component of Einstein Equations</a:t>
            </a:r>
          </a:p>
        </p:txBody>
      </p:sp>
      <p:graphicFrame>
        <p:nvGraphicFramePr>
          <p:cNvPr id="29700" name="Object 8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514600" y="1295400"/>
          <a:ext cx="4083050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2" name="Equation" r:id="rId3" imgW="1688367" imgH="393529" progId="Equation.3">
                  <p:embed/>
                </p:oleObj>
              </mc:Choice>
              <mc:Fallback>
                <p:oleObj name="Equation" r:id="rId3" imgW="168836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295400"/>
                        <a:ext cx="4083050" cy="95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219200" y="2990850"/>
          <a:ext cx="1752600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3" name="Equation" r:id="rId5" imgW="685800" imgH="393700" progId="Equation.3">
                  <p:embed/>
                </p:oleObj>
              </mc:Choice>
              <mc:Fallback>
                <p:oleObj name="Equation" r:id="rId5" imgW="685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990850"/>
                        <a:ext cx="1752600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2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267200" y="2895600"/>
          <a:ext cx="23622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4" name="Equation" r:id="rId7" imgW="1066337" imgH="533169" progId="Equation.3">
                  <p:embed/>
                </p:oleObj>
              </mc:Choice>
              <mc:Fallback>
                <p:oleObj name="Equation" r:id="rId7" imgW="1066337" imgH="5331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2895600"/>
                        <a:ext cx="23622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4" name="Text Box 15"/>
          <p:cNvSpPr txBox="1">
            <a:spLocks noChangeArrowheads="1"/>
          </p:cNvSpPr>
          <p:nvPr/>
        </p:nvSpPr>
        <p:spPr bwMode="auto">
          <a:xfrm>
            <a:off x="1050925" y="2478088"/>
            <a:ext cx="32982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: Show that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683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Time-Time Component of Einstein Equations</a:t>
            </a:r>
          </a:p>
        </p:txBody>
      </p:sp>
      <p:graphicFrame>
        <p:nvGraphicFramePr>
          <p:cNvPr id="29700" name="Object 8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514600" y="1295400"/>
          <a:ext cx="4083050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50" name="Equation" r:id="rId3" imgW="1688367" imgH="393529" progId="Equation.3">
                  <p:embed/>
                </p:oleObj>
              </mc:Choice>
              <mc:Fallback>
                <p:oleObj name="Equation" r:id="rId3" imgW="168836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295400"/>
                        <a:ext cx="4083050" cy="95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219200" y="2990850"/>
          <a:ext cx="1752600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51" name="Equation" r:id="rId5" imgW="685800" imgH="393700" progId="Equation.3">
                  <p:embed/>
                </p:oleObj>
              </mc:Choice>
              <mc:Fallback>
                <p:oleObj name="Equation" r:id="rId5" imgW="685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990850"/>
                        <a:ext cx="1752600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2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267200" y="2895600"/>
          <a:ext cx="23622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52" name="Equation" r:id="rId7" imgW="1066337" imgH="533169" progId="Equation.3">
                  <p:embed/>
                </p:oleObj>
              </mc:Choice>
              <mc:Fallback>
                <p:oleObj name="Equation" r:id="rId7" imgW="1066337" imgH="5331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2895600"/>
                        <a:ext cx="23622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13" name="Object 13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343400" y="4443413"/>
          <a:ext cx="3962400" cy="141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53" name="Equation" r:id="rId9" imgW="1206500" imgH="431800" progId="Equation.3">
                  <p:embed/>
                </p:oleObj>
              </mc:Choice>
              <mc:Fallback>
                <p:oleObj name="Equation" r:id="rId9" imgW="12065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443413"/>
                        <a:ext cx="3962400" cy="14176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16" name="Text Box 16"/>
          <p:cNvSpPr txBox="1">
            <a:spLocks noChangeArrowheads="1"/>
          </p:cNvSpPr>
          <p:nvPr/>
        </p:nvSpPr>
        <p:spPr bwMode="auto">
          <a:xfrm>
            <a:off x="914400" y="4572000"/>
            <a:ext cx="30638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Plug in to get the Friedmann equation: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1050925" y="2478088"/>
            <a:ext cx="32982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: Show that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683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Cosmology Basics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676400"/>
            <a:ext cx="8991600" cy="4800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>
                <a:solidFill>
                  <a:srgbClr val="112203"/>
                </a:solidFill>
                <a:latin typeface="Trebuchet MS" charset="0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Friedmann</a:t>
            </a:r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-Robertson-Walker (FRW) Metric </a:t>
            </a: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and Expansion</a:t>
            </a:r>
            <a:endParaRPr lang="en-US" sz="2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Constituents of the </a:t>
            </a: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Universe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Evolution, including </a:t>
            </a:r>
            <a:r>
              <a:rPr lang="en-US" sz="2000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Dark Energy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b="1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Thermal History: Recombination, BBN, e</a:t>
            </a:r>
            <a:r>
              <a:rPr lang="en-US" sz="2000" baseline="30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+</a:t>
            </a: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/e</a:t>
            </a:r>
            <a:r>
              <a:rPr lang="en-US" sz="2000" baseline="30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</a:t>
            </a: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annihilation</a:t>
            </a:r>
            <a:endParaRPr lang="en-US" sz="2000" b="1" i="1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000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Neutrinos</a:t>
            </a:r>
            <a:endParaRPr lang="en-US" sz="2000" i="1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Thermal History: Neutrino </a:t>
            </a: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Abundance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000" b="1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Leptogenesis</a:t>
            </a:r>
            <a:endParaRPr lang="en-US" sz="2000" b="1" i="1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Thermal History: </a:t>
            </a:r>
            <a:r>
              <a:rPr lang="en-US" sz="2000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Weakly </a:t>
            </a:r>
            <a:r>
              <a:rPr lang="en-US" sz="2000" b="1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Interacting Massive </a:t>
            </a:r>
            <a:r>
              <a:rPr lang="en-US" sz="2000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Particles</a:t>
            </a:r>
            <a:endParaRPr lang="en-US" sz="2000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000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Inflation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CMB Anisotropies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Structure </a:t>
            </a:r>
            <a:r>
              <a:rPr lang="en-US" sz="2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Formation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Alternatives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4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528774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 dirty="0" err="1" smtClean="0">
                <a:solidFill>
                  <a:srgbClr val="4B2706"/>
                </a:solidFill>
                <a:latin typeface="Tahoma" charset="0"/>
                <a:cs typeface="Tahoma" charset="0"/>
              </a:rPr>
              <a:t>Friedmann</a:t>
            </a:r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 Equation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256013" name="Object 13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4416318"/>
              </p:ext>
            </p:extLst>
          </p:nvPr>
        </p:nvGraphicFramePr>
        <p:xfrm>
          <a:off x="2667000" y="1371600"/>
          <a:ext cx="3962400" cy="141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0" name="Equation" r:id="rId3" imgW="1206500" imgH="431800" progId="Equation.3">
                  <p:embed/>
                </p:oleObj>
              </mc:Choice>
              <mc:Fallback>
                <p:oleObj name="Equation" r:id="rId3" imgW="12065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371600"/>
                        <a:ext cx="3962400" cy="14176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914400" y="3048000"/>
            <a:ext cx="7924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Exercise: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Show that if we had left curvature in the metric, we would have an extra term: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-327" b="18666"/>
          <a:stretch/>
        </p:blipFill>
        <p:spPr>
          <a:xfrm>
            <a:off x="3115733" y="3886200"/>
            <a:ext cx="2599267" cy="821267"/>
          </a:xfrm>
          <a:prstGeom prst="rect">
            <a:avLst/>
          </a:prstGeom>
          <a:solidFill>
            <a:schemeClr val="accent5"/>
          </a:solidFill>
        </p:spPr>
      </p:pic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990600" y="4724400"/>
            <a:ext cx="7924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Curvature is measured to be zero, so the extra term vanishes and the energy density today is fixed to be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t="-393" r="67956" b="-1"/>
          <a:stretch/>
        </p:blipFill>
        <p:spPr>
          <a:xfrm>
            <a:off x="3810000" y="5562600"/>
            <a:ext cx="1473200" cy="108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520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Space-Space Component of Einstein Equations</a:t>
            </a:r>
          </a:p>
        </p:txBody>
      </p:sp>
      <p:graphicFrame>
        <p:nvGraphicFramePr>
          <p:cNvPr id="30724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2700338" y="1409700"/>
          <a:ext cx="3819525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9" name="Equation" r:id="rId3" imgW="1320227" imgH="469696" progId="Equation.3">
                  <p:embed/>
                </p:oleObj>
              </mc:Choice>
              <mc:Fallback>
                <p:oleObj name="Equation" r:id="rId3" imgW="1320227" imgH="46969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1409700"/>
                        <a:ext cx="3819525" cy="135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6" name="Text Box 16"/>
          <p:cNvSpPr txBox="1">
            <a:spLocks noChangeArrowheads="1"/>
          </p:cNvSpPr>
          <p:nvPr/>
        </p:nvSpPr>
        <p:spPr bwMode="auto">
          <a:xfrm>
            <a:off x="974725" y="2819400"/>
            <a:ext cx="7559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where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P</a:t>
            </a: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is the diagonal space-space component of the energy momentum tensor.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Space-Space Component of Einstein Equations</a:t>
            </a:r>
          </a:p>
        </p:txBody>
      </p:sp>
      <p:graphicFrame>
        <p:nvGraphicFramePr>
          <p:cNvPr id="30724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2700338" y="1409700"/>
          <a:ext cx="3819525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04" name="Equation" r:id="rId3" imgW="1320227" imgH="469696" progId="Equation.3">
                  <p:embed/>
                </p:oleObj>
              </mc:Choice>
              <mc:Fallback>
                <p:oleObj name="Equation" r:id="rId3" imgW="1320227" imgH="46969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1409700"/>
                        <a:ext cx="3819525" cy="135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0893" name="Object 1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823900735"/>
              </p:ext>
            </p:extLst>
          </p:nvPr>
        </p:nvGraphicFramePr>
        <p:xfrm>
          <a:off x="2667000" y="4800600"/>
          <a:ext cx="3897313" cy="125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05" name="Equation" r:id="rId5" imgW="1218671" imgH="393529" progId="Equation.3">
                  <p:embed/>
                </p:oleObj>
              </mc:Choice>
              <mc:Fallback>
                <p:oleObj name="Equation" r:id="rId5" imgW="121867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800600"/>
                        <a:ext cx="3897313" cy="1258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6" name="Text Box 16"/>
          <p:cNvSpPr txBox="1">
            <a:spLocks noChangeArrowheads="1"/>
          </p:cNvSpPr>
          <p:nvPr/>
        </p:nvSpPr>
        <p:spPr bwMode="auto">
          <a:xfrm>
            <a:off x="974725" y="2819400"/>
            <a:ext cx="7559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where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P</a:t>
            </a: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is the diagonal space-space component of the energy momentum tensor. </a:t>
            </a:r>
          </a:p>
        </p:txBody>
      </p:sp>
      <p:sp>
        <p:nvSpPr>
          <p:cNvPr id="250898" name="Text Box 18"/>
          <p:cNvSpPr txBox="1">
            <a:spLocks noChangeArrowheads="1"/>
          </p:cNvSpPr>
          <p:nvPr/>
        </p:nvSpPr>
        <p:spPr bwMode="auto">
          <a:xfrm>
            <a:off x="914401" y="3886200"/>
            <a:ext cx="80010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Exercise: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Combine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with the </a:t>
            </a:r>
            <a:r>
              <a:rPr lang="en-US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Friedmann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equation to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get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/>
            <a:endParaRPr lang="en-US" dirty="0"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31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Constituents of the Universe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4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Cosmologists measure densities in units of the critical </a:t>
            </a: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density</a:t>
            </a:r>
            <a:r>
              <a:rPr lang="en-US" sz="2400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endParaRPr lang="en-US" sz="2400" i="1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Tx/>
              <a:buNone/>
            </a:pPr>
            <a:r>
              <a:rPr lang="en-US" sz="2400" i="1" dirty="0">
                <a:latin typeface="Trebuchet MS" charset="0"/>
              </a:rPr>
              <a:t>			</a:t>
            </a:r>
            <a:r>
              <a:rPr lang="en-US" sz="2400" i="1" dirty="0" smtClean="0">
                <a:latin typeface="Trebuchet MS" charset="0"/>
              </a:rPr>
              <a:t/>
            </a:r>
            <a:br>
              <a:rPr lang="en-US" sz="2400" i="1" dirty="0" smtClean="0">
                <a:latin typeface="Trebuchet MS" charset="0"/>
              </a:rPr>
            </a:br>
            <a:r>
              <a:rPr lang="en-US" sz="2400" i="1" dirty="0" smtClean="0">
                <a:latin typeface="Trebuchet MS" charset="0"/>
              </a:rPr>
              <a:t/>
            </a:r>
            <a:br>
              <a:rPr lang="en-US" sz="2400" i="1" dirty="0" smtClean="0">
                <a:latin typeface="Trebuchet MS" charset="0"/>
              </a:rPr>
            </a:b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where </a:t>
            </a:r>
            <a:r>
              <a:rPr lang="en-US" sz="2400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h </a:t>
            </a:r>
            <a:r>
              <a:rPr lang="en-US" sz="24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defines the Hubble constant</a:t>
            </a:r>
          </a:p>
          <a:p>
            <a:pPr eaLnBrk="1" hangingPunct="1">
              <a:buFontTx/>
              <a:buNone/>
            </a:pPr>
            <a:r>
              <a:rPr lang="en-US" sz="2400" i="1" dirty="0">
                <a:latin typeface="Trebuchet MS" charset="0"/>
              </a:rPr>
              <a:t>			</a:t>
            </a:r>
            <a:endParaRPr lang="en-US" sz="2400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Tx/>
              <a:buNone/>
            </a:pPr>
            <a:endParaRPr lang="en-US" sz="2400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Two </a:t>
            </a:r>
            <a:r>
              <a:rPr lang="en-US" sz="24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popular ways of writing the baryon density are: </a:t>
            </a:r>
          </a:p>
          <a:p>
            <a:pPr eaLnBrk="1" hangingPunct="1">
              <a:buFontTx/>
              <a:buNone/>
            </a:pPr>
            <a:r>
              <a:rPr lang="en-US" sz="2400" dirty="0">
                <a:solidFill>
                  <a:srgbClr val="FF0000"/>
                </a:solidFill>
                <a:latin typeface="Trebuchet MS" charset="0"/>
              </a:rPr>
              <a:t>			</a:t>
            </a:r>
            <a:endParaRPr lang="el-GR" sz="2400" baseline="30000" dirty="0">
              <a:solidFill>
                <a:srgbClr val="FF0000"/>
              </a:solidFill>
              <a:latin typeface="Trebuchet MS" charset="0"/>
            </a:endParaRPr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5715000" y="3962400"/>
            <a:ext cx="1117968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 dirty="0">
                <a:solidFill>
                  <a:srgbClr val="000000"/>
                </a:solidFill>
                <a:latin typeface="Bookman Old Style" charset="0"/>
                <a:cs typeface="Bookman Old Style" charset="0"/>
              </a:rPr>
              <a:t>h=</a:t>
            </a:r>
            <a:r>
              <a:rPr lang="en-US" i="1" dirty="0" smtClean="0">
                <a:solidFill>
                  <a:srgbClr val="000000"/>
                </a:solidFill>
                <a:latin typeface="Bookman Old Style" charset="0"/>
                <a:cs typeface="Bookman Old Style" charset="0"/>
              </a:rPr>
              <a:t>0.7</a:t>
            </a:r>
            <a:endParaRPr lang="en-US" i="1" dirty="0">
              <a:solidFill>
                <a:srgbClr val="0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H="1" flipV="1">
            <a:off x="3429000" y="4038600"/>
            <a:ext cx="2209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830361"/>
              </p:ext>
            </p:extLst>
          </p:nvPr>
        </p:nvGraphicFramePr>
        <p:xfrm>
          <a:off x="2057400" y="2362200"/>
          <a:ext cx="4013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0" name="Equation" r:id="rId3" imgW="2006600" imgH="406400" progId="Equation.3">
                  <p:embed/>
                </p:oleObj>
              </mc:Choice>
              <mc:Fallback>
                <p:oleObj name="Equation" r:id="rId3" imgW="20066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7400" y="2362200"/>
                        <a:ext cx="4013200" cy="81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186860"/>
              </p:ext>
            </p:extLst>
          </p:nvPr>
        </p:nvGraphicFramePr>
        <p:xfrm>
          <a:off x="1981200" y="3581400"/>
          <a:ext cx="3581400" cy="553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1" name="Equation" r:id="rId5" imgW="1562100" imgH="241300" progId="Equation.3">
                  <p:embed/>
                </p:oleObj>
              </mc:Choice>
              <mc:Fallback>
                <p:oleObj name="Equation" r:id="rId5" imgW="1562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81200" y="3581400"/>
                        <a:ext cx="3581400" cy="5532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3200" y="4953000"/>
            <a:ext cx="1981200" cy="1584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Constituents of the Universe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362200" y="3981272"/>
            <a:ext cx="4172937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Wingdings" charset="2"/>
              <a:buChar char="§"/>
            </a:pP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baryon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0.049±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0.002</a:t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dark matter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0.267±0.01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7200" y="320040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Evidence for two forms of matter: baryonic and dark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  <a:latin typeface="Trebuchet MS" charset="0"/>
              </a:rPr>
              <a:t>			</a:t>
            </a:r>
            <a:endParaRPr lang="el-GR" sz="2400" baseline="30000" dirty="0">
              <a:solidFill>
                <a:srgbClr val="FF0000"/>
              </a:solidFill>
              <a:latin typeface="Trebuchet MS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3400" y="1371600"/>
            <a:ext cx="8229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Can count baryons: stars in galaxies, gas in galaxy clusters, gas in the intergalactic medium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Can “count” total matter: weigh galaxies and/or galaxy clusters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5791200"/>
            <a:ext cx="8991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Counting directly is not very precise; these </a:t>
            </a:r>
            <a:r>
              <a:rPr lang="en-US" sz="24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accurate numbers come from the Cosmic Microwave </a:t>
            </a:r>
            <a:r>
              <a:rPr lang="en-US" sz="24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Background</a:t>
            </a:r>
            <a:r>
              <a:rPr lang="en-US" sz="2400" dirty="0" smtClean="0">
                <a:solidFill>
                  <a:srgbClr val="FF0000"/>
                </a:solidFill>
                <a:latin typeface="Trebuchet MS" charset="0"/>
              </a:rPr>
              <a:t>			</a:t>
            </a:r>
            <a:endParaRPr lang="el-GR" sz="2400" baseline="30000" dirty="0">
              <a:solidFill>
                <a:srgbClr val="FF0000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32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1524000"/>
            <a:ext cx="4857750" cy="4262438"/>
          </a:xfrm>
          <a:prstGeom prst="rect">
            <a:avLst/>
          </a:prstGeom>
          <a:ln w="3175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228600" y="1447800"/>
            <a:ext cx="35814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 Cosmic Microwave Background (CMB) itself contributes to the energy density.</a:t>
            </a:r>
          </a:p>
          <a:p>
            <a:pPr eaLnBrk="1" hangingPunct="1"/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temperature of the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CMB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has been measured extremely well. Turn this into a measurement of the energy density.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6613525" y="3008313"/>
            <a:ext cx="1570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=2.35x10</a:t>
            </a:r>
            <a:r>
              <a:rPr lang="en-US" sz="1800" baseline="30000"/>
              <a:t>-4</a:t>
            </a:r>
            <a:r>
              <a:rPr lang="en-US" sz="1800"/>
              <a:t> eV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Constituents of the Universe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667000" y="1727200"/>
          <a:ext cx="3429000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8" name="Equation" r:id="rId3" imgW="1447172" imgH="444307" progId="Equation.3">
                  <p:embed/>
                </p:oleObj>
              </mc:Choice>
              <mc:Fallback>
                <p:oleObj name="Equation" r:id="rId3" imgW="1447172" imgH="444307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727200"/>
                        <a:ext cx="3429000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14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219200" y="4038600"/>
          <a:ext cx="2590800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9" name="Equation" r:id="rId5" imgW="1231900" imgH="965200" progId="Equation.3">
                  <p:embed/>
                </p:oleObj>
              </mc:Choice>
              <mc:Fallback>
                <p:oleObj name="Equation" r:id="rId5" imgW="1231900" imgH="965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038600"/>
                        <a:ext cx="2590800" cy="203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16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800600" y="4343400"/>
          <a:ext cx="3281363" cy="152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0" name="Equation" r:id="rId7" imgW="901309" imgH="418918" progId="Equation.3">
                  <p:embed/>
                </p:oleObj>
              </mc:Choice>
              <mc:Fallback>
                <p:oleObj name="Equation" r:id="rId7" imgW="901309" imgH="418918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343400"/>
                        <a:ext cx="3281363" cy="1525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Text Box 10"/>
          <p:cNvSpPr txBox="1">
            <a:spLocks noChangeArrowheads="1"/>
          </p:cNvSpPr>
          <p:nvPr/>
        </p:nvSpPr>
        <p:spPr bwMode="auto">
          <a:xfrm>
            <a:off x="1050925" y="1182688"/>
            <a:ext cx="7532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Energy density of a gas of bosons in equilibrium:</a:t>
            </a:r>
          </a:p>
        </p:txBody>
      </p:sp>
      <p:sp>
        <p:nvSpPr>
          <p:cNvPr id="40968" name="Text Box 11"/>
          <p:cNvSpPr txBox="1">
            <a:spLocks noChangeArrowheads="1"/>
          </p:cNvSpPr>
          <p:nvPr/>
        </p:nvSpPr>
        <p:spPr bwMode="auto">
          <a:xfrm>
            <a:off x="1447800" y="2743200"/>
            <a:ext cx="1884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Spin states</a:t>
            </a:r>
          </a:p>
        </p:txBody>
      </p:sp>
      <p:sp>
        <p:nvSpPr>
          <p:cNvPr id="40969" name="Text Box 12"/>
          <p:cNvSpPr txBox="1">
            <a:spLocks noChangeArrowheads="1"/>
          </p:cNvSpPr>
          <p:nvPr/>
        </p:nvSpPr>
        <p:spPr bwMode="auto">
          <a:xfrm>
            <a:off x="2819400" y="3124200"/>
            <a:ext cx="2990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Sum over phase space</a:t>
            </a:r>
          </a:p>
        </p:txBody>
      </p:sp>
      <p:sp>
        <p:nvSpPr>
          <p:cNvPr id="40970" name="Text Box 13"/>
          <p:cNvSpPr txBox="1">
            <a:spLocks noChangeArrowheads="1"/>
          </p:cNvSpPr>
          <p:nvPr/>
        </p:nvSpPr>
        <p:spPr bwMode="auto">
          <a:xfrm>
            <a:off x="5656263" y="2819400"/>
            <a:ext cx="34877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Bose-Einstein distribution</a:t>
            </a:r>
          </a:p>
        </p:txBody>
      </p:sp>
      <p:sp>
        <p:nvSpPr>
          <p:cNvPr id="40971" name="Line 14"/>
          <p:cNvSpPr>
            <a:spLocks noChangeShapeType="1"/>
          </p:cNvSpPr>
          <p:nvPr/>
        </p:nvSpPr>
        <p:spPr bwMode="auto">
          <a:xfrm flipV="1">
            <a:off x="2514600" y="2438400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2" name="Line 15"/>
          <p:cNvSpPr>
            <a:spLocks noChangeShapeType="1"/>
          </p:cNvSpPr>
          <p:nvPr/>
        </p:nvSpPr>
        <p:spPr bwMode="auto">
          <a:xfrm flipH="1" flipV="1">
            <a:off x="4191000" y="2743200"/>
            <a:ext cx="76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Line 16"/>
          <p:cNvSpPr>
            <a:spLocks noChangeShapeType="1"/>
          </p:cNvSpPr>
          <p:nvPr/>
        </p:nvSpPr>
        <p:spPr bwMode="auto">
          <a:xfrm flipH="1" flipV="1">
            <a:off x="6096000" y="2514600"/>
            <a:ext cx="914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3425" name="Text Box 17"/>
          <p:cNvSpPr txBox="1">
            <a:spLocks noChangeArrowheads="1"/>
          </p:cNvSpPr>
          <p:nvPr/>
        </p:nvSpPr>
        <p:spPr bwMode="auto">
          <a:xfrm>
            <a:off x="1127125" y="3544888"/>
            <a:ext cx="4826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For massless particles,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E=p, </a:t>
            </a: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so</a:t>
            </a:r>
          </a:p>
        </p:txBody>
      </p:sp>
      <p:sp>
        <p:nvSpPr>
          <p:cNvPr id="273426" name="Text Box 18"/>
          <p:cNvSpPr txBox="1">
            <a:spLocks noChangeArrowheads="1"/>
          </p:cNvSpPr>
          <p:nvPr/>
        </p:nvSpPr>
        <p:spPr bwMode="auto">
          <a:xfrm>
            <a:off x="3657600" y="5029200"/>
            <a:ext cx="955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l-GR" i="1">
                <a:solidFill>
                  <a:srgbClr val="FF0000"/>
                </a:solidFill>
              </a:rPr>
              <a:t>π</a:t>
            </a:r>
            <a:r>
              <a:rPr lang="en-US" i="1" baseline="30000">
                <a:solidFill>
                  <a:srgbClr val="FF0000"/>
                </a:solidFill>
              </a:rPr>
              <a:t>4</a:t>
            </a:r>
            <a:r>
              <a:rPr lang="en-US" i="1">
                <a:solidFill>
                  <a:srgbClr val="FF0000"/>
                </a:solidFill>
              </a:rPr>
              <a:t>/15</a:t>
            </a:r>
            <a:endParaRPr lang="el-GR" i="1">
              <a:solidFill>
                <a:srgbClr val="FF0000"/>
              </a:solidFill>
            </a:endParaRPr>
          </a:p>
        </p:txBody>
      </p:sp>
      <p:sp>
        <p:nvSpPr>
          <p:cNvPr id="273427" name="Line 19"/>
          <p:cNvSpPr>
            <a:spLocks noChangeShapeType="1"/>
          </p:cNvSpPr>
          <p:nvPr/>
        </p:nvSpPr>
        <p:spPr bwMode="auto">
          <a:xfrm flipH="1">
            <a:off x="3200400" y="54102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Constituents of the Universe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25" grpId="0"/>
      <p:bldP spid="273426" grpId="0"/>
      <p:bldP spid="2734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407034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dark matter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0.267±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0.01</a:t>
            </a:r>
          </a:p>
          <a:p>
            <a:pPr eaLnBrk="1" hangingPunct="1">
              <a:buFont typeface="Wingdings" charset="0"/>
              <a:buChar char="§"/>
            </a:pP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baryon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0.049±0.002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l-GR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γ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(5.0±0.2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)x10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-5</a:t>
            </a:r>
            <a:b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baseline="30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Constituents of the Universe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242988" y="1905000"/>
            <a:ext cx="391794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Exercise: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Show that this result combined with the definition of the critical density leads to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baseline="30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3810000" y="3505200"/>
            <a:ext cx="33528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407034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dark matter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0.267±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0.01</a:t>
            </a:r>
          </a:p>
          <a:p>
            <a:pPr eaLnBrk="1" hangingPunct="1">
              <a:buFont typeface="Wingdings" charset="0"/>
              <a:buChar char="§"/>
            </a:pP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baryon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0.049±0.002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l-GR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γ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(5.0±0.2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)x10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-5</a:t>
            </a:r>
            <a:b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baseline="30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Constituents of the Universe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72000" y="1828800"/>
            <a:ext cx="41148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But the total energy density is equal to the critical density (since the Universe is flat): the sum of the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’s should be equal to one.</a:t>
            </a:r>
          </a:p>
          <a:p>
            <a:pPr algn="just" eaLnBrk="1" hangingPunct="1"/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algn="just"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 are missing something!</a:t>
            </a:r>
            <a:endParaRPr lang="en-US" baseline="30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249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407034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dark matter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0.267±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0.01</a:t>
            </a:r>
          </a:p>
          <a:p>
            <a:pPr eaLnBrk="1" hangingPunct="1">
              <a:buFont typeface="Wingdings" charset="0"/>
              <a:buChar char="§"/>
            </a:pP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baryon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0.049±0.002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l-GR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γ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(5.0±0.2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)x10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</a:t>
            </a:r>
            <a:r>
              <a:rPr lang="en-US" baseline="30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5</a:t>
            </a:r>
            <a:br>
              <a:rPr lang="en-US" baseline="30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baseline="30000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0.001 &lt; </a:t>
            </a:r>
            <a:r>
              <a:rPr lang="el-GR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l-GR" baseline="-25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ν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&lt; 0.02</a:t>
            </a:r>
          </a:p>
          <a:p>
            <a:pPr eaLnBrk="1" hangingPunct="1"/>
            <a:endParaRPr lang="en-US" baseline="30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Constituents of the Universe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715000" y="2667000"/>
            <a:ext cx="3276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Neutrinos contribute.</a:t>
            </a:r>
          </a:p>
          <a:p>
            <a:pPr eaLnBrk="1" hangingPunct="1"/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 are still missing something</a:t>
            </a:r>
            <a:endParaRPr lang="en-US" baseline="30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249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The Universe is Expanding</a:t>
            </a:r>
          </a:p>
        </p:txBody>
      </p:sp>
      <p:pic>
        <p:nvPicPr>
          <p:cNvPr id="19460" name="Picture 3" descr="bigban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64770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3" descr="img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13333" r="12000" b="18666"/>
          <a:stretch>
            <a:fillRect/>
          </a:stretch>
        </p:blipFill>
        <p:spPr bwMode="auto">
          <a:xfrm>
            <a:off x="4240213" y="2325688"/>
            <a:ext cx="4141787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4070345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dark matter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0.267±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0.01</a:t>
            </a:r>
          </a:p>
          <a:p>
            <a:pPr eaLnBrk="1" hangingPunct="1">
              <a:buFont typeface="Wingdings" charset="0"/>
              <a:buChar char="§"/>
            </a:pP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baryon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0.049±0.002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l-GR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γ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 (5.0±0.2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)x10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-5</a:t>
            </a:r>
            <a:b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0.001 &lt; </a:t>
            </a:r>
            <a:r>
              <a:rPr lang="el-GR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l-GR" baseline="-25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ν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&lt; 0.02</a:t>
            </a:r>
          </a:p>
          <a:p>
            <a:pPr eaLnBrk="1" hangingPunct="1">
              <a:buFont typeface="Wingdings" charset="0"/>
              <a:buChar char="§"/>
            </a:pP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l-GR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Ω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dark </a:t>
            </a:r>
            <a:r>
              <a:rPr lang="en-US" baseline="-25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energy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=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0.68±0.02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/>
            <a:endParaRPr lang="en-US" baseline="30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Constituents of the Universe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83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In the Past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pic>
        <p:nvPicPr>
          <p:cNvPr id="41988" name="Picture 4" descr="img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13333" r="12000" b="18666"/>
          <a:stretch>
            <a:fillRect/>
          </a:stretch>
        </p:blipFill>
        <p:spPr bwMode="auto">
          <a:xfrm>
            <a:off x="4240213" y="2325688"/>
            <a:ext cx="4141787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762000" y="2654300"/>
            <a:ext cx="27590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This is a snapshot of energy budget today. What did this look like in the past?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In the Past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43015" name="Text Box 8"/>
          <p:cNvSpPr txBox="1">
            <a:spLocks noChangeArrowheads="1"/>
          </p:cNvSpPr>
          <p:nvPr/>
        </p:nvSpPr>
        <p:spPr bwMode="auto">
          <a:xfrm>
            <a:off x="6248400" y="4267200"/>
            <a:ext cx="2682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Equation of state: 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w=P/</a:t>
            </a:r>
            <a:r>
              <a:rPr lang="el-GR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ρ</a:t>
            </a:r>
          </a:p>
        </p:txBody>
      </p:sp>
      <p:sp>
        <p:nvSpPr>
          <p:cNvPr id="43017" name="Text Box 10"/>
          <p:cNvSpPr txBox="1">
            <a:spLocks noChangeArrowheads="1"/>
          </p:cNvSpPr>
          <p:nvPr/>
        </p:nvSpPr>
        <p:spPr bwMode="auto">
          <a:xfrm>
            <a:off x="685800" y="1600200"/>
            <a:ext cx="8153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: Differentiate the </a:t>
            </a:r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Friedmann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equation and then use the space-space equation to get a differential equation for the density: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H="1" flipV="1">
            <a:off x="5486400" y="3505198"/>
            <a:ext cx="1524000" cy="8382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9216697"/>
              </p:ext>
            </p:extLst>
          </p:nvPr>
        </p:nvGraphicFramePr>
        <p:xfrm>
          <a:off x="3146323" y="3048000"/>
          <a:ext cx="2644877" cy="107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00" name="Equation" r:id="rId3" imgW="965200" imgH="393700" progId="Equation.3">
                  <p:embed/>
                </p:oleObj>
              </mc:Choice>
              <mc:Fallback>
                <p:oleObj name="Equation" r:id="rId3" imgW="965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46323" y="3048000"/>
                        <a:ext cx="2644877" cy="107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6012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In the Past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43012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405698"/>
              </p:ext>
            </p:extLst>
          </p:nvPr>
        </p:nvGraphicFramePr>
        <p:xfrm>
          <a:off x="2209800" y="5146834"/>
          <a:ext cx="5029200" cy="1273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7" name="Equation" r:id="rId3" imgW="2006600" imgH="508000" progId="Equation.3">
                  <p:embed/>
                </p:oleObj>
              </mc:Choice>
              <mc:Fallback>
                <p:oleObj name="Equation" r:id="rId3" imgW="2006600" imgH="508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5146834"/>
                        <a:ext cx="5029200" cy="1273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5" name="Text Box 8"/>
          <p:cNvSpPr txBox="1">
            <a:spLocks noChangeArrowheads="1"/>
          </p:cNvSpPr>
          <p:nvPr/>
        </p:nvSpPr>
        <p:spPr bwMode="auto">
          <a:xfrm>
            <a:off x="6248400" y="4267200"/>
            <a:ext cx="2682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Equation of state: 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w=P/</a:t>
            </a:r>
            <a:r>
              <a:rPr lang="el-GR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ρ</a:t>
            </a:r>
          </a:p>
        </p:txBody>
      </p:sp>
      <p:sp>
        <p:nvSpPr>
          <p:cNvPr id="43017" name="Text Box 10"/>
          <p:cNvSpPr txBox="1">
            <a:spLocks noChangeArrowheads="1"/>
          </p:cNvSpPr>
          <p:nvPr/>
        </p:nvSpPr>
        <p:spPr bwMode="auto">
          <a:xfrm>
            <a:off x="685800" y="1600200"/>
            <a:ext cx="8153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: Differentiate the </a:t>
            </a:r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Friedmann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equation and then use the space-space equation to get a differential equation for the density: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62000" y="4876800"/>
            <a:ext cx="2895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This has solution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H="1" flipV="1">
            <a:off x="5486400" y="3505198"/>
            <a:ext cx="1524000" cy="8382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005483"/>
              </p:ext>
            </p:extLst>
          </p:nvPr>
        </p:nvGraphicFramePr>
        <p:xfrm>
          <a:off x="3146323" y="3048000"/>
          <a:ext cx="2644877" cy="107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8" name="Equation" r:id="rId5" imgW="965200" imgH="393700" progId="Equation.3">
                  <p:embed/>
                </p:oleObj>
              </mc:Choice>
              <mc:Fallback>
                <p:oleObj name="Equation" r:id="rId5" imgW="965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46323" y="3048000"/>
                        <a:ext cx="2644877" cy="107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>
                <a:solidFill>
                  <a:srgbClr val="4B2706"/>
                </a:solidFill>
                <a:latin typeface="Tahoma" charset="0"/>
                <a:cs typeface="Tahoma" charset="0"/>
              </a:rPr>
              <a:t>Example 1</a:t>
            </a:r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:  Non-relativistic matter</a:t>
            </a:r>
          </a:p>
        </p:txBody>
      </p:sp>
      <p:graphicFrame>
        <p:nvGraphicFramePr>
          <p:cNvPr id="44036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2590800" y="1447800"/>
          <a:ext cx="45720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9" name="Equation" r:id="rId3" imgW="2006600" imgH="508000" progId="Equation.3">
                  <p:embed/>
                </p:oleObj>
              </mc:Choice>
              <mc:Fallback>
                <p:oleObj name="Equation" r:id="rId3" imgW="2006600" imgH="508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447800"/>
                        <a:ext cx="45720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7" name="Text Box 9"/>
          <p:cNvSpPr txBox="1">
            <a:spLocks noChangeArrowheads="1"/>
          </p:cNvSpPr>
          <p:nvPr/>
        </p:nvSpPr>
        <p:spPr bwMode="auto">
          <a:xfrm>
            <a:off x="762000" y="2895600"/>
            <a:ext cx="79581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 pressure of non-relativistic matter is very small</a:t>
            </a:r>
            <a:b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compared to the energy density (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T&lt;&lt;m</a:t>
            </a: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), so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w=0.</a:t>
            </a:r>
            <a:endParaRPr lang="en-US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graphicFrame>
        <p:nvGraphicFramePr>
          <p:cNvPr id="280586" name="Object 10"/>
          <p:cNvGraphicFramePr>
            <a:graphicFrameLocks noGrp="1" noChangeAspect="1"/>
          </p:cNvGraphicFramePr>
          <p:nvPr>
            <p:ph sz="half" idx="2"/>
          </p:nvPr>
        </p:nvGraphicFramePr>
        <p:xfrm>
          <a:off x="1371600" y="4114800"/>
          <a:ext cx="2895600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10" name="Equation" r:id="rId5" imgW="799753" imgH="253890" progId="Equation.3">
                  <p:embed/>
                </p:oleObj>
              </mc:Choice>
              <mc:Fallback>
                <p:oleObj name="Equation" r:id="rId5" imgW="799753" imgH="25389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114800"/>
                        <a:ext cx="2895600" cy="91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4495800" y="4191000"/>
            <a:ext cx="4419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Consistent with simple dilution by volume expansion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>
                <a:solidFill>
                  <a:srgbClr val="4B2706"/>
                </a:solidFill>
                <a:latin typeface="Tahoma" charset="0"/>
                <a:cs typeface="Tahoma" charset="0"/>
              </a:rPr>
              <a:t>Example 2</a:t>
            </a:r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:  Relativistic particles</a:t>
            </a:r>
          </a:p>
        </p:txBody>
      </p:sp>
      <p:graphicFrame>
        <p:nvGraphicFramePr>
          <p:cNvPr id="45060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2743200" y="1295400"/>
          <a:ext cx="32766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0" name="Equation" r:id="rId3" imgW="2006600" imgH="508000" progId="Equation.3">
                  <p:embed/>
                </p:oleObj>
              </mc:Choice>
              <mc:Fallback>
                <p:oleObj name="Equation" r:id="rId3" imgW="2006600" imgH="508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295400"/>
                        <a:ext cx="32766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2629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295400" y="4724400"/>
          <a:ext cx="2743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1" name="Equation" r:id="rId5" imgW="761669" imgH="253890" progId="Equation.3">
                  <p:embed/>
                </p:oleObj>
              </mc:Choice>
              <mc:Fallback>
                <p:oleObj name="Equation" r:id="rId5" imgW="761669" imgH="25389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724400"/>
                        <a:ext cx="27432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819400" y="2667000"/>
          <a:ext cx="297180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2" name="Equation" r:id="rId7" imgW="1422400" imgH="444500" progId="Equation.3">
                  <p:embed/>
                </p:oleObj>
              </mc:Choice>
              <mc:Fallback>
                <p:oleObj name="Equation" r:id="rId7" imgW="1422400" imgH="444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667000"/>
                        <a:ext cx="2971800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3" name="Text Box 9"/>
          <p:cNvSpPr txBox="1">
            <a:spLocks noChangeArrowheads="1"/>
          </p:cNvSpPr>
          <p:nvPr/>
        </p:nvSpPr>
        <p:spPr bwMode="auto">
          <a:xfrm>
            <a:off x="1127125" y="2097088"/>
            <a:ext cx="6797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To determine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w,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recall that the pressure is:</a:t>
            </a:r>
          </a:p>
        </p:txBody>
      </p:sp>
      <p:sp>
        <p:nvSpPr>
          <p:cNvPr id="282634" name="Text Box 10"/>
          <p:cNvSpPr txBox="1">
            <a:spLocks noChangeArrowheads="1"/>
          </p:cNvSpPr>
          <p:nvPr/>
        </p:nvSpPr>
        <p:spPr bwMode="auto">
          <a:xfrm>
            <a:off x="533400" y="3810000"/>
            <a:ext cx="7966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For relativistic particles,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E=p,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so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P=</a:t>
            </a:r>
            <a:r>
              <a:rPr lang="el-GR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ρ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/3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, or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w=1/3.</a:t>
            </a:r>
            <a:endParaRPr lang="el-GR" i="1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282635" name="Text Box 11"/>
          <p:cNvSpPr txBox="1">
            <a:spLocks noChangeArrowheads="1"/>
          </p:cNvSpPr>
          <p:nvPr/>
        </p:nvSpPr>
        <p:spPr bwMode="auto">
          <a:xfrm>
            <a:off x="4479925" y="4572000"/>
            <a:ext cx="39020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Volume dilution PLUS wavelength stretching</a:t>
            </a:r>
          </a:p>
          <a:p>
            <a:pPr eaLnBrk="1" hangingPunct="1">
              <a:buFont typeface="Wingdings" charset="0"/>
              <a:buChar char="§"/>
            </a:pP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T~1/a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34" grpId="0"/>
      <p:bldP spid="28263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Equation of State of Dark Energy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250893" name="Object 1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327633160"/>
              </p:ext>
            </p:extLst>
          </p:nvPr>
        </p:nvGraphicFramePr>
        <p:xfrm>
          <a:off x="1600200" y="2627312"/>
          <a:ext cx="3897313" cy="125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2" name="Equation" r:id="rId3" imgW="1218671" imgH="393529" progId="Equation.3">
                  <p:embed/>
                </p:oleObj>
              </mc:Choice>
              <mc:Fallback>
                <p:oleObj name="Equation" r:id="rId3" imgW="121867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627312"/>
                        <a:ext cx="3897313" cy="1258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0897" name="Text Box 17"/>
          <p:cNvSpPr txBox="1">
            <a:spLocks noChangeArrowheads="1"/>
          </p:cNvSpPr>
          <p:nvPr/>
        </p:nvSpPr>
        <p:spPr bwMode="auto">
          <a:xfrm>
            <a:off x="2209800" y="4191000"/>
            <a:ext cx="2895600" cy="769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dirty="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Deceleration unless </a:t>
            </a:r>
            <a:r>
              <a:rPr lang="el-GR" sz="2200" i="1" dirty="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ρ</a:t>
            </a:r>
            <a:r>
              <a:rPr lang="en-US" sz="2200" i="1" dirty="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+3P </a:t>
            </a:r>
            <a:r>
              <a:rPr lang="en-US" sz="2200" dirty="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is negative</a:t>
            </a:r>
            <a:endParaRPr lang="el-GR" sz="2200" dirty="0">
              <a:solidFill>
                <a:srgbClr val="FF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143000" y="2089447"/>
            <a:ext cx="5490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Recall the equation for acceleration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937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That gravity typically decelerates is intuitive</a:t>
            </a:r>
          </a:p>
        </p:txBody>
      </p:sp>
      <p:pic>
        <p:nvPicPr>
          <p:cNvPr id="31748" name="Picture 3" descr="rocket_moon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075" y="1676400"/>
            <a:ext cx="1593850" cy="3657600"/>
          </a:xfrm>
        </p:spPr>
      </p:pic>
      <p:pic>
        <p:nvPicPr>
          <p:cNvPr id="30726" name="Picture 4" descr="rocke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676400"/>
            <a:ext cx="4129088" cy="3711575"/>
          </a:xfrm>
          <a:prstGeom prst="rect">
            <a:avLst/>
          </a:prstGeom>
          <a:ln w="3175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1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Ordinary Matter would induce deceleration</a:t>
            </a:r>
          </a:p>
        </p:txBody>
      </p:sp>
      <p:pic>
        <p:nvPicPr>
          <p:cNvPr id="265221" name="Picture 5" descr="rhocdmd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752600"/>
            <a:ext cx="5484813" cy="4087813"/>
          </a:xfrm>
          <a:prstGeom prst="rect">
            <a:avLst/>
          </a:prstGeom>
          <a:ln w="3175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33797" name="Object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848546"/>
              </p:ext>
            </p:extLst>
          </p:nvPr>
        </p:nvGraphicFramePr>
        <p:xfrm>
          <a:off x="7924800" y="5013325"/>
          <a:ext cx="11430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4" name="Equation" r:id="rId4" imgW="533400" imgH="368300" progId="Equation.3">
                  <p:embed/>
                </p:oleObj>
              </mc:Choice>
              <mc:Fallback>
                <p:oleObj name="Equation" r:id="rId4" imgW="5334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5013325"/>
                        <a:ext cx="1143000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Line 9"/>
          <p:cNvSpPr>
            <a:spLocks noChangeShapeType="1"/>
          </p:cNvSpPr>
          <p:nvPr/>
        </p:nvSpPr>
        <p:spPr bwMode="auto">
          <a:xfrm flipH="1">
            <a:off x="5562600" y="5546725"/>
            <a:ext cx="2286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1600200" y="1600200"/>
            <a:ext cx="664464" cy="4343400"/>
          </a:xfrm>
          <a:prstGeom prst="rect">
            <a:avLst/>
          </a:prstGeom>
          <a:solidFill>
            <a:srgbClr val="F4FFF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6600CC"/>
              </a:solidFill>
              <a:effectLst/>
              <a:latin typeface="Trebuchet MS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666307" y="3067493"/>
            <a:ext cx="2096386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64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>
                <a:solidFill>
                  <a:srgbClr val="4B2706"/>
                </a:solidFill>
                <a:latin typeface="Tahoma" charset="0"/>
                <a:cs typeface="Tahoma" charset="0"/>
              </a:rPr>
              <a:t>Example 3</a:t>
            </a:r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:  Cosmological Constant</a:t>
            </a:r>
          </a:p>
        </p:txBody>
      </p:sp>
      <p:graphicFrame>
        <p:nvGraphicFramePr>
          <p:cNvPr id="46084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2590800" y="1447800"/>
          <a:ext cx="45720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1" name="Equation" r:id="rId3" imgW="2006600" imgH="508000" progId="Equation.3">
                  <p:embed/>
                </p:oleObj>
              </mc:Choice>
              <mc:Fallback>
                <p:oleObj name="Equation" r:id="rId3" imgW="2006600" imgH="508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447800"/>
                        <a:ext cx="45720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5" name="Text Box 4"/>
          <p:cNvSpPr txBox="1">
            <a:spLocks noChangeArrowheads="1"/>
          </p:cNvSpPr>
          <p:nvPr/>
        </p:nvSpPr>
        <p:spPr bwMode="auto">
          <a:xfrm>
            <a:off x="1279525" y="2819400"/>
            <a:ext cx="61880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One possibility is that the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dark energy </a:t>
            </a: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is a cosmological constant with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w=-1.</a:t>
            </a:r>
            <a:endParaRPr lang="en-US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graphicFrame>
        <p:nvGraphicFramePr>
          <p:cNvPr id="286725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1657350" y="4114800"/>
          <a:ext cx="2322513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2" name="Equation" r:id="rId5" imgW="609336" imgH="241195" progId="Equation.3">
                  <p:embed/>
                </p:oleObj>
              </mc:Choice>
              <mc:Fallback>
                <p:oleObj name="Equation" r:id="rId5" imgW="609336" imgH="24119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7350" y="4114800"/>
                        <a:ext cx="2322513" cy="91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26" name="Text Box 6"/>
          <p:cNvSpPr txBox="1">
            <a:spLocks noChangeArrowheads="1"/>
          </p:cNvSpPr>
          <p:nvPr/>
        </p:nvSpPr>
        <p:spPr bwMode="auto">
          <a:xfrm>
            <a:off x="4495800" y="4191000"/>
            <a:ext cx="4419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Empty space contains energy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/>
            </a:r>
            <a:b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</a:br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Scale Factor</a:t>
            </a:r>
            <a:r>
              <a:rPr lang="en-US" sz="3200" i="1">
                <a:solidFill>
                  <a:srgbClr val="4B2706"/>
                </a:solidFill>
                <a:latin typeface="Tahoma" charset="0"/>
                <a:cs typeface="Tahoma" charset="0"/>
              </a:rPr>
              <a:t> a</a:t>
            </a:r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 quantifies expansion</a:t>
            </a:r>
          </a:p>
        </p:txBody>
      </p:sp>
      <p:pic>
        <p:nvPicPr>
          <p:cNvPr id="28677" name="Picture 3" descr="expand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828800"/>
            <a:ext cx="7772400" cy="3886200"/>
          </a:xfrm>
          <a:ln w="635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dirty="0">
                <a:solidFill>
                  <a:srgbClr val="4B2706"/>
                </a:solidFill>
                <a:latin typeface="Tahoma" charset="0"/>
                <a:cs typeface="Tahoma" charset="0"/>
              </a:rPr>
              <a:t>Example 3</a:t>
            </a:r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:  Cosmological Constant</a:t>
            </a:r>
          </a:p>
        </p:txBody>
      </p:sp>
      <p:graphicFrame>
        <p:nvGraphicFramePr>
          <p:cNvPr id="46084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2590800" y="1447800"/>
          <a:ext cx="45720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82" name="Equation" r:id="rId3" imgW="2006600" imgH="508000" progId="Equation.3">
                  <p:embed/>
                </p:oleObj>
              </mc:Choice>
              <mc:Fallback>
                <p:oleObj name="Equation" r:id="rId3" imgW="20066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447800"/>
                        <a:ext cx="45720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52400" y="2514600"/>
            <a:ext cx="89916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More generally, the equation of state of the dark energy is close to -1, which means the density does </a:t>
            </a:r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not</a:t>
            </a:r>
            <a:r>
              <a:rPr lang="en-US" b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get diluted as the universe expands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pic>
        <p:nvPicPr>
          <p:cNvPr id="10" name="Picture 1028" descr="sphere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9" t="7059" r="7059" b="7059"/>
          <a:stretch>
            <a:fillRect/>
          </a:stretch>
        </p:blipFill>
        <p:spPr bwMode="auto">
          <a:xfrm>
            <a:off x="3048000" y="3733800"/>
            <a:ext cx="3044825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167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dirty="0">
                <a:solidFill>
                  <a:srgbClr val="4B2706"/>
                </a:solidFill>
                <a:latin typeface="Tahoma" charset="0"/>
                <a:cs typeface="Tahoma" charset="0"/>
              </a:rPr>
              <a:t>Example 3</a:t>
            </a:r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:  Cosmological Constant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10" name="Picture 1028" descr="spher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9" t="7059" r="7059" b="7059"/>
          <a:stretch>
            <a:fillRect/>
          </a:stretch>
        </p:blipFill>
        <p:spPr bwMode="auto">
          <a:xfrm>
            <a:off x="3048000" y="3733800"/>
            <a:ext cx="3044825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7200" y="1447800"/>
            <a:ext cx="8458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800000"/>
              </a:solidFill>
              <a:latin typeface="Bookman Old Style"/>
              <a:cs typeface="Bookman Old Style"/>
              <a:sym typeface="Monotype Sort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/>
                <a:cs typeface="Bookman Old Style"/>
                <a:sym typeface="Monotype Sorts" pitchFamily="2" charset="2"/>
              </a:rPr>
              <a:t> Expect non-zero contribution to the vacuum energy due to quantum fluctuations</a:t>
            </a:r>
          </a:p>
          <a:p>
            <a:pPr>
              <a:buFont typeface="Wingdings" pitchFamily="2" charset="2"/>
              <a:buChar char="§"/>
            </a:pPr>
            <a:endParaRPr lang="en-US" dirty="0">
              <a:solidFill>
                <a:srgbClr val="800000"/>
              </a:solidFill>
              <a:latin typeface="Bookman Old Style"/>
              <a:cs typeface="Bookman Old Style"/>
              <a:sym typeface="Monotype Sort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/>
                <a:cs typeface="Bookman Old Style"/>
                <a:sym typeface="Monotype Sorts" pitchFamily="2" charset="2"/>
              </a:rPr>
              <a:t> Amplitude is too large (by 120 orders of magnitude!)</a:t>
            </a:r>
            <a:endParaRPr lang="en-US" i="1" baseline="30000" dirty="0">
              <a:solidFill>
                <a:srgbClr val="800000"/>
              </a:solidFill>
              <a:latin typeface="Bookman Old Style"/>
              <a:cs typeface="Bookman Old Style"/>
              <a:sym typeface="Monotype Sorts" pitchFamily="2" charset="2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227009"/>
              </p:ext>
            </p:extLst>
          </p:nvPr>
        </p:nvGraphicFramePr>
        <p:xfrm>
          <a:off x="5105400" y="2286000"/>
          <a:ext cx="2667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394" name="Equation" r:id="rId4" imgW="1778000" imgH="457200" progId="Equation.3">
                  <p:embed/>
                </p:oleObj>
              </mc:Choice>
              <mc:Fallback>
                <p:oleObj name="Equation" r:id="rId4" imgW="17780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05400" y="2286000"/>
                        <a:ext cx="26670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4612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" y="17526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For acceleration, r</a:t>
            </a:r>
            <a:r>
              <a:rPr lang="en-US" sz="2400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equire</a:t>
            </a:r>
            <a:endParaRPr lang="en-US" sz="2400" dirty="0" smtClean="0">
              <a:solidFill>
                <a:srgbClr val="800000"/>
              </a:solidFill>
              <a:latin typeface="Bookman Old Style"/>
              <a:cs typeface="Bookman Old Style"/>
            </a:endParaRPr>
          </a:p>
        </p:txBody>
      </p:sp>
      <p:pic>
        <p:nvPicPr>
          <p:cNvPr id="9" name="Picture 8" descr="po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209800"/>
            <a:ext cx="3759838" cy="3476487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Quintessence: Scalar Field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850147"/>
              </p:ext>
            </p:extLst>
          </p:nvPr>
        </p:nvGraphicFramePr>
        <p:xfrm>
          <a:off x="381000" y="2971800"/>
          <a:ext cx="4572000" cy="173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4" name="Equation" r:id="rId4" imgW="1803400" imgH="685800" progId="Equation.3">
                  <p:embed/>
                </p:oleObj>
              </mc:Choice>
              <mc:Fallback>
                <p:oleObj name="Equation" r:id="rId4" imgW="18034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4572000" cy="173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914400" y="2133600"/>
            <a:ext cx="546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9pPr>
          </a:lstStyle>
          <a:p>
            <a:pPr eaLnBrk="1" hangingPunct="1"/>
            <a:r>
              <a:rPr lang="el-GR" sz="3600" i="1">
                <a:solidFill>
                  <a:srgbClr val="802D1A"/>
                </a:solidFill>
              </a:rPr>
              <a:t>ρ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124200" y="2209800"/>
            <a:ext cx="512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Osaka" charset="0"/>
                <a:cs typeface="Osaka" charset="0"/>
              </a:defRPr>
            </a:lvl9pPr>
          </a:lstStyle>
          <a:p>
            <a:pPr eaLnBrk="1" hangingPunct="1"/>
            <a:r>
              <a:rPr lang="en-US" sz="3600" i="1">
                <a:solidFill>
                  <a:srgbClr val="802D1A"/>
                </a:solidFill>
              </a:rPr>
              <a:t>P</a:t>
            </a:r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3313112" y="27432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>
            <a:off x="1185862" y="2667000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73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" y="1524000"/>
            <a:ext cx="472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Equation of motion for a scalar field in an expanding Universe (can get by using conservation of </a:t>
            </a:r>
            <a:r>
              <a:rPr lang="en-US" i="1" dirty="0" err="1" smtClean="0">
                <a:solidFill>
                  <a:srgbClr val="800000"/>
                </a:solidFill>
                <a:latin typeface="Bookman Old Style"/>
                <a:cs typeface="Bookman Old Style"/>
              </a:rPr>
              <a:t>T</a:t>
            </a:r>
            <a:r>
              <a:rPr lang="en-US" i="1" baseline="-25000" dirty="0" err="1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μν</a:t>
            </a:r>
            <a:r>
              <a:rPr lang="en-US" dirty="0" smtClean="0">
                <a:solidFill>
                  <a:srgbClr val="800000"/>
                </a:solidFill>
                <a:latin typeface="Bookman Old Style"/>
                <a:ea typeface="Lucida Grande"/>
                <a:cs typeface="Bookman Old Style"/>
              </a:rPr>
              <a:t> with V=m</a:t>
            </a:r>
            <a:r>
              <a:rPr lang="en-US" baseline="30000" dirty="0" smtClean="0">
                <a:solidFill>
                  <a:srgbClr val="800000"/>
                </a:solidFill>
                <a:latin typeface="Bookman Old Style"/>
                <a:ea typeface="Lucida Grande"/>
                <a:cs typeface="Bookman Old Style"/>
              </a:rPr>
              <a:t>2</a:t>
            </a:r>
            <a:r>
              <a:rPr lang="en-US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φ</a:t>
            </a:r>
            <a:r>
              <a:rPr lang="en-US" i="1" baseline="30000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2</a:t>
            </a:r>
            <a:r>
              <a:rPr lang="en-US" i="1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)</a:t>
            </a:r>
            <a:endParaRPr lang="en-US" sz="2400" i="1" baseline="-25000" dirty="0" smtClean="0">
              <a:solidFill>
                <a:srgbClr val="800000"/>
              </a:solidFill>
              <a:latin typeface="Bookman Old Style"/>
              <a:cs typeface="Bookman Old Style"/>
            </a:endParaRPr>
          </a:p>
        </p:txBody>
      </p:sp>
      <p:pic>
        <p:nvPicPr>
          <p:cNvPr id="9" name="Picture 8" descr="po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209800"/>
            <a:ext cx="3759838" cy="3476487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Quintessence: Scalar Field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949563"/>
              </p:ext>
            </p:extLst>
          </p:nvPr>
        </p:nvGraphicFramePr>
        <p:xfrm>
          <a:off x="914400" y="3581400"/>
          <a:ext cx="254793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73" name="Equation" r:id="rId4" imgW="1181100" imgH="228600" progId="Equation.3">
                  <p:embed/>
                </p:oleObj>
              </mc:Choice>
              <mc:Fallback>
                <p:oleObj name="Equation" r:id="rId4" imgW="1181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581400"/>
                        <a:ext cx="2547938" cy="4921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28600" y="4267200"/>
            <a:ext cx="472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Friction term must be large or else field behaves like cold dark matter, so require </a:t>
            </a:r>
            <a:r>
              <a:rPr lang="en-US" i="1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m&lt;H~10</a:t>
            </a:r>
            <a:r>
              <a:rPr lang="en-US" i="1" baseline="30000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-33</a:t>
            </a:r>
            <a:r>
              <a:rPr lang="en-US" i="1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eV</a:t>
            </a:r>
            <a:r>
              <a:rPr lang="en-US" dirty="0" smtClean="0">
                <a:solidFill>
                  <a:srgbClr val="800000"/>
                </a:solidFill>
                <a:latin typeface="Bookman Old Style"/>
                <a:cs typeface="Bookman Old Style"/>
              </a:rPr>
              <a:t>. Then getting the right energy density requires </a:t>
            </a:r>
            <a:r>
              <a:rPr lang="en-US" dirty="0" err="1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φ~m</a:t>
            </a:r>
            <a:r>
              <a:rPr lang="en-US" baseline="-25000" dirty="0" err="1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Pl</a:t>
            </a:r>
            <a:endParaRPr lang="en-US" sz="2400" i="1" baseline="-25000" dirty="0" smtClean="0">
              <a:solidFill>
                <a:srgbClr val="800000"/>
              </a:soli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776154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Thermal History of the Universe</a:t>
            </a:r>
          </a:p>
        </p:txBody>
      </p:sp>
      <p:pic>
        <p:nvPicPr>
          <p:cNvPr id="47108" name="Picture 4" descr="rhoh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524000"/>
            <a:ext cx="601980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304800" y="1371600"/>
            <a:ext cx="2835275" cy="4862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 equation of state of dark energy is -1 to within 20%</a:t>
            </a:r>
            <a:b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Structure begins to grow when the universe becomes matter dominated</a:t>
            </a:r>
            <a:b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At very early times, the universe is dominated by radiation</a:t>
            </a: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9170445"/>
              </p:ext>
            </p:extLst>
          </p:nvPr>
        </p:nvGraphicFramePr>
        <p:xfrm>
          <a:off x="4508500" y="335915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56" name="Equation" r:id="rId4" imgW="127000" imgH="139700" progId="Equation.3">
                  <p:embed/>
                </p:oleObj>
              </mc:Choice>
              <mc:Fallback>
                <p:oleObj name="Equation" r:id="rId4" imgW="1270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08500" y="335915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Thermal History of the </a:t>
            </a:r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Universe: Recombination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4800" y="1371600"/>
            <a:ext cx="8534400" cy="350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At high temperatures, photons have energy above </a:t>
            </a:r>
            <a:r>
              <a:rPr lang="en-US" sz="2200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ε</a:t>
            </a:r>
            <a:r>
              <a:rPr lang="en-US" sz="2200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=13.6 </a:t>
            </a:r>
            <a:r>
              <a:rPr lang="en-US" sz="22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eV</a:t>
            </a:r>
            <a:r>
              <a:rPr lang="en-US" sz="2200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so can ionize hydrogen, so all electrons and protons are free. At lower temperature, neutral hydrogen forms.</a:t>
            </a: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Can determine abundance by assuming equilibrium:</a:t>
            </a:r>
            <a:b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sz="2200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Number of electrons equal to number of protons. Cross sections are related, so  </a:t>
            </a: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2483087"/>
              </p:ext>
            </p:extLst>
          </p:nvPr>
        </p:nvGraphicFramePr>
        <p:xfrm>
          <a:off x="2209800" y="3048000"/>
          <a:ext cx="4267200" cy="818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07" name="Equation" r:id="rId3" imgW="1257300" imgH="241300" progId="Equation.3">
                  <p:embed/>
                </p:oleObj>
              </mc:Choice>
              <mc:Fallback>
                <p:oleObj name="Equation" r:id="rId3" imgW="12573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9800" y="3048000"/>
                        <a:ext cx="4267200" cy="8189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728869"/>
              </p:ext>
            </p:extLst>
          </p:nvPr>
        </p:nvGraphicFramePr>
        <p:xfrm>
          <a:off x="2590800" y="5105400"/>
          <a:ext cx="3742266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08" name="Equation" r:id="rId5" imgW="1727200" imgH="457200" progId="Equation.3">
                  <p:embed/>
                </p:oleObj>
              </mc:Choice>
              <mc:Fallback>
                <p:oleObj name="Equation" r:id="rId5" imgW="1727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90800" y="5105400"/>
                        <a:ext cx="3742266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438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2438400"/>
            <a:ext cx="4724400" cy="3675513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Thermal History of the </a:t>
            </a:r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Universe: Recombination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184034"/>
              </p:ext>
            </p:extLst>
          </p:nvPr>
        </p:nvGraphicFramePr>
        <p:xfrm>
          <a:off x="4476750" y="3359150"/>
          <a:ext cx="1905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30" name="Equation" r:id="rId4" imgW="190500" imgH="139700" progId="Equation.3">
                  <p:embed/>
                </p:oleObj>
              </mc:Choice>
              <mc:Fallback>
                <p:oleObj name="Equation" r:id="rId4" imgW="1905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76750" y="3359150"/>
                        <a:ext cx="1905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938708"/>
              </p:ext>
            </p:extLst>
          </p:nvPr>
        </p:nvGraphicFramePr>
        <p:xfrm>
          <a:off x="4868334" y="1371600"/>
          <a:ext cx="3742266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31" name="Equation" r:id="rId6" imgW="1727200" imgH="457200" progId="Equation.3">
                  <p:embed/>
                </p:oleObj>
              </mc:Choice>
              <mc:Fallback>
                <p:oleObj name="Equation" r:id="rId6" imgW="1727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68334" y="1371600"/>
                        <a:ext cx="3742266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52400" y="1524000"/>
            <a:ext cx="4038600" cy="4862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This equilibrium solution is called the </a:t>
            </a:r>
            <a:r>
              <a:rPr lang="en-US" sz="2200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Saha</a:t>
            </a:r>
            <a:r>
              <a:rPr lang="en-US" sz="2200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approximation.</a:t>
            </a:r>
          </a:p>
          <a:p>
            <a:pPr eaLnBrk="1" hangingPunct="1">
              <a:buFont typeface="Wingdings" charset="0"/>
              <a:buChar char="§"/>
            </a:pPr>
            <a: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It breaks down – as do all equilibrium approximations in cosmology – when the reaction rates fall below the Hubble rate</a:t>
            </a:r>
          </a:p>
          <a:p>
            <a:pPr eaLnBrk="1" hangingPunct="1">
              <a:buFont typeface="Wingdings" charset="0"/>
              <a:buChar char="§"/>
            </a:pPr>
            <a: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Free electrons can’t find increasingly rare free protons to track equilibrium so the free electron fraction </a:t>
            </a:r>
            <a:r>
              <a:rPr lang="en-US" sz="2200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freezes out.</a:t>
            </a: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343400" y="6063159"/>
            <a:ext cx="4724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Exercise: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Determine electron fraction in </a:t>
            </a:r>
            <a:r>
              <a:rPr lang="en-US" sz="22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Saha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approximation</a:t>
            </a:r>
            <a:endParaRPr lang="en-US" sz="2200" b="1" i="1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751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Thermal History of the </a:t>
            </a:r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Universe: </a:t>
            </a:r>
            <a:r>
              <a:rPr lang="en-US" sz="3200" dirty="0" err="1" smtClean="0">
                <a:solidFill>
                  <a:srgbClr val="4B2706"/>
                </a:solidFill>
                <a:latin typeface="Tahoma" charset="0"/>
                <a:cs typeface="Tahoma" charset="0"/>
              </a:rPr>
              <a:t>Nucleosynthesis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197805"/>
              </p:ext>
            </p:extLst>
          </p:nvPr>
        </p:nvGraphicFramePr>
        <p:xfrm>
          <a:off x="4476750" y="3359150"/>
          <a:ext cx="1905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6" name="Equation" r:id="rId3" imgW="190500" imgH="139700" progId="Equation.3">
                  <p:embed/>
                </p:oleObj>
              </mc:Choice>
              <mc:Fallback>
                <p:oleObj name="Equation" r:id="rId3" imgW="1905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76750" y="3359150"/>
                        <a:ext cx="1905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400" y="1913216"/>
            <a:ext cx="4038600" cy="387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Wingdings" charset="2"/>
              <a:buChar char="§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Same principle at higher temperatures.</a:t>
            </a:r>
          </a:p>
          <a:p>
            <a:pPr marL="342900" indent="-342900" eaLnBrk="1" hangingPunct="1">
              <a:buFont typeface="Wingdings" charset="2"/>
              <a:buChar char="§"/>
            </a:pPr>
            <a: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Neutron/proton ratio is exponentially suppressed </a:t>
            </a:r>
          </a:p>
          <a:p>
            <a:pPr eaLnBrk="1" hangingPunct="1"/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  (e</a:t>
            </a:r>
            <a:r>
              <a:rPr lang="en-US" sz="2200" baseline="30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</a:t>
            </a:r>
            <a:r>
              <a:rPr lang="en-US" sz="2200" baseline="30000" dirty="0" err="1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Δ</a:t>
            </a:r>
            <a:r>
              <a:rPr lang="en-US" sz="2200" baseline="30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sz="2200" baseline="30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/T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 as long reactions    are fast</a:t>
            </a: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marL="342900" indent="-342900" eaLnBrk="1" hangingPunct="1">
              <a:buFont typeface="Wingdings" charset="2"/>
              <a:buChar char="§"/>
            </a:pP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Neutrons that freeze-out turn into helium via deuterium production</a:t>
            </a:r>
          </a:p>
          <a:p>
            <a:pPr marL="342900" indent="-342900" eaLnBrk="1" hangingPunct="1">
              <a:buFont typeface="Wingdings" charset="2"/>
              <a:buChar char="§"/>
            </a:pP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Some deuterium freezes out </a:t>
            </a: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0200" y="2133600"/>
            <a:ext cx="4927600" cy="3762227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600200" y="6012359"/>
            <a:ext cx="6705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Exercise: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Equate weak interactions to Hubble rate to obtain estimate for neutron freeze-out</a:t>
            </a: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916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Thermal History of the </a:t>
            </a:r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Universe: </a:t>
            </a:r>
            <a:b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</a:br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e</a:t>
            </a:r>
            <a:r>
              <a:rPr lang="en-US" sz="3200" baseline="300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+</a:t>
            </a:r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-e</a:t>
            </a:r>
            <a:r>
              <a:rPr lang="en-US" sz="3200" baseline="300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- </a:t>
            </a:r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Annihilation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400" y="1913216"/>
            <a:ext cx="378460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Wingdings" charset="2"/>
              <a:buChar char="§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Annihilation is rapid so electrons and positrons are in equilibrium until much below their temperature</a:t>
            </a:r>
          </a:p>
          <a:p>
            <a:pPr marL="342900" indent="-342900" eaLnBrk="1" hangingPunct="1">
              <a:buFont typeface="Wingdings" charset="2"/>
              <a:buChar char="§"/>
            </a:pP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But, there is an </a:t>
            </a:r>
            <a:r>
              <a:rPr lang="en-US" sz="2200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asymmetry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, an excess of electrons over positrons, so a small fraction of electrons remain</a:t>
            </a: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pic>
        <p:nvPicPr>
          <p:cNvPr id="5" name="Picture 4" descr="positr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209800"/>
            <a:ext cx="52832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97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838200" y="1600200"/>
            <a:ext cx="7924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There are 3 generations of neutrinos with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two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mass squared differences measured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685800" y="22860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743200"/>
            <a:ext cx="4597400" cy="3758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Comoving Coordinates/Distances</a:t>
            </a: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914400" y="1295400"/>
            <a:ext cx="7162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 coordinate differences on the grid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are called </a:t>
            </a:r>
            <a:r>
              <a:rPr lang="en-US" b="1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comoving</a:t>
            </a:r>
            <a:r>
              <a:rPr lang="en-US" b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distances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.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They are the equivalent of longitude &amp; latitude.</a:t>
            </a:r>
          </a:p>
        </p:txBody>
      </p:sp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743200"/>
            <a:ext cx="28019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558" name="Object 7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767483481"/>
              </p:ext>
            </p:extLst>
          </p:nvPr>
        </p:nvGraphicFramePr>
        <p:xfrm>
          <a:off x="5114925" y="4419600"/>
          <a:ext cx="2876550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7" name="Equation" r:id="rId4" imgW="1803400" imgH="558800" progId="Equation.3">
                  <p:embed/>
                </p:oleObj>
              </mc:Choice>
              <mc:Fallback>
                <p:oleObj name="Equation" r:id="rId4" imgW="1803400" imgH="558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925" y="4419600"/>
                        <a:ext cx="2876550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4191000" y="2590800"/>
            <a:ext cx="46640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To get a physical distance 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dl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from a set of coordinate differences (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</a:t>
            </a:r>
            <a:r>
              <a:rPr lang="el-GR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θ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,d</a:t>
            </a:r>
            <a:r>
              <a:rPr lang="el-GR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φ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), use the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metric</a:t>
            </a:r>
            <a:r>
              <a:rPr lang="en-US" sz="2000" i="1" dirty="0">
                <a:latin typeface="Bookman Old Style" charset="0"/>
                <a:cs typeface="Bookman Old Style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838200" y="1600200"/>
            <a:ext cx="74072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In the Standard Model, left-handed neutrinos interact weakly, while right-handed neutrinos – if they exist – are </a:t>
            </a:r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singlets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so are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sterile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. Mass terms can be written in terms of the vector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685800" y="22860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506496"/>
              </p:ext>
            </p:extLst>
          </p:nvPr>
        </p:nvGraphicFramePr>
        <p:xfrm>
          <a:off x="3657600" y="3200400"/>
          <a:ext cx="1422399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2" name="Equation" r:id="rId4" imgW="711200" imgH="571500" progId="Equation.3">
                  <p:embed/>
                </p:oleObj>
              </mc:Choice>
              <mc:Fallback>
                <p:oleObj name="Equation" r:id="rId4" imgW="711200" imgH="571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57600" y="3200400"/>
                        <a:ext cx="1422399" cy="11430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895500"/>
              </p:ext>
            </p:extLst>
          </p:nvPr>
        </p:nvGraphicFramePr>
        <p:xfrm>
          <a:off x="3810000" y="5334000"/>
          <a:ext cx="1919288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3" name="Equation" r:id="rId6" imgW="1143000" imgH="571500" progId="Equation.3">
                  <p:embed/>
                </p:oleObj>
              </mc:Choice>
              <mc:Fallback>
                <p:oleObj name="Equation" r:id="rId6" imgW="1143000" imgH="571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00" y="5334000"/>
                        <a:ext cx="1919288" cy="9588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838200" y="4267200"/>
            <a:ext cx="74072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Generally the mass matrix (for a single generation) can be written as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697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685800" y="22860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38200" y="2514600"/>
            <a:ext cx="7407275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Majorana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Mass: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=m; 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=0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Dirac Mass: 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m;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650270"/>
              </p:ext>
            </p:extLst>
          </p:nvPr>
        </p:nvGraphicFramePr>
        <p:xfrm>
          <a:off x="3657600" y="1371600"/>
          <a:ext cx="1919288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4" imgW="1143000" imgH="571500" progId="Equation.3">
                  <p:embed/>
                </p:oleObj>
              </mc:Choice>
              <mc:Fallback>
                <p:oleObj name="Equation" r:id="rId4" imgW="1143000" imgH="571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57600" y="1371600"/>
                        <a:ext cx="1919288" cy="9588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62000" y="4495800"/>
            <a:ext cx="80930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In both of these cases, there are only two degrees of freedom per generation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616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2" name="Object 32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09150534"/>
              </p:ext>
            </p:extLst>
          </p:nvPr>
        </p:nvGraphicFramePr>
        <p:xfrm>
          <a:off x="5181600" y="3582987"/>
          <a:ext cx="265113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00" name="Equation" r:id="rId4" imgW="126780" imgH="215526" progId="Equation.3">
                  <p:embed/>
                </p:oleObj>
              </mc:Choice>
              <mc:Fallback>
                <p:oleObj name="Equation" r:id="rId4" imgW="126780" imgH="21552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3582987"/>
                        <a:ext cx="265113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3" name="Object 37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188391517"/>
              </p:ext>
            </p:extLst>
          </p:nvPr>
        </p:nvGraphicFramePr>
        <p:xfrm>
          <a:off x="3332163" y="4497387"/>
          <a:ext cx="401637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01" name="Equation" r:id="rId6" imgW="177569" imgH="202936" progId="Equation.3">
                  <p:embed/>
                </p:oleObj>
              </mc:Choice>
              <mc:Fallback>
                <p:oleObj name="Equation" r:id="rId6" imgW="177569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2163" y="4497387"/>
                        <a:ext cx="401637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4" name="Object 34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819457403"/>
              </p:ext>
            </p:extLst>
          </p:nvPr>
        </p:nvGraphicFramePr>
        <p:xfrm>
          <a:off x="5148263" y="4659312"/>
          <a:ext cx="338137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02" name="Equation" r:id="rId8" imgW="126835" imgH="139518" progId="Equation.3">
                  <p:embed/>
                </p:oleObj>
              </mc:Choice>
              <mc:Fallback>
                <p:oleObj name="Equation" r:id="rId8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4659312"/>
                        <a:ext cx="338137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791200" y="1905000"/>
            <a:ext cx="28127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i="1" dirty="0" err="1" smtClean="0">
                <a:solidFill>
                  <a:srgbClr val="4B2706"/>
                </a:solidFill>
                <a:latin typeface="Arial" charset="0"/>
                <a:cs typeface="Arial" charset="0"/>
              </a:rPr>
              <a:t>Alpher</a:t>
            </a:r>
            <a:r>
              <a:rPr lang="en-US" sz="1400" i="1" dirty="0">
                <a:solidFill>
                  <a:srgbClr val="4B2706"/>
                </a:solidFill>
                <a:latin typeface="Arial" charset="0"/>
                <a:cs typeface="Arial" charset="0"/>
              </a:rPr>
              <a:t>, Herman, &amp; Gamow 1953</a:t>
            </a:r>
          </a:p>
        </p:txBody>
      </p:sp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838200" y="2363787"/>
            <a:ext cx="7407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Assume there are no neutrinos initially when the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temperature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is much larger than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. The rate for producing them via, e.g., </a:t>
            </a:r>
          </a:p>
        </p:txBody>
      </p:sp>
      <p:sp>
        <p:nvSpPr>
          <p:cNvPr id="48137" name="Text Box 18"/>
          <p:cNvSpPr txBox="1">
            <a:spLocks noChangeArrowheads="1"/>
          </p:cNvSpPr>
          <p:nvPr/>
        </p:nvSpPr>
        <p:spPr bwMode="auto">
          <a:xfrm>
            <a:off x="1143000" y="5030787"/>
            <a:ext cx="171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is of order </a:t>
            </a:r>
          </a:p>
        </p:txBody>
      </p:sp>
      <p:sp>
        <p:nvSpPr>
          <p:cNvPr id="48138" name="Line 20"/>
          <p:cNvSpPr>
            <a:spLocks noChangeShapeType="1"/>
          </p:cNvSpPr>
          <p:nvPr/>
        </p:nvSpPr>
        <p:spPr bwMode="auto">
          <a:xfrm>
            <a:off x="3200400" y="3963987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9" name="Line 22"/>
          <p:cNvSpPr>
            <a:spLocks noChangeShapeType="1"/>
          </p:cNvSpPr>
          <p:nvPr/>
        </p:nvSpPr>
        <p:spPr bwMode="auto">
          <a:xfrm flipV="1">
            <a:off x="3200400" y="4344987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0" name="Line 25"/>
          <p:cNvSpPr>
            <a:spLocks noChangeShapeType="1"/>
          </p:cNvSpPr>
          <p:nvPr/>
        </p:nvSpPr>
        <p:spPr bwMode="auto">
          <a:xfrm>
            <a:off x="3733800" y="4344987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1" name="Text Box 26"/>
          <p:cNvSpPr txBox="1">
            <a:spLocks noChangeArrowheads="1"/>
          </p:cNvSpPr>
          <p:nvPr/>
        </p:nvSpPr>
        <p:spPr bwMode="auto">
          <a:xfrm>
            <a:off x="4267200" y="4344987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>
                <a:solidFill>
                  <a:schemeClr val="tx1"/>
                </a:solidFill>
              </a:rPr>
              <a:t>Z</a:t>
            </a:r>
          </a:p>
        </p:txBody>
      </p:sp>
      <p:sp>
        <p:nvSpPr>
          <p:cNvPr id="48142" name="Line 27"/>
          <p:cNvSpPr>
            <a:spLocks noChangeShapeType="1"/>
          </p:cNvSpPr>
          <p:nvPr/>
        </p:nvSpPr>
        <p:spPr bwMode="auto">
          <a:xfrm flipV="1">
            <a:off x="5029200" y="3887787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3" name="Line 28"/>
          <p:cNvSpPr>
            <a:spLocks noChangeShapeType="1"/>
          </p:cNvSpPr>
          <p:nvPr/>
        </p:nvSpPr>
        <p:spPr bwMode="auto">
          <a:xfrm>
            <a:off x="5029200" y="4344987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48144" name="Object 39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086340715"/>
              </p:ext>
            </p:extLst>
          </p:nvPr>
        </p:nvGraphicFramePr>
        <p:xfrm>
          <a:off x="3333750" y="3659187"/>
          <a:ext cx="4000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03" name="Equation" r:id="rId10" imgW="177569" imgH="202936" progId="Equation.3">
                  <p:embed/>
                </p:oleObj>
              </mc:Choice>
              <mc:Fallback>
                <p:oleObj name="Equation" r:id="rId10" imgW="177569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0" y="3659187"/>
                        <a:ext cx="40005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45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854004"/>
              </p:ext>
            </p:extLst>
          </p:nvPr>
        </p:nvGraphicFramePr>
        <p:xfrm>
          <a:off x="3124200" y="5335587"/>
          <a:ext cx="2514600" cy="129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04" name="Equation" r:id="rId12" imgW="914400" imgH="469900" progId="Equation.3">
                  <p:embed/>
                </p:oleObj>
              </mc:Choice>
              <mc:Fallback>
                <p:oleObj name="Equation" r:id="rId12" imgW="9144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335587"/>
                        <a:ext cx="2514600" cy="129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685800" y="22860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898525" y="1519535"/>
            <a:ext cx="74072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Neutrinos were produced in the early universe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131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50180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03395771"/>
              </p:ext>
            </p:extLst>
          </p:nvPr>
        </p:nvGraphicFramePr>
        <p:xfrm>
          <a:off x="3352800" y="1377950"/>
          <a:ext cx="3124200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3" name="Equation" r:id="rId3" imgW="1384300" imgH="469900" progId="Equation.3">
                  <p:embed/>
                </p:oleObj>
              </mc:Choice>
              <mc:Fallback>
                <p:oleObj name="Equation" r:id="rId3" imgW="13843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377950"/>
                        <a:ext cx="3124200" cy="106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8425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676400" y="4419600"/>
          <a:ext cx="6629400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4" name="Equation" r:id="rId5" imgW="2971800" imgH="495300" progId="Equation.3">
                  <p:embed/>
                </p:oleObj>
              </mc:Choice>
              <mc:Fallback>
                <p:oleObj name="Equation" r:id="rId5" imgW="2971800" imgH="4953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419600"/>
                        <a:ext cx="6629400" cy="110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3200400" y="2743200"/>
            <a:ext cx="426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since the universe is radiation dominated at early times</a:t>
            </a:r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 flipV="1">
            <a:off x="4876800" y="2057400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1066800" y="3505200"/>
            <a:ext cx="74072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 ratio of the neutrino production rate to the expansion rate is therefore</a:t>
            </a:r>
          </a:p>
        </p:txBody>
      </p:sp>
      <p:graphicFrame>
        <p:nvGraphicFramePr>
          <p:cNvPr id="188427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971800" y="2590800"/>
          <a:ext cx="3281363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5" name="Equation" r:id="rId7" imgW="965200" imgH="469900" progId="Equation.3">
                  <p:embed/>
                </p:oleObj>
              </mc:Choice>
              <mc:Fallback>
                <p:oleObj name="Equation" r:id="rId7" imgW="965200" imgH="4699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590800"/>
                        <a:ext cx="3281363" cy="159702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447800"/>
            <a:ext cx="3429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Compare this to the expansion rate: 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762000" y="1219200"/>
            <a:ext cx="7331075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At T above 5 </a:t>
            </a:r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Mev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, the neutrinos have a Fermi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-Dirac distribution with temperature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equal to the electron/photon temperature.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914400" y="5200650"/>
            <a:ext cx="7559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After the neutrinos decouple from the rest of the plasma (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T&lt;</a:t>
            </a: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MeV), they still maintain Fermi-Dirac distribution with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T~1/a.</a:t>
            </a:r>
          </a:p>
        </p:txBody>
      </p:sp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90800"/>
            <a:ext cx="3314700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593725" y="1600200"/>
            <a:ext cx="8397875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You might think neutrinos would have the same temperature as photons today, but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photons gained energy from electron/positron annihilation when </a:t>
            </a:r>
            <a:r>
              <a:rPr lang="en-US" i="1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T~m</a:t>
            </a:r>
            <a:r>
              <a:rPr lang="en-US" i="1" baseline="-25000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</a:t>
            </a:r>
            <a:endParaRPr lang="en-US" i="1" baseline="-250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609600" y="2859088"/>
            <a:ext cx="6197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Use entropy conservation: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sa</a:t>
            </a:r>
            <a:r>
              <a:rPr lang="en-US" i="1" baseline="30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3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=constant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609600" y="3657600"/>
            <a:ext cx="8016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Together with the fact that the neutrino temperature does scale as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</a:t>
            </a:r>
            <a:r>
              <a:rPr lang="en-US" i="1" baseline="30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-1</a:t>
            </a:r>
          </a:p>
        </p:txBody>
      </p:sp>
      <p:graphicFrame>
        <p:nvGraphicFramePr>
          <p:cNvPr id="52231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4267200" y="4419600"/>
          <a:ext cx="2438400" cy="147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0" name="Equation" r:id="rId3" imgW="736280" imgH="444307" progId="Equation.3">
                  <p:embed/>
                </p:oleObj>
              </mc:Choice>
              <mc:Fallback>
                <p:oleObj name="Equation" r:id="rId3" imgW="736280" imgH="444307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419600"/>
                        <a:ext cx="2438400" cy="1471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19558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590800" y="2057400"/>
          <a:ext cx="556260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8" name="Equation" r:id="rId3" imgW="2120900" imgH="469900" progId="Equation.3">
                  <p:embed/>
                </p:oleObj>
              </mc:Choice>
              <mc:Fallback>
                <p:oleObj name="Equation" r:id="rId3" imgW="21209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057400"/>
                        <a:ext cx="5562600" cy="123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90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628900" y="3522663"/>
          <a:ext cx="6134100" cy="104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9" name="Equation" r:id="rId5" imgW="2895600" imgH="495300" progId="Equation.3">
                  <p:embed/>
                </p:oleObj>
              </mc:Choice>
              <mc:Fallback>
                <p:oleObj name="Equation" r:id="rId5" imgW="2895600" imgH="4953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8900" y="3522663"/>
                        <a:ext cx="6134100" cy="1049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152400" y="1676400"/>
            <a:ext cx="2438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Before electron positron annihilation: 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195593" name="Text Box 9"/>
          <p:cNvSpPr txBox="1">
            <a:spLocks noChangeArrowheads="1"/>
          </p:cNvSpPr>
          <p:nvPr/>
        </p:nvSpPr>
        <p:spPr bwMode="auto">
          <a:xfrm>
            <a:off x="457200" y="3886200"/>
            <a:ext cx="19230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Afterwards: 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graphicFrame>
        <p:nvGraphicFramePr>
          <p:cNvPr id="195594" name="Object 1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724400" y="4724400"/>
          <a:ext cx="2060575" cy="128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0" name="Equation" r:id="rId7" imgW="774364" imgH="482391" progId="Equation.3">
                  <p:embed/>
                </p:oleObj>
              </mc:Choice>
              <mc:Fallback>
                <p:oleObj name="Equation" r:id="rId7" imgW="774364" imgH="482391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724400"/>
                        <a:ext cx="2060575" cy="1284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596" name="Text Box 12"/>
          <p:cNvSpPr txBox="1">
            <a:spLocks noChangeArrowheads="1"/>
          </p:cNvSpPr>
          <p:nvPr/>
        </p:nvSpPr>
        <p:spPr bwMode="auto">
          <a:xfrm>
            <a:off x="517525" y="5145088"/>
            <a:ext cx="3484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Equate the two to get: </a:t>
            </a:r>
          </a:p>
        </p:txBody>
      </p:sp>
      <p:sp>
        <p:nvSpPr>
          <p:cNvPr id="195597" name="Text Box 13"/>
          <p:cNvSpPr txBox="1">
            <a:spLocks noChangeArrowheads="1"/>
          </p:cNvSpPr>
          <p:nvPr/>
        </p:nvSpPr>
        <p:spPr bwMode="auto">
          <a:xfrm>
            <a:off x="3352800" y="1447800"/>
            <a:ext cx="1200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photons</a:t>
            </a:r>
          </a:p>
        </p:txBody>
      </p:sp>
      <p:sp>
        <p:nvSpPr>
          <p:cNvPr id="195599" name="Text Box 15"/>
          <p:cNvSpPr txBox="1">
            <a:spLocks noChangeArrowheads="1"/>
          </p:cNvSpPr>
          <p:nvPr/>
        </p:nvSpPr>
        <p:spPr bwMode="auto">
          <a:xfrm>
            <a:off x="4724400" y="1385888"/>
            <a:ext cx="2646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electrons/positrons</a:t>
            </a:r>
          </a:p>
        </p:txBody>
      </p:sp>
      <p:sp>
        <p:nvSpPr>
          <p:cNvPr id="195600" name="Text Box 16"/>
          <p:cNvSpPr txBox="1">
            <a:spLocks noChangeArrowheads="1"/>
          </p:cNvSpPr>
          <p:nvPr/>
        </p:nvSpPr>
        <p:spPr bwMode="auto">
          <a:xfrm>
            <a:off x="7239000" y="167640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neutrinos</a:t>
            </a:r>
          </a:p>
        </p:txBody>
      </p:sp>
      <p:sp>
        <p:nvSpPr>
          <p:cNvPr id="195601" name="Line 17"/>
          <p:cNvSpPr>
            <a:spLocks noChangeShapeType="1"/>
          </p:cNvSpPr>
          <p:nvPr/>
        </p:nvSpPr>
        <p:spPr bwMode="auto">
          <a:xfrm>
            <a:off x="3962400" y="17526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602" name="Line 18"/>
          <p:cNvSpPr>
            <a:spLocks noChangeShapeType="1"/>
          </p:cNvSpPr>
          <p:nvPr/>
        </p:nvSpPr>
        <p:spPr bwMode="auto">
          <a:xfrm>
            <a:off x="5791200" y="17526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603" name="Line 19"/>
          <p:cNvSpPr>
            <a:spLocks noChangeShapeType="1"/>
          </p:cNvSpPr>
          <p:nvPr/>
        </p:nvSpPr>
        <p:spPr bwMode="auto">
          <a:xfrm flipH="1">
            <a:off x="6781800" y="19812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2" grpId="0"/>
      <p:bldP spid="195593" grpId="0"/>
      <p:bldP spid="195596" grpId="0"/>
      <p:bldP spid="195597" grpId="0"/>
      <p:bldP spid="195599" grpId="0"/>
      <p:bldP spid="195600" grpId="0"/>
      <p:bldP spid="195601" grpId="0" animBg="1"/>
      <p:bldP spid="195602" grpId="0" animBg="1"/>
      <p:bldP spid="19560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54276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001509"/>
              </p:ext>
            </p:extLst>
          </p:nvPr>
        </p:nvGraphicFramePr>
        <p:xfrm>
          <a:off x="2590800" y="2057400"/>
          <a:ext cx="4572000" cy="1115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8" name="Equation" r:id="rId3" imgW="1040948" imgH="253890" progId="Equation.3">
                  <p:embed/>
                </p:oleObj>
              </mc:Choice>
              <mc:Fallback>
                <p:oleObj name="Equation" r:id="rId3" imgW="1040948" imgH="25389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057400"/>
                        <a:ext cx="4572000" cy="11159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7" name="Text Box 7"/>
          <p:cNvSpPr txBox="1">
            <a:spLocks noChangeArrowheads="1"/>
          </p:cNvSpPr>
          <p:nvPr/>
        </p:nvSpPr>
        <p:spPr bwMode="auto">
          <a:xfrm>
            <a:off x="3886200" y="3573462"/>
            <a:ext cx="4419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Number of species of weakly interacting neutrinos</a:t>
            </a:r>
          </a:p>
        </p:txBody>
      </p:sp>
      <p:sp>
        <p:nvSpPr>
          <p:cNvPr id="54278" name="Line 8"/>
          <p:cNvSpPr>
            <a:spLocks noChangeShapeType="1"/>
          </p:cNvSpPr>
          <p:nvPr/>
        </p:nvSpPr>
        <p:spPr bwMode="auto">
          <a:xfrm flipV="1">
            <a:off x="5029200" y="2971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9" name="Text Box 9"/>
          <p:cNvSpPr txBox="1">
            <a:spLocks noChangeArrowheads="1"/>
          </p:cNvSpPr>
          <p:nvPr/>
        </p:nvSpPr>
        <p:spPr bwMode="auto">
          <a:xfrm>
            <a:off x="1219200" y="4495800"/>
            <a:ext cx="72548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There are ~ a hundred quadrillion cosmic neutrinos (flux of 115x3c = 10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13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cm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-2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sec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-1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 passing through this screen (~10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4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cm</a:t>
            </a:r>
            <a:r>
              <a:rPr lang="en-US" baseline="30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2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 every second.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219200" y="1295400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Exercise: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Calibrate off the well-known CMB temperature and find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55300" name="Object 10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71530755"/>
              </p:ext>
            </p:extLst>
          </p:nvPr>
        </p:nvGraphicFramePr>
        <p:xfrm>
          <a:off x="5029200" y="2506662"/>
          <a:ext cx="31242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79" name="Equation" r:id="rId3" imgW="1511300" imgH="469900" progId="Equation.3">
                  <p:embed/>
                </p:oleObj>
              </mc:Choice>
              <mc:Fallback>
                <p:oleObj name="Equation" r:id="rId3" imgW="1511300" imgH="4699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506662"/>
                        <a:ext cx="3124200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0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78062"/>
            <a:ext cx="2667000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12"/>
          <p:cNvSpPr txBox="1">
            <a:spLocks noChangeArrowheads="1"/>
          </p:cNvSpPr>
          <p:nvPr/>
        </p:nvSpPr>
        <p:spPr bwMode="auto">
          <a:xfrm>
            <a:off x="838200" y="4487862"/>
            <a:ext cx="4916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So the detection rate is of order</a:t>
            </a:r>
          </a:p>
        </p:txBody>
      </p:sp>
      <p:graphicFrame>
        <p:nvGraphicFramePr>
          <p:cNvPr id="55304" name="Object 15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888775968"/>
              </p:ext>
            </p:extLst>
          </p:nvPr>
        </p:nvGraphicFramePr>
        <p:xfrm>
          <a:off x="1752600" y="5173662"/>
          <a:ext cx="5105400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80" name="Equation" r:id="rId6" imgW="2336800" imgH="457200" progId="Equation.3">
                  <p:embed/>
                </p:oleObj>
              </mc:Choice>
              <mc:Fallback>
                <p:oleObj name="Equation" r:id="rId6" imgW="2336800" imgH="457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173662"/>
                        <a:ext cx="5105400" cy="99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1219200"/>
            <a:ext cx="6858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Unfortunately, we can’t detect these directly because the cross section is too small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305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But they do contribute to the energy of the universe. At early times, they are relativistic, so (</a:t>
            </a:r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Exercise:)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their energy density is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294291"/>
              </p:ext>
            </p:extLst>
          </p:nvPr>
        </p:nvGraphicFramePr>
        <p:xfrm>
          <a:off x="2667000" y="2438400"/>
          <a:ext cx="272626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9" name="Equation" r:id="rId3" imgW="1168400" imgH="457200" progId="Equation.3">
                  <p:embed/>
                </p:oleObj>
              </mc:Choice>
              <mc:Fallback>
                <p:oleObj name="Equation" r:id="rId3" imgW="1168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67000" y="2438400"/>
                        <a:ext cx="2726268" cy="1066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33400" y="3733800"/>
            <a:ext cx="8305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This follows from the entropy calculation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eff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is actually a little greater than 3 because neutrinos share a bit of the energy when electrons and positrons freeze-out: N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eff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=3.046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Anisotropies in the CMB are sensitive to N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eff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The scale factor </a:t>
            </a:r>
            <a:r>
              <a:rPr lang="en-US" sz="3200" i="1" dirty="0">
                <a:solidFill>
                  <a:srgbClr val="4B2706"/>
                </a:solidFill>
                <a:latin typeface="Tahoma" charset="0"/>
                <a:cs typeface="Tahoma" charset="0"/>
              </a:rPr>
              <a:t>a(t) </a:t>
            </a:r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is the key function in the </a:t>
            </a:r>
            <a:r>
              <a:rPr lang="en-US" sz="3200" dirty="0" err="1">
                <a:solidFill>
                  <a:srgbClr val="4B2706"/>
                </a:solidFill>
                <a:latin typeface="Tahoma" charset="0"/>
                <a:cs typeface="Tahoma" charset="0"/>
              </a:rPr>
              <a:t>Friedmann</a:t>
            </a:r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-Robertson-Walker metric</a:t>
            </a:r>
          </a:p>
        </p:txBody>
      </p:sp>
      <p:graphicFrame>
        <p:nvGraphicFramePr>
          <p:cNvPr id="24580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62000" y="3863975"/>
          <a:ext cx="4419600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1" name="Equation" r:id="rId3" imgW="1485900" imgH="190500" progId="Equation.3">
                  <p:embed/>
                </p:oleObj>
              </mc:Choice>
              <mc:Fallback>
                <p:oleObj name="Equation" r:id="rId3" imgW="1485900" imgH="1905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863975"/>
                        <a:ext cx="4419600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838200" y="5029200"/>
          <a:ext cx="464820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2" name="Equation" r:id="rId5" imgW="1459866" imgH="253890" progId="Equation.3">
                  <p:embed/>
                </p:oleObj>
              </mc:Choice>
              <mc:Fallback>
                <p:oleObj name="Equation" r:id="rId5" imgW="1459866" imgH="25389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029200"/>
                        <a:ext cx="4648200" cy="80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Text Box 13"/>
          <p:cNvSpPr txBox="1">
            <a:spLocks noChangeArrowheads="1"/>
          </p:cNvSpPr>
          <p:nvPr/>
        </p:nvSpPr>
        <p:spPr bwMode="auto">
          <a:xfrm>
            <a:off x="2809875" y="4572000"/>
            <a:ext cx="49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or</a:t>
            </a:r>
          </a:p>
        </p:txBody>
      </p:sp>
      <p:sp>
        <p:nvSpPr>
          <p:cNvPr id="24584" name="Text Box 16"/>
          <p:cNvSpPr txBox="1">
            <a:spLocks noChangeArrowheads="1"/>
          </p:cNvSpPr>
          <p:nvPr/>
        </p:nvSpPr>
        <p:spPr bwMode="auto">
          <a:xfrm>
            <a:off x="746125" y="2782888"/>
            <a:ext cx="77882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In a flat universe (our universe) 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k=0, </a:t>
            </a: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and the metric reduces to</a:t>
            </a:r>
          </a:p>
        </p:txBody>
      </p:sp>
      <p:sp>
        <p:nvSpPr>
          <p:cNvPr id="2058" name="Text Box 17"/>
          <p:cNvSpPr txBox="1">
            <a:spLocks noChangeArrowheads="1"/>
          </p:cNvSpPr>
          <p:nvPr/>
        </p:nvSpPr>
        <p:spPr bwMode="auto">
          <a:xfrm>
            <a:off x="6858000" y="4343400"/>
            <a:ext cx="1662113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i="1" dirty="0" err="1" smtClean="0">
                <a:solidFill>
                  <a:srgbClr val="660066"/>
                </a:solidFill>
                <a:latin typeface="Bookman Old Style" charset="0"/>
                <a:cs typeface="Bookman Old Style" charset="0"/>
              </a:rPr>
              <a:t>ħ</a:t>
            </a:r>
            <a:r>
              <a:rPr lang="en-US" i="1" dirty="0" smtClean="0">
                <a:solidFill>
                  <a:srgbClr val="660066"/>
                </a:solidFill>
                <a:latin typeface="Bookman Old Style" charset="0"/>
                <a:cs typeface="Bookman Old Style" charset="0"/>
              </a:rPr>
              <a:t>=c=</a:t>
            </a:r>
            <a:r>
              <a:rPr lang="en-US" i="1" dirty="0" err="1" smtClean="0">
                <a:solidFill>
                  <a:srgbClr val="660066"/>
                </a:solidFill>
                <a:latin typeface="Bookman Old Style" charset="0"/>
                <a:cs typeface="Bookman Old Style" charset="0"/>
              </a:rPr>
              <a:t>k</a:t>
            </a:r>
            <a:r>
              <a:rPr lang="en-US" i="1" baseline="-25000" dirty="0" err="1" smtClean="0">
                <a:solidFill>
                  <a:srgbClr val="660066"/>
                </a:solidFill>
                <a:latin typeface="Bookman Old Style" charset="0"/>
                <a:cs typeface="Bookman Old Style" charset="0"/>
              </a:rPr>
              <a:t>B</a:t>
            </a:r>
            <a:r>
              <a:rPr lang="en-US" i="1" dirty="0" smtClean="0">
                <a:solidFill>
                  <a:srgbClr val="660066"/>
                </a:solidFill>
                <a:latin typeface="Bookman Old Style" charset="0"/>
                <a:cs typeface="Bookman Old Style" charset="0"/>
              </a:rPr>
              <a:t>=1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5318469"/>
              </p:ext>
            </p:extLst>
          </p:nvPr>
        </p:nvGraphicFramePr>
        <p:xfrm>
          <a:off x="838200" y="1524000"/>
          <a:ext cx="6919784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3" name="Equation" r:id="rId7" imgW="2844800" imgH="469900" progId="Equation.3">
                  <p:embed/>
                </p:oleObj>
              </mc:Choice>
              <mc:Fallback>
                <p:oleObj name="Equation" r:id="rId7" imgW="28448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8200" y="1524000"/>
                        <a:ext cx="6919784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1219200" y="1676400"/>
            <a:ext cx="68580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They also contribute to the energy of the universe at late times. The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energy density of massive neutrinos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today is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:</a:t>
            </a:r>
          </a:p>
        </p:txBody>
      </p:sp>
      <p:graphicFrame>
        <p:nvGraphicFramePr>
          <p:cNvPr id="563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559530"/>
              </p:ext>
            </p:extLst>
          </p:nvPr>
        </p:nvGraphicFramePr>
        <p:xfrm>
          <a:off x="1371600" y="3111500"/>
          <a:ext cx="6183313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31" name="Equation" r:id="rId3" imgW="2146300" imgH="558800" progId="Equation.3">
                  <p:embed/>
                </p:oleObj>
              </mc:Choice>
              <mc:Fallback>
                <p:oleObj name="Equation" r:id="rId3" imgW="2146300" imgH="558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111500"/>
                        <a:ext cx="6183313" cy="161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11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8392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It is unlikely though that a ~20 </a:t>
            </a:r>
            <a:r>
              <a:rPr lang="en-US" sz="22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eV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neutrino is the dark matter, because </a:t>
            </a:r>
            <a:r>
              <a:rPr lang="en-US" sz="2200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hot dark matter </a:t>
            </a:r>
            <a:r>
              <a:rPr lang="en-US" sz="22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removes structure on small scales, which does not agree with observations, and because the upper limit on the electron neutrino mass is ~2eV</a:t>
            </a:r>
            <a:endParaRPr lang="en-US" sz="2200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124200"/>
            <a:ext cx="7239000" cy="237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956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305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This impact on large scale structure may be observed even if neutrinos constitute only a small fraction of the dark matter. I.e., we can hope to constrain neutrino masses by observing large scale structure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124200"/>
            <a:ext cx="7239000" cy="237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209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838200" y="2514600"/>
            <a:ext cx="7407275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Majorana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Mass: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=m; 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=0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Dirac Mass: 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m;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685800" y="22860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190316"/>
              </p:ext>
            </p:extLst>
          </p:nvPr>
        </p:nvGraphicFramePr>
        <p:xfrm>
          <a:off x="3657600" y="1371600"/>
          <a:ext cx="1919288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84" name="Equation" r:id="rId4" imgW="1143000" imgH="571500" progId="Equation.3">
                  <p:embed/>
                </p:oleObj>
              </mc:Choice>
              <mc:Fallback>
                <p:oleObj name="Equation" r:id="rId4" imgW="1143000" imgH="571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57600" y="1371600"/>
                        <a:ext cx="1919288" cy="9588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435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838200" y="2514600"/>
            <a:ext cx="74072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Majorana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Mass: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=m; 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=0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Dirac Mass: 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m;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=0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See-Saw Mechanism: </a:t>
            </a:r>
            <a:r>
              <a:rPr lang="en-US" i="1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=m; </a:t>
            </a:r>
            <a:r>
              <a:rPr lang="en-US" i="1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; 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-25000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=0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685800" y="22860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Neutrinos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662455"/>
              </p:ext>
            </p:extLst>
          </p:nvPr>
        </p:nvGraphicFramePr>
        <p:xfrm>
          <a:off x="3657600" y="1371600"/>
          <a:ext cx="1919288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9" name="Equation" r:id="rId4" imgW="1143000" imgH="571500" progId="Equation.3">
                  <p:embed/>
                </p:oleObj>
              </mc:Choice>
              <mc:Fallback>
                <p:oleObj name="Equation" r:id="rId4" imgW="1143000" imgH="571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57600" y="1371600"/>
                        <a:ext cx="1919288" cy="9588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28600" y="4648200"/>
            <a:ext cx="8915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Explains why observed neutrino masses (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i="1" baseline="30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2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/M)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are so small. I.e., if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is of order quark and lepton masses and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is of order GUT scale, observed masses of order 10</a:t>
            </a:r>
            <a:r>
              <a:rPr lang="en-US" baseline="30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-3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eV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Majorana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mass terms (m</a:t>
            </a:r>
            <a:r>
              <a:rPr lang="en-US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or </a:t>
            </a:r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</a:t>
            </a:r>
            <a:r>
              <a:rPr lang="en-US" baseline="-25000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 violates lepton number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676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err="1" smtClean="0">
                <a:solidFill>
                  <a:srgbClr val="4B2706"/>
                </a:solidFill>
                <a:latin typeface="Tahoma" charset="0"/>
                <a:cs typeface="Tahoma" charset="0"/>
              </a:rPr>
              <a:t>Leptogenesis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3058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Where did the electron-positron (equivalently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baryon asymmetry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 come from?</a:t>
            </a:r>
          </a:p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Sakharov laid down 3 principles for an asymmetry to develop: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Lepton (or baryon) number violation</a:t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CP violation</a:t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/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 smtClean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Out-of-Equilibrium</a:t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891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err="1" smtClean="0">
                <a:solidFill>
                  <a:srgbClr val="4B2706"/>
                </a:solidFill>
                <a:latin typeface="Tahoma" charset="0"/>
                <a:cs typeface="Tahoma" charset="0"/>
              </a:rPr>
              <a:t>Leptogenesis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3058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Where did the electron-positron (equivalently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baryon asymmetry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) come from?</a:t>
            </a:r>
          </a:p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Sakharov laid down 3 principles for an asymmetry to develop: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Lepton (or baryon) number violation</a:t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   </a:t>
            </a:r>
            <a:r>
              <a:rPr lang="en-US" dirty="0">
                <a:solidFill>
                  <a:srgbClr val="000090"/>
                </a:solidFill>
                <a:latin typeface="Bookman Old Style" charset="0"/>
                <a:cs typeface="Bookman Old Style" charset="0"/>
              </a:rPr>
              <a:t>H</a:t>
            </a:r>
            <a:r>
              <a:rPr lang="en-US" dirty="0" smtClean="0">
                <a:solidFill>
                  <a:srgbClr val="000090"/>
                </a:solidFill>
                <a:latin typeface="Bookman Old Style" charset="0"/>
                <a:cs typeface="Bookman Old Style" charset="0"/>
              </a:rPr>
              <a:t>appens naturally because heavy fermions have </a:t>
            </a:r>
            <a:r>
              <a:rPr lang="en-US" dirty="0" err="1" smtClean="0">
                <a:solidFill>
                  <a:srgbClr val="000090"/>
                </a:solidFill>
                <a:latin typeface="Bookman Old Style" charset="0"/>
                <a:cs typeface="Bookman Old Style" charset="0"/>
              </a:rPr>
              <a:t>Majorana</a:t>
            </a:r>
            <a:r>
              <a:rPr lang="en-US" dirty="0" smtClean="0">
                <a:solidFill>
                  <a:srgbClr val="000090"/>
                </a:solidFill>
                <a:latin typeface="Bookman Old Style" charset="0"/>
                <a:cs typeface="Bookman Old Style" charset="0"/>
              </a:rPr>
              <a:t> masses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CP violation</a:t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   </a:t>
            </a:r>
            <a:r>
              <a:rPr lang="en-US" dirty="0" smtClean="0">
                <a:solidFill>
                  <a:srgbClr val="000090"/>
                </a:solidFill>
                <a:latin typeface="Bookman Old Style" charset="0"/>
                <a:cs typeface="Bookman Old Style" charset="0"/>
              </a:rPr>
              <a:t>3x3 mass matrices allow for complex phases; these produce asymmetries when the heavy neutrinos decay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Out-of-Equilibrium</a:t>
            </a:r>
            <a:b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</a:b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   </a:t>
            </a:r>
            <a:r>
              <a:rPr lang="en-US" dirty="0" smtClean="0">
                <a:solidFill>
                  <a:srgbClr val="000090"/>
                </a:solidFill>
                <a:latin typeface="Bookman Old Style" charset="0"/>
                <a:cs typeface="Bookman Old Style" charset="0"/>
              </a:rPr>
              <a:t>Lifetimes are long, so particle decay out of equilibrium</a:t>
            </a:r>
            <a:endParaRPr lang="en-US" dirty="0">
              <a:solidFill>
                <a:srgbClr val="00009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223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52800"/>
            <a:ext cx="8267700" cy="2768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600200"/>
            <a:ext cx="5311140" cy="1295400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 err="1" smtClean="0">
                <a:solidFill>
                  <a:srgbClr val="4B2706"/>
                </a:solidFill>
                <a:latin typeface="Tahoma" charset="0"/>
                <a:cs typeface="Tahoma" charset="0"/>
              </a:rPr>
              <a:t>Leptogenesis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3124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 decays of a heavy neutrino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  produce an asymmetry in the light leptons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l</a:t>
            </a:r>
            <a:endParaRPr lang="en-US" dirty="0">
              <a:solidFill>
                <a:srgbClr val="00009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1162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err="1" smtClean="0">
                <a:solidFill>
                  <a:srgbClr val="4B2706"/>
                </a:solidFill>
                <a:latin typeface="Tahoma" charset="0"/>
                <a:cs typeface="Tahoma" charset="0"/>
              </a:rPr>
              <a:t>Leptogenesis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305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err="1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Sphalerons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are in equilibrium down to the time of the electroweak phase transition and transform lepton number into baryon number (i.e., both B and L are violated but B-L is conserved)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2971800"/>
            <a:ext cx="4368800" cy="369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458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Dark Matter: Weakly </a:t>
            </a:r>
            <a:r>
              <a:rPr lang="en-US" sz="2800" dirty="0">
                <a:solidFill>
                  <a:srgbClr val="4B2706"/>
                </a:solidFill>
                <a:latin typeface="Tahoma" charset="0"/>
                <a:cs typeface="Tahoma" charset="0"/>
              </a:rPr>
              <a:t>interacting </a:t>
            </a:r>
            <a:r>
              <a:rPr lang="en-US" sz="28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massive particles</a:t>
            </a:r>
            <a:endParaRPr lang="en-US" sz="28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pic>
        <p:nvPicPr>
          <p:cNvPr id="39941" name="Picture 4" descr="inpefreez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600200"/>
            <a:ext cx="5026025" cy="4573588"/>
          </a:xfrm>
          <a:prstGeom prst="rect">
            <a:avLst/>
          </a:prstGeom>
          <a:ln w="3175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304800" y="2168525"/>
            <a:ext cx="35814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Arial" charset="0"/>
              </a:rPr>
              <a:t> All particles start with density roughly equal to photon density</a:t>
            </a: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Arial" charset="0"/>
              </a:rPr>
              <a:t> When temperature drops beneath mass, annihilations deplete density …</a:t>
            </a:r>
          </a:p>
          <a:p>
            <a:pPr eaLnBrk="1" hangingPunct="1">
              <a:buFont typeface="Wingdings" charset="0"/>
              <a:buChar char="§"/>
            </a:pPr>
            <a:r>
              <a:rPr lang="en-US" dirty="0">
                <a:solidFill>
                  <a:srgbClr val="800000"/>
                </a:solidFill>
                <a:latin typeface="Bookman Old Style" charset="0"/>
                <a:cs typeface="Arial" charset="0"/>
              </a:rPr>
              <a:t> until freeze-out</a:t>
            </a:r>
            <a:endParaRPr lang="en-US" dirty="0">
              <a:solidFill>
                <a:srgbClr val="800000"/>
              </a:solidFill>
              <a:latin typeface="Bookman Old Style" charset="0"/>
              <a:cs typeface="Arial" charset="0"/>
              <a:sym typeface="Symbo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>
                <a:solidFill>
                  <a:srgbClr val="4B2706"/>
                </a:solidFill>
                <a:latin typeface="Tahoma" charset="0"/>
                <a:cs typeface="Tahoma" charset="0"/>
              </a:rPr>
              <a:t>Comoving Coordinates/Distances</a:t>
            </a:r>
          </a:p>
        </p:txBody>
      </p:sp>
      <p:sp>
        <p:nvSpPr>
          <p:cNvPr id="25604" name="Text Box 9"/>
          <p:cNvSpPr txBox="1">
            <a:spLocks noChangeArrowheads="1"/>
          </p:cNvSpPr>
          <p:nvPr/>
        </p:nvSpPr>
        <p:spPr bwMode="auto">
          <a:xfrm>
            <a:off x="533400" y="1524000"/>
            <a:ext cx="7315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Since we set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 scale factor today, </a:t>
            </a:r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</a:t>
            </a:r>
            <a:r>
              <a:rPr lang="en-US" i="1" baseline="-25000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0</a:t>
            </a:r>
            <a:r>
              <a:rPr lang="en-US" i="1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=1,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the </a:t>
            </a:r>
            <a:r>
              <a:rPr lang="en-US" i="1" dirty="0" err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comoving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distance between 2 objects is the physical distance one would get today if an infinitely long tape measure was placed between the objects.</a:t>
            </a:r>
          </a:p>
        </p:txBody>
      </p:sp>
      <p:pic>
        <p:nvPicPr>
          <p:cNvPr id="2560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276600"/>
            <a:ext cx="1600200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11"/>
          <p:cNvSpPr txBox="1">
            <a:spLocks noChangeArrowheads="1"/>
          </p:cNvSpPr>
          <p:nvPr/>
        </p:nvSpPr>
        <p:spPr bwMode="auto">
          <a:xfrm>
            <a:off x="533400" y="4876800"/>
            <a:ext cx="7315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 tape measure placed between the same 2 objects early on would find a physical distance of (</a:t>
            </a:r>
            <a:r>
              <a:rPr lang="en-US" i="1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a(t)</a:t>
            </a:r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 x comoving distance)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2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34193670"/>
              </p:ext>
            </p:extLst>
          </p:nvPr>
        </p:nvGraphicFramePr>
        <p:xfrm>
          <a:off x="152400" y="3609975"/>
          <a:ext cx="38100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6" name="Equation" r:id="rId3" imgW="2057400" imgH="469900" progId="Equation.3">
                  <p:embed/>
                </p:oleObj>
              </mc:Choice>
              <mc:Fallback>
                <p:oleObj name="Equation" r:id="rId3" imgW="20574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609975"/>
                        <a:ext cx="381000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58" name="Object 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13672555"/>
              </p:ext>
            </p:extLst>
          </p:nvPr>
        </p:nvGraphicFramePr>
        <p:xfrm>
          <a:off x="914400" y="4905375"/>
          <a:ext cx="1828800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7" name="Equation" r:id="rId5" imgW="749300" imgH="457200" progId="Equation.3">
                  <p:embed/>
                </p:oleObj>
              </mc:Choice>
              <mc:Fallback>
                <p:oleObj name="Equation" r:id="rId5" imgW="7493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905375"/>
                        <a:ext cx="1828800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836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14800" y="1846263"/>
            <a:ext cx="4772025" cy="3792537"/>
          </a:xfrm>
          <a:prstGeom prst="rect">
            <a:avLst/>
          </a:prstGeom>
          <a:ln w="3175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Dark Matter: Weakly </a:t>
            </a:r>
            <a:r>
              <a:rPr lang="en-US" sz="2800" dirty="0">
                <a:solidFill>
                  <a:srgbClr val="4B2706"/>
                </a:solidFill>
                <a:latin typeface="Tahoma" charset="0"/>
                <a:cs typeface="Tahoma" charset="0"/>
              </a:rPr>
              <a:t>interacting </a:t>
            </a:r>
            <a:r>
              <a:rPr lang="en-US" sz="28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massive particles</a:t>
            </a:r>
            <a:endParaRPr lang="en-US" sz="28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81000" y="1524000"/>
            <a:ext cx="3581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Arial" charset="0"/>
                <a:sym typeface="Symbol" charset="0"/>
              </a:rPr>
              <a:t>Particles remain in equilibrium until annihilation rate comparable to expansion rate</a:t>
            </a:r>
            <a:endParaRPr lang="en-US" dirty="0">
              <a:solidFill>
                <a:srgbClr val="800000"/>
              </a:solidFill>
              <a:latin typeface="Bookman Old Style" charset="0"/>
              <a:cs typeface="Arial" charset="0"/>
              <a:sym typeface="Symbo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667000" y="1905000"/>
          <a:ext cx="34290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70" name="Equation" r:id="rId3" imgW="1218671" imgH="253890" progId="Equation.3">
                  <p:embed/>
                </p:oleObj>
              </mc:Choice>
              <mc:Fallback>
                <p:oleObj name="Equation" r:id="rId3" imgW="1218671" imgH="25389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905000"/>
                        <a:ext cx="34290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7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066800" y="3956050"/>
          <a:ext cx="7086600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71" name="Equation" r:id="rId5" imgW="2527300" imgH="546100" progId="Equation.3">
                  <p:embed/>
                </p:oleObj>
              </mc:Choice>
              <mc:Fallback>
                <p:oleObj name="Equation" r:id="rId5" imgW="2527300" imgH="546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956050"/>
                        <a:ext cx="7086600" cy="153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8" name="Text Box 11"/>
          <p:cNvSpPr txBox="1">
            <a:spLocks noChangeArrowheads="1"/>
          </p:cNvSpPr>
          <p:nvPr/>
        </p:nvSpPr>
        <p:spPr bwMode="auto">
          <a:xfrm>
            <a:off x="898525" y="3011488"/>
            <a:ext cx="77120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After freeze-out, WIMP number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density dilutes with expansion, just like photon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number density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Dark Matter: Weakly </a:t>
            </a:r>
            <a:r>
              <a:rPr lang="en-US" sz="2800" dirty="0">
                <a:solidFill>
                  <a:srgbClr val="4B2706"/>
                </a:solidFill>
                <a:latin typeface="Tahoma" charset="0"/>
                <a:cs typeface="Tahoma" charset="0"/>
              </a:rPr>
              <a:t>interacting </a:t>
            </a:r>
            <a:r>
              <a:rPr lang="en-US" sz="28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massive particles</a:t>
            </a:r>
            <a:endParaRPr lang="en-US" sz="28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990600" y="1219200"/>
            <a:ext cx="71786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Freeze-out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takes place when the rates are equal</a:t>
            </a:r>
            <a:endParaRPr lang="en-US" i="1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Multiply by mass to estimate the contribution to the energy density today</a:t>
            </a:r>
          </a:p>
        </p:txBody>
      </p:sp>
      <p:graphicFrame>
        <p:nvGraphicFramePr>
          <p:cNvPr id="60420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2133600" y="1676400"/>
          <a:ext cx="4800600" cy="167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97" name="Equation" r:id="rId3" imgW="1562100" imgH="546100" progId="Equation.3">
                  <p:embed/>
                </p:oleObj>
              </mc:Choice>
              <mc:Fallback>
                <p:oleObj name="Equation" r:id="rId3" imgW="1562100" imgH="546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676400"/>
                        <a:ext cx="4800600" cy="167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1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1981200" y="4267200"/>
          <a:ext cx="4572000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98" name="Equation" r:id="rId5" imgW="1993035" imgH="545863" progId="Equation.3">
                  <p:embed/>
                </p:oleObj>
              </mc:Choice>
              <mc:Fallback>
                <p:oleObj name="Equation" r:id="rId5" imgW="1993035" imgH="545863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267200"/>
                        <a:ext cx="4572000" cy="1252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2" name="Text Box 10"/>
          <p:cNvSpPr txBox="1">
            <a:spLocks noChangeArrowheads="1"/>
          </p:cNvSpPr>
          <p:nvPr/>
        </p:nvSpPr>
        <p:spPr bwMode="auto">
          <a:xfrm>
            <a:off x="838200" y="3657600"/>
            <a:ext cx="42770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i="1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Exercise: </a:t>
            </a:r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Plug </a:t>
            </a:r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in numbers</a:t>
            </a:r>
          </a:p>
        </p:txBody>
      </p:sp>
      <p:sp>
        <p:nvSpPr>
          <p:cNvPr id="60423" name="Text Box 11"/>
          <p:cNvSpPr txBox="1">
            <a:spLocks noChangeArrowheads="1"/>
          </p:cNvSpPr>
          <p:nvPr/>
        </p:nvSpPr>
        <p:spPr bwMode="auto">
          <a:xfrm>
            <a:off x="6705600" y="4114800"/>
            <a:ext cx="2209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  <a:latin typeface="Bookman Old Style" charset="0"/>
                <a:cs typeface="Bookman Old Style" charset="0"/>
              </a:rPr>
              <a:t>Mild mass dependence, but mostly depends on cross-section only.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Dark Matter: Weakly Interacting Massive Particles</a:t>
            </a:r>
            <a:endParaRPr lang="en-US" sz="28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60421" name="Object 8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88674101"/>
              </p:ext>
            </p:extLst>
          </p:nvPr>
        </p:nvGraphicFramePr>
        <p:xfrm>
          <a:off x="2133600" y="1600200"/>
          <a:ext cx="4572000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01" name="Equation" r:id="rId3" imgW="1993035" imgH="545863" progId="Equation.3">
                  <p:embed/>
                </p:oleObj>
              </mc:Choice>
              <mc:Fallback>
                <p:oleObj name="Equation" r:id="rId3" imgW="1993035" imgH="54586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600200"/>
                        <a:ext cx="4572000" cy="1252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09600" y="2895600"/>
            <a:ext cx="7696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Note that the thermally averaged cross-section times velocity is</a:t>
            </a:r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184650"/>
              </p:ext>
            </p:extLst>
          </p:nvPr>
        </p:nvGraphicFramePr>
        <p:xfrm>
          <a:off x="685800" y="3886200"/>
          <a:ext cx="6015789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02" name="Equation" r:id="rId5" imgW="2540000" imgH="482600" progId="Equation.3">
                  <p:embed/>
                </p:oleObj>
              </mc:Choice>
              <mc:Fallback>
                <p:oleObj name="Equation" r:id="rId5" imgW="25400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5800" y="3886200"/>
                        <a:ext cx="6015789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85800" y="5029200"/>
            <a:ext cx="8305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This (actually a more careful estimate is a factor of 3 larger) will play a key role in indirect detection</a:t>
            </a:r>
          </a:p>
          <a:p>
            <a:pPr eaLnBrk="1" hangingPunct="1"/>
            <a:endParaRPr lang="en-US" dirty="0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808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Easy to get correct dark matter abundance in </a:t>
            </a:r>
            <a:r>
              <a:rPr lang="en-US" sz="3200" dirty="0" err="1" smtClean="0">
                <a:solidFill>
                  <a:srgbClr val="4B2706"/>
                </a:solidFill>
                <a:latin typeface="Tahoma" charset="0"/>
                <a:cs typeface="Tahoma" charset="0"/>
              </a:rPr>
              <a:t>supersymmetric</a:t>
            </a:r>
            <a:r>
              <a:rPr lang="en-US" sz="3200" dirty="0" smtClean="0">
                <a:solidFill>
                  <a:srgbClr val="4B2706"/>
                </a:solidFill>
                <a:latin typeface="Tahoma" charset="0"/>
                <a:cs typeface="Tahoma" charset="0"/>
              </a:rPr>
              <a:t> </a:t>
            </a:r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models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371600"/>
            <a:ext cx="6297058" cy="5176993"/>
          </a:xfrm>
          <a:prstGeom prst="rect">
            <a:avLst/>
          </a:prstGeom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580663" y="6400800"/>
            <a:ext cx="35887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i="1" dirty="0" smtClean="0">
                <a:solidFill>
                  <a:srgbClr val="FF0000"/>
                </a:solidFill>
              </a:rPr>
              <a:t>Snowmass: Dark Matter Complementarity</a:t>
            </a:r>
            <a:endParaRPr lang="en-US" sz="1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The evolution of </a:t>
            </a:r>
            <a:r>
              <a:rPr lang="en-US" sz="3200" i="1" dirty="0">
                <a:solidFill>
                  <a:srgbClr val="4B2706"/>
                </a:solidFill>
                <a:latin typeface="Tahoma" charset="0"/>
                <a:cs typeface="Tahoma" charset="0"/>
              </a:rPr>
              <a:t>a </a:t>
            </a:r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is determined by Einstein</a:t>
            </a:r>
            <a:r>
              <a:rPr lang="ja-JP" alt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’</a:t>
            </a:r>
            <a:r>
              <a:rPr lang="en-US" altLang="ja-JP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s Equations </a:t>
            </a:r>
            <a:endParaRPr lang="en-US" sz="3200" dirty="0">
              <a:solidFill>
                <a:srgbClr val="4B2706"/>
              </a:solidFill>
              <a:latin typeface="Tahoma" charset="0"/>
              <a:cs typeface="Tahoma" charset="0"/>
            </a:endParaRPr>
          </a:p>
        </p:txBody>
      </p:sp>
      <p:graphicFrame>
        <p:nvGraphicFramePr>
          <p:cNvPr id="26628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219200" y="1981200"/>
          <a:ext cx="647700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4" name="Equation" r:id="rId3" imgW="1435100" imgH="393700" progId="Equation.3">
                  <p:embed/>
                </p:oleObj>
              </mc:Choice>
              <mc:Fallback>
                <p:oleObj name="Equation" r:id="rId3" imgW="14351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81200"/>
                        <a:ext cx="6477000" cy="177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Text Box 19"/>
          <p:cNvSpPr txBox="1">
            <a:spLocks noChangeArrowheads="1"/>
          </p:cNvSpPr>
          <p:nvPr/>
        </p:nvSpPr>
        <p:spPr bwMode="auto">
          <a:xfrm>
            <a:off x="304800" y="3886200"/>
            <a:ext cx="2044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Ricci Tensor</a:t>
            </a:r>
          </a:p>
        </p:txBody>
      </p:sp>
      <p:sp>
        <p:nvSpPr>
          <p:cNvPr id="26630" name="Text Box 20"/>
          <p:cNvSpPr txBox="1">
            <a:spLocks noChangeArrowheads="1"/>
          </p:cNvSpPr>
          <p:nvPr/>
        </p:nvSpPr>
        <p:spPr bwMode="auto">
          <a:xfrm>
            <a:off x="2133600" y="4572000"/>
            <a:ext cx="1966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Ricci Scalar</a:t>
            </a:r>
          </a:p>
        </p:txBody>
      </p:sp>
      <p:sp>
        <p:nvSpPr>
          <p:cNvPr id="26631" name="Text Box 21"/>
          <p:cNvSpPr txBox="1">
            <a:spLocks noChangeArrowheads="1"/>
          </p:cNvSpPr>
          <p:nvPr/>
        </p:nvSpPr>
        <p:spPr bwMode="auto">
          <a:xfrm>
            <a:off x="4038600" y="4191000"/>
            <a:ext cx="3009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Newton</a:t>
            </a:r>
            <a:r>
              <a:rPr lang="ja-JP" alt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’</a:t>
            </a:r>
            <a:r>
              <a:rPr lang="en-US" altLang="ja-JP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s Constant</a:t>
            </a:r>
            <a:endParaRPr lang="en-US">
              <a:solidFill>
                <a:srgbClr val="800000"/>
              </a:solidFill>
              <a:latin typeface="Bookman Old Style" charset="0"/>
              <a:cs typeface="Bookman Old Style" charset="0"/>
            </a:endParaRPr>
          </a:p>
        </p:txBody>
      </p:sp>
      <p:sp>
        <p:nvSpPr>
          <p:cNvPr id="26632" name="Text Box 22"/>
          <p:cNvSpPr txBox="1">
            <a:spLocks noChangeArrowheads="1"/>
          </p:cNvSpPr>
          <p:nvPr/>
        </p:nvSpPr>
        <p:spPr bwMode="auto">
          <a:xfrm>
            <a:off x="4724400" y="5105400"/>
            <a:ext cx="4186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Energy Momentum Tensor</a:t>
            </a:r>
          </a:p>
        </p:txBody>
      </p:sp>
      <p:sp>
        <p:nvSpPr>
          <p:cNvPr id="26633" name="Line 23"/>
          <p:cNvSpPr>
            <a:spLocks noChangeShapeType="1"/>
          </p:cNvSpPr>
          <p:nvPr/>
        </p:nvSpPr>
        <p:spPr bwMode="auto">
          <a:xfrm flipV="1">
            <a:off x="1295400" y="3200400"/>
            <a:ext cx="381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4" name="Line 24"/>
          <p:cNvSpPr>
            <a:spLocks noChangeShapeType="1"/>
          </p:cNvSpPr>
          <p:nvPr/>
        </p:nvSpPr>
        <p:spPr bwMode="auto">
          <a:xfrm flipV="1">
            <a:off x="3276600" y="3124200"/>
            <a:ext cx="457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5" name="Line 25"/>
          <p:cNvSpPr>
            <a:spLocks noChangeShapeType="1"/>
          </p:cNvSpPr>
          <p:nvPr/>
        </p:nvSpPr>
        <p:spPr bwMode="auto">
          <a:xfrm flipV="1">
            <a:off x="5334000" y="3124200"/>
            <a:ext cx="1066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6" name="Line 26"/>
          <p:cNvSpPr>
            <a:spLocks noChangeShapeType="1"/>
          </p:cNvSpPr>
          <p:nvPr/>
        </p:nvSpPr>
        <p:spPr bwMode="auto">
          <a:xfrm flipH="1" flipV="1">
            <a:off x="6934200" y="3200400"/>
            <a:ext cx="6858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4B2706"/>
                </a:solidFill>
                <a:latin typeface="Tahoma" charset="0"/>
                <a:cs typeface="Tahoma" charset="0"/>
              </a:rPr>
              <a:t>General Relativity in 1 Slide </a:t>
            </a:r>
          </a:p>
        </p:txBody>
      </p:sp>
      <p:graphicFrame>
        <p:nvGraphicFramePr>
          <p:cNvPr id="249862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124200" y="1524000"/>
          <a:ext cx="2819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9" name="Equation" r:id="rId3" imgW="863225" imgH="241195" progId="Equation.3">
                  <p:embed/>
                </p:oleObj>
              </mc:Choice>
              <mc:Fallback>
                <p:oleObj name="Equation" r:id="rId3" imgW="863225" imgH="241195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524000"/>
                        <a:ext cx="2819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9866" name="Text Box 10"/>
          <p:cNvSpPr txBox="1">
            <a:spLocks noChangeArrowheads="1"/>
          </p:cNvSpPr>
          <p:nvPr/>
        </p:nvSpPr>
        <p:spPr bwMode="auto">
          <a:xfrm>
            <a:off x="136525" y="1789113"/>
            <a:ext cx="1949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CC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800000"/>
                </a:solidFill>
                <a:latin typeface="Bookman Old Style" charset="0"/>
                <a:cs typeface="Bookman Old Style" charset="0"/>
              </a:rPr>
              <a:t>Metric inverse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6600CC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6600CC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15999</TotalTime>
  <Words>2386</Words>
  <Application>Microsoft Macintosh PowerPoint</Application>
  <PresentationFormat>On-screen Show (4:3)</PresentationFormat>
  <Paragraphs>306</Paragraphs>
  <Slides>74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74</vt:i4>
      </vt:variant>
    </vt:vector>
  </HeadingPairs>
  <TitlesOfParts>
    <vt:vector size="78" baseType="lpstr">
      <vt:lpstr>Default Design</vt:lpstr>
      <vt:lpstr>Equation</vt:lpstr>
      <vt:lpstr>Microsoft Equation 3.0</vt:lpstr>
      <vt:lpstr>Microsoft Equation</vt:lpstr>
      <vt:lpstr>Cosmology Basics</vt:lpstr>
      <vt:lpstr>Cosmology Basics</vt:lpstr>
      <vt:lpstr>The Universe is Expanding</vt:lpstr>
      <vt:lpstr> Scale Factor a quantifies expansion</vt:lpstr>
      <vt:lpstr>PowerPoint Presentation</vt:lpstr>
      <vt:lpstr>The scale factor a(t) is the key function in the Friedmann-Robertson-Walker metric</vt:lpstr>
      <vt:lpstr>Comoving Coordinates/Distances</vt:lpstr>
      <vt:lpstr>The evolution of a is determined by Einstein’s Equations </vt:lpstr>
      <vt:lpstr>General Relativity in 1 Slide </vt:lpstr>
      <vt:lpstr>General Relativity in 1 Slide </vt:lpstr>
      <vt:lpstr>General Relativity in 1 Slide </vt:lpstr>
      <vt:lpstr>General Relativity in 1 Slide </vt:lpstr>
      <vt:lpstr>General Relativity in 1 Slide </vt:lpstr>
      <vt:lpstr>Example: Christoffel Symbol</vt:lpstr>
      <vt:lpstr>Example: Christoffel Symbol</vt:lpstr>
      <vt:lpstr>Example: Christoffel Symbol</vt:lpstr>
      <vt:lpstr>Time-Time Component of Einstein Equations</vt:lpstr>
      <vt:lpstr>Time-Time Component of Einstein Equations</vt:lpstr>
      <vt:lpstr>Time-Time Component of Einstein Equations</vt:lpstr>
      <vt:lpstr>Friedmann Equation</vt:lpstr>
      <vt:lpstr>Space-Space Component of Einstein Equations</vt:lpstr>
      <vt:lpstr>Space-Space Component of Einstein Equations</vt:lpstr>
      <vt:lpstr>Constituents of the Universe</vt:lpstr>
      <vt:lpstr>Constituents of the Universe</vt:lpstr>
      <vt:lpstr>Constituents of the Universe</vt:lpstr>
      <vt:lpstr>Constituents of the Universe</vt:lpstr>
      <vt:lpstr>Constituents of the Universe</vt:lpstr>
      <vt:lpstr>Constituents of the Universe</vt:lpstr>
      <vt:lpstr>Constituents of the Universe</vt:lpstr>
      <vt:lpstr>Constituents of the Universe</vt:lpstr>
      <vt:lpstr>In the Past</vt:lpstr>
      <vt:lpstr>In the Past</vt:lpstr>
      <vt:lpstr>In the Past</vt:lpstr>
      <vt:lpstr>Example 1:  Non-relativistic matter</vt:lpstr>
      <vt:lpstr>Example 2:  Relativistic particles</vt:lpstr>
      <vt:lpstr>Equation of State of Dark Energy</vt:lpstr>
      <vt:lpstr>That gravity typically decelerates is intuitive</vt:lpstr>
      <vt:lpstr>Ordinary Matter would induce deceleration</vt:lpstr>
      <vt:lpstr>Example 3:  Cosmological Constant</vt:lpstr>
      <vt:lpstr>Example 3:  Cosmological Constant</vt:lpstr>
      <vt:lpstr>Example 3:  Cosmological Constant</vt:lpstr>
      <vt:lpstr>PowerPoint Presentation</vt:lpstr>
      <vt:lpstr>PowerPoint Presentation</vt:lpstr>
      <vt:lpstr>Thermal History of the Universe</vt:lpstr>
      <vt:lpstr>Thermal History of the Universe: Recombination</vt:lpstr>
      <vt:lpstr>Thermal History of the Universe: Recombination</vt:lpstr>
      <vt:lpstr>Thermal History of the Universe: Nucleosynthesis</vt:lpstr>
      <vt:lpstr>Thermal History of the Universe:  e+-e- Annihilation</vt:lpstr>
      <vt:lpstr>PowerPoint Presentation</vt:lpstr>
      <vt:lpstr>PowerPoint Presentation</vt:lpstr>
      <vt:lpstr>PowerPoint Presentation</vt:lpstr>
      <vt:lpstr>PowerPoint Presentation</vt:lpstr>
      <vt:lpstr>Neutrinos</vt:lpstr>
      <vt:lpstr>Neutrinos</vt:lpstr>
      <vt:lpstr>Neutrinos</vt:lpstr>
      <vt:lpstr>Neutrinos</vt:lpstr>
      <vt:lpstr>Neutrinos</vt:lpstr>
      <vt:lpstr>Neutrinos</vt:lpstr>
      <vt:lpstr>Neutrinos</vt:lpstr>
      <vt:lpstr>Neutrinos</vt:lpstr>
      <vt:lpstr>Neutrinos</vt:lpstr>
      <vt:lpstr>Neutrinos</vt:lpstr>
      <vt:lpstr>PowerPoint Presentation</vt:lpstr>
      <vt:lpstr>PowerPoint Presentation</vt:lpstr>
      <vt:lpstr>Leptogenesis</vt:lpstr>
      <vt:lpstr>Leptogenesis</vt:lpstr>
      <vt:lpstr>Leptogenesis</vt:lpstr>
      <vt:lpstr>Leptogenesis</vt:lpstr>
      <vt:lpstr>Dark Matter: Weakly interacting massive particles</vt:lpstr>
      <vt:lpstr>Dark Matter: Weakly interacting massive particles</vt:lpstr>
      <vt:lpstr>Dark Matter: Weakly interacting massive particles</vt:lpstr>
      <vt:lpstr>Multiply by mass to estimate the contribution to the energy density today</vt:lpstr>
      <vt:lpstr>Dark Matter: Weakly Interacting Massive Particles</vt:lpstr>
      <vt:lpstr>Easy to get correct dark matter abundance in supersymmetric models </vt:lpstr>
    </vt:vector>
  </TitlesOfParts>
  <Company>Fermi Lab - Particle Physics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Precision Cosmology and Neutrinos</dc:title>
  <dc:creator>David Judah Dodelson</dc:creator>
  <cp:lastModifiedBy>Scott Dodelson</cp:lastModifiedBy>
  <cp:revision>194</cp:revision>
  <dcterms:created xsi:type="dcterms:W3CDTF">2014-07-30T15:45:27Z</dcterms:created>
  <dcterms:modified xsi:type="dcterms:W3CDTF">2014-08-04T16:06:52Z</dcterms:modified>
</cp:coreProperties>
</file>