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77" r:id="rId2"/>
    <p:sldId id="290" r:id="rId3"/>
    <p:sldId id="311" r:id="rId4"/>
    <p:sldId id="312" r:id="rId5"/>
    <p:sldId id="297" r:id="rId6"/>
    <p:sldId id="313" r:id="rId7"/>
    <p:sldId id="315" r:id="rId8"/>
    <p:sldId id="318" r:id="rId9"/>
    <p:sldId id="319" r:id="rId10"/>
    <p:sldId id="321" r:id="rId11"/>
    <p:sldId id="310" r:id="rId12"/>
    <p:sldId id="301" r:id="rId13"/>
    <p:sldId id="300" r:id="rId14"/>
    <p:sldId id="316" r:id="rId15"/>
    <p:sldId id="317" r:id="rId16"/>
    <p:sldId id="292" r:id="rId17"/>
    <p:sldId id="293" r:id="rId18"/>
    <p:sldId id="294" r:id="rId19"/>
    <p:sldId id="295" r:id="rId20"/>
    <p:sldId id="314" r:id="rId21"/>
    <p:sldId id="305" r:id="rId22"/>
    <p:sldId id="302" r:id="rId23"/>
    <p:sldId id="307" r:id="rId24"/>
    <p:sldId id="323" r:id="rId25"/>
    <p:sldId id="328" r:id="rId26"/>
    <p:sldId id="327" r:id="rId27"/>
    <p:sldId id="338" r:id="rId28"/>
    <p:sldId id="339" r:id="rId29"/>
    <p:sldId id="337" r:id="rId30"/>
    <p:sldId id="341" r:id="rId31"/>
    <p:sldId id="340" r:id="rId32"/>
    <p:sldId id="324" r:id="rId33"/>
    <p:sldId id="326" r:id="rId34"/>
    <p:sldId id="325" r:id="rId35"/>
    <p:sldId id="329" r:id="rId36"/>
    <p:sldId id="330" r:id="rId37"/>
    <p:sldId id="331" r:id="rId38"/>
    <p:sldId id="332" r:id="rId39"/>
    <p:sldId id="334" r:id="rId40"/>
    <p:sldId id="335" r:id="rId41"/>
    <p:sldId id="333" r:id="rId42"/>
    <p:sldId id="342" r:id="rId43"/>
    <p:sldId id="336" r:id="rId44"/>
  </p:sldIdLst>
  <p:sldSz cx="10058400" cy="7772400"/>
  <p:notesSz cx="6858000" cy="9144000"/>
  <p:defaultTextStyle>
    <a:defPPr>
      <a:defRPr lang="en-US"/>
    </a:defPPr>
    <a:lvl1pPr marL="0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233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467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701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6935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6169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5400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4636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3867" algn="l" defTabSz="50923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2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44" y="-11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29EEE-2A6C-5348-B4CE-A3B85E904B6D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1E5CA-2991-F94D-B89D-5A47C085E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41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8F265-877F-EC4D-AC2A-EF44D179D318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4082E-48F2-B744-BFAF-187E370C2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90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233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467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7701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6935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6169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400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636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867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CF35-009E-924B-970F-F81B0FC8921E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5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AEA2C-3FB2-004B-8E86-B8D7DD747D26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0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1517-8DB3-054D-AC45-533F26B03C20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2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6581-2C32-204F-BEEF-2467AEA00531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3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91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23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4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70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9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61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8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CE414-B446-E64E-B709-9FFD0DF8D8C5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3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4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4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24C8C-8DBC-8B45-9A92-C370A6FE6A3A}" type="datetime1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2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33" indent="0">
              <a:buNone/>
              <a:defRPr sz="2200" b="1"/>
            </a:lvl2pPr>
            <a:lvl3pPr marL="1018467" indent="0">
              <a:buNone/>
              <a:defRPr sz="2000" b="1"/>
            </a:lvl3pPr>
            <a:lvl4pPr marL="1527701" indent="0">
              <a:buNone/>
              <a:defRPr sz="1800" b="1"/>
            </a:lvl4pPr>
            <a:lvl5pPr marL="2036935" indent="0">
              <a:buNone/>
              <a:defRPr sz="1800" b="1"/>
            </a:lvl5pPr>
            <a:lvl6pPr marL="2546169" indent="0">
              <a:buNone/>
              <a:defRPr sz="1800" b="1"/>
            </a:lvl6pPr>
            <a:lvl7pPr marL="3055400" indent="0">
              <a:buNone/>
              <a:defRPr sz="1800" b="1"/>
            </a:lvl7pPr>
            <a:lvl8pPr marL="3564636" indent="0">
              <a:buNone/>
              <a:defRPr sz="1800" b="1"/>
            </a:lvl8pPr>
            <a:lvl9pPr marL="407386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1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33" indent="0">
              <a:buNone/>
              <a:defRPr sz="2200" b="1"/>
            </a:lvl2pPr>
            <a:lvl3pPr marL="1018467" indent="0">
              <a:buNone/>
              <a:defRPr sz="2000" b="1"/>
            </a:lvl3pPr>
            <a:lvl4pPr marL="1527701" indent="0">
              <a:buNone/>
              <a:defRPr sz="1800" b="1"/>
            </a:lvl4pPr>
            <a:lvl5pPr marL="2036935" indent="0">
              <a:buNone/>
              <a:defRPr sz="1800" b="1"/>
            </a:lvl5pPr>
            <a:lvl6pPr marL="2546169" indent="0">
              <a:buNone/>
              <a:defRPr sz="1800" b="1"/>
            </a:lvl6pPr>
            <a:lvl7pPr marL="3055400" indent="0">
              <a:buNone/>
              <a:defRPr sz="1800" b="1"/>
            </a:lvl7pPr>
            <a:lvl8pPr marL="3564636" indent="0">
              <a:buNone/>
              <a:defRPr sz="1800" b="1"/>
            </a:lvl8pPr>
            <a:lvl9pPr marL="407386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1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C35B-8F7C-D544-ABA2-33DD62B0081A}" type="datetime1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2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E11-5518-554D-88AD-C606AC7A5D9C}" type="datetime1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A49B6-D809-6E40-86F9-A306927E695C}" type="datetime1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35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4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4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233" indent="0">
              <a:buNone/>
              <a:defRPr sz="1300"/>
            </a:lvl2pPr>
            <a:lvl3pPr marL="1018467" indent="0">
              <a:buNone/>
              <a:defRPr sz="1100"/>
            </a:lvl3pPr>
            <a:lvl4pPr marL="1527701" indent="0">
              <a:buNone/>
              <a:defRPr sz="1000"/>
            </a:lvl4pPr>
            <a:lvl5pPr marL="2036935" indent="0">
              <a:buNone/>
              <a:defRPr sz="1000"/>
            </a:lvl5pPr>
            <a:lvl6pPr marL="2546169" indent="0">
              <a:buNone/>
              <a:defRPr sz="1000"/>
            </a:lvl6pPr>
            <a:lvl7pPr marL="3055400" indent="0">
              <a:buNone/>
              <a:defRPr sz="1000"/>
            </a:lvl7pPr>
            <a:lvl8pPr marL="3564636" indent="0">
              <a:buNone/>
              <a:defRPr sz="1000"/>
            </a:lvl8pPr>
            <a:lvl9pPr marL="407386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FB94-D8E1-6542-BC92-458A8C5E8F4F}" type="datetime1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4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233" indent="0">
              <a:buNone/>
              <a:defRPr sz="3100"/>
            </a:lvl2pPr>
            <a:lvl3pPr marL="1018467" indent="0">
              <a:buNone/>
              <a:defRPr sz="2700"/>
            </a:lvl3pPr>
            <a:lvl4pPr marL="1527701" indent="0">
              <a:buNone/>
              <a:defRPr sz="2200"/>
            </a:lvl4pPr>
            <a:lvl5pPr marL="2036935" indent="0">
              <a:buNone/>
              <a:defRPr sz="2200"/>
            </a:lvl5pPr>
            <a:lvl6pPr marL="2546169" indent="0">
              <a:buNone/>
              <a:defRPr sz="2200"/>
            </a:lvl6pPr>
            <a:lvl7pPr marL="3055400" indent="0">
              <a:buNone/>
              <a:defRPr sz="2200"/>
            </a:lvl7pPr>
            <a:lvl8pPr marL="3564636" indent="0">
              <a:buNone/>
              <a:defRPr sz="2200"/>
            </a:lvl8pPr>
            <a:lvl9pPr marL="4073867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233" indent="0">
              <a:buNone/>
              <a:defRPr sz="1300"/>
            </a:lvl2pPr>
            <a:lvl3pPr marL="1018467" indent="0">
              <a:buNone/>
              <a:defRPr sz="1100"/>
            </a:lvl3pPr>
            <a:lvl4pPr marL="1527701" indent="0">
              <a:buNone/>
              <a:defRPr sz="1000"/>
            </a:lvl4pPr>
            <a:lvl5pPr marL="2036935" indent="0">
              <a:buNone/>
              <a:defRPr sz="1000"/>
            </a:lvl5pPr>
            <a:lvl6pPr marL="2546169" indent="0">
              <a:buNone/>
              <a:defRPr sz="1000"/>
            </a:lvl6pPr>
            <a:lvl7pPr marL="3055400" indent="0">
              <a:buNone/>
              <a:defRPr sz="1000"/>
            </a:lvl7pPr>
            <a:lvl8pPr marL="3564636" indent="0">
              <a:buNone/>
              <a:defRPr sz="1000"/>
            </a:lvl8pPr>
            <a:lvl9pPr marL="407386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F944-A9CA-6441-9E7A-F13D025DB5A6}" type="datetime1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6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46" tIns="50923" rIns="101846" bIns="509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4"/>
            <a:ext cx="9052560" cy="5129425"/>
          </a:xfrm>
          <a:prstGeom prst="rect">
            <a:avLst/>
          </a:prstGeom>
        </p:spPr>
        <p:txBody>
          <a:bodyPr vert="horz" lIns="101846" tIns="50923" rIns="101846" bIns="509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46" tIns="50923" rIns="101846" bIns="5092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203B3-48D2-F147-885D-3111B6E5080E}" type="datetime1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46" tIns="50923" rIns="101846" bIns="5092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46" tIns="50923" rIns="101846" bIns="5092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F15EE-9EF3-DE4A-9FBE-5F4636FF0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5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509233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925" indent="-381925" algn="l" defTabSz="50923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504" indent="-318271" algn="l" defTabSz="509233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084" indent="-254616" algn="l" defTabSz="50923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317" indent="-254616" algn="l" defTabSz="509233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1551" indent="-254616" algn="l" defTabSz="509233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07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019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9251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4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233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4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701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935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169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40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636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8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9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5" Type="http://schemas.openxmlformats.org/officeDocument/2006/relationships/image" Target="../media/image53.emf"/><Relationship Id="rId6" Type="http://schemas.openxmlformats.org/officeDocument/2006/relationships/image" Target="../media/image54.emf"/><Relationship Id="rId7" Type="http://schemas.openxmlformats.org/officeDocument/2006/relationships/image" Target="../media/image55.emf"/><Relationship Id="rId8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Relationship Id="rId3" Type="http://schemas.openxmlformats.org/officeDocument/2006/relationships/image" Target="../media/image6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tlasPublic/SupersymmetryPublicResults" TargetMode="External"/><Relationship Id="rId4" Type="http://schemas.openxmlformats.org/officeDocument/2006/relationships/hyperlink" Target="https://twiki.cern.ch/twiki/bin/view/CMSPublic/PhysicsResultsEXO" TargetMode="External"/><Relationship Id="rId5" Type="http://schemas.openxmlformats.org/officeDocument/2006/relationships/hyperlink" Target="https://twiki.cern.ch/twiki/bin/view/CMSPublic/PhysicsResultsSUS" TargetMode="External"/><Relationship Id="rId6" Type="http://schemas.openxmlformats.org/officeDocument/2006/relationships/hyperlink" Target="https://twiki.cern.ch/twiki/bin/view/CMSPublic/PhysicsResultsB2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AtlasPublic/ExoticsPublicResults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emf"/><Relationship Id="rId3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emf"/><Relationship Id="rId3" Type="http://schemas.openxmlformats.org/officeDocument/2006/relationships/image" Target="../media/image93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emf"/><Relationship Id="rId3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rkeley-Lab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"/>
            <a:ext cx="2708932" cy="1930109"/>
          </a:xfrm>
          <a:prstGeom prst="rect">
            <a:avLst/>
          </a:prstGeom>
        </p:spPr>
      </p:pic>
      <p:pic>
        <p:nvPicPr>
          <p:cNvPr id="6" name="Picture 5" descr="ATLAS_LOGO.jpg"/>
          <p:cNvPicPr>
            <a:picLocks noChangeAspect="1"/>
          </p:cNvPicPr>
          <p:nvPr/>
        </p:nvPicPr>
        <p:blipFill rotWithShape="1">
          <a:blip r:embed="rId3"/>
          <a:srcRect t="7228"/>
          <a:stretch/>
        </p:blipFill>
        <p:spPr>
          <a:xfrm>
            <a:off x="8683802" y="98961"/>
            <a:ext cx="1374601" cy="16892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5676" y="2329082"/>
            <a:ext cx="8658594" cy="1104922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3200" dirty="0" smtClean="0">
                <a:solidFill>
                  <a:srgbClr val="000090"/>
                </a:solidFill>
              </a:rPr>
              <a:t>Searches </a:t>
            </a:r>
            <a:r>
              <a:rPr lang="en-US" sz="3200" dirty="0">
                <a:solidFill>
                  <a:srgbClr val="000090"/>
                </a:solidFill>
              </a:rPr>
              <a:t>for Physics Beyond the Standard Model at the Large Hadron Collider</a:t>
            </a:r>
          </a:p>
        </p:txBody>
      </p:sp>
      <p:sp>
        <p:nvSpPr>
          <p:cNvPr id="8" name="Rectangle 7"/>
          <p:cNvSpPr/>
          <p:nvPr/>
        </p:nvSpPr>
        <p:spPr>
          <a:xfrm>
            <a:off x="14135" y="5551076"/>
            <a:ext cx="10081603" cy="1337464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00" b="1" dirty="0"/>
              <a:t>Mark Cooke</a:t>
            </a:r>
          </a:p>
          <a:p>
            <a:pPr algn="ctr">
              <a:lnSpc>
                <a:spcPct val="120000"/>
              </a:lnSpc>
            </a:pPr>
            <a:r>
              <a:rPr lang="en-US" sz="2200" b="1" dirty="0"/>
              <a:t>(LBNL)</a:t>
            </a:r>
          </a:p>
          <a:p>
            <a:pPr algn="ctr">
              <a:lnSpc>
                <a:spcPct val="120000"/>
              </a:lnSpc>
            </a:pPr>
            <a:r>
              <a:rPr lang="en-US" sz="2200" i="1" dirty="0"/>
              <a:t>on behalf of the ATLAS and CMS collaborations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" y="3846912"/>
            <a:ext cx="10058398" cy="872020"/>
          </a:xfrm>
          <a:prstGeom prst="rect">
            <a:avLst/>
          </a:prstGeom>
          <a:noFill/>
        </p:spPr>
        <p:txBody>
          <a:bodyPr wrap="square" lIns="101846" tIns="50923" rIns="101846" bIns="50923" rtlCol="0">
            <a:spAutoFit/>
          </a:bodyPr>
          <a:lstStyle/>
          <a:p>
            <a:pPr algn="ctr"/>
            <a:r>
              <a:rPr lang="en-US" sz="2500" i="1" dirty="0"/>
              <a:t>42</a:t>
            </a:r>
            <a:r>
              <a:rPr lang="en-US" sz="2500" i="1" baseline="30000" dirty="0"/>
              <a:t>nd</a:t>
            </a:r>
            <a:r>
              <a:rPr lang="en-US" sz="2500" i="1" dirty="0"/>
              <a:t> SLAC Summer Institute</a:t>
            </a:r>
          </a:p>
          <a:p>
            <a:pPr algn="ctr"/>
            <a:r>
              <a:rPr lang="en-US" sz="2500" i="1" dirty="0">
                <a:solidFill>
                  <a:srgbClr val="660066"/>
                </a:solidFill>
              </a:rPr>
              <a:t>August 4</a:t>
            </a:r>
            <a:r>
              <a:rPr lang="en-US" sz="2500" i="1" baseline="30000" dirty="0">
                <a:solidFill>
                  <a:srgbClr val="660066"/>
                </a:solidFill>
              </a:rPr>
              <a:t>th</a:t>
            </a:r>
            <a:r>
              <a:rPr lang="en-US" sz="2500" i="1" dirty="0">
                <a:solidFill>
                  <a:srgbClr val="660066"/>
                </a:solidFill>
              </a:rPr>
              <a:t>-15</a:t>
            </a:r>
            <a:r>
              <a:rPr lang="en-US" sz="2500" i="1" baseline="30000" dirty="0">
                <a:solidFill>
                  <a:srgbClr val="660066"/>
                </a:solidFill>
              </a:rPr>
              <a:t>th</a:t>
            </a:r>
            <a:r>
              <a:rPr lang="en-US" sz="2500" i="1" dirty="0">
                <a:solidFill>
                  <a:srgbClr val="660066"/>
                </a:solidFill>
              </a:rPr>
              <a:t>, 2014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401753" y="4730181"/>
            <a:ext cx="184601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ATLAS_LOGO.jpg"/>
          <p:cNvPicPr>
            <a:picLocks noChangeAspect="1"/>
          </p:cNvPicPr>
          <p:nvPr/>
        </p:nvPicPr>
        <p:blipFill rotWithShape="1">
          <a:blip r:embed="rId3"/>
          <a:srcRect t="7228"/>
          <a:stretch/>
        </p:blipFill>
        <p:spPr>
          <a:xfrm>
            <a:off x="1242482" y="6185296"/>
            <a:ext cx="897258" cy="1102665"/>
          </a:xfrm>
          <a:prstGeom prst="rect">
            <a:avLst/>
          </a:prstGeom>
        </p:spPr>
      </p:pic>
      <p:pic>
        <p:nvPicPr>
          <p:cNvPr id="3" name="Picture 2" descr="CMS_logo_co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634" y="6311510"/>
            <a:ext cx="850761" cy="8486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775394" y="6871664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6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o-limits_ICHEP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" y="3415204"/>
            <a:ext cx="10084394" cy="5080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And we have been kept very busy the last few </a:t>
            </a:r>
            <a:r>
              <a:rPr lang="en-US" sz="2800" dirty="0" smtClean="0">
                <a:solidFill>
                  <a:srgbClr val="FF0000"/>
                </a:solidFill>
              </a:rPr>
              <a:t>years!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1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2900" dirty="0" smtClean="0">
                <a:solidFill>
                  <a:srgbClr val="000090"/>
                </a:solidFill>
              </a:rPr>
              <a:t>The sampler I have prepared for you today: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4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11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4271" y="2780084"/>
            <a:ext cx="4502797" cy="442721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2200" dirty="0">
                <a:solidFill>
                  <a:srgbClr val="660066"/>
                </a:solidFill>
              </a:rPr>
              <a:t>2) New Resonances </a:t>
            </a:r>
            <a:r>
              <a:rPr lang="en-US" sz="2200" dirty="0">
                <a:solidFill>
                  <a:srgbClr val="000090"/>
                </a:solidFill>
              </a:rPr>
              <a:t>(</a:t>
            </a:r>
            <a:r>
              <a:rPr lang="en-US" sz="2200" u="sng" dirty="0">
                <a:solidFill>
                  <a:srgbClr val="000090"/>
                </a:solidFill>
              </a:rPr>
              <a:t>pair</a:t>
            </a:r>
            <a:r>
              <a:rPr lang="en-US" sz="2200" dirty="0">
                <a:solidFill>
                  <a:srgbClr val="000090"/>
                </a:solidFill>
              </a:rPr>
              <a:t> production):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245" y="1070398"/>
            <a:ext cx="4717561" cy="442721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2200" dirty="0">
                <a:solidFill>
                  <a:srgbClr val="660066"/>
                </a:solidFill>
              </a:rPr>
              <a:t>1) New Resonances </a:t>
            </a:r>
            <a:r>
              <a:rPr lang="en-US" sz="2200" dirty="0">
                <a:solidFill>
                  <a:srgbClr val="000090"/>
                </a:solidFill>
              </a:rPr>
              <a:t>(</a:t>
            </a:r>
            <a:r>
              <a:rPr lang="en-US" sz="2200" u="sng" dirty="0">
                <a:solidFill>
                  <a:srgbClr val="000090"/>
                </a:solidFill>
              </a:rPr>
              <a:t>single</a:t>
            </a:r>
            <a:r>
              <a:rPr lang="en-US" sz="2200" dirty="0">
                <a:solidFill>
                  <a:srgbClr val="000090"/>
                </a:solidFill>
              </a:rPr>
              <a:t> production):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6819" y="4157949"/>
            <a:ext cx="4140355" cy="442721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2200" dirty="0">
                <a:solidFill>
                  <a:srgbClr val="660066"/>
                </a:solidFill>
              </a:rPr>
              <a:t>3) Non-resonant </a:t>
            </a:r>
            <a:r>
              <a:rPr lang="en-US" sz="2200" dirty="0">
                <a:solidFill>
                  <a:srgbClr val="000090"/>
                </a:solidFill>
              </a:rPr>
              <a:t>new phenomena: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12076" y="2714233"/>
            <a:ext cx="2377509" cy="945098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 err="1"/>
              <a:t>Supersymmetry</a:t>
            </a:r>
            <a:r>
              <a:rPr lang="en-US" sz="1900" dirty="0"/>
              <a:t>:</a:t>
            </a:r>
          </a:p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 smtClean="0"/>
              <a:t>Vector</a:t>
            </a:r>
            <a:r>
              <a:rPr lang="en-US" sz="1900" dirty="0"/>
              <a:t>-like quarks: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17546" y="4061767"/>
            <a:ext cx="2544222" cy="945098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/>
              <a:t>Contact interactions</a:t>
            </a:r>
          </a:p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 err="1"/>
              <a:t>TeV</a:t>
            </a:r>
            <a:r>
              <a:rPr lang="en-US" sz="1900" dirty="0"/>
              <a:t>-scale gravity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17546" y="996047"/>
            <a:ext cx="1749132" cy="1383680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/>
              <a:t>Di-fermions:</a:t>
            </a:r>
          </a:p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/>
              <a:t>Di-jets:</a:t>
            </a:r>
          </a:p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/>
              <a:t>Di-bosons: </a:t>
            </a:r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132" y="2897421"/>
            <a:ext cx="1536700" cy="2921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043" y="3339507"/>
            <a:ext cx="965201" cy="2794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120" y="1644198"/>
            <a:ext cx="825501" cy="2413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36819" y="5465509"/>
            <a:ext cx="3979867" cy="442721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2200" dirty="0">
                <a:solidFill>
                  <a:srgbClr val="660066"/>
                </a:solidFill>
              </a:rPr>
              <a:t>4) Non-prompt</a:t>
            </a:r>
            <a:r>
              <a:rPr lang="en-US" sz="2200" dirty="0">
                <a:solidFill>
                  <a:srgbClr val="000090"/>
                </a:solidFill>
              </a:rPr>
              <a:t> new phenomena: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23018" y="5383090"/>
            <a:ext cx="2095381" cy="50651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lnSpc>
                <a:spcPct val="150000"/>
              </a:lnSpc>
              <a:buFont typeface="Arial"/>
              <a:buChar char="•"/>
            </a:pPr>
            <a:r>
              <a:rPr lang="en-US" sz="1900" dirty="0" smtClean="0"/>
              <a:t>Displaced SUSY:</a:t>
            </a:r>
            <a:endParaRPr lang="en-US" sz="1900" dirty="0"/>
          </a:p>
        </p:txBody>
      </p:sp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180" y="5598008"/>
            <a:ext cx="1371600" cy="2540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29" y="1647991"/>
            <a:ext cx="990600" cy="254000"/>
          </a:xfrm>
          <a:prstGeom prst="rect">
            <a:avLst/>
          </a:prstGeom>
        </p:spPr>
      </p:pic>
      <p:pic>
        <p:nvPicPr>
          <p:cNvPr id="39" name="Picture 3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601" y="2093369"/>
            <a:ext cx="1143000" cy="203200"/>
          </a:xfrm>
          <a:prstGeom prst="rect">
            <a:avLst/>
          </a:prstGeom>
        </p:spPr>
      </p:pic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038" y="1186017"/>
            <a:ext cx="927100" cy="2667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789" y="6676650"/>
            <a:ext cx="9799613" cy="400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Important omissions: dark matter @ LHC (</a:t>
            </a:r>
            <a:r>
              <a:rPr lang="en-US" dirty="0" err="1" smtClean="0"/>
              <a:t>Whiteson</a:t>
            </a:r>
            <a:r>
              <a:rPr lang="en-US" dirty="0" smtClean="0"/>
              <a:t>) and new physics in Higgs sector (Olsen)</a:t>
            </a:r>
            <a:endParaRPr lang="en-US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934" y="2117912"/>
            <a:ext cx="1765300" cy="215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20257" y="2022123"/>
            <a:ext cx="239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600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9466" y="659478"/>
            <a:ext cx="4749733" cy="6520026"/>
            <a:chOff x="5249466" y="659478"/>
            <a:chExt cx="4749733" cy="6520026"/>
          </a:xfrm>
        </p:grpSpPr>
        <p:pic>
          <p:nvPicPr>
            <p:cNvPr id="11" name="Picture 10" descr="mee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94"/>
            <a:stretch/>
          </p:blipFill>
          <p:spPr>
            <a:xfrm>
              <a:off x="5249466" y="3998447"/>
              <a:ext cx="4745993" cy="3181057"/>
            </a:xfrm>
            <a:prstGeom prst="rect">
              <a:avLst/>
            </a:prstGeom>
          </p:spPr>
        </p:pic>
        <p:pic>
          <p:nvPicPr>
            <p:cNvPr id="18" name="Picture 17" descr="LHC_Fig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0712" y="659478"/>
              <a:ext cx="4568487" cy="3137626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8227355" y="1679376"/>
              <a:ext cx="1561028" cy="235075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802495" y="2854754"/>
              <a:ext cx="84676" cy="1175377"/>
            </a:xfrm>
            <a:prstGeom prst="line">
              <a:avLst/>
            </a:prstGeom>
            <a:ln>
              <a:solidFill>
                <a:srgbClr val="FF00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983531" y="2784194"/>
              <a:ext cx="2243824" cy="1245937"/>
            </a:xfrm>
            <a:prstGeom prst="line">
              <a:avLst/>
            </a:prstGeom>
            <a:ln>
              <a:solidFill>
                <a:srgbClr val="FF00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>
                <a:solidFill>
                  <a:srgbClr val="660066"/>
                </a:solidFill>
              </a:rPr>
              <a:t>Singly produced resonances:</a:t>
            </a:r>
            <a:r>
              <a:rPr lang="en-US" sz="2900" dirty="0">
                <a:solidFill>
                  <a:srgbClr val="000090"/>
                </a:solidFill>
              </a:rPr>
              <a:t> di-fermion mass spectra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12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231485" y="5729474"/>
            <a:ext cx="1320391" cy="369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[1405.4123]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7133" y="804411"/>
            <a:ext cx="4967339" cy="707854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>
                <a:solidFill>
                  <a:srgbClr val="000090"/>
                </a:solidFill>
              </a:rPr>
              <a:t>Drell</a:t>
            </a:r>
            <a:r>
              <a:rPr lang="en-US" dirty="0" smtClean="0">
                <a:solidFill>
                  <a:srgbClr val="000090"/>
                </a:solidFill>
              </a:rPr>
              <a:t>-Yan process</a:t>
            </a:r>
            <a:r>
              <a:rPr lang="en-US" dirty="0" smtClean="0"/>
              <a:t> is a powerful probe for new </a:t>
            </a:r>
            <a:r>
              <a:rPr lang="en-US" dirty="0" err="1" smtClean="0"/>
              <a:t>bosonic</a:t>
            </a:r>
            <a:r>
              <a:rPr lang="en-US" dirty="0" smtClean="0"/>
              <a:t> </a:t>
            </a:r>
            <a:r>
              <a:rPr lang="en-US" dirty="0" smtClean="0"/>
              <a:t>states:</a:t>
            </a:r>
            <a:endParaRPr lang="en-US" dirty="0"/>
          </a:p>
        </p:txBody>
      </p:sp>
      <p:pic>
        <p:nvPicPr>
          <p:cNvPr id="25" name="Picture 24" descr="Screen Shot 2014-07-23 at 9.57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12" y="1710997"/>
            <a:ext cx="3623454" cy="178742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24302" y="3986143"/>
            <a:ext cx="4970169" cy="1015630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No signal with </a:t>
            </a:r>
            <a:r>
              <a:rPr lang="en-US" dirty="0" smtClean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lectron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>
                <a:solidFill>
                  <a:srgbClr val="000090"/>
                </a:solidFill>
              </a:rPr>
              <a:t>muon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pairs</a:t>
            </a:r>
            <a:r>
              <a:rPr lang="en-US" dirty="0" smtClean="0"/>
              <a:t>, </a:t>
            </a:r>
            <a:r>
              <a:rPr lang="en-US" dirty="0" smtClean="0"/>
              <a:t>so limits </a:t>
            </a:r>
            <a:r>
              <a:rPr lang="en-US" dirty="0" smtClean="0"/>
              <a:t>set:  </a:t>
            </a:r>
            <a:r>
              <a:rPr lang="en-US" dirty="0"/>
              <a:t>e</a:t>
            </a:r>
            <a:r>
              <a:rPr lang="en-US" dirty="0" smtClean="0"/>
              <a:t>.g. this ATLAS search excludes SM-like Z’ with masses &lt; 2.9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21469" y="5469333"/>
            <a:ext cx="4825011" cy="1349636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Other searches with </a:t>
            </a:r>
            <a:r>
              <a:rPr lang="en-US" dirty="0" smtClean="0">
                <a:solidFill>
                  <a:srgbClr val="000090"/>
                </a:solidFill>
              </a:rPr>
              <a:t>tau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90"/>
                </a:solidFill>
              </a:rPr>
              <a:t>bottom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90"/>
                </a:solidFill>
              </a:rPr>
              <a:t>top </a:t>
            </a:r>
            <a:r>
              <a:rPr lang="en-US" dirty="0" smtClean="0">
                <a:solidFill>
                  <a:srgbClr val="000090"/>
                </a:solidFill>
              </a:rPr>
              <a:t>pairs</a:t>
            </a:r>
            <a:r>
              <a:rPr lang="en-US" dirty="0" smtClean="0"/>
              <a:t>.  Complex final states yield weaker limits (</a:t>
            </a:r>
            <a:r>
              <a:rPr lang="en-US" dirty="0" smtClean="0">
                <a:latin typeface="Symbol" charset="2"/>
                <a:cs typeface="Symbol" charset="2"/>
              </a:rPr>
              <a:t>~</a:t>
            </a:r>
            <a:r>
              <a:rPr lang="en-US" dirty="0" smtClean="0"/>
              <a:t>2 </a:t>
            </a:r>
            <a:r>
              <a:rPr lang="en-US" dirty="0" err="1" smtClean="0"/>
              <a:t>TeV</a:t>
            </a:r>
            <a:r>
              <a:rPr lang="en-US" dirty="0" smtClean="0"/>
              <a:t>), but test for preferential coupling to 3</a:t>
            </a:r>
            <a:r>
              <a:rPr lang="en-US" baseline="30000" dirty="0" smtClean="0"/>
              <a:t>rd</a:t>
            </a:r>
            <a:r>
              <a:rPr lang="en-US" dirty="0" smtClean="0"/>
              <a:t> generation.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99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13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fig_0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" r="3370"/>
          <a:stretch/>
        </p:blipFill>
        <p:spPr>
          <a:xfrm>
            <a:off x="22486" y="614779"/>
            <a:ext cx="4168514" cy="43325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4001" y="1479502"/>
            <a:ext cx="1320391" cy="369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[1407.1376]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>
                <a:solidFill>
                  <a:srgbClr val="660066"/>
                </a:solidFill>
              </a:rPr>
              <a:t>Singly produced resonances:</a:t>
            </a:r>
            <a:r>
              <a:rPr lang="en-US" sz="2900" dirty="0">
                <a:solidFill>
                  <a:srgbClr val="000090"/>
                </a:solidFill>
              </a:rPr>
              <a:t> di-jet mass spectra</a:t>
            </a:r>
          </a:p>
        </p:txBody>
      </p:sp>
      <p:pic>
        <p:nvPicPr>
          <p:cNvPr id="5" name="Picture 4" descr="dijet_disp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72" y="752904"/>
            <a:ext cx="5614344" cy="37428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2254" y="2147316"/>
            <a:ext cx="1505476" cy="400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m</a:t>
            </a:r>
            <a:r>
              <a:rPr lang="en-US" baseline="-25000" dirty="0" err="1" smtClean="0">
                <a:solidFill>
                  <a:schemeClr val="bg1"/>
                </a:solidFill>
              </a:rPr>
              <a:t>jj</a:t>
            </a:r>
            <a:r>
              <a:rPr lang="en-US" dirty="0" smtClean="0">
                <a:solidFill>
                  <a:schemeClr val="bg1"/>
                </a:solidFill>
              </a:rPr>
              <a:t> = 4.7 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145" y="5995575"/>
            <a:ext cx="7289110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Background modeled w/ analytic function fit over full data range.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5355" y="5080611"/>
            <a:ext cx="9848696" cy="692465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i-jet mass spectrum is sensitive to several proposed new resonant states: e.g.                 </a:t>
            </a:r>
            <a:r>
              <a:rPr lang="en-US" sz="1900" dirty="0" smtClean="0">
                <a:solidFill>
                  <a:srgbClr val="660066"/>
                </a:solidFill>
              </a:rPr>
              <a:t>excited quarks</a:t>
            </a:r>
            <a:r>
              <a:rPr lang="en-US" sz="1900" dirty="0" smtClean="0"/>
              <a:t> (                   ), </a:t>
            </a:r>
            <a:r>
              <a:rPr lang="en-US" sz="1900" dirty="0" smtClean="0">
                <a:solidFill>
                  <a:srgbClr val="660066"/>
                </a:solidFill>
              </a:rPr>
              <a:t>color-octet scalars</a:t>
            </a:r>
            <a:r>
              <a:rPr lang="en-US" sz="1900" dirty="0" smtClean="0"/>
              <a:t> (                   ), </a:t>
            </a:r>
            <a:r>
              <a:rPr lang="en-US" sz="1900" dirty="0" smtClean="0">
                <a:solidFill>
                  <a:srgbClr val="660066"/>
                </a:solidFill>
              </a:rPr>
              <a:t>new gauge bosons </a:t>
            </a:r>
            <a:r>
              <a:rPr lang="en-US" sz="1900" dirty="0" smtClean="0"/>
              <a:t>(                       )</a:t>
            </a:r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21" y="5452649"/>
            <a:ext cx="965201" cy="2794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330" y="5530318"/>
            <a:ext cx="965201" cy="2159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250" y="5396993"/>
            <a:ext cx="1143000" cy="3429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7312" y="6627781"/>
            <a:ext cx="7968784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No significant local excess.  </a:t>
            </a:r>
            <a:r>
              <a:rPr lang="en-US" dirty="0" smtClean="0"/>
              <a:t>Generic limits </a:t>
            </a:r>
            <a:r>
              <a:rPr lang="en-US" dirty="0" smtClean="0"/>
              <a:t>set, and </a:t>
            </a:r>
            <a:r>
              <a:rPr lang="en-US" dirty="0" smtClean="0"/>
              <a:t>on </a:t>
            </a:r>
            <a:r>
              <a:rPr lang="en-US" dirty="0" smtClean="0"/>
              <a:t>specific models.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97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_DJ_1ta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21" r="4930"/>
          <a:stretch/>
        </p:blipFill>
        <p:spPr>
          <a:xfrm>
            <a:off x="6276204" y="618208"/>
            <a:ext cx="3645404" cy="3370412"/>
          </a:xfrm>
          <a:prstGeom prst="rect">
            <a:avLst/>
          </a:prstGeom>
        </p:spPr>
      </p:pic>
      <p:pic>
        <p:nvPicPr>
          <p:cNvPr id="4" name="Picture 3" descr="CMS_DJ_2tag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4" r="4409" b="1627"/>
          <a:stretch/>
        </p:blipFill>
        <p:spPr>
          <a:xfrm>
            <a:off x="6234100" y="3899856"/>
            <a:ext cx="3770298" cy="3390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14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7635"/>
            <a:ext cx="10081603" cy="546820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>
                <a:solidFill>
                  <a:srgbClr val="660066"/>
                </a:solidFill>
              </a:rPr>
              <a:t>Singly produced resonances:</a:t>
            </a:r>
            <a:r>
              <a:rPr lang="en-US" sz="2900" dirty="0">
                <a:solidFill>
                  <a:srgbClr val="000090"/>
                </a:solidFill>
              </a:rPr>
              <a:t> di-jet mass spectra </a:t>
            </a:r>
            <a:r>
              <a:rPr lang="en-US" sz="2600" dirty="0">
                <a:solidFill>
                  <a:srgbClr val="000090"/>
                </a:solidFill>
              </a:rPr>
              <a:t>(w/ sub-structure)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734" y="841039"/>
            <a:ext cx="5947626" cy="103570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Di-jet events analyzed further to assess if one or more of the jets has </a:t>
            </a:r>
            <a:r>
              <a:rPr lang="en-US" b="1" dirty="0" smtClean="0"/>
              <a:t>sub-structure</a:t>
            </a:r>
            <a:r>
              <a:rPr lang="en-US" dirty="0" smtClean="0"/>
              <a:t> consistent w/ a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hadronically</a:t>
            </a:r>
            <a:r>
              <a:rPr lang="en-US" dirty="0" smtClean="0"/>
              <a:t> decaying W/Z boson.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02558" y="3684762"/>
            <a:ext cx="3181841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Boosted W/Z Boson Tagging: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96974" y="1557329"/>
            <a:ext cx="1227931" cy="40007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1 W/Z-tag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467403" y="5011939"/>
            <a:ext cx="1328244" cy="40007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W/Z-tags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56919" y="2500053"/>
            <a:ext cx="1320391" cy="369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[1405.1944]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05" y="2104573"/>
            <a:ext cx="6435373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Single tag: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76072" y="2793227"/>
            <a:ext cx="6435373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Double tag:</a:t>
            </a:r>
            <a:endParaRPr lang="en-US" baseline="-25000" dirty="0"/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62" y="2185102"/>
            <a:ext cx="1435100" cy="2921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098" y="2908285"/>
            <a:ext cx="2184400" cy="266701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44" y="2880540"/>
            <a:ext cx="1308100" cy="2413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100612" y="2791285"/>
            <a:ext cx="248596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,</a:t>
            </a:r>
            <a:endParaRPr lang="en-US" dirty="0"/>
          </a:p>
        </p:txBody>
      </p:sp>
      <p:pic>
        <p:nvPicPr>
          <p:cNvPr id="25" name="Picture 24" descr="Screen Shot 2014-07-28 at 8.41.02 PM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/>
          <a:stretch/>
        </p:blipFill>
        <p:spPr>
          <a:xfrm>
            <a:off x="95626" y="4186313"/>
            <a:ext cx="5962312" cy="294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5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_WZ_3le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522" y="1215984"/>
            <a:ext cx="4120113" cy="39526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15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7635"/>
            <a:ext cx="10081603" cy="546820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>
                <a:solidFill>
                  <a:srgbClr val="660066"/>
                </a:solidFill>
              </a:rPr>
              <a:t>Singly produced resonances:</a:t>
            </a:r>
            <a:r>
              <a:rPr lang="en-US" sz="2900" dirty="0">
                <a:solidFill>
                  <a:srgbClr val="000090"/>
                </a:solidFill>
              </a:rPr>
              <a:t> (more) </a:t>
            </a:r>
            <a:r>
              <a:rPr lang="en-US" sz="2900" dirty="0" err="1">
                <a:solidFill>
                  <a:srgbClr val="000090"/>
                </a:solidFill>
              </a:rPr>
              <a:t>diboson</a:t>
            </a:r>
            <a:r>
              <a:rPr lang="en-US" sz="2900" dirty="0">
                <a:solidFill>
                  <a:srgbClr val="000090"/>
                </a:solidFill>
              </a:rPr>
              <a:t> resonances</a:t>
            </a:r>
            <a:endParaRPr lang="en-US" sz="2600" dirty="0">
              <a:solidFill>
                <a:srgbClr val="00009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77059" y="2628410"/>
            <a:ext cx="4085004" cy="1715686"/>
            <a:chOff x="986340" y="4895850"/>
            <a:chExt cx="3280860" cy="1377949"/>
          </a:xfrm>
        </p:grpSpPr>
        <p:grpSp>
          <p:nvGrpSpPr>
            <p:cNvPr id="22" name="Group 21"/>
            <p:cNvGrpSpPr/>
            <p:nvPr/>
          </p:nvGrpSpPr>
          <p:grpSpPr>
            <a:xfrm>
              <a:off x="986340" y="4908550"/>
              <a:ext cx="3169510" cy="1348154"/>
              <a:chOff x="986340" y="4908550"/>
              <a:chExt cx="3169510" cy="1348154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986340" y="4908550"/>
                <a:ext cx="3169510" cy="1339849"/>
                <a:chOff x="986340" y="4908550"/>
                <a:chExt cx="3169510" cy="1339849"/>
              </a:xfrm>
            </p:grpSpPr>
            <p:pic>
              <p:nvPicPr>
                <p:cNvPr id="13" name="Picture 12" descr="Screen Shot 2014-07-24 at 10.57.25 AM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29"/>
                <a:stretch/>
              </p:blipFill>
              <p:spPr>
                <a:xfrm>
                  <a:off x="986340" y="4908550"/>
                  <a:ext cx="3169510" cy="1339849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4" name="Rectangle 13"/>
                <p:cNvSpPr/>
                <p:nvPr/>
              </p:nvSpPr>
              <p:spPr>
                <a:xfrm>
                  <a:off x="1227753" y="6140450"/>
                  <a:ext cx="1801197" cy="1079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085003" y="5283200"/>
                  <a:ext cx="232747" cy="215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3310553" y="5003800"/>
                  <a:ext cx="112097" cy="177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285153" y="5924550"/>
                  <a:ext cx="112097" cy="177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2089853" y="5226972"/>
                <a:ext cx="460244" cy="3836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W’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182215" y="4934872"/>
                <a:ext cx="403929" cy="3836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W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213965" y="5887372"/>
                <a:ext cx="29275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Z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1000452" y="4895850"/>
              <a:ext cx="3266748" cy="1377949"/>
            </a:xfrm>
            <a:prstGeom prst="rect">
              <a:avLst/>
            </a:prstGeom>
            <a:noFill/>
            <a:ln w="19050" cmpd="sng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3331" y="858830"/>
            <a:ext cx="8218734" cy="4000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Completing WW / ZZ / WZ resonance search program w/ </a:t>
            </a:r>
            <a:r>
              <a:rPr lang="en-US" dirty="0" err="1" smtClean="0"/>
              <a:t>leptonic</a:t>
            </a:r>
            <a:r>
              <a:rPr lang="en-US" dirty="0" smtClean="0"/>
              <a:t> modes.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0215" y="1714446"/>
            <a:ext cx="4144346" cy="707854"/>
          </a:xfrm>
          <a:prstGeom prst="rect">
            <a:avLst/>
          </a:prstGeom>
          <a:noFill/>
          <a:ln>
            <a:noFill/>
          </a:ln>
        </p:spPr>
        <p:txBody>
          <a:bodyPr wrap="square" lIns="91408" tIns="45704" rIns="91408" bIns="45704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660066"/>
                </a:solidFill>
              </a:rPr>
              <a:t>Here a WZ search in the 3 (visible) </a:t>
            </a:r>
            <a:r>
              <a:rPr lang="en-US" dirty="0" smtClean="0">
                <a:solidFill>
                  <a:srgbClr val="660066"/>
                </a:solidFill>
              </a:rPr>
              <a:t>leptons </a:t>
            </a:r>
            <a:r>
              <a:rPr lang="en-US" dirty="0">
                <a:solidFill>
                  <a:srgbClr val="660066"/>
                </a:solidFill>
              </a:rPr>
              <a:t>+ ME</a:t>
            </a:r>
            <a:r>
              <a:rPr lang="en-US" baseline="-25000" dirty="0">
                <a:solidFill>
                  <a:srgbClr val="660066"/>
                </a:solidFill>
              </a:rPr>
              <a:t>T</a:t>
            </a:r>
            <a:r>
              <a:rPr lang="en-US" dirty="0">
                <a:solidFill>
                  <a:srgbClr val="660066"/>
                </a:solidFill>
              </a:rPr>
              <a:t> final state.</a:t>
            </a:r>
            <a:endParaRPr lang="en-US" baseline="-25000" dirty="0">
              <a:solidFill>
                <a:srgbClr val="66006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0639" y="5407581"/>
            <a:ext cx="4692367" cy="707854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See the following for searches w/ 1&amp;2 lepton + jet(s):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70783" y="1871356"/>
            <a:ext cx="1178826" cy="369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1407.3476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8106" y="6302118"/>
            <a:ext cx="3433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</a:rPr>
              <a:t>1405.3447, ATLAS-CONF-2014-039</a:t>
            </a:r>
            <a:endParaRPr lang="en-US" sz="1800" dirty="0">
              <a:solidFill>
                <a:srgbClr val="8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60275" y="5419555"/>
            <a:ext cx="3874326" cy="1698992"/>
            <a:chOff x="1018835" y="1513028"/>
            <a:chExt cx="8884752" cy="3896193"/>
          </a:xfrm>
        </p:grpSpPr>
        <p:pic>
          <p:nvPicPr>
            <p:cNvPr id="5" name="Picture 4" descr="Screen Shot 2014-08-04 at 6.09.53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8" b="50043"/>
            <a:stretch/>
          </p:blipFill>
          <p:spPr>
            <a:xfrm>
              <a:off x="5494166" y="1513028"/>
              <a:ext cx="4409421" cy="3882824"/>
            </a:xfrm>
            <a:prstGeom prst="rect">
              <a:avLst/>
            </a:prstGeom>
          </p:spPr>
        </p:pic>
        <p:pic>
          <p:nvPicPr>
            <p:cNvPr id="35" name="Picture 34" descr="Screen Shot 2014-08-04 at 6.09.53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43"/>
            <a:stretch/>
          </p:blipFill>
          <p:spPr>
            <a:xfrm>
              <a:off x="1018835" y="1526397"/>
              <a:ext cx="4555546" cy="3882824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436088" y="4434362"/>
            <a:ext cx="4125975" cy="400077"/>
          </a:xfrm>
          <a:prstGeom prst="rect">
            <a:avLst/>
          </a:prstGeom>
          <a:noFill/>
          <a:ln>
            <a:noFill/>
          </a:ln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e.g. exclude W’ (EGM) w/ m &lt; 1.5 </a:t>
            </a:r>
            <a:r>
              <a:rPr lang="en-US" dirty="0" err="1" smtClean="0">
                <a:solidFill>
                  <a:srgbClr val="660066"/>
                </a:solidFill>
              </a:rPr>
              <a:t>TeV</a:t>
            </a:r>
            <a:endParaRPr lang="en-US" baseline="-25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3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err="1">
                <a:solidFill>
                  <a:srgbClr val="660066"/>
                </a:solidFill>
              </a:rPr>
              <a:t>Supersymmetry</a:t>
            </a:r>
            <a:r>
              <a:rPr lang="en-US" sz="2900" dirty="0">
                <a:solidFill>
                  <a:srgbClr val="660066"/>
                </a:solidFill>
              </a:rPr>
              <a:t>:</a:t>
            </a:r>
            <a:r>
              <a:rPr lang="en-US" sz="2900" dirty="0">
                <a:solidFill>
                  <a:srgbClr val="000090"/>
                </a:solidFill>
              </a:rPr>
              <a:t> simplified models and production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16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Screen Shot 2014-07-20 at 5.50.1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2" b="1155"/>
          <a:stretch/>
        </p:blipFill>
        <p:spPr>
          <a:xfrm>
            <a:off x="4038600" y="3196325"/>
            <a:ext cx="6010446" cy="4040450"/>
          </a:xfrm>
          <a:prstGeom prst="rect">
            <a:avLst/>
          </a:prstGeom>
        </p:spPr>
      </p:pic>
      <p:pic>
        <p:nvPicPr>
          <p:cNvPr id="42" name="Picture 41" descr="naturalSpectru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" y="783554"/>
            <a:ext cx="4556817" cy="24964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114" y="3756688"/>
            <a:ext cx="3901940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Will describe search summaries for: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807" y="4425141"/>
            <a:ext cx="2918937" cy="40783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err="1" smtClean="0"/>
              <a:t>Gluino</a:t>
            </a:r>
            <a:r>
              <a:rPr lang="en-US" dirty="0" smtClean="0"/>
              <a:t> </a:t>
            </a:r>
            <a:r>
              <a:rPr lang="en-US" u="sng" dirty="0" smtClean="0"/>
              <a:t>pair</a:t>
            </a:r>
            <a:r>
              <a:rPr lang="en-US" dirty="0" smtClean="0"/>
              <a:t> production,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13776" y="5219253"/>
            <a:ext cx="3398556" cy="40783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Top-</a:t>
            </a:r>
            <a:r>
              <a:rPr lang="en-US" dirty="0" err="1" smtClean="0"/>
              <a:t>squark</a:t>
            </a:r>
            <a:r>
              <a:rPr lang="en-US" dirty="0" smtClean="0"/>
              <a:t> </a:t>
            </a:r>
            <a:r>
              <a:rPr lang="en-US" u="sng" dirty="0" smtClean="0"/>
              <a:t>pair</a:t>
            </a:r>
            <a:r>
              <a:rPr lang="en-US" dirty="0" smtClean="0"/>
              <a:t> production,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19117" y="6080210"/>
            <a:ext cx="3257492" cy="40783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“</a:t>
            </a:r>
            <a:r>
              <a:rPr lang="en-US" dirty="0" err="1" smtClean="0"/>
              <a:t>EWKino</a:t>
            </a:r>
            <a:r>
              <a:rPr lang="en-US" dirty="0" smtClean="0"/>
              <a:t>” </a:t>
            </a:r>
            <a:r>
              <a:rPr lang="en-US" u="sng" dirty="0" smtClean="0"/>
              <a:t>pair</a:t>
            </a:r>
            <a:r>
              <a:rPr lang="en-US" dirty="0" smtClean="0"/>
              <a:t> production,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820686" y="587152"/>
            <a:ext cx="5255264" cy="250321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lnSpc>
                <a:spcPct val="200000"/>
              </a:lnSpc>
              <a:buFont typeface="Arial"/>
              <a:buChar char="•"/>
            </a:pPr>
            <a:r>
              <a:rPr lang="en-US" dirty="0" smtClean="0"/>
              <a:t>Strategies </a:t>
            </a:r>
            <a:r>
              <a:rPr lang="en-US" dirty="0" smtClean="0"/>
              <a:t>guided by “natural spectra”</a:t>
            </a:r>
          </a:p>
          <a:p>
            <a:pPr marL="342779" indent="-342779">
              <a:lnSpc>
                <a:spcPct val="200000"/>
              </a:lnSpc>
              <a:buFont typeface="Arial"/>
              <a:buChar char="•"/>
            </a:pPr>
            <a:r>
              <a:rPr lang="en-US" dirty="0" smtClean="0"/>
              <a:t>Fix lightest </a:t>
            </a:r>
            <a:r>
              <a:rPr lang="en-US" dirty="0" err="1" smtClean="0"/>
              <a:t>neutralino</a:t>
            </a:r>
            <a:r>
              <a:rPr lang="en-US" dirty="0" smtClean="0"/>
              <a:t> (      ) as LSP</a:t>
            </a:r>
          </a:p>
          <a:p>
            <a:pPr marL="342779" indent="-342779">
              <a:lnSpc>
                <a:spcPct val="200000"/>
              </a:lnSpc>
              <a:buFont typeface="Arial"/>
              <a:buChar char="•"/>
            </a:pPr>
            <a:r>
              <a:rPr lang="en-US" dirty="0" smtClean="0"/>
              <a:t>Focus on </a:t>
            </a:r>
            <a:r>
              <a:rPr lang="en-US" dirty="0" err="1" smtClean="0"/>
              <a:t>gluino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 gen </a:t>
            </a:r>
            <a:r>
              <a:rPr lang="en-US" dirty="0" err="1" smtClean="0"/>
              <a:t>squarks</a:t>
            </a:r>
            <a:r>
              <a:rPr lang="en-US" dirty="0" smtClean="0"/>
              <a:t>, “</a:t>
            </a:r>
            <a:r>
              <a:rPr lang="en-US" dirty="0" err="1" smtClean="0"/>
              <a:t>EWKinos</a:t>
            </a:r>
            <a:r>
              <a:rPr lang="en-US" dirty="0" smtClean="0"/>
              <a:t>”</a:t>
            </a:r>
          </a:p>
          <a:p>
            <a:pPr marL="342779" indent="-342779">
              <a:lnSpc>
                <a:spcPct val="200000"/>
              </a:lnSpc>
              <a:buFont typeface="Arial"/>
              <a:buChar char="•"/>
            </a:pPr>
            <a:r>
              <a:rPr lang="en-US" dirty="0"/>
              <a:t>R-parity (pair </a:t>
            </a:r>
            <a:r>
              <a:rPr lang="en-US" dirty="0" smtClean="0"/>
              <a:t>production, stable LSP)</a:t>
            </a:r>
            <a:endParaRPr lang="en-US" dirty="0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12" y="4509810"/>
            <a:ext cx="279400" cy="2540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87" y="5292159"/>
            <a:ext cx="292100" cy="2540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691" y="6167128"/>
            <a:ext cx="342900" cy="2540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37" y="1479876"/>
            <a:ext cx="2794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5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err="1">
                <a:solidFill>
                  <a:srgbClr val="660066"/>
                </a:solidFill>
              </a:rPr>
              <a:t>Supersymmetry</a:t>
            </a:r>
            <a:r>
              <a:rPr lang="en-US" sz="2900" dirty="0">
                <a:solidFill>
                  <a:srgbClr val="660066"/>
                </a:solidFill>
              </a:rPr>
              <a:t>: </a:t>
            </a:r>
            <a:r>
              <a:rPr lang="en-US" sz="2900" dirty="0">
                <a:solidFill>
                  <a:srgbClr val="000090"/>
                </a:solidFill>
              </a:rPr>
              <a:t>constraints on the </a:t>
            </a:r>
            <a:r>
              <a:rPr lang="en-US" sz="2900" dirty="0" err="1">
                <a:solidFill>
                  <a:srgbClr val="000090"/>
                </a:solidFill>
              </a:rPr>
              <a:t>gluino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17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679997" y="3044700"/>
            <a:ext cx="184601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1430" y="865265"/>
            <a:ext cx="5362486" cy="4488958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Many searches targeting different final states:  varying # of leptons, jets, b-jets.</a:t>
            </a:r>
          </a:p>
          <a:p>
            <a:pPr marL="342779" indent="-342779">
              <a:buFont typeface="Arial"/>
              <a:buChar char="•"/>
            </a:pPr>
            <a:endParaRPr lang="en-US" dirty="0"/>
          </a:p>
          <a:p>
            <a:pPr marL="342779" indent="-342779">
              <a:buFont typeface="Arial"/>
              <a:buChar char="•"/>
            </a:pPr>
            <a:r>
              <a:rPr lang="en-US" dirty="0" smtClean="0"/>
              <a:t>Unfortunately, null results in all channels.  </a:t>
            </a:r>
          </a:p>
          <a:p>
            <a:pPr marL="342779" indent="-342779">
              <a:buFont typeface="Arial"/>
              <a:buChar char="•"/>
            </a:pPr>
            <a:endParaRPr lang="en-US" dirty="0"/>
          </a:p>
          <a:p>
            <a:pPr marL="342779" indent="-342779">
              <a:buFont typeface="Arial"/>
              <a:buChar char="•"/>
            </a:pPr>
            <a:r>
              <a:rPr lang="en-US" dirty="0" err="1"/>
              <a:t>G</a:t>
            </a:r>
            <a:r>
              <a:rPr lang="en-US" dirty="0" err="1" smtClean="0"/>
              <a:t>luino</a:t>
            </a:r>
            <a:r>
              <a:rPr lang="en-US" dirty="0" smtClean="0"/>
              <a:t> mass limits (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~ </a:t>
            </a:r>
            <a:r>
              <a:rPr lang="en-US" dirty="0" smtClean="0">
                <a:solidFill>
                  <a:srgbClr val="000090"/>
                </a:solidFill>
              </a:rPr>
              <a:t>1-1.5 </a:t>
            </a:r>
            <a:r>
              <a:rPr lang="en-US" dirty="0" err="1" smtClean="0">
                <a:solidFill>
                  <a:srgbClr val="000090"/>
                </a:solidFill>
              </a:rPr>
              <a:t>TeV</a:t>
            </a:r>
            <a:r>
              <a:rPr lang="en-US" dirty="0" smtClean="0"/>
              <a:t>) depend on assumed decay modes, and spectrum of lighter states.</a:t>
            </a:r>
          </a:p>
          <a:p>
            <a:pPr marL="342779" indent="-342779">
              <a:buFont typeface="Arial"/>
              <a:buChar char="•"/>
            </a:pPr>
            <a:endParaRPr lang="en-US" dirty="0"/>
          </a:p>
          <a:p>
            <a:pPr marL="342779" indent="-342779">
              <a:buFont typeface="Arial"/>
              <a:buChar char="•"/>
            </a:pPr>
            <a:r>
              <a:rPr lang="en-US" dirty="0" smtClean="0"/>
              <a:t>Example </a:t>
            </a:r>
            <a:r>
              <a:rPr lang="en-US" dirty="0" smtClean="0"/>
              <a:t>here: </a:t>
            </a:r>
            <a:r>
              <a:rPr lang="en-US" dirty="0" err="1" smtClean="0">
                <a:solidFill>
                  <a:srgbClr val="660066"/>
                </a:solidFill>
              </a:rPr>
              <a:t>gluino</a:t>
            </a:r>
            <a:r>
              <a:rPr lang="en-US" dirty="0" smtClean="0">
                <a:solidFill>
                  <a:srgbClr val="660066"/>
                </a:solidFill>
              </a:rPr>
              <a:t> decays mediated by heavier 3</a:t>
            </a:r>
            <a:r>
              <a:rPr lang="en-US" baseline="30000" dirty="0" smtClean="0">
                <a:solidFill>
                  <a:srgbClr val="660066"/>
                </a:solidFill>
              </a:rPr>
              <a:t>rd</a:t>
            </a:r>
            <a:r>
              <a:rPr lang="en-US" dirty="0" smtClean="0">
                <a:solidFill>
                  <a:srgbClr val="660066"/>
                </a:solidFill>
              </a:rPr>
              <a:t> generation </a:t>
            </a:r>
            <a:r>
              <a:rPr lang="en-US" dirty="0" err="1" smtClean="0">
                <a:solidFill>
                  <a:srgbClr val="660066"/>
                </a:solidFill>
              </a:rPr>
              <a:t>squarks</a:t>
            </a:r>
            <a:r>
              <a:rPr lang="en-US" dirty="0" smtClean="0"/>
              <a:t>.</a:t>
            </a:r>
          </a:p>
          <a:p>
            <a:pPr marL="342779" indent="-342779">
              <a:buFont typeface="Arial"/>
              <a:buChar char="•"/>
            </a:pPr>
            <a:endParaRPr lang="en-US" dirty="0" smtClean="0"/>
          </a:p>
          <a:p>
            <a:pPr marL="342779" indent="-342779">
              <a:buFont typeface="Arial"/>
              <a:buChar char="•"/>
            </a:pPr>
            <a:r>
              <a:rPr lang="en-US" dirty="0" smtClean="0"/>
              <a:t>Results from CMS “razor” analysis.</a:t>
            </a:r>
          </a:p>
          <a:p>
            <a:pPr marL="342779" indent="-342779">
              <a:buFont typeface="Arial"/>
              <a:buChar char="•"/>
            </a:pPr>
            <a:endParaRPr lang="en-US" dirty="0" smtClean="0"/>
          </a:p>
        </p:txBody>
      </p:sp>
      <p:pic>
        <p:nvPicPr>
          <p:cNvPr id="13" name="Picture 12" descr="T1HybridNew0Lp1Lp2LBAR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" t="16803"/>
          <a:stretch/>
        </p:blipFill>
        <p:spPr>
          <a:xfrm rot="5400000">
            <a:off x="5721328" y="935485"/>
            <a:ext cx="4573780" cy="4022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99764" y="4160493"/>
            <a:ext cx="1941292" cy="338522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CMS PAS SUS-</a:t>
            </a:r>
            <a:r>
              <a:rPr lang="en-US" sz="1600" dirty="0" smtClean="0">
                <a:solidFill>
                  <a:srgbClr val="FF0000"/>
                </a:solidFill>
              </a:rPr>
              <a:t>14-</a:t>
            </a:r>
            <a:r>
              <a:rPr lang="en-US" sz="1600" dirty="0">
                <a:solidFill>
                  <a:srgbClr val="FF0000"/>
                </a:solidFill>
              </a:rPr>
              <a:t>011</a:t>
            </a:r>
          </a:p>
        </p:txBody>
      </p:sp>
      <p:pic>
        <p:nvPicPr>
          <p:cNvPr id="14" name="Picture 13" descr="Screen Shot 2014-07-22 at 4.41.3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5"/>
          <a:stretch/>
        </p:blipFill>
        <p:spPr>
          <a:xfrm>
            <a:off x="6527113" y="5205665"/>
            <a:ext cx="3123670" cy="2037995"/>
          </a:xfrm>
          <a:prstGeom prst="rect">
            <a:avLst/>
          </a:prstGeom>
        </p:spPr>
      </p:pic>
      <p:pic>
        <p:nvPicPr>
          <p:cNvPr id="18" name="Picture 17" descr="Screen Shot 2014-07-23 at 2.05.42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" t="5634"/>
          <a:stretch/>
        </p:blipFill>
        <p:spPr>
          <a:xfrm>
            <a:off x="126851" y="5396561"/>
            <a:ext cx="2909528" cy="1711568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19" name="Picture 18" descr="Screen Shot 2014-07-23 at 2.11.02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0" r="2220"/>
          <a:stretch/>
        </p:blipFill>
        <p:spPr>
          <a:xfrm>
            <a:off x="3269422" y="5392405"/>
            <a:ext cx="2881252" cy="17157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7012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18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err="1">
                <a:solidFill>
                  <a:srgbClr val="660066"/>
                </a:solidFill>
              </a:rPr>
              <a:t>Supersymmetry</a:t>
            </a:r>
            <a:r>
              <a:rPr lang="en-US" sz="2900" dirty="0">
                <a:solidFill>
                  <a:srgbClr val="660066"/>
                </a:solidFill>
              </a:rPr>
              <a:t>: </a:t>
            </a:r>
            <a:r>
              <a:rPr lang="en-US" sz="2900" dirty="0">
                <a:solidFill>
                  <a:srgbClr val="000090"/>
                </a:solidFill>
              </a:rPr>
              <a:t>constraints on the top </a:t>
            </a:r>
            <a:r>
              <a:rPr lang="en-US" sz="2900" dirty="0" err="1">
                <a:solidFill>
                  <a:srgbClr val="000090"/>
                </a:solidFill>
              </a:rPr>
              <a:t>squark</a:t>
            </a:r>
            <a:endParaRPr lang="en-US" sz="2900" dirty="0">
              <a:solidFill>
                <a:srgbClr val="00009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419119" y="1176648"/>
            <a:ext cx="6468644" cy="5099394"/>
            <a:chOff x="3517903" y="664163"/>
            <a:chExt cx="6468644" cy="5099394"/>
          </a:xfrm>
        </p:grpSpPr>
        <p:pic>
          <p:nvPicPr>
            <p:cNvPr id="5" name="Picture 4" descr="ATLAS_SUSY_Stop_tLSP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24"/>
            <a:stretch/>
          </p:blipFill>
          <p:spPr>
            <a:xfrm>
              <a:off x="4827340" y="664163"/>
              <a:ext cx="5159207" cy="4894157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8291" y="5426468"/>
              <a:ext cx="952500" cy="304800"/>
            </a:xfrm>
            <a:prstGeom prst="rect">
              <a:avLst/>
            </a:prstGeom>
          </p:spPr>
        </p:pic>
        <p:pic>
          <p:nvPicPr>
            <p:cNvPr id="17" name="Picture 1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061" y="5426468"/>
              <a:ext cx="1231900" cy="3048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7297587" y="5410200"/>
              <a:ext cx="1047019" cy="35335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08" tIns="45704" rIns="91408" bIns="45704" spcCol="0"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429053" y="5410200"/>
              <a:ext cx="1397703" cy="35335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08" tIns="45704" rIns="91408" bIns="45704" spcCol="0"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517903" y="3866311"/>
              <a:ext cx="1454151" cy="852598"/>
              <a:chOff x="3517900" y="3941652"/>
              <a:chExt cx="1454150" cy="852598"/>
            </a:xfrm>
          </p:grpSpPr>
          <p:pic>
            <p:nvPicPr>
              <p:cNvPr id="18" name="Picture 17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7479" y="3990209"/>
                <a:ext cx="965200" cy="304800"/>
              </a:xfrm>
              <a:prstGeom prst="rect">
                <a:avLst/>
              </a:prstGeom>
            </p:spPr>
          </p:pic>
          <p:pic>
            <p:nvPicPr>
              <p:cNvPr id="19" name="Picture 18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2188" y="4397930"/>
                <a:ext cx="1333500" cy="304800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3517900" y="3941652"/>
                <a:ext cx="1454150" cy="85259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>
              <a:off x="4972050" y="4349750"/>
              <a:ext cx="363762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5636074" y="5048250"/>
              <a:ext cx="0" cy="29210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7814124" y="5048250"/>
              <a:ext cx="0" cy="29210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91429" y="879072"/>
            <a:ext cx="4512178" cy="721771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Top </a:t>
            </a:r>
            <a:r>
              <a:rPr lang="en-US" dirty="0" err="1" smtClean="0"/>
              <a:t>squark</a:t>
            </a:r>
            <a:r>
              <a:rPr lang="en-US" dirty="0" smtClean="0"/>
              <a:t> a key ingredient if SUSY is to address the </a:t>
            </a:r>
            <a:r>
              <a:rPr lang="en-US" i="1" dirty="0" smtClean="0"/>
              <a:t>naturalness problem</a:t>
            </a:r>
            <a:r>
              <a:rPr lang="en-US" dirty="0" smtClean="0"/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93148" y="2635156"/>
            <a:ext cx="3606334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Many final states covered: 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38172" y="3021700"/>
            <a:ext cx="2820012" cy="721771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addition, specialization according to: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2387" y="1890791"/>
            <a:ext cx="4146196" cy="40783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Thus, an extensive search program.</a:t>
            </a:r>
            <a:endParaRPr lang="en-US" dirty="0"/>
          </a:p>
        </p:txBody>
      </p:sp>
      <p:pic>
        <p:nvPicPr>
          <p:cNvPr id="42" name="Picture 4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68" y="3804648"/>
            <a:ext cx="1155700" cy="254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94867" y="4308182"/>
            <a:ext cx="2797359" cy="1349636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Small mass splitting results in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visible objects &amp; “gaps” in sensitivity.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196585" y="5858134"/>
            <a:ext cx="3066444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/>
              <a:t>Charm tagging used in </a:t>
            </a:r>
            <a:endParaRPr lang="en-US" baseline="-25000" dirty="0"/>
          </a:p>
        </p:txBody>
      </p:sp>
      <p:pic>
        <p:nvPicPr>
          <p:cNvPr id="45" name="Picture 4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6" y="6336110"/>
            <a:ext cx="2730500" cy="3048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65984" y="6612760"/>
            <a:ext cx="915971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egion.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44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19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WKino_ICHEP201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" t="3090"/>
          <a:stretch/>
        </p:blipFill>
        <p:spPr>
          <a:xfrm rot="5400000">
            <a:off x="4981406" y="1126370"/>
            <a:ext cx="4879560" cy="50329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err="1">
                <a:solidFill>
                  <a:srgbClr val="660066"/>
                </a:solidFill>
              </a:rPr>
              <a:t>Supersymmetry</a:t>
            </a:r>
            <a:r>
              <a:rPr lang="en-US" sz="2900" dirty="0">
                <a:solidFill>
                  <a:srgbClr val="660066"/>
                </a:solidFill>
              </a:rPr>
              <a:t>: </a:t>
            </a:r>
            <a:r>
              <a:rPr lang="en-US" sz="2900" dirty="0">
                <a:solidFill>
                  <a:srgbClr val="000090"/>
                </a:solidFill>
              </a:rPr>
              <a:t>constraints on the </a:t>
            </a:r>
            <a:r>
              <a:rPr lang="en-US" sz="2900" dirty="0" err="1">
                <a:solidFill>
                  <a:srgbClr val="000090"/>
                </a:solidFill>
              </a:rPr>
              <a:t>chargino</a:t>
            </a:r>
            <a:r>
              <a:rPr lang="en-US" sz="2900" dirty="0">
                <a:solidFill>
                  <a:srgbClr val="000090"/>
                </a:solidFill>
              </a:rPr>
              <a:t>/</a:t>
            </a:r>
            <a:r>
              <a:rPr lang="en-US" sz="2900" dirty="0" err="1">
                <a:solidFill>
                  <a:srgbClr val="000090"/>
                </a:solidFill>
              </a:rPr>
              <a:t>neutralinos</a:t>
            </a:r>
            <a:endParaRPr lang="en-US" sz="2900" dirty="0">
              <a:solidFill>
                <a:srgbClr val="000090"/>
              </a:solidFill>
            </a:endParaRPr>
          </a:p>
        </p:txBody>
      </p:sp>
      <p:pic>
        <p:nvPicPr>
          <p:cNvPr id="12" name="Picture 11" descr="Screen Shot 2014-07-24 at 8.57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8" y="1845647"/>
            <a:ext cx="3033038" cy="18853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7569" y="846757"/>
            <a:ext cx="4445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Best sensitivity when </a:t>
            </a:r>
            <a:r>
              <a:rPr lang="en-US" dirty="0" err="1" smtClean="0"/>
              <a:t>sleptons</a:t>
            </a:r>
            <a:r>
              <a:rPr lang="en-US" dirty="0" smtClean="0"/>
              <a:t> exist in the spectrum and are lighter than the </a:t>
            </a:r>
            <a:r>
              <a:rPr lang="en-US" dirty="0" err="1" smtClean="0"/>
              <a:t>chargino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4" name="Picture 13" descr="Screen Shot 2014-07-24 at 9.05.5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63" y="4919643"/>
            <a:ext cx="3237919" cy="211624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4737" y="3962677"/>
            <a:ext cx="4445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Also tackling the more difficult cases where the </a:t>
            </a:r>
            <a:r>
              <a:rPr lang="en-US" dirty="0" err="1" smtClean="0"/>
              <a:t>chargino</a:t>
            </a:r>
            <a:r>
              <a:rPr lang="en-US" dirty="0" smtClean="0"/>
              <a:t>/</a:t>
            </a:r>
            <a:r>
              <a:rPr lang="en-US" dirty="0" err="1" smtClean="0"/>
              <a:t>neutralinos</a:t>
            </a:r>
            <a:r>
              <a:rPr lang="en-US" dirty="0" smtClean="0"/>
              <a:t> only decay to W/Z/H.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98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Screen Shot 2014-07-20 at 5.35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840"/>
            <a:ext cx="10058400" cy="6757380"/>
          </a:xfrm>
          <a:prstGeom prst="rect">
            <a:avLst/>
          </a:prstGeom>
        </p:spPr>
      </p:pic>
      <p:sp>
        <p:nvSpPr>
          <p:cNvPr id="42" name="Rounded Rectangle 41"/>
          <p:cNvSpPr/>
          <p:nvPr/>
        </p:nvSpPr>
        <p:spPr>
          <a:xfrm>
            <a:off x="6248402" y="127018"/>
            <a:ext cx="3686518" cy="1467688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Flashback:</a:t>
            </a:r>
            <a:r>
              <a:rPr lang="en-US" dirty="0" smtClean="0">
                <a:solidFill>
                  <a:schemeClr val="tx1"/>
                </a:solidFill>
              </a:rPr>
              <a:t> my first SSI while an undergraduate working at SLAC’s End Station A. 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Pleasure to be here again!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2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384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>
                <a:solidFill>
                  <a:srgbClr val="660066"/>
                </a:solidFill>
              </a:rPr>
              <a:t>Vector</a:t>
            </a:r>
            <a:r>
              <a:rPr lang="en-US" sz="2900" dirty="0" smtClean="0">
                <a:solidFill>
                  <a:srgbClr val="660066"/>
                </a:solidFill>
              </a:rPr>
              <a:t>-like </a:t>
            </a:r>
            <a:r>
              <a:rPr lang="en-US" sz="2900" dirty="0">
                <a:solidFill>
                  <a:srgbClr val="660066"/>
                </a:solidFill>
              </a:rPr>
              <a:t>q</a:t>
            </a:r>
            <a:r>
              <a:rPr lang="en-US" sz="2900" dirty="0" smtClean="0">
                <a:solidFill>
                  <a:srgbClr val="660066"/>
                </a:solidFill>
              </a:rPr>
              <a:t>uarks: </a:t>
            </a:r>
            <a:r>
              <a:rPr lang="en-US" sz="2900" dirty="0" smtClean="0">
                <a:solidFill>
                  <a:srgbClr val="000090"/>
                </a:solidFill>
              </a:rPr>
              <a:t>pair production </a:t>
            </a:r>
            <a:r>
              <a:rPr lang="en-US" dirty="0" smtClean="0">
                <a:solidFill>
                  <a:srgbClr val="000090"/>
                </a:solidFill>
              </a:rPr>
              <a:t>(and recently single too)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20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feyn_QQ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3"/>
          <a:stretch/>
        </p:blipFill>
        <p:spPr>
          <a:xfrm>
            <a:off x="6496883" y="1319771"/>
            <a:ext cx="3275460" cy="18767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3611" y="759104"/>
            <a:ext cx="613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olor triplet spin ½ fermions whose left and right chirality have </a:t>
            </a:r>
            <a:r>
              <a:rPr lang="en-US" i="1" dirty="0" smtClean="0"/>
              <a:t>same</a:t>
            </a:r>
            <a:r>
              <a:rPr lang="en-US" dirty="0" smtClean="0"/>
              <a:t> SU(2) x U(1) quantum numbers.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2736" y="2855750"/>
            <a:ext cx="2329269" cy="369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ATLAS-CONF-2014-</a:t>
            </a:r>
            <a:r>
              <a:rPr lang="en-US" sz="1800" dirty="0" smtClean="0">
                <a:solidFill>
                  <a:srgbClr val="FF0000"/>
                </a:solidFill>
              </a:rPr>
              <a:t>036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6666" y="1562890"/>
            <a:ext cx="5335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 vector-like T plays similar role as SUSY top </a:t>
            </a:r>
            <a:r>
              <a:rPr lang="en-US" dirty="0" err="1" smtClean="0"/>
              <a:t>squark</a:t>
            </a:r>
            <a:r>
              <a:rPr lang="en-US" dirty="0" smtClean="0"/>
              <a:t> in regulating Higgs mass divergence.              </a:t>
            </a:r>
            <a:r>
              <a:rPr lang="en-US" sz="1600" dirty="0" smtClean="0">
                <a:solidFill>
                  <a:srgbClr val="660066"/>
                </a:solidFill>
              </a:rPr>
              <a:t>(e.g. in Little and Composite Higgs models)</a:t>
            </a:r>
            <a:endParaRPr lang="en-US" sz="1600" dirty="0">
              <a:solidFill>
                <a:srgbClr val="660066"/>
              </a:solidFill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505" y="3388285"/>
            <a:ext cx="1549400" cy="2921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4713925" y="3559275"/>
            <a:ext cx="76846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30038" y="681819"/>
            <a:ext cx="332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Tree-level decays to W, Z, and H: seek sensitivity to all sets of BRs!</a:t>
            </a:r>
            <a:endParaRPr lang="en-US" sz="1800" dirty="0">
              <a:solidFill>
                <a:srgbClr val="008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2522" y="3334809"/>
            <a:ext cx="2600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New result specialized for</a:t>
            </a:r>
            <a:endParaRPr lang="en-US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5681766" y="3358740"/>
            <a:ext cx="385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</a:t>
            </a:r>
            <a:r>
              <a:rPr lang="en-US" sz="1800" dirty="0" smtClean="0"/>
              <a:t>nd when presented w/ other previous</a:t>
            </a:r>
            <a:endParaRPr lang="en-US" sz="1800" dirty="0"/>
          </a:p>
        </p:txBody>
      </p:sp>
      <p:pic>
        <p:nvPicPr>
          <p:cNvPr id="10" name="Picture 9" descr="temperature_observe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7941" y="3074888"/>
            <a:ext cx="3536110" cy="4819650"/>
          </a:xfrm>
          <a:prstGeom prst="rect">
            <a:avLst/>
          </a:prstGeom>
        </p:spPr>
      </p:pic>
      <p:pic>
        <p:nvPicPr>
          <p:cNvPr id="13" name="Picture 12" descr="ATLAS_VLQ_TTmass_Obs_step3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8785" y="3120667"/>
            <a:ext cx="3497270" cy="476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1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smtClean="0">
                <a:solidFill>
                  <a:srgbClr val="660066"/>
                </a:solidFill>
              </a:rPr>
              <a:t>Non-resonant new phenomena:</a:t>
            </a:r>
            <a:r>
              <a:rPr lang="en-US" sz="2900" dirty="0" smtClean="0">
                <a:solidFill>
                  <a:srgbClr val="000090"/>
                </a:solidFill>
              </a:rPr>
              <a:t> contact interactions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21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7570" y="982675"/>
            <a:ext cx="51509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In addition to searching directly for new resonances, should remember the presence of new interaction &amp; states may manifest at lower energies first.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1684" y="2741512"/>
            <a:ext cx="5108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Recall Fermi’s 4-fermion description of the weak interaction.  In analogy: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5" name="Picture 14" descr="Screen Shot 2014-07-24 at 7.52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64" y="3649478"/>
            <a:ext cx="4114800" cy="16196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66719" y="2653130"/>
            <a:ext cx="1320391" cy="369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en-US" sz="1800" dirty="0" smtClean="0">
                <a:solidFill>
                  <a:srgbClr val="FF0000"/>
                </a:solidFill>
              </a:rPr>
              <a:t>1407.2410]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6020" y="5636986"/>
            <a:ext cx="4767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Search also constrains large extra dimensions (LEDs), excluding string scale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 &lt; 4-5 </a:t>
            </a:r>
            <a:r>
              <a:rPr lang="en-US" dirty="0" err="1" smtClean="0"/>
              <a:t>TeV</a:t>
            </a:r>
            <a:r>
              <a:rPr lang="en-US" dirty="0"/>
              <a:t>.</a:t>
            </a:r>
            <a:endParaRPr lang="en-US" baseline="-25000" dirty="0"/>
          </a:p>
        </p:txBody>
      </p:sp>
      <p:pic>
        <p:nvPicPr>
          <p:cNvPr id="2" name="Picture 1" descr="ATLAS_CI_mumu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" r="4353"/>
          <a:stretch/>
        </p:blipFill>
        <p:spPr>
          <a:xfrm>
            <a:off x="5715000" y="641349"/>
            <a:ext cx="4237744" cy="3566675"/>
          </a:xfrm>
          <a:prstGeom prst="rect">
            <a:avLst/>
          </a:prstGeom>
        </p:spPr>
      </p:pic>
      <p:pic>
        <p:nvPicPr>
          <p:cNvPr id="10" name="Picture 9" descr="ATLAS_CI_lambd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2" r="3462" b="4734"/>
          <a:stretch/>
        </p:blipFill>
        <p:spPr>
          <a:xfrm>
            <a:off x="5407422" y="4289924"/>
            <a:ext cx="4555727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4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MS_JE_p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9021" y="159129"/>
            <a:ext cx="3270699" cy="42122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smtClean="0">
                <a:solidFill>
                  <a:srgbClr val="660066"/>
                </a:solidFill>
              </a:rPr>
              <a:t>Non-resonant new phenomena: </a:t>
            </a:r>
            <a:r>
              <a:rPr lang="en-US" sz="2900" dirty="0" err="1" smtClean="0">
                <a:solidFill>
                  <a:srgbClr val="000090"/>
                </a:solidFill>
              </a:rPr>
              <a:t>TeV</a:t>
            </a:r>
            <a:r>
              <a:rPr lang="en-US" sz="2900" dirty="0" smtClean="0">
                <a:solidFill>
                  <a:srgbClr val="000090"/>
                </a:solidFill>
              </a:rPr>
              <a:t> scale gravity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22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570" y="889092"/>
            <a:ext cx="4812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Signatures of </a:t>
            </a:r>
            <a:r>
              <a:rPr lang="en-US" dirty="0" err="1" smtClean="0"/>
              <a:t>TeV</a:t>
            </a:r>
            <a:r>
              <a:rPr lang="en-US" dirty="0" smtClean="0"/>
              <a:t> scale gravity are predicted to take a number of forms.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2812" y="1790831"/>
            <a:ext cx="39724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Quantum Black Holes</a:t>
            </a:r>
            <a:r>
              <a:rPr lang="en-US" sz="1800" dirty="0" smtClean="0">
                <a:solidFill>
                  <a:srgbClr val="660066"/>
                </a:solidFill>
              </a:rPr>
              <a:t>:</a:t>
            </a:r>
            <a:r>
              <a:rPr lang="en-US" sz="1800" dirty="0" smtClean="0"/>
              <a:t> </a:t>
            </a:r>
            <a:r>
              <a:rPr lang="en-US" sz="1800" b="1" dirty="0" smtClean="0"/>
              <a:t>two-particle</a:t>
            </a:r>
            <a:r>
              <a:rPr lang="en-US" sz="1800" dirty="0" smtClean="0"/>
              <a:t> final states.  </a:t>
            </a:r>
            <a:endParaRPr lang="en-US" sz="18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979" y="2685228"/>
            <a:ext cx="447981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Semi-classical Black Hole:</a:t>
            </a:r>
            <a:r>
              <a:rPr lang="en-US" sz="1800" dirty="0" smtClean="0"/>
              <a:t> </a:t>
            </a:r>
            <a:r>
              <a:rPr lang="en-US" sz="1800" b="1" dirty="0" smtClean="0"/>
              <a:t>high-multiplicity </a:t>
            </a:r>
            <a:r>
              <a:rPr lang="en-US" sz="1800" dirty="0" smtClean="0"/>
              <a:t>energetic</a:t>
            </a:r>
            <a:r>
              <a:rPr lang="en-US" sz="1800" b="1" dirty="0" smtClean="0"/>
              <a:t> </a:t>
            </a:r>
            <a:r>
              <a:rPr lang="en-US" sz="1800" dirty="0" smtClean="0"/>
              <a:t>final states.</a:t>
            </a:r>
            <a:endParaRPr lang="en-US" sz="1800" baseline="-250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4738" y="4966119"/>
            <a:ext cx="4812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This CMS search looks for the </a:t>
            </a:r>
            <a:r>
              <a:rPr lang="en-US" dirty="0" smtClean="0">
                <a:solidFill>
                  <a:srgbClr val="FF0000"/>
                </a:solidFill>
              </a:rPr>
              <a:t>extinction of QCD jet production</a:t>
            </a:r>
            <a:r>
              <a:rPr lang="en-US" dirty="0" smtClean="0"/>
              <a:t> at larger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.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7147" y="3618994"/>
            <a:ext cx="4258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0066"/>
                </a:solidFill>
              </a:rPr>
              <a:t>D</a:t>
            </a:r>
            <a:r>
              <a:rPr lang="en-US" dirty="0" smtClean="0">
                <a:solidFill>
                  <a:srgbClr val="660066"/>
                </a:solidFill>
              </a:rPr>
              <a:t>ense KK graviton spectrum:</a:t>
            </a:r>
            <a:r>
              <a:rPr lang="en-US" sz="1800" dirty="0" smtClean="0"/>
              <a:t> modified spectra as on previous slide.  Also        </a:t>
            </a:r>
            <a:r>
              <a:rPr lang="en-US" sz="1800" b="1" dirty="0" smtClean="0"/>
              <a:t>“</a:t>
            </a:r>
            <a:r>
              <a:rPr lang="en-US" sz="1800" b="1" dirty="0" err="1" smtClean="0"/>
              <a:t>mono+X</a:t>
            </a:r>
            <a:r>
              <a:rPr lang="en-US" sz="1800" b="1" dirty="0" smtClean="0"/>
              <a:t>” signatures</a:t>
            </a:r>
            <a:r>
              <a:rPr lang="en-US" sz="1800" dirty="0" smtClean="0"/>
              <a:t>.</a:t>
            </a:r>
            <a:endParaRPr lang="en-US" sz="1800" baseline="-25000" dirty="0">
              <a:solidFill>
                <a:srgbClr val="6600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4315" y="5822087"/>
            <a:ext cx="4479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String </a:t>
            </a:r>
            <a:r>
              <a:rPr lang="en-US" dirty="0" smtClean="0">
                <a:solidFill>
                  <a:srgbClr val="660066"/>
                </a:solidFill>
              </a:rPr>
              <a:t>models </a:t>
            </a:r>
            <a:r>
              <a:rPr lang="en-US" dirty="0" smtClean="0"/>
              <a:t>predict </a:t>
            </a:r>
            <a:r>
              <a:rPr lang="en-US" dirty="0" smtClean="0"/>
              <a:t>suppression of all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SM processes beyond some scale.</a:t>
            </a:r>
            <a:endParaRPr lang="en-US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8217835" y="1939165"/>
            <a:ext cx="1320391" cy="369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[</a:t>
            </a:r>
            <a:r>
              <a:rPr lang="en-US" sz="1800" dirty="0" smtClean="0">
                <a:solidFill>
                  <a:srgbClr val="FF0000"/>
                </a:solidFill>
              </a:rPr>
              <a:t>1405.7653]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 descr="CMS_JE_rati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14571" y="3482392"/>
            <a:ext cx="3334803" cy="4294822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4505285" y="5513577"/>
            <a:ext cx="14171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64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r>
              <a:rPr lang="en-US" sz="2900" dirty="0" smtClean="0">
                <a:solidFill>
                  <a:srgbClr val="660066"/>
                </a:solidFill>
              </a:rPr>
              <a:t>Non-prompt new phenomena:</a:t>
            </a:r>
            <a:r>
              <a:rPr lang="en-US" sz="2900" dirty="0" smtClean="0">
                <a:solidFill>
                  <a:srgbClr val="000090"/>
                </a:solidFill>
              </a:rPr>
              <a:t> displaced </a:t>
            </a:r>
            <a:r>
              <a:rPr lang="en-US" sz="2900" dirty="0" err="1">
                <a:solidFill>
                  <a:srgbClr val="000090"/>
                </a:solidFill>
              </a:rPr>
              <a:t>s</a:t>
            </a:r>
            <a:r>
              <a:rPr lang="en-US" sz="2900" dirty="0" err="1" smtClean="0">
                <a:solidFill>
                  <a:srgbClr val="000090"/>
                </a:solidFill>
              </a:rPr>
              <a:t>upersymmetry</a:t>
            </a:r>
            <a:endParaRPr lang="en-US" sz="2900" dirty="0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23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creen Shot 2014-07-24 at 9.27.2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" t="3298"/>
          <a:stretch/>
        </p:blipFill>
        <p:spPr>
          <a:xfrm>
            <a:off x="43060" y="659220"/>
            <a:ext cx="3743793" cy="3466343"/>
          </a:xfrm>
          <a:prstGeom prst="rect">
            <a:avLst/>
          </a:prstGeom>
        </p:spPr>
      </p:pic>
      <p:pic>
        <p:nvPicPr>
          <p:cNvPr id="11" name="Picture 10" descr="Screen Shot 2014-07-31 at 8.34.54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>
          <a:xfrm>
            <a:off x="43911" y="4114800"/>
            <a:ext cx="6290021" cy="314572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571464" y="4125563"/>
            <a:ext cx="0" cy="75018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41158" y="3988029"/>
            <a:ext cx="495118" cy="88771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29198" y="835277"/>
            <a:ext cx="561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New states might also not decay promptly; challenge to standard reconstruction techniques.</a:t>
            </a:r>
            <a:endParaRPr lang="en-US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4030916" y="1644220"/>
            <a:ext cx="6001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Ex: search for R-parity violating top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(LSP) decays.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4032634" y="2216377"/>
            <a:ext cx="561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Require opposite-charge 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lang="en-US" sz="1800" dirty="0" smtClean="0"/>
              <a:t> &amp; </a:t>
            </a:r>
            <a:r>
              <a:rPr lang="en-US" sz="1800" dirty="0" smtClean="0">
                <a:solidFill>
                  <a:srgbClr val="FF0000"/>
                </a:solidFill>
              </a:rPr>
              <a:t>μ</a:t>
            </a:r>
            <a:r>
              <a:rPr lang="en-US" sz="1800" dirty="0" smtClean="0"/>
              <a:t> ; no common vertex.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4034352" y="2863875"/>
            <a:ext cx="561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Look for events where both have large transverse impact parameter (d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)</a:t>
            </a:r>
            <a:r>
              <a:rPr lang="en-US" sz="1800" dirty="0"/>
              <a:t> </a:t>
            </a:r>
            <a:r>
              <a:rPr lang="en-US" sz="1800" dirty="0" err="1" smtClean="0"/>
              <a:t>w.r.t</a:t>
            </a:r>
            <a:r>
              <a:rPr lang="en-US" sz="1800" dirty="0" smtClean="0"/>
              <a:t>. beam spot.</a:t>
            </a:r>
            <a:endParaRPr 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10451264" y="6371834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8295" y="3325556"/>
            <a:ext cx="1800428" cy="369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CMS-B2G-12-024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" name="Picture 1" descr="CMS_displaced_limi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9" r="2861" b="1754"/>
          <a:stretch/>
        </p:blipFill>
        <p:spPr>
          <a:xfrm rot="5400000">
            <a:off x="6340172" y="3618407"/>
            <a:ext cx="3623280" cy="368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106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24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2900" dirty="0" smtClean="0">
                <a:solidFill>
                  <a:srgbClr val="000090"/>
                </a:solidFill>
              </a:rPr>
              <a:t>Future LHC </a:t>
            </a:r>
            <a:r>
              <a:rPr lang="en-US" sz="2900" dirty="0" smtClean="0">
                <a:solidFill>
                  <a:srgbClr val="008000"/>
                </a:solidFill>
              </a:rPr>
              <a:t>runs</a:t>
            </a:r>
            <a:r>
              <a:rPr lang="en-US" sz="2900" dirty="0" smtClean="0">
                <a:solidFill>
                  <a:srgbClr val="000090"/>
                </a:solidFill>
              </a:rPr>
              <a:t> and </a:t>
            </a:r>
            <a:r>
              <a:rPr lang="en-US" sz="2900" dirty="0" smtClean="0">
                <a:solidFill>
                  <a:srgbClr val="FF0000"/>
                </a:solidFill>
              </a:rPr>
              <a:t>upgrade</a:t>
            </a:r>
            <a:r>
              <a:rPr lang="en-US" sz="2900" dirty="0" smtClean="0">
                <a:solidFill>
                  <a:srgbClr val="000090"/>
                </a:solidFill>
              </a:rPr>
              <a:t> periods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086912" y="1143000"/>
            <a:ext cx="1905883" cy="15897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0" y="851569"/>
            <a:ext cx="10064980" cy="6458599"/>
            <a:chOff x="0" y="798093"/>
            <a:chExt cx="10064980" cy="6458599"/>
          </a:xfrm>
        </p:grpSpPr>
        <p:pic>
          <p:nvPicPr>
            <p:cNvPr id="4" name="Picture 3" descr="Screen Shot 2014-07-28 at 9.43.35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3"/>
            <a:stretch/>
          </p:blipFill>
          <p:spPr>
            <a:xfrm>
              <a:off x="0" y="798093"/>
              <a:ext cx="10058400" cy="623176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8763000" y="1390376"/>
              <a:ext cx="1296639" cy="975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903664" y="1756679"/>
              <a:ext cx="1161316" cy="3657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42228" y="6377011"/>
              <a:ext cx="8722752" cy="879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" name="Straight Arrow Connector 5"/>
          <p:cNvCxnSpPr/>
          <p:nvPr/>
        </p:nvCxnSpPr>
        <p:spPr>
          <a:xfrm flipH="1">
            <a:off x="1342228" y="2216056"/>
            <a:ext cx="4541507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21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7-24 at 9.46.4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" t="3069"/>
          <a:stretch/>
        </p:blipFill>
        <p:spPr>
          <a:xfrm>
            <a:off x="4953637" y="3211981"/>
            <a:ext cx="5042656" cy="34718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25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2900" dirty="0" smtClean="0">
                <a:solidFill>
                  <a:srgbClr val="000090"/>
                </a:solidFill>
              </a:rPr>
              <a:t>Outlook for new searches at the LHC</a:t>
            </a:r>
            <a:endParaRPr lang="en-US" sz="2900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563" y="939905"/>
            <a:ext cx="5555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We have searched a diverse set of models / signatures in LHC Run 1, but see no striking signals of new physics in our data.</a:t>
            </a:r>
            <a:endParaRPr lang="en-US" dirty="0"/>
          </a:p>
        </p:txBody>
      </p:sp>
      <p:pic>
        <p:nvPicPr>
          <p:cNvPr id="13" name="Picture 12" descr="Screen Shot 2014-03-07 at 10.52.0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4" t="6781" r="30508" b="8466"/>
          <a:stretch/>
        </p:blipFill>
        <p:spPr>
          <a:xfrm>
            <a:off x="6208054" y="926018"/>
            <a:ext cx="3193692" cy="17051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5279" y="2347401"/>
            <a:ext cx="4639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Unlike in the buildup to Run 1, we do not have a “no-lose theorem” (i.e. </a:t>
            </a:r>
            <a:r>
              <a:rPr lang="en-US" dirty="0" err="1" smtClean="0"/>
              <a:t>unitarity</a:t>
            </a:r>
            <a:r>
              <a:rPr lang="en-US" dirty="0" smtClean="0"/>
              <a:t>) heading into Run 2.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6234" y="3806733"/>
            <a:ext cx="44220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However, we do have problems like </a:t>
            </a:r>
            <a:r>
              <a:rPr lang="en-US" dirty="0" smtClean="0">
                <a:solidFill>
                  <a:srgbClr val="660066"/>
                </a:solidFill>
              </a:rPr>
              <a:t>dark matter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660066"/>
                </a:solidFill>
              </a:rPr>
              <a:t>naturalness</a:t>
            </a:r>
            <a:r>
              <a:rPr lang="en-US" dirty="0" smtClean="0"/>
              <a:t> that point to new weak-scale physics we have yet to detect.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7952" y="5567212"/>
            <a:ext cx="44220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Run 2 will extend our mass reach by </a:t>
            </a:r>
            <a:r>
              <a:rPr lang="en-US" dirty="0" smtClean="0">
                <a:latin typeface="Symbol" charset="2"/>
                <a:cs typeface="Symbol" charset="2"/>
              </a:rPr>
              <a:t>~</a:t>
            </a:r>
            <a:r>
              <a:rPr lang="en-US" dirty="0" smtClean="0"/>
              <a:t>2, and hopefully Run 3 and 4 will be dedicated to studying the new physics in detail!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58163" y="2907444"/>
            <a:ext cx="4478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Top </a:t>
            </a:r>
            <a:r>
              <a:rPr lang="en-US" sz="1600" dirty="0" err="1"/>
              <a:t>s</a:t>
            </a:r>
            <a:r>
              <a:rPr lang="en-US" sz="1600" dirty="0" err="1" smtClean="0"/>
              <a:t>quark</a:t>
            </a:r>
            <a:r>
              <a:rPr lang="en-US" sz="1600" dirty="0" smtClean="0"/>
              <a:t> projections:</a:t>
            </a:r>
            <a:r>
              <a:rPr lang="en-US" sz="1600" dirty="0" smtClean="0">
                <a:solidFill>
                  <a:srgbClr val="FF0000"/>
                </a:solidFill>
              </a:rPr>
              <a:t> ATLAS-PHYS-PUB-2013-011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4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31869"/>
            <a:ext cx="1005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Summary Plots,</a:t>
            </a:r>
          </a:p>
          <a:p>
            <a:pPr algn="ctr"/>
            <a:r>
              <a:rPr lang="en-US" sz="4000" dirty="0" smtClean="0"/>
              <a:t>And other backup </a:t>
            </a:r>
            <a:r>
              <a:rPr lang="en-US" sz="4000" dirty="0" smtClean="0"/>
              <a:t>material 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5064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8-05 at 10.03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10058400" cy="73898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27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245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8-05 at 10.32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10058400" cy="57070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28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1662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gnal-data-qcd-jetmas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" y="2531963"/>
            <a:ext cx="5017470" cy="4725448"/>
          </a:xfrm>
          <a:prstGeom prst="rect">
            <a:avLst/>
          </a:prstGeom>
        </p:spPr>
      </p:pic>
      <p:pic>
        <p:nvPicPr>
          <p:cNvPr id="6" name="Picture 5" descr="signal-data-qcd-Jet-Tau2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116" y="2570840"/>
            <a:ext cx="4989951" cy="46995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840" y="259202"/>
            <a:ext cx="52098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Boosted Boson Tagging</a:t>
            </a:r>
            <a:endParaRPr lang="en-US" sz="3200" dirty="0"/>
          </a:p>
        </p:txBody>
      </p:sp>
      <p:pic>
        <p:nvPicPr>
          <p:cNvPr id="8" name="Picture 7" descr="Screen Shot 2014-08-05 at 9.49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80" y="998382"/>
            <a:ext cx="4267200" cy="1451829"/>
          </a:xfrm>
          <a:prstGeom prst="rect">
            <a:avLst/>
          </a:prstGeom>
        </p:spPr>
      </p:pic>
      <p:pic>
        <p:nvPicPr>
          <p:cNvPr id="9" name="Picture 8" descr="Screen Shot 2014-08-05 at 9.49.2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887" y="954057"/>
            <a:ext cx="1701800" cy="1305927"/>
          </a:xfrm>
          <a:prstGeom prst="rect">
            <a:avLst/>
          </a:prstGeom>
        </p:spPr>
      </p:pic>
      <p:pic>
        <p:nvPicPr>
          <p:cNvPr id="10" name="Picture 9" descr="Screen Shot 2014-08-05 at 9.49.39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85" y="762000"/>
            <a:ext cx="2167342" cy="149798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29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1080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rn-lhc-aeria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0" b="3730"/>
          <a:stretch/>
        </p:blipFill>
        <p:spPr>
          <a:xfrm>
            <a:off x="-1" y="1185441"/>
            <a:ext cx="10073439" cy="65869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" y="324591"/>
            <a:ext cx="10058401" cy="569354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algn="ctr"/>
            <a:r>
              <a:rPr lang="en-US" sz="3100" dirty="0">
                <a:solidFill>
                  <a:schemeClr val="bg1"/>
                </a:solidFill>
              </a:rPr>
              <a:t>The LHC: </a:t>
            </a:r>
            <a:r>
              <a:rPr lang="en-US" sz="3100" dirty="0" smtClean="0">
                <a:solidFill>
                  <a:schemeClr val="bg1"/>
                </a:solidFill>
              </a:rPr>
              <a:t>built </a:t>
            </a:r>
            <a:r>
              <a:rPr lang="en-US" sz="3100" dirty="0">
                <a:solidFill>
                  <a:schemeClr val="bg1"/>
                </a:solidFill>
              </a:rPr>
              <a:t>to </a:t>
            </a:r>
            <a:r>
              <a:rPr lang="en-US" sz="3100" dirty="0" smtClean="0">
                <a:solidFill>
                  <a:schemeClr val="bg1"/>
                </a:solidFill>
              </a:rPr>
              <a:t>understand </a:t>
            </a:r>
            <a:r>
              <a:rPr lang="en-US" sz="3100" dirty="0">
                <a:solidFill>
                  <a:schemeClr val="bg1"/>
                </a:solidFill>
              </a:rPr>
              <a:t>electroweak </a:t>
            </a:r>
            <a:r>
              <a:rPr lang="en-US" sz="3100" dirty="0" smtClean="0">
                <a:solidFill>
                  <a:schemeClr val="bg1"/>
                </a:solidFill>
              </a:rPr>
              <a:t>symmetry breaking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077" y="1227787"/>
            <a:ext cx="3446197" cy="2018067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r>
              <a:rPr lang="en-US" sz="1900" b="1" u="sng" dirty="0" smtClean="0">
                <a:solidFill>
                  <a:srgbClr val="000090"/>
                </a:solidFill>
              </a:rPr>
              <a:t>Parameter: Run 1 (design)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Beam Energy [</a:t>
            </a:r>
            <a:r>
              <a:rPr lang="en-US" sz="1700" dirty="0" err="1">
                <a:solidFill>
                  <a:srgbClr val="800000"/>
                </a:solidFill>
              </a:rPr>
              <a:t>TeV</a:t>
            </a:r>
            <a:r>
              <a:rPr lang="en-US" sz="1700" dirty="0">
                <a:solidFill>
                  <a:srgbClr val="800000"/>
                </a:solidFill>
              </a:rPr>
              <a:t>] </a:t>
            </a:r>
            <a:r>
              <a:rPr lang="en-US" sz="1700" dirty="0">
                <a:solidFill>
                  <a:schemeClr val="tx1"/>
                </a:solidFill>
              </a:rPr>
              <a:t>:  </a:t>
            </a:r>
            <a:r>
              <a:rPr lang="en-US" sz="1700" b="1" dirty="0">
                <a:solidFill>
                  <a:schemeClr val="tx1"/>
                </a:solidFill>
              </a:rPr>
              <a:t>3.5, 4</a:t>
            </a:r>
            <a:r>
              <a:rPr lang="en-US" sz="1700" dirty="0">
                <a:solidFill>
                  <a:schemeClr val="tx1"/>
                </a:solidFill>
              </a:rPr>
              <a:t> (7)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Bunch spacing [ns] </a:t>
            </a:r>
            <a:r>
              <a:rPr lang="en-US" sz="1700" dirty="0">
                <a:solidFill>
                  <a:schemeClr val="tx1"/>
                </a:solidFill>
              </a:rPr>
              <a:t>:   </a:t>
            </a:r>
            <a:r>
              <a:rPr lang="en-US" sz="1700" b="1" dirty="0">
                <a:solidFill>
                  <a:schemeClr val="tx1"/>
                </a:solidFill>
              </a:rPr>
              <a:t>50</a:t>
            </a:r>
            <a:r>
              <a:rPr lang="en-US" sz="1700" dirty="0">
                <a:solidFill>
                  <a:schemeClr val="tx1"/>
                </a:solidFill>
              </a:rPr>
              <a:t> (25)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# bunches </a:t>
            </a:r>
            <a:r>
              <a:rPr lang="en-US" sz="1700" dirty="0">
                <a:solidFill>
                  <a:schemeClr val="tx1"/>
                </a:solidFill>
              </a:rPr>
              <a:t>:  </a:t>
            </a:r>
            <a:r>
              <a:rPr lang="en-US" sz="1700" b="1" dirty="0" smtClean="0">
                <a:solidFill>
                  <a:schemeClr val="tx1"/>
                </a:solidFill>
              </a:rPr>
              <a:t>1380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>
                <a:solidFill>
                  <a:schemeClr val="tx1"/>
                </a:solidFill>
              </a:rPr>
              <a:t>(2808)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p</a:t>
            </a:r>
            <a:r>
              <a:rPr lang="en-US" sz="1700" baseline="30000" dirty="0">
                <a:solidFill>
                  <a:srgbClr val="800000"/>
                </a:solidFill>
              </a:rPr>
              <a:t>+</a:t>
            </a:r>
            <a:r>
              <a:rPr lang="en-US" sz="1700" dirty="0">
                <a:solidFill>
                  <a:srgbClr val="800000"/>
                </a:solidFill>
              </a:rPr>
              <a:t> / bunch [10</a:t>
            </a:r>
            <a:r>
              <a:rPr lang="en-US" sz="1700" baseline="30000" dirty="0">
                <a:solidFill>
                  <a:srgbClr val="800000"/>
                </a:solidFill>
              </a:rPr>
              <a:t>11</a:t>
            </a:r>
            <a:r>
              <a:rPr lang="en-US" sz="1700" dirty="0">
                <a:solidFill>
                  <a:srgbClr val="800000"/>
                </a:solidFill>
              </a:rPr>
              <a:t>] </a:t>
            </a:r>
            <a:r>
              <a:rPr lang="en-US" sz="1700" dirty="0">
                <a:solidFill>
                  <a:schemeClr val="tx1"/>
                </a:solidFill>
              </a:rPr>
              <a:t>:  </a:t>
            </a:r>
            <a:r>
              <a:rPr lang="en-US" sz="1700" b="1" dirty="0">
                <a:solidFill>
                  <a:schemeClr val="tx1"/>
                </a:solidFill>
              </a:rPr>
              <a:t>1.5, 1.7</a:t>
            </a:r>
            <a:r>
              <a:rPr lang="en-US" sz="1700" dirty="0">
                <a:solidFill>
                  <a:schemeClr val="tx1"/>
                </a:solidFill>
              </a:rPr>
              <a:t> (1.2)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Peak </a:t>
            </a:r>
            <a:r>
              <a:rPr lang="en-US" sz="1700" dirty="0" err="1">
                <a:solidFill>
                  <a:srgbClr val="800000"/>
                </a:solidFill>
              </a:rPr>
              <a:t>Lumi</a:t>
            </a:r>
            <a:r>
              <a:rPr lang="en-US" sz="1700" dirty="0">
                <a:solidFill>
                  <a:srgbClr val="800000"/>
                </a:solidFill>
              </a:rPr>
              <a:t> [10</a:t>
            </a:r>
            <a:r>
              <a:rPr lang="en-US" sz="1700" baseline="30000" dirty="0">
                <a:solidFill>
                  <a:srgbClr val="800000"/>
                </a:solidFill>
              </a:rPr>
              <a:t>33 </a:t>
            </a:r>
            <a:r>
              <a:rPr lang="en-US" sz="1700" dirty="0">
                <a:solidFill>
                  <a:srgbClr val="800000"/>
                </a:solidFill>
              </a:rPr>
              <a:t>cm</a:t>
            </a:r>
            <a:r>
              <a:rPr lang="en-US" sz="1700" baseline="30000" dirty="0">
                <a:solidFill>
                  <a:srgbClr val="800000"/>
                </a:solidFill>
              </a:rPr>
              <a:t>-2</a:t>
            </a:r>
            <a:r>
              <a:rPr lang="en-US" sz="1700" dirty="0">
                <a:solidFill>
                  <a:srgbClr val="800000"/>
                </a:solidFill>
              </a:rPr>
              <a:t>s</a:t>
            </a:r>
            <a:r>
              <a:rPr lang="en-US" sz="1700" baseline="30000" dirty="0">
                <a:solidFill>
                  <a:srgbClr val="800000"/>
                </a:solidFill>
              </a:rPr>
              <a:t>-1</a:t>
            </a:r>
            <a:r>
              <a:rPr lang="en-US" sz="1700" dirty="0">
                <a:solidFill>
                  <a:srgbClr val="800000"/>
                </a:solidFill>
              </a:rPr>
              <a:t>] </a:t>
            </a:r>
            <a:r>
              <a:rPr lang="en-US" sz="1700" dirty="0">
                <a:solidFill>
                  <a:schemeClr val="tx1"/>
                </a:solidFill>
              </a:rPr>
              <a:t>:  </a:t>
            </a:r>
            <a:r>
              <a:rPr lang="en-US" sz="1700" b="1" dirty="0">
                <a:solidFill>
                  <a:schemeClr val="tx1"/>
                </a:solidFill>
              </a:rPr>
              <a:t>4, 8</a:t>
            </a:r>
            <a:r>
              <a:rPr lang="en-US" sz="1700" dirty="0">
                <a:solidFill>
                  <a:schemeClr val="tx1"/>
                </a:solidFill>
              </a:rPr>
              <a:t> (10)</a:t>
            </a:r>
          </a:p>
          <a:p>
            <a:pPr algn="ctr"/>
            <a:r>
              <a:rPr lang="en-US" sz="1700" dirty="0">
                <a:solidFill>
                  <a:srgbClr val="800000"/>
                </a:solidFill>
              </a:rPr>
              <a:t>Max &lt;</a:t>
            </a:r>
            <a:r>
              <a:rPr lang="en-US" sz="1700" dirty="0" err="1">
                <a:solidFill>
                  <a:srgbClr val="800000"/>
                </a:solidFill>
              </a:rPr>
              <a:t>N</a:t>
            </a:r>
            <a:r>
              <a:rPr lang="en-US" sz="1700" baseline="-25000" dirty="0" err="1">
                <a:solidFill>
                  <a:srgbClr val="800000"/>
                </a:solidFill>
              </a:rPr>
              <a:t>int</a:t>
            </a:r>
            <a:r>
              <a:rPr lang="en-US" sz="1700" dirty="0">
                <a:solidFill>
                  <a:srgbClr val="800000"/>
                </a:solidFill>
              </a:rPr>
              <a:t>&gt; / </a:t>
            </a:r>
            <a:r>
              <a:rPr lang="en-US" sz="1700" dirty="0" err="1">
                <a:solidFill>
                  <a:srgbClr val="800000"/>
                </a:solidFill>
              </a:rPr>
              <a:t>bc</a:t>
            </a:r>
            <a:r>
              <a:rPr lang="en-US" sz="1700" dirty="0">
                <a:solidFill>
                  <a:schemeClr val="tx1"/>
                </a:solidFill>
              </a:rPr>
              <a:t> :  </a:t>
            </a:r>
            <a:r>
              <a:rPr lang="en-US" sz="1700" b="1" dirty="0">
                <a:solidFill>
                  <a:schemeClr val="tx1"/>
                </a:solidFill>
              </a:rPr>
              <a:t>17, 37</a:t>
            </a:r>
            <a:r>
              <a:rPr lang="en-US" sz="1700" dirty="0">
                <a:solidFill>
                  <a:schemeClr val="tx1"/>
                </a:solidFill>
              </a:rPr>
              <a:t> (19)</a:t>
            </a:r>
          </a:p>
        </p:txBody>
      </p:sp>
    </p:spTree>
    <p:extLst>
      <p:ext uri="{BB962C8B-B14F-4D97-AF65-F5344CB8AC3E}">
        <p14:creationId xmlns:p14="http://schemas.microsoft.com/office/powerpoint/2010/main" val="216566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840" y="259202"/>
            <a:ext cx="95217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Example searches for non-prompt new phenomena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9486" y="1242761"/>
            <a:ext cx="93414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pair produced long-lived neutral particles decaying in the ATLAS calorimeter: </a:t>
            </a:r>
            <a:r>
              <a:rPr lang="en-US" dirty="0" smtClean="0">
                <a:solidFill>
                  <a:srgbClr val="000090"/>
                </a:solidFill>
              </a:rPr>
              <a:t>ATLAS-CONF-2014-041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long-lived heavy particles in final states  with a </a:t>
            </a:r>
            <a:r>
              <a:rPr lang="en-US" dirty="0" err="1" smtClean="0"/>
              <a:t>muon</a:t>
            </a:r>
            <a:r>
              <a:rPr lang="en-US" dirty="0" smtClean="0"/>
              <a:t> and a multi-track displaced vertex: </a:t>
            </a:r>
            <a:r>
              <a:rPr lang="en-US" dirty="0" smtClean="0">
                <a:solidFill>
                  <a:srgbClr val="000090"/>
                </a:solidFill>
              </a:rPr>
              <a:t>ATLAS-CONF-2013-092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long-lived stopped R-hadrons decaying out-of-time: </a:t>
            </a:r>
            <a:r>
              <a:rPr lang="en-US" dirty="0" smtClean="0">
                <a:solidFill>
                  <a:srgbClr val="000090"/>
                </a:solidFill>
              </a:rPr>
              <a:t>ATLAS 1310.6584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long-lived charged particles: </a:t>
            </a:r>
            <a:r>
              <a:rPr lang="en-US" dirty="0" smtClean="0">
                <a:solidFill>
                  <a:srgbClr val="000090"/>
                </a:solidFill>
              </a:rPr>
              <a:t>CMS 1305.0491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long-lived particles decaying to final states w/ leptons: </a:t>
            </a:r>
            <a:r>
              <a:rPr lang="en-US" dirty="0" smtClean="0">
                <a:solidFill>
                  <a:srgbClr val="000090"/>
                </a:solidFill>
              </a:rPr>
              <a:t>CMS EXO-12-037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long-lived neutral particles decaying to di-jets: </a:t>
            </a:r>
            <a:r>
              <a:rPr lang="en-US" dirty="0" smtClean="0">
                <a:solidFill>
                  <a:srgbClr val="000090"/>
                </a:solidFill>
              </a:rPr>
              <a:t>CMS EXO-12-038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displaced </a:t>
            </a:r>
            <a:r>
              <a:rPr lang="en-US" dirty="0" err="1" smtClean="0"/>
              <a:t>muonic</a:t>
            </a:r>
            <a:r>
              <a:rPr lang="en-US" dirty="0" smtClean="0"/>
              <a:t> lepton jets from a light Higgs boson: </a:t>
            </a:r>
            <a:r>
              <a:rPr lang="en-US" dirty="0" smtClean="0">
                <a:solidFill>
                  <a:srgbClr val="000090"/>
                </a:solidFill>
              </a:rPr>
              <a:t>ATLAS 1210.0435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9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 for heavy long-lived </a:t>
            </a:r>
            <a:r>
              <a:rPr lang="en-US" dirty="0" err="1" smtClean="0"/>
              <a:t>sleptons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90"/>
                </a:solidFill>
              </a:rPr>
              <a:t>ATLAS-CONF-2013-058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30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646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822" y="1073355"/>
            <a:ext cx="1681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ATLAS Exotics: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8280"/>
            <a:ext cx="1005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Links to public results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710165" y="1443550"/>
            <a:ext cx="7376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err="1"/>
              <a:t>AtlasPublic</a:t>
            </a:r>
            <a:r>
              <a:rPr lang="en-US" dirty="0"/>
              <a:t>/</a:t>
            </a:r>
            <a:r>
              <a:rPr lang="en-US" dirty="0" err="1"/>
              <a:t>ExoticsPublicResults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5995" y="2127117"/>
            <a:ext cx="1483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ATLAS SUSY:</a:t>
            </a:r>
          </a:p>
        </p:txBody>
      </p:sp>
      <p:sp>
        <p:nvSpPr>
          <p:cNvPr id="8" name="TextBox 7">
            <a:hlinkClick r:id="rId3"/>
          </p:cNvPr>
          <p:cNvSpPr txBox="1"/>
          <p:nvPr/>
        </p:nvSpPr>
        <p:spPr>
          <a:xfrm>
            <a:off x="723823" y="2635749"/>
            <a:ext cx="8302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err="1"/>
              <a:t>AtlasPublic</a:t>
            </a:r>
            <a:r>
              <a:rPr lang="en-US" dirty="0"/>
              <a:t>/</a:t>
            </a:r>
            <a:r>
              <a:rPr lang="en-US" dirty="0" err="1"/>
              <a:t>SupersymmetryPublicResults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5995" y="3328933"/>
            <a:ext cx="1530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CMS Exotica:</a:t>
            </a:r>
          </a:p>
        </p:txBody>
      </p:sp>
      <p:sp>
        <p:nvSpPr>
          <p:cNvPr id="10" name="TextBox 9">
            <a:hlinkClick r:id="rId4"/>
          </p:cNvPr>
          <p:cNvSpPr txBox="1"/>
          <p:nvPr/>
        </p:nvSpPr>
        <p:spPr>
          <a:xfrm>
            <a:off x="723822" y="3864853"/>
            <a:ext cx="7161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err="1"/>
              <a:t>CMSPublic</a:t>
            </a:r>
            <a:r>
              <a:rPr lang="en-US" dirty="0"/>
              <a:t>/</a:t>
            </a:r>
            <a:r>
              <a:rPr lang="en-US" dirty="0" err="1"/>
              <a:t>PhysicsResultsEXO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8168" y="4505608"/>
            <a:ext cx="1310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CMS SUSY:</a:t>
            </a:r>
          </a:p>
        </p:txBody>
      </p:sp>
      <p:sp>
        <p:nvSpPr>
          <p:cNvPr id="12" name="TextBox 11">
            <a:hlinkClick r:id="rId5"/>
          </p:cNvPr>
          <p:cNvSpPr txBox="1"/>
          <p:nvPr/>
        </p:nvSpPr>
        <p:spPr>
          <a:xfrm>
            <a:off x="728168" y="5080308"/>
            <a:ext cx="7135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err="1"/>
              <a:t>CMSPublic</a:t>
            </a:r>
            <a:r>
              <a:rPr lang="en-US" dirty="0"/>
              <a:t>/</a:t>
            </a:r>
            <a:r>
              <a:rPr lang="en-US" dirty="0" err="1"/>
              <a:t>PhysicsResultsSUS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0341" y="5627655"/>
            <a:ext cx="1216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CMS B2G:</a:t>
            </a:r>
          </a:p>
        </p:txBody>
      </p:sp>
      <p:sp>
        <p:nvSpPr>
          <p:cNvPr id="14" name="TextBox 13">
            <a:hlinkClick r:id="rId6"/>
          </p:cNvPr>
          <p:cNvSpPr txBox="1"/>
          <p:nvPr/>
        </p:nvSpPr>
        <p:spPr>
          <a:xfrm>
            <a:off x="716684" y="6213818"/>
            <a:ext cx="7164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err="1"/>
              <a:t>CMSPublic</a:t>
            </a:r>
            <a:r>
              <a:rPr lang="en-US" dirty="0"/>
              <a:t>/PhysicsResultsB2G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31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118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Exotics_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56"/>
            <a:ext cx="10058400" cy="750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o-limits_ICHEP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3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SUSY_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56"/>
            <a:ext cx="10058400" cy="751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486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rplot_ICHEP201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4"/>
          <a:stretch/>
        </p:blipFill>
        <p:spPr>
          <a:xfrm rot="5400000">
            <a:off x="1462531" y="-1168186"/>
            <a:ext cx="7133340" cy="1005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2g_summary_update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1" b="5231"/>
          <a:stretch/>
        </p:blipFill>
        <p:spPr>
          <a:xfrm rot="5400000">
            <a:off x="1199541" y="-1147826"/>
            <a:ext cx="7682372" cy="1007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2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1tttt_ICHEP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23144" y="1168999"/>
            <a:ext cx="4630171" cy="4825932"/>
          </a:xfrm>
          <a:prstGeom prst="rect">
            <a:avLst/>
          </a:prstGeom>
        </p:spPr>
      </p:pic>
      <p:pic>
        <p:nvPicPr>
          <p:cNvPr id="5" name="Picture 4" descr="ATLAS_SUSY_Gt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50" y="1538144"/>
            <a:ext cx="4499885" cy="4253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Gluino</a:t>
            </a:r>
            <a:r>
              <a:rPr lang="en-US" sz="3600" dirty="0" smtClean="0"/>
              <a:t> Summaries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37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994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SUSY_Stop_tL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5" y="1530019"/>
            <a:ext cx="4988838" cy="4512505"/>
          </a:xfrm>
          <a:prstGeom prst="rect">
            <a:avLst/>
          </a:prstGeom>
        </p:spPr>
      </p:pic>
      <p:pic>
        <p:nvPicPr>
          <p:cNvPr id="5" name="Picture 4" descr="T2tt_ICHEP2014_All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6"/>
          <a:stretch/>
        </p:blipFill>
        <p:spPr>
          <a:xfrm rot="5400000">
            <a:off x="5101203" y="1329673"/>
            <a:ext cx="4593088" cy="45940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Stop </a:t>
            </a:r>
            <a:r>
              <a:rPr lang="en-US" sz="2400" dirty="0" smtClean="0"/>
              <a:t>(to </a:t>
            </a:r>
            <a:r>
              <a:rPr lang="en-US" sz="2400" dirty="0" err="1" smtClean="0"/>
              <a:t>neutralino</a:t>
            </a:r>
            <a:r>
              <a:rPr lang="en-US" sz="2400" dirty="0" smtClean="0"/>
              <a:t>)</a:t>
            </a:r>
            <a:r>
              <a:rPr lang="en-US" sz="3600" dirty="0" smtClean="0"/>
              <a:t> Summaries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38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4621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SUSY_Stop_bChargino_d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89" y="1310162"/>
            <a:ext cx="5646039" cy="5106956"/>
          </a:xfrm>
          <a:prstGeom prst="rect">
            <a:avLst/>
          </a:prstGeom>
        </p:spPr>
      </p:pic>
      <p:pic>
        <p:nvPicPr>
          <p:cNvPr id="5" name="Picture 4" descr="ATLAS_SUSY_StopCNstop3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728" y="1835405"/>
            <a:ext cx="4287544" cy="38781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Stop </a:t>
            </a:r>
            <a:r>
              <a:rPr lang="en-US" sz="2400" dirty="0" smtClean="0"/>
              <a:t>(to </a:t>
            </a:r>
            <a:r>
              <a:rPr lang="en-US" sz="2400" dirty="0" err="1" smtClean="0"/>
              <a:t>chargino</a:t>
            </a:r>
            <a:r>
              <a:rPr lang="en-US" sz="2400" dirty="0" smtClean="0"/>
              <a:t>)</a:t>
            </a:r>
            <a:r>
              <a:rPr lang="en-US" sz="3600" dirty="0" smtClean="0"/>
              <a:t> Summaries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39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3932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_0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295" y="2483568"/>
            <a:ext cx="4788790" cy="45945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4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241" y="663280"/>
            <a:ext cx="6279159" cy="120032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And we were not disappointed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9" name="Picture 8" descr="Screen Shot 2014-07-20 at 5.35.4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2" t="32956" b="9078"/>
          <a:stretch/>
        </p:blipFill>
        <p:spPr>
          <a:xfrm>
            <a:off x="28227" y="14112"/>
            <a:ext cx="3751017" cy="2362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" y="14115"/>
            <a:ext cx="1368874" cy="9144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114" y="990663"/>
            <a:ext cx="762001" cy="9144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endParaRPr lang="en-US"/>
          </a:p>
        </p:txBody>
      </p:sp>
      <p:pic>
        <p:nvPicPr>
          <p:cNvPr id="2" name="Picture 1" descr="CMS_hg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91" y="2483568"/>
            <a:ext cx="4664324" cy="460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97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SUSY_EW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0" y="1454378"/>
            <a:ext cx="4767900" cy="4260622"/>
          </a:xfrm>
          <a:prstGeom prst="rect">
            <a:avLst/>
          </a:prstGeom>
        </p:spPr>
      </p:pic>
      <p:pic>
        <p:nvPicPr>
          <p:cNvPr id="5" name="Picture 4" descr="EWKino_ICHEP201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105" y="1138630"/>
            <a:ext cx="4445509" cy="46334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Chargino</a:t>
            </a:r>
            <a:r>
              <a:rPr lang="en-US" sz="3600" dirty="0" smtClean="0"/>
              <a:t>/</a:t>
            </a:r>
            <a:r>
              <a:rPr lang="en-US" sz="3600" dirty="0" err="1" smtClean="0"/>
              <a:t>neutralino</a:t>
            </a:r>
            <a:r>
              <a:rPr lang="en-US" sz="3600" dirty="0" smtClean="0"/>
              <a:t> Summaries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40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0437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MS_VL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1040" y="1338014"/>
            <a:ext cx="4124734" cy="4658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Vector-like Bottom Summaries</a:t>
            </a:r>
            <a:endParaRPr lang="en-US" sz="3600" dirty="0"/>
          </a:p>
        </p:txBody>
      </p:sp>
      <p:pic>
        <p:nvPicPr>
          <p:cNvPr id="7" name="Picture 6" descr="ATLAS_VLQ_TTmass_Obs_step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0674" y="1051925"/>
            <a:ext cx="3860679" cy="52620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41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235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3876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Vector-like Bottom Summaries</a:t>
            </a:r>
            <a:endParaRPr lang="en-US" sz="3600" dirty="0"/>
          </a:p>
        </p:txBody>
      </p:sp>
      <p:pic>
        <p:nvPicPr>
          <p:cNvPr id="5" name="Picture 4" descr="ATLAS_VLQ_BBmass_Obs_step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2649" y="1025316"/>
            <a:ext cx="3871551" cy="5276850"/>
          </a:xfrm>
          <a:prstGeom prst="rect">
            <a:avLst/>
          </a:prstGeom>
        </p:spPr>
      </p:pic>
      <p:pic>
        <p:nvPicPr>
          <p:cNvPr id="6" name="Picture 5" descr="Screen Shot 2014-03-06 at 9.29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818" y="1527301"/>
            <a:ext cx="4766044" cy="39763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42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569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rejs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81" y="2084868"/>
            <a:ext cx="3810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1191" y="622051"/>
            <a:ext cx="77369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nice, brief introduction to the electroweak theory, that arrives at the electroweak gauge theory, and the need for a Higgs-like scalar, through </a:t>
            </a:r>
            <a:r>
              <a:rPr lang="en-US" dirty="0" err="1" smtClean="0"/>
              <a:t>unitarity</a:t>
            </a:r>
            <a:r>
              <a:rPr lang="en-US" dirty="0" smtClean="0"/>
              <a:t> principles.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42907" y="7335730"/>
            <a:ext cx="999438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43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082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635"/>
            <a:ext cx="10081603" cy="546831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2900" dirty="0" smtClean="0">
                <a:solidFill>
                  <a:srgbClr val="000090"/>
                </a:solidFill>
              </a:rPr>
              <a:t>But … there </a:t>
            </a:r>
            <a:r>
              <a:rPr lang="en-US" sz="2900" dirty="0">
                <a:solidFill>
                  <a:srgbClr val="000090"/>
                </a:solidFill>
              </a:rPr>
              <a:t>are still so many unanswered questions!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5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69584" y="931428"/>
            <a:ext cx="4684983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Naturalness:</a:t>
            </a:r>
            <a:endParaRPr lang="en-US" b="1" dirty="0"/>
          </a:p>
        </p:txBody>
      </p:sp>
      <p:pic>
        <p:nvPicPr>
          <p:cNvPr id="4" name="Picture 3" descr="unific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59" y="2823716"/>
            <a:ext cx="4000775" cy="3086100"/>
          </a:xfrm>
          <a:prstGeom prst="rect">
            <a:avLst/>
          </a:prstGeom>
        </p:spPr>
      </p:pic>
      <p:pic>
        <p:nvPicPr>
          <p:cNvPr id="18" name="Picture 17" descr="Screen Shot 2014-03-07 at 10.52.0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4" t="6781" r="30508" b="8466"/>
          <a:stretch/>
        </p:blipFill>
        <p:spPr>
          <a:xfrm>
            <a:off x="6573996" y="904492"/>
            <a:ext cx="3193692" cy="1705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90080" y="2956173"/>
            <a:ext cx="521733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SM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609856" y="4632169"/>
            <a:ext cx="858864" cy="400077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MSSM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80864" y="2695345"/>
            <a:ext cx="4684983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Gauge Unification: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6749" y="1374723"/>
            <a:ext cx="5902716" cy="1015630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/>
              <a:t>SM </a:t>
            </a:r>
            <a:r>
              <a:rPr lang="en-US" dirty="0"/>
              <a:t>Higgs field </a:t>
            </a:r>
            <a:r>
              <a:rPr lang="en-US" dirty="0" smtClean="0"/>
              <a:t>receives large mass</a:t>
            </a:r>
            <a:r>
              <a:rPr lang="en-US" dirty="0"/>
              <a:t>-squared </a:t>
            </a:r>
            <a:r>
              <a:rPr lang="en-US" dirty="0" smtClean="0"/>
              <a:t>corrections at energies above EW scale; requires fine-tuning to compensate.  Is this a problem?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2145" y="3133663"/>
            <a:ext cx="4986999" cy="103570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/>
              <a:t>The SM is based on a product of gauge groups: SU(3)</a:t>
            </a:r>
            <a:r>
              <a:rPr lang="en-US" baseline="-25000" dirty="0" smtClean="0"/>
              <a:t>c</a:t>
            </a:r>
            <a:r>
              <a:rPr lang="en-US" dirty="0" smtClean="0"/>
              <a:t> x SU(2)</a:t>
            </a:r>
            <a:r>
              <a:rPr lang="en-US" baseline="-25000" dirty="0" smtClean="0"/>
              <a:t>L</a:t>
            </a:r>
            <a:r>
              <a:rPr lang="en-US" dirty="0" smtClean="0"/>
              <a:t> x U(1)</a:t>
            </a:r>
            <a:r>
              <a:rPr lang="en-US" baseline="-25000" dirty="0" smtClean="0"/>
              <a:t>Y </a:t>
            </a:r>
            <a:r>
              <a:rPr lang="en-US" dirty="0" smtClean="0"/>
              <a:t>.  Can this be embedded in a unified theory?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78032" y="4506277"/>
            <a:ext cx="4684983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Fermion flavor &amp; </a:t>
            </a:r>
            <a:r>
              <a:rPr lang="en-US" b="1" dirty="0" err="1" smtClean="0">
                <a:solidFill>
                  <a:srgbClr val="660066"/>
                </a:solidFill>
              </a:rPr>
              <a:t>baryogenesis</a:t>
            </a:r>
            <a:r>
              <a:rPr lang="en-US" b="1" dirty="0" smtClean="0">
                <a:solidFill>
                  <a:srgbClr val="660066"/>
                </a:solidFill>
              </a:rPr>
              <a:t>: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9311" y="4944594"/>
            <a:ext cx="5413193" cy="707854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/>
              <a:t>Why 3 fermion generations and mixing patterns?  Relation to matter-antimatter asymmetry?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03425" y="6009716"/>
            <a:ext cx="1518254" cy="407839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Gravity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6482" y="6448036"/>
            <a:ext cx="9480307" cy="4000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dirty="0" smtClean="0"/>
              <a:t>Why is gravity so weak?  Connected to the weak scale via extra space-time dimensions?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2703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7-23 at 7.52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9120772" cy="77724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517839" y="211688"/>
            <a:ext cx="3796155" cy="465708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Oh yeah, and that other question.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6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9971"/>
            <a:ext cx="10081603" cy="491907"/>
          </a:xfrm>
          <a:prstGeom prst="rect">
            <a:avLst/>
          </a:prstGeom>
          <a:noFill/>
        </p:spPr>
        <p:txBody>
          <a:bodyPr wrap="square" lIns="90880" tIns="45438" rIns="90880" bIns="45438">
            <a:spAutoFit/>
          </a:bodyPr>
          <a:lstStyle/>
          <a:p>
            <a:pPr algn="ctr"/>
            <a:r>
              <a:rPr lang="en-US" sz="2600" dirty="0">
                <a:solidFill>
                  <a:srgbClr val="000090"/>
                </a:solidFill>
              </a:rPr>
              <a:t>LHC Run 1 data generally well described by Standard Model processes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7343481"/>
            <a:ext cx="8447740" cy="407306"/>
          </a:xfrm>
          <a:prstGeom prst="rect">
            <a:avLst/>
          </a:prstGeom>
        </p:spPr>
        <p:txBody>
          <a:bodyPr wrap="square" lIns="90880" tIns="45438" rIns="90880" bIns="45438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Searches for BSM Physics @ LHC : </a:t>
            </a:r>
            <a:r>
              <a:rPr lang="en-US" dirty="0" smtClean="0"/>
              <a:t>M. Cooke (LBNL)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7</a:t>
            </a:r>
            <a:endParaRPr lang="en-US" dirty="0"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586554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12059" y="7326319"/>
            <a:ext cx="1008160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TLAS_d_SMSummary_FiducialXsect_rotat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" b="1161"/>
          <a:stretch/>
        </p:blipFill>
        <p:spPr>
          <a:xfrm>
            <a:off x="917291" y="747218"/>
            <a:ext cx="8302913" cy="59378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8510" y="6744989"/>
            <a:ext cx="8520217" cy="40007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lIns="91408" tIns="45704" rIns="91408" bIns="45704" rtlCol="0">
            <a:spAutoFit/>
          </a:bodyPr>
          <a:lstStyle/>
          <a:p>
            <a:r>
              <a:rPr lang="en-US" dirty="0" smtClean="0"/>
              <a:t>Still room for contributions from sources of new physics?  Where / how to look?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6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B0001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5"/>
          <a:stretch/>
        </p:blipFill>
        <p:spPr>
          <a:xfrm>
            <a:off x="-17268" y="2232"/>
            <a:ext cx="6000276" cy="77701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042904" y="7335730"/>
            <a:ext cx="869445" cy="399540"/>
          </a:xfrm>
          <a:prstGeom prst="rect">
            <a:avLst/>
          </a:prstGeom>
        </p:spPr>
        <p:txBody>
          <a:bodyPr wrap="none" lIns="90880" tIns="45438" rIns="90880" bIns="45438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Slide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Gill Sans"/>
              </a:rPr>
              <a:t>8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435" y="239916"/>
            <a:ext cx="3245782" cy="47760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algn="ctr"/>
            <a:r>
              <a:rPr lang="en-US" sz="2500" u="sng" dirty="0">
                <a:solidFill>
                  <a:schemeClr val="bg1"/>
                </a:solidFill>
              </a:rPr>
              <a:t>Where/how to look?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94004" y="917314"/>
            <a:ext cx="3019987" cy="103570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Our theorist friends have plenty of ideas [decades worth].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1169" y="2184565"/>
            <a:ext cx="3248614" cy="1349636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Some ideas appear to address all our questions in one fell swoop, others maybe just one.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8340" y="3846946"/>
            <a:ext cx="3420789" cy="1349636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Ultimately they provide a </a:t>
            </a:r>
            <a:r>
              <a:rPr lang="en-US" dirty="0" err="1" smtClean="0">
                <a:solidFill>
                  <a:schemeClr val="bg1"/>
                </a:solidFill>
              </a:rPr>
              <a:t>Lagrangian</a:t>
            </a:r>
            <a:r>
              <a:rPr lang="en-US" dirty="0" smtClean="0">
                <a:solidFill>
                  <a:schemeClr val="bg1"/>
                </a:solidFill>
              </a:rPr>
              <a:t> with some new state(s) / interaction(s)  coupled to the SM.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5505" y="5481106"/>
            <a:ext cx="3420789" cy="1349636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pPr marL="342779" indent="-342779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Calculate consequence for </a:t>
            </a:r>
            <a:r>
              <a:rPr lang="en-US" dirty="0" err="1" smtClean="0">
                <a:solidFill>
                  <a:schemeClr val="bg1"/>
                </a:solidFill>
              </a:rPr>
              <a:t>pp</a:t>
            </a:r>
            <a:r>
              <a:rPr lang="en-US" dirty="0" smtClean="0">
                <a:solidFill>
                  <a:schemeClr val="bg1"/>
                </a:solidFill>
              </a:rPr>
              <a:t> collisions at the LHC.  Get experimentalist friend to perform search.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0447" y="7434747"/>
            <a:ext cx="1175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H. Murayama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1745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LAS_SUSY_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25596"/>
            <a:ext cx="10084394" cy="75339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" y="3415204"/>
            <a:ext cx="10084394" cy="5080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4" rIns="91408" bIns="45704" spcCol="0"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And we have been kept very busy the last few </a:t>
            </a:r>
            <a:r>
              <a:rPr lang="en-US" sz="2800" dirty="0" smtClean="0">
                <a:solidFill>
                  <a:srgbClr val="FF0000"/>
                </a:solidFill>
              </a:rPr>
              <a:t>years!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4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52428</TotalTime>
  <Words>2155</Words>
  <Application>Microsoft Macintosh PowerPoint</Application>
  <PresentationFormat>Custom</PresentationFormat>
  <Paragraphs>236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Cooke</dc:creator>
  <cp:lastModifiedBy>Mark Cooke</cp:lastModifiedBy>
  <cp:revision>1511</cp:revision>
  <cp:lastPrinted>2014-08-06T15:58:37Z</cp:lastPrinted>
  <dcterms:created xsi:type="dcterms:W3CDTF">2013-01-15T06:52:55Z</dcterms:created>
  <dcterms:modified xsi:type="dcterms:W3CDTF">2014-08-06T16:37:30Z</dcterms:modified>
</cp:coreProperties>
</file>