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78" r:id="rId4"/>
    <p:sldId id="259" r:id="rId5"/>
    <p:sldId id="272" r:id="rId6"/>
    <p:sldId id="283" r:id="rId7"/>
    <p:sldId id="277" r:id="rId8"/>
    <p:sldId id="273" r:id="rId9"/>
    <p:sldId id="274" r:id="rId10"/>
    <p:sldId id="262" r:id="rId11"/>
    <p:sldId id="275" r:id="rId12"/>
    <p:sldId id="285" r:id="rId13"/>
    <p:sldId id="260" r:id="rId14"/>
    <p:sldId id="264" r:id="rId15"/>
    <p:sldId id="265" r:id="rId16"/>
    <p:sldId id="266" r:id="rId17"/>
    <p:sldId id="269" r:id="rId18"/>
    <p:sldId id="270" r:id="rId19"/>
    <p:sldId id="271" r:id="rId20"/>
    <p:sldId id="267" r:id="rId21"/>
    <p:sldId id="263" r:id="rId22"/>
    <p:sldId id="281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46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57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20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72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62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14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82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76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99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16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77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D0E8-90AA-4E47-B6FD-8AEF71C75607}" type="datetimeFigureOut">
              <a:rPr kumimoji="1" lang="ja-JP" altLang="en-US" smtClean="0"/>
              <a:t>2014/4/7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E9118-AC4E-4DBE-A354-6C9471193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65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hyperlink" Target="http://prd.aps.org/abstract/PRD/v88/i3/e03200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rd.aps.org/abstract/PRD/v88/i3/e032005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Belle and Belle II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Akimasa Ishikawa</a:t>
            </a:r>
          </a:p>
          <a:p>
            <a:r>
              <a:rPr lang="en-US" altLang="ja-JP" dirty="0" smtClean="0"/>
              <a:t>(Tohoku University)</a:t>
            </a:r>
          </a:p>
          <a:p>
            <a:endParaRPr kumimoji="1" lang="en-US" altLang="ja-JP" dirty="0"/>
          </a:p>
          <a:p>
            <a:r>
              <a:rPr lang="en-US" altLang="ja-JP" sz="2000" dirty="0" smtClean="0"/>
              <a:t>akimasa@epx.phys.tohoku.ac.jp</a:t>
            </a:r>
            <a:endParaRPr kumimoji="1" lang="ja-JP" altLang="en-US" sz="2000" dirty="0"/>
          </a:p>
        </p:txBody>
      </p:sp>
      <p:pic>
        <p:nvPicPr>
          <p:cNvPr id="4" name="Picture 4" descr="C:\Users\akimasa\Documents\presentation\logo\Bel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27384"/>
            <a:ext cx="1052736" cy="80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akimasa\Documents\presentation\logo\belle2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432" y="-27384"/>
            <a:ext cx="994567" cy="80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kimasa\Documents\presentation\logo\Toh_E_L_N_RG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989"/>
            <a:ext cx="1439987" cy="143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7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Other EWP</a:t>
            </a:r>
            <a:r>
              <a:rPr kumimoji="1" lang="en-US" altLang="ja-JP" dirty="0" smtClean="0"/>
              <a:t> Measurements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400" dirty="0" smtClean="0">
                <a:sym typeface="Wingdings" panose="05000000000000000000" pitchFamily="2" charset="2"/>
              </a:rPr>
              <a:t>b(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s,d</a:t>
            </a:r>
            <a:r>
              <a:rPr lang="en-US" altLang="ja-JP" sz="2400" dirty="0" smtClean="0">
                <a:sym typeface="Wingdings" panose="05000000000000000000" pitchFamily="2" charset="2"/>
              </a:rPr>
              <a:t>)</a:t>
            </a:r>
            <a:r>
              <a:rPr lang="en-US" altLang="ja-JP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Branching fraction</a:t>
            </a:r>
            <a:r>
              <a:rPr lang="en-US" altLang="ja-JP" sz="2000" dirty="0" smtClean="0">
                <a:sym typeface="Wingdings" panose="05000000000000000000" pitchFamily="2" charset="2"/>
              </a:rPr>
              <a:t> of inclusive and exclusive decays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Time dependent CPV in BK*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(Ks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lang="en-US" altLang="ja-JP" sz="2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/>
            <a:r>
              <a:rPr lang="en-US" altLang="ja-JP" sz="1600" dirty="0" smtClean="0">
                <a:sym typeface="Wingdings" panose="05000000000000000000" pitchFamily="2" charset="2"/>
              </a:rPr>
              <a:t>Search for right handed current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CP </a:t>
            </a:r>
            <a:r>
              <a:rPr lang="en-US" altLang="ja-JP" sz="2000" dirty="0" smtClean="0">
                <a:sym typeface="Wingdings" panose="05000000000000000000" pitchFamily="2" charset="2"/>
              </a:rPr>
              <a:t>and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isospin</a:t>
            </a:r>
            <a:r>
              <a:rPr lang="en-US" altLang="ja-JP" sz="2000" dirty="0" smtClean="0">
                <a:sym typeface="Wingdings" panose="05000000000000000000" pitchFamily="2" charset="2"/>
              </a:rPr>
              <a:t> Asymmetries</a:t>
            </a:r>
          </a:p>
          <a:p>
            <a:r>
              <a:rPr lang="en-US" altLang="ja-JP" sz="2400" dirty="0" err="1" smtClean="0">
                <a:sym typeface="Wingdings" panose="05000000000000000000" pitchFamily="2" charset="2"/>
              </a:rPr>
              <a:t>bs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endParaRPr kumimoji="1" lang="ja-JP" altLang="en-US" sz="2400" dirty="0" smtClean="0"/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BF of BK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n-US" altLang="ja-JP" sz="2000" dirty="0" err="1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with hadronic tagging</a:t>
            </a: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25%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enchancement</a:t>
            </a:r>
            <a:r>
              <a:rPr lang="en-US" altLang="ja-JP" sz="2000" dirty="0" smtClean="0">
                <a:sym typeface="Wingdings" panose="05000000000000000000" pitchFamily="2" charset="2"/>
              </a:rPr>
              <a:t> in U.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Haisch’s</a:t>
            </a:r>
            <a:r>
              <a:rPr lang="en-US" altLang="ja-JP" sz="2000" dirty="0" smtClean="0">
                <a:sym typeface="Wingdings" panose="05000000000000000000" pitchFamily="2" charset="2"/>
              </a:rPr>
              <a:t> model</a:t>
            </a:r>
          </a:p>
          <a:p>
            <a:pPr lvl="2"/>
            <a:r>
              <a:rPr lang="en-US" altLang="ja-JP" sz="1600" dirty="0" smtClean="0">
                <a:sym typeface="Wingdings" panose="05000000000000000000" pitchFamily="2" charset="2"/>
              </a:rPr>
              <a:t>Error of BF due to uncertainties in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exp</a:t>
            </a:r>
            <a:r>
              <a:rPr lang="en-US" altLang="ja-JP" sz="1600" dirty="0" smtClean="0">
                <a:sym typeface="Wingdings" panose="05000000000000000000" pitchFamily="2" charset="2"/>
              </a:rPr>
              <a:t> and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theo</a:t>
            </a:r>
            <a:r>
              <a:rPr lang="en-US" altLang="ja-JP" sz="1600" dirty="0" smtClean="0">
                <a:sym typeface="Wingdings" panose="05000000000000000000" pitchFamily="2" charset="2"/>
              </a:rPr>
              <a:t> should be less than 5%</a:t>
            </a:r>
            <a:endParaRPr lang="en-US" altLang="ja-JP" sz="1200" dirty="0" smtClean="0">
              <a:sym typeface="Wingdings" panose="05000000000000000000" pitchFamily="2" charset="2"/>
            </a:endParaRPr>
          </a:p>
          <a:p>
            <a:r>
              <a:rPr lang="en-US" altLang="ja-JP" sz="2400" dirty="0" err="1" smtClean="0">
                <a:sym typeface="Wingdings" panose="05000000000000000000" pitchFamily="2" charset="2"/>
              </a:rPr>
              <a:t>b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dl</a:t>
            </a:r>
            <a:r>
              <a:rPr kumimoji="1" lang="en-US" altLang="ja-JP" sz="2400" baseline="30000" dirty="0" err="1" smtClean="0">
                <a:sym typeface="Wingdings" panose="05000000000000000000" pitchFamily="2" charset="2"/>
              </a:rPr>
              <a:t>+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-</a:t>
            </a:r>
            <a:endParaRPr kumimoji="1" lang="en-US" altLang="ja-JP" sz="2400" baseline="30000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Search for B 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ym typeface="Wingdings" panose="05000000000000000000" pitchFamily="2" charset="2"/>
              </a:rPr>
              <a:t>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000" baseline="30000" dirty="0" err="1" smtClean="0">
                <a:sym typeface="Wingdings" panose="05000000000000000000" pitchFamily="2" charset="2"/>
              </a:rPr>
              <a:t>+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sz="2000" dirty="0" smtClean="0">
                <a:sym typeface="Wingdings" panose="05000000000000000000" pitchFamily="2" charset="2"/>
              </a:rPr>
              <a:t>,  B 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2000" dirty="0" smtClean="0">
                <a:sym typeface="Wingdings" panose="05000000000000000000" pitchFamily="2" charset="2"/>
              </a:rPr>
              <a:t>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000" baseline="30000" dirty="0" err="1" smtClean="0">
                <a:sym typeface="Wingdings" panose="05000000000000000000" pitchFamily="2" charset="2"/>
              </a:rPr>
              <a:t>+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-</a:t>
            </a: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If found,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Isospin</a:t>
            </a:r>
            <a:r>
              <a:rPr lang="en-US" altLang="ja-JP" sz="2000" dirty="0" smtClean="0">
                <a:sym typeface="Wingdings" panose="05000000000000000000" pitchFamily="2" charset="2"/>
              </a:rPr>
              <a:t> and CPV</a:t>
            </a:r>
          </a:p>
          <a:p>
            <a:r>
              <a:rPr lang="en-US" altLang="ja-JP" sz="2400" dirty="0" err="1" smtClean="0">
                <a:sym typeface="Wingdings" panose="05000000000000000000" pitchFamily="2" charset="2"/>
              </a:rPr>
              <a:t>Bs</a:t>
            </a:r>
            <a:r>
              <a:rPr lang="en-US" altLang="ja-JP" sz="2400" dirty="0" smtClean="0">
                <a:sym typeface="Wingdings" panose="05000000000000000000" pitchFamily="2" charset="2"/>
              </a:rPr>
              <a:t>, B  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24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endParaRPr kumimoji="1" lang="en-US" altLang="ja-JP" sz="2000" baseline="30000" dirty="0" smtClean="0">
              <a:sym typeface="Wingdings" panose="05000000000000000000" pitchFamily="2" charset="2"/>
            </a:endParaRPr>
          </a:p>
          <a:p>
            <a:r>
              <a:rPr lang="en-US" altLang="ja-JP" sz="2400" dirty="0" err="1" smtClean="0">
                <a:sym typeface="Wingdings" panose="05000000000000000000" pitchFamily="2" charset="2"/>
              </a:rPr>
              <a:t>Bs</a:t>
            </a:r>
            <a:r>
              <a:rPr lang="en-US" altLang="ja-JP" sz="2400" dirty="0">
                <a:sym typeface="Wingdings" panose="05000000000000000000" pitchFamily="2" charset="2"/>
              </a:rPr>
              <a:t>, B  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endParaRPr lang="en-US" altLang="ja-JP" sz="2400" dirty="0"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3941"/>
            <a:ext cx="35147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3305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2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Belle II Sensitivities for EWP Measurements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592288"/>
          </a:xfrm>
        </p:spPr>
        <p:txBody>
          <a:bodyPr>
            <a:normAutofit lnSpcReduction="10000"/>
          </a:bodyPr>
          <a:lstStyle/>
          <a:p>
            <a:r>
              <a:rPr lang="en-US" altLang="ja-JP" sz="2000" dirty="0" err="1"/>
              <a:t>B</a:t>
            </a:r>
            <a:r>
              <a:rPr lang="en-US" altLang="ja-JP" sz="2000" dirty="0" err="1"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K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nn</a:t>
            </a:r>
            <a:r>
              <a:rPr lang="en-US" altLang="ja-JP" sz="2000" dirty="0" smtClean="0">
                <a:sym typeface="Wingdings" panose="05000000000000000000" pitchFamily="2" charset="2"/>
              </a:rPr>
              <a:t> </a:t>
            </a:r>
            <a:r>
              <a:rPr lang="en-US" altLang="ja-JP" sz="2000" dirty="0">
                <a:sym typeface="Wingdings" panose="05000000000000000000" pitchFamily="2" charset="2"/>
              </a:rPr>
              <a:t>observation with 5~10ab</a:t>
            </a:r>
            <a:r>
              <a:rPr lang="en-US" altLang="ja-JP" sz="2000" baseline="30000" dirty="0">
                <a:sym typeface="Wingdings" panose="05000000000000000000" pitchFamily="2" charset="2"/>
              </a:rPr>
              <a:t>-1</a:t>
            </a:r>
            <a:r>
              <a:rPr lang="en-US" altLang="ja-JP" sz="2000" dirty="0"/>
              <a:t> </a:t>
            </a:r>
            <a:r>
              <a:rPr lang="en-US" altLang="ja-JP" sz="2000" dirty="0">
                <a:sym typeface="Wingdings" panose="05000000000000000000" pitchFamily="2" charset="2"/>
              </a:rPr>
              <a:t>20% stat </a:t>
            </a:r>
            <a:r>
              <a:rPr lang="en-US" altLang="ja-JP" sz="2000" dirty="0" smtClean="0">
                <a:sym typeface="Wingdings" panose="05000000000000000000" pitchFamily="2" charset="2"/>
              </a:rPr>
              <a:t>uncertainty (improvements of tracking and tagging method assumed)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800" dirty="0" smtClean="0">
                <a:sym typeface="Wingdings" panose="05000000000000000000" pitchFamily="2" charset="2"/>
              </a:rPr>
              <a:t>Assuming the BFs</a:t>
            </a:r>
          </a:p>
          <a:p>
            <a:pPr lvl="1"/>
            <a:endParaRPr lang="en-US" altLang="ja-JP" sz="1800" dirty="0" smtClean="0">
              <a:sym typeface="Wingdings" panose="05000000000000000000" pitchFamily="2" charset="2"/>
            </a:endParaRPr>
          </a:p>
          <a:p>
            <a:pPr lvl="1"/>
            <a:endParaRPr lang="en-US" altLang="ja-JP" sz="1800" dirty="0">
              <a:sym typeface="Wingdings" panose="05000000000000000000" pitchFamily="2" charset="2"/>
            </a:endParaRPr>
          </a:p>
          <a:p>
            <a:pPr lvl="1"/>
            <a:r>
              <a:rPr lang="en-US" altLang="ja-JP" sz="1800" dirty="0" smtClean="0">
                <a:sym typeface="Wingdings" panose="05000000000000000000" pitchFamily="2" charset="2"/>
              </a:rPr>
              <a:t>With </a:t>
            </a:r>
            <a:r>
              <a:rPr lang="en-US" altLang="ja-JP" sz="1800" dirty="0">
                <a:sym typeface="Wingdings" panose="05000000000000000000" pitchFamily="2" charset="2"/>
              </a:rPr>
              <a:t>50ab</a:t>
            </a:r>
            <a:r>
              <a:rPr lang="en-US" altLang="ja-JP" sz="1800" baseline="30000" dirty="0">
                <a:sym typeface="Wingdings" panose="05000000000000000000" pitchFamily="2" charset="2"/>
              </a:rPr>
              <a:t>-1</a:t>
            </a:r>
            <a:r>
              <a:rPr lang="en-US" altLang="ja-JP" sz="1800" dirty="0">
                <a:sym typeface="Wingdings" panose="05000000000000000000" pitchFamily="2" charset="2"/>
              </a:rPr>
              <a:t>, </a:t>
            </a:r>
            <a:r>
              <a:rPr lang="en-US" altLang="ja-JP" sz="1800" dirty="0" smtClean="0">
                <a:sym typeface="Wingdings" panose="05000000000000000000" pitchFamily="2" charset="2"/>
              </a:rPr>
              <a:t>7%~10</a:t>
            </a:r>
            <a:r>
              <a:rPr lang="en-US" altLang="ja-JP" sz="1800" dirty="0">
                <a:sym typeface="Wingdings" panose="05000000000000000000" pitchFamily="2" charset="2"/>
              </a:rPr>
              <a:t>% </a:t>
            </a:r>
            <a:r>
              <a:rPr lang="en-US" altLang="ja-JP" sz="1800" dirty="0" smtClean="0">
                <a:sym typeface="Wingdings" panose="05000000000000000000" pitchFamily="2" charset="2"/>
              </a:rPr>
              <a:t>stat uncertainty?</a:t>
            </a:r>
          </a:p>
          <a:p>
            <a:r>
              <a:rPr lang="en-US" altLang="ja-JP" sz="2000" dirty="0" err="1" smtClean="0">
                <a:sym typeface="Wingdings" panose="05000000000000000000" pitchFamily="2" charset="2"/>
              </a:rPr>
              <a:t>Bs</a:t>
            </a:r>
            <a:r>
              <a:rPr lang="en-US" altLang="ja-JP" sz="2000" dirty="0" smtClean="0">
                <a:sym typeface="Wingdings" panose="05000000000000000000" pitchFamily="2" charset="2"/>
              </a:rPr>
              <a:t>  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20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r>
              <a:rPr lang="en-US" altLang="ja-JP" sz="1800" dirty="0" smtClean="0">
                <a:sym typeface="Wingdings" panose="05000000000000000000" pitchFamily="2" charset="2"/>
              </a:rPr>
              <a:t>Can be observed with ~600fb</a:t>
            </a:r>
            <a:r>
              <a:rPr lang="en-US" altLang="ja-JP" sz="1800" baseline="30000" dirty="0" smtClean="0">
                <a:sym typeface="Wingdings" panose="05000000000000000000" pitchFamily="2" charset="2"/>
              </a:rPr>
              <a:t>-1</a:t>
            </a:r>
            <a:endParaRPr lang="ja-JP" altLang="en-US" sz="1800" baseline="30000" dirty="0"/>
          </a:p>
          <a:p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0486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399584" y="584039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Extrapolation from Belle</a:t>
            </a:r>
          </a:p>
          <a:p>
            <a:r>
              <a:rPr lang="en-US" altLang="ja-JP" dirty="0" smtClean="0"/>
              <a:t>Need to update with Belle II software</a:t>
            </a:r>
            <a:endParaRPr kumimoji="1" lang="ja-JP" alt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49" y="4837534"/>
            <a:ext cx="3305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096494" y="6155321"/>
            <a:ext cx="3717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ja-JP" sz="2000" dirty="0"/>
              <a:t>BF(</a:t>
            </a:r>
            <a:r>
              <a:rPr lang="en-US" altLang="ja-JP" sz="2000" dirty="0" err="1"/>
              <a:t>B</a:t>
            </a:r>
            <a:r>
              <a:rPr lang="en-US" altLang="ja-JP" sz="2000" baseline="-25000" dirty="0" err="1"/>
              <a:t>s</a:t>
            </a:r>
            <a:r>
              <a:rPr lang="en-US" altLang="ja-JP" sz="2000" baseline="-25000" dirty="0"/>
              <a:t>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 err="1">
                <a:latin typeface="Symbol" pitchFamily="18" charset="2"/>
                <a:sym typeface="Wingdings" pitchFamily="2" charset="2"/>
              </a:rPr>
              <a:t>gg</a:t>
            </a:r>
            <a:r>
              <a:rPr lang="en-US" altLang="ja-JP" sz="2000" dirty="0">
                <a:sym typeface="Wingdings" pitchFamily="2" charset="2"/>
              </a:rPr>
              <a:t> ) = (</a:t>
            </a:r>
            <a:r>
              <a:rPr lang="en-US" altLang="ja-JP" sz="2000" dirty="0"/>
              <a:t>0.3</a:t>
            </a:r>
            <a:r>
              <a:rPr lang="ja-JP" altLang="en-US" sz="2000" dirty="0"/>
              <a:t>−</a:t>
            </a:r>
            <a:r>
              <a:rPr lang="en-US" altLang="ja-JP" sz="2000" dirty="0"/>
              <a:t>1.0)×10</a:t>
            </a:r>
            <a:r>
              <a:rPr lang="en-US" altLang="ja-JP" sz="2000" baseline="30000" dirty="0"/>
              <a:t>-6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0022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 is missing?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If you propose something to measure/search but not done at Belle (and Babar), please let me know.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976210" y="3244334"/>
            <a:ext cx="3191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akimasa@epx.phys.tohoku.ac.jp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98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Measurements Improve </a:t>
            </a:r>
            <a:r>
              <a:rPr kumimoji="1" lang="en-US" altLang="ja-JP" dirty="0" err="1" smtClean="0"/>
              <a:t>LHCb</a:t>
            </a:r>
            <a:r>
              <a:rPr kumimoji="1" lang="en-US" altLang="ja-JP" dirty="0" smtClean="0"/>
              <a:t> results and Theory Predictions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/>
              <a:t>Normalization modes used at </a:t>
            </a:r>
            <a:r>
              <a:rPr lang="en-US" altLang="ja-JP" sz="2400" dirty="0" err="1" smtClean="0"/>
              <a:t>LHCb</a:t>
            </a:r>
            <a:endParaRPr lang="en-US" altLang="ja-JP" sz="2400" dirty="0"/>
          </a:p>
          <a:p>
            <a:pPr lvl="1"/>
            <a:r>
              <a:rPr lang="en-US" altLang="ja-JP" sz="2000" dirty="0" smtClean="0"/>
              <a:t>BF(B</a:t>
            </a:r>
            <a:r>
              <a:rPr lang="en-US" altLang="ja-JP" sz="2000" dirty="0" smtClean="0">
                <a:sym typeface="Wingdings" panose="05000000000000000000" pitchFamily="2" charset="2"/>
              </a:rPr>
              <a:t>J/psi K), BF(BJ/psi K*)</a:t>
            </a: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f</a:t>
            </a:r>
            <a:r>
              <a:rPr lang="en-US" altLang="ja-JP" sz="2000" baseline="-25000" dirty="0" smtClean="0">
                <a:sym typeface="Wingdings" panose="05000000000000000000" pitchFamily="2" charset="2"/>
              </a:rPr>
              <a:t>+-</a:t>
            </a:r>
            <a:r>
              <a:rPr lang="en-US" altLang="ja-JP" sz="2000" dirty="0" smtClean="0">
                <a:sym typeface="Wingdings" panose="05000000000000000000" pitchFamily="2" charset="2"/>
              </a:rPr>
              <a:t>/f</a:t>
            </a:r>
            <a:r>
              <a:rPr lang="en-US" altLang="ja-JP" sz="2000" baseline="-25000" dirty="0" smtClean="0">
                <a:sym typeface="Wingdings" panose="05000000000000000000" pitchFamily="2" charset="2"/>
              </a:rPr>
              <a:t>00</a:t>
            </a:r>
            <a:r>
              <a:rPr lang="en-US" altLang="ja-JP" sz="2000" dirty="0" smtClean="0">
                <a:sym typeface="Wingdings" panose="05000000000000000000" pitchFamily="2" charset="2"/>
              </a:rPr>
              <a:t> is the key measurement for these</a:t>
            </a:r>
          </a:p>
          <a:p>
            <a:pPr lvl="2"/>
            <a:r>
              <a:rPr kumimoji="1" lang="en-US" altLang="ja-JP" sz="1600" dirty="0" smtClean="0">
                <a:sym typeface="Wingdings" panose="05000000000000000000" pitchFamily="2" charset="2"/>
              </a:rPr>
              <a:t>f</a:t>
            </a:r>
            <a:r>
              <a:rPr kumimoji="1" lang="en-US" altLang="ja-JP" sz="1600" baseline="-25000" dirty="0" smtClean="0">
                <a:sym typeface="Wingdings" panose="05000000000000000000" pitchFamily="2" charset="2"/>
              </a:rPr>
              <a:t>+-</a:t>
            </a:r>
            <a:r>
              <a:rPr kumimoji="1" lang="en-US" altLang="ja-JP" sz="1600" dirty="0" smtClean="0">
                <a:sym typeface="Wingdings" panose="05000000000000000000" pitchFamily="2" charset="2"/>
              </a:rPr>
              <a:t> = BF( Y(4S)  B</a:t>
            </a:r>
            <a:r>
              <a:rPr kumimoji="1" lang="en-US" altLang="ja-JP" sz="1600" baseline="30000" dirty="0" smtClean="0">
                <a:sym typeface="Wingdings" panose="05000000000000000000" pitchFamily="2" charset="2"/>
              </a:rPr>
              <a:t>+</a:t>
            </a:r>
            <a:r>
              <a:rPr kumimoji="1" lang="en-US" altLang="ja-JP" sz="1600" dirty="0" smtClean="0">
                <a:sym typeface="Wingdings" panose="05000000000000000000" pitchFamily="2" charset="2"/>
              </a:rPr>
              <a:t>B</a:t>
            </a:r>
            <a:r>
              <a:rPr kumimoji="1" lang="en-US" altLang="ja-JP" sz="1600" baseline="30000" dirty="0" smtClean="0">
                <a:sym typeface="Wingdings" panose="05000000000000000000" pitchFamily="2" charset="2"/>
              </a:rPr>
              <a:t>-</a:t>
            </a:r>
            <a:r>
              <a:rPr kumimoji="1" lang="en-US" altLang="ja-JP" sz="1600" dirty="0" smtClean="0">
                <a:sym typeface="Wingdings" panose="05000000000000000000" pitchFamily="2" charset="2"/>
              </a:rPr>
              <a:t> )</a:t>
            </a:r>
            <a:endParaRPr kumimoji="1" lang="en-US" altLang="ja-JP" sz="1600" dirty="0" smtClean="0"/>
          </a:p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Test of form factors</a:t>
            </a:r>
          </a:p>
          <a:p>
            <a:pPr lvl="1"/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Semileptonic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decays,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dBF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/dq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(B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 (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p,r,w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, pp)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l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 )</a:t>
            </a:r>
          </a:p>
          <a:p>
            <a:pPr lvl="2"/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</a:rPr>
              <a:t>|</a:t>
            </a:r>
            <a:r>
              <a:rPr lang="en-US" altLang="ja-JP" sz="1600" dirty="0" err="1" smtClean="0">
                <a:solidFill>
                  <a:schemeClr val="bg1">
                    <a:lumMod val="85000"/>
                  </a:schemeClr>
                </a:solidFill>
              </a:rPr>
              <a:t>Vub</a:t>
            </a: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</a:rPr>
              <a:t>| Inclusive VS exclusive problem?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Tensor FF at q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=0, BF( 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K*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), BF(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Bs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err="1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fg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)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BFs of B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K(*) + resonances which decay to </a:t>
            </a:r>
            <a:r>
              <a:rPr lang="en-US" altLang="ja-JP" sz="2400" dirty="0" err="1" smtClean="0">
                <a:solidFill>
                  <a:schemeClr val="bg1">
                    <a:lumMod val="85000"/>
                  </a:schemeClr>
                </a:solidFill>
              </a:rPr>
              <a:t>dilepton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 measured with other modes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psi(3770), psi(3770)DD (and other higher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charmonium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phi,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phiKK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BK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endParaRPr lang="en-US" altLang="ja-JP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eta, eta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07259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/>
              <a:t>J/psi K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at Belle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2348880"/>
            <a:ext cx="4788024" cy="4464496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We measured A</a:t>
            </a:r>
            <a:r>
              <a:rPr kumimoji="1" lang="en-US" altLang="ja-JP" sz="2000" baseline="-25000" dirty="0" smtClean="0"/>
              <a:t>CP</a:t>
            </a:r>
            <a:r>
              <a:rPr kumimoji="1" lang="en-US" altLang="ja-JP" sz="2000" dirty="0" smtClean="0"/>
              <a:t>(B</a:t>
            </a:r>
            <a:r>
              <a:rPr kumimoji="1" lang="en-US" altLang="ja-JP" sz="2000" dirty="0" smtClean="0">
                <a:sym typeface="Wingdings" panose="05000000000000000000" pitchFamily="2" charset="2"/>
              </a:rPr>
              <a:t>J/psi K</a:t>
            </a:r>
            <a:r>
              <a:rPr kumimoji="1" lang="en-US" altLang="ja-JP" sz="2000" baseline="30000" dirty="0" smtClean="0">
                <a:sym typeface="Wingdings" panose="05000000000000000000" pitchFamily="2" charset="2"/>
              </a:rPr>
              <a:t>+</a:t>
            </a:r>
            <a:r>
              <a:rPr kumimoji="1" lang="en-US" altLang="ja-JP" sz="2000" dirty="0" smtClean="0"/>
              <a:t>) at Belle with full data.</a:t>
            </a:r>
          </a:p>
          <a:p>
            <a:r>
              <a:rPr kumimoji="1" lang="en-US" altLang="ja-JP" sz="2000" dirty="0" smtClean="0"/>
              <a:t>About 40k events are reconstructed with S/N &gt;&gt; 1, so statistical error of the signal yield (</a:t>
            </a:r>
            <a:r>
              <a:rPr kumimoji="1" lang="en-US" altLang="ja-JP" sz="2000" dirty="0" err="1" smtClean="0"/>
              <a:t>Nsig</a:t>
            </a:r>
            <a:r>
              <a:rPr kumimoji="1" lang="en-US" altLang="ja-JP" sz="2000" dirty="0" smtClean="0"/>
              <a:t>) should about </a:t>
            </a:r>
            <a:r>
              <a:rPr lang="en-US" altLang="ja-JP" sz="2000" dirty="0" smtClean="0"/>
              <a:t>0.5</a:t>
            </a:r>
            <a:r>
              <a:rPr kumimoji="1" lang="en-US" altLang="ja-JP" sz="2000" dirty="0" smtClean="0"/>
              <a:t>%, and the systematic error is less tha</a:t>
            </a:r>
            <a:r>
              <a:rPr lang="en-US" altLang="ja-JP" sz="2000" dirty="0" smtClean="0"/>
              <a:t>n 1%.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Systematic errors in </a:t>
            </a:r>
            <a:r>
              <a:rPr lang="en-US" altLang="ja-JP" sz="2000" dirty="0" err="1" smtClean="0"/>
              <a:t>effciency</a:t>
            </a:r>
            <a:r>
              <a:rPr lang="en-US" altLang="ja-JP" sz="2000" dirty="0" smtClean="0"/>
              <a:t> (</a:t>
            </a:r>
            <a:r>
              <a:rPr lang="en-US" altLang="ja-JP" sz="2000" dirty="0" smtClean="0">
                <a:latin typeface="Symbol" panose="05050102010706020507" pitchFamily="18" charset="2"/>
              </a:rPr>
              <a:t>e</a:t>
            </a:r>
            <a:r>
              <a:rPr lang="en-US" altLang="ja-JP" sz="2000" dirty="0" smtClean="0"/>
              <a:t>) is about 1%, and could be improved at Belle II</a:t>
            </a:r>
          </a:p>
          <a:p>
            <a:r>
              <a:rPr lang="en-US" altLang="ja-JP" sz="2000" dirty="0" smtClean="0"/>
              <a:t>But the problem is uncertainty of number of B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  mesons produced.</a:t>
            </a:r>
            <a:endParaRPr kumimoji="1" lang="en-US" altLang="ja-JP" sz="1800" dirty="0" smtClean="0"/>
          </a:p>
          <a:p>
            <a:pPr lvl="1"/>
            <a:r>
              <a:rPr kumimoji="1" lang="en-US" altLang="ja-JP" sz="1800" dirty="0" smtClean="0"/>
              <a:t>N</a:t>
            </a:r>
            <a:r>
              <a:rPr kumimoji="1" lang="en-US" altLang="ja-JP" sz="1800" baseline="-25000" dirty="0" smtClean="0"/>
              <a:t>BB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f</a:t>
            </a:r>
            <a:r>
              <a:rPr kumimoji="1" lang="en-US" altLang="ja-JP" sz="1800" baseline="-25000" dirty="0" smtClean="0">
                <a:solidFill>
                  <a:srgbClr val="FF0000"/>
                </a:solidFill>
              </a:rPr>
              <a:t>+-</a:t>
            </a:r>
          </a:p>
          <a:p>
            <a:pPr lvl="2"/>
            <a:r>
              <a:rPr kumimoji="1" lang="en-US" altLang="ja-JP" sz="1400" dirty="0" smtClean="0"/>
              <a:t>N</a:t>
            </a:r>
            <a:r>
              <a:rPr kumimoji="1" lang="en-US" altLang="ja-JP" sz="1400" baseline="-25000" dirty="0" smtClean="0"/>
              <a:t>BB</a:t>
            </a:r>
            <a:r>
              <a:rPr kumimoji="1" lang="en-US" altLang="ja-JP" sz="1400" dirty="0" smtClean="0"/>
              <a:t> could be measured </a:t>
            </a:r>
            <a:r>
              <a:rPr lang="en-US" altLang="ja-JP" sz="1400" dirty="0" smtClean="0"/>
              <a:t>with less than 1% using better event shape variables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36" y="2011995"/>
            <a:ext cx="389309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036331"/>
            <a:ext cx="4209056" cy="17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\begin{align*}&#10;{\cal B}(B^+ \to J/\psi K^+) = \frac{ N_{\rm sig} }{ 2 \epsilon N_{BB} f_{+-} }&#10;\end{align*}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39" y="1484784"/>
            <a:ext cx="4149669" cy="67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\begin{align*}&#10;{\cal B}(B^+ \to J/\psi K^+) = \frac{ N_{\rm sig} }{ \epsilon N_{BB} }&#10;\end{align*}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0986"/>
            <a:ext cx="2852358" cy="53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2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</a:t>
            </a:r>
            <a:r>
              <a:rPr lang="en-US" altLang="ja-JP" baseline="-25000" dirty="0" smtClean="0"/>
              <a:t>+-</a:t>
            </a:r>
            <a:r>
              <a:rPr lang="en-US" altLang="ja-JP" dirty="0" smtClean="0"/>
              <a:t>/f</a:t>
            </a:r>
            <a:r>
              <a:rPr lang="en-US" altLang="ja-JP" baseline="-25000" dirty="0" smtClean="0"/>
              <a:t>00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357192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The error is about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2.5%</a:t>
            </a:r>
            <a:r>
              <a:rPr kumimoji="1" lang="en-US" altLang="ja-JP" sz="2400" dirty="0" smtClean="0"/>
              <a:t>. Need to reduce the error.</a:t>
            </a:r>
          </a:p>
          <a:p>
            <a:r>
              <a:rPr kumimoji="1" lang="en-US" altLang="ja-JP" sz="2400" dirty="0" smtClean="0"/>
              <a:t>Further problem, the measurement used J/psi K</a:t>
            </a:r>
            <a:r>
              <a:rPr kumimoji="1" lang="en-US" altLang="ja-JP" sz="2400" baseline="30000" dirty="0" smtClean="0"/>
              <a:t>(</a:t>
            </a:r>
            <a:r>
              <a:rPr kumimoji="1" lang="en-US" altLang="ja-JP" sz="2400" dirty="0" smtClean="0"/>
              <a:t>*</a:t>
            </a:r>
            <a:r>
              <a:rPr kumimoji="1" lang="en-US" altLang="ja-JP" sz="2400" baseline="30000" dirty="0" smtClean="0"/>
              <a:t>)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assuming </a:t>
            </a:r>
            <a:r>
              <a:rPr lang="en-US" altLang="ja-JP" sz="2400" dirty="0" err="1" smtClean="0"/>
              <a:t>Isospin</a:t>
            </a:r>
            <a:r>
              <a:rPr lang="en-US" altLang="ja-JP" sz="2400" dirty="0" smtClean="0"/>
              <a:t> symmetry. Other methods should be used.</a:t>
            </a:r>
            <a:endParaRPr kumimoji="1" lang="en-US" altLang="ja-JP" sz="2400" dirty="0" smtClean="0"/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0" indent="0">
              <a:buNone/>
            </a:pPr>
            <a:endParaRPr lang="en-US" altLang="ja-JP" sz="2400" dirty="0"/>
          </a:p>
          <a:p>
            <a:r>
              <a:rPr lang="en-US" altLang="ja-JP" sz="2400" dirty="0" smtClean="0"/>
              <a:t>Babar measured f</a:t>
            </a:r>
            <a:r>
              <a:rPr lang="en-US" altLang="ja-JP" sz="2400" baseline="-25000" dirty="0" smtClean="0"/>
              <a:t>00</a:t>
            </a:r>
            <a:r>
              <a:rPr lang="en-US" altLang="ja-JP" sz="2400" dirty="0" smtClean="0"/>
              <a:t> with the ratio of single </a:t>
            </a:r>
            <a:r>
              <a:rPr lang="en-US" altLang="ja-JP" sz="2400" dirty="0" err="1" smtClean="0"/>
              <a:t>semileptonic</a:t>
            </a:r>
            <a:r>
              <a:rPr lang="en-US" altLang="ja-JP" sz="2400" dirty="0" smtClean="0"/>
              <a:t> decays (B</a:t>
            </a:r>
            <a:r>
              <a:rPr lang="en-US" altLang="ja-JP" sz="2400" dirty="0" smtClean="0">
                <a:sym typeface="Wingdings" panose="05000000000000000000" pitchFamily="2" charset="2"/>
              </a:rPr>
              <a:t>D*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2400" dirty="0" smtClean="0">
                <a:sym typeface="Wingdings" panose="05000000000000000000" pitchFamily="2" charset="2"/>
              </a:rPr>
              <a:t>,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Banything</a:t>
            </a:r>
            <a:r>
              <a:rPr lang="en-US" altLang="ja-JP" sz="2400" dirty="0" smtClean="0"/>
              <a:t>) and double </a:t>
            </a:r>
            <a:r>
              <a:rPr lang="en-US" altLang="ja-JP" sz="2400" dirty="0" err="1" smtClean="0"/>
              <a:t>semileptonic</a:t>
            </a:r>
            <a:r>
              <a:rPr lang="en-US" altLang="ja-JP" sz="2400" dirty="0" smtClean="0"/>
              <a:t> decays. Belle (II) and Babar can improve the measurements</a:t>
            </a:r>
          </a:p>
          <a:p>
            <a:pPr lvl="1"/>
            <a:r>
              <a:rPr lang="en-US" altLang="ja-JP" sz="2000" dirty="0" smtClean="0"/>
              <a:t>If we assume f</a:t>
            </a:r>
            <a:r>
              <a:rPr lang="en-US" altLang="ja-JP" sz="2000" baseline="-25000" dirty="0" smtClean="0"/>
              <a:t>00</a:t>
            </a:r>
            <a:r>
              <a:rPr lang="en-US" altLang="ja-JP" sz="2000" dirty="0" smtClean="0"/>
              <a:t>+ f</a:t>
            </a:r>
            <a:r>
              <a:rPr lang="en-US" altLang="ja-JP" sz="2000" baseline="-25000" dirty="0" smtClean="0"/>
              <a:t>+-</a:t>
            </a:r>
            <a:r>
              <a:rPr lang="en-US" altLang="ja-JP" sz="2000" dirty="0" smtClean="0"/>
              <a:t> = 1, uncertainty of f</a:t>
            </a:r>
            <a:r>
              <a:rPr lang="en-US" altLang="ja-JP" sz="2000" baseline="-25000" dirty="0"/>
              <a:t>+- </a:t>
            </a:r>
            <a:r>
              <a:rPr lang="en-US" altLang="ja-JP" sz="2000" dirty="0" smtClean="0"/>
              <a:t>could be 1% level.</a:t>
            </a:r>
          </a:p>
          <a:p>
            <a:pPr lvl="1"/>
            <a:r>
              <a:rPr lang="en-US" altLang="ja-JP" sz="2000" dirty="0"/>
              <a:t>f</a:t>
            </a:r>
            <a:r>
              <a:rPr lang="en-US" altLang="ja-JP" sz="2000" baseline="-25000" dirty="0"/>
              <a:t>+- </a:t>
            </a:r>
            <a:r>
              <a:rPr lang="en-US" altLang="ja-JP" sz="2000" dirty="0"/>
              <a:t>can be measured </a:t>
            </a:r>
            <a:r>
              <a:rPr lang="en-US" altLang="ja-JP" sz="2000" dirty="0" smtClean="0"/>
              <a:t>with the </a:t>
            </a:r>
            <a:r>
              <a:rPr lang="en-US" altLang="ja-JP" sz="2000" dirty="0"/>
              <a:t>same technique</a:t>
            </a:r>
            <a:r>
              <a:rPr lang="en-US" altLang="ja-JP" sz="2000" dirty="0" smtClean="0"/>
              <a:t>.</a:t>
            </a:r>
            <a:endParaRPr kumimoji="1" lang="en-US" altLang="ja-JP" sz="2400" dirty="0"/>
          </a:p>
          <a:p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Uncertainty of BF(B</a:t>
            </a:r>
            <a:r>
              <a:rPr lang="en-US" altLang="ja-JP" sz="2400" dirty="0" smtClean="0">
                <a:sym typeface="Wingdings" panose="05000000000000000000" pitchFamily="2" charset="2"/>
              </a:rPr>
              <a:t>J/psi K</a:t>
            </a:r>
            <a:r>
              <a:rPr lang="en-US" altLang="ja-JP" sz="24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2400" dirty="0" smtClean="0">
                <a:sym typeface="Wingdings" panose="05000000000000000000" pitchFamily="2" charset="2"/>
              </a:rPr>
              <a:t>) could be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~2% </a:t>
            </a:r>
            <a:r>
              <a:rPr lang="en-US" altLang="ja-JP" sz="2400" dirty="0" smtClean="0">
                <a:sym typeface="Wingdings" panose="05000000000000000000" pitchFamily="2" charset="2"/>
              </a:rPr>
              <a:t>(but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more than 1%).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947" y="2701733"/>
            <a:ext cx="4709301" cy="130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661248"/>
            <a:ext cx="4810399" cy="91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3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Measurements Improve </a:t>
            </a:r>
            <a:r>
              <a:rPr kumimoji="1" lang="en-US" altLang="ja-JP" dirty="0" err="1" smtClean="0"/>
              <a:t>LHCb</a:t>
            </a:r>
            <a:r>
              <a:rPr kumimoji="1" lang="en-US" altLang="ja-JP" dirty="0" smtClean="0"/>
              <a:t> results and Theory Predictions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Normalization modes used at </a:t>
            </a:r>
            <a:r>
              <a:rPr lang="en-US" altLang="ja-JP" sz="2400" dirty="0" err="1" smtClean="0">
                <a:solidFill>
                  <a:schemeClr val="bg1">
                    <a:lumMod val="85000"/>
                  </a:schemeClr>
                </a:solidFill>
              </a:rPr>
              <a:t>LHCb</a:t>
            </a:r>
            <a:endParaRPr lang="en-US" altLang="ja-JP" sz="24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BF(B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J/psi K), BF(BJ/psi K*)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lang="en-US" altLang="ja-JP" sz="20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+-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/f</a:t>
            </a:r>
            <a:r>
              <a:rPr lang="en-US" altLang="ja-JP" sz="20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00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is the key measurement for these</a:t>
            </a:r>
          </a:p>
          <a:p>
            <a:pPr lvl="2"/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kumimoji="1" lang="en-US" altLang="ja-JP" sz="16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+-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= BF( Y(4S)  B</a:t>
            </a:r>
            <a:r>
              <a:rPr kumimoji="1" lang="en-US" altLang="ja-JP" sz="16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</a:t>
            </a:r>
            <a:r>
              <a:rPr kumimoji="1" lang="en-US" altLang="ja-JP" sz="16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-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)</a:t>
            </a:r>
            <a:endParaRPr kumimoji="1" lang="en-US" altLang="ja-JP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ja-JP" sz="2400" dirty="0" smtClean="0"/>
              <a:t>Test of form factors</a:t>
            </a:r>
          </a:p>
          <a:p>
            <a:pPr lvl="1"/>
            <a:r>
              <a:rPr lang="en-US" altLang="ja-JP" sz="2000" dirty="0" err="1" smtClean="0"/>
              <a:t>Semileptonic</a:t>
            </a:r>
            <a:r>
              <a:rPr lang="en-US" altLang="ja-JP" sz="2000" dirty="0" smtClean="0"/>
              <a:t> decays, </a:t>
            </a:r>
            <a:r>
              <a:rPr lang="en-US" altLang="ja-JP" sz="2000" dirty="0" err="1" smtClean="0"/>
              <a:t>dBF</a:t>
            </a:r>
            <a:r>
              <a:rPr lang="en-US" altLang="ja-JP" sz="2000" dirty="0" smtClean="0"/>
              <a:t>/dq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(B </a:t>
            </a:r>
            <a:r>
              <a:rPr lang="en-US" altLang="ja-JP" sz="2000" dirty="0" smtClean="0">
                <a:sym typeface="Wingdings" panose="05000000000000000000" pitchFamily="2" charset="2"/>
              </a:rPr>
              <a:t> (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p, r, w, pp)</a:t>
            </a:r>
            <a:r>
              <a:rPr lang="en-US" altLang="ja-JP" sz="2000" dirty="0" smtClean="0">
                <a:sym typeface="Wingdings" panose="05000000000000000000" pitchFamily="2" charset="2"/>
              </a:rPr>
              <a:t> l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n )</a:t>
            </a:r>
          </a:p>
          <a:p>
            <a:pPr lvl="2"/>
            <a:r>
              <a:rPr lang="en-US" altLang="ja-JP" sz="1600" dirty="0" smtClean="0"/>
              <a:t>|</a:t>
            </a:r>
            <a:r>
              <a:rPr lang="en-US" altLang="ja-JP" sz="1600" dirty="0" err="1" smtClean="0"/>
              <a:t>Vub</a:t>
            </a:r>
            <a:r>
              <a:rPr lang="en-US" altLang="ja-JP" sz="1600" dirty="0" smtClean="0"/>
              <a:t>| Inclusive VS exclusive problem?</a:t>
            </a:r>
          </a:p>
          <a:p>
            <a:pPr lvl="1"/>
            <a:r>
              <a:rPr lang="en-US" altLang="ja-JP" sz="2000" dirty="0" smtClean="0"/>
              <a:t>Tensor FF at q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=0, BF( B</a:t>
            </a:r>
            <a:r>
              <a:rPr lang="en-US" altLang="ja-JP" sz="2000" dirty="0" smtClean="0">
                <a:sym typeface="Wingdings" panose="05000000000000000000" pitchFamily="2" charset="2"/>
              </a:rPr>
              <a:t>K*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 smtClean="0"/>
              <a:t> ), BF( </a:t>
            </a:r>
            <a:r>
              <a:rPr lang="en-US" altLang="ja-JP" sz="2000" dirty="0" err="1" smtClean="0"/>
              <a:t>Bs</a:t>
            </a:r>
            <a:r>
              <a:rPr lang="en-US" altLang="ja-JP" sz="2000" dirty="0"/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</a:t>
            </a:r>
            <a:r>
              <a:rPr lang="en-US" altLang="ja-JP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fg</a:t>
            </a:r>
            <a:r>
              <a:rPr lang="en-US" altLang="ja-JP" sz="2000" dirty="0" smtClean="0">
                <a:sym typeface="Wingdings" panose="05000000000000000000" pitchFamily="2" charset="2"/>
              </a:rPr>
              <a:t> )</a:t>
            </a:r>
            <a:endParaRPr lang="en-US" altLang="ja-JP" sz="2000" dirty="0" smtClean="0"/>
          </a:p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BFs of B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K(*) + resonances which decay to </a:t>
            </a:r>
            <a:r>
              <a:rPr lang="en-US" altLang="ja-JP" sz="2400" dirty="0" err="1" smtClean="0">
                <a:solidFill>
                  <a:schemeClr val="bg1">
                    <a:lumMod val="85000"/>
                  </a:schemeClr>
                </a:solidFill>
              </a:rPr>
              <a:t>dilepton</a:t>
            </a: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 measured with other modes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psi(3770), psi(3770)DD (and other higher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charmonium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phi,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phiKK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BK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endParaRPr lang="en-US" altLang="ja-JP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eta, eta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2200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Exclusive B</a:t>
            </a:r>
            <a:r>
              <a:rPr kumimoji="1" lang="en-US" altLang="ja-JP" sz="3600" dirty="0" smtClean="0">
                <a:sym typeface="Wingdings" panose="05000000000000000000" pitchFamily="2" charset="2"/>
              </a:rPr>
              <a:t>(</a:t>
            </a:r>
            <a:r>
              <a:rPr kumimoji="1" lang="en-US" altLang="ja-JP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3600" baseline="30000" dirty="0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kumimoji="1" lang="en-US" altLang="ja-JP" sz="3600" dirty="0" smtClean="0">
                <a:sym typeface="Wingdings" panose="05000000000000000000" pitchFamily="2" charset="2"/>
              </a:rPr>
              <a:t>,</a:t>
            </a:r>
            <a:r>
              <a:rPr lang="en-US" altLang="ja-JP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3600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3600" dirty="0" smtClean="0">
                <a:sym typeface="Wingdings" panose="05000000000000000000" pitchFamily="2" charset="2"/>
              </a:rPr>
              <a:t>,</a:t>
            </a:r>
            <a:r>
              <a:rPr lang="en-US" altLang="ja-JP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3600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+</a:t>
            </a:r>
            <a:r>
              <a:rPr kumimoji="1" lang="en-US" altLang="ja-JP" sz="3600" dirty="0" smtClean="0">
                <a:sym typeface="Wingdings" panose="05000000000000000000" pitchFamily="2" charset="2"/>
              </a:rPr>
              <a:t>,</a:t>
            </a:r>
            <a:r>
              <a:rPr lang="en-US" altLang="ja-JP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3600" baseline="30000" dirty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3600" dirty="0" smtClean="0">
                <a:sym typeface="Wingdings" panose="05000000000000000000" pitchFamily="2" charset="2"/>
              </a:rPr>
              <a:t>,</a:t>
            </a:r>
            <a:r>
              <a:rPr lang="en-US" altLang="ja-JP" sz="3600" dirty="0" smtClean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kumimoji="1" lang="en-US" altLang="ja-JP" sz="3600" dirty="0" smtClean="0">
                <a:sym typeface="Wingdings" panose="05000000000000000000" pitchFamily="2" charset="2"/>
              </a:rPr>
              <a:t>)</a:t>
            </a:r>
            <a:r>
              <a:rPr kumimoji="1" lang="en-US" altLang="ja-JP" sz="3600" dirty="0" err="1" smtClean="0">
                <a:sym typeface="Wingdings" panose="05000000000000000000" pitchFamily="2" charset="2"/>
              </a:rPr>
              <a:t>l</a:t>
            </a:r>
            <a:r>
              <a:rPr lang="en-US" altLang="ja-JP" sz="3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ja-JP" sz="3600" dirty="0" smtClean="0">
                <a:sym typeface="Wingdings" panose="05000000000000000000" pitchFamily="2" charset="2"/>
              </a:rPr>
              <a:t> with hadronic tag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We can test FFs using exclusive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ul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lang="en-US" altLang="ja-JP" sz="20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r>
              <a:rPr lang="en-US" altLang="ja-JP" sz="2000" dirty="0" smtClean="0"/>
              <a:t>6 final states are analyzed simultaneously</a:t>
            </a:r>
          </a:p>
          <a:p>
            <a:r>
              <a:rPr lang="en-US" altLang="ja-JP" sz="2000" dirty="0" smtClean="0"/>
              <a:t>missing mass consistent with 0</a:t>
            </a:r>
          </a:p>
          <a:p>
            <a:endParaRPr lang="en-US" altLang="ja-JP" sz="2000" dirty="0"/>
          </a:p>
          <a:p>
            <a:r>
              <a:rPr lang="en-US" altLang="ja-JP" sz="2000" dirty="0" smtClean="0"/>
              <a:t>Also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>
                <a:latin typeface="Symbol" panose="05050102010706020507" pitchFamily="18" charset="2"/>
              </a:rPr>
              <a:t>pp</a:t>
            </a:r>
            <a:r>
              <a:rPr lang="en-US" altLang="ja-JP" sz="2000" dirty="0" smtClean="0"/>
              <a:t> spectrum measured</a:t>
            </a:r>
          </a:p>
          <a:p>
            <a:r>
              <a:rPr lang="en-US" altLang="ja-JP" sz="2000" dirty="0" smtClean="0"/>
              <a:t>Extract FFs assuming |</a:t>
            </a:r>
            <a:r>
              <a:rPr lang="en-US" altLang="ja-JP" sz="2000" dirty="0" err="1" smtClean="0"/>
              <a:t>Vub</a:t>
            </a:r>
            <a:r>
              <a:rPr lang="en-US" altLang="ja-JP" sz="2000" dirty="0" smtClean="0"/>
              <a:t>|</a:t>
            </a:r>
          </a:p>
          <a:p>
            <a:pPr lvl="1"/>
            <a:r>
              <a:rPr lang="en-US" altLang="ja-JP" sz="1600" dirty="0" smtClean="0"/>
              <a:t>Or shape of FFs can be determined.</a:t>
            </a:r>
          </a:p>
          <a:p>
            <a:endParaRPr kumimoji="1"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6811310" y="0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2"/>
              </a:rPr>
              <a:t>PRD </a:t>
            </a:r>
            <a:r>
              <a:rPr lang="en-US" altLang="ja-JP" dirty="0">
                <a:hlinkClick r:id="rId2"/>
              </a:rPr>
              <a:t>88, 032005 (2013)</a:t>
            </a:r>
            <a:endParaRPr lang="ja-JP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7905"/>
            <a:ext cx="2884156" cy="29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74" y="3917905"/>
            <a:ext cx="2928392" cy="29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673" y="3877249"/>
            <a:ext cx="2953934" cy="300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050021" y="3940429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p</a:t>
            </a:r>
            <a:r>
              <a:rPr kumimoji="1" lang="en-US" altLang="ja-JP" baseline="30000" dirty="0" smtClean="0"/>
              <a:t>0</a:t>
            </a:r>
            <a:r>
              <a:rPr kumimoji="1" lang="en-US" altLang="ja-JP" dirty="0" smtClean="0"/>
              <a:t>l</a:t>
            </a:r>
            <a:r>
              <a:rPr lang="en-US" altLang="ja-JP" dirty="0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2038" y="5430073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Symbol" panose="05050102010706020507" pitchFamily="18" charset="2"/>
              </a:rPr>
              <a:t>p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l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11960" y="3989913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baseline="30000" dirty="0" smtClean="0"/>
              <a:t>0</a:t>
            </a:r>
            <a:r>
              <a:rPr kumimoji="1" lang="en-US" altLang="ja-JP" dirty="0" smtClean="0"/>
              <a:t>l</a:t>
            </a:r>
            <a:r>
              <a:rPr lang="en-US" altLang="ja-JP" dirty="0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35669" y="5434827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Symbol" panose="05050102010706020507" pitchFamily="18" charset="2"/>
              </a:rPr>
              <a:t>r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l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92280" y="3917905"/>
            <a:ext cx="11508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w(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3p</a:t>
            </a:r>
            <a:r>
              <a:rPr kumimoji="1" lang="en-US" altLang="ja-JP" dirty="0" smtClean="0">
                <a:latin typeface="Symbol" panose="05050102010706020507" pitchFamily="18" charset="2"/>
              </a:rPr>
              <a:t>)</a:t>
            </a:r>
            <a:r>
              <a:rPr kumimoji="1" lang="en-US" altLang="ja-JP" dirty="0" err="1" smtClean="0"/>
              <a:t>l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092280" y="5441880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w(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p</a:t>
            </a:r>
            <a:r>
              <a:rPr kumimoji="1" lang="en-US" altLang="ja-JP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kumimoji="1" lang="en-US" altLang="ja-JP" dirty="0" smtClean="0">
                <a:latin typeface="Symbol" panose="05050102010706020507" pitchFamily="18" charset="2"/>
              </a:rPr>
              <a:t>)</a:t>
            </a:r>
            <a:r>
              <a:rPr kumimoji="1" lang="en-US" altLang="ja-JP" dirty="0" err="1" smtClean="0"/>
              <a:t>l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endParaRPr kumimoji="1" lang="ja-JP" altLang="en-US" dirty="0"/>
          </a:p>
        </p:txBody>
      </p:sp>
      <p:pic>
        <p:nvPicPr>
          <p:cNvPr id="18" name="Bild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37" y="2272546"/>
            <a:ext cx="4107627" cy="50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9 Feb , 2014</a:t>
            </a:r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Belle PAC, KEK</a:t>
            </a:r>
            <a:endParaRPr kumimoji="1" lang="ja-JP" altLang="en-US"/>
          </a:p>
        </p:txBody>
      </p:sp>
      <p:sp>
        <p:nvSpPr>
          <p:cNvPr id="21" name="スライド番号プレースホルダー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5E38-B5E2-4A39-8F26-84E96AC449FA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1086619"/>
            <a:ext cx="2832730" cy="28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Uncertainty in |</a:t>
            </a:r>
            <a:r>
              <a:rPr kumimoji="1" lang="en-US" altLang="ja-JP" sz="3600" dirty="0" err="1" smtClean="0"/>
              <a:t>V</a:t>
            </a:r>
            <a:r>
              <a:rPr kumimoji="1" lang="en-US" altLang="ja-JP" sz="3600" baseline="-25000" dirty="0" err="1" smtClean="0"/>
              <a:t>ub</a:t>
            </a:r>
            <a:r>
              <a:rPr kumimoji="1" lang="en-US" altLang="ja-JP" sz="3600" dirty="0" smtClean="0"/>
              <a:t>| from exclusive </a:t>
            </a:r>
            <a:r>
              <a:rPr kumimoji="1" lang="en-US" altLang="ja-JP" sz="3600" dirty="0" err="1" smtClean="0"/>
              <a:t>B</a:t>
            </a:r>
            <a:r>
              <a:rPr kumimoji="1" lang="en-US" altLang="ja-JP" sz="3600" dirty="0" err="1" smtClean="0">
                <a:sym typeface="Wingdings" panose="05000000000000000000" pitchFamily="2" charset="2"/>
              </a:rPr>
              <a:t>X</a:t>
            </a:r>
            <a:r>
              <a:rPr kumimoji="1" lang="en-US" altLang="ja-JP" sz="3600" baseline="-25000" dirty="0" err="1" smtClean="0">
                <a:sym typeface="Wingdings" panose="05000000000000000000" pitchFamily="2" charset="2"/>
              </a:rPr>
              <a:t>u</a:t>
            </a:r>
            <a:r>
              <a:rPr kumimoji="1" lang="en-US" altLang="ja-JP" sz="3600" dirty="0" err="1" smtClean="0">
                <a:sym typeface="Wingdings" panose="05000000000000000000" pitchFamily="2" charset="2"/>
              </a:rPr>
              <a:t>l</a:t>
            </a:r>
            <a:r>
              <a:rPr kumimoji="1" lang="en-US" altLang="ja-JP" sz="3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752528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|V</a:t>
            </a:r>
            <a:r>
              <a:rPr kumimoji="1" lang="en-US" altLang="ja-JP" sz="2400" baseline="-25000" dirty="0" err="1" smtClean="0">
                <a:solidFill>
                  <a:srgbClr val="FF0000"/>
                </a:solidFill>
              </a:rPr>
              <a:t>ub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| from exp</a:t>
            </a:r>
            <a:r>
              <a:rPr kumimoji="1" lang="en-US" altLang="ja-JP" sz="2400" dirty="0" smtClean="0"/>
              <a:t>. is less tha</a:t>
            </a:r>
            <a:r>
              <a:rPr lang="en-US" altLang="ja-JP" sz="2400" dirty="0" smtClean="0"/>
              <a:t>n 10% with single measurement, and smaller than FFs </a:t>
            </a:r>
            <a:r>
              <a:rPr lang="en-US" altLang="ja-JP" sz="2400" dirty="0" smtClean="0">
                <a:sym typeface="Wingdings" panose="05000000000000000000" pitchFamily="2" charset="2"/>
              </a:rPr>
              <a:t> can use to test FFs.</a:t>
            </a:r>
            <a:endParaRPr lang="en-US" altLang="ja-JP" sz="2000" dirty="0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28533"/>
            <a:ext cx="7228567" cy="4864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6732240" y="2708920"/>
            <a:ext cx="1008112" cy="2952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811310" y="0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3"/>
              </a:rPr>
              <a:t>PRD </a:t>
            </a:r>
            <a:r>
              <a:rPr lang="en-US" altLang="ja-JP" dirty="0">
                <a:hlinkClick r:id="rId3"/>
              </a:rPr>
              <a:t>88, 032005 (2013)</a:t>
            </a:r>
            <a:endParaRPr lang="ja-JP" altLang="en-US" dirty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9 Feb , 2014</a:t>
            </a:r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Belle PAC, KEK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C5E38-B5E2-4A39-8F26-84E96AC449F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|</a:t>
            </a:r>
            <a:r>
              <a:rPr kumimoji="1" lang="en-US" altLang="ja-JP" dirty="0" err="1" smtClean="0"/>
              <a:t>Vub</a:t>
            </a:r>
            <a:r>
              <a:rPr kumimoji="1" lang="en-US" altLang="ja-JP" dirty="0" smtClean="0"/>
              <a:t>| : Inclusive VS Exclusive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~3 sigma </a:t>
            </a:r>
            <a:r>
              <a:rPr lang="en-US" altLang="ja-JP" sz="2400" dirty="0" err="1" smtClean="0"/>
              <a:t>discripancy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Same tendency for </a:t>
            </a:r>
            <a:r>
              <a:rPr lang="en-US" altLang="ja-JP" sz="2400" dirty="0" smtClean="0">
                <a:solidFill>
                  <a:srgbClr val="00B050"/>
                </a:solidFill>
              </a:rPr>
              <a:t>Babar</a:t>
            </a:r>
            <a:r>
              <a:rPr lang="en-US" altLang="ja-JP" sz="2400" dirty="0" smtClean="0"/>
              <a:t> and </a:t>
            </a:r>
            <a:r>
              <a:rPr lang="en-US" altLang="ja-JP" sz="2400" dirty="0" smtClean="0">
                <a:solidFill>
                  <a:srgbClr val="0070C0"/>
                </a:solidFill>
              </a:rPr>
              <a:t>Belle</a:t>
            </a:r>
          </a:p>
          <a:p>
            <a:r>
              <a:rPr lang="en-US" altLang="ja-JP" sz="2400" dirty="0" smtClean="0"/>
              <a:t>Can we trust FFs or inclusive prediction?</a:t>
            </a:r>
          </a:p>
          <a:p>
            <a:r>
              <a:rPr lang="en-US" altLang="ja-JP" sz="2400" dirty="0" smtClean="0"/>
              <a:t>This problem should be solved to understand </a:t>
            </a:r>
            <a:r>
              <a:rPr lang="en-US" altLang="ja-JP" sz="2400" dirty="0" err="1" smtClean="0"/>
              <a:t>B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light</a:t>
            </a:r>
            <a:r>
              <a:rPr lang="en-US" altLang="ja-JP" sz="2400" dirty="0" smtClean="0">
                <a:sym typeface="Wingdings" panose="05000000000000000000" pitchFamily="2" charset="2"/>
              </a:rPr>
              <a:t> FFs.</a:t>
            </a:r>
            <a:endParaRPr kumimoji="1" lang="ja-JP" alt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550" y="3215050"/>
            <a:ext cx="3327626" cy="359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967912" y="3382480"/>
            <a:ext cx="86409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|</a:t>
            </a:r>
            <a:r>
              <a:rPr kumimoji="1" lang="en-US" altLang="ja-JP" sz="2400" dirty="0" err="1" smtClean="0"/>
              <a:t>V</a:t>
            </a:r>
            <a:r>
              <a:rPr kumimoji="1" lang="en-US" altLang="ja-JP" sz="2400" baseline="-25000" dirty="0" err="1" smtClean="0"/>
              <a:t>ub</a:t>
            </a:r>
            <a:r>
              <a:rPr kumimoji="1" lang="en-US" altLang="ja-JP" sz="2400" dirty="0" smtClean="0"/>
              <a:t>|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395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546" y="2095177"/>
            <a:ext cx="6582296" cy="486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Belle II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3124" y="1002772"/>
            <a:ext cx="8581876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Start from Oct 2016</a:t>
            </a:r>
          </a:p>
          <a:p>
            <a:pPr lvl="1"/>
            <a:r>
              <a:rPr lang="en-US" altLang="ja-JP" sz="2000" dirty="0" smtClean="0"/>
              <a:t>But not on Y(4S) but on Y(</a:t>
            </a:r>
            <a:r>
              <a:rPr lang="en-US" altLang="ja-JP" sz="2000" dirty="0" err="1" smtClean="0"/>
              <a:t>nS</a:t>
            </a:r>
            <a:r>
              <a:rPr lang="en-US" altLang="ja-JP" sz="2000" dirty="0" smtClean="0"/>
              <a:t>) since PID detector (TOP) is not fully ready</a:t>
            </a:r>
          </a:p>
          <a:p>
            <a:r>
              <a:rPr lang="en-US" altLang="ja-JP" sz="2400" dirty="0" smtClean="0"/>
              <a:t>50ab</a:t>
            </a:r>
            <a:r>
              <a:rPr lang="en-US" altLang="ja-JP" sz="2400" baseline="30000" dirty="0" smtClean="0"/>
              <a:t>-1</a:t>
            </a:r>
            <a:r>
              <a:rPr lang="en-US" altLang="ja-JP" sz="2400" dirty="0" smtClean="0"/>
              <a:t> by the end of 2022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4447557" y="2692260"/>
            <a:ext cx="27133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0"/>
                <a:cs typeface="Hoefler Text" charset="0"/>
              </a:rPr>
              <a:t>Goal of Belle II/SuperKEKB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578028" y="3152228"/>
            <a:ext cx="5416972" cy="0"/>
          </a:xfrm>
          <a:prstGeom prst="line">
            <a:avLst/>
          </a:prstGeom>
          <a:noFill/>
          <a:ln w="50800" cap="flat">
            <a:solidFill>
              <a:srgbClr val="E6578D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7643268" y="4559516"/>
            <a:ext cx="11892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9 months/year</a:t>
            </a:r>
          </a:p>
          <a:p>
            <a:pPr>
              <a:defRPr/>
            </a:pPr>
            <a:r>
              <a:rPr lang="en-US" altLang="ja-JP" sz="1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 days/month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4662985" y="5149829"/>
            <a:ext cx="22757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700" b="1" dirty="0">
                <a:solidFill>
                  <a:srgbClr val="002D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Commissioning starts</a:t>
            </a:r>
          </a:p>
          <a:p>
            <a:pPr>
              <a:defRPr/>
            </a:pPr>
            <a:r>
              <a:rPr lang="en-US" altLang="ja-JP" sz="1700" b="1" dirty="0">
                <a:solidFill>
                  <a:srgbClr val="002D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in early 2015.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755506" y="6250830"/>
            <a:ext cx="1286991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ja-JP" altLang="en-US"/>
          </a:p>
        </p:txBody>
      </p:sp>
      <p:sp>
        <p:nvSpPr>
          <p:cNvPr id="10" name="Rectangle 10"/>
          <p:cNvSpPr>
            <a:spLocks/>
          </p:cNvSpPr>
          <p:nvPr/>
        </p:nvSpPr>
        <p:spPr bwMode="auto">
          <a:xfrm>
            <a:off x="3755506" y="5614173"/>
            <a:ext cx="12182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7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Shutdown</a:t>
            </a:r>
          </a:p>
          <a:p>
            <a:pPr>
              <a:defRPr/>
            </a:pPr>
            <a:r>
              <a:rPr lang="en-US" altLang="ja-JP" sz="17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for upgrade</a:t>
            </a:r>
          </a:p>
        </p:txBody>
      </p:sp>
      <p:sp>
        <p:nvSpPr>
          <p:cNvPr id="11" name="Rectangle 11"/>
          <p:cNvSpPr>
            <a:spLocks/>
          </p:cNvSpPr>
          <p:nvPr/>
        </p:nvSpPr>
        <p:spPr bwMode="auto">
          <a:xfrm rot="-5400000">
            <a:off x="2088209" y="3427359"/>
            <a:ext cx="182101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Integrated luminosity </a:t>
            </a:r>
          </a:p>
          <a:p>
            <a:pPr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(ab</a:t>
            </a:r>
            <a:r>
              <a:rPr lang="en-US" altLang="ja-JP" sz="1400" b="1" baseline="3200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-1</a:t>
            </a: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)</a:t>
            </a:r>
          </a:p>
        </p:txBody>
      </p:sp>
      <p:sp>
        <p:nvSpPr>
          <p:cNvPr id="12" name="Rectangle 12"/>
          <p:cNvSpPr>
            <a:spLocks/>
          </p:cNvSpPr>
          <p:nvPr/>
        </p:nvSpPr>
        <p:spPr bwMode="auto">
          <a:xfrm rot="-5400000">
            <a:off x="2321274" y="5839491"/>
            <a:ext cx="13593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Peak luminosity </a:t>
            </a:r>
          </a:p>
          <a:p>
            <a:pPr>
              <a:defRPr/>
            </a:pP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(cm</a:t>
            </a:r>
            <a:r>
              <a:rPr lang="en-US" altLang="ja-JP" sz="1400" b="1" baseline="3200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-2</a:t>
            </a: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s</a:t>
            </a:r>
            <a:r>
              <a:rPr lang="en-US" altLang="ja-JP" sz="1400" b="1" baseline="3200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-1</a:t>
            </a:r>
            <a:r>
              <a:rPr lang="en-US" altLang="ja-JP" sz="1400" b="1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)</a:t>
            </a:r>
          </a:p>
        </p:txBody>
      </p:sp>
      <p:sp>
        <p:nvSpPr>
          <p:cNvPr id="13" name="Rectangle 13"/>
          <p:cNvSpPr>
            <a:spLocks/>
          </p:cNvSpPr>
          <p:nvPr/>
        </p:nvSpPr>
        <p:spPr bwMode="auto">
          <a:xfrm>
            <a:off x="1249178" y="6603803"/>
            <a:ext cx="146193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ja-JP" sz="17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Calendar Year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757161" y="2529118"/>
            <a:ext cx="1237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</a:rPr>
              <a:t>50ab</a:t>
            </a:r>
            <a:r>
              <a:rPr lang="en-US" altLang="ja-JP" sz="3200" baseline="30000" dirty="0">
                <a:solidFill>
                  <a:srgbClr val="FF0000"/>
                </a:solidFill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29347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Measurements Improve </a:t>
            </a:r>
            <a:r>
              <a:rPr kumimoji="1" lang="en-US" altLang="ja-JP" dirty="0" err="1" smtClean="0"/>
              <a:t>LHCb</a:t>
            </a:r>
            <a:r>
              <a:rPr kumimoji="1" lang="en-US" altLang="ja-JP" dirty="0" smtClean="0"/>
              <a:t> results and Theory Predictions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Normalization modes used at </a:t>
            </a:r>
            <a:r>
              <a:rPr lang="en-US" altLang="ja-JP" sz="2400" dirty="0" err="1" smtClean="0">
                <a:solidFill>
                  <a:schemeClr val="bg1">
                    <a:lumMod val="85000"/>
                  </a:schemeClr>
                </a:solidFill>
              </a:rPr>
              <a:t>LHCb</a:t>
            </a:r>
            <a:endParaRPr lang="en-US" altLang="ja-JP" sz="24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BF(B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J/psi K), BF(BJ/psi K*)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lang="en-US" altLang="ja-JP" sz="20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+-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/f</a:t>
            </a:r>
            <a:r>
              <a:rPr lang="en-US" altLang="ja-JP" sz="20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00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is the key measurement for these</a:t>
            </a:r>
          </a:p>
          <a:p>
            <a:pPr lvl="2"/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kumimoji="1" lang="en-US" altLang="ja-JP" sz="1600" baseline="-25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+-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= BF( Y(4S)  B</a:t>
            </a:r>
            <a:r>
              <a:rPr kumimoji="1" lang="en-US" altLang="ja-JP" sz="16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+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B</a:t>
            </a:r>
            <a:r>
              <a:rPr kumimoji="1" lang="en-US" altLang="ja-JP" sz="1600" baseline="30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-</a:t>
            </a:r>
            <a:r>
              <a:rPr kumimoji="1" lang="en-US" altLang="ja-JP" sz="16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)</a:t>
            </a:r>
            <a:endParaRPr kumimoji="1" lang="en-US" altLang="ja-JP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</a:rPr>
              <a:t>Test of form factors</a:t>
            </a:r>
          </a:p>
          <a:p>
            <a:pPr lvl="1"/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Semileptonic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decays,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dBF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/dq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(B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 (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p,r,w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, pp)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l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 )</a:t>
            </a:r>
          </a:p>
          <a:p>
            <a:pPr lvl="2"/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</a:rPr>
              <a:t>|</a:t>
            </a:r>
            <a:r>
              <a:rPr lang="en-US" altLang="ja-JP" sz="1600" dirty="0" err="1" smtClean="0">
                <a:solidFill>
                  <a:schemeClr val="bg1">
                    <a:lumMod val="85000"/>
                  </a:schemeClr>
                </a:solidFill>
              </a:rPr>
              <a:t>Vub</a:t>
            </a:r>
            <a:r>
              <a:rPr lang="en-US" altLang="ja-JP" sz="1600" dirty="0" smtClean="0">
                <a:solidFill>
                  <a:schemeClr val="bg1">
                    <a:lumMod val="85000"/>
                  </a:schemeClr>
                </a:solidFill>
              </a:rPr>
              <a:t>| Inclusive VS exclusive problem?</a:t>
            </a:r>
          </a:p>
          <a:p>
            <a:pPr lvl="1"/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Tensor FF at q</a:t>
            </a:r>
            <a:r>
              <a:rPr lang="en-US" altLang="ja-JP" sz="2000" baseline="30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=0, BF( B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K*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 ), BF( </a:t>
            </a:r>
            <a:r>
              <a:rPr lang="en-US" altLang="ja-JP" sz="2000" dirty="0" err="1" smtClean="0">
                <a:solidFill>
                  <a:schemeClr val="bg1">
                    <a:lumMod val="85000"/>
                  </a:schemeClr>
                </a:solidFill>
              </a:rPr>
              <a:t>Bs</a:t>
            </a:r>
            <a:r>
              <a:rPr lang="en-US" altLang="ja-JP" sz="2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altLang="ja-JP" sz="2000" dirty="0" err="1">
                <a:solidFill>
                  <a:schemeClr val="bg1">
                    <a:lumMod val="8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fg</a:t>
            </a:r>
            <a:r>
              <a:rPr lang="en-US" altLang="ja-JP" sz="2000" dirty="0" smtClean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 )</a:t>
            </a:r>
            <a:endParaRPr lang="en-US" altLang="ja-JP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altLang="ja-JP" sz="2400" dirty="0" smtClean="0"/>
              <a:t>BFs of B</a:t>
            </a:r>
            <a:r>
              <a:rPr lang="en-US" altLang="ja-JP" sz="2400" dirty="0" smtClean="0">
                <a:sym typeface="Wingdings" panose="05000000000000000000" pitchFamily="2" charset="2"/>
              </a:rPr>
              <a:t></a:t>
            </a:r>
            <a:r>
              <a:rPr lang="en-US" altLang="ja-JP" sz="2400" dirty="0" smtClean="0"/>
              <a:t>K(*) + resonances which decay to </a:t>
            </a:r>
            <a:r>
              <a:rPr lang="en-US" altLang="ja-JP" sz="2400" dirty="0" err="1" smtClean="0"/>
              <a:t>dilepton</a:t>
            </a:r>
            <a:r>
              <a:rPr lang="en-US" altLang="ja-JP" sz="2400" dirty="0" smtClean="0"/>
              <a:t> measured with other modes</a:t>
            </a:r>
          </a:p>
          <a:p>
            <a:pPr lvl="1"/>
            <a:r>
              <a:rPr lang="en-US" altLang="ja-JP" sz="2000" dirty="0" smtClean="0"/>
              <a:t>B</a:t>
            </a:r>
            <a:r>
              <a:rPr lang="en-US" altLang="ja-JP" sz="2000" dirty="0" smtClean="0">
                <a:sym typeface="Wingdings" panose="05000000000000000000" pitchFamily="2" charset="2"/>
              </a:rPr>
              <a:t></a:t>
            </a:r>
            <a:r>
              <a:rPr lang="en-US" altLang="ja-JP" sz="2000" dirty="0"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ym typeface="Wingdings" panose="05000000000000000000" pitchFamily="2" charset="2"/>
              </a:rPr>
              <a:t>psi(3770), psi(3770)DD (and other higher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charmonium</a:t>
            </a:r>
            <a:r>
              <a:rPr lang="en-US" altLang="ja-JP" sz="20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ym typeface="Wingdings" panose="05000000000000000000" pitchFamily="2" charset="2"/>
              </a:rPr>
              <a:t>phi,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phiKK</a:t>
            </a:r>
            <a:endParaRPr lang="en-US" altLang="ja-JP" sz="2000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ym typeface="Wingdings" panose="05000000000000000000" pitchFamily="2" charset="2"/>
              </a:rPr>
              <a:t>K</a:t>
            </a:r>
            <a:r>
              <a:rPr lang="en-US" altLang="ja-JP" sz="2000" baseline="30000" dirty="0"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smtClean="0"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pp</a:t>
            </a:r>
            <a:endParaRPr lang="en-US" altLang="ja-JP" sz="2000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>
                <a:sym typeface="Wingdings" panose="05000000000000000000" pitchFamily="2" charset="2"/>
              </a:rPr>
              <a:t>BK</a:t>
            </a:r>
            <a:r>
              <a:rPr lang="en-US" altLang="ja-JP" sz="2000" baseline="30000" dirty="0">
                <a:sym typeface="Wingdings" panose="05000000000000000000" pitchFamily="2" charset="2"/>
              </a:rPr>
              <a:t>(</a:t>
            </a:r>
            <a:r>
              <a:rPr lang="en-US" altLang="ja-JP" sz="2000" dirty="0">
                <a:sym typeface="Wingdings" panose="05000000000000000000" pitchFamily="2" charset="2"/>
              </a:rPr>
              <a:t>*</a:t>
            </a:r>
            <a:r>
              <a:rPr lang="en-US" altLang="ja-JP" sz="2000" baseline="30000" dirty="0"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ym typeface="Wingdings" panose="05000000000000000000" pitchFamily="2" charset="2"/>
              </a:rPr>
              <a:t>, 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altLang="ja-JP" sz="2000" dirty="0" smtClean="0">
                <a:sym typeface="Wingdings" panose="05000000000000000000" pitchFamily="2" charset="2"/>
              </a:rPr>
              <a:t>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B</a:t>
            </a:r>
            <a:r>
              <a:rPr lang="en-US" altLang="ja-JP" sz="2000" dirty="0"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2000" dirty="0" smtClean="0">
                <a:sym typeface="Wingdings" panose="05000000000000000000" pitchFamily="2" charset="2"/>
              </a:rPr>
              <a:t>*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) </a:t>
            </a:r>
            <a:r>
              <a:rPr lang="en-US" altLang="ja-JP" sz="2000" dirty="0" smtClean="0">
                <a:sym typeface="Wingdings" panose="05000000000000000000" pitchFamily="2" charset="2"/>
              </a:rPr>
              <a:t>eta, eta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ppp</a:t>
            </a:r>
            <a:r>
              <a:rPr lang="en-US" altLang="ja-JP" sz="2000" baseline="30000" dirty="0" smtClean="0"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lvl="1"/>
            <a:endParaRPr lang="en-US" altLang="ja-JP" sz="2000" dirty="0" smtClean="0"/>
          </a:p>
          <a:p>
            <a:pPr lvl="1"/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79673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psi</a:t>
            </a:r>
            <a:r>
              <a:rPr kumimoji="1" lang="en-US" altLang="ja-JP" dirty="0" smtClean="0">
                <a:sym typeface="Wingdings" panose="05000000000000000000" pitchFamily="2" charset="2"/>
              </a:rPr>
              <a:t>(3770)K</a:t>
            </a:r>
            <a:r>
              <a:rPr kumimoji="1" lang="en-US" altLang="ja-JP" baseline="30000" dirty="0" smtClean="0">
                <a:sym typeface="Wingdings" panose="05000000000000000000" pitchFamily="2" charset="2"/>
              </a:rPr>
              <a:t>+</a:t>
            </a:r>
            <a:r>
              <a:rPr kumimoji="1" lang="en-US" altLang="ja-JP" dirty="0" smtClean="0">
                <a:sym typeface="Wingdings" panose="05000000000000000000" pitchFamily="2" charset="2"/>
              </a:rPr>
              <a:t>,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B</a:t>
            </a:r>
            <a:r>
              <a:rPr kumimoji="1"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Following psi(3770)</a:t>
            </a:r>
            <a:r>
              <a:rPr lang="en-US" altLang="ja-JP" sz="2400" dirty="0" smtClean="0">
                <a:sym typeface="Wingdings" panose="05000000000000000000" pitchFamily="2" charset="2"/>
              </a:rPr>
              <a:t>DD, </a:t>
            </a:r>
            <a:r>
              <a:rPr lang="en-US" altLang="ja-JP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KK</a:t>
            </a:r>
            <a:r>
              <a:rPr lang="en-US" altLang="ja-JP" sz="2400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sz="2400" dirty="0" smtClean="0"/>
              <a:t>Measured</a:t>
            </a:r>
            <a:endParaRPr kumimoji="1" lang="ja-JP" altLang="en-US" sz="2400" baseline="30000" dirty="0" smtClean="0"/>
          </a:p>
          <a:p>
            <a:r>
              <a:rPr kumimoji="1" lang="en-US" altLang="ja-JP" sz="2400" dirty="0" smtClean="0"/>
              <a:t>If other experiment (like BESS-III) provides the BF of higher </a:t>
            </a:r>
            <a:r>
              <a:rPr kumimoji="1" lang="en-US" altLang="ja-JP" sz="2400" dirty="0" err="1" smtClean="0"/>
              <a:t>cc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DD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sz="2400" i="1" dirty="0" smtClean="0">
                <a:sym typeface="Wingdings" panose="05000000000000000000" pitchFamily="2" charset="2"/>
              </a:rPr>
              <a:t>n</a:t>
            </a:r>
            <a:r>
              <a:rPr kumimoji="1" lang="en-US" altLang="ja-JP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, we can measure the BF also.</a:t>
            </a:r>
            <a:endParaRPr kumimoji="1" lang="en-US" altLang="ja-JP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270379" cy="42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318448" y="2492896"/>
            <a:ext cx="82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88fb</a:t>
            </a:r>
            <a:r>
              <a:rPr kumimoji="1" lang="en-US" altLang="ja-JP" baseline="30000" dirty="0" smtClean="0"/>
              <a:t>-1</a:t>
            </a:r>
            <a:endParaRPr kumimoji="1" lang="ja-JP" altLang="en-US" baseline="30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410" y="4153903"/>
            <a:ext cx="34671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642828" y="4386808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anose="05000000000000000000" pitchFamily="2" charset="2"/>
              </a:rPr>
              <a:t>KK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23854" y="5097370"/>
            <a:ext cx="96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140</a:t>
            </a:r>
            <a:r>
              <a:rPr kumimoji="1" lang="en-US" altLang="ja-JP" dirty="0" smtClean="0"/>
              <a:t>fb</a:t>
            </a:r>
            <a:r>
              <a:rPr kumimoji="1" lang="en-US" altLang="ja-JP" baseline="30000" dirty="0" smtClean="0"/>
              <a:t>-1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0726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2800" dirty="0" err="1" smtClean="0"/>
              <a:t>LHCb</a:t>
            </a:r>
            <a:r>
              <a:rPr kumimoji="1" lang="en-US" altLang="ja-JP" sz="2800" dirty="0" smtClean="0"/>
              <a:t> did and will do a very good job for exclusive </a:t>
            </a:r>
            <a:r>
              <a:rPr kumimoji="1" lang="en-US" altLang="ja-JP" sz="2800" dirty="0" err="1" smtClean="0"/>
              <a:t>b</a:t>
            </a:r>
            <a:r>
              <a:rPr kumimoji="1" lang="en-US" altLang="ja-JP" sz="2800" dirty="0" err="1" smtClean="0">
                <a:sym typeface="Wingdings" panose="05000000000000000000" pitchFamily="2" charset="2"/>
              </a:rPr>
              <a:t>s</a:t>
            </a:r>
            <a:r>
              <a:rPr kumimoji="1" lang="en-US" altLang="ja-JP" sz="28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r>
              <a:rPr kumimoji="1" lang="en-US" altLang="ja-JP" sz="2800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sz="2800" dirty="0" smtClean="0"/>
              <a:t>decays.</a:t>
            </a:r>
          </a:p>
          <a:p>
            <a:endParaRPr kumimoji="1" lang="en-US" altLang="ja-JP" sz="2800" dirty="0" smtClean="0"/>
          </a:p>
          <a:p>
            <a:r>
              <a:rPr lang="en-US" altLang="ja-JP" sz="2800" dirty="0" smtClean="0"/>
              <a:t>We can perform the </a:t>
            </a:r>
            <a:r>
              <a:rPr lang="en-US" altLang="ja-JP" sz="2800" dirty="0" err="1" smtClean="0"/>
              <a:t>b</a:t>
            </a:r>
            <a:r>
              <a:rPr lang="en-US" altLang="ja-JP" sz="2800" dirty="0" err="1" smtClean="0">
                <a:sym typeface="Wingdings" panose="05000000000000000000" pitchFamily="2" charset="2"/>
              </a:rPr>
              <a:t>sll</a:t>
            </a:r>
            <a:r>
              <a:rPr lang="en-US" altLang="ja-JP" sz="2800" dirty="0" smtClean="0">
                <a:sym typeface="Wingdings" panose="05000000000000000000" pitchFamily="2" charset="2"/>
              </a:rPr>
              <a:t> </a:t>
            </a:r>
            <a:r>
              <a:rPr lang="en-US" altLang="ja-JP" sz="2800" dirty="0" smtClean="0"/>
              <a:t>measurements not easy at </a:t>
            </a:r>
            <a:r>
              <a:rPr lang="en-US" altLang="ja-JP" sz="2800" dirty="0" err="1" smtClean="0"/>
              <a:t>LHCb</a:t>
            </a:r>
            <a:endParaRPr lang="en-US" altLang="ja-JP" sz="2800" dirty="0" smtClean="0"/>
          </a:p>
          <a:p>
            <a:pPr lvl="1"/>
            <a:r>
              <a:rPr lang="en-US" altLang="ja-JP" sz="2400" dirty="0" smtClean="0"/>
              <a:t>Ks, pi0, electron, tau?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Other EWP modes also important.</a:t>
            </a:r>
          </a:p>
          <a:p>
            <a:endParaRPr kumimoji="1" lang="en-US" altLang="ja-JP" sz="2800" dirty="0" smtClean="0"/>
          </a:p>
          <a:p>
            <a:r>
              <a:rPr kumimoji="1" lang="en-US" altLang="ja-JP" sz="2800" dirty="0" smtClean="0"/>
              <a:t>We can improve </a:t>
            </a:r>
            <a:r>
              <a:rPr kumimoji="1" lang="en-US" altLang="ja-JP" sz="2800" dirty="0" err="1" smtClean="0"/>
              <a:t>LHCb</a:t>
            </a:r>
            <a:r>
              <a:rPr kumimoji="1" lang="en-US" altLang="ja-JP" sz="2800" dirty="0" smtClean="0"/>
              <a:t> results and Theory predictions.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4285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err="1" smtClean="0"/>
              <a:t>b</a:t>
            </a:r>
            <a:r>
              <a:rPr lang="en-US" altLang="ja-JP" sz="2800" dirty="0" err="1" smtClean="0">
                <a:sym typeface="Wingdings" panose="05000000000000000000" pitchFamily="2" charset="2"/>
              </a:rPr>
              <a:t>sll</a:t>
            </a:r>
            <a:endParaRPr lang="en-US" altLang="ja-JP" sz="2800" dirty="0" smtClean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>
                <a:sym typeface="Wingdings" panose="05000000000000000000" pitchFamily="2" charset="2"/>
              </a:rPr>
              <a:t>Other EWP </a:t>
            </a:r>
            <a:r>
              <a:rPr kumimoji="1" lang="en-US" altLang="ja-JP" sz="2800" dirty="0" smtClean="0">
                <a:sym typeface="Wingdings" panose="05000000000000000000" pitchFamily="2" charset="2"/>
              </a:rPr>
              <a:t>measurements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>
                <a:sym typeface="Wingdings" panose="05000000000000000000" pitchFamily="2" charset="2"/>
              </a:rPr>
              <a:t>What is missing ?</a:t>
            </a: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>
                <a:sym typeface="Wingdings" panose="05000000000000000000" pitchFamily="2" charset="2"/>
              </a:rPr>
              <a:t>Measurements improve </a:t>
            </a:r>
            <a:r>
              <a:rPr lang="en-US" altLang="ja-JP" sz="2800" dirty="0" err="1" smtClean="0">
                <a:sym typeface="Wingdings" panose="05000000000000000000" pitchFamily="2" charset="2"/>
              </a:rPr>
              <a:t>LHCb</a:t>
            </a:r>
            <a:r>
              <a:rPr lang="en-US" altLang="ja-JP" sz="2800" dirty="0" smtClean="0">
                <a:sym typeface="Wingdings" panose="05000000000000000000" pitchFamily="2" charset="2"/>
              </a:rPr>
              <a:t> results and Theory predictions</a:t>
            </a:r>
          </a:p>
        </p:txBody>
      </p:sp>
    </p:spTree>
    <p:extLst>
      <p:ext uri="{BB962C8B-B14F-4D97-AF65-F5344CB8AC3E}">
        <p14:creationId xmlns:p14="http://schemas.microsoft.com/office/powerpoint/2010/main" val="17261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b</a:t>
            </a:r>
            <a:r>
              <a:rPr lang="en-US" altLang="ja-JP" dirty="0" err="1" smtClean="0">
                <a:sym typeface="Wingdings" panose="05000000000000000000" pitchFamily="2" charset="2"/>
              </a:rPr>
              <a:t>sl</a:t>
            </a:r>
            <a:r>
              <a:rPr lang="en-US" altLang="ja-JP" baseline="30000" dirty="0" err="1" smtClean="0">
                <a:sym typeface="Wingdings" panose="05000000000000000000" pitchFamily="2" charset="2"/>
              </a:rPr>
              <a:t>+</a:t>
            </a:r>
            <a:r>
              <a:rPr lang="en-US" altLang="ja-JP" dirty="0" err="1" smtClean="0">
                <a:sym typeface="Wingdings" panose="05000000000000000000" pitchFamily="2" charset="2"/>
              </a:rPr>
              <a:t>l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</p:spPr>
        <p:txBody>
          <a:bodyPr>
            <a:normAutofit/>
          </a:bodyPr>
          <a:lstStyle/>
          <a:p>
            <a:r>
              <a:rPr kumimoji="1" lang="en-US" altLang="ja-JP" sz="2400" dirty="0" err="1" smtClean="0"/>
              <a:t>LHCb</a:t>
            </a:r>
            <a:r>
              <a:rPr kumimoji="1" lang="en-US" altLang="ja-JP" sz="2400" dirty="0" smtClean="0"/>
              <a:t> will do almost everything in exclusive all charged final states with </a:t>
            </a:r>
            <a:r>
              <a:rPr kumimoji="1" lang="en-US" altLang="ja-JP" sz="2400" dirty="0" err="1" smtClean="0"/>
              <a:t>dimuon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</a:t>
            </a:r>
            <a:r>
              <a:rPr lang="en-US" altLang="ja-JP" sz="2000" dirty="0" smtClean="0">
                <a:sym typeface="Wingdings" panose="05000000000000000000" pitchFamily="2" charset="2"/>
              </a:rPr>
              <a:t>K*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0</a:t>
            </a:r>
            <a:r>
              <a:rPr lang="en-US" altLang="ja-JP" sz="2000" dirty="0" smtClean="0">
                <a:sym typeface="Wingdings" panose="05000000000000000000" pitchFamily="2" charset="2"/>
              </a:rPr>
              <a:t>(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K</a:t>
            </a:r>
            <a:r>
              <a:rPr lang="en-US" altLang="ja-JP" sz="2000" baseline="30000" dirty="0" err="1" smtClean="0">
                <a:sym typeface="Wingdings" panose="05000000000000000000" pitchFamily="2" charset="2"/>
              </a:rPr>
              <a:t>+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sz="2000" dirty="0" smtClean="0">
                <a:sym typeface="Wingdings" panose="05000000000000000000" pitchFamily="2" charset="2"/>
              </a:rPr>
              <a:t>)</a:t>
            </a:r>
            <a:r>
              <a:rPr lang="en-US" altLang="ja-JP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</a:p>
          <a:p>
            <a:pPr lvl="1"/>
            <a:r>
              <a:rPr kumimoji="1" lang="en-US" altLang="ja-JP" sz="2000" dirty="0" err="1" smtClean="0">
                <a:sym typeface="Wingdings" panose="05000000000000000000" pitchFamily="2" charset="2"/>
              </a:rPr>
              <a:t>BK</a:t>
            </a:r>
            <a:r>
              <a:rPr kumimoji="1" lang="en-US" altLang="ja-JP" sz="2000" baseline="30000" dirty="0" err="1" smtClean="0">
                <a:sym typeface="Wingdings" panose="05000000000000000000" pitchFamily="2" charset="2"/>
              </a:rPr>
              <a:t>+</a:t>
            </a:r>
            <a:r>
              <a:rPr kumimoji="1"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</a:p>
          <a:p>
            <a:pPr lvl="1"/>
            <a:r>
              <a:rPr kumimoji="1" lang="en-US" altLang="ja-JP" sz="2000" dirty="0" smtClean="0"/>
              <a:t>We can not have comparable sensitivities for these measurements.</a:t>
            </a:r>
          </a:p>
          <a:p>
            <a:r>
              <a:rPr kumimoji="1" lang="en-US" altLang="ja-JP" sz="2400" dirty="0" smtClean="0"/>
              <a:t>What </a:t>
            </a:r>
            <a:r>
              <a:rPr lang="en-US" altLang="ja-JP" sz="2400" dirty="0" err="1">
                <a:sym typeface="Wingdings" panose="05000000000000000000" pitchFamily="2" charset="2"/>
              </a:rPr>
              <a:t>e</a:t>
            </a:r>
            <a:r>
              <a:rPr lang="en-US" altLang="ja-JP" sz="2400" baseline="30000" dirty="0" err="1"/>
              <a:t>+</a:t>
            </a:r>
            <a:r>
              <a:rPr lang="en-US" altLang="ja-JP" sz="2400" dirty="0" err="1"/>
              <a:t>e</a:t>
            </a:r>
            <a:r>
              <a:rPr lang="en-US" altLang="ja-JP" sz="2400" baseline="30000" dirty="0"/>
              <a:t>-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B-factory  can do more than or equal to </a:t>
            </a:r>
            <a:r>
              <a:rPr lang="en-US" altLang="ja-JP" sz="2400" dirty="0" err="1" smtClean="0"/>
              <a:t>LHCb</a:t>
            </a:r>
            <a:r>
              <a:rPr lang="en-US" altLang="ja-JP" sz="2400" dirty="0" smtClean="0"/>
              <a:t> are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Ks</a:t>
            </a:r>
            <a:r>
              <a:rPr lang="en-US" altLang="ja-JP" sz="2000" dirty="0" smtClean="0"/>
              <a:t> and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sz="2000" dirty="0" smtClean="0"/>
              <a:t> detection</a:t>
            </a:r>
          </a:p>
          <a:p>
            <a:pPr lvl="2"/>
            <a:r>
              <a:rPr kumimoji="1" lang="en-US" altLang="ja-JP" sz="1600" dirty="0" smtClean="0"/>
              <a:t>Semi-inclusive Measurements : </a:t>
            </a:r>
            <a:r>
              <a:rPr lang="en-US" altLang="ja-JP" sz="1600" dirty="0" err="1" smtClean="0"/>
              <a:t>B</a:t>
            </a:r>
            <a:r>
              <a:rPr lang="en-US" altLang="ja-JP" sz="1600" dirty="0" err="1">
                <a:sym typeface="Wingdings" panose="05000000000000000000" pitchFamily="2" charset="2"/>
              </a:rPr>
              <a:t></a:t>
            </a:r>
            <a:r>
              <a:rPr lang="en-US" altLang="ja-JP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Xs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ll</a:t>
            </a:r>
            <a:endParaRPr kumimoji="1" lang="en-US" altLang="ja-JP" sz="1600" dirty="0" smtClean="0"/>
          </a:p>
          <a:p>
            <a:pPr lvl="2"/>
            <a:r>
              <a:rPr kumimoji="1" lang="en-US" altLang="ja-JP" sz="1600" dirty="0" err="1" smtClean="0"/>
              <a:t>Iso</a:t>
            </a:r>
            <a:r>
              <a:rPr lang="en-US" altLang="ja-JP" sz="1600" dirty="0" err="1" smtClean="0"/>
              <a:t>spin</a:t>
            </a:r>
            <a:r>
              <a:rPr lang="en-US" altLang="ja-JP" sz="1600" dirty="0" smtClean="0"/>
              <a:t> Asymmetry : B</a:t>
            </a:r>
            <a:r>
              <a:rPr lang="en-US" altLang="ja-JP" sz="1600" dirty="0" smtClean="0">
                <a:sym typeface="Wingdings" panose="05000000000000000000" pitchFamily="2" charset="2"/>
              </a:rPr>
              <a:t>K*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0</a:t>
            </a:r>
            <a:r>
              <a:rPr lang="en-US" altLang="ja-JP" sz="1600" dirty="0" smtClean="0">
                <a:sym typeface="Wingdings" panose="05000000000000000000" pitchFamily="2" charset="2"/>
              </a:rPr>
              <a:t>(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K</a:t>
            </a:r>
            <a:r>
              <a:rPr lang="en-US" altLang="ja-JP" sz="1600" baseline="30000" dirty="0" err="1" smtClean="0">
                <a:sym typeface="Wingdings" panose="05000000000000000000" pitchFamily="2" charset="2"/>
              </a:rPr>
              <a:t>+</a:t>
            </a:r>
            <a:r>
              <a:rPr lang="en-US" altLang="ja-JP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sz="1600" dirty="0" smtClean="0">
                <a:sym typeface="Wingdings" panose="05000000000000000000" pitchFamily="2" charset="2"/>
              </a:rPr>
              <a:t>)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ll</a:t>
            </a:r>
            <a:r>
              <a:rPr lang="en-US" altLang="ja-JP" sz="1600" dirty="0" smtClean="0">
                <a:sym typeface="Wingdings" panose="05000000000000000000" pitchFamily="2" charset="2"/>
              </a:rPr>
              <a:t> VS </a:t>
            </a:r>
            <a:r>
              <a:rPr lang="en-US" altLang="ja-JP" sz="1600" dirty="0" smtClean="0"/>
              <a:t>B</a:t>
            </a:r>
            <a:r>
              <a:rPr lang="en-US" altLang="ja-JP" sz="1600" dirty="0" smtClean="0">
                <a:sym typeface="Wingdings" panose="05000000000000000000" pitchFamily="2" charset="2"/>
              </a:rPr>
              <a:t>K*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1600" dirty="0" smtClean="0">
                <a:sym typeface="Wingdings" panose="05000000000000000000" pitchFamily="2" charset="2"/>
              </a:rPr>
              <a:t>(K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16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16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0</a:t>
            </a:r>
            <a:r>
              <a:rPr lang="en-US" altLang="ja-JP" sz="1600" dirty="0" smtClean="0">
                <a:sym typeface="Wingdings" panose="05000000000000000000" pitchFamily="2" charset="2"/>
              </a:rPr>
              <a:t>, </a:t>
            </a:r>
            <a:r>
              <a:rPr lang="en-US" altLang="ja-JP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Ks</a:t>
            </a:r>
            <a:r>
              <a:rPr lang="en-US" altLang="ja-JP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+</a:t>
            </a:r>
            <a:r>
              <a:rPr lang="en-US" altLang="ja-JP" sz="1600" dirty="0" smtClean="0">
                <a:sym typeface="Wingdings" panose="05000000000000000000" pitchFamily="2" charset="2"/>
              </a:rPr>
              <a:t>)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ll</a:t>
            </a:r>
            <a:r>
              <a:rPr lang="en-US" altLang="ja-JP" sz="1600" dirty="0" smtClean="0">
                <a:sym typeface="Wingdings" panose="05000000000000000000" pitchFamily="2" charset="2"/>
              </a:rPr>
              <a:t> </a:t>
            </a:r>
            <a:endParaRPr kumimoji="1" lang="en-US" altLang="ja-JP" sz="1600" dirty="0" smtClean="0"/>
          </a:p>
          <a:p>
            <a:pPr lvl="1"/>
            <a:r>
              <a:rPr lang="en-US" altLang="ja-JP" sz="2000" dirty="0" smtClean="0"/>
              <a:t>Sensitivity of </a:t>
            </a:r>
            <a:r>
              <a:rPr lang="en-US" altLang="ja-JP" sz="2000" dirty="0" smtClean="0">
                <a:solidFill>
                  <a:srgbClr val="FF0000"/>
                </a:solidFill>
              </a:rPr>
              <a:t>electron modes </a:t>
            </a:r>
            <a:r>
              <a:rPr lang="en-US" altLang="ja-JP" sz="2000" dirty="0" smtClean="0"/>
              <a:t>are almost same as </a:t>
            </a:r>
            <a:r>
              <a:rPr lang="en-US" altLang="ja-JP" sz="2000" dirty="0" err="1" smtClean="0"/>
              <a:t>muon</a:t>
            </a:r>
            <a:r>
              <a:rPr lang="en-US" altLang="ja-JP" sz="2000" dirty="0" smtClean="0"/>
              <a:t> modes</a:t>
            </a:r>
          </a:p>
          <a:p>
            <a:pPr lvl="2"/>
            <a:r>
              <a:rPr lang="en-US" altLang="ja-JP" sz="1600" dirty="0" smtClean="0"/>
              <a:t>Lepton Flavor Universality : B</a:t>
            </a:r>
            <a:r>
              <a:rPr lang="en-US" altLang="ja-JP" sz="1600" dirty="0" smtClean="0">
                <a:sym typeface="Wingdings" panose="05000000000000000000" pitchFamily="2" charset="2"/>
              </a:rPr>
              <a:t>K </a:t>
            </a:r>
            <a:r>
              <a:rPr lang="en-US" altLang="ja-JP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ee</a:t>
            </a:r>
            <a:r>
              <a:rPr lang="en-US" altLang="ja-JP" sz="1600" dirty="0" smtClean="0">
                <a:sym typeface="Wingdings" panose="05000000000000000000" pitchFamily="2" charset="2"/>
              </a:rPr>
              <a:t> VS BK </a:t>
            </a:r>
            <a:r>
              <a:rPr lang="en-US" altLang="ja-JP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lang="en-US" altLang="ja-JP" sz="1600" dirty="0" smtClean="0">
              <a:latin typeface="Symbol" panose="05050102010706020507" pitchFamily="18" charset="2"/>
            </a:endParaRP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Tau </a:t>
            </a:r>
            <a:r>
              <a:rPr lang="en-US" altLang="ja-JP" sz="2000" dirty="0" smtClean="0"/>
              <a:t>with hadronic tagging</a:t>
            </a:r>
            <a:r>
              <a:rPr lang="en-US" altLang="ja-JP" sz="2000" dirty="0" smtClean="0">
                <a:solidFill>
                  <a:srgbClr val="FF0000"/>
                </a:solidFill>
              </a:rPr>
              <a:t>??</a:t>
            </a:r>
          </a:p>
          <a:p>
            <a:pPr lvl="2"/>
            <a:r>
              <a:rPr lang="en-US" altLang="ja-JP" sz="1600" dirty="0" smtClean="0"/>
              <a:t>B</a:t>
            </a:r>
            <a:r>
              <a:rPr lang="en-US" altLang="ja-JP" sz="1600" dirty="0" smtClean="0">
                <a:sym typeface="Wingdings" panose="05000000000000000000" pitchFamily="2" charset="2"/>
              </a:rPr>
              <a:t>K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(</a:t>
            </a:r>
            <a:r>
              <a:rPr lang="en-US" altLang="ja-JP" sz="1600" dirty="0" smtClean="0">
                <a:sym typeface="Wingdings" panose="05000000000000000000" pitchFamily="2" charset="2"/>
              </a:rPr>
              <a:t>*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)</a:t>
            </a:r>
            <a:r>
              <a:rPr lang="en-US" altLang="ja-JP" sz="1600" dirty="0" err="1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126992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Near Future </a:t>
            </a:r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s</a:t>
            </a:r>
            <a:r>
              <a:rPr lang="en-US" altLang="ja-JP" dirty="0" err="1" smtClean="0">
                <a:sym typeface="Wingdings" panose="05000000000000000000" pitchFamily="2" charset="2"/>
              </a:rPr>
              <a:t>ll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dirty="0" smtClean="0"/>
              <a:t>Measurements1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496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2400" dirty="0" err="1" smtClean="0"/>
              <a:t>B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Xsll</a:t>
            </a:r>
            <a:endParaRPr lang="en-US" altLang="ja-JP" sz="2400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BF and </a:t>
            </a:r>
            <a:r>
              <a:rPr lang="en-US" altLang="ja-JP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dBF</a:t>
            </a:r>
            <a:r>
              <a:rPr lang="en-US" altLang="ja-JP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/dq</a:t>
            </a:r>
            <a:r>
              <a:rPr lang="en-US" altLang="ja-JP" sz="20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endParaRPr lang="en-US" altLang="ja-JP" sz="2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/>
            <a:r>
              <a:rPr lang="en-US" altLang="ja-JP" sz="1600" dirty="0" smtClean="0">
                <a:sym typeface="Wingdings" panose="05000000000000000000" pitchFamily="2" charset="2"/>
              </a:rPr>
              <a:t>Recently Babar published final result.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Ratio of BFs of </a:t>
            </a:r>
            <a:r>
              <a:rPr lang="en-US" altLang="ja-JP" sz="2000" dirty="0" err="1"/>
              <a:t>B</a:t>
            </a:r>
            <a:r>
              <a:rPr lang="en-US" altLang="ja-JP" sz="2000" dirty="0" err="1">
                <a:sym typeface="Wingdings" panose="05000000000000000000" pitchFamily="2" charset="2"/>
              </a:rPr>
              <a:t>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Xsee</a:t>
            </a:r>
            <a:r>
              <a:rPr lang="en-US" altLang="ja-JP" sz="2000" dirty="0" smtClean="0">
                <a:sym typeface="Wingdings" panose="05000000000000000000" pitchFamily="2" charset="2"/>
              </a:rPr>
              <a:t> to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BXs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lang="en-US" altLang="ja-JP" sz="20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2"/>
            <a:r>
              <a:rPr lang="en-US" altLang="ja-JP" sz="1600" dirty="0" smtClean="0">
                <a:sym typeface="Wingdings" panose="05000000000000000000" pitchFamily="2" charset="2"/>
              </a:rPr>
              <a:t>Sensitive to A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0</a:t>
            </a:r>
            <a:r>
              <a:rPr lang="en-US" altLang="ja-JP" sz="1600" dirty="0" smtClean="0">
                <a:sym typeface="Wingdings" panose="05000000000000000000" pitchFamily="2" charset="2"/>
              </a:rPr>
              <a:t> in NMSSM at large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tan</a:t>
            </a:r>
            <a:r>
              <a:rPr lang="en-US" altLang="ja-JP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endParaRPr lang="en-US" altLang="ja-JP" sz="16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CP and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Isospin</a:t>
            </a:r>
            <a:r>
              <a:rPr lang="en-US" altLang="ja-JP" sz="2000" dirty="0" smtClean="0">
                <a:sym typeface="Wingdings" panose="05000000000000000000" pitchFamily="2" charset="2"/>
              </a:rPr>
              <a:t> Asymmetries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Angular decomposition</a:t>
            </a: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Longitudinal : H</a:t>
            </a:r>
            <a:r>
              <a:rPr lang="en-US" altLang="ja-JP" sz="1600" baseline="-25000" dirty="0" smtClean="0">
                <a:sym typeface="Wingdings" panose="05000000000000000000" pitchFamily="2" charset="2"/>
              </a:rPr>
              <a:t>L</a:t>
            </a: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transverse : H</a:t>
            </a:r>
            <a:r>
              <a:rPr lang="en-US" altLang="ja-JP" sz="1600" baseline="-25000" dirty="0" smtClean="0">
                <a:sym typeface="Wingdings" panose="05000000000000000000" pitchFamily="2" charset="2"/>
              </a:rPr>
              <a:t>T</a:t>
            </a:r>
            <a:r>
              <a:rPr lang="en-US" altLang="ja-JP" sz="1600" dirty="0" smtClean="0">
                <a:sym typeface="Wingdings" panose="05000000000000000000" pitchFamily="2" charset="2"/>
              </a:rPr>
              <a:t>, H</a:t>
            </a:r>
            <a:r>
              <a:rPr lang="en-US" altLang="ja-JP" sz="1600" baseline="-25000" dirty="0" smtClean="0">
                <a:sym typeface="Wingdings" panose="05000000000000000000" pitchFamily="2" charset="2"/>
              </a:rPr>
              <a:t>A</a:t>
            </a:r>
          </a:p>
          <a:p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6688523" y="5444"/>
            <a:ext cx="22497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Not guaranteed</a:t>
            </a:r>
          </a:p>
          <a:p>
            <a:r>
              <a:rPr lang="en-US" altLang="ja-JP" sz="2000" dirty="0" smtClean="0"/>
              <a:t>Order of probability</a:t>
            </a:r>
            <a:endParaRPr lang="en-US" altLang="ja-JP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4112940" y="3693376"/>
            <a:ext cx="2070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G. Hiller</a:t>
            </a:r>
          </a:p>
          <a:p>
            <a:r>
              <a:rPr lang="en-US" altLang="ja-JP" sz="1200" dirty="0" smtClean="0"/>
              <a:t>Phys</a:t>
            </a:r>
            <a:r>
              <a:rPr lang="en-US" altLang="ja-JP" sz="1200" dirty="0"/>
              <a:t>. Rev. D70 (2004) 034018,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3092130" y="6581001"/>
            <a:ext cx="269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/>
              <a:t>K.S.M. </a:t>
            </a:r>
            <a:r>
              <a:rPr lang="en-US" altLang="ja-JP" sz="1200" dirty="0"/>
              <a:t>L</a:t>
            </a:r>
            <a:r>
              <a:rPr lang="en-US" altLang="ja-JP" sz="1200" dirty="0" smtClean="0"/>
              <a:t>ee et al, Phys</a:t>
            </a:r>
            <a:r>
              <a:rPr lang="en-US" altLang="ja-JP" sz="1200" dirty="0"/>
              <a:t>. Rev. D 75, 034016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183" y="4168684"/>
            <a:ext cx="2764833" cy="261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5145821"/>
            <a:ext cx="3816425" cy="92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27" y="1541984"/>
            <a:ext cx="4182293" cy="239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>
            <a:off x="8271448" y="2276872"/>
            <a:ext cx="0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595114" y="184482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No suppression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Xsl</a:t>
            </a:r>
            <a:r>
              <a:rPr kumimoji="1" lang="en-US" altLang="ja-JP" baseline="30000" dirty="0" err="1" smtClean="0">
                <a:sym typeface="Wingdings" panose="05000000000000000000" pitchFamily="2" charset="2"/>
              </a:rPr>
              <a:t>+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</a:t>
            </a:r>
            <a:r>
              <a:rPr kumimoji="1" lang="en-US" altLang="ja-JP" baseline="30000" dirty="0" smtClean="0">
                <a:sym typeface="Wingdings" panose="05000000000000000000" pitchFamily="2" charset="2"/>
              </a:rPr>
              <a:t>-</a:t>
            </a:r>
            <a:r>
              <a:rPr lang="en-US" altLang="ja-JP" dirty="0"/>
              <a:t> </a:t>
            </a:r>
            <a:r>
              <a:rPr lang="en-US" altLang="ja-JP" dirty="0" smtClean="0"/>
              <a:t>with </a:t>
            </a:r>
            <a:r>
              <a:rPr lang="en-US" altLang="ja-JP" dirty="0"/>
              <a:t>140fb</a:t>
            </a:r>
            <a:r>
              <a:rPr lang="en-US" altLang="ja-JP" baseline="30000" dirty="0"/>
              <a:t>-1</a:t>
            </a:r>
            <a:endParaRPr kumimoji="1" lang="ja-JP" altLang="en-US" baseline="30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808" y="1600200"/>
            <a:ext cx="8229600" cy="4525963"/>
          </a:xfrm>
        </p:spPr>
        <p:txBody>
          <a:bodyPr/>
          <a:lstStyle/>
          <a:p>
            <a:r>
              <a:rPr kumimoji="1" lang="en-US" altLang="ja-JP" sz="2400" dirty="0" smtClean="0"/>
              <a:t>Selections</a:t>
            </a:r>
          </a:p>
          <a:p>
            <a:pPr lvl="1"/>
            <a:r>
              <a:rPr lang="en-US" altLang="ja-JP" sz="2000" dirty="0" smtClean="0"/>
              <a:t>18 hadronic modes cover 78% of </a:t>
            </a:r>
            <a:r>
              <a:rPr lang="en-US" altLang="ja-JP" sz="2000" dirty="0" err="1" smtClean="0"/>
              <a:t>Xs</a:t>
            </a:r>
            <a:r>
              <a:rPr lang="en-US" altLang="ja-JP" sz="2000" dirty="0" smtClean="0"/>
              <a:t> decays</a:t>
            </a:r>
            <a:endParaRPr kumimoji="1" lang="en-US" altLang="ja-JP" sz="2000" dirty="0" smtClean="0"/>
          </a:p>
          <a:p>
            <a:pPr lvl="1"/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lab</a:t>
            </a:r>
            <a:r>
              <a:rPr lang="en-US" altLang="ja-JP" sz="2000" baseline="30000" dirty="0" err="1" smtClean="0"/>
              <a:t>e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&gt; </a:t>
            </a:r>
            <a:r>
              <a:rPr lang="en-US" altLang="ja-JP" sz="2000" dirty="0" smtClean="0"/>
              <a:t>0.4GeV</a:t>
            </a:r>
          </a:p>
          <a:p>
            <a:pPr lvl="1"/>
            <a:r>
              <a:rPr lang="en-US" altLang="ja-JP" sz="2000" dirty="0" err="1" smtClean="0"/>
              <a:t>p</a:t>
            </a:r>
            <a:r>
              <a:rPr lang="en-US" altLang="ja-JP" sz="2000" baseline="-25000" dirty="0" err="1" smtClean="0"/>
              <a:t>lab</a:t>
            </a:r>
            <a:r>
              <a:rPr lang="en-US" altLang="ja-JP" sz="2000" baseline="30000" dirty="0" err="1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&gt; 0.8GeV</a:t>
            </a:r>
            <a:endParaRPr kumimoji="1" lang="en-US" altLang="ja-JP" sz="2000" dirty="0" smtClean="0"/>
          </a:p>
          <a:p>
            <a:pPr lvl="1"/>
            <a:r>
              <a:rPr lang="en-US" altLang="ja-JP" sz="2000" dirty="0" smtClean="0"/>
              <a:t>M</a:t>
            </a:r>
            <a:r>
              <a:rPr lang="en-US" altLang="ja-JP" sz="2000" baseline="-25000" dirty="0" smtClean="0"/>
              <a:t>Xs</a:t>
            </a:r>
            <a:r>
              <a:rPr lang="en-US" altLang="ja-JP" sz="2000" dirty="0" smtClean="0"/>
              <a:t> &lt; 2.0GeV</a:t>
            </a:r>
            <a:endParaRPr kumimoji="1" lang="en-US" altLang="ja-JP" sz="2000" dirty="0" smtClean="0"/>
          </a:p>
          <a:p>
            <a:pPr lvl="1"/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5" y="3979999"/>
            <a:ext cx="3312368" cy="280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723" y="3979998"/>
            <a:ext cx="3274506" cy="280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3664940" cy="260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012160" y="692696"/>
            <a:ext cx="2912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Efficiency in Electron modes</a:t>
            </a:r>
          </a:p>
          <a:p>
            <a:r>
              <a:rPr kumimoji="1" lang="en-US" altLang="ja-JP" dirty="0" smtClean="0"/>
              <a:t>For A</a:t>
            </a:r>
            <a:r>
              <a:rPr kumimoji="1" lang="en-US" altLang="ja-JP" baseline="-25000" dirty="0" smtClean="0"/>
              <a:t>FB</a:t>
            </a:r>
            <a:r>
              <a:rPr kumimoji="1" lang="en-US" altLang="ja-JP" dirty="0" smtClean="0"/>
              <a:t> analysis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464" y="4869160"/>
            <a:ext cx="2651745" cy="135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1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Near Future </a:t>
            </a:r>
            <a:r>
              <a:rPr lang="en-US" altLang="ja-JP" dirty="0" err="1"/>
              <a:t>b</a:t>
            </a:r>
            <a:r>
              <a:rPr lang="en-US" altLang="ja-JP" dirty="0" err="1">
                <a:sym typeface="Wingdings" panose="05000000000000000000" pitchFamily="2" charset="2"/>
              </a:rPr>
              <a:t>sll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/>
              <a:t>Measurements2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36512" y="2143397"/>
            <a:ext cx="8229600" cy="4525963"/>
          </a:xfrm>
        </p:spPr>
        <p:txBody>
          <a:bodyPr/>
          <a:lstStyle/>
          <a:p>
            <a:r>
              <a:rPr lang="en-US" altLang="ja-JP" sz="2400" dirty="0" err="1">
                <a:sym typeface="Wingdings" panose="05000000000000000000" pitchFamily="2" charset="2"/>
              </a:rPr>
              <a:t>BKll</a:t>
            </a:r>
            <a:r>
              <a:rPr lang="en-US" altLang="ja-JP" sz="2400" dirty="0">
                <a:sym typeface="Wingdings" panose="05000000000000000000" pitchFamily="2" charset="2"/>
              </a:rPr>
              <a:t> and K*</a:t>
            </a:r>
            <a:r>
              <a:rPr lang="en-US" altLang="ja-JP" sz="2400" dirty="0" err="1">
                <a:sym typeface="Wingdings" panose="05000000000000000000" pitchFamily="2" charset="2"/>
              </a:rPr>
              <a:t>ll</a:t>
            </a:r>
            <a:r>
              <a:rPr lang="en-US" altLang="ja-JP" sz="2000" dirty="0">
                <a:sym typeface="Wingdings" panose="05000000000000000000" pitchFamily="2" charset="2"/>
              </a:rPr>
              <a:t> </a:t>
            </a:r>
            <a:endParaRPr lang="en-US" altLang="ja-JP" sz="1600" dirty="0"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BF and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dBF</a:t>
            </a:r>
            <a:r>
              <a:rPr lang="en-US" altLang="ja-JP" sz="2000" dirty="0" smtClean="0">
                <a:sym typeface="Wingdings" panose="05000000000000000000" pitchFamily="2" charset="2"/>
              </a:rPr>
              <a:t>/dq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2</a:t>
            </a:r>
          </a:p>
          <a:p>
            <a:pPr lvl="2"/>
            <a:r>
              <a:rPr lang="en-US" altLang="ja-JP" sz="1600" dirty="0" smtClean="0">
                <a:sym typeface="Wingdings" panose="05000000000000000000" pitchFamily="2" charset="2"/>
              </a:rPr>
              <a:t>But this is just cross check of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LHCb</a:t>
            </a:r>
            <a:r>
              <a:rPr lang="en-US" altLang="ja-JP" sz="1600" dirty="0" smtClean="0">
                <a:sym typeface="Wingdings" panose="05000000000000000000" pitchFamily="2" charset="2"/>
              </a:rPr>
              <a:t> results with smaller statistics.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Ratio of </a:t>
            </a:r>
            <a:r>
              <a:rPr lang="en-US" altLang="ja-JP" sz="2000" dirty="0">
                <a:sym typeface="Wingdings" panose="05000000000000000000" pitchFamily="2" charset="2"/>
              </a:rPr>
              <a:t>BFs of </a:t>
            </a:r>
            <a:r>
              <a:rPr lang="en-US" altLang="ja-JP" sz="2000" dirty="0" err="1"/>
              <a:t>B</a:t>
            </a:r>
            <a:r>
              <a:rPr lang="en-US" altLang="ja-JP" sz="2000" dirty="0" err="1">
                <a:sym typeface="Wingdings" panose="05000000000000000000" pitchFamily="2" charset="2"/>
              </a:rPr>
              <a:t>Xsee</a:t>
            </a:r>
            <a:r>
              <a:rPr lang="en-US" altLang="ja-JP" sz="2000" dirty="0">
                <a:sym typeface="Wingdings" panose="05000000000000000000" pitchFamily="2" charset="2"/>
              </a:rPr>
              <a:t> to </a:t>
            </a:r>
            <a:r>
              <a:rPr lang="en-US" altLang="ja-JP" sz="2000" dirty="0" err="1">
                <a:sym typeface="Wingdings" panose="05000000000000000000" pitchFamily="2" charset="2"/>
              </a:rPr>
              <a:t>B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Xs</a:t>
            </a:r>
            <a:r>
              <a:rPr lang="en-US" altLang="ja-JP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lang="en-US" altLang="ja-JP" sz="2000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CP and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Isospin</a:t>
            </a:r>
            <a:r>
              <a:rPr lang="en-US" altLang="ja-JP" sz="2000" dirty="0" smtClean="0">
                <a:sym typeface="Wingdings" panose="05000000000000000000" pitchFamily="2" charset="2"/>
              </a:rPr>
              <a:t> Asymmetries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? Full angular analysis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ym typeface="Wingdings" panose="05000000000000000000" pitchFamily="2" charset="2"/>
              </a:rPr>
              <a:t>? Very low q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2000" dirty="0" smtClean="0">
                <a:sym typeface="Wingdings" panose="05000000000000000000" pitchFamily="2" charset="2"/>
              </a:rPr>
              <a:t> region (&lt;1GeV</a:t>
            </a:r>
            <a:r>
              <a:rPr lang="en-US" altLang="ja-JP" sz="20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2000" dirty="0" smtClean="0">
                <a:sym typeface="Wingdings" panose="05000000000000000000" pitchFamily="2" charset="2"/>
              </a:rPr>
              <a:t>) in K*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ee</a:t>
            </a:r>
            <a:r>
              <a:rPr lang="en-US" altLang="ja-JP" sz="2000" dirty="0" smtClean="0">
                <a:sym typeface="Wingdings" panose="05000000000000000000" pitchFamily="2" charset="2"/>
              </a:rPr>
              <a:t> for a measurement of virtual photon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helicity</a:t>
            </a:r>
            <a:endParaRPr lang="en-US" altLang="ja-JP" sz="2000" dirty="0" smtClean="0">
              <a:sym typeface="Wingdings" panose="05000000000000000000" pitchFamily="2" charset="2"/>
            </a:endParaRP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C</a:t>
            </a:r>
            <a:r>
              <a:rPr lang="en-US" altLang="ja-JP" sz="1600" baseline="-25000" dirty="0" smtClean="0">
                <a:sym typeface="Wingdings" panose="05000000000000000000" pitchFamily="2" charset="2"/>
              </a:rPr>
              <a:t>7</a:t>
            </a:r>
            <a:r>
              <a:rPr lang="en-US" altLang="ja-JP" sz="1600" dirty="0" smtClean="0">
                <a:sym typeface="Wingdings" panose="05000000000000000000" pitchFamily="2" charset="2"/>
              </a:rPr>
              <a:t>’ </a:t>
            </a:r>
            <a:endParaRPr lang="en-US" altLang="ja-JP" sz="1600" baseline="-25000" dirty="0" smtClean="0">
              <a:sym typeface="Wingdings" panose="05000000000000000000" pitchFamily="2" charset="2"/>
            </a:endParaRP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Lower q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1600" dirty="0" smtClean="0">
                <a:sym typeface="Wingdings" panose="05000000000000000000" pitchFamily="2" charset="2"/>
              </a:rPr>
              <a:t> region, larger events and larger sensitivity.</a:t>
            </a:r>
          </a:p>
          <a:p>
            <a:pPr marL="1771650" lvl="3" indent="-457200"/>
            <a:r>
              <a:rPr lang="en-US" altLang="ja-JP" sz="1200" dirty="0" err="1" smtClean="0">
                <a:sym typeface="Wingdings" panose="05000000000000000000" pitchFamily="2" charset="2"/>
              </a:rPr>
              <a:t>Muon</a:t>
            </a:r>
            <a:r>
              <a:rPr lang="en-US" altLang="ja-JP" sz="1200" dirty="0" smtClean="0">
                <a:sym typeface="Wingdings" panose="05000000000000000000" pitchFamily="2" charset="2"/>
              </a:rPr>
              <a:t> modes in low q</a:t>
            </a:r>
            <a:r>
              <a:rPr lang="en-US" altLang="ja-JP" sz="12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1200" dirty="0" smtClean="0">
                <a:sym typeface="Wingdings" panose="05000000000000000000" pitchFamily="2" charset="2"/>
              </a:rPr>
              <a:t> is not high sensitivity.</a:t>
            </a: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Cut on q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1600" dirty="0" smtClean="0">
                <a:sym typeface="Wingdings" panose="05000000000000000000" pitchFamily="2" charset="2"/>
              </a:rPr>
              <a:t> &gt; (140MeV)</a:t>
            </a:r>
            <a:r>
              <a:rPr lang="en-US" altLang="ja-JP" sz="1600" baseline="30000" dirty="0" smtClean="0">
                <a:sym typeface="Wingdings" panose="05000000000000000000" pitchFamily="2" charset="2"/>
              </a:rPr>
              <a:t>2</a:t>
            </a:r>
            <a:r>
              <a:rPr lang="en-US" altLang="ja-JP" sz="1600" dirty="0" smtClean="0">
                <a:sym typeface="Wingdings" panose="05000000000000000000" pitchFamily="2" charset="2"/>
              </a:rPr>
              <a:t> to suppress pi0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Dalitz</a:t>
            </a:r>
            <a:r>
              <a:rPr lang="en-US" altLang="ja-JP" sz="1600" dirty="0" smtClean="0">
                <a:sym typeface="Wingdings" panose="05000000000000000000" pitchFamily="2" charset="2"/>
              </a:rPr>
              <a:t> decay background</a:t>
            </a:r>
          </a:p>
          <a:p>
            <a:pPr marL="1771650" lvl="3" indent="-457200"/>
            <a:r>
              <a:rPr lang="en-US" altLang="ja-JP" sz="1200" dirty="0" smtClean="0">
                <a:sym typeface="Wingdings" panose="05000000000000000000" pitchFamily="2" charset="2"/>
              </a:rPr>
              <a:t>10events with 600fb</a:t>
            </a:r>
            <a:r>
              <a:rPr lang="en-US" altLang="ja-JP" sz="1200" baseline="30000" dirty="0" smtClean="0">
                <a:sym typeface="Wingdings" panose="05000000000000000000" pitchFamily="2" charset="2"/>
              </a:rPr>
              <a:t>-1</a:t>
            </a:r>
          </a:p>
          <a:p>
            <a:pPr marL="1314450" lvl="2" indent="-457200"/>
            <a:r>
              <a:rPr lang="en-US" altLang="ja-JP" sz="1600" dirty="0" smtClean="0">
                <a:sym typeface="Wingdings" panose="05000000000000000000" pitchFamily="2" charset="2"/>
              </a:rPr>
              <a:t>Other analyses, TCPV in K*</a:t>
            </a:r>
            <a:r>
              <a:rPr lang="en-US" altLang="ja-JP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sz="1600" dirty="0" smtClean="0">
                <a:sym typeface="Wingdings" panose="05000000000000000000" pitchFamily="2" charset="2"/>
              </a:rPr>
              <a:t> and A</a:t>
            </a:r>
            <a:r>
              <a:rPr lang="en-US" altLang="ja-JP" sz="1600" baseline="-25000" dirty="0" smtClean="0">
                <a:sym typeface="Wingdings" panose="05000000000000000000" pitchFamily="2" charset="2"/>
              </a:rPr>
              <a:t>UD</a:t>
            </a:r>
            <a:r>
              <a:rPr lang="en-US" altLang="ja-JP" sz="1600" dirty="0" smtClean="0">
                <a:sym typeface="Wingdings" panose="05000000000000000000" pitchFamily="2" charset="2"/>
              </a:rPr>
              <a:t> in 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K</a:t>
            </a:r>
            <a:r>
              <a:rPr lang="en-US" altLang="ja-JP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ppg</a:t>
            </a:r>
            <a:r>
              <a:rPr lang="en-US" altLang="ja-JP" sz="1600" dirty="0" smtClean="0">
                <a:sym typeface="Wingdings" panose="05000000000000000000" pitchFamily="2" charset="2"/>
              </a:rPr>
              <a:t>, can search for right handed current</a:t>
            </a:r>
          </a:p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020272" y="0"/>
            <a:ext cx="22497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Not guaranteed</a:t>
            </a:r>
          </a:p>
          <a:p>
            <a:r>
              <a:rPr lang="en-US" altLang="ja-JP" sz="2000" dirty="0" smtClean="0"/>
              <a:t>Order of probability</a:t>
            </a:r>
            <a:endParaRPr lang="en-US" altLang="ja-JP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4549757" y="494116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200" dirty="0"/>
              <a:t>Y. Grossman and D. </a:t>
            </a:r>
            <a:r>
              <a:rPr lang="en-US" altLang="ja-JP" sz="1200" dirty="0" err="1"/>
              <a:t>Pirjol</a:t>
            </a:r>
            <a:r>
              <a:rPr lang="en-US" altLang="ja-JP" sz="1200" dirty="0"/>
              <a:t>, J. High Energy Phys. 06 (2000) 029</a:t>
            </a:r>
            <a:endParaRPr lang="ja-JP" altLang="en-US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193" y="1196752"/>
            <a:ext cx="4043808" cy="171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96812"/>
            <a:ext cx="2511291" cy="62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7551343" y="291537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600fb</a:t>
            </a:r>
            <a:r>
              <a:rPr kumimoji="1" lang="en-US" altLang="ja-JP" baseline="30000" dirty="0" smtClean="0"/>
              <a:t>-1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3110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Uncertainties at Belle and Belle II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275534"/>
              </p:ext>
            </p:extLst>
          </p:nvPr>
        </p:nvGraphicFramePr>
        <p:xfrm>
          <a:off x="457200" y="2233672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/>
                <a:gridCol w="1800200"/>
                <a:gridCol w="2016224"/>
                <a:gridCol w="145050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Stat + </a:t>
                      </a:r>
                      <a:r>
                        <a:rPr kumimoji="1" lang="en-US" altLang="ja-JP" dirty="0" err="1" smtClean="0"/>
                        <a:t>syst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711fb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5ab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50ab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B(</a:t>
                      </a:r>
                      <a:r>
                        <a:rPr kumimoji="1" lang="en-US" altLang="ja-JP" dirty="0" err="1" smtClean="0"/>
                        <a:t>B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Xsl+l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-)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8% + 9%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3% + 8%</a:t>
                      </a:r>
                      <a:endParaRPr kumimoji="1" lang="ja-JP" alt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---</a:t>
                      </a:r>
                      <a:endParaRPr kumimoji="1" lang="ja-JP" alt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N(</a:t>
                      </a:r>
                      <a:r>
                        <a:rPr kumimoji="1" lang="en-US" altLang="ja-JP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</a:t>
                      </a:r>
                      <a:r>
                        <a:rPr kumimoji="1" lang="en-US" altLang="ja-JP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Xsl+l</a:t>
                      </a:r>
                      <a:r>
                        <a:rPr kumimoji="1" lang="en-US" altLang="ja-JP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-) events</a:t>
                      </a:r>
                      <a:endParaRPr kumimoji="1" lang="ja-JP" alt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2800events</a:t>
                      </a:r>
                      <a:endParaRPr kumimoji="1" lang="ja-JP" altLang="en-US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28000events</a:t>
                      </a:r>
                      <a:endParaRPr kumimoji="1" lang="ja-JP" altLang="en-US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B(</a:t>
                      </a:r>
                      <a:r>
                        <a:rPr kumimoji="1" lang="en-US" altLang="ja-JP" dirty="0" err="1" smtClean="0"/>
                        <a:t>B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Xsl+l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-) in 1&lt;q</a:t>
                      </a:r>
                      <a:r>
                        <a:rPr kumimoji="1" lang="en-US" altLang="ja-JP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r>
                        <a:rPr kumimoji="1" lang="en-US" altLang="ja-JP" baseline="0" dirty="0" smtClean="0">
                          <a:sym typeface="Wingdings" panose="05000000000000000000" pitchFamily="2" charset="2"/>
                        </a:rPr>
                        <a:t>&lt;6GeV</a:t>
                      </a:r>
                      <a:r>
                        <a:rPr kumimoji="1" lang="en-US" altLang="ja-JP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12% + 15%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5% + 10%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---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B(</a:t>
                      </a:r>
                      <a:r>
                        <a:rPr kumimoji="1" lang="en-US" altLang="ja-JP" dirty="0" err="1" smtClean="0"/>
                        <a:t>B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Xsl+l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-) in</a:t>
                      </a:r>
                      <a:r>
                        <a:rPr kumimoji="1" lang="en-US" altLang="ja-JP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1" lang="en-US" altLang="ja-JP" dirty="0" smtClean="0">
                          <a:sym typeface="Wingdings" panose="05000000000000000000" pitchFamily="2" charset="2"/>
                        </a:rPr>
                        <a:t>q</a:t>
                      </a:r>
                      <a:r>
                        <a:rPr kumimoji="1" lang="en-US" altLang="ja-JP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r>
                        <a:rPr kumimoji="1" lang="en-US" altLang="ja-JP" baseline="0" dirty="0" smtClean="0">
                          <a:sym typeface="Wingdings" panose="05000000000000000000" pitchFamily="2" charset="2"/>
                        </a:rPr>
                        <a:t>&gt;14.4GeV</a:t>
                      </a:r>
                      <a:r>
                        <a:rPr kumimoji="1" lang="en-US" altLang="ja-JP" baseline="30000" dirty="0" smtClean="0">
                          <a:sym typeface="Wingdings" panose="05000000000000000000" pitchFamily="2" charset="2"/>
                        </a:rPr>
                        <a:t>2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10% + 15%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4% + 9%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aseline="0" dirty="0" smtClean="0"/>
                        <a:t>---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68887" y="1449650"/>
            <a:ext cx="3996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kumimoji="1" lang="en-US" altLang="ja-JP" dirty="0" smtClean="0"/>
              <a:t>Unofficial numbers</a:t>
            </a:r>
          </a:p>
          <a:p>
            <a:pPr lvl="1"/>
            <a:r>
              <a:rPr lang="en-US" altLang="ja-JP" dirty="0" smtClean="0"/>
              <a:t>Please not refer in your paper</a:t>
            </a:r>
            <a:endParaRPr kumimoji="1" lang="en-US" altLang="ja-JP" dirty="0" smtClean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053" y="6086201"/>
            <a:ext cx="24288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086201"/>
            <a:ext cx="19526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566682" y="5805264"/>
            <a:ext cx="2069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Babar full data</a:t>
            </a:r>
            <a:endParaRPr kumimoji="1" lang="ja-JP" altLang="en-US" dirty="0"/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457200" y="4077072"/>
            <a:ext cx="8229600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High q</a:t>
            </a:r>
            <a:r>
              <a:rPr lang="en-US" altLang="ja-JP" sz="1800" baseline="30000" dirty="0" smtClean="0"/>
              <a:t>2</a:t>
            </a:r>
            <a:r>
              <a:rPr lang="en-US" altLang="ja-JP" sz="1800" dirty="0" smtClean="0"/>
              <a:t> region is easier to reduce </a:t>
            </a:r>
            <a:r>
              <a:rPr lang="en-US" altLang="ja-JP" sz="1800" dirty="0" err="1" smtClean="0"/>
              <a:t>syst</a:t>
            </a:r>
            <a:r>
              <a:rPr lang="en-US" altLang="ja-JP" sz="1800" dirty="0" smtClean="0"/>
              <a:t> errors since efficiency in q</a:t>
            </a:r>
            <a:r>
              <a:rPr lang="en-US" altLang="ja-JP" sz="1800" baseline="30000" dirty="0" smtClean="0"/>
              <a:t>2</a:t>
            </a:r>
            <a:r>
              <a:rPr lang="en-US" altLang="ja-JP" sz="1800" dirty="0" smtClean="0"/>
              <a:t> VS cos(theta)is almost flat and high M</a:t>
            </a:r>
            <a:r>
              <a:rPr lang="en-US" altLang="ja-JP" sz="1800" baseline="-25000" dirty="0" smtClean="0"/>
              <a:t>Xs</a:t>
            </a:r>
            <a:r>
              <a:rPr lang="en-US" altLang="ja-JP" sz="1800" dirty="0" smtClean="0"/>
              <a:t> events are suppressed.</a:t>
            </a:r>
          </a:p>
          <a:p>
            <a:r>
              <a:rPr lang="en-US" altLang="ja-JP" sz="1800" dirty="0" smtClean="0"/>
              <a:t>With 50ab</a:t>
            </a:r>
            <a:r>
              <a:rPr lang="en-US" altLang="ja-JP" sz="1800" baseline="30000" dirty="0" smtClean="0"/>
              <a:t>-1</a:t>
            </a:r>
            <a:r>
              <a:rPr lang="en-US" altLang="ja-JP" sz="1800" dirty="0" smtClean="0"/>
              <a:t>, we should try other method than semi-inclusive, or try higher M</a:t>
            </a:r>
            <a:r>
              <a:rPr lang="en-US" altLang="ja-JP" sz="1800" baseline="-25000" dirty="0" smtClean="0"/>
              <a:t>Xs </a:t>
            </a:r>
            <a:r>
              <a:rPr lang="en-US" altLang="ja-JP" sz="1800" dirty="0" smtClean="0"/>
              <a:t>cut</a:t>
            </a:r>
          </a:p>
          <a:p>
            <a:pPr lvl="1"/>
            <a:r>
              <a:rPr lang="en-US" altLang="ja-JP" sz="1400" dirty="0" smtClean="0"/>
              <a:t>Fully inclusive?</a:t>
            </a:r>
          </a:p>
          <a:p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3455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Belle II Sensitivities </a:t>
            </a:r>
            <a:r>
              <a:rPr lang="en-US" altLang="ja-JP" sz="3600" dirty="0" smtClean="0"/>
              <a:t>to </a:t>
            </a:r>
            <a:r>
              <a:rPr lang="en-US" altLang="ja-JP" sz="3600" dirty="0" err="1" smtClean="0"/>
              <a:t>b</a:t>
            </a:r>
            <a:r>
              <a:rPr lang="en-US" altLang="ja-JP" sz="3600" dirty="0" err="1" smtClean="0">
                <a:sym typeface="Wingdings" panose="05000000000000000000" pitchFamily="2" charset="2"/>
              </a:rPr>
              <a:t>sll</a:t>
            </a:r>
            <a:r>
              <a:rPr lang="en-US" altLang="ja-JP" sz="3600" dirty="0" smtClean="0">
                <a:sym typeface="Wingdings" panose="05000000000000000000" pitchFamily="2" charset="2"/>
              </a:rPr>
              <a:t> </a:t>
            </a:r>
            <a:r>
              <a:rPr lang="en-US" altLang="ja-JP" sz="3600" dirty="0" smtClean="0"/>
              <a:t>Measurements 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C</a:t>
            </a:r>
            <a:r>
              <a:rPr kumimoji="1" lang="en-US" altLang="ja-JP" sz="1800" baseline="-25000" dirty="0" smtClean="0"/>
              <a:t>9</a:t>
            </a:r>
            <a:r>
              <a:rPr kumimoji="1" lang="en-US" altLang="ja-JP" sz="1800" dirty="0" smtClean="0"/>
              <a:t> and C</a:t>
            </a:r>
            <a:r>
              <a:rPr kumimoji="1" lang="en-US" altLang="ja-JP" sz="1800" baseline="-25000" dirty="0" smtClean="0"/>
              <a:t>10</a:t>
            </a:r>
            <a:r>
              <a:rPr kumimoji="1" lang="en-US" altLang="ja-JP" sz="1800" dirty="0" smtClean="0"/>
              <a:t> sensitivities are assumed that no theoretical uncertainties and whole q</a:t>
            </a:r>
            <a:r>
              <a:rPr kumimoji="1" lang="en-US" altLang="ja-JP" sz="1800" baseline="30000" dirty="0" smtClean="0"/>
              <a:t>2</a:t>
            </a:r>
            <a:r>
              <a:rPr kumimoji="1" lang="en-US" altLang="ja-JP" sz="1800" dirty="0" smtClean="0"/>
              <a:t> region except J/psi and psi’ can be used.</a:t>
            </a:r>
          </a:p>
          <a:p>
            <a:r>
              <a:rPr lang="en-US" altLang="ja-JP" sz="1800" dirty="0" smtClean="0"/>
              <a:t>B</a:t>
            </a:r>
            <a:r>
              <a:rPr lang="en-US" altLang="ja-JP" sz="1800" dirty="0" smtClean="0">
                <a:sym typeface="Wingdings" panose="05000000000000000000" pitchFamily="2" charset="2"/>
              </a:rPr>
              <a:t>K*</a:t>
            </a:r>
            <a:r>
              <a:rPr lang="en-US" altLang="ja-JP" sz="1800" dirty="0" err="1" smtClean="0">
                <a:sym typeface="Wingdings" panose="05000000000000000000" pitchFamily="2" charset="2"/>
              </a:rPr>
              <a:t>l+l</a:t>
            </a:r>
            <a:r>
              <a:rPr lang="en-US" altLang="ja-JP" sz="1800" dirty="0" smtClean="0">
                <a:sym typeface="Wingdings" panose="05000000000000000000" pitchFamily="2" charset="2"/>
              </a:rPr>
              <a:t>-</a:t>
            </a:r>
          </a:p>
          <a:p>
            <a:pPr lvl="1"/>
            <a:r>
              <a:rPr lang="en-US" altLang="ja-JP" sz="1400" dirty="0"/>
              <a:t>1800events for 5ab</a:t>
            </a:r>
            <a:r>
              <a:rPr lang="en-US" altLang="ja-JP" sz="1400" baseline="30000" dirty="0"/>
              <a:t>-1</a:t>
            </a:r>
          </a:p>
          <a:p>
            <a:pPr lvl="1"/>
            <a:r>
              <a:rPr lang="en-US" altLang="ja-JP" sz="1400" smtClean="0"/>
              <a:t>18000events for 50ab</a:t>
            </a:r>
            <a:r>
              <a:rPr lang="en-US" altLang="ja-JP" sz="1400" baseline="30000" smtClean="0"/>
              <a:t>-1</a:t>
            </a:r>
            <a:endParaRPr kumimoji="1" lang="en-US" altLang="ja-JP" sz="1400" baseline="30000" dirty="0" smtClean="0"/>
          </a:p>
          <a:p>
            <a:endParaRPr kumimoji="1" lang="ja-JP" alt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34133"/>
            <a:ext cx="8077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9333"/>
            <a:ext cx="807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399584" y="584039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Extrapolation from Belle</a:t>
            </a:r>
          </a:p>
          <a:p>
            <a:r>
              <a:rPr lang="en-US" altLang="ja-JP" dirty="0" smtClean="0"/>
              <a:t>Need to update with Belle II software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31316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13%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98486" y="4365104"/>
            <a:ext cx="291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baseline="-25000" dirty="0" smtClean="0"/>
              <a:t>K</a:t>
            </a:r>
            <a:r>
              <a:rPr kumimoji="1" lang="en-US" altLang="ja-JP" dirty="0" smtClean="0"/>
              <a:t>=BF(</a:t>
            </a:r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Kee</a:t>
            </a:r>
            <a:r>
              <a:rPr kumimoji="1" lang="en-US" altLang="ja-JP" dirty="0" smtClean="0">
                <a:sym typeface="Wingdings" panose="05000000000000000000" pitchFamily="2" charset="2"/>
              </a:rPr>
              <a:t>)/BF(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BKmm</a:t>
            </a:r>
            <a:r>
              <a:rPr kumimoji="1" lang="en-US" altLang="ja-JP" dirty="0" smtClean="0">
                <a:sym typeface="Wingdings" panose="05000000000000000000" pitchFamily="2" charset="2"/>
              </a:rPr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11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1788</Words>
  <Application>Microsoft Office PowerPoint</Application>
  <PresentationFormat>画面に合わせる (4:3)</PresentationFormat>
  <Paragraphs>257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​​テーマ</vt:lpstr>
      <vt:lpstr>Belle and Belle II</vt:lpstr>
      <vt:lpstr>Belle II Schedule</vt:lpstr>
      <vt:lpstr>Contents</vt:lpstr>
      <vt:lpstr>bsl+l-</vt:lpstr>
      <vt:lpstr>Near Future bsll Measurements1</vt:lpstr>
      <vt:lpstr>BXsl+l- with 140fb-1</vt:lpstr>
      <vt:lpstr>Near Future bsll Measurements2</vt:lpstr>
      <vt:lpstr>Uncertainties at Belle and Belle II</vt:lpstr>
      <vt:lpstr>Belle II Sensitivities to bsll Measurements </vt:lpstr>
      <vt:lpstr>Other EWP Measurements</vt:lpstr>
      <vt:lpstr>Belle II Sensitivities for EWP Measurements </vt:lpstr>
      <vt:lpstr>What is missing?</vt:lpstr>
      <vt:lpstr>Measurements Improve LHCb results and Theory Predictions</vt:lpstr>
      <vt:lpstr>BJ/psi K+ at Belle</vt:lpstr>
      <vt:lpstr>f+-/f00</vt:lpstr>
      <vt:lpstr>Measurements Improve LHCb results and Theory Predictions</vt:lpstr>
      <vt:lpstr>Exclusive B(p+,p0,r+,r0,w)ln with hadronic tag</vt:lpstr>
      <vt:lpstr>Uncertainty in |Vub| from exclusive BXuln</vt:lpstr>
      <vt:lpstr>|Vub| : Inclusive VS Exclusive</vt:lpstr>
      <vt:lpstr>Measurements Improve LHCb results and Theory Predictions</vt:lpstr>
      <vt:lpstr>Bpsi(3770)K+, BfK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akimasa</dc:creator>
  <cp:lastModifiedBy>akimasa</cp:lastModifiedBy>
  <cp:revision>293</cp:revision>
  <dcterms:created xsi:type="dcterms:W3CDTF">2014-04-01T10:18:31Z</dcterms:created>
  <dcterms:modified xsi:type="dcterms:W3CDTF">2014-04-07T12:56:21Z</dcterms:modified>
</cp:coreProperties>
</file>