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83" r:id="rId3"/>
    <p:sldId id="299" r:id="rId4"/>
    <p:sldId id="296" r:id="rId5"/>
    <p:sldId id="284" r:id="rId6"/>
    <p:sldId id="285" r:id="rId7"/>
    <p:sldId id="286" r:id="rId8"/>
    <p:sldId id="297" r:id="rId9"/>
    <p:sldId id="294" r:id="rId10"/>
    <p:sldId id="292" r:id="rId11"/>
    <p:sldId id="293" r:id="rId12"/>
    <p:sldId id="295" r:id="rId13"/>
    <p:sldId id="290" r:id="rId14"/>
    <p:sldId id="291" r:id="rId15"/>
    <p:sldId id="300" r:id="rId16"/>
    <p:sldId id="301" r:id="rId17"/>
    <p:sldId id="298" r:id="rId18"/>
    <p:sldId id="287" r:id="rId19"/>
    <p:sldId id="288" r:id="rId20"/>
    <p:sldId id="289" r:id="rId21"/>
    <p:sldId id="304" r:id="rId22"/>
    <p:sldId id="302" r:id="rId23"/>
    <p:sldId id="303" r:id="rId24"/>
    <p:sldId id="305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part" id="{5410DA87-574D-4431-A2A3-D295DE67370A}">
          <p14:sldIdLst>
            <p14:sldId id="256"/>
            <p14:sldId id="283"/>
            <p14:sldId id="299"/>
            <p14:sldId id="296"/>
            <p14:sldId id="284"/>
            <p14:sldId id="285"/>
            <p14:sldId id="286"/>
            <p14:sldId id="297"/>
            <p14:sldId id="294"/>
            <p14:sldId id="292"/>
            <p14:sldId id="293"/>
            <p14:sldId id="295"/>
            <p14:sldId id="290"/>
            <p14:sldId id="291"/>
            <p14:sldId id="300"/>
            <p14:sldId id="301"/>
            <p14:sldId id="298"/>
            <p14:sldId id="287"/>
            <p14:sldId id="288"/>
            <p14:sldId id="289"/>
            <p14:sldId id="304"/>
            <p14:sldId id="302"/>
            <p14:sldId id="303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90" y="552"/>
      </p:cViewPr>
      <p:guideLst>
        <p:guide orient="horz" pos="216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2417E-7849-463E-8E67-D6274222693B}" type="datetimeFigureOut">
              <a:rPr lang="en-GB" smtClean="0"/>
              <a:t>28/01/2014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70E9B-C983-44DB-9152-641B765696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222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5332015"/>
          </a:xfrm>
          <a:prstGeom prst="rect">
            <a:avLst/>
          </a:pr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050"/>
            <a:ext cx="7772400" cy="3441529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775" y="5452665"/>
            <a:ext cx="8426449" cy="84549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299" y="120650"/>
            <a:ext cx="539353" cy="1228436"/>
            <a:chOff x="119063" y="1016000"/>
            <a:chExt cx="719137" cy="1228436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9063" y="1016000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9063" y="101600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8492604" y="3985058"/>
            <a:ext cx="543446" cy="1228436"/>
            <a:chOff x="11353800" y="5268884"/>
            <a:chExt cx="724594" cy="1228436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2078394" y="5268884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353800" y="649732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3323" y="6416674"/>
            <a:ext cx="3838634" cy="441325"/>
          </a:xfrm>
          <a:prstGeom prst="rect">
            <a:avLst/>
          </a:prstGeom>
        </p:spPr>
        <p:txBody>
          <a:bodyPr anchor="b" anchorCtr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000" b="1" kern="1200" smtClean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81E5B2C0-3800-4A00-9CBC-59479BCD9C67}" type="datetime1">
              <a:rPr lang="en-US" smtClean="0"/>
              <a:t>1/28/2014</a:t>
            </a:fld>
            <a:endParaRPr lang="en-GB" dirty="0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119063" y="6416674"/>
            <a:ext cx="5074260" cy="441326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Christian Barth</a:t>
            </a:r>
            <a:endParaRPr lang="en-GB" sz="30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200" y="0"/>
            <a:ext cx="2519801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34343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492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"/>
            <a:ext cx="7200901" cy="9080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71550" y="1449387"/>
            <a:ext cx="7200900" cy="4679951"/>
          </a:xfrm>
          <a:effectLst/>
        </p:spPr>
        <p:txBody>
          <a:bodyPr tIns="46800">
            <a:normAutofit/>
          </a:bodyPr>
          <a:lstStyle>
            <a:lvl1pPr marL="228600" indent="-228600">
              <a:spcBef>
                <a:spcPts val="1000"/>
              </a:spcBef>
              <a:buSzPct val="75000"/>
              <a:buFont typeface="Wingdings" panose="05000000000000000000" pitchFamily="2" charset="2"/>
              <a:buChar char="q"/>
              <a:defRPr sz="36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685800" indent="-228600">
              <a:spcBef>
                <a:spcPts val="1000"/>
              </a:spcBef>
              <a:buSzPct val="75000"/>
              <a:buFont typeface="Wingdings" panose="05000000000000000000" pitchFamily="2" charset="2"/>
              <a:buChar char="q"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 marL="1143000" indent="-228600">
              <a:spcBef>
                <a:spcPts val="1000"/>
              </a:spcBef>
              <a:buSzPct val="75000"/>
              <a:buFont typeface="Wingdings" panose="05000000000000000000" pitchFamily="2" charset="2"/>
              <a:buChar char="q"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 marL="1600200" indent="-228600">
              <a:spcBef>
                <a:spcPts val="1000"/>
              </a:spcBef>
              <a:buSzPct val="75000"/>
              <a:buFont typeface="Wingdings" panose="05000000000000000000" pitchFamily="2" charset="2"/>
              <a:buChar char="q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 marL="2057400" indent="-228600">
              <a:spcBef>
                <a:spcPts val="1000"/>
              </a:spcBef>
              <a:buSzPct val="75000"/>
              <a:buFont typeface="Wingdings" panose="05000000000000000000" pitchFamily="2" charset="2"/>
              <a:buChar char="q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en-US" dirty="0" smtClean="0"/>
              <a:t>  Click to edit Master text styles</a:t>
            </a:r>
          </a:p>
          <a:p>
            <a:pPr lvl="1"/>
            <a:r>
              <a:rPr lang="en-US" dirty="0" smtClean="0"/>
              <a:t>  Second level</a:t>
            </a:r>
          </a:p>
          <a:p>
            <a:pPr lvl="2"/>
            <a:r>
              <a:rPr lang="en-US" dirty="0" smtClean="0"/>
              <a:t>  Third level</a:t>
            </a:r>
          </a:p>
          <a:p>
            <a:pPr lvl="3"/>
            <a:r>
              <a:rPr lang="en-US" dirty="0" smtClean="0"/>
              <a:t>  Fourth level</a:t>
            </a:r>
          </a:p>
          <a:p>
            <a:pPr lvl="4"/>
            <a:r>
              <a:rPr lang="en-US" dirty="0" smtClean="0"/>
              <a:t>  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597654"/>
            <a:ext cx="622300" cy="260349"/>
          </a:xfrm>
        </p:spPr>
        <p:txBody>
          <a:bodyPr/>
          <a:lstStyle/>
          <a:p>
            <a:fld id="{4718A067-D11B-4701-8412-04E94AF4F6B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82484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612">
          <p15:clr>
            <a:srgbClr val="FBAE40"/>
          </p15:clr>
        </p15:guide>
        <p15:guide id="3" pos="5148">
          <p15:clr>
            <a:srgbClr val="FBAE40"/>
          </p15:clr>
        </p15:guide>
        <p15:guide id="4" orient="horz" pos="913">
          <p15:clr>
            <a:srgbClr val="FBAE40"/>
          </p15:clr>
        </p15:guide>
        <p15:guide id="5" orient="horz" pos="386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409826"/>
            <a:ext cx="7886700" cy="3679826"/>
          </a:xfrm>
        </p:spPr>
        <p:txBody>
          <a:bodyPr>
            <a:normAutofit/>
          </a:bodyPr>
          <a:lstStyle>
            <a:lvl1pPr marL="0" indent="0" algn="ctr">
              <a:buNone/>
              <a:defRPr sz="4800" b="1">
                <a:solidFill>
                  <a:srgbClr val="AFAFA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742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160463"/>
            <a:ext cx="4156075" cy="52562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1160463"/>
            <a:ext cx="4156075" cy="5256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464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1"/>
            <a:ext cx="8426450" cy="88968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1160463"/>
            <a:ext cx="413940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8775" y="2165355"/>
            <a:ext cx="4139407" cy="42513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60463"/>
            <a:ext cx="41560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165355"/>
            <a:ext cx="4156075" cy="42513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6962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270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8092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5332015"/>
          </a:xfrm>
          <a:prstGeom prst="rect">
            <a:avLst/>
          </a:pr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6000" b="1" dirty="0">
              <a:latin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299" y="120650"/>
            <a:ext cx="539353" cy="1228436"/>
            <a:chOff x="119063" y="1016000"/>
            <a:chExt cx="719137" cy="1228436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9063" y="1016000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9063" y="101600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8492604" y="3985058"/>
            <a:ext cx="543446" cy="1228436"/>
            <a:chOff x="11353800" y="5268884"/>
            <a:chExt cx="724594" cy="1228436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2078394" y="5268884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353800" y="6497320"/>
              <a:ext cx="719137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3323" y="6416674"/>
            <a:ext cx="3838634" cy="441325"/>
          </a:xfrm>
          <a:prstGeom prst="rect">
            <a:avLst/>
          </a:prstGeom>
        </p:spPr>
        <p:txBody>
          <a:bodyPr anchor="b" anchorCtr="0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GB" sz="3000" b="1" kern="1200" smtClean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E78EC05A-9BEC-42E7-92FA-2878DE5ED12E}" type="datetime1">
              <a:rPr lang="en-US" smtClean="0"/>
              <a:t>1/28/2014</a:t>
            </a:fld>
            <a:endParaRPr lang="en-GB" dirty="0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119063" y="6416674"/>
            <a:ext cx="5074260" cy="441326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b="1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Christian Barth</a:t>
            </a:r>
            <a:endParaRPr lang="en-GB" sz="3000" b="1" dirty="0">
              <a:solidFill>
                <a:schemeClr val="bg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8746276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"/>
            <a:ext cx="9144000" cy="908050"/>
          </a:xfrm>
          <a:prstGeom prst="rect">
            <a:avLst/>
          </a:pr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/>
          </a:p>
        </p:txBody>
      </p:sp>
      <p:sp>
        <p:nvSpPr>
          <p:cNvPr id="8" name="Rectangle 7"/>
          <p:cNvSpPr/>
          <p:nvPr/>
        </p:nvSpPr>
        <p:spPr>
          <a:xfrm>
            <a:off x="0" y="6600051"/>
            <a:ext cx="9144000" cy="260351"/>
          </a:xfrm>
          <a:prstGeom prst="rect">
            <a:avLst/>
          </a:prstGeom>
          <a:solidFill>
            <a:schemeClr val="bg1">
              <a:lumMod val="65000"/>
              <a:alpha val="9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5" y="1"/>
            <a:ext cx="8426450" cy="908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1149354"/>
            <a:ext cx="8426450" cy="524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0" y="6597654"/>
            <a:ext cx="5895973" cy="2603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6808" y="6590526"/>
            <a:ext cx="622300" cy="2603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718A067-D11B-4701-8412-04E94AF4F6BD}" type="slidenum">
              <a:rPr lang="en-GB" smtClean="0"/>
              <a:t>‹#›</a:t>
            </a:fld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89297" y="1016000"/>
            <a:ext cx="539355" cy="1228436"/>
            <a:chOff x="89297" y="1016000"/>
            <a:chExt cx="539355" cy="1228436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9297" y="1016000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9299" y="1016000"/>
              <a:ext cx="53935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8515351" y="5268884"/>
            <a:ext cx="543445" cy="1228436"/>
            <a:chOff x="8515351" y="5268884"/>
            <a:chExt cx="543445" cy="1228436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9058796" y="5268884"/>
              <a:ext cx="0" cy="1228436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8515351" y="6497320"/>
              <a:ext cx="539353" cy="0"/>
            </a:xfrm>
            <a:prstGeom prst="line">
              <a:avLst/>
            </a:prstGeom>
            <a:ln w="19050" cap="rnd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897" y="41221"/>
            <a:ext cx="777479" cy="82560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419974" y="6590526"/>
            <a:ext cx="1724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>
                <a:solidFill>
                  <a:schemeClr val="bg1"/>
                </a:solidFill>
              </a:rPr>
              <a:t>UNIVERSITÉ DE GENÈVE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22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731">
          <p15:clr>
            <a:srgbClr val="F26B43"/>
          </p15:clr>
        </p15:guide>
        <p15:guide id="2" pos="2880">
          <p15:clr>
            <a:srgbClr val="F26B43"/>
          </p15:clr>
        </p15:guide>
        <p15:guide id="3" pos="5534">
          <p15:clr>
            <a:srgbClr val="F26B43"/>
          </p15:clr>
        </p15:guide>
        <p15:guide id="4" pos="226">
          <p15:clr>
            <a:srgbClr val="F26B43"/>
          </p15:clr>
        </p15:guide>
        <p15:guide id="5" orient="horz" pos="2260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57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u="sng" dirty="0" smtClean="0"/>
              <a:t>Overview:</a:t>
            </a:r>
            <a:r>
              <a:rPr lang="en-GB" dirty="0" smtClean="0"/>
              <a:t> HTS4Fusion Workshop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5A-C448-40FB-9E5E-010BF821FACB}" type="datetime1">
              <a:rPr lang="en-US" smtClean="0"/>
              <a:t>1/28/2014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64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TSTC: bending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Isotropic bending</a:t>
            </a:r>
          </a:p>
          <a:p>
            <a:r>
              <a:rPr lang="en-GB" dirty="0" smtClean="0"/>
              <a:t>Easy bending (out of plane): </a:t>
            </a:r>
            <a:r>
              <a:rPr lang="en-GB" dirty="0"/>
              <a:t>limit: </a:t>
            </a:r>
            <a:r>
              <a:rPr lang="en-GB" dirty="0" smtClean="0"/>
              <a:t>0.55</a:t>
            </a:r>
            <a:r>
              <a:rPr lang="en-GB" dirty="0"/>
              <a:t>% strain </a:t>
            </a:r>
            <a:endParaRPr lang="en-GB" dirty="0" smtClean="0"/>
          </a:p>
          <a:p>
            <a:r>
              <a:rPr lang="en-GB" dirty="0" smtClean="0"/>
              <a:t>Hard bending (in plane): limit: 0.25% strain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1.6 m </a:t>
            </a:r>
            <a:r>
              <a:rPr lang="de-DE" dirty="0" smtClean="0"/>
              <a:t>Ø</a:t>
            </a:r>
          </a:p>
          <a:p>
            <a:pPr marL="457200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delamination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10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28" y="3444874"/>
            <a:ext cx="6369885" cy="29718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835" y="2698661"/>
            <a:ext cx="3452475" cy="17781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>
                <a:solidFill>
                  <a:srgbClr val="FF0000"/>
                </a:solidFill>
              </a:rPr>
              <a:t>Uglietti</a:t>
            </a:r>
            <a:r>
              <a:rPr lang="en-GB" dirty="0" smtClean="0">
                <a:solidFill>
                  <a:srgbClr val="FF0000"/>
                </a:solidFill>
              </a:rPr>
              <a:t> et al. (CRPP)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8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TSTC: </a:t>
            </a:r>
            <a:r>
              <a:rPr lang="en-GB" dirty="0" smtClean="0"/>
              <a:t>transverse pressure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>
                <a:solidFill>
                  <a:srgbClr val="FF0000"/>
                </a:solidFill>
              </a:rPr>
              <a:t>Uglietti</a:t>
            </a:r>
            <a:r>
              <a:rPr lang="en-GB" dirty="0" smtClean="0">
                <a:solidFill>
                  <a:srgbClr val="FF0000"/>
                </a:solidFill>
              </a:rPr>
              <a:t> et al. (CRPP)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u="sng" dirty="0" smtClean="0"/>
              <a:t>I</a:t>
            </a:r>
            <a:r>
              <a:rPr lang="en-GB" b="1" u="sng" baseline="-25000" dirty="0" smtClean="0"/>
              <a:t>c</a:t>
            </a:r>
            <a:r>
              <a:rPr lang="en-GB" b="1" u="sng" dirty="0" smtClean="0"/>
              <a:t> vs transverse pressure</a:t>
            </a:r>
            <a:endParaRPr lang="en-GB" b="1" u="sng" dirty="0"/>
          </a:p>
          <a:p>
            <a:r>
              <a:rPr lang="en-GB" dirty="0" smtClean="0"/>
              <a:t>Isotropic</a:t>
            </a:r>
            <a:endParaRPr lang="en-GB" dirty="0"/>
          </a:p>
          <a:p>
            <a:r>
              <a:rPr lang="de-DE" dirty="0" smtClean="0"/>
              <a:t>Limit in </a:t>
            </a:r>
            <a:r>
              <a:rPr lang="de-DE" dirty="0" err="1" smtClean="0"/>
              <a:t>worst</a:t>
            </a:r>
            <a:r>
              <a:rPr lang="de-DE" dirty="0" smtClean="0"/>
              <a:t> </a:t>
            </a:r>
            <a:r>
              <a:rPr lang="de-DE" dirty="0" err="1" smtClean="0"/>
              <a:t>case</a:t>
            </a:r>
            <a:r>
              <a:rPr lang="de-DE" dirty="0" smtClean="0"/>
              <a:t> (90 °): 30 MPa</a:t>
            </a:r>
          </a:p>
          <a:p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 smtClean="0"/>
              <a:t>layer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flat </a:t>
            </a:r>
            <a:r>
              <a:rPr lang="de-DE" dirty="0" err="1" smtClean="0"/>
              <a:t>cable</a:t>
            </a:r>
            <a:r>
              <a:rPr lang="de-DE" dirty="0"/>
              <a:t> </a:t>
            </a:r>
            <a:r>
              <a:rPr lang="de-DE" dirty="0" smtClean="0"/>
              <a:t>(15 T, 3 </a:t>
            </a:r>
            <a:r>
              <a:rPr lang="de-DE" dirty="0" err="1" smtClean="0"/>
              <a:t>kA</a:t>
            </a:r>
            <a:r>
              <a:rPr lang="de-DE" dirty="0" smtClean="0"/>
              <a:t> per </a:t>
            </a:r>
            <a:r>
              <a:rPr lang="de-DE" dirty="0" err="1" smtClean="0"/>
              <a:t>strand</a:t>
            </a:r>
            <a:r>
              <a:rPr lang="de-DE" dirty="0" smtClean="0"/>
              <a:t>): 15 MPa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543" y="1268942"/>
            <a:ext cx="2628571" cy="12285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3194169"/>
            <a:ext cx="5421544" cy="344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72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TSTC: joints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Fabrication and test of different types of joints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12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42" y="1756358"/>
            <a:ext cx="7173881" cy="48341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>
                <a:solidFill>
                  <a:srgbClr val="FF0000"/>
                </a:solidFill>
              </a:rPr>
              <a:t>Uglietti</a:t>
            </a:r>
            <a:r>
              <a:rPr lang="en-GB" dirty="0" smtClean="0">
                <a:solidFill>
                  <a:srgbClr val="FF0000"/>
                </a:solidFill>
              </a:rPr>
              <a:t> et al. (CRPP)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4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TSTC: twist windings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BEFORE: bending of TSTC</a:t>
            </a:r>
          </a:p>
          <a:p>
            <a:r>
              <a:rPr lang="en-GB" dirty="0" smtClean="0"/>
              <a:t>Hard bending side: 140 </a:t>
            </a:r>
            <a:r>
              <a:rPr lang="en-GB" dirty="0"/>
              <a:t>mm </a:t>
            </a:r>
            <a:r>
              <a:rPr lang="de-DE" dirty="0"/>
              <a:t>Ø</a:t>
            </a:r>
            <a:r>
              <a:rPr lang="en-GB" dirty="0"/>
              <a:t>: </a:t>
            </a:r>
            <a:r>
              <a:rPr lang="en-GB" dirty="0" smtClean="0"/>
              <a:t>3.6 </a:t>
            </a:r>
            <a:r>
              <a:rPr lang="en-GB" dirty="0"/>
              <a:t>% </a:t>
            </a:r>
            <a:r>
              <a:rPr lang="en-GB" dirty="0" err="1"/>
              <a:t>irr</a:t>
            </a:r>
            <a:r>
              <a:rPr lang="en-GB" dirty="0"/>
              <a:t>. </a:t>
            </a:r>
            <a:r>
              <a:rPr lang="en-GB" dirty="0" smtClean="0"/>
              <a:t>degradation</a:t>
            </a:r>
          </a:p>
          <a:p>
            <a:endParaRPr lang="en-GB" sz="1600" dirty="0"/>
          </a:p>
          <a:p>
            <a:pPr marL="0" indent="0">
              <a:buNone/>
            </a:pPr>
            <a:r>
              <a:rPr lang="en-GB" b="1" u="sng" dirty="0"/>
              <a:t>NEW: Stacked-Tape </a:t>
            </a:r>
            <a:r>
              <a:rPr lang="en-GB" b="1" u="sng" dirty="0" smtClean="0"/>
              <a:t>Twist-Winding</a:t>
            </a:r>
          </a:p>
          <a:p>
            <a:r>
              <a:rPr lang="en-GB" dirty="0" smtClean="0"/>
              <a:t>Cable follows shape of the curve</a:t>
            </a:r>
          </a:p>
          <a:p>
            <a:pPr marL="45720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always easy bending side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13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4" y="3929543"/>
            <a:ext cx="4354739" cy="24766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710" y="3929543"/>
            <a:ext cx="1971429" cy="2085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89" y="3929543"/>
            <a:ext cx="1933333" cy="140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Takayasu et al. (MIT)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24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TSTC: </a:t>
            </a:r>
            <a:r>
              <a:rPr lang="en-GB" dirty="0" smtClean="0"/>
              <a:t>H-channel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Scale-up fabrication of 2 channel TSTC (H-channel)</a:t>
            </a:r>
          </a:p>
          <a:p>
            <a:r>
              <a:rPr lang="en-GB" dirty="0" smtClean="0"/>
              <a:t>H-channel reduces self-field effect</a:t>
            </a:r>
          </a:p>
          <a:p>
            <a:r>
              <a:rPr lang="en-GB" dirty="0" smtClean="0"/>
              <a:t>Automated production: 4-axis</a:t>
            </a:r>
            <a:br>
              <a:rPr lang="en-GB" dirty="0" smtClean="0"/>
            </a:br>
            <a:r>
              <a:rPr lang="en-GB" dirty="0" smtClean="0"/>
              <a:t>3D milling machine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14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20" y="1697028"/>
            <a:ext cx="2818805" cy="2167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3215828"/>
            <a:ext cx="4372585" cy="32008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287" y="4045407"/>
            <a:ext cx="2985172" cy="19961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Takayasu et al. (MIT)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3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TSTC: slotted 5 core CICC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Design of slotted core CICC </a:t>
            </a:r>
            <a:endParaRPr lang="en-GB" b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15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28" y="1693673"/>
            <a:ext cx="8230054" cy="4796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>
                <a:solidFill>
                  <a:srgbClr val="FF0000"/>
                </a:solidFill>
              </a:rPr>
              <a:t>Celentano</a:t>
            </a:r>
            <a:r>
              <a:rPr lang="en-GB" dirty="0" smtClean="0">
                <a:solidFill>
                  <a:srgbClr val="FF0000"/>
                </a:solidFill>
              </a:rPr>
              <a:t> et al. (ENEA)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96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TSTC: slotted 5 core CICC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Automated manufacturing</a:t>
            </a:r>
            <a:endParaRPr lang="en-GB" b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16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>
                <a:solidFill>
                  <a:srgbClr val="FF0000"/>
                </a:solidFill>
              </a:rPr>
              <a:t>Celentano</a:t>
            </a:r>
            <a:r>
              <a:rPr lang="en-GB" dirty="0" smtClean="0">
                <a:solidFill>
                  <a:srgbClr val="FF0000"/>
                </a:solidFill>
              </a:rPr>
              <a:t> et al. (ENEA)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42" y="1915359"/>
            <a:ext cx="6421717" cy="43919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386" y="1915359"/>
            <a:ext cx="1991730" cy="225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62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751" y="249628"/>
            <a:ext cx="4098887" cy="47484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597650"/>
            <a:ext cx="5895975" cy="260350"/>
          </a:xfrm>
        </p:spPr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591300"/>
            <a:ext cx="622300" cy="260350"/>
          </a:xfrm>
        </p:spPr>
        <p:txBody>
          <a:bodyPr/>
          <a:lstStyle/>
          <a:p>
            <a:fld id="{4718A067-D11B-4701-8412-04E94AF4F6BD}" type="slidenum">
              <a:rPr lang="en-GB" smtClean="0"/>
              <a:t>17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58775" y="5433568"/>
            <a:ext cx="8426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ym typeface="Wingdings" panose="05000000000000000000" pitchFamily="2" charset="2"/>
              </a:rPr>
              <a:t>Conductor </a:t>
            </a:r>
            <a:r>
              <a:rPr lang="en-US" sz="2400" b="1" dirty="0" smtClean="0">
                <a:sym typeface="Wingdings" panose="05000000000000000000" pitchFamily="2" charset="2"/>
              </a:rPr>
              <a:t>on Round </a:t>
            </a:r>
            <a:r>
              <a:rPr lang="en-US" sz="2400" b="1" dirty="0">
                <a:sym typeface="Wingdings" panose="05000000000000000000" pitchFamily="2" charset="2"/>
              </a:rPr>
              <a:t>Core (CORC) cable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225" y="2933835"/>
            <a:ext cx="2160000" cy="20641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225" y="2408645"/>
            <a:ext cx="2160000" cy="43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4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CORC: automated winding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BEFORE: hand winding</a:t>
            </a:r>
          </a:p>
          <a:p>
            <a:r>
              <a:rPr lang="en-GB" dirty="0" smtClean="0"/>
              <a:t>irregular tape spacing</a:t>
            </a:r>
          </a:p>
          <a:p>
            <a:pPr lvl="1"/>
            <a:r>
              <a:rPr lang="en-GB" dirty="0" smtClean="0"/>
              <a:t>voids in winding pack</a:t>
            </a:r>
          </a:p>
          <a:p>
            <a:pPr lvl="1"/>
            <a:r>
              <a:rPr lang="en-GB" dirty="0" smtClean="0"/>
              <a:t>tapes damaged during bending</a:t>
            </a:r>
            <a:br>
              <a:rPr lang="en-GB" dirty="0" smtClean="0"/>
            </a:br>
            <a:r>
              <a:rPr lang="en-GB" dirty="0" smtClean="0"/>
              <a:t>(60 mm </a:t>
            </a:r>
            <a:r>
              <a:rPr lang="de-DE" dirty="0" smtClean="0"/>
              <a:t>Ø</a:t>
            </a:r>
            <a:r>
              <a:rPr lang="en-GB" dirty="0" smtClean="0"/>
              <a:t>: 56 % </a:t>
            </a:r>
            <a:r>
              <a:rPr lang="en-GB" dirty="0" err="1" smtClean="0"/>
              <a:t>irr</a:t>
            </a:r>
            <a:r>
              <a:rPr lang="en-GB" dirty="0" smtClean="0"/>
              <a:t>. degradation)</a:t>
            </a:r>
            <a:endParaRPr lang="en-GB" dirty="0"/>
          </a:p>
          <a:p>
            <a:pPr marL="0" indent="0">
              <a:buNone/>
            </a:pPr>
            <a:endParaRPr lang="en-GB" sz="3600" b="1" dirty="0" smtClean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u="sng" dirty="0" smtClean="0"/>
              <a:t>NEW: automated winding machine</a:t>
            </a:r>
          </a:p>
          <a:p>
            <a:r>
              <a:rPr lang="en-GB" dirty="0" smtClean="0"/>
              <a:t>controlled tape separation,</a:t>
            </a:r>
            <a:br>
              <a:rPr lang="en-GB" dirty="0" smtClean="0"/>
            </a:br>
            <a:r>
              <a:rPr lang="en-GB" dirty="0" smtClean="0"/>
              <a:t>winding angle &amp; tension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18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954" y="1145039"/>
            <a:ext cx="3453271" cy="37317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3337044"/>
            <a:ext cx="4753638" cy="15337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Van der Laan et al. </a:t>
            </a:r>
            <a:r>
              <a:rPr lang="en-GB" dirty="0" smtClean="0">
                <a:solidFill>
                  <a:srgbClr val="FF0000"/>
                </a:solidFill>
              </a:rPr>
              <a:t>(UC &amp; ACT)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04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CORC: bending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149354"/>
            <a:ext cx="5197697" cy="5247633"/>
          </a:xfrm>
        </p:spPr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Improved cable flexibility</a:t>
            </a:r>
          </a:p>
          <a:p>
            <a:r>
              <a:rPr lang="en-GB" dirty="0" smtClean="0"/>
              <a:t>bending to low diameters possible:</a:t>
            </a:r>
          </a:p>
          <a:p>
            <a:pPr lvl="1"/>
            <a:r>
              <a:rPr lang="en-GB" dirty="0" smtClean="0"/>
              <a:t>40 </a:t>
            </a:r>
            <a:r>
              <a:rPr lang="en-GB" dirty="0"/>
              <a:t>mm </a:t>
            </a:r>
            <a:r>
              <a:rPr lang="de-DE" dirty="0"/>
              <a:t>Ø</a:t>
            </a:r>
            <a:r>
              <a:rPr lang="en-GB" dirty="0"/>
              <a:t>: </a:t>
            </a:r>
            <a:r>
              <a:rPr lang="en-GB" dirty="0" smtClean="0"/>
              <a:t>2.5 </a:t>
            </a:r>
            <a:r>
              <a:rPr lang="en-GB" dirty="0"/>
              <a:t>% </a:t>
            </a:r>
            <a:r>
              <a:rPr lang="en-GB" dirty="0" smtClean="0"/>
              <a:t>rev. </a:t>
            </a:r>
            <a:r>
              <a:rPr lang="en-GB" dirty="0"/>
              <a:t>degradation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19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472" y="1142534"/>
            <a:ext cx="3228753" cy="17339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472" y="2920010"/>
            <a:ext cx="3228753" cy="1614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47" y="4581744"/>
            <a:ext cx="5977378" cy="15867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Van der Laan et al. </a:t>
            </a:r>
            <a:r>
              <a:rPr lang="en-GB" dirty="0" smtClean="0">
                <a:solidFill>
                  <a:srgbClr val="FF0000"/>
                </a:solidFill>
              </a:rPr>
              <a:t>(UC &amp; ACT)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50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HTS cables</a:t>
            </a:r>
            <a:endParaRPr lang="en-GB" dirty="0"/>
          </a:p>
        </p:txBody>
      </p:sp>
      <p:graphicFrame>
        <p:nvGraphicFramePr>
          <p:cNvPr id="4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712433"/>
              </p:ext>
            </p:extLst>
          </p:nvPr>
        </p:nvGraphicFramePr>
        <p:xfrm>
          <a:off x="700273" y="4749073"/>
          <a:ext cx="7816479" cy="15402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60240"/>
                <a:gridCol w="1951747"/>
                <a:gridCol w="1978195"/>
                <a:gridCol w="1726297"/>
              </a:tblGrid>
              <a:tr h="443018">
                <a:tc>
                  <a:txBody>
                    <a:bodyPr/>
                    <a:lstStyle/>
                    <a:p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RACC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TSTC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CORC</a:t>
                      </a:r>
                      <a:endParaRPr lang="en-US" noProof="0" dirty="0"/>
                    </a:p>
                  </a:txBody>
                  <a:tcPr/>
                </a:tc>
              </a:tr>
              <a:tr h="349070"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transposition</a:t>
                      </a:r>
                      <a:endParaRPr lang="en-US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complete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partial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partial</a:t>
                      </a:r>
                      <a:endParaRPr lang="en-US" noProof="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b="1" i="1" noProof="0" dirty="0" smtClean="0"/>
                        <a:t>J</a:t>
                      </a:r>
                      <a:r>
                        <a:rPr lang="en-US" b="1" baseline="-25000" noProof="0" dirty="0" smtClean="0"/>
                        <a:t>e</a:t>
                      </a:r>
                      <a:endParaRPr lang="en-US" b="1" baseline="-25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high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medium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low</a:t>
                      </a:r>
                      <a:endParaRPr lang="en-US" noProof="0" dirty="0"/>
                    </a:p>
                  </a:txBody>
                  <a:tcPr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tape</a:t>
                      </a:r>
                      <a:r>
                        <a:rPr lang="en-US" b="1" baseline="0" noProof="0" dirty="0" smtClean="0"/>
                        <a:t> consumption</a:t>
                      </a:r>
                      <a:endParaRPr lang="en-US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high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low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medium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Three main options of tape alignment</a:t>
            </a:r>
          </a:p>
          <a:p>
            <a:r>
              <a:rPr lang="en-GB" dirty="0" smtClean="0"/>
              <a:t>Roebel bars </a:t>
            </a:r>
            <a:r>
              <a:rPr lang="en-GB" dirty="0" smtClean="0">
                <a:sym typeface="Wingdings" panose="05000000000000000000" pitchFamily="2" charset="2"/>
              </a:rPr>
              <a:t> RACC cable</a:t>
            </a:r>
            <a:endParaRPr lang="en-GB" dirty="0" smtClean="0"/>
          </a:p>
          <a:p>
            <a:r>
              <a:rPr lang="en-GB" dirty="0" smtClean="0"/>
              <a:t>Twisted stacks of tapes </a:t>
            </a:r>
            <a:r>
              <a:rPr lang="en-GB" dirty="0" smtClean="0">
                <a:sym typeface="Wingdings" panose="05000000000000000000" pitchFamily="2" charset="2"/>
              </a:rPr>
              <a:t> TSTC</a:t>
            </a:r>
            <a:endParaRPr lang="en-GB" dirty="0" smtClean="0"/>
          </a:p>
          <a:p>
            <a:r>
              <a:rPr lang="en-GB" dirty="0" smtClean="0"/>
              <a:t>Helical </a:t>
            </a:r>
            <a:r>
              <a:rPr lang="en-GB" dirty="0" smtClean="0">
                <a:sym typeface="Wingdings" panose="05000000000000000000" pitchFamily="2" charset="2"/>
              </a:rPr>
              <a:t> CORC cable</a:t>
            </a:r>
            <a:endParaRPr lang="en-GB" dirty="0" smtClean="0"/>
          </a:p>
          <a:p>
            <a:pPr lvl="1"/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075" y="1120486"/>
            <a:ext cx="3048000" cy="35309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368" y="1085754"/>
            <a:ext cx="3096915" cy="35657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544" y="1085753"/>
            <a:ext cx="3229404" cy="356572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791075" y="4651371"/>
            <a:ext cx="3952875" cy="1691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6790638" y="4724974"/>
            <a:ext cx="1905687" cy="1691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997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CORC: terminals &amp; joints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BEFORE: conical or solder filled terminals</a:t>
            </a:r>
          </a:p>
          <a:p>
            <a:r>
              <a:rPr lang="en-GB" dirty="0" smtClean="0"/>
              <a:t>Solder </a:t>
            </a:r>
            <a:r>
              <a:rPr lang="en-GB" dirty="0"/>
              <a:t>filled: high resistivity, </a:t>
            </a:r>
            <a:r>
              <a:rPr lang="en-GB" dirty="0" smtClean="0"/>
              <a:t>small</a:t>
            </a:r>
            <a:endParaRPr lang="en-GB" b="1" dirty="0" smtClean="0"/>
          </a:p>
          <a:p>
            <a:r>
              <a:rPr lang="en-GB" dirty="0" smtClean="0"/>
              <a:t>Conical: Low resistivity, very big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b="1" u="sng" dirty="0" smtClean="0"/>
              <a:t>NEW: hybrid type joints</a:t>
            </a:r>
          </a:p>
          <a:p>
            <a:r>
              <a:rPr lang="en-GB" dirty="0" smtClean="0"/>
              <a:t>Low resistivity, small</a:t>
            </a:r>
          </a:p>
          <a:p>
            <a:r>
              <a:rPr lang="en-GB" dirty="0" smtClean="0"/>
              <a:t>Demountable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20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567" y="2358650"/>
            <a:ext cx="2887658" cy="1081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601" y="1200132"/>
            <a:ext cx="1981624" cy="11077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55428" y="2358650"/>
            <a:ext cx="881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36 n</a:t>
            </a:r>
            <a:r>
              <a:rPr lang="el-GR" dirty="0" smtClean="0">
                <a:solidFill>
                  <a:srgbClr val="FF0000"/>
                </a:solidFill>
              </a:rPr>
              <a:t>Ω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03483" y="1160463"/>
            <a:ext cx="881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225 n</a:t>
            </a:r>
            <a:r>
              <a:rPr lang="el-GR" dirty="0" smtClean="0">
                <a:solidFill>
                  <a:srgbClr val="FF0000"/>
                </a:solidFill>
              </a:rPr>
              <a:t>Ω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11" y="4715791"/>
            <a:ext cx="8371114" cy="13761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4111" y="4698588"/>
            <a:ext cx="1741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50-60 n</a:t>
            </a:r>
            <a:r>
              <a:rPr lang="el-GR" dirty="0" smtClean="0">
                <a:solidFill>
                  <a:srgbClr val="FF0000"/>
                </a:solidFill>
              </a:rPr>
              <a:t>Ω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each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170 n</a:t>
            </a:r>
            <a:r>
              <a:rPr lang="el-GR" dirty="0" smtClean="0">
                <a:solidFill>
                  <a:srgbClr val="FF0000"/>
                </a:solidFill>
              </a:rPr>
              <a:t>Ω</a:t>
            </a:r>
            <a:r>
              <a:rPr lang="de-DE" dirty="0" smtClean="0">
                <a:solidFill>
                  <a:srgbClr val="FF0000"/>
                </a:solidFill>
              </a:rPr>
              <a:t> total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Van der Laan et al. (</a:t>
            </a:r>
            <a:r>
              <a:rPr lang="en-GB" dirty="0" smtClean="0">
                <a:solidFill>
                  <a:srgbClr val="FF0000"/>
                </a:solidFill>
              </a:rPr>
              <a:t>UC &amp; ACT)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24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597650"/>
            <a:ext cx="5895975" cy="260350"/>
          </a:xfrm>
        </p:spPr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591300"/>
            <a:ext cx="622300" cy="260350"/>
          </a:xfrm>
        </p:spPr>
        <p:txBody>
          <a:bodyPr/>
          <a:lstStyle/>
          <a:p>
            <a:fld id="{4718A067-D11B-4701-8412-04E94AF4F6BD}" type="slidenum">
              <a:rPr lang="en-GB" smtClean="0"/>
              <a:t>21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58775" y="5433568"/>
            <a:ext cx="8426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sym typeface="Wingdings" panose="05000000000000000000" pitchFamily="2" charset="2"/>
              </a:rPr>
              <a:t>RE</a:t>
            </a:r>
            <a:r>
              <a:rPr lang="en-GB" sz="2400" b="1" dirty="0" smtClean="0">
                <a:sym typeface="Wingdings" panose="05000000000000000000" pitchFamily="2" charset="2"/>
              </a:rPr>
              <a:t>BCO tape</a:t>
            </a:r>
            <a:endParaRPr lang="en-GB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75" y="592569"/>
            <a:ext cx="6047619" cy="45333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26880" y="284792"/>
            <a:ext cx="26452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picture: Fujikura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224" y="2867928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96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YBCO tapes: 2014 </a:t>
            </a:r>
            <a:r>
              <a:rPr lang="en-GB" dirty="0" err="1" smtClean="0"/>
              <a:t>Amperium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116696"/>
            <a:ext cx="8426450" cy="52476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u="sng" dirty="0" smtClean="0"/>
              <a:t>50 % increased </a:t>
            </a:r>
            <a:r>
              <a:rPr lang="en-GB" b="1" i="1" u="sng" dirty="0" smtClean="0"/>
              <a:t>I</a:t>
            </a:r>
            <a:r>
              <a:rPr lang="en-GB" b="1" u="sng" baseline="-25000" dirty="0" smtClean="0"/>
              <a:t>c</a:t>
            </a:r>
            <a:r>
              <a:rPr lang="en-GB" b="1" u="sng" dirty="0" smtClean="0"/>
              <a:t> @ same price</a:t>
            </a:r>
          </a:p>
          <a:p>
            <a:pPr marL="0" indent="0">
              <a:buNone/>
            </a:pPr>
            <a:endParaRPr lang="en-GB" sz="3200" b="1" u="sng" baseline="-25000" dirty="0"/>
          </a:p>
          <a:p>
            <a:pPr marL="0" indent="0">
              <a:buNone/>
            </a:pPr>
            <a:endParaRPr lang="en-GB" b="1" u="sng" baseline="-25000" dirty="0" smtClean="0"/>
          </a:p>
          <a:p>
            <a:pPr marL="0" indent="0">
              <a:buNone/>
            </a:pPr>
            <a:endParaRPr lang="en-GB" b="1" u="sng" baseline="-25000" dirty="0"/>
          </a:p>
          <a:p>
            <a:pPr marL="0" indent="0">
              <a:buNone/>
            </a:pPr>
            <a:endParaRPr lang="en-GB" b="1" u="sng" baseline="-25000" dirty="0" smtClean="0"/>
          </a:p>
          <a:p>
            <a:pPr marL="0" indent="0">
              <a:buNone/>
            </a:pPr>
            <a:endParaRPr lang="en-GB" b="1" u="sng" baseline="-25000" dirty="0"/>
          </a:p>
          <a:p>
            <a:pPr marL="0" indent="0">
              <a:buNone/>
            </a:pPr>
            <a:endParaRPr lang="en-GB" b="1" u="sng" baseline="-25000" dirty="0" smtClean="0"/>
          </a:p>
          <a:p>
            <a:pPr marL="0" indent="0">
              <a:buNone/>
            </a:pPr>
            <a:endParaRPr lang="en-GB" b="1" u="sng" baseline="-25000" dirty="0"/>
          </a:p>
          <a:p>
            <a:pPr marL="0" indent="0">
              <a:buNone/>
            </a:pPr>
            <a:endParaRPr lang="en-GB" b="1" u="sng" baseline="-25000" dirty="0" smtClean="0"/>
          </a:p>
          <a:p>
            <a:pPr marL="0" indent="0">
              <a:buNone/>
            </a:pPr>
            <a:endParaRPr lang="en-GB" b="1" u="sng" baseline="-25000" dirty="0"/>
          </a:p>
          <a:p>
            <a:pPr marL="0" indent="0">
              <a:buNone/>
            </a:pPr>
            <a:endParaRPr lang="en-GB" b="1" u="sng" baseline="-25000" dirty="0" smtClean="0"/>
          </a:p>
          <a:p>
            <a:pPr marL="0" indent="0">
              <a:buNone/>
            </a:pPr>
            <a:endParaRPr lang="en-GB" b="1" u="sng" baseline="-25000" dirty="0"/>
          </a:p>
          <a:p>
            <a:pPr marL="0" indent="0">
              <a:buNone/>
            </a:pPr>
            <a:endParaRPr lang="en-GB" sz="2400" b="1" u="sng" baseline="-25000" dirty="0" smtClean="0"/>
          </a:p>
          <a:p>
            <a:pPr marL="0" indent="0">
              <a:buNone/>
            </a:pPr>
            <a:r>
              <a:rPr lang="en-GB" sz="3200" b="1" u="sng" baseline="-25000" dirty="0" smtClean="0"/>
              <a:t>NEW 2014 products:</a:t>
            </a:r>
            <a:r>
              <a:rPr lang="en-GB" sz="3200" baseline="-25000" dirty="0" smtClean="0"/>
              <a:t> 4.4 mm wide: &gt;180 A, 12 mm wide: &gt;350 A</a:t>
            </a:r>
            <a:endParaRPr lang="en-GB" sz="3200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22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65" y="1611084"/>
            <a:ext cx="8442959" cy="41980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4326" y="6122625"/>
            <a:ext cx="327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Rouse (AMSC)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40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YBCO tapes</a:t>
            </a:r>
            <a:r>
              <a:rPr lang="en-GB" dirty="0" smtClean="0"/>
              <a:t>: peeling resistance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15" y="1492134"/>
            <a:ext cx="8161742" cy="509839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23</a:t>
            </a:fld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58775" y="1084038"/>
            <a:ext cx="8426450" cy="524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u="sng" dirty="0" smtClean="0"/>
              <a:t>Ideal for epoxy impregnated coils</a:t>
            </a:r>
            <a:endParaRPr lang="en-GB" sz="32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5784326" y="6122625"/>
            <a:ext cx="327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Rouse (AMSC)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56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597650"/>
            <a:ext cx="5895975" cy="260350"/>
          </a:xfrm>
        </p:spPr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591300"/>
            <a:ext cx="622300" cy="260350"/>
          </a:xfrm>
        </p:spPr>
        <p:txBody>
          <a:bodyPr/>
          <a:lstStyle/>
          <a:p>
            <a:fld id="{4718A067-D11B-4701-8412-04E94AF4F6BD}" type="slidenum">
              <a:rPr lang="en-GB" smtClean="0"/>
              <a:t>24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463" y="1499449"/>
            <a:ext cx="7773074" cy="385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3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HTS cables: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Bending</a:t>
            </a:r>
          </a:p>
          <a:p>
            <a:r>
              <a:rPr lang="en-GB" dirty="0" smtClean="0"/>
              <a:t>Mechanical properties</a:t>
            </a:r>
            <a:endParaRPr lang="en-GB" dirty="0" smtClean="0"/>
          </a:p>
          <a:p>
            <a:r>
              <a:rPr lang="en-GB" dirty="0" smtClean="0"/>
              <a:t>Joints &amp; contacts</a:t>
            </a:r>
          </a:p>
          <a:p>
            <a:r>
              <a:rPr lang="en-GB" dirty="0" smtClean="0"/>
              <a:t>Automatic manufacturing</a:t>
            </a:r>
          </a:p>
          <a:p>
            <a:r>
              <a:rPr lang="en-GB" dirty="0" smtClean="0"/>
              <a:t>Performance at high </a:t>
            </a:r>
            <a:r>
              <a:rPr lang="en-GB" dirty="0" smtClean="0"/>
              <a:t>fields</a:t>
            </a:r>
          </a:p>
          <a:p>
            <a:r>
              <a:rPr lang="en-GB" dirty="0" smtClean="0"/>
              <a:t>Scaling </a:t>
            </a:r>
            <a:r>
              <a:rPr lang="en-GB" dirty="0" smtClean="0"/>
              <a:t>to high currents</a:t>
            </a:r>
          </a:p>
          <a:p>
            <a:r>
              <a:rPr lang="en-GB" dirty="0" smtClean="0"/>
              <a:t>AC losses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4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597650"/>
            <a:ext cx="5895975" cy="260350"/>
          </a:xfrm>
        </p:spPr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591300"/>
            <a:ext cx="622300" cy="260350"/>
          </a:xfrm>
        </p:spPr>
        <p:txBody>
          <a:bodyPr/>
          <a:lstStyle/>
          <a:p>
            <a:fld id="{4718A067-D11B-4701-8412-04E94AF4F6BD}" type="slidenum">
              <a:rPr lang="en-GB" smtClean="0"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571" y="371433"/>
            <a:ext cx="4300286" cy="47481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58775" y="5433568"/>
            <a:ext cx="8426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ym typeface="Wingdings" panose="05000000000000000000" pitchFamily="2" charset="2"/>
              </a:rPr>
              <a:t>Roebel </a:t>
            </a:r>
            <a:r>
              <a:rPr lang="en-GB" sz="2400" b="1" dirty="0" smtClean="0">
                <a:sym typeface="Wingdings" panose="05000000000000000000" pitchFamily="2" charset="2"/>
              </a:rPr>
              <a:t>Assembled Coated </a:t>
            </a:r>
            <a:r>
              <a:rPr lang="en-GB" sz="2400" b="1" dirty="0">
                <a:sym typeface="Wingdings" panose="05000000000000000000" pitchFamily="2" charset="2"/>
              </a:rPr>
              <a:t>Conductor (RACC) cable</a:t>
            </a:r>
            <a:endParaRPr lang="en-GB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224" y="4117097"/>
            <a:ext cx="2160000" cy="100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RACC</a:t>
            </a:r>
            <a:r>
              <a:rPr lang="en-GB" dirty="0" smtClean="0"/>
              <a:t>: perpendicular pressure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75" y="1999126"/>
            <a:ext cx="3930229" cy="28273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217" y="1230034"/>
            <a:ext cx="3788493" cy="171935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149354"/>
            <a:ext cx="4469762" cy="52476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 smtClean="0"/>
              <a:t>Applying pressure on RACC cables</a:t>
            </a:r>
          </a:p>
          <a:p>
            <a:endParaRPr lang="en-GB" sz="1600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6.7 kN </a:t>
            </a:r>
            <a:r>
              <a:rPr lang="en-GB" dirty="0" smtClean="0">
                <a:sym typeface="Wingdings" panose="05000000000000000000" pitchFamily="2" charset="2"/>
              </a:rPr>
              <a:t> 14 – 43 MPa (contact surface </a:t>
            </a:r>
            <a:r>
              <a:rPr lang="en-GB" dirty="0" err="1" smtClean="0">
                <a:sym typeface="Wingdings" panose="05000000000000000000" pitchFamily="2" charset="2"/>
              </a:rPr>
              <a:t>undef</a:t>
            </a:r>
            <a:r>
              <a:rPr lang="en-GB" dirty="0" smtClean="0">
                <a:sym typeface="Wingdings" panose="05000000000000000000" pitchFamily="2" charset="2"/>
              </a:rPr>
              <a:t>.)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10 % reversible </a:t>
            </a:r>
            <a:r>
              <a:rPr lang="en-GB" i="1" dirty="0" smtClean="0">
                <a:sym typeface="Wingdings" panose="05000000000000000000" pitchFamily="2" charset="2"/>
              </a:rPr>
              <a:t>I</a:t>
            </a:r>
            <a:r>
              <a:rPr lang="en-GB" baseline="-25000" dirty="0" smtClean="0">
                <a:sym typeface="Wingdings" panose="05000000000000000000" pitchFamily="2" charset="2"/>
              </a:rPr>
              <a:t>c</a:t>
            </a:r>
            <a:r>
              <a:rPr lang="en-GB" dirty="0" smtClean="0">
                <a:sym typeface="Wingdings" panose="05000000000000000000" pitchFamily="2" charset="2"/>
              </a:rPr>
              <a:t> reduction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671" y="3023937"/>
            <a:ext cx="3778413" cy="30647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84326" y="6122625"/>
            <a:ext cx="327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Bayer et al. (KIT)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17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RACC: </a:t>
            </a:r>
            <a:r>
              <a:rPr lang="en-GB" dirty="0" smtClean="0"/>
              <a:t>striations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149354"/>
            <a:ext cx="5055907" cy="5247633"/>
          </a:xfrm>
        </p:spPr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Improving effect of striations</a:t>
            </a:r>
          </a:p>
          <a:p>
            <a:r>
              <a:rPr lang="en-GB" dirty="0" smtClean="0"/>
              <a:t>Cu deposition after laser cut</a:t>
            </a:r>
          </a:p>
          <a:p>
            <a:pPr lvl="1"/>
            <a:r>
              <a:rPr lang="en-GB" dirty="0" smtClean="0"/>
              <a:t>couples filaments</a:t>
            </a:r>
          </a:p>
          <a:p>
            <a:pPr lvl="1"/>
            <a:r>
              <a:rPr lang="en-GB" dirty="0" smtClean="0"/>
              <a:t>higher AC losses (open symbols)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062" y="1160463"/>
            <a:ext cx="3679552" cy="33577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06" y="3075031"/>
            <a:ext cx="4572000" cy="342229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957669" y="4600762"/>
            <a:ext cx="4186331" cy="296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Heat treatment in O</a:t>
            </a:r>
            <a:r>
              <a:rPr lang="en-GB" baseline="-25000" dirty="0" smtClean="0"/>
              <a:t>2</a:t>
            </a:r>
          </a:p>
          <a:p>
            <a:pPr lvl="1"/>
            <a:r>
              <a:rPr lang="en-GB" dirty="0" smtClean="0"/>
              <a:t>decouples filaments</a:t>
            </a:r>
          </a:p>
          <a:p>
            <a:pPr lvl="1"/>
            <a:r>
              <a:rPr lang="en-GB" dirty="0" smtClean="0"/>
              <a:t>reduces AC losses (closed symbols)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784326" y="6122625"/>
            <a:ext cx="327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>
                <a:solidFill>
                  <a:srgbClr val="FF0000"/>
                </a:solidFill>
              </a:rPr>
              <a:t>Goldacker</a:t>
            </a:r>
            <a:r>
              <a:rPr lang="en-GB" dirty="0" smtClean="0">
                <a:solidFill>
                  <a:srgbClr val="FF0000"/>
                </a:solidFill>
              </a:rPr>
              <a:t> et al. (KIT)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55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RACC: round Rutherford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u="sng" dirty="0" smtClean="0"/>
              <a:t>Construction &amp; test of fully equipped 1.4 m model cable</a:t>
            </a:r>
          </a:p>
          <a:p>
            <a:r>
              <a:rPr lang="en-GB" dirty="0" smtClean="0"/>
              <a:t>6 Roebel strands, 10 tapes each (4 mm wide, from IRL)</a:t>
            </a:r>
          </a:p>
          <a:p>
            <a:r>
              <a:rPr lang="en-GB" dirty="0" smtClean="0"/>
              <a:t>77 K self-field:</a:t>
            </a:r>
          </a:p>
          <a:p>
            <a:pPr lvl="1"/>
            <a:r>
              <a:rPr lang="en-GB" i="1" dirty="0" smtClean="0"/>
              <a:t>I</a:t>
            </a:r>
            <a:r>
              <a:rPr lang="en-GB" baseline="-25000" dirty="0" smtClean="0"/>
              <a:t>c</a:t>
            </a:r>
            <a:r>
              <a:rPr lang="en-GB" dirty="0" smtClean="0"/>
              <a:t>: 2.5 kA</a:t>
            </a:r>
          </a:p>
          <a:p>
            <a:pPr lvl="1"/>
            <a:r>
              <a:rPr lang="en-GB" i="1" dirty="0" err="1" smtClean="0"/>
              <a:t>J</a:t>
            </a:r>
            <a:r>
              <a:rPr lang="en-GB" baseline="-25000" dirty="0" err="1" smtClean="0"/>
              <a:t>c,e</a:t>
            </a:r>
            <a:r>
              <a:rPr lang="en-GB" dirty="0" smtClean="0"/>
              <a:t>: 1.1 kA/cm</a:t>
            </a:r>
            <a:r>
              <a:rPr lang="en-GB" baseline="30000" dirty="0" smtClean="0"/>
              <a:t>-2</a:t>
            </a:r>
          </a:p>
          <a:p>
            <a:pPr lvl="1"/>
            <a:r>
              <a:rPr lang="en-GB" dirty="0" smtClean="0"/>
              <a:t>inhomogeneous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distribution</a:t>
            </a:r>
          </a:p>
          <a:p>
            <a:pPr lvl="1"/>
            <a:r>
              <a:rPr lang="en-GB" dirty="0" smtClean="0"/>
              <a:t>delamination</a:t>
            </a:r>
          </a:p>
          <a:p>
            <a:pPr marL="0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857" y="2261361"/>
            <a:ext cx="5389368" cy="1940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857" y="4307098"/>
            <a:ext cx="5389368" cy="17240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84326" y="6122625"/>
            <a:ext cx="3271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>
                <a:solidFill>
                  <a:srgbClr val="FF0000"/>
                </a:solidFill>
              </a:rPr>
              <a:t>Goldacker</a:t>
            </a:r>
            <a:r>
              <a:rPr lang="en-GB" dirty="0" smtClean="0">
                <a:solidFill>
                  <a:srgbClr val="FF0000"/>
                </a:solidFill>
              </a:rPr>
              <a:t> et al. (KIT)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50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663" y="333960"/>
            <a:ext cx="4124101" cy="47484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597650"/>
            <a:ext cx="5895975" cy="260350"/>
          </a:xfrm>
        </p:spPr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591300"/>
            <a:ext cx="622300" cy="260350"/>
          </a:xfrm>
        </p:spPr>
        <p:txBody>
          <a:bodyPr/>
          <a:lstStyle/>
          <a:p>
            <a:fld id="{4718A067-D11B-4701-8412-04E94AF4F6BD}" type="slidenum">
              <a:rPr lang="en-GB" smtClean="0"/>
              <a:t>8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58775" y="5433568"/>
            <a:ext cx="8426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ym typeface="Wingdings" panose="05000000000000000000" pitchFamily="2" charset="2"/>
              </a:rPr>
              <a:t>Twisted Stacked-Tape </a:t>
            </a:r>
            <a:r>
              <a:rPr lang="en-GB" sz="2400" b="1" dirty="0">
                <a:sym typeface="Wingdings" panose="05000000000000000000" pitchFamily="2" charset="2"/>
              </a:rPr>
              <a:t>Cable (TSTC)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225" y="4463763"/>
            <a:ext cx="2160000" cy="6444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224" y="3429000"/>
            <a:ext cx="2160000" cy="9695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225" y="1249647"/>
            <a:ext cx="2160000" cy="212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9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TSTC: </a:t>
            </a:r>
            <a:r>
              <a:rPr lang="en-GB" i="1" dirty="0" smtClean="0"/>
              <a:t>I</a:t>
            </a:r>
            <a:r>
              <a:rPr lang="en-GB" baseline="-25000" dirty="0" smtClean="0"/>
              <a:t>c</a:t>
            </a:r>
            <a:r>
              <a:rPr lang="en-GB" dirty="0" smtClean="0"/>
              <a:t>(</a:t>
            </a:r>
            <a:r>
              <a:rPr lang="en-GB" i="1" dirty="0" smtClean="0"/>
              <a:t>B</a:t>
            </a:r>
            <a:r>
              <a:rPr lang="en-GB" dirty="0" smtClean="0"/>
              <a:t>, </a:t>
            </a:r>
            <a:r>
              <a:rPr lang="en-GB" i="1" dirty="0" smtClean="0"/>
              <a:t>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i="1" u="sng" dirty="0" smtClean="0"/>
              <a:t>I</a:t>
            </a:r>
            <a:r>
              <a:rPr lang="en-GB" b="1" u="sng" baseline="-25000" dirty="0" smtClean="0"/>
              <a:t>c</a:t>
            </a:r>
            <a:r>
              <a:rPr lang="en-GB" b="1" u="sng" dirty="0" smtClean="0"/>
              <a:t> at high perp. field and low temp.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HTS cable concepts for fusion magnets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A067-D11B-4701-8412-04E94AF4F6BD}" type="slidenum">
              <a:rPr lang="en-GB" smtClean="0"/>
              <a:t>9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89" y="1952301"/>
            <a:ext cx="5606987" cy="45378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65762" y="1952301"/>
            <a:ext cx="26815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better than </a:t>
            </a:r>
            <a:r>
              <a:rPr lang="en-GB" sz="2400" b="1" dirty="0" smtClean="0"/>
              <a:t>expectations:</a:t>
            </a:r>
          </a:p>
          <a:p>
            <a:r>
              <a:rPr lang="en-GB" sz="2400" dirty="0" smtClean="0"/>
              <a:t>&gt; average </a:t>
            </a:r>
            <a:r>
              <a:rPr lang="en-GB" sz="2400" i="1" dirty="0"/>
              <a:t>I</a:t>
            </a:r>
            <a:r>
              <a:rPr lang="en-GB" sz="2400" baseline="-25000" dirty="0"/>
              <a:t>c</a:t>
            </a:r>
            <a:r>
              <a:rPr lang="en-GB" sz="2400" dirty="0"/>
              <a:t> of tape * number of tapes * lift </a:t>
            </a:r>
            <a:r>
              <a:rPr lang="en-GB" sz="2400" dirty="0" smtClean="0"/>
              <a:t>factor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898571" y="6122625"/>
            <a:ext cx="4157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err="1" smtClean="0">
                <a:solidFill>
                  <a:srgbClr val="FF0000"/>
                </a:solidFill>
              </a:rPr>
              <a:t>Uglietti</a:t>
            </a:r>
            <a:r>
              <a:rPr lang="en-GB" dirty="0" smtClean="0">
                <a:solidFill>
                  <a:srgbClr val="FF0000"/>
                </a:solidFill>
              </a:rPr>
              <a:t> et al. (CRPP)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99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B-gray_4-3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B-gray_4-3" id="{466EB867-D182-47A9-9BA0-F94330F2280E}" vid="{D4ADC69F-7DDC-486A-884C-FDA7385C85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CB-gray_4-3</Template>
  <TotalTime>1107</TotalTime>
  <Words>792</Words>
  <Application>Microsoft Office PowerPoint</Application>
  <PresentationFormat>On-screen Show (4:3)</PresentationFormat>
  <Paragraphs>201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CB-gray_4-3</vt:lpstr>
      <vt:lpstr>Overview: HTS4Fusion Workshop</vt:lpstr>
      <vt:lpstr>HTS cables</vt:lpstr>
      <vt:lpstr>HTS cables: topics</vt:lpstr>
      <vt:lpstr>PowerPoint Presentation</vt:lpstr>
      <vt:lpstr>RACC: perpendicular pressure</vt:lpstr>
      <vt:lpstr>RACC: striations</vt:lpstr>
      <vt:lpstr>RACC: round Rutherford</vt:lpstr>
      <vt:lpstr>PowerPoint Presentation</vt:lpstr>
      <vt:lpstr>TSTC: Ic(B, T)</vt:lpstr>
      <vt:lpstr>TSTC: bending</vt:lpstr>
      <vt:lpstr>TSTC: transverse pressure</vt:lpstr>
      <vt:lpstr>TSTC: joints</vt:lpstr>
      <vt:lpstr>TSTC: twist windings</vt:lpstr>
      <vt:lpstr>TSTC: H-channel</vt:lpstr>
      <vt:lpstr>TSTC: slotted 5 core CICC</vt:lpstr>
      <vt:lpstr>TSTC: slotted 5 core CICC</vt:lpstr>
      <vt:lpstr>PowerPoint Presentation</vt:lpstr>
      <vt:lpstr>CORC: automated winding</vt:lpstr>
      <vt:lpstr>CORC: bending</vt:lpstr>
      <vt:lpstr>CORC: terminals &amp; joints</vt:lpstr>
      <vt:lpstr>PowerPoint Presentation</vt:lpstr>
      <vt:lpstr>YBCO tapes: 2014 Amperium</vt:lpstr>
      <vt:lpstr>YBCO tapes: peeling resistance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HTS cable concepts for fusion magnets</dc:title>
  <dc:creator>Barth Christian</dc:creator>
  <cp:lastModifiedBy>Barth Christian</cp:lastModifiedBy>
  <cp:revision>174</cp:revision>
  <dcterms:created xsi:type="dcterms:W3CDTF">2013-11-25T13:43:56Z</dcterms:created>
  <dcterms:modified xsi:type="dcterms:W3CDTF">2014-01-28T07:41:28Z</dcterms:modified>
</cp:coreProperties>
</file>