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9" r:id="rId4"/>
    <p:sldId id="267" r:id="rId5"/>
    <p:sldId id="261" r:id="rId6"/>
    <p:sldId id="260" r:id="rId7"/>
    <p:sldId id="262" r:id="rId8"/>
    <p:sldId id="264" r:id="rId9"/>
    <p:sldId id="268" r:id="rId10"/>
    <p:sldId id="265" r:id="rId11"/>
    <p:sldId id="269" r:id="rId12"/>
    <p:sldId id="266" r:id="rId13"/>
    <p:sldId id="274" r:id="rId14"/>
    <p:sldId id="275" r:id="rId15"/>
    <p:sldId id="281" r:id="rId16"/>
    <p:sldId id="280" r:id="rId17"/>
    <p:sldId id="276" r:id="rId18"/>
    <p:sldId id="277" r:id="rId19"/>
    <p:sldId id="278" r:id="rId20"/>
    <p:sldId id="279" r:id="rId21"/>
    <p:sldId id="282" r:id="rId22"/>
    <p:sldId id="270" r:id="rId23"/>
    <p:sldId id="271" r:id="rId24"/>
    <p:sldId id="272" r:id="rId25"/>
    <p:sldId id="273" r:id="rId26"/>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40A7"/>
    <a:srgbClr val="333399"/>
    <a:srgbClr val="02307C"/>
    <a:srgbClr val="013995"/>
    <a:srgbClr val="3333FF"/>
    <a:srgbClr val="FF0000"/>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22" autoAdjust="0"/>
  </p:normalViewPr>
  <p:slideViewPr>
    <p:cSldViewPr>
      <p:cViewPr varScale="1">
        <p:scale>
          <a:sx n="100" d="100"/>
          <a:sy n="100" d="100"/>
        </p:scale>
        <p:origin x="-76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goddard\AppData\Local\Microsoft\Windows\Temporary%20Internet%20Files\Content.Outlook\KPL8GI6G\HEB_basic_considerations_14_11_13%20(1).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goddard\AppData\Local\Microsoft\Windows\Temporary%20Internet%20Files\Content.Outlook\KPL8GI6G\HEB_basic_considerations_14_11_13%20(1).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goddard\AppData\Local\Microsoft\Windows\Temporary%20Internet%20Files\Content.Outlook\KPL8GI6G\HEB_basic_considerations_14_11_13%20(1).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Macintosh%20HD:Users:goddard:Downloads:Copy%20of%20HEB_basic_considerations_14_11_13%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en-GB" sz="1000"/>
              <a:t>Addition of 3.2 TeV HEB</a:t>
            </a:r>
            <a:r>
              <a:rPr lang="en-GB" sz="1000" baseline="0"/>
              <a:t> to existing LHC injector chain</a:t>
            </a:r>
            <a:endParaRPr lang="en-GB" sz="1000"/>
          </a:p>
        </c:rich>
      </c:tx>
      <c:layout>
        <c:manualLayout>
          <c:xMode val="edge"/>
          <c:yMode val="edge"/>
          <c:x val="0.14993044619422599"/>
          <c:y val="1.38888888888889E-2"/>
        </c:manualLayout>
      </c:layout>
      <c:overlay val="0"/>
    </c:title>
    <c:autoTitleDeleted val="0"/>
    <c:plotArea>
      <c:layout>
        <c:manualLayout>
          <c:layoutTarget val="inner"/>
          <c:xMode val="edge"/>
          <c:yMode val="edge"/>
          <c:x val="0.110877296587927"/>
          <c:y val="0.10695610965296"/>
          <c:w val="0.83020603674540705"/>
          <c:h val="0.74465660542432199"/>
        </c:manualLayout>
      </c:layout>
      <c:scatterChart>
        <c:scatterStyle val="lineMarker"/>
        <c:varyColors val="0"/>
        <c:ser>
          <c:idx val="0"/>
          <c:order val="0"/>
          <c:spPr>
            <a:ln w="28575">
              <a:noFill/>
            </a:ln>
          </c:spPr>
          <c:marker>
            <c:spPr>
              <a:solidFill>
                <a:schemeClr val="tx1"/>
              </a:solidFill>
            </c:spPr>
          </c:marker>
          <c:xVal>
            <c:numRef>
              <c:f>Magnets!$D$23:$D$27</c:f>
              <c:numCache>
                <c:formatCode>General</c:formatCode>
                <c:ptCount val="5"/>
                <c:pt idx="0">
                  <c:v>2</c:v>
                </c:pt>
                <c:pt idx="1">
                  <c:v>26</c:v>
                </c:pt>
                <c:pt idx="2">
                  <c:v>450</c:v>
                </c:pt>
                <c:pt idx="3">
                  <c:v>3200</c:v>
                </c:pt>
                <c:pt idx="4">
                  <c:v>50000</c:v>
                </c:pt>
              </c:numCache>
            </c:numRef>
          </c:xVal>
          <c:yVal>
            <c:numRef>
              <c:f>Magnets!$E$23:$E$27</c:f>
              <c:numCache>
                <c:formatCode>0</c:formatCode>
                <c:ptCount val="5"/>
                <c:pt idx="0">
                  <c:v>12.5</c:v>
                </c:pt>
                <c:pt idx="1">
                  <c:v>13</c:v>
                </c:pt>
                <c:pt idx="2">
                  <c:v>17.30769230769231</c:v>
                </c:pt>
                <c:pt idx="3">
                  <c:v>7.1111111111111116</c:v>
                </c:pt>
                <c:pt idx="4">
                  <c:v>15.625</c:v>
                </c:pt>
              </c:numCache>
            </c:numRef>
          </c:yVal>
          <c:smooth val="0"/>
        </c:ser>
        <c:dLbls>
          <c:showLegendKey val="0"/>
          <c:showVal val="0"/>
          <c:showCatName val="0"/>
          <c:showSerName val="0"/>
          <c:showPercent val="0"/>
          <c:showBubbleSize val="0"/>
        </c:dLbls>
        <c:axId val="77395840"/>
        <c:axId val="94888320"/>
      </c:scatterChart>
      <c:valAx>
        <c:axId val="77395840"/>
        <c:scaling>
          <c:logBase val="10"/>
          <c:orientation val="minMax"/>
        </c:scaling>
        <c:delete val="0"/>
        <c:axPos val="b"/>
        <c:majorGridlines>
          <c:spPr>
            <a:ln>
              <a:solidFill>
                <a:schemeClr val="bg1">
                  <a:lumMod val="75000"/>
                </a:schemeClr>
              </a:solidFill>
              <a:prstDash val="dash"/>
            </a:ln>
          </c:spPr>
        </c:majorGridlines>
        <c:title>
          <c:tx>
            <c:rich>
              <a:bodyPr/>
              <a:lstStyle/>
              <a:p>
                <a:pPr>
                  <a:defRPr/>
                </a:pPr>
                <a:r>
                  <a:rPr lang="en-US"/>
                  <a:t>Top energy</a:t>
                </a:r>
              </a:p>
            </c:rich>
          </c:tx>
          <c:layout>
            <c:manualLayout>
              <c:xMode val="edge"/>
              <c:yMode val="edge"/>
              <c:x val="0.77262598425196805"/>
              <c:y val="0.92960629921259796"/>
            </c:manualLayout>
          </c:layout>
          <c:overlay val="0"/>
        </c:title>
        <c:numFmt formatCode="General" sourceLinked="1"/>
        <c:majorTickMark val="cross"/>
        <c:minorTickMark val="in"/>
        <c:tickLblPos val="nextTo"/>
        <c:crossAx val="94888320"/>
        <c:crosses val="autoZero"/>
        <c:crossBetween val="midCat"/>
      </c:valAx>
      <c:valAx>
        <c:axId val="94888320"/>
        <c:scaling>
          <c:orientation val="minMax"/>
          <c:min val="0"/>
        </c:scaling>
        <c:delete val="0"/>
        <c:axPos val="l"/>
        <c:majorGridlines>
          <c:spPr>
            <a:ln>
              <a:solidFill>
                <a:schemeClr val="bg1">
                  <a:lumMod val="75000"/>
                </a:schemeClr>
              </a:solidFill>
              <a:prstDash val="dash"/>
            </a:ln>
          </c:spPr>
        </c:majorGridlines>
        <c:title>
          <c:tx>
            <c:rich>
              <a:bodyPr rot="-5400000" vert="horz"/>
              <a:lstStyle/>
              <a:p>
                <a:pPr>
                  <a:defRPr/>
                </a:pPr>
                <a:r>
                  <a:rPr lang="en-GB"/>
                  <a:t>Energy factor</a:t>
                </a:r>
              </a:p>
            </c:rich>
          </c:tx>
          <c:layout>
            <c:manualLayout>
              <c:xMode val="edge"/>
              <c:yMode val="edge"/>
              <c:x val="2.2082239720034999E-3"/>
              <c:y val="4.1205526392534303E-2"/>
            </c:manualLayout>
          </c:layout>
          <c:overlay val="0"/>
        </c:title>
        <c:numFmt formatCode="0" sourceLinked="1"/>
        <c:majorTickMark val="cross"/>
        <c:minorTickMark val="in"/>
        <c:tickLblPos val="nextTo"/>
        <c:crossAx val="77395840"/>
        <c:crosses val="autoZero"/>
        <c:crossBetween val="midCat"/>
        <c:majorUnit val="10"/>
      </c:valAx>
      <c:spPr>
        <a:ln>
          <a:solidFill>
            <a:schemeClr val="tx1"/>
          </a:solidFill>
        </a:ln>
      </c:spPr>
    </c:plotArea>
    <c:plotVisOnly val="1"/>
    <c:dispBlanksAs val="gap"/>
    <c:showDLblsOverMax val="0"/>
  </c:chart>
  <c:spPr>
    <a:ln>
      <a:no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en-GB" sz="1000"/>
              <a:t>Addition of 3.2 TeV HEB</a:t>
            </a:r>
            <a:r>
              <a:rPr lang="en-GB" sz="1000" baseline="0"/>
              <a:t> to existing LHC injector chain</a:t>
            </a:r>
            <a:endParaRPr lang="en-GB" sz="1000"/>
          </a:p>
        </c:rich>
      </c:tx>
      <c:layout>
        <c:manualLayout>
          <c:xMode val="edge"/>
          <c:yMode val="edge"/>
          <c:x val="0.14993044619422599"/>
          <c:y val="1.38888888888889E-2"/>
        </c:manualLayout>
      </c:layout>
      <c:overlay val="0"/>
    </c:title>
    <c:autoTitleDeleted val="0"/>
    <c:plotArea>
      <c:layout>
        <c:manualLayout>
          <c:layoutTarget val="inner"/>
          <c:xMode val="edge"/>
          <c:yMode val="edge"/>
          <c:x val="0.110877296587927"/>
          <c:y val="0.10695610965296"/>
          <c:w val="0.83020603674540705"/>
          <c:h val="0.74465660542432199"/>
        </c:manualLayout>
      </c:layout>
      <c:scatterChart>
        <c:scatterStyle val="lineMarker"/>
        <c:varyColors val="0"/>
        <c:ser>
          <c:idx val="0"/>
          <c:order val="0"/>
          <c:spPr>
            <a:ln w="28575">
              <a:noFill/>
            </a:ln>
          </c:spPr>
          <c:marker>
            <c:spPr>
              <a:solidFill>
                <a:schemeClr val="tx1"/>
              </a:solidFill>
            </c:spPr>
          </c:marker>
          <c:xVal>
            <c:numRef>
              <c:f>Magnets!$D$23:$D$27</c:f>
              <c:numCache>
                <c:formatCode>General</c:formatCode>
                <c:ptCount val="5"/>
                <c:pt idx="0">
                  <c:v>2</c:v>
                </c:pt>
                <c:pt idx="1">
                  <c:v>26</c:v>
                </c:pt>
                <c:pt idx="2">
                  <c:v>450</c:v>
                </c:pt>
                <c:pt idx="3">
                  <c:v>3200</c:v>
                </c:pt>
                <c:pt idx="4">
                  <c:v>50000</c:v>
                </c:pt>
              </c:numCache>
            </c:numRef>
          </c:xVal>
          <c:yVal>
            <c:numRef>
              <c:f>Magnets!$E$23:$E$27</c:f>
              <c:numCache>
                <c:formatCode>0</c:formatCode>
                <c:ptCount val="5"/>
                <c:pt idx="0">
                  <c:v>12.5</c:v>
                </c:pt>
                <c:pt idx="1">
                  <c:v>13</c:v>
                </c:pt>
                <c:pt idx="2">
                  <c:v>17.30769230769231</c:v>
                </c:pt>
                <c:pt idx="3">
                  <c:v>7.1111111111111116</c:v>
                </c:pt>
                <c:pt idx="4">
                  <c:v>15.625</c:v>
                </c:pt>
              </c:numCache>
            </c:numRef>
          </c:yVal>
          <c:smooth val="0"/>
        </c:ser>
        <c:dLbls>
          <c:showLegendKey val="0"/>
          <c:showVal val="0"/>
          <c:showCatName val="0"/>
          <c:showSerName val="0"/>
          <c:showPercent val="0"/>
          <c:showBubbleSize val="0"/>
        </c:dLbls>
        <c:axId val="32873088"/>
        <c:axId val="32894976"/>
      </c:scatterChart>
      <c:valAx>
        <c:axId val="32873088"/>
        <c:scaling>
          <c:logBase val="10"/>
          <c:orientation val="minMax"/>
        </c:scaling>
        <c:delete val="0"/>
        <c:axPos val="b"/>
        <c:majorGridlines>
          <c:spPr>
            <a:ln>
              <a:solidFill>
                <a:schemeClr val="bg1">
                  <a:lumMod val="75000"/>
                </a:schemeClr>
              </a:solidFill>
              <a:prstDash val="dash"/>
            </a:ln>
          </c:spPr>
        </c:majorGridlines>
        <c:title>
          <c:tx>
            <c:rich>
              <a:bodyPr/>
              <a:lstStyle/>
              <a:p>
                <a:pPr>
                  <a:defRPr/>
                </a:pPr>
                <a:r>
                  <a:rPr lang="en-US"/>
                  <a:t>Top energy</a:t>
                </a:r>
              </a:p>
            </c:rich>
          </c:tx>
          <c:layout>
            <c:manualLayout>
              <c:xMode val="edge"/>
              <c:yMode val="edge"/>
              <c:x val="0.77262598425196805"/>
              <c:y val="0.92960629921259796"/>
            </c:manualLayout>
          </c:layout>
          <c:overlay val="0"/>
        </c:title>
        <c:numFmt formatCode="General" sourceLinked="1"/>
        <c:majorTickMark val="cross"/>
        <c:minorTickMark val="in"/>
        <c:tickLblPos val="nextTo"/>
        <c:crossAx val="32894976"/>
        <c:crosses val="autoZero"/>
        <c:crossBetween val="midCat"/>
      </c:valAx>
      <c:valAx>
        <c:axId val="32894976"/>
        <c:scaling>
          <c:orientation val="minMax"/>
          <c:min val="0"/>
        </c:scaling>
        <c:delete val="0"/>
        <c:axPos val="l"/>
        <c:majorGridlines>
          <c:spPr>
            <a:ln>
              <a:solidFill>
                <a:schemeClr val="bg1">
                  <a:lumMod val="75000"/>
                </a:schemeClr>
              </a:solidFill>
              <a:prstDash val="dash"/>
            </a:ln>
          </c:spPr>
        </c:majorGridlines>
        <c:title>
          <c:tx>
            <c:rich>
              <a:bodyPr rot="-5400000" vert="horz"/>
              <a:lstStyle/>
              <a:p>
                <a:pPr>
                  <a:defRPr/>
                </a:pPr>
                <a:r>
                  <a:rPr lang="en-GB"/>
                  <a:t>Energy factor</a:t>
                </a:r>
              </a:p>
            </c:rich>
          </c:tx>
          <c:layout>
            <c:manualLayout>
              <c:xMode val="edge"/>
              <c:yMode val="edge"/>
              <c:x val="2.2082239720034999E-3"/>
              <c:y val="4.1205526392534303E-2"/>
            </c:manualLayout>
          </c:layout>
          <c:overlay val="0"/>
        </c:title>
        <c:numFmt formatCode="0" sourceLinked="1"/>
        <c:majorTickMark val="cross"/>
        <c:minorTickMark val="in"/>
        <c:tickLblPos val="nextTo"/>
        <c:crossAx val="32873088"/>
        <c:crosses val="autoZero"/>
        <c:crossBetween val="midCat"/>
        <c:majorUnit val="10"/>
      </c:valAx>
      <c:spPr>
        <a:ln>
          <a:solidFill>
            <a:schemeClr val="tx1"/>
          </a:solidFill>
        </a:ln>
      </c:spPr>
    </c:plotArea>
    <c:plotVisOnly val="1"/>
    <c:dispBlanksAs val="gap"/>
    <c:showDLblsOverMax val="0"/>
  </c:chart>
  <c:spPr>
    <a:ln>
      <a:noFill/>
    </a:ln>
  </c:sp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en-GB" sz="1000"/>
              <a:t>New FHC injector chain based</a:t>
            </a:r>
            <a:r>
              <a:rPr lang="en-GB" sz="1000" baseline="0"/>
              <a:t> on SPL-MEB-HEB</a:t>
            </a:r>
            <a:endParaRPr lang="en-GB" sz="1000"/>
          </a:p>
        </c:rich>
      </c:tx>
      <c:layout>
        <c:manualLayout>
          <c:xMode val="edge"/>
          <c:yMode val="edge"/>
          <c:x val="0.241597112860892"/>
          <c:y val="2.7777777777777801E-2"/>
        </c:manualLayout>
      </c:layout>
      <c:overlay val="0"/>
    </c:title>
    <c:autoTitleDeleted val="0"/>
    <c:plotArea>
      <c:layout>
        <c:manualLayout>
          <c:layoutTarget val="inner"/>
          <c:xMode val="edge"/>
          <c:yMode val="edge"/>
          <c:x val="0.110877296587927"/>
          <c:y val="0.10695610965296"/>
          <c:w val="0.83020603674540705"/>
          <c:h val="0.74465660542432199"/>
        </c:manualLayout>
      </c:layout>
      <c:scatterChart>
        <c:scatterStyle val="lineMarker"/>
        <c:varyColors val="0"/>
        <c:ser>
          <c:idx val="0"/>
          <c:order val="0"/>
          <c:spPr>
            <a:ln w="28575">
              <a:noFill/>
            </a:ln>
          </c:spPr>
          <c:marker>
            <c:spPr>
              <a:solidFill>
                <a:schemeClr val="tx1"/>
              </a:solidFill>
            </c:spPr>
          </c:marker>
          <c:xVal>
            <c:numRef>
              <c:f>Magnets!$D$30:$D$34</c:f>
              <c:numCache>
                <c:formatCode>General</c:formatCode>
                <c:ptCount val="5"/>
                <c:pt idx="0">
                  <c:v>5</c:v>
                </c:pt>
                <c:pt idx="1">
                  <c:v>125</c:v>
                </c:pt>
                <c:pt idx="2">
                  <c:v>3200</c:v>
                </c:pt>
                <c:pt idx="3">
                  <c:v>50000</c:v>
                </c:pt>
              </c:numCache>
            </c:numRef>
          </c:xVal>
          <c:yVal>
            <c:numRef>
              <c:f>Magnets!$E$30:$E$34</c:f>
              <c:numCache>
                <c:formatCode>0</c:formatCode>
                <c:ptCount val="5"/>
                <c:pt idx="0">
                  <c:v>31.25</c:v>
                </c:pt>
                <c:pt idx="1">
                  <c:v>25</c:v>
                </c:pt>
                <c:pt idx="2">
                  <c:v>25.6</c:v>
                </c:pt>
                <c:pt idx="3">
                  <c:v>15.625</c:v>
                </c:pt>
              </c:numCache>
            </c:numRef>
          </c:yVal>
          <c:smooth val="0"/>
        </c:ser>
        <c:ser>
          <c:idx val="1"/>
          <c:order val="1"/>
          <c:spPr>
            <a:ln w="28575">
              <a:noFill/>
            </a:ln>
          </c:spPr>
          <c:marker>
            <c:symbol val="circle"/>
            <c:size val="5"/>
            <c:spPr>
              <a:noFill/>
              <a:ln>
                <a:solidFill>
                  <a:srgbClr val="FF0000"/>
                </a:solidFill>
              </a:ln>
            </c:spPr>
          </c:marker>
          <c:xVal>
            <c:numRef>
              <c:f>Magnets!$D$39</c:f>
              <c:numCache>
                <c:formatCode>General</c:formatCode>
                <c:ptCount val="1"/>
                <c:pt idx="0">
                  <c:v>400</c:v>
                </c:pt>
              </c:numCache>
            </c:numRef>
          </c:xVal>
          <c:yVal>
            <c:numRef>
              <c:f>Magnets!$E$39</c:f>
              <c:numCache>
                <c:formatCode>General</c:formatCode>
                <c:ptCount val="1"/>
                <c:pt idx="0">
                  <c:v>28.571428571428569</c:v>
                </c:pt>
              </c:numCache>
            </c:numRef>
          </c:yVal>
          <c:smooth val="0"/>
        </c:ser>
        <c:dLbls>
          <c:showLegendKey val="0"/>
          <c:showVal val="0"/>
          <c:showCatName val="0"/>
          <c:showSerName val="0"/>
          <c:showPercent val="0"/>
          <c:showBubbleSize val="0"/>
        </c:dLbls>
        <c:axId val="32929664"/>
        <c:axId val="32932224"/>
      </c:scatterChart>
      <c:valAx>
        <c:axId val="32929664"/>
        <c:scaling>
          <c:logBase val="10"/>
          <c:orientation val="minMax"/>
        </c:scaling>
        <c:delete val="0"/>
        <c:axPos val="b"/>
        <c:majorGridlines>
          <c:spPr>
            <a:ln>
              <a:solidFill>
                <a:schemeClr val="bg1">
                  <a:lumMod val="75000"/>
                </a:schemeClr>
              </a:solidFill>
              <a:prstDash val="dash"/>
            </a:ln>
          </c:spPr>
        </c:majorGridlines>
        <c:title>
          <c:tx>
            <c:rich>
              <a:bodyPr/>
              <a:lstStyle/>
              <a:p>
                <a:pPr>
                  <a:defRPr/>
                </a:pPr>
                <a:r>
                  <a:rPr lang="en-US"/>
                  <a:t>Top energy</a:t>
                </a:r>
              </a:p>
            </c:rich>
          </c:tx>
          <c:layout>
            <c:manualLayout>
              <c:xMode val="edge"/>
              <c:yMode val="edge"/>
              <c:x val="0.77262598425196805"/>
              <c:y val="0.92960629921259796"/>
            </c:manualLayout>
          </c:layout>
          <c:overlay val="0"/>
        </c:title>
        <c:numFmt formatCode="General" sourceLinked="1"/>
        <c:majorTickMark val="cross"/>
        <c:minorTickMark val="in"/>
        <c:tickLblPos val="nextTo"/>
        <c:crossAx val="32932224"/>
        <c:crosses val="autoZero"/>
        <c:crossBetween val="midCat"/>
      </c:valAx>
      <c:valAx>
        <c:axId val="32932224"/>
        <c:scaling>
          <c:orientation val="minMax"/>
          <c:max val="32"/>
          <c:min val="0"/>
        </c:scaling>
        <c:delete val="0"/>
        <c:axPos val="l"/>
        <c:majorGridlines>
          <c:spPr>
            <a:ln>
              <a:solidFill>
                <a:schemeClr val="bg1">
                  <a:lumMod val="75000"/>
                </a:schemeClr>
              </a:solidFill>
              <a:prstDash val="dash"/>
            </a:ln>
          </c:spPr>
        </c:majorGridlines>
        <c:title>
          <c:tx>
            <c:rich>
              <a:bodyPr rot="-5400000" vert="horz"/>
              <a:lstStyle/>
              <a:p>
                <a:pPr>
                  <a:defRPr/>
                </a:pPr>
                <a:r>
                  <a:rPr lang="en-GB"/>
                  <a:t>Energy factor</a:t>
                </a:r>
              </a:p>
            </c:rich>
          </c:tx>
          <c:layout>
            <c:manualLayout>
              <c:xMode val="edge"/>
              <c:yMode val="edge"/>
              <c:x val="2.2082239720034999E-3"/>
              <c:y val="4.1205526392534303E-2"/>
            </c:manualLayout>
          </c:layout>
          <c:overlay val="0"/>
        </c:title>
        <c:numFmt formatCode="0" sourceLinked="1"/>
        <c:majorTickMark val="cross"/>
        <c:minorTickMark val="in"/>
        <c:tickLblPos val="nextTo"/>
        <c:crossAx val="32929664"/>
        <c:crosses val="autoZero"/>
        <c:crossBetween val="midCat"/>
        <c:majorUnit val="10"/>
      </c:valAx>
      <c:spPr>
        <a:ln>
          <a:solidFill>
            <a:schemeClr val="tx1"/>
          </a:solidFill>
        </a:ln>
      </c:spPr>
    </c:plotArea>
    <c:plotVisOnly val="1"/>
    <c:dispBlanksAs val="gap"/>
    <c:showDLblsOverMax val="0"/>
  </c:chart>
  <c:spPr>
    <a:ln>
      <a:noFill/>
    </a:ln>
  </c:sp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38739132217848"/>
          <c:y val="4.9335863377609097E-2"/>
          <c:w val="0.792953576115486"/>
          <c:h val="0.76718552495928505"/>
        </c:manualLayout>
      </c:layout>
      <c:scatterChart>
        <c:scatterStyle val="lineMarker"/>
        <c:varyColors val="0"/>
        <c:ser>
          <c:idx val="0"/>
          <c:order val="0"/>
          <c:tx>
            <c:strRef>
              <c:f>'[Copy of HEB_basic_considerations_14_11_13 %281%29.xlsx]Magnets'!$T$2</c:f>
              <c:strCache>
                <c:ptCount val="1"/>
                <c:pt idx="0">
                  <c:v>Injection energy</c:v>
                </c:pt>
              </c:strCache>
            </c:strRef>
          </c:tx>
          <c:spPr>
            <a:ln w="47625">
              <a:noFill/>
            </a:ln>
          </c:spPr>
          <c:trendline>
            <c:trendlineType val="power"/>
            <c:dispRSqr val="0"/>
            <c:dispEq val="0"/>
          </c:trendline>
          <c:xVal>
            <c:numRef>
              <c:f>'[Copy of HEB_basic_considerations_14_11_13 %281%29.xlsx]Magnets'!$S$3:$S$8</c:f>
              <c:numCache>
                <c:formatCode>General</c:formatCode>
                <c:ptCount val="6"/>
                <c:pt idx="0">
                  <c:v>0.16</c:v>
                </c:pt>
                <c:pt idx="1">
                  <c:v>2</c:v>
                </c:pt>
                <c:pt idx="3">
                  <c:v>26</c:v>
                </c:pt>
                <c:pt idx="4">
                  <c:v>450</c:v>
                </c:pt>
                <c:pt idx="5">
                  <c:v>3200</c:v>
                </c:pt>
              </c:numCache>
            </c:numRef>
          </c:xVal>
          <c:yVal>
            <c:numRef>
              <c:f>'[Copy of HEB_basic_considerations_14_11_13 %281%29.xlsx]Magnets'!$T$3:$T$8</c:f>
              <c:numCache>
                <c:formatCode>General</c:formatCode>
                <c:ptCount val="6"/>
                <c:pt idx="0">
                  <c:v>157</c:v>
                </c:pt>
                <c:pt idx="1">
                  <c:v>628</c:v>
                </c:pt>
                <c:pt idx="3">
                  <c:v>6912</c:v>
                </c:pt>
                <c:pt idx="4">
                  <c:v>26659</c:v>
                </c:pt>
                <c:pt idx="5">
                  <c:v>100000</c:v>
                </c:pt>
              </c:numCache>
            </c:numRef>
          </c:yVal>
          <c:smooth val="0"/>
        </c:ser>
        <c:ser>
          <c:idx val="1"/>
          <c:order val="1"/>
          <c:spPr>
            <a:ln w="47625">
              <a:noFill/>
            </a:ln>
          </c:spPr>
          <c:xVal>
            <c:numRef>
              <c:f>'[Copy of HEB_basic_considerations_14_11_13 %281%29.xlsx]Magnets'!$V$10:$V$12</c:f>
              <c:numCache>
                <c:formatCode>General</c:formatCode>
                <c:ptCount val="3"/>
                <c:pt idx="0">
                  <c:v>5</c:v>
                </c:pt>
                <c:pt idx="1">
                  <c:v>125</c:v>
                </c:pt>
                <c:pt idx="2">
                  <c:v>5</c:v>
                </c:pt>
              </c:numCache>
            </c:numRef>
          </c:xVal>
          <c:yVal>
            <c:numRef>
              <c:f>'[Copy of HEB_basic_considerations_14_11_13 %281%29.xlsx]Magnets'!$W$10:$W$12</c:f>
              <c:numCache>
                <c:formatCode>General</c:formatCode>
                <c:ptCount val="3"/>
                <c:pt idx="0">
                  <c:v>6912</c:v>
                </c:pt>
                <c:pt idx="1">
                  <c:v>26659</c:v>
                </c:pt>
                <c:pt idx="2">
                  <c:v>1346</c:v>
                </c:pt>
              </c:numCache>
            </c:numRef>
          </c:yVal>
          <c:smooth val="0"/>
        </c:ser>
        <c:dLbls>
          <c:showLegendKey val="0"/>
          <c:showVal val="0"/>
          <c:showCatName val="0"/>
          <c:showSerName val="0"/>
          <c:showPercent val="0"/>
          <c:showBubbleSize val="0"/>
        </c:dLbls>
        <c:axId val="98801536"/>
        <c:axId val="99479552"/>
      </c:scatterChart>
      <c:valAx>
        <c:axId val="98801536"/>
        <c:scaling>
          <c:logBase val="10"/>
          <c:orientation val="minMax"/>
        </c:scaling>
        <c:delete val="0"/>
        <c:axPos val="b"/>
        <c:majorGridlines/>
        <c:title>
          <c:tx>
            <c:rich>
              <a:bodyPr/>
              <a:lstStyle/>
              <a:p>
                <a:pPr>
                  <a:defRPr/>
                </a:pPr>
                <a:r>
                  <a:rPr lang="en-US"/>
                  <a:t>Injection energy GeV</a:t>
                </a:r>
              </a:p>
            </c:rich>
          </c:tx>
          <c:overlay val="0"/>
        </c:title>
        <c:numFmt formatCode="0.E+00" sourceLinked="0"/>
        <c:majorTickMark val="out"/>
        <c:minorTickMark val="none"/>
        <c:tickLblPos val="nextTo"/>
        <c:crossAx val="99479552"/>
        <c:crosses val="autoZero"/>
        <c:crossBetween val="midCat"/>
      </c:valAx>
      <c:valAx>
        <c:axId val="99479552"/>
        <c:scaling>
          <c:logBase val="10"/>
          <c:orientation val="minMax"/>
          <c:max val="100000"/>
          <c:min val="100"/>
        </c:scaling>
        <c:delete val="0"/>
        <c:axPos val="l"/>
        <c:majorGridlines/>
        <c:title>
          <c:tx>
            <c:rich>
              <a:bodyPr rot="-5400000" vert="horz"/>
              <a:lstStyle/>
              <a:p>
                <a:pPr>
                  <a:defRPr/>
                </a:pPr>
                <a:r>
                  <a:rPr lang="en-US"/>
                  <a:t>Machine circumference m</a:t>
                </a:r>
              </a:p>
            </c:rich>
          </c:tx>
          <c:layout>
            <c:manualLayout>
              <c:xMode val="edge"/>
              <c:yMode val="edge"/>
              <c:x val="2.60416666666667E-3"/>
              <c:y val="3.11404622809245E-3"/>
            </c:manualLayout>
          </c:layout>
          <c:overlay val="0"/>
        </c:title>
        <c:numFmt formatCode="0.E+00" sourceLinked="0"/>
        <c:majorTickMark val="out"/>
        <c:minorTickMark val="none"/>
        <c:tickLblPos val="nextTo"/>
        <c:crossAx val="98801536"/>
        <c:crossesAt val="0.1"/>
        <c:crossBetween val="midCat"/>
      </c:valAx>
      <c:spPr>
        <a:ln>
          <a:solidFill>
            <a:schemeClr val="tx1"/>
          </a:solidFill>
        </a:ln>
      </c:spPr>
    </c:plotArea>
    <c:plotVisOnly val="1"/>
    <c:dispBlanksAs val="gap"/>
    <c:showDLblsOverMax val="0"/>
  </c:chart>
  <c:spPr>
    <a:ln>
      <a:noFill/>
    </a:ln>
  </c:sp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drawing1.xml><?xml version="1.0" encoding="utf-8"?>
<c:userShapes xmlns:c="http://schemas.openxmlformats.org/drawingml/2006/chart">
  <cdr:relSizeAnchor xmlns:cdr="http://schemas.openxmlformats.org/drawingml/2006/chartDrawing">
    <cdr:from>
      <cdr:x>0.65208</cdr:x>
      <cdr:y>0.6059</cdr:y>
    </cdr:from>
    <cdr:to>
      <cdr:x>0.73958</cdr:x>
      <cdr:y>0.69618</cdr:y>
    </cdr:to>
    <cdr:sp macro="" textlink="">
      <cdr:nvSpPr>
        <cdr:cNvPr id="2" name="TextBox 1"/>
        <cdr:cNvSpPr txBox="1"/>
      </cdr:nvSpPr>
      <cdr:spPr>
        <a:xfrm xmlns:a="http://schemas.openxmlformats.org/drawingml/2006/main">
          <a:off x="2981325" y="1662113"/>
          <a:ext cx="400050" cy="2476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b="1">
              <a:solidFill>
                <a:srgbClr val="FF0000"/>
              </a:solidFill>
            </a:rPr>
            <a:t>HEB</a:t>
          </a:r>
        </a:p>
      </cdr:txBody>
    </cdr:sp>
  </cdr:relSizeAnchor>
  <cdr:relSizeAnchor xmlns:cdr="http://schemas.openxmlformats.org/drawingml/2006/chartDrawing">
    <cdr:from>
      <cdr:x>0.11736</cdr:x>
      <cdr:y>0.38657</cdr:y>
    </cdr:from>
    <cdr:to>
      <cdr:x>0.20486</cdr:x>
      <cdr:y>0.47685</cdr:y>
    </cdr:to>
    <cdr:sp macro="" textlink="">
      <cdr:nvSpPr>
        <cdr:cNvPr id="3" name="TextBox 1"/>
        <cdr:cNvSpPr txBox="1"/>
      </cdr:nvSpPr>
      <cdr:spPr>
        <a:xfrm xmlns:a="http://schemas.openxmlformats.org/drawingml/2006/main">
          <a:off x="536575" y="1060450"/>
          <a:ext cx="400050" cy="2476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PSB</a:t>
          </a:r>
        </a:p>
      </cdr:txBody>
    </cdr:sp>
  </cdr:relSizeAnchor>
  <cdr:relSizeAnchor xmlns:cdr="http://schemas.openxmlformats.org/drawingml/2006/chartDrawing">
    <cdr:from>
      <cdr:x>0.31111</cdr:x>
      <cdr:y>0.37963</cdr:y>
    </cdr:from>
    <cdr:to>
      <cdr:x>0.39861</cdr:x>
      <cdr:y>0.46991</cdr:y>
    </cdr:to>
    <cdr:sp macro="" textlink="">
      <cdr:nvSpPr>
        <cdr:cNvPr id="4" name="TextBox 1"/>
        <cdr:cNvSpPr txBox="1"/>
      </cdr:nvSpPr>
      <cdr:spPr>
        <a:xfrm xmlns:a="http://schemas.openxmlformats.org/drawingml/2006/main">
          <a:off x="1422400" y="1041400"/>
          <a:ext cx="400050" cy="2476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PS</a:t>
          </a:r>
        </a:p>
      </cdr:txBody>
    </cdr:sp>
  </cdr:relSizeAnchor>
  <cdr:relSizeAnchor xmlns:cdr="http://schemas.openxmlformats.org/drawingml/2006/chartDrawing">
    <cdr:from>
      <cdr:x>0.51111</cdr:x>
      <cdr:y>0.21644</cdr:y>
    </cdr:from>
    <cdr:to>
      <cdr:x>0.59861</cdr:x>
      <cdr:y>0.30671</cdr:y>
    </cdr:to>
    <cdr:sp macro="" textlink="">
      <cdr:nvSpPr>
        <cdr:cNvPr id="5" name="TextBox 1"/>
        <cdr:cNvSpPr txBox="1"/>
      </cdr:nvSpPr>
      <cdr:spPr>
        <a:xfrm xmlns:a="http://schemas.openxmlformats.org/drawingml/2006/main">
          <a:off x="2336800" y="593725"/>
          <a:ext cx="400050" cy="2476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SPS</a:t>
          </a:r>
        </a:p>
      </cdr:txBody>
    </cdr:sp>
  </cdr:relSizeAnchor>
  <cdr:relSizeAnchor xmlns:cdr="http://schemas.openxmlformats.org/drawingml/2006/chartDrawing">
    <cdr:from>
      <cdr:x>0.84861</cdr:x>
      <cdr:y>0.29282</cdr:y>
    </cdr:from>
    <cdr:to>
      <cdr:x>0.93611</cdr:x>
      <cdr:y>0.3831</cdr:y>
    </cdr:to>
    <cdr:sp macro="" textlink="">
      <cdr:nvSpPr>
        <cdr:cNvPr id="6" name="TextBox 1"/>
        <cdr:cNvSpPr txBox="1"/>
      </cdr:nvSpPr>
      <cdr:spPr>
        <a:xfrm xmlns:a="http://schemas.openxmlformats.org/drawingml/2006/main">
          <a:off x="3879850" y="803275"/>
          <a:ext cx="400050" cy="2476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FHC</a:t>
          </a:r>
        </a:p>
      </cdr:txBody>
    </cdr:sp>
  </cdr:relSizeAnchor>
</c:userShapes>
</file>

<file path=ppt/drawings/drawing2.xml><?xml version="1.0" encoding="utf-8"?>
<c:userShapes xmlns:c="http://schemas.openxmlformats.org/drawingml/2006/chart">
  <cdr:relSizeAnchor xmlns:cdr="http://schemas.openxmlformats.org/drawingml/2006/chartDrawing">
    <cdr:from>
      <cdr:x>0.65208</cdr:x>
      <cdr:y>0.6059</cdr:y>
    </cdr:from>
    <cdr:to>
      <cdr:x>0.73958</cdr:x>
      <cdr:y>0.69618</cdr:y>
    </cdr:to>
    <cdr:sp macro="" textlink="">
      <cdr:nvSpPr>
        <cdr:cNvPr id="2" name="TextBox 1"/>
        <cdr:cNvSpPr txBox="1"/>
      </cdr:nvSpPr>
      <cdr:spPr>
        <a:xfrm xmlns:a="http://schemas.openxmlformats.org/drawingml/2006/main">
          <a:off x="2981325" y="1662113"/>
          <a:ext cx="400050" cy="2476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b="1">
              <a:solidFill>
                <a:srgbClr val="FF0000"/>
              </a:solidFill>
            </a:rPr>
            <a:t>HEB</a:t>
          </a:r>
        </a:p>
      </cdr:txBody>
    </cdr:sp>
  </cdr:relSizeAnchor>
  <cdr:relSizeAnchor xmlns:cdr="http://schemas.openxmlformats.org/drawingml/2006/chartDrawing">
    <cdr:from>
      <cdr:x>0.11736</cdr:x>
      <cdr:y>0.38657</cdr:y>
    </cdr:from>
    <cdr:to>
      <cdr:x>0.20486</cdr:x>
      <cdr:y>0.47685</cdr:y>
    </cdr:to>
    <cdr:sp macro="" textlink="">
      <cdr:nvSpPr>
        <cdr:cNvPr id="3" name="TextBox 1"/>
        <cdr:cNvSpPr txBox="1"/>
      </cdr:nvSpPr>
      <cdr:spPr>
        <a:xfrm xmlns:a="http://schemas.openxmlformats.org/drawingml/2006/main">
          <a:off x="536575" y="1060450"/>
          <a:ext cx="400050" cy="2476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PSB</a:t>
          </a:r>
        </a:p>
      </cdr:txBody>
    </cdr:sp>
  </cdr:relSizeAnchor>
  <cdr:relSizeAnchor xmlns:cdr="http://schemas.openxmlformats.org/drawingml/2006/chartDrawing">
    <cdr:from>
      <cdr:x>0.31111</cdr:x>
      <cdr:y>0.37963</cdr:y>
    </cdr:from>
    <cdr:to>
      <cdr:x>0.39861</cdr:x>
      <cdr:y>0.46991</cdr:y>
    </cdr:to>
    <cdr:sp macro="" textlink="">
      <cdr:nvSpPr>
        <cdr:cNvPr id="4" name="TextBox 1"/>
        <cdr:cNvSpPr txBox="1"/>
      </cdr:nvSpPr>
      <cdr:spPr>
        <a:xfrm xmlns:a="http://schemas.openxmlformats.org/drawingml/2006/main">
          <a:off x="1422400" y="1041400"/>
          <a:ext cx="400050" cy="2476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PS</a:t>
          </a:r>
        </a:p>
      </cdr:txBody>
    </cdr:sp>
  </cdr:relSizeAnchor>
  <cdr:relSizeAnchor xmlns:cdr="http://schemas.openxmlformats.org/drawingml/2006/chartDrawing">
    <cdr:from>
      <cdr:x>0.51111</cdr:x>
      <cdr:y>0.21644</cdr:y>
    </cdr:from>
    <cdr:to>
      <cdr:x>0.59861</cdr:x>
      <cdr:y>0.30671</cdr:y>
    </cdr:to>
    <cdr:sp macro="" textlink="">
      <cdr:nvSpPr>
        <cdr:cNvPr id="5" name="TextBox 1"/>
        <cdr:cNvSpPr txBox="1"/>
      </cdr:nvSpPr>
      <cdr:spPr>
        <a:xfrm xmlns:a="http://schemas.openxmlformats.org/drawingml/2006/main">
          <a:off x="2336800" y="593725"/>
          <a:ext cx="400050" cy="2476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SPS</a:t>
          </a:r>
        </a:p>
      </cdr:txBody>
    </cdr:sp>
  </cdr:relSizeAnchor>
  <cdr:relSizeAnchor xmlns:cdr="http://schemas.openxmlformats.org/drawingml/2006/chartDrawing">
    <cdr:from>
      <cdr:x>0.84861</cdr:x>
      <cdr:y>0.29282</cdr:y>
    </cdr:from>
    <cdr:to>
      <cdr:x>0.93611</cdr:x>
      <cdr:y>0.3831</cdr:y>
    </cdr:to>
    <cdr:sp macro="" textlink="">
      <cdr:nvSpPr>
        <cdr:cNvPr id="6" name="TextBox 1"/>
        <cdr:cNvSpPr txBox="1"/>
      </cdr:nvSpPr>
      <cdr:spPr>
        <a:xfrm xmlns:a="http://schemas.openxmlformats.org/drawingml/2006/main">
          <a:off x="3879850" y="803275"/>
          <a:ext cx="400050" cy="2476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FHC</a:t>
          </a:r>
        </a:p>
      </cdr:txBody>
    </cdr:sp>
  </cdr:relSizeAnchor>
</c:userShapes>
</file>

<file path=ppt/drawings/drawing3.xml><?xml version="1.0" encoding="utf-8"?>
<c:userShapes xmlns:c="http://schemas.openxmlformats.org/drawingml/2006/chart">
  <cdr:relSizeAnchor xmlns:cdr="http://schemas.openxmlformats.org/drawingml/2006/chartDrawing">
    <cdr:from>
      <cdr:x>0.17986</cdr:x>
      <cdr:y>0.15046</cdr:y>
    </cdr:from>
    <cdr:to>
      <cdr:x>0.26736</cdr:x>
      <cdr:y>0.24074</cdr:y>
    </cdr:to>
    <cdr:sp macro="" textlink="">
      <cdr:nvSpPr>
        <cdr:cNvPr id="3" name="TextBox 1"/>
        <cdr:cNvSpPr txBox="1"/>
      </cdr:nvSpPr>
      <cdr:spPr>
        <a:xfrm xmlns:a="http://schemas.openxmlformats.org/drawingml/2006/main">
          <a:off x="822320" y="412739"/>
          <a:ext cx="400050" cy="24765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SPL</a:t>
          </a:r>
        </a:p>
      </cdr:txBody>
    </cdr:sp>
  </cdr:relSizeAnchor>
  <cdr:relSizeAnchor xmlns:cdr="http://schemas.openxmlformats.org/drawingml/2006/chartDrawing">
    <cdr:from>
      <cdr:x>0.41944</cdr:x>
      <cdr:y>0.28241</cdr:y>
    </cdr:from>
    <cdr:to>
      <cdr:x>0.50694</cdr:x>
      <cdr:y>0.37269</cdr:y>
    </cdr:to>
    <cdr:sp macro="" textlink="">
      <cdr:nvSpPr>
        <cdr:cNvPr id="4" name="TextBox 1"/>
        <cdr:cNvSpPr txBox="1"/>
      </cdr:nvSpPr>
      <cdr:spPr>
        <a:xfrm xmlns:a="http://schemas.openxmlformats.org/drawingml/2006/main">
          <a:off x="1917695" y="774701"/>
          <a:ext cx="400050" cy="24765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MEB</a:t>
          </a:r>
        </a:p>
      </cdr:txBody>
    </cdr:sp>
  </cdr:relSizeAnchor>
  <cdr:relSizeAnchor xmlns:cdr="http://schemas.openxmlformats.org/drawingml/2006/chartDrawing">
    <cdr:from>
      <cdr:x>0.64653</cdr:x>
      <cdr:y>0.26852</cdr:y>
    </cdr:from>
    <cdr:to>
      <cdr:x>0.73403</cdr:x>
      <cdr:y>0.35879</cdr:y>
    </cdr:to>
    <cdr:sp macro="" textlink="">
      <cdr:nvSpPr>
        <cdr:cNvPr id="5" name="TextBox 1"/>
        <cdr:cNvSpPr txBox="1"/>
      </cdr:nvSpPr>
      <cdr:spPr>
        <a:xfrm xmlns:a="http://schemas.openxmlformats.org/drawingml/2006/main">
          <a:off x="2955920" y="736613"/>
          <a:ext cx="400050" cy="24762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HEB</a:t>
          </a:r>
        </a:p>
      </cdr:txBody>
    </cdr:sp>
  </cdr:relSizeAnchor>
  <cdr:relSizeAnchor xmlns:cdr="http://schemas.openxmlformats.org/drawingml/2006/chartDrawing">
    <cdr:from>
      <cdr:x>0.84236</cdr:x>
      <cdr:y>0.48726</cdr:y>
    </cdr:from>
    <cdr:to>
      <cdr:x>0.92986</cdr:x>
      <cdr:y>0.57754</cdr:y>
    </cdr:to>
    <cdr:sp macro="" textlink="">
      <cdr:nvSpPr>
        <cdr:cNvPr id="6" name="TextBox 1"/>
        <cdr:cNvSpPr txBox="1"/>
      </cdr:nvSpPr>
      <cdr:spPr>
        <a:xfrm xmlns:a="http://schemas.openxmlformats.org/drawingml/2006/main">
          <a:off x="3851270" y="1336664"/>
          <a:ext cx="400050" cy="24765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FHC</a:t>
          </a:r>
        </a:p>
      </cdr:txBody>
    </cdr:sp>
  </cdr:relSizeAnchor>
  <cdr:relSizeAnchor xmlns:cdr="http://schemas.openxmlformats.org/drawingml/2006/chartDrawing">
    <cdr:from>
      <cdr:x>0.50069</cdr:x>
      <cdr:y>0.19213</cdr:y>
    </cdr:from>
    <cdr:to>
      <cdr:x>0.58819</cdr:x>
      <cdr:y>0.28241</cdr:y>
    </cdr:to>
    <cdr:sp macro="" textlink="">
      <cdr:nvSpPr>
        <cdr:cNvPr id="7" name="TextBox 1"/>
        <cdr:cNvSpPr txBox="1"/>
      </cdr:nvSpPr>
      <cdr:spPr>
        <a:xfrm xmlns:a="http://schemas.openxmlformats.org/drawingml/2006/main">
          <a:off x="2289175" y="527050"/>
          <a:ext cx="400050" cy="2476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chemeClr val="bg1">
                  <a:lumMod val="50000"/>
                </a:schemeClr>
              </a:solidFill>
            </a:rPr>
            <a:t>SPS - FT</a:t>
          </a:r>
        </a:p>
      </cdr:txBody>
    </cdr:sp>
  </cdr:relSizeAnchor>
</c:userShapes>
</file>

<file path=ppt/drawings/drawing4.xml><?xml version="1.0" encoding="utf-8"?>
<c:userShapes xmlns:c="http://schemas.openxmlformats.org/drawingml/2006/chart">
  <cdr:relSizeAnchor xmlns:cdr="http://schemas.openxmlformats.org/drawingml/2006/chartDrawing">
    <cdr:from>
      <cdr:x>0.5539</cdr:x>
      <cdr:y>0.102</cdr:y>
    </cdr:from>
    <cdr:to>
      <cdr:x>0.64778</cdr:x>
      <cdr:y>0.17087</cdr:y>
    </cdr:to>
    <cdr:sp macro="" textlink="">
      <cdr:nvSpPr>
        <cdr:cNvPr id="2" name="TextBox 1"/>
        <cdr:cNvSpPr txBox="1"/>
      </cdr:nvSpPr>
      <cdr:spPr>
        <a:xfrm xmlns:a="http://schemas.openxmlformats.org/drawingml/2006/main">
          <a:off x="2701260" y="341340"/>
          <a:ext cx="457835" cy="23045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rgbClr val="FF0000"/>
              </a:solidFill>
            </a:rPr>
            <a:t>HEB@LHC</a:t>
          </a:r>
        </a:p>
      </cdr:txBody>
    </cdr:sp>
  </cdr:relSizeAnchor>
  <cdr:relSizeAnchor xmlns:cdr="http://schemas.openxmlformats.org/drawingml/2006/chartDrawing">
    <cdr:from>
      <cdr:x>0.16842</cdr:x>
      <cdr:y>0.74383</cdr:y>
    </cdr:from>
    <cdr:to>
      <cdr:x>0.27344</cdr:x>
      <cdr:y>0.81017</cdr:y>
    </cdr:to>
    <cdr:sp macro="" textlink="">
      <cdr:nvSpPr>
        <cdr:cNvPr id="3" name="TextBox 2"/>
        <cdr:cNvSpPr txBox="1"/>
      </cdr:nvSpPr>
      <cdr:spPr>
        <a:xfrm xmlns:a="http://schemas.openxmlformats.org/drawingml/2006/main">
          <a:off x="821372" y="2489200"/>
          <a:ext cx="512128" cy="22198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PSB</a:t>
          </a:r>
        </a:p>
      </cdr:txBody>
    </cdr:sp>
  </cdr:relSizeAnchor>
  <cdr:relSizeAnchor xmlns:cdr="http://schemas.openxmlformats.org/drawingml/2006/chartDrawing">
    <cdr:from>
      <cdr:x>0.30192</cdr:x>
      <cdr:y>0.63354</cdr:y>
    </cdr:from>
    <cdr:to>
      <cdr:x>0.3958</cdr:x>
      <cdr:y>0.7024</cdr:y>
    </cdr:to>
    <cdr:sp macro="" textlink="">
      <cdr:nvSpPr>
        <cdr:cNvPr id="4" name="TextBox 3"/>
        <cdr:cNvSpPr txBox="1"/>
      </cdr:nvSpPr>
      <cdr:spPr>
        <a:xfrm xmlns:a="http://schemas.openxmlformats.org/drawingml/2006/main">
          <a:off x="1472388" y="2120114"/>
          <a:ext cx="457835" cy="23043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PS</a:t>
          </a:r>
        </a:p>
      </cdr:txBody>
    </cdr:sp>
  </cdr:relSizeAnchor>
  <cdr:relSizeAnchor xmlns:cdr="http://schemas.openxmlformats.org/drawingml/2006/chartDrawing">
    <cdr:from>
      <cdr:x>0.47891</cdr:x>
      <cdr:y>0.3871</cdr:y>
    </cdr:from>
    <cdr:to>
      <cdr:x>0.57279</cdr:x>
      <cdr:y>0.45596</cdr:y>
    </cdr:to>
    <cdr:sp macro="" textlink="">
      <cdr:nvSpPr>
        <cdr:cNvPr id="5" name="TextBox 4"/>
        <cdr:cNvSpPr txBox="1"/>
      </cdr:nvSpPr>
      <cdr:spPr>
        <a:xfrm xmlns:a="http://schemas.openxmlformats.org/drawingml/2006/main">
          <a:off x="2335530" y="1295400"/>
          <a:ext cx="457835" cy="23045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SPS</a:t>
          </a:r>
        </a:p>
      </cdr:txBody>
    </cdr:sp>
  </cdr:relSizeAnchor>
  <cdr:relSizeAnchor xmlns:cdr="http://schemas.openxmlformats.org/drawingml/2006/chartDrawing">
    <cdr:from>
      <cdr:x>0.8306</cdr:x>
      <cdr:y>0.06974</cdr:y>
    </cdr:from>
    <cdr:to>
      <cdr:x>0.92448</cdr:x>
      <cdr:y>0.1386</cdr:y>
    </cdr:to>
    <cdr:sp macro="" textlink="">
      <cdr:nvSpPr>
        <cdr:cNvPr id="6" name="TextBox 5"/>
        <cdr:cNvSpPr txBox="1"/>
      </cdr:nvSpPr>
      <cdr:spPr>
        <a:xfrm xmlns:a="http://schemas.openxmlformats.org/drawingml/2006/main">
          <a:off x="4050665" y="233371"/>
          <a:ext cx="457835" cy="2304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FHC</a:t>
          </a:r>
        </a:p>
      </cdr:txBody>
    </cdr:sp>
  </cdr:relSizeAnchor>
  <cdr:relSizeAnchor xmlns:cdr="http://schemas.openxmlformats.org/drawingml/2006/chartDrawing">
    <cdr:from>
      <cdr:x>0.3724</cdr:x>
      <cdr:y>0.54649</cdr:y>
    </cdr:from>
    <cdr:to>
      <cdr:x>0.46628</cdr:x>
      <cdr:y>0.61155</cdr:y>
    </cdr:to>
    <cdr:sp macro="" textlink="">
      <cdr:nvSpPr>
        <cdr:cNvPr id="7" name="TextBox 6"/>
        <cdr:cNvSpPr txBox="1"/>
      </cdr:nvSpPr>
      <cdr:spPr>
        <a:xfrm xmlns:a="http://schemas.openxmlformats.org/drawingml/2006/main">
          <a:off x="1816100" y="1828800"/>
          <a:ext cx="457835" cy="21773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rgbClr val="FF0000"/>
              </a:solidFill>
            </a:rPr>
            <a:t>PS2</a:t>
          </a:r>
        </a:p>
      </cdr:txBody>
    </cdr:sp>
  </cdr:relSizeAnchor>
  <cdr:relSizeAnchor xmlns:cdr="http://schemas.openxmlformats.org/drawingml/2006/chartDrawing">
    <cdr:from>
      <cdr:x>0.67448</cdr:x>
      <cdr:y>0.20493</cdr:y>
    </cdr:from>
    <cdr:to>
      <cdr:x>0.76836</cdr:x>
      <cdr:y>0.28518</cdr:y>
    </cdr:to>
    <cdr:sp macro="" textlink="">
      <cdr:nvSpPr>
        <cdr:cNvPr id="8" name="TextBox 7"/>
        <cdr:cNvSpPr txBox="1"/>
      </cdr:nvSpPr>
      <cdr:spPr>
        <a:xfrm xmlns:a="http://schemas.openxmlformats.org/drawingml/2006/main">
          <a:off x="3289300" y="685800"/>
          <a:ext cx="457835" cy="2685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ysClr val="windowText" lastClr="000000"/>
              </a:solidFill>
            </a:rPr>
            <a:t>LHC</a:t>
          </a:r>
        </a:p>
      </cdr:txBody>
    </cdr:sp>
  </cdr:relSizeAnchor>
  <cdr:relSizeAnchor xmlns:cdr="http://schemas.openxmlformats.org/drawingml/2006/chartDrawing">
    <cdr:from>
      <cdr:x>0.34375</cdr:x>
      <cdr:y>0.23529</cdr:y>
    </cdr:from>
    <cdr:to>
      <cdr:x>0.43763</cdr:x>
      <cdr:y>0.30416</cdr:y>
    </cdr:to>
    <cdr:sp macro="" textlink="">
      <cdr:nvSpPr>
        <cdr:cNvPr id="9" name="TextBox 8"/>
        <cdr:cNvSpPr txBox="1"/>
      </cdr:nvSpPr>
      <cdr:spPr>
        <a:xfrm xmlns:a="http://schemas.openxmlformats.org/drawingml/2006/main">
          <a:off x="1676400" y="787400"/>
          <a:ext cx="457835" cy="23045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b="1">
              <a:solidFill>
                <a:srgbClr val="FF0000"/>
              </a:solidFill>
            </a:rPr>
            <a:t>MEB@SPS</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DC1D1197-A1F9-411C-88C0-B09F124F096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5225"/>
            <a:ext cx="2133600" cy="476250"/>
          </a:xfrm>
          <a:prstGeom prst="rect">
            <a:avLst/>
          </a:prstGeom>
        </p:spPr>
        <p:txBody>
          <a:bodyPr/>
          <a:lstStyle>
            <a:lvl1pPr>
              <a:defRPr/>
            </a:lvl1pPr>
          </a:lstStyle>
          <a:p>
            <a:endParaRPr lang="en-US"/>
          </a:p>
        </p:txBody>
      </p:sp>
      <p:sp>
        <p:nvSpPr>
          <p:cNvPr id="3" name="Footer Placeholder 2"/>
          <p:cNvSpPr>
            <a:spLocks noGrp="1"/>
          </p:cNvSpPr>
          <p:nvPr>
            <p:ph type="ftr" sz="quarter" idx="11"/>
          </p:nvPr>
        </p:nvSpPr>
        <p:spPr>
          <a:xfrm>
            <a:off x="3124200" y="6245225"/>
            <a:ext cx="2895600" cy="476250"/>
          </a:xfrm>
          <a:prstGeom prst="rect">
            <a:avLst/>
          </a:prstGeom>
        </p:spPr>
        <p:txBody>
          <a:bodyPr/>
          <a:lstStyle>
            <a:lvl1pPr>
              <a:defRPr/>
            </a:lvl1pPr>
          </a:lstStyle>
          <a:p>
            <a:endParaRPr lang="en-US"/>
          </a:p>
        </p:txBody>
      </p:sp>
      <p:sp>
        <p:nvSpPr>
          <p:cNvPr id="4" name="Slide Number Placeholder 3"/>
          <p:cNvSpPr>
            <a:spLocks noGrp="1"/>
          </p:cNvSpPr>
          <p:nvPr>
            <p:ph type="sldNum" sz="quarter" idx="12"/>
          </p:nvPr>
        </p:nvSpPr>
        <p:spPr>
          <a:xfrm>
            <a:off x="6553200" y="6245225"/>
            <a:ext cx="2133600" cy="476250"/>
          </a:xfrm>
          <a:prstGeom prst="rect">
            <a:avLst/>
          </a:prstGeom>
        </p:spPr>
        <p:txBody>
          <a:bodyPr/>
          <a:lstStyle>
            <a:lvl1pPr>
              <a:defRPr/>
            </a:lvl1pPr>
          </a:lstStyle>
          <a:p>
            <a:fld id="{493446F7-EF6F-4AD2-B2CE-118707843B8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1430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1" name="Rectangle 7"/>
          <p:cNvSpPr>
            <a:spLocks noChangeArrowheads="1"/>
          </p:cNvSpPr>
          <p:nvPr userDrawn="1"/>
        </p:nvSpPr>
        <p:spPr bwMode="auto">
          <a:xfrm>
            <a:off x="0" y="0"/>
            <a:ext cx="9144000" cy="905163"/>
          </a:xfrm>
          <a:prstGeom prst="rect">
            <a:avLst/>
          </a:prstGeom>
          <a:solidFill>
            <a:srgbClr val="0070C0"/>
          </a:solidFill>
          <a:ln w="9525">
            <a:noFill/>
            <a:miter lim="800000"/>
            <a:headEnd/>
            <a:tailEnd/>
          </a:ln>
          <a:effectLst/>
        </p:spPr>
        <p:txBody>
          <a:bodyPr wrap="none" anchor="ctr"/>
          <a:lstStyle/>
          <a:p>
            <a:endParaRPr lang="en-US" b="1" dirty="0"/>
          </a:p>
        </p:txBody>
      </p:sp>
      <p:sp>
        <p:nvSpPr>
          <p:cNvPr id="1026" name="Rectangle 2"/>
          <p:cNvSpPr>
            <a:spLocks noGrp="1" noChangeArrowheads="1"/>
          </p:cNvSpPr>
          <p:nvPr>
            <p:ph type="title"/>
          </p:nvPr>
        </p:nvSpPr>
        <p:spPr bwMode="auto">
          <a:xfrm>
            <a:off x="794571" y="92364"/>
            <a:ext cx="7910702"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pic>
        <p:nvPicPr>
          <p:cNvPr id="2" name="Picture 2" descr="http://design-guidelines.web.cern.ch/sites/design-guidelines.web.cern.ch/files/u6/CERN-logo.jp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3524" y="77821"/>
            <a:ext cx="721047" cy="71984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Lst>
  <p:txStyles>
    <p:titleStyle>
      <a:lvl1pPr algn="ctr" rtl="0" fontAlgn="base">
        <a:spcBef>
          <a:spcPct val="0"/>
        </a:spcBef>
        <a:spcAft>
          <a:spcPct val="0"/>
        </a:spcAft>
        <a:defRPr sz="3600" b="1">
          <a:solidFill>
            <a:schemeClr val="bg1"/>
          </a:solidFill>
          <a:latin typeface="+mj-lt"/>
          <a:ea typeface="+mj-ea"/>
          <a:cs typeface="+mj-cs"/>
        </a:defRPr>
      </a:lvl1pPr>
      <a:lvl2pPr algn="ctr" rtl="0" fontAlgn="base">
        <a:spcBef>
          <a:spcPct val="0"/>
        </a:spcBef>
        <a:spcAft>
          <a:spcPct val="0"/>
        </a:spcAft>
        <a:defRPr sz="3600">
          <a:solidFill>
            <a:schemeClr val="bg1"/>
          </a:solidFill>
          <a:latin typeface="Arial" charset="0"/>
        </a:defRPr>
      </a:lvl2pPr>
      <a:lvl3pPr algn="ctr" rtl="0" fontAlgn="base">
        <a:spcBef>
          <a:spcPct val="0"/>
        </a:spcBef>
        <a:spcAft>
          <a:spcPct val="0"/>
        </a:spcAft>
        <a:defRPr sz="3600">
          <a:solidFill>
            <a:schemeClr val="bg1"/>
          </a:solidFill>
          <a:latin typeface="Arial" charset="0"/>
        </a:defRPr>
      </a:lvl3pPr>
      <a:lvl4pPr algn="ctr" rtl="0" fontAlgn="base">
        <a:spcBef>
          <a:spcPct val="0"/>
        </a:spcBef>
        <a:spcAft>
          <a:spcPct val="0"/>
        </a:spcAft>
        <a:defRPr sz="3600">
          <a:solidFill>
            <a:schemeClr val="bg1"/>
          </a:solidFill>
          <a:latin typeface="Arial" charset="0"/>
        </a:defRPr>
      </a:lvl4pPr>
      <a:lvl5pPr algn="ctr" rtl="0" fontAlgn="base">
        <a:spcBef>
          <a:spcPct val="0"/>
        </a:spcBef>
        <a:spcAft>
          <a:spcPct val="0"/>
        </a:spcAft>
        <a:defRPr sz="3600">
          <a:solidFill>
            <a:schemeClr val="bg1"/>
          </a:solidFill>
          <a:latin typeface="Arial" charset="0"/>
        </a:defRPr>
      </a:lvl5pPr>
      <a:lvl6pPr marL="457200" algn="ctr" rtl="0" fontAlgn="base">
        <a:spcBef>
          <a:spcPct val="0"/>
        </a:spcBef>
        <a:spcAft>
          <a:spcPct val="0"/>
        </a:spcAft>
        <a:defRPr sz="3600">
          <a:solidFill>
            <a:schemeClr val="bg1"/>
          </a:solidFill>
          <a:latin typeface="Arial" charset="0"/>
        </a:defRPr>
      </a:lvl6pPr>
      <a:lvl7pPr marL="914400" algn="ctr" rtl="0" fontAlgn="base">
        <a:spcBef>
          <a:spcPct val="0"/>
        </a:spcBef>
        <a:spcAft>
          <a:spcPct val="0"/>
        </a:spcAft>
        <a:defRPr sz="3600">
          <a:solidFill>
            <a:schemeClr val="bg1"/>
          </a:solidFill>
          <a:latin typeface="Arial" charset="0"/>
        </a:defRPr>
      </a:lvl7pPr>
      <a:lvl8pPr marL="1371600" algn="ctr" rtl="0" fontAlgn="base">
        <a:spcBef>
          <a:spcPct val="0"/>
        </a:spcBef>
        <a:spcAft>
          <a:spcPct val="0"/>
        </a:spcAft>
        <a:defRPr sz="3600">
          <a:solidFill>
            <a:schemeClr val="bg1"/>
          </a:solidFill>
          <a:latin typeface="Arial" charset="0"/>
        </a:defRPr>
      </a:lvl8pPr>
      <a:lvl9pPr marL="1828800" algn="ctr" rtl="0" fontAlgn="base">
        <a:spcBef>
          <a:spcPct val="0"/>
        </a:spcBef>
        <a:spcAft>
          <a:spcPct val="0"/>
        </a:spcAft>
        <a:defRPr sz="3600">
          <a:solidFill>
            <a:schemeClr val="bg1"/>
          </a:solidFill>
          <a:latin typeface="Arial" charset="0"/>
        </a:defRPr>
      </a:lvl9pPr>
    </p:titleStyle>
    <p:bodyStyle>
      <a:lvl1pPr marL="342900" indent="-342900" algn="l" rtl="0" fontAlgn="base">
        <a:spcBef>
          <a:spcPct val="20000"/>
        </a:spcBef>
        <a:spcAft>
          <a:spcPct val="0"/>
        </a:spcAft>
        <a:buChar char="•"/>
        <a:defRPr sz="3200">
          <a:solidFill>
            <a:srgbClr val="333399"/>
          </a:solidFill>
          <a:latin typeface="+mn-lt"/>
          <a:ea typeface="+mn-ea"/>
          <a:cs typeface="+mn-cs"/>
        </a:defRPr>
      </a:lvl1pPr>
      <a:lvl2pPr marL="742950" indent="-285750" algn="l" rtl="0" fontAlgn="base">
        <a:spcBef>
          <a:spcPct val="20000"/>
        </a:spcBef>
        <a:spcAft>
          <a:spcPct val="0"/>
        </a:spcAft>
        <a:buChar char="–"/>
        <a:defRPr sz="2800">
          <a:solidFill>
            <a:srgbClr val="333399"/>
          </a:solidFill>
          <a:latin typeface="+mn-lt"/>
        </a:defRPr>
      </a:lvl2pPr>
      <a:lvl3pPr marL="1143000" indent="-228600" algn="l" rtl="0" fontAlgn="base">
        <a:spcBef>
          <a:spcPct val="20000"/>
        </a:spcBef>
        <a:spcAft>
          <a:spcPct val="0"/>
        </a:spcAft>
        <a:buChar char="•"/>
        <a:defRPr sz="2400">
          <a:solidFill>
            <a:srgbClr val="333399"/>
          </a:solidFill>
          <a:latin typeface="+mn-lt"/>
        </a:defRPr>
      </a:lvl3pPr>
      <a:lvl4pPr marL="1600200" indent="-228600" algn="l" rtl="0" fontAlgn="base">
        <a:spcBef>
          <a:spcPct val="20000"/>
        </a:spcBef>
        <a:spcAft>
          <a:spcPct val="0"/>
        </a:spcAft>
        <a:buChar char="–"/>
        <a:defRPr sz="2000">
          <a:solidFill>
            <a:srgbClr val="333399"/>
          </a:solidFill>
          <a:latin typeface="+mn-lt"/>
        </a:defRPr>
      </a:lvl4pPr>
      <a:lvl5pPr marL="2057400" indent="-228600" algn="l" rtl="0" fontAlgn="base">
        <a:spcBef>
          <a:spcPct val="20000"/>
        </a:spcBef>
        <a:spcAft>
          <a:spcPct val="0"/>
        </a:spcAft>
        <a:buChar char="»"/>
        <a:defRPr sz="2000">
          <a:solidFill>
            <a:srgbClr val="333399"/>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package" Target="../embeddings/Microsoft_Excel_Worksheet4.xlsx"/></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7.emf"/><Relationship Id="rId4" Type="http://schemas.openxmlformats.org/officeDocument/2006/relationships/package" Target="../embeddings/Microsoft_Excel_Worksheet5.xlsx"/></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package" Target="../embeddings/Microsoft_Excel_Worksheet1.xlsx"/></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package" Target="../embeddings/Microsoft_Excel_Worksheet2.xlsx"/></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package" Target="../embeddings/Microsoft_Excel_Worksheet3.xlsx"/></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Hadron Injector Considerations</a:t>
            </a:r>
            <a:endParaRPr lang="en-GB"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err="1" smtClean="0"/>
              <a:t>B.Goddard</a:t>
            </a:r>
            <a:r>
              <a:rPr lang="en-US" dirty="0" smtClean="0"/>
              <a:t>, </a:t>
            </a:r>
            <a:r>
              <a:rPr lang="en-US" dirty="0" err="1" smtClean="0"/>
              <a:t>W.Herr</a:t>
            </a:r>
            <a:endParaRPr lang="en-US" dirty="0" smtClean="0"/>
          </a:p>
          <a:p>
            <a:pPr marL="0" indent="0" algn="ctr">
              <a:buNone/>
            </a:pPr>
            <a:endParaRPr lang="en-US" dirty="0"/>
          </a:p>
          <a:p>
            <a:pPr marL="0" indent="0" algn="ctr">
              <a:buNone/>
            </a:pPr>
            <a:r>
              <a:rPr lang="en-US" sz="2400" dirty="0" smtClean="0"/>
              <a:t>With input from </a:t>
            </a:r>
            <a:r>
              <a:rPr lang="en-US" sz="2400" dirty="0" err="1" smtClean="0"/>
              <a:t>M.Benedikt</a:t>
            </a:r>
            <a:r>
              <a:rPr lang="en-US" sz="2400" dirty="0" smtClean="0"/>
              <a:t>, </a:t>
            </a:r>
            <a:r>
              <a:rPr lang="en-US" sz="2400" dirty="0" err="1" smtClean="0"/>
              <a:t>L.Bottura</a:t>
            </a:r>
            <a:r>
              <a:rPr lang="en-US" sz="2400" dirty="0" smtClean="0"/>
              <a:t>, </a:t>
            </a:r>
            <a:r>
              <a:rPr lang="en-US" sz="2400" dirty="0" err="1" smtClean="0"/>
              <a:t>P.Lebrun</a:t>
            </a:r>
            <a:r>
              <a:rPr lang="en-US" sz="2400" smtClean="0"/>
              <a:t>, G </a:t>
            </a:r>
            <a:r>
              <a:rPr lang="en-US" sz="2400" dirty="0" smtClean="0"/>
              <a:t>de </a:t>
            </a:r>
            <a:r>
              <a:rPr lang="en-US" sz="2400" dirty="0" err="1" smtClean="0"/>
              <a:t>Rijk</a:t>
            </a:r>
            <a:r>
              <a:rPr lang="en-US" sz="2400" dirty="0" smtClean="0"/>
              <a:t>, </a:t>
            </a:r>
            <a:r>
              <a:rPr lang="en-US" sz="2400" dirty="0" err="1" smtClean="0"/>
              <a:t>D.Schulte</a:t>
            </a:r>
            <a:r>
              <a:rPr lang="en-US" sz="2400" dirty="0" smtClean="0"/>
              <a:t>, </a:t>
            </a:r>
            <a:r>
              <a:rPr lang="en-US" sz="2400" dirty="0" err="1" smtClean="0"/>
              <a:t>F.Zimmermann</a:t>
            </a:r>
            <a:endParaRPr lang="en-GB" sz="2400" dirty="0"/>
          </a:p>
        </p:txBody>
      </p:sp>
    </p:spTree>
    <p:extLst>
      <p:ext uri="{BB962C8B-B14F-4D97-AF65-F5344CB8AC3E}">
        <p14:creationId xmlns:p14="http://schemas.microsoft.com/office/powerpoint/2010/main" val="40272170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 options – LHC tunnel</a:t>
            </a:r>
            <a:endParaRPr lang="en-GB" dirty="0"/>
          </a:p>
        </p:txBody>
      </p:sp>
      <p:sp>
        <p:nvSpPr>
          <p:cNvPr id="3" name="Content Placeholder 2"/>
          <p:cNvSpPr>
            <a:spLocks noGrp="1"/>
          </p:cNvSpPr>
          <p:nvPr>
            <p:ph idx="1"/>
          </p:nvPr>
        </p:nvSpPr>
        <p:spPr>
          <a:xfrm>
            <a:off x="0" y="914400"/>
            <a:ext cx="9144000" cy="4525963"/>
          </a:xfrm>
        </p:spPr>
        <p:txBody>
          <a:bodyPr/>
          <a:lstStyle/>
          <a:p>
            <a:pPr marL="0" indent="0">
              <a:buNone/>
            </a:pPr>
            <a:r>
              <a:rPr lang="en-US" sz="2400" dirty="0" smtClean="0"/>
              <a:t>LHC tunnel: wide range of possibilities – including reuse of LHC</a:t>
            </a:r>
            <a:endParaRPr lang="en-GB" sz="2400" dirty="0"/>
          </a:p>
        </p:txBody>
      </p:sp>
      <p:graphicFrame>
        <p:nvGraphicFramePr>
          <p:cNvPr id="4" name="Object 3"/>
          <p:cNvGraphicFramePr>
            <a:graphicFrameLocks noChangeAspect="1"/>
          </p:cNvGraphicFramePr>
          <p:nvPr>
            <p:extLst>
              <p:ext uri="{D42A27DB-BD31-4B8C-83A1-F6EECF244321}">
                <p14:modId xmlns:p14="http://schemas.microsoft.com/office/powerpoint/2010/main" val="2699491599"/>
              </p:ext>
            </p:extLst>
          </p:nvPr>
        </p:nvGraphicFramePr>
        <p:xfrm>
          <a:off x="88684" y="1371600"/>
          <a:ext cx="8064716" cy="5415318"/>
        </p:xfrm>
        <a:graphic>
          <a:graphicData uri="http://schemas.openxmlformats.org/presentationml/2006/ole">
            <mc:AlternateContent xmlns:mc="http://schemas.openxmlformats.org/markup-compatibility/2006">
              <mc:Choice xmlns:v="urn:schemas-microsoft-com:vml" Requires="v">
                <p:oleObj spid="_x0000_s6169" name="Worksheet" r:id="rId4" imgW="6610423" imgH="4438785" progId="Excel.Sheet.12">
                  <p:embed/>
                </p:oleObj>
              </mc:Choice>
              <mc:Fallback>
                <p:oleObj name="Worksheet" r:id="rId4" imgW="6610423" imgH="4438785" progId="Excel.Sheet.12">
                  <p:embed/>
                  <p:pic>
                    <p:nvPicPr>
                      <p:cNvPr id="0" name=""/>
                      <p:cNvPicPr/>
                      <p:nvPr/>
                    </p:nvPicPr>
                    <p:blipFill>
                      <a:blip r:embed="rId5"/>
                      <a:stretch>
                        <a:fillRect/>
                      </a:stretch>
                    </p:blipFill>
                    <p:spPr>
                      <a:xfrm>
                        <a:off x="88684" y="1371600"/>
                        <a:ext cx="8064716" cy="5415318"/>
                      </a:xfrm>
                      <a:prstGeom prst="rect">
                        <a:avLst/>
                      </a:prstGeom>
                    </p:spPr>
                  </p:pic>
                </p:oleObj>
              </mc:Fallback>
            </mc:AlternateContent>
          </a:graphicData>
        </a:graphic>
      </p:graphicFrame>
    </p:spTree>
    <p:extLst>
      <p:ext uri="{BB962C8B-B14F-4D97-AF65-F5344CB8AC3E}">
        <p14:creationId xmlns:p14="http://schemas.microsoft.com/office/powerpoint/2010/main" val="564378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 in LHC tunnel specifics</a:t>
            </a:r>
            <a:endParaRPr lang="en-GB" dirty="0"/>
          </a:p>
        </p:txBody>
      </p:sp>
      <p:sp>
        <p:nvSpPr>
          <p:cNvPr id="3" name="Content Placeholder 2"/>
          <p:cNvSpPr>
            <a:spLocks noGrp="1"/>
          </p:cNvSpPr>
          <p:nvPr>
            <p:ph idx="1"/>
          </p:nvPr>
        </p:nvSpPr>
        <p:spPr>
          <a:xfrm>
            <a:off x="457200" y="914400"/>
            <a:ext cx="8229600" cy="4525963"/>
          </a:xfrm>
        </p:spPr>
        <p:txBody>
          <a:bodyPr/>
          <a:lstStyle/>
          <a:p>
            <a:r>
              <a:rPr lang="en-US" sz="2000" dirty="0" smtClean="0"/>
              <a:t>Machine length ratio is good, in regards low number of cycles to fill FHC (8 or 4, for single or double aperture)</a:t>
            </a:r>
          </a:p>
          <a:p>
            <a:r>
              <a:rPr lang="en-US" sz="2000" dirty="0" smtClean="0"/>
              <a:t>Reaching ~3-4 </a:t>
            </a:r>
            <a:r>
              <a:rPr lang="en-US" sz="2000" dirty="0" err="1" smtClean="0"/>
              <a:t>TeV</a:t>
            </a:r>
            <a:r>
              <a:rPr lang="en-US" sz="2000" dirty="0" smtClean="0"/>
              <a:t> is possible with low-field </a:t>
            </a:r>
            <a:r>
              <a:rPr lang="en-US" sz="2000" dirty="0" err="1" smtClean="0"/>
              <a:t>NbTi</a:t>
            </a:r>
            <a:r>
              <a:rPr lang="en-US" sz="2000" dirty="0" smtClean="0"/>
              <a:t> SC</a:t>
            </a:r>
          </a:p>
          <a:p>
            <a:pPr lvl="1"/>
            <a:r>
              <a:rPr lang="en-US" sz="1800" dirty="0" smtClean="0"/>
              <a:t>Reusing present LHC at 3.8 T – </a:t>
            </a:r>
            <a:r>
              <a:rPr lang="en-US" sz="1800" dirty="0" smtClean="0">
                <a:solidFill>
                  <a:srgbClr val="FF0000"/>
                </a:solidFill>
              </a:rPr>
              <a:t>min. filling time ~70 minutes </a:t>
            </a:r>
            <a:r>
              <a:rPr lang="en-US" sz="1800" dirty="0" smtClean="0"/>
              <a:t>(ramp rate would clearly need to be increased by factor 5-10)</a:t>
            </a:r>
          </a:p>
          <a:p>
            <a:pPr lvl="1"/>
            <a:r>
              <a:rPr lang="en-US" sz="1800" dirty="0" smtClean="0"/>
              <a:t>Replacing present LHC by new fast ramping SC machine (but </a:t>
            </a:r>
            <a:r>
              <a:rPr lang="en-US" sz="1800" dirty="0" smtClean="0">
                <a:solidFill>
                  <a:srgbClr val="FF0000"/>
                </a:solidFill>
              </a:rPr>
              <a:t>~18 km of new SC dipoles</a:t>
            </a:r>
            <a:r>
              <a:rPr lang="en-US" sz="1800" dirty="0" smtClean="0"/>
              <a:t>)</a:t>
            </a:r>
          </a:p>
          <a:p>
            <a:r>
              <a:rPr lang="en-US" sz="2000" dirty="0" smtClean="0"/>
              <a:t>SF or NC look less feasible (2.5 or 2.0 T)</a:t>
            </a:r>
          </a:p>
          <a:p>
            <a:pPr lvl="1"/>
            <a:r>
              <a:rPr lang="en-US" sz="1800" dirty="0" smtClean="0"/>
              <a:t>Can reach only </a:t>
            </a:r>
            <a:r>
              <a:rPr lang="en-US" sz="1800" dirty="0" smtClean="0">
                <a:solidFill>
                  <a:srgbClr val="FF0000"/>
                </a:solidFill>
              </a:rPr>
              <a:t>2.1 or 1.7 </a:t>
            </a:r>
            <a:r>
              <a:rPr lang="en-US" sz="1800" dirty="0" err="1" smtClean="0">
                <a:solidFill>
                  <a:srgbClr val="FF0000"/>
                </a:solidFill>
              </a:rPr>
              <a:t>TeV</a:t>
            </a:r>
            <a:r>
              <a:rPr lang="en-US" sz="1800" dirty="0" smtClean="0">
                <a:solidFill>
                  <a:srgbClr val="FF0000"/>
                </a:solidFill>
              </a:rPr>
              <a:t> </a:t>
            </a:r>
            <a:r>
              <a:rPr lang="en-US" sz="1800" dirty="0" smtClean="0"/>
              <a:t>at extraction</a:t>
            </a:r>
          </a:p>
          <a:p>
            <a:pPr lvl="1"/>
            <a:r>
              <a:rPr lang="en-US" sz="1800" dirty="0" smtClean="0"/>
              <a:t>Again feasibility depends on </a:t>
            </a:r>
            <a:r>
              <a:rPr lang="en-US" sz="1800" dirty="0" smtClean="0">
                <a:solidFill>
                  <a:srgbClr val="FF0000"/>
                </a:solidFill>
              </a:rPr>
              <a:t>minimum injection FHC field</a:t>
            </a:r>
          </a:p>
          <a:p>
            <a:r>
              <a:rPr lang="en-US" sz="2000" dirty="0" smtClean="0"/>
              <a:t>Reuse of present LHC needs careful evaluation</a:t>
            </a:r>
          </a:p>
          <a:p>
            <a:pPr lvl="1"/>
            <a:r>
              <a:rPr lang="en-US" sz="1800" dirty="0" smtClean="0">
                <a:solidFill>
                  <a:srgbClr val="FF0000"/>
                </a:solidFill>
              </a:rPr>
              <a:t>Maximum ramp rate </a:t>
            </a:r>
            <a:r>
              <a:rPr lang="en-US" sz="1800" dirty="0" smtClean="0"/>
              <a:t>(see discussions with MSC)</a:t>
            </a:r>
          </a:p>
          <a:p>
            <a:pPr lvl="1"/>
            <a:r>
              <a:rPr lang="en-US" sz="1800" dirty="0" smtClean="0"/>
              <a:t>Simplified machine layout (no low-b insertions)</a:t>
            </a:r>
          </a:p>
          <a:p>
            <a:pPr lvl="1"/>
            <a:r>
              <a:rPr lang="en-US" sz="1800" dirty="0" smtClean="0"/>
              <a:t>Can suggest already some ‘hard’ study directions/testing for this option</a:t>
            </a:r>
            <a:endParaRPr lang="en-GB" sz="1800" dirty="0" smtClean="0"/>
          </a:p>
          <a:p>
            <a:r>
              <a:rPr lang="en-US" sz="2000" dirty="0" smtClean="0"/>
              <a:t>For all versions in LHC tunnel, </a:t>
            </a:r>
            <a:r>
              <a:rPr lang="en-US" sz="2000" dirty="0" smtClean="0">
                <a:solidFill>
                  <a:srgbClr val="FF0000"/>
                </a:solidFill>
              </a:rPr>
              <a:t>decommissioning feasibility</a:t>
            </a:r>
            <a:r>
              <a:rPr lang="en-US" sz="2000" dirty="0" smtClean="0"/>
              <a:t> (at least insertion regions) to be evaluated</a:t>
            </a:r>
          </a:p>
          <a:p>
            <a:r>
              <a:rPr lang="en-US" sz="2000" dirty="0" smtClean="0"/>
              <a:t>Beam transfer faces similar difficulties as SPS option</a:t>
            </a:r>
          </a:p>
        </p:txBody>
      </p:sp>
    </p:spTree>
    <p:extLst>
      <p:ext uri="{BB962C8B-B14F-4D97-AF65-F5344CB8AC3E}">
        <p14:creationId xmlns:p14="http://schemas.microsoft.com/office/powerpoint/2010/main" val="3541868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 options – Collider tunnel</a:t>
            </a:r>
            <a:endParaRPr lang="en-GB" dirty="0"/>
          </a:p>
        </p:txBody>
      </p:sp>
      <p:sp>
        <p:nvSpPr>
          <p:cNvPr id="3" name="Content Placeholder 2"/>
          <p:cNvSpPr>
            <a:spLocks noGrp="1"/>
          </p:cNvSpPr>
          <p:nvPr>
            <p:ph idx="1"/>
          </p:nvPr>
        </p:nvSpPr>
        <p:spPr>
          <a:xfrm>
            <a:off x="0" y="914400"/>
            <a:ext cx="8686800" cy="4525963"/>
          </a:xfrm>
        </p:spPr>
        <p:txBody>
          <a:bodyPr/>
          <a:lstStyle/>
          <a:p>
            <a:pPr marL="0" indent="0">
              <a:buNone/>
            </a:pPr>
            <a:r>
              <a:rPr lang="en-US" sz="2400" dirty="0" smtClean="0"/>
              <a:t>FCC tunnel: 2.0/2.5 T NC/SF</a:t>
            </a:r>
            <a:endParaRPr lang="en-GB" sz="2400" dirty="0"/>
          </a:p>
        </p:txBody>
      </p:sp>
      <p:graphicFrame>
        <p:nvGraphicFramePr>
          <p:cNvPr id="5" name="Object 4"/>
          <p:cNvGraphicFramePr>
            <a:graphicFrameLocks noChangeAspect="1"/>
          </p:cNvGraphicFramePr>
          <p:nvPr>
            <p:extLst>
              <p:ext uri="{D42A27DB-BD31-4B8C-83A1-F6EECF244321}">
                <p14:modId xmlns:p14="http://schemas.microsoft.com/office/powerpoint/2010/main" val="2477215852"/>
              </p:ext>
            </p:extLst>
          </p:nvPr>
        </p:nvGraphicFramePr>
        <p:xfrm>
          <a:off x="116682" y="1371600"/>
          <a:ext cx="5903118" cy="5415318"/>
        </p:xfrm>
        <a:graphic>
          <a:graphicData uri="http://schemas.openxmlformats.org/presentationml/2006/ole">
            <mc:AlternateContent xmlns:mc="http://schemas.openxmlformats.org/markup-compatibility/2006">
              <mc:Choice xmlns:v="urn:schemas-microsoft-com:vml" Requires="v">
                <p:oleObj spid="_x0000_s7193" name="Worksheet" r:id="rId4" imgW="4838621" imgH="4438785" progId="Excel.Sheet.12">
                  <p:embed/>
                </p:oleObj>
              </mc:Choice>
              <mc:Fallback>
                <p:oleObj name="Worksheet" r:id="rId4" imgW="4838621" imgH="4438785" progId="Excel.Sheet.12">
                  <p:embed/>
                  <p:pic>
                    <p:nvPicPr>
                      <p:cNvPr id="0" name=""/>
                      <p:cNvPicPr/>
                      <p:nvPr/>
                    </p:nvPicPr>
                    <p:blipFill>
                      <a:blip r:embed="rId5"/>
                      <a:stretch>
                        <a:fillRect/>
                      </a:stretch>
                    </p:blipFill>
                    <p:spPr>
                      <a:xfrm>
                        <a:off x="116682" y="1371600"/>
                        <a:ext cx="5903118" cy="5415318"/>
                      </a:xfrm>
                      <a:prstGeom prst="rect">
                        <a:avLst/>
                      </a:prstGeom>
                    </p:spPr>
                  </p:pic>
                </p:oleObj>
              </mc:Fallback>
            </mc:AlternateContent>
          </a:graphicData>
        </a:graphic>
      </p:graphicFrame>
    </p:spTree>
    <p:extLst>
      <p:ext uri="{BB962C8B-B14F-4D97-AF65-F5344CB8AC3E}">
        <p14:creationId xmlns:p14="http://schemas.microsoft.com/office/powerpoint/2010/main" val="209209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 in FHC tunnel specifics</a:t>
            </a:r>
            <a:endParaRPr lang="en-GB" dirty="0"/>
          </a:p>
        </p:txBody>
      </p:sp>
      <p:sp>
        <p:nvSpPr>
          <p:cNvPr id="3" name="Content Placeholder 2"/>
          <p:cNvSpPr>
            <a:spLocks noGrp="1"/>
          </p:cNvSpPr>
          <p:nvPr>
            <p:ph idx="1"/>
          </p:nvPr>
        </p:nvSpPr>
        <p:spPr>
          <a:xfrm>
            <a:off x="457200" y="1143000"/>
            <a:ext cx="8458200" cy="4525963"/>
          </a:xfrm>
        </p:spPr>
        <p:txBody>
          <a:bodyPr/>
          <a:lstStyle/>
          <a:p>
            <a:r>
              <a:rPr lang="en-US" sz="2000" dirty="0" smtClean="0">
                <a:solidFill>
                  <a:srgbClr val="0140A7"/>
                </a:solidFill>
              </a:rPr>
              <a:t> </a:t>
            </a:r>
            <a:r>
              <a:rPr lang="en-US" sz="2000" dirty="0" smtClean="0">
                <a:solidFill>
                  <a:srgbClr val="FF0000"/>
                </a:solidFill>
              </a:rPr>
              <a:t>6-8 </a:t>
            </a:r>
            <a:r>
              <a:rPr lang="en-US" sz="2000" dirty="0" err="1" smtClean="0">
                <a:solidFill>
                  <a:srgbClr val="FF0000"/>
                </a:solidFill>
              </a:rPr>
              <a:t>TeV</a:t>
            </a:r>
            <a:r>
              <a:rPr lang="en-US" sz="2000" dirty="0" smtClean="0">
                <a:solidFill>
                  <a:srgbClr val="FF0000"/>
                </a:solidFill>
              </a:rPr>
              <a:t> </a:t>
            </a:r>
            <a:r>
              <a:rPr lang="en-US" sz="2000" dirty="0" smtClean="0"/>
              <a:t>accessible with iron pole magnets</a:t>
            </a:r>
          </a:p>
          <a:p>
            <a:pPr lvl="1"/>
            <a:r>
              <a:rPr lang="en-US" sz="1800" dirty="0" smtClean="0"/>
              <a:t>SF or purely NC are equally possible</a:t>
            </a:r>
          </a:p>
          <a:p>
            <a:r>
              <a:rPr lang="en-US" sz="2000" dirty="0" smtClean="0"/>
              <a:t>Minimum filling times ~10 minutes</a:t>
            </a:r>
          </a:p>
          <a:p>
            <a:pPr lvl="1"/>
            <a:r>
              <a:rPr lang="en-US" sz="1800" dirty="0" smtClean="0"/>
              <a:t>Again, dominated by injector chain – improvements might be possible</a:t>
            </a:r>
          </a:p>
          <a:p>
            <a:r>
              <a:rPr lang="en-US" sz="2000" dirty="0" smtClean="0"/>
              <a:t>To </a:t>
            </a:r>
            <a:r>
              <a:rPr lang="en-US" sz="2000" dirty="0" err="1" smtClean="0"/>
              <a:t>minimise</a:t>
            </a:r>
            <a:r>
              <a:rPr lang="en-US" sz="2000" dirty="0" smtClean="0"/>
              <a:t> number of </a:t>
            </a:r>
            <a:r>
              <a:rPr lang="en-US" sz="2000" u="sng" dirty="0" smtClean="0"/>
              <a:t>dipoles</a:t>
            </a:r>
            <a:r>
              <a:rPr lang="en-US" sz="2000" dirty="0" smtClean="0"/>
              <a:t>, at ~3 </a:t>
            </a:r>
            <a:r>
              <a:rPr lang="en-US" sz="2000" dirty="0" err="1" smtClean="0"/>
              <a:t>TeV</a:t>
            </a:r>
            <a:r>
              <a:rPr lang="en-US" sz="2000" dirty="0" smtClean="0"/>
              <a:t> can conceive a “sparse” HEB lattice, with approx. 1 of 2 possible dipole slots installed</a:t>
            </a:r>
          </a:p>
          <a:p>
            <a:pPr lvl="1"/>
            <a:r>
              <a:rPr lang="en-US" sz="1800" dirty="0" smtClean="0"/>
              <a:t>Operate dipoles at </a:t>
            </a:r>
            <a:r>
              <a:rPr lang="en-US" sz="1800" dirty="0"/>
              <a:t>around 2 T</a:t>
            </a:r>
            <a:endParaRPr lang="en-GB" sz="1800" dirty="0"/>
          </a:p>
          <a:p>
            <a:pPr lvl="1"/>
            <a:r>
              <a:rPr lang="en-US" sz="1800" dirty="0" smtClean="0"/>
              <a:t>Dipole length then around </a:t>
            </a:r>
            <a:r>
              <a:rPr lang="en-US" sz="1800" dirty="0" smtClean="0">
                <a:solidFill>
                  <a:srgbClr val="FF0000"/>
                </a:solidFill>
              </a:rPr>
              <a:t>30 km </a:t>
            </a:r>
            <a:r>
              <a:rPr lang="en-US" sz="1800" dirty="0" smtClean="0"/>
              <a:t>(i.e. 3000x 10 m dipoles) – which is 6.5x SPS</a:t>
            </a:r>
          </a:p>
          <a:p>
            <a:pPr lvl="1"/>
            <a:r>
              <a:rPr lang="en-US" sz="1800" dirty="0" smtClean="0"/>
              <a:t>Still requires at </a:t>
            </a:r>
            <a:r>
              <a:rPr lang="en-US" sz="1800" dirty="0" smtClean="0">
                <a:solidFill>
                  <a:srgbClr val="FF0000"/>
                </a:solidFill>
              </a:rPr>
              <a:t>~1000 </a:t>
            </a:r>
            <a:r>
              <a:rPr lang="en-US" sz="1800" dirty="0" err="1" smtClean="0">
                <a:solidFill>
                  <a:srgbClr val="FF0000"/>
                </a:solidFill>
              </a:rPr>
              <a:t>quadrupoles</a:t>
            </a:r>
            <a:r>
              <a:rPr lang="en-US" sz="1800" dirty="0" smtClean="0"/>
              <a:t>…(for 100 m half-cell length) which is 5x SPS</a:t>
            </a:r>
          </a:p>
          <a:p>
            <a:r>
              <a:rPr lang="en-US" sz="2000" dirty="0" smtClean="0"/>
              <a:t>Beam transfer is obviously simplified with this option – will maybe need to foresee some tunnel enlargements and technical galleries, but no long addition SC transfer lines</a:t>
            </a:r>
          </a:p>
          <a:p>
            <a:r>
              <a:rPr lang="en-US" sz="2000" dirty="0" smtClean="0"/>
              <a:t>Tunnel integration of HEB with FCC easy at this stage (!) but eventual HEB design might depend on whether e-p option is required</a:t>
            </a:r>
          </a:p>
        </p:txBody>
      </p:sp>
    </p:spTree>
    <p:extLst>
      <p:ext uri="{BB962C8B-B14F-4D97-AF65-F5344CB8AC3E}">
        <p14:creationId xmlns:p14="http://schemas.microsoft.com/office/powerpoint/2010/main" val="1278625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GB" dirty="0"/>
          </a:p>
        </p:txBody>
      </p:sp>
      <p:sp>
        <p:nvSpPr>
          <p:cNvPr id="3" name="Content Placeholder 2"/>
          <p:cNvSpPr>
            <a:spLocks noGrp="1"/>
          </p:cNvSpPr>
          <p:nvPr>
            <p:ph idx="1"/>
          </p:nvPr>
        </p:nvSpPr>
        <p:spPr>
          <a:xfrm>
            <a:off x="457200" y="914400"/>
            <a:ext cx="8534400" cy="4525963"/>
          </a:xfrm>
        </p:spPr>
        <p:txBody>
          <a:bodyPr/>
          <a:lstStyle/>
          <a:p>
            <a:r>
              <a:rPr lang="en-US" sz="2400" dirty="0" smtClean="0"/>
              <a:t>Plenty of options….work now to reduce the number</a:t>
            </a:r>
          </a:p>
          <a:p>
            <a:r>
              <a:rPr lang="en-US" sz="2400" dirty="0" smtClean="0"/>
              <a:t>Starting point for injectors assumes re-use of existing LHC chain, up to and including SPS</a:t>
            </a:r>
          </a:p>
          <a:p>
            <a:pPr lvl="1"/>
            <a:r>
              <a:rPr lang="en-US" sz="2000" dirty="0" smtClean="0"/>
              <a:t>New HEB: should be ≥3 </a:t>
            </a:r>
            <a:r>
              <a:rPr lang="en-US" sz="2000" dirty="0" err="1" smtClean="0"/>
              <a:t>TeV</a:t>
            </a:r>
            <a:r>
              <a:rPr lang="en-US" sz="2000" dirty="0" smtClean="0"/>
              <a:t> and fill FHC in around 10 minutes</a:t>
            </a:r>
          </a:p>
          <a:p>
            <a:r>
              <a:rPr lang="en-US" sz="2400" dirty="0" smtClean="0"/>
              <a:t>Interesting initial options:</a:t>
            </a:r>
          </a:p>
          <a:p>
            <a:pPr lvl="1"/>
            <a:r>
              <a:rPr lang="en-US" sz="2000" dirty="0" smtClean="0"/>
              <a:t>7 km SC machine in SPS – 2 </a:t>
            </a:r>
            <a:r>
              <a:rPr lang="en-US" sz="2000" dirty="0" err="1" smtClean="0"/>
              <a:t>TeV</a:t>
            </a:r>
            <a:r>
              <a:rPr lang="en-US" sz="2000" dirty="0" smtClean="0"/>
              <a:t> reach</a:t>
            </a:r>
          </a:p>
          <a:p>
            <a:pPr lvl="2"/>
            <a:r>
              <a:rPr lang="en-US" sz="1800" dirty="0" smtClean="0"/>
              <a:t>High-field 9 T </a:t>
            </a:r>
            <a:r>
              <a:rPr lang="en-US" sz="1800" dirty="0" err="1" smtClean="0"/>
              <a:t>NbTi</a:t>
            </a:r>
            <a:endParaRPr lang="en-US" sz="1800" dirty="0" smtClean="0"/>
          </a:p>
          <a:p>
            <a:pPr lvl="1"/>
            <a:r>
              <a:rPr lang="en-US" sz="2000" dirty="0" smtClean="0"/>
              <a:t>27 km machine in LHC tunnel – 4-7 </a:t>
            </a:r>
            <a:r>
              <a:rPr lang="en-US" sz="2000" dirty="0" err="1" smtClean="0"/>
              <a:t>TeV</a:t>
            </a:r>
            <a:r>
              <a:rPr lang="en-US" sz="2000" dirty="0" smtClean="0"/>
              <a:t> reach</a:t>
            </a:r>
          </a:p>
          <a:p>
            <a:pPr lvl="2"/>
            <a:r>
              <a:rPr lang="en-US" sz="1800" dirty="0" smtClean="0"/>
              <a:t>LHC reuse</a:t>
            </a:r>
          </a:p>
          <a:p>
            <a:pPr lvl="3"/>
            <a:r>
              <a:rPr lang="en-US" sz="1600" dirty="0" smtClean="0"/>
              <a:t>Ramp rate to increase by as much as possible: x5 reasonable target?</a:t>
            </a:r>
          </a:p>
          <a:p>
            <a:pPr lvl="3"/>
            <a:r>
              <a:rPr lang="en-US" sz="1600" dirty="0" smtClean="0"/>
              <a:t>New 2-quadrant higher voltage powering, new QPS, remove low-</a:t>
            </a:r>
            <a:r>
              <a:rPr lang="en-US" sz="1600" dirty="0" smtClean="0">
                <a:latin typeface="Symbol" charset="2"/>
                <a:cs typeface="Symbol" charset="2"/>
              </a:rPr>
              <a:t>b</a:t>
            </a:r>
            <a:r>
              <a:rPr lang="en-US" sz="1600" dirty="0" smtClean="0"/>
              <a:t>, …</a:t>
            </a:r>
          </a:p>
          <a:p>
            <a:pPr lvl="3"/>
            <a:r>
              <a:rPr lang="en-US" sz="1600" dirty="0" smtClean="0"/>
              <a:t>Decommissioning of highly activated zones to study</a:t>
            </a:r>
          </a:p>
          <a:p>
            <a:pPr lvl="2"/>
            <a:r>
              <a:rPr lang="en-US" sz="1800" dirty="0" smtClean="0"/>
              <a:t>New fast ramping design </a:t>
            </a:r>
          </a:p>
          <a:p>
            <a:pPr lvl="1"/>
            <a:r>
              <a:rPr lang="en-US" sz="2200" dirty="0" smtClean="0"/>
              <a:t>100 km NC/SF machine – 6-8 </a:t>
            </a:r>
            <a:r>
              <a:rPr lang="en-US" sz="2200" dirty="0" err="1" smtClean="0"/>
              <a:t>TeV</a:t>
            </a:r>
            <a:r>
              <a:rPr lang="en-US" sz="2200" dirty="0" smtClean="0"/>
              <a:t> reach</a:t>
            </a:r>
          </a:p>
          <a:p>
            <a:pPr lvl="2"/>
            <a:r>
              <a:rPr lang="en-US" sz="1800" dirty="0" smtClean="0"/>
              <a:t>30-60 km of 2-in-1 iron dipole magnets, at least 1000 quadrupoles</a:t>
            </a:r>
          </a:p>
          <a:p>
            <a:pPr lvl="2"/>
            <a:endParaRPr lang="en-GB" sz="1600" dirty="0"/>
          </a:p>
        </p:txBody>
      </p:sp>
    </p:spTree>
    <p:extLst>
      <p:ext uri="{BB962C8B-B14F-4D97-AF65-F5344CB8AC3E}">
        <p14:creationId xmlns:p14="http://schemas.microsoft.com/office/powerpoint/2010/main" val="10342290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specific topics for studies</a:t>
            </a:r>
            <a:endParaRPr lang="en-US" dirty="0"/>
          </a:p>
        </p:txBody>
      </p:sp>
      <p:sp>
        <p:nvSpPr>
          <p:cNvPr id="3" name="Content Placeholder 2"/>
          <p:cNvSpPr>
            <a:spLocks noGrp="1"/>
          </p:cNvSpPr>
          <p:nvPr>
            <p:ph idx="1"/>
          </p:nvPr>
        </p:nvSpPr>
        <p:spPr>
          <a:xfrm>
            <a:off x="457200" y="914400"/>
            <a:ext cx="8229600" cy="4525963"/>
          </a:xfrm>
        </p:spPr>
        <p:txBody>
          <a:bodyPr/>
          <a:lstStyle/>
          <a:p>
            <a:r>
              <a:rPr lang="en-US" sz="2000" dirty="0" smtClean="0"/>
              <a:t>Minimum injection energy (field) in FHC</a:t>
            </a:r>
          </a:p>
          <a:p>
            <a:pPr lvl="1"/>
            <a:r>
              <a:rPr lang="en-US" sz="1800" dirty="0" smtClean="0"/>
              <a:t>Key question</a:t>
            </a:r>
          </a:p>
          <a:p>
            <a:pPr lvl="1"/>
            <a:r>
              <a:rPr lang="en-US" sz="1800" dirty="0" smtClean="0"/>
              <a:t>2 </a:t>
            </a:r>
            <a:r>
              <a:rPr lang="en-US" sz="1800" dirty="0" err="1" smtClean="0"/>
              <a:t>TeV</a:t>
            </a:r>
            <a:r>
              <a:rPr lang="en-US" sz="1800" dirty="0" smtClean="0"/>
              <a:t> opens other options for HEB...</a:t>
            </a:r>
          </a:p>
          <a:p>
            <a:r>
              <a:rPr lang="en-US" sz="2000" dirty="0" smtClean="0"/>
              <a:t>Maximum ‘flat-bottom’ time for FHC</a:t>
            </a:r>
          </a:p>
          <a:p>
            <a:pPr lvl="1"/>
            <a:r>
              <a:rPr lang="en-US" sz="1800" dirty="0" smtClean="0"/>
              <a:t>Need to know if target of ~10 minutes is adequate</a:t>
            </a:r>
          </a:p>
          <a:p>
            <a:r>
              <a:rPr lang="en-US" sz="2000" dirty="0" smtClean="0"/>
              <a:t>Feasibility </a:t>
            </a:r>
            <a:r>
              <a:rPr lang="en-US" sz="2000" dirty="0"/>
              <a:t>of LHC reuse for HEB</a:t>
            </a:r>
          </a:p>
          <a:p>
            <a:pPr lvl="1"/>
            <a:r>
              <a:rPr lang="en-US" sz="1800" dirty="0"/>
              <a:t>Lattice design for simplified </a:t>
            </a:r>
            <a:r>
              <a:rPr lang="en-US" sz="1800" dirty="0" smtClean="0"/>
              <a:t>synchrotron</a:t>
            </a:r>
            <a:endParaRPr lang="en-US" sz="1800" dirty="0"/>
          </a:p>
          <a:p>
            <a:pPr lvl="1"/>
            <a:r>
              <a:rPr lang="en-US" sz="1800" dirty="0" smtClean="0"/>
              <a:t>Key question of ramping </a:t>
            </a:r>
            <a:r>
              <a:rPr lang="en-US" sz="1800" dirty="0"/>
              <a:t>at ~</a:t>
            </a:r>
            <a:r>
              <a:rPr lang="en-US" sz="1800" dirty="0" smtClean="0"/>
              <a:t>50 </a:t>
            </a:r>
            <a:r>
              <a:rPr lang="en-US" sz="1800" dirty="0"/>
              <a:t>A/</a:t>
            </a:r>
            <a:r>
              <a:rPr lang="en-US" sz="1800" dirty="0" smtClean="0"/>
              <a:t>s. Tests???</a:t>
            </a:r>
            <a:endParaRPr lang="en-US" sz="1800" dirty="0"/>
          </a:p>
          <a:p>
            <a:pPr lvl="1"/>
            <a:r>
              <a:rPr lang="en-US" sz="1800" dirty="0" smtClean="0"/>
              <a:t>Availability (how often were there 4 consecutive LHC ramps??)</a:t>
            </a:r>
          </a:p>
          <a:p>
            <a:pPr lvl="1"/>
            <a:r>
              <a:rPr lang="en-US" sz="1800" dirty="0" smtClean="0"/>
              <a:t>Decommissioning feasibility</a:t>
            </a:r>
            <a:endParaRPr lang="en-US" sz="1800" dirty="0"/>
          </a:p>
          <a:p>
            <a:r>
              <a:rPr lang="en-US" sz="2000" dirty="0" smtClean="0"/>
              <a:t>Feasibility of HEB in 100 km tunnel</a:t>
            </a:r>
          </a:p>
          <a:p>
            <a:pPr lvl="1"/>
            <a:r>
              <a:rPr lang="en-US" sz="1800" dirty="0" smtClean="0"/>
              <a:t>Beam dynamics at 450 </a:t>
            </a:r>
            <a:r>
              <a:rPr lang="en-US" sz="1800" dirty="0" err="1" smtClean="0"/>
              <a:t>GeV</a:t>
            </a:r>
            <a:r>
              <a:rPr lang="en-US" sz="1800" dirty="0" smtClean="0"/>
              <a:t> injection energy</a:t>
            </a:r>
            <a:r>
              <a:rPr lang="en-US" sz="1800" dirty="0"/>
              <a:t> </a:t>
            </a:r>
            <a:r>
              <a:rPr lang="en-US" sz="1800" dirty="0" smtClean="0"/>
              <a:t>(</a:t>
            </a:r>
            <a:r>
              <a:rPr lang="en-US" sz="1800" dirty="0"/>
              <a:t>s</a:t>
            </a:r>
            <a:r>
              <a:rPr lang="en-US" sz="1800" dirty="0" smtClean="0"/>
              <a:t>pace charge, impedance, IBS, …)</a:t>
            </a:r>
          </a:p>
          <a:p>
            <a:pPr lvl="1"/>
            <a:r>
              <a:rPr lang="en-US" sz="1800" dirty="0" smtClean="0"/>
              <a:t>Basic lattice needed</a:t>
            </a:r>
          </a:p>
          <a:p>
            <a:r>
              <a:rPr lang="en-US" sz="2000" dirty="0" smtClean="0"/>
              <a:t>Preliminary cost scaling for magnet systems for all options</a:t>
            </a:r>
          </a:p>
          <a:p>
            <a:r>
              <a:rPr lang="en-US" sz="2000" dirty="0" smtClean="0"/>
              <a:t>Beam transfer, machine protection (these get difficult!) and layouts</a:t>
            </a:r>
          </a:p>
          <a:p>
            <a:pPr lvl="1"/>
            <a:endParaRPr lang="en-US" sz="1800" dirty="0" smtClean="0"/>
          </a:p>
          <a:p>
            <a:pPr lvl="1"/>
            <a:endParaRPr lang="en-US" sz="1800" dirty="0"/>
          </a:p>
        </p:txBody>
      </p:sp>
    </p:spTree>
    <p:extLst>
      <p:ext uri="{BB962C8B-B14F-4D97-AF65-F5344CB8AC3E}">
        <p14:creationId xmlns:p14="http://schemas.microsoft.com/office/powerpoint/2010/main" val="15697604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835788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on energy ranges</a:t>
            </a:r>
            <a:endParaRPr lang="en-GB" dirty="0"/>
          </a:p>
        </p:txBody>
      </p:sp>
      <p:sp>
        <p:nvSpPr>
          <p:cNvPr id="7" name="Content Placeholder 2"/>
          <p:cNvSpPr>
            <a:spLocks noGrp="1"/>
          </p:cNvSpPr>
          <p:nvPr>
            <p:ph idx="1"/>
          </p:nvPr>
        </p:nvSpPr>
        <p:spPr>
          <a:xfrm>
            <a:off x="4419600" y="1143000"/>
            <a:ext cx="4724400" cy="4525963"/>
          </a:xfrm>
        </p:spPr>
        <p:txBody>
          <a:bodyPr/>
          <a:lstStyle/>
          <a:p>
            <a:r>
              <a:rPr lang="en-US" sz="2000" dirty="0" smtClean="0">
                <a:solidFill>
                  <a:srgbClr val="0140A7"/>
                </a:solidFill>
              </a:rPr>
              <a:t>450 </a:t>
            </a:r>
            <a:r>
              <a:rPr lang="en-US" sz="2000" dirty="0" err="1" smtClean="0">
                <a:solidFill>
                  <a:srgbClr val="0140A7"/>
                </a:solidFill>
              </a:rPr>
              <a:t>GeV</a:t>
            </a:r>
            <a:r>
              <a:rPr lang="en-US" sz="2000" dirty="0" smtClean="0">
                <a:solidFill>
                  <a:srgbClr val="0140A7"/>
                </a:solidFill>
              </a:rPr>
              <a:t> to 3.2 </a:t>
            </a:r>
            <a:r>
              <a:rPr lang="en-US" sz="2000" dirty="0" err="1" smtClean="0">
                <a:solidFill>
                  <a:srgbClr val="0140A7"/>
                </a:solidFill>
              </a:rPr>
              <a:t>TeV</a:t>
            </a:r>
            <a:r>
              <a:rPr lang="en-US" sz="2000" dirty="0" smtClean="0">
                <a:solidFill>
                  <a:srgbClr val="0140A7"/>
                </a:solidFill>
              </a:rPr>
              <a:t> is actually modest compared to all other machines</a:t>
            </a:r>
          </a:p>
          <a:p>
            <a:r>
              <a:rPr lang="en-US" sz="2000" dirty="0" smtClean="0">
                <a:solidFill>
                  <a:srgbClr val="0140A7"/>
                </a:solidFill>
              </a:rPr>
              <a:t>No sensible reason to lower SPS extraction energy….</a:t>
            </a:r>
          </a:p>
          <a:p>
            <a:r>
              <a:rPr lang="en-US" sz="2000" dirty="0" smtClean="0">
                <a:solidFill>
                  <a:srgbClr val="0140A7"/>
                </a:solidFill>
              </a:rPr>
              <a:t>…what would an ‘ideal’ chain look like in this respect?</a:t>
            </a:r>
          </a:p>
          <a:p>
            <a:endParaRPr lang="en-US" sz="2000" dirty="0" smtClean="0"/>
          </a:p>
        </p:txBody>
      </p:sp>
      <p:graphicFrame>
        <p:nvGraphicFramePr>
          <p:cNvPr id="8" name="Chart 7"/>
          <p:cNvGraphicFramePr>
            <a:graphicFrameLocks/>
          </p:cNvGraphicFramePr>
          <p:nvPr>
            <p:extLst>
              <p:ext uri="{D42A27DB-BD31-4B8C-83A1-F6EECF244321}">
                <p14:modId xmlns:p14="http://schemas.microsoft.com/office/powerpoint/2010/main" val="319146221"/>
              </p:ext>
            </p:extLst>
          </p:nvPr>
        </p:nvGraphicFramePr>
        <p:xfrm>
          <a:off x="23191" y="9144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60766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on energy ranges</a:t>
            </a:r>
            <a:endParaRPr lang="en-GB" dirty="0"/>
          </a:p>
        </p:txBody>
      </p:sp>
      <p:sp>
        <p:nvSpPr>
          <p:cNvPr id="7" name="Content Placeholder 2"/>
          <p:cNvSpPr>
            <a:spLocks noGrp="1"/>
          </p:cNvSpPr>
          <p:nvPr>
            <p:ph idx="1"/>
          </p:nvPr>
        </p:nvSpPr>
        <p:spPr>
          <a:xfrm>
            <a:off x="4419600" y="1143000"/>
            <a:ext cx="4724400" cy="4525963"/>
          </a:xfrm>
        </p:spPr>
        <p:txBody>
          <a:bodyPr/>
          <a:lstStyle/>
          <a:p>
            <a:r>
              <a:rPr lang="en-US" sz="2000" dirty="0" smtClean="0">
                <a:solidFill>
                  <a:srgbClr val="0140A7"/>
                </a:solidFill>
              </a:rPr>
              <a:t>450 </a:t>
            </a:r>
            <a:r>
              <a:rPr lang="en-US" sz="2000" dirty="0" err="1" smtClean="0">
                <a:solidFill>
                  <a:srgbClr val="0140A7"/>
                </a:solidFill>
              </a:rPr>
              <a:t>GeV</a:t>
            </a:r>
            <a:r>
              <a:rPr lang="en-US" sz="2000" dirty="0" smtClean="0">
                <a:solidFill>
                  <a:srgbClr val="0140A7"/>
                </a:solidFill>
              </a:rPr>
              <a:t> to 3.2 </a:t>
            </a:r>
            <a:r>
              <a:rPr lang="en-US" sz="2000" dirty="0" err="1" smtClean="0">
                <a:solidFill>
                  <a:srgbClr val="0140A7"/>
                </a:solidFill>
              </a:rPr>
              <a:t>TeV</a:t>
            </a:r>
            <a:r>
              <a:rPr lang="en-US" sz="2000" dirty="0" smtClean="0">
                <a:solidFill>
                  <a:srgbClr val="0140A7"/>
                </a:solidFill>
              </a:rPr>
              <a:t> is actually modest compared to all other machines</a:t>
            </a:r>
          </a:p>
          <a:p>
            <a:r>
              <a:rPr lang="en-US" sz="2000" dirty="0" smtClean="0">
                <a:solidFill>
                  <a:srgbClr val="0140A7"/>
                </a:solidFill>
              </a:rPr>
              <a:t>No sensible reason to lower SPS extraction energy….</a:t>
            </a:r>
          </a:p>
          <a:p>
            <a:r>
              <a:rPr lang="en-US" sz="2000" dirty="0" smtClean="0">
                <a:solidFill>
                  <a:srgbClr val="0140A7"/>
                </a:solidFill>
              </a:rPr>
              <a:t>…what would an ‘ideal’ chain look like in this respect?</a:t>
            </a:r>
            <a:endParaRPr lang="en-US" sz="2000" dirty="0"/>
          </a:p>
        </p:txBody>
      </p:sp>
      <p:graphicFrame>
        <p:nvGraphicFramePr>
          <p:cNvPr id="8" name="Chart 7"/>
          <p:cNvGraphicFramePr>
            <a:graphicFrameLocks/>
          </p:cNvGraphicFramePr>
          <p:nvPr>
            <p:extLst>
              <p:ext uri="{D42A27DB-BD31-4B8C-83A1-F6EECF244321}">
                <p14:modId xmlns:p14="http://schemas.microsoft.com/office/powerpoint/2010/main" val="1096421971"/>
              </p:ext>
            </p:extLst>
          </p:nvPr>
        </p:nvGraphicFramePr>
        <p:xfrm>
          <a:off x="23191" y="9144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a:graphicFrameLocks/>
          </p:cNvGraphicFramePr>
          <p:nvPr>
            <p:extLst>
              <p:ext uri="{D42A27DB-BD31-4B8C-83A1-F6EECF244321}">
                <p14:modId xmlns:p14="http://schemas.microsoft.com/office/powerpoint/2010/main" val="1569180509"/>
              </p:ext>
            </p:extLst>
          </p:nvPr>
        </p:nvGraphicFramePr>
        <p:xfrm>
          <a:off x="4191000" y="396240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0" name="Content Placeholder 2"/>
          <p:cNvSpPr txBox="1">
            <a:spLocks/>
          </p:cNvSpPr>
          <p:nvPr/>
        </p:nvSpPr>
        <p:spPr bwMode="auto">
          <a:xfrm>
            <a:off x="0" y="3733800"/>
            <a:ext cx="43434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rgbClr val="333399"/>
                </a:solidFill>
                <a:latin typeface="+mn-lt"/>
                <a:ea typeface="+mn-ea"/>
                <a:cs typeface="+mn-cs"/>
              </a:defRPr>
            </a:lvl1pPr>
            <a:lvl2pPr marL="742950" indent="-285750" algn="l" rtl="0" fontAlgn="base">
              <a:spcBef>
                <a:spcPct val="20000"/>
              </a:spcBef>
              <a:spcAft>
                <a:spcPct val="0"/>
              </a:spcAft>
              <a:buChar char="–"/>
              <a:defRPr sz="2800">
                <a:solidFill>
                  <a:srgbClr val="333399"/>
                </a:solidFill>
                <a:latin typeface="+mn-lt"/>
              </a:defRPr>
            </a:lvl2pPr>
            <a:lvl3pPr marL="1143000" indent="-228600" algn="l" rtl="0" fontAlgn="base">
              <a:spcBef>
                <a:spcPct val="20000"/>
              </a:spcBef>
              <a:spcAft>
                <a:spcPct val="0"/>
              </a:spcAft>
              <a:buChar char="•"/>
              <a:defRPr sz="2400">
                <a:solidFill>
                  <a:srgbClr val="333399"/>
                </a:solidFill>
                <a:latin typeface="+mn-lt"/>
              </a:defRPr>
            </a:lvl3pPr>
            <a:lvl4pPr marL="1600200" indent="-228600" algn="l" rtl="0" fontAlgn="base">
              <a:spcBef>
                <a:spcPct val="20000"/>
              </a:spcBef>
              <a:spcAft>
                <a:spcPct val="0"/>
              </a:spcAft>
              <a:buChar char="–"/>
              <a:defRPr sz="2000">
                <a:solidFill>
                  <a:srgbClr val="333399"/>
                </a:solidFill>
                <a:latin typeface="+mn-lt"/>
              </a:defRPr>
            </a:lvl4pPr>
            <a:lvl5pPr marL="2057400" indent="-228600" algn="l" rtl="0" fontAlgn="base">
              <a:spcBef>
                <a:spcPct val="20000"/>
              </a:spcBef>
              <a:spcAft>
                <a:spcPct val="0"/>
              </a:spcAft>
              <a:buChar char="»"/>
              <a:defRPr sz="2000">
                <a:solidFill>
                  <a:srgbClr val="333399"/>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dirty="0">
                <a:solidFill>
                  <a:srgbClr val="0140A7"/>
                </a:solidFill>
              </a:rPr>
              <a:t>R</a:t>
            </a:r>
            <a:r>
              <a:rPr lang="en-US" sz="2000" dirty="0" smtClean="0">
                <a:solidFill>
                  <a:srgbClr val="0140A7"/>
                </a:solidFill>
              </a:rPr>
              <a:t>euse </a:t>
            </a:r>
            <a:r>
              <a:rPr lang="en-US" sz="2000" dirty="0">
                <a:solidFill>
                  <a:srgbClr val="0140A7"/>
                </a:solidFill>
              </a:rPr>
              <a:t>SPS and LHC tunnels?</a:t>
            </a:r>
          </a:p>
          <a:p>
            <a:r>
              <a:rPr lang="en-US" sz="2000" kern="0" dirty="0" smtClean="0">
                <a:solidFill>
                  <a:srgbClr val="0140A7"/>
                </a:solidFill>
              </a:rPr>
              <a:t>5 </a:t>
            </a:r>
            <a:r>
              <a:rPr lang="en-US" sz="2000" kern="0" dirty="0" err="1" smtClean="0">
                <a:solidFill>
                  <a:srgbClr val="0140A7"/>
                </a:solidFill>
              </a:rPr>
              <a:t>GeV</a:t>
            </a:r>
            <a:r>
              <a:rPr lang="en-US" sz="2000" kern="0" dirty="0" smtClean="0">
                <a:solidFill>
                  <a:srgbClr val="0140A7"/>
                </a:solidFill>
              </a:rPr>
              <a:t> SPL</a:t>
            </a:r>
          </a:p>
          <a:p>
            <a:r>
              <a:rPr lang="en-US" sz="2000" kern="0" dirty="0" smtClean="0">
                <a:solidFill>
                  <a:srgbClr val="0140A7"/>
                </a:solidFill>
              </a:rPr>
              <a:t>125 </a:t>
            </a:r>
            <a:r>
              <a:rPr lang="en-US" sz="2000" kern="0" dirty="0" err="1" smtClean="0">
                <a:solidFill>
                  <a:srgbClr val="0140A7"/>
                </a:solidFill>
              </a:rPr>
              <a:t>GeV</a:t>
            </a:r>
            <a:r>
              <a:rPr lang="en-US" sz="2000" kern="0" dirty="0" smtClean="0">
                <a:solidFill>
                  <a:srgbClr val="0140A7"/>
                </a:solidFill>
              </a:rPr>
              <a:t> Medium Energy Booster</a:t>
            </a:r>
          </a:p>
          <a:p>
            <a:r>
              <a:rPr lang="en-US" sz="2000" kern="0" dirty="0" smtClean="0">
                <a:solidFill>
                  <a:srgbClr val="0140A7"/>
                </a:solidFill>
              </a:rPr>
              <a:t>3.2 </a:t>
            </a:r>
            <a:r>
              <a:rPr lang="en-US" sz="2000" kern="0" dirty="0" err="1" smtClean="0">
                <a:solidFill>
                  <a:srgbClr val="0140A7"/>
                </a:solidFill>
              </a:rPr>
              <a:t>TeV</a:t>
            </a:r>
            <a:r>
              <a:rPr lang="en-US" sz="2000" kern="0" dirty="0" smtClean="0">
                <a:solidFill>
                  <a:srgbClr val="0140A7"/>
                </a:solidFill>
              </a:rPr>
              <a:t> High Energy Booster</a:t>
            </a:r>
          </a:p>
          <a:p>
            <a:pPr lvl="1"/>
            <a:r>
              <a:rPr lang="en-US" sz="1600" kern="0" dirty="0" smtClean="0">
                <a:solidFill>
                  <a:srgbClr val="0140A7"/>
                </a:solidFill>
              </a:rPr>
              <a:t>x25 range for both machines</a:t>
            </a:r>
            <a:endParaRPr lang="en-US" sz="2000" kern="0" dirty="0">
              <a:solidFill>
                <a:srgbClr val="0140A7"/>
              </a:solidFill>
            </a:endParaRPr>
          </a:p>
          <a:p>
            <a:pPr lvl="1"/>
            <a:r>
              <a:rPr lang="en-US" sz="2000" kern="0" dirty="0" smtClean="0">
                <a:solidFill>
                  <a:srgbClr val="0140A7"/>
                </a:solidFill>
              </a:rPr>
              <a:t>NC/SF technology for both</a:t>
            </a:r>
            <a:endParaRPr lang="en-US" sz="1600" kern="0" dirty="0"/>
          </a:p>
        </p:txBody>
      </p:sp>
    </p:spTree>
    <p:extLst>
      <p:ext uri="{BB962C8B-B14F-4D97-AF65-F5344CB8AC3E}">
        <p14:creationId xmlns:p14="http://schemas.microsoft.com/office/powerpoint/2010/main" val="11454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3886200" y="2123665"/>
            <a:ext cx="4038600" cy="30155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dirty="0" smtClean="0"/>
              <a:t>Another FHC injector chain…</a:t>
            </a:r>
            <a:endParaRPr lang="en-GB" dirty="0"/>
          </a:p>
        </p:txBody>
      </p:sp>
      <p:sp>
        <p:nvSpPr>
          <p:cNvPr id="6" name="Rectangle 5"/>
          <p:cNvSpPr/>
          <p:nvPr/>
        </p:nvSpPr>
        <p:spPr>
          <a:xfrm>
            <a:off x="1575490" y="2124579"/>
            <a:ext cx="1877439" cy="30155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stCxn id="6" idx="1"/>
            <a:endCxn id="36" idx="0"/>
          </p:cNvCxnSpPr>
          <p:nvPr/>
        </p:nvCxnSpPr>
        <p:spPr>
          <a:xfrm>
            <a:off x="1575490" y="2275358"/>
            <a:ext cx="6787604" cy="106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856819" y="1472574"/>
            <a:ext cx="1417375" cy="584775"/>
          </a:xfrm>
          <a:prstGeom prst="rect">
            <a:avLst/>
          </a:prstGeom>
          <a:noFill/>
          <a:ln>
            <a:noFill/>
          </a:ln>
        </p:spPr>
        <p:txBody>
          <a:bodyPr wrap="none" rtlCol="0">
            <a:spAutoFit/>
          </a:bodyPr>
          <a:lstStyle/>
          <a:p>
            <a:pPr algn="ctr"/>
            <a:r>
              <a:rPr lang="en-US" dirty="0" smtClean="0"/>
              <a:t>LINAC4</a:t>
            </a:r>
          </a:p>
          <a:p>
            <a:pPr algn="ctr"/>
            <a:r>
              <a:rPr lang="en-US" sz="1400" dirty="0" smtClean="0"/>
              <a:t>0-160 MeV (H-)</a:t>
            </a:r>
            <a:endParaRPr lang="en-GB" sz="1400" dirty="0"/>
          </a:p>
        </p:txBody>
      </p:sp>
      <p:sp>
        <p:nvSpPr>
          <p:cNvPr id="35" name="Oval 34"/>
          <p:cNvSpPr/>
          <p:nvPr/>
        </p:nvSpPr>
        <p:spPr>
          <a:xfrm>
            <a:off x="3505202" y="3125972"/>
            <a:ext cx="4800600" cy="1085850"/>
          </a:xfrm>
          <a:prstGeom prst="ellipse">
            <a:avLst/>
          </a:prstGeom>
          <a:solidFill>
            <a:schemeClr val="bg1"/>
          </a:solid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40" name="TextBox 39"/>
          <p:cNvSpPr txBox="1"/>
          <p:nvPr/>
        </p:nvSpPr>
        <p:spPr>
          <a:xfrm>
            <a:off x="5151930" y="3376509"/>
            <a:ext cx="1507143" cy="584775"/>
          </a:xfrm>
          <a:prstGeom prst="rect">
            <a:avLst/>
          </a:prstGeom>
          <a:noFill/>
          <a:ln>
            <a:noFill/>
          </a:ln>
        </p:spPr>
        <p:txBody>
          <a:bodyPr wrap="none" rtlCol="0">
            <a:spAutoFit/>
          </a:bodyPr>
          <a:lstStyle/>
          <a:p>
            <a:pPr algn="ctr"/>
            <a:r>
              <a:rPr lang="en-US" dirty="0" smtClean="0">
                <a:solidFill>
                  <a:srgbClr val="FF0000"/>
                </a:solidFill>
              </a:rPr>
              <a:t>7 km MEB</a:t>
            </a:r>
          </a:p>
          <a:p>
            <a:pPr algn="ctr"/>
            <a:r>
              <a:rPr lang="en-US" sz="1400" dirty="0" smtClean="0">
                <a:solidFill>
                  <a:srgbClr val="FF0000"/>
                </a:solidFill>
              </a:rPr>
              <a:t>5-125 </a:t>
            </a:r>
            <a:r>
              <a:rPr lang="en-US" sz="1400" dirty="0" err="1" smtClean="0">
                <a:solidFill>
                  <a:srgbClr val="FF0000"/>
                </a:solidFill>
              </a:rPr>
              <a:t>GeV</a:t>
            </a:r>
            <a:r>
              <a:rPr lang="en-US" sz="1400" dirty="0" smtClean="0">
                <a:solidFill>
                  <a:srgbClr val="FF0000"/>
                </a:solidFill>
              </a:rPr>
              <a:t> (x25)</a:t>
            </a:r>
            <a:endParaRPr lang="en-GB" sz="1400" dirty="0">
              <a:solidFill>
                <a:srgbClr val="FF0000"/>
              </a:solidFill>
            </a:endParaRPr>
          </a:p>
        </p:txBody>
      </p:sp>
      <p:sp>
        <p:nvSpPr>
          <p:cNvPr id="41" name="Oval 40"/>
          <p:cNvSpPr/>
          <p:nvPr/>
        </p:nvSpPr>
        <p:spPr>
          <a:xfrm>
            <a:off x="258593" y="4419600"/>
            <a:ext cx="8762999" cy="1905000"/>
          </a:xfrm>
          <a:prstGeom prst="ellipse">
            <a:avLst/>
          </a:prstGeom>
          <a:solidFill>
            <a:schemeClr val="bg1"/>
          </a:solid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Connector 41"/>
          <p:cNvCxnSpPr/>
          <p:nvPr/>
        </p:nvCxnSpPr>
        <p:spPr>
          <a:xfrm flipV="1">
            <a:off x="2565506" y="4114800"/>
            <a:ext cx="2012438" cy="4191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697190" y="5079713"/>
            <a:ext cx="1761508" cy="584775"/>
          </a:xfrm>
          <a:prstGeom prst="rect">
            <a:avLst/>
          </a:prstGeom>
          <a:noFill/>
          <a:ln>
            <a:noFill/>
          </a:ln>
        </p:spPr>
        <p:txBody>
          <a:bodyPr wrap="none" rtlCol="0">
            <a:spAutoFit/>
          </a:bodyPr>
          <a:lstStyle/>
          <a:p>
            <a:pPr algn="ctr"/>
            <a:r>
              <a:rPr lang="en-US" b="1" dirty="0" smtClean="0">
                <a:solidFill>
                  <a:srgbClr val="FF0000"/>
                </a:solidFill>
              </a:rPr>
              <a:t>27 km HEB</a:t>
            </a:r>
          </a:p>
          <a:p>
            <a:pPr algn="ctr"/>
            <a:r>
              <a:rPr lang="en-US" sz="1400" b="1" dirty="0" smtClean="0">
                <a:solidFill>
                  <a:srgbClr val="FF0000"/>
                </a:solidFill>
              </a:rPr>
              <a:t>125 – 3.2 </a:t>
            </a:r>
            <a:r>
              <a:rPr lang="en-US" sz="1400" b="1" dirty="0" err="1" smtClean="0">
                <a:solidFill>
                  <a:srgbClr val="FF0000"/>
                </a:solidFill>
              </a:rPr>
              <a:t>TeV</a:t>
            </a:r>
            <a:r>
              <a:rPr lang="en-US" sz="1400" b="1" dirty="0" smtClean="0">
                <a:solidFill>
                  <a:srgbClr val="FF0000"/>
                </a:solidFill>
              </a:rPr>
              <a:t> (x25)</a:t>
            </a:r>
            <a:endParaRPr lang="en-GB" sz="1400" b="1" dirty="0">
              <a:solidFill>
                <a:srgbClr val="FF0000"/>
              </a:solidFill>
            </a:endParaRPr>
          </a:p>
        </p:txBody>
      </p:sp>
      <p:cxnSp>
        <p:nvCxnSpPr>
          <p:cNvPr id="50" name="Straight Connector 49"/>
          <p:cNvCxnSpPr/>
          <p:nvPr/>
        </p:nvCxnSpPr>
        <p:spPr>
          <a:xfrm flipV="1">
            <a:off x="7391400" y="5664488"/>
            <a:ext cx="1447800" cy="736312"/>
          </a:xfrm>
          <a:prstGeom prst="line">
            <a:avLst/>
          </a:prstGeom>
          <a:ln w="19050">
            <a:solidFill>
              <a:srgbClr val="FF0000"/>
            </a:solidFill>
            <a:headEnd type="triangle" w="lg" len="lg"/>
            <a:tailEnd type="non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7422340" y="6273225"/>
            <a:ext cx="1602619" cy="584775"/>
          </a:xfrm>
          <a:prstGeom prst="rect">
            <a:avLst/>
          </a:prstGeom>
          <a:noFill/>
          <a:ln>
            <a:noFill/>
          </a:ln>
        </p:spPr>
        <p:txBody>
          <a:bodyPr wrap="none" rtlCol="0">
            <a:spAutoFit/>
          </a:bodyPr>
          <a:lstStyle/>
          <a:p>
            <a:pPr algn="ctr"/>
            <a:r>
              <a:rPr lang="en-US" dirty="0" smtClean="0"/>
              <a:t>To FHC</a:t>
            </a:r>
          </a:p>
          <a:p>
            <a:pPr algn="ctr"/>
            <a:r>
              <a:rPr lang="en-US" sz="1400" dirty="0" smtClean="0"/>
              <a:t>3.2 - 50 </a:t>
            </a:r>
            <a:r>
              <a:rPr lang="en-US" sz="1400" dirty="0" err="1" smtClean="0"/>
              <a:t>TeV</a:t>
            </a:r>
            <a:r>
              <a:rPr lang="en-US" sz="1400" dirty="0" smtClean="0"/>
              <a:t> (x16)</a:t>
            </a:r>
            <a:endParaRPr lang="en-GB" sz="1400" dirty="0"/>
          </a:p>
        </p:txBody>
      </p:sp>
      <p:sp>
        <p:nvSpPr>
          <p:cNvPr id="36" name="Arc 35"/>
          <p:cNvSpPr/>
          <p:nvPr/>
        </p:nvSpPr>
        <p:spPr>
          <a:xfrm>
            <a:off x="7724571" y="2286000"/>
            <a:ext cx="1297021" cy="958986"/>
          </a:xfrm>
          <a:prstGeom prst="arc">
            <a:avLst>
              <a:gd name="adj1" fmla="val 16128396"/>
              <a:gd name="adj2" fmla="val 5637720"/>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TextBox 36"/>
          <p:cNvSpPr txBox="1"/>
          <p:nvPr/>
        </p:nvSpPr>
        <p:spPr>
          <a:xfrm>
            <a:off x="5107046" y="1538890"/>
            <a:ext cx="1596912" cy="584775"/>
          </a:xfrm>
          <a:prstGeom prst="rect">
            <a:avLst/>
          </a:prstGeom>
          <a:noFill/>
          <a:ln>
            <a:noFill/>
          </a:ln>
        </p:spPr>
        <p:txBody>
          <a:bodyPr wrap="none" rtlCol="0">
            <a:spAutoFit/>
          </a:bodyPr>
          <a:lstStyle/>
          <a:p>
            <a:pPr algn="ctr"/>
            <a:r>
              <a:rPr lang="en-US" dirty="0" smtClean="0"/>
              <a:t>LP-SPS</a:t>
            </a:r>
          </a:p>
          <a:p>
            <a:pPr algn="ctr"/>
            <a:r>
              <a:rPr lang="en-US" sz="1400" dirty="0" smtClean="0"/>
              <a:t>0.16 – 5 </a:t>
            </a:r>
            <a:r>
              <a:rPr lang="en-US" sz="1400" dirty="0" err="1"/>
              <a:t>G</a:t>
            </a:r>
            <a:r>
              <a:rPr lang="en-US" sz="1400" dirty="0" err="1" smtClean="0"/>
              <a:t>eV</a:t>
            </a:r>
            <a:r>
              <a:rPr lang="en-US" sz="1400" dirty="0" smtClean="0"/>
              <a:t> (H-)</a:t>
            </a:r>
            <a:endParaRPr lang="en-GB" sz="1400" dirty="0"/>
          </a:p>
        </p:txBody>
      </p:sp>
      <p:cxnSp>
        <p:nvCxnSpPr>
          <p:cNvPr id="38" name="Straight Connector 37"/>
          <p:cNvCxnSpPr>
            <a:endCxn id="36" idx="2"/>
          </p:cNvCxnSpPr>
          <p:nvPr/>
        </p:nvCxnSpPr>
        <p:spPr>
          <a:xfrm>
            <a:off x="6553200" y="3125972"/>
            <a:ext cx="1786715" cy="11838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7033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p:txBody>
          <a:bodyPr/>
          <a:lstStyle/>
          <a:p>
            <a:r>
              <a:rPr lang="en-US" dirty="0" smtClean="0"/>
              <a:t>Initial assumptions</a:t>
            </a:r>
          </a:p>
          <a:p>
            <a:pPr lvl="1"/>
            <a:r>
              <a:rPr lang="en-US" dirty="0" smtClean="0"/>
              <a:t>Requirements, </a:t>
            </a:r>
            <a:r>
              <a:rPr lang="en-US" dirty="0"/>
              <a:t>p</a:t>
            </a:r>
            <a:r>
              <a:rPr lang="en-US" dirty="0" smtClean="0"/>
              <a:t>re-injector performance, constraints</a:t>
            </a:r>
          </a:p>
          <a:p>
            <a:r>
              <a:rPr lang="en-US" dirty="0" smtClean="0"/>
              <a:t>HEB tunnel options and features</a:t>
            </a:r>
          </a:p>
          <a:p>
            <a:pPr lvl="1"/>
            <a:r>
              <a:rPr lang="en-US" dirty="0" smtClean="0"/>
              <a:t>SPS</a:t>
            </a:r>
          </a:p>
          <a:p>
            <a:pPr lvl="1"/>
            <a:r>
              <a:rPr lang="en-US" dirty="0" smtClean="0"/>
              <a:t>LHC</a:t>
            </a:r>
          </a:p>
          <a:p>
            <a:pPr lvl="1"/>
            <a:r>
              <a:rPr lang="en-US" dirty="0" smtClean="0"/>
              <a:t>FHC </a:t>
            </a:r>
          </a:p>
          <a:p>
            <a:r>
              <a:rPr lang="en-US" dirty="0" smtClean="0"/>
              <a:t>Main directions for future investigation</a:t>
            </a:r>
          </a:p>
        </p:txBody>
      </p:sp>
    </p:spTree>
    <p:extLst>
      <p:ext uri="{BB962C8B-B14F-4D97-AF65-F5344CB8AC3E}">
        <p14:creationId xmlns:p14="http://schemas.microsoft.com/office/powerpoint/2010/main" val="8729841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space charge….</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3787948317"/>
              </p:ext>
            </p:extLst>
          </p:nvPr>
        </p:nvGraphicFramePr>
        <p:xfrm>
          <a:off x="2133600" y="1219200"/>
          <a:ext cx="4876800" cy="3346450"/>
        </p:xfrm>
        <a:graphic>
          <a:graphicData uri="http://schemas.openxmlformats.org/drawingml/2006/chart">
            <c:chart xmlns:c="http://schemas.openxmlformats.org/drawingml/2006/chart" xmlns:r="http://schemas.openxmlformats.org/officeDocument/2006/relationships" r:id="rId2"/>
          </a:graphicData>
        </a:graphic>
      </p:graphicFrame>
      <p:sp>
        <p:nvSpPr>
          <p:cNvPr id="5" name="Content Placeholder 2"/>
          <p:cNvSpPr>
            <a:spLocks noGrp="1"/>
          </p:cNvSpPr>
          <p:nvPr>
            <p:ph idx="1"/>
          </p:nvPr>
        </p:nvSpPr>
        <p:spPr>
          <a:xfrm>
            <a:off x="228600" y="4495800"/>
            <a:ext cx="8915400" cy="2133600"/>
          </a:xfrm>
        </p:spPr>
        <p:txBody>
          <a:bodyPr/>
          <a:lstStyle/>
          <a:p>
            <a:r>
              <a:rPr lang="en-US" sz="2000" dirty="0" smtClean="0">
                <a:solidFill>
                  <a:srgbClr val="0140A7"/>
                </a:solidFill>
              </a:rPr>
              <a:t>~7 km ring in SPS tunnel with 5 </a:t>
            </a:r>
            <a:r>
              <a:rPr lang="en-US" sz="2000" dirty="0" err="1" smtClean="0">
                <a:solidFill>
                  <a:srgbClr val="0140A7"/>
                </a:solidFill>
              </a:rPr>
              <a:t>GeV</a:t>
            </a:r>
            <a:r>
              <a:rPr lang="en-US" sz="2000" dirty="0" smtClean="0">
                <a:solidFill>
                  <a:srgbClr val="0140A7"/>
                </a:solidFill>
              </a:rPr>
              <a:t> injection energy will have ~5x large </a:t>
            </a:r>
            <a:r>
              <a:rPr lang="en-US" sz="2000" dirty="0" err="1" smtClean="0">
                <a:solidFill>
                  <a:srgbClr val="0140A7"/>
                </a:solidFill>
                <a:latin typeface="Symbol" charset="2"/>
                <a:cs typeface="Symbol" charset="2"/>
              </a:rPr>
              <a:t>D</a:t>
            </a:r>
            <a:r>
              <a:rPr lang="en-US" sz="2000" dirty="0" err="1" smtClean="0">
                <a:solidFill>
                  <a:srgbClr val="0140A7"/>
                </a:solidFill>
              </a:rPr>
              <a:t>q</a:t>
            </a:r>
            <a:r>
              <a:rPr lang="en-US" sz="2000" baseline="-25000" dirty="0" err="1" smtClean="0">
                <a:solidFill>
                  <a:srgbClr val="0140A7"/>
                </a:solidFill>
              </a:rPr>
              <a:t>y</a:t>
            </a:r>
            <a:r>
              <a:rPr lang="en-US" sz="2000" dirty="0" smtClean="0">
                <a:solidFill>
                  <a:srgbClr val="0140A7"/>
                </a:solidFill>
              </a:rPr>
              <a:t> than PS2 (for same bunch intensity and length)</a:t>
            </a:r>
          </a:p>
          <a:p>
            <a:pPr lvl="1"/>
            <a:r>
              <a:rPr lang="en-US" sz="1600" dirty="0" smtClean="0">
                <a:solidFill>
                  <a:srgbClr val="0140A7"/>
                </a:solidFill>
              </a:rPr>
              <a:t>PS2 was designed for </a:t>
            </a:r>
            <a:r>
              <a:rPr lang="en-US" sz="1600" dirty="0" err="1" smtClean="0">
                <a:solidFill>
                  <a:srgbClr val="0140A7"/>
                </a:solidFill>
                <a:latin typeface="Symbol" charset="2"/>
                <a:cs typeface="Symbol" charset="2"/>
              </a:rPr>
              <a:t>D</a:t>
            </a:r>
            <a:r>
              <a:rPr lang="en-US" sz="1600" dirty="0" err="1" smtClean="0">
                <a:solidFill>
                  <a:srgbClr val="0140A7"/>
                </a:solidFill>
              </a:rPr>
              <a:t>q</a:t>
            </a:r>
            <a:r>
              <a:rPr lang="en-US" sz="1600" baseline="-25000" dirty="0" err="1" smtClean="0">
                <a:solidFill>
                  <a:srgbClr val="0140A7"/>
                </a:solidFill>
              </a:rPr>
              <a:t>y</a:t>
            </a:r>
            <a:r>
              <a:rPr lang="en-US" sz="1600" dirty="0" smtClean="0">
                <a:solidFill>
                  <a:srgbClr val="0140A7"/>
                </a:solidFill>
              </a:rPr>
              <a:t> of -0.2 for 4e11 p+ at 25 ns</a:t>
            </a:r>
          </a:p>
          <a:p>
            <a:pPr lvl="1"/>
            <a:r>
              <a:rPr lang="en-US" sz="1600" dirty="0" smtClean="0">
                <a:solidFill>
                  <a:srgbClr val="0140A7"/>
                </a:solidFill>
              </a:rPr>
              <a:t>Will already be at/above limit for 0.8e11 p+, with no margin for clever filling schemes etc.</a:t>
            </a:r>
            <a:endParaRPr lang="en-US" sz="1600" dirty="0" smtClean="0"/>
          </a:p>
        </p:txBody>
      </p:sp>
    </p:spTree>
    <p:extLst>
      <p:ext uri="{BB962C8B-B14F-4D97-AF65-F5344CB8AC3E}">
        <p14:creationId xmlns:p14="http://schemas.microsoft.com/office/powerpoint/2010/main" val="17719954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0796917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ramp-rate and cycling limits</a:t>
            </a:r>
            <a:endParaRPr lang="en-GB" dirty="0"/>
          </a:p>
        </p:txBody>
      </p:sp>
      <p:sp>
        <p:nvSpPr>
          <p:cNvPr id="3" name="Content Placeholder 2"/>
          <p:cNvSpPr>
            <a:spLocks noGrp="1"/>
          </p:cNvSpPr>
          <p:nvPr>
            <p:ph idx="1"/>
          </p:nvPr>
        </p:nvSpPr>
        <p:spPr>
          <a:xfrm>
            <a:off x="457200" y="990600"/>
            <a:ext cx="8229600" cy="4525963"/>
          </a:xfrm>
        </p:spPr>
        <p:txBody>
          <a:bodyPr/>
          <a:lstStyle/>
          <a:p>
            <a:pPr marL="0" indent="0">
              <a:buNone/>
            </a:pPr>
            <a:r>
              <a:rPr lang="en-GB" sz="2000" dirty="0" smtClean="0"/>
              <a:t>Factors which could limit the ramp rate for the LHC main dipoles and </a:t>
            </a:r>
            <a:r>
              <a:rPr lang="en-GB" sz="2000" dirty="0" err="1" smtClean="0"/>
              <a:t>quadrupoles</a:t>
            </a:r>
            <a:r>
              <a:rPr lang="en-GB" sz="2000" dirty="0" smtClean="0"/>
              <a:t>, between 0.5 and 3.8 T: </a:t>
            </a:r>
          </a:p>
          <a:p>
            <a:r>
              <a:rPr lang="en-GB" sz="2000" dirty="0" smtClean="0"/>
              <a:t>Maximum voltage per magnet (and insulation to ground)?</a:t>
            </a:r>
          </a:p>
          <a:p>
            <a:pPr lvl="1"/>
            <a:r>
              <a:rPr lang="en-GB" sz="1800" dirty="0" smtClean="0"/>
              <a:t>“900 </a:t>
            </a:r>
            <a:r>
              <a:rPr lang="en-GB" sz="1800" dirty="0"/>
              <a:t>V for </a:t>
            </a:r>
            <a:r>
              <a:rPr lang="en-GB" sz="1800" dirty="0" smtClean="0"/>
              <a:t>dipoles” (presently ~150 V for ramp-up)</a:t>
            </a:r>
            <a:endParaRPr lang="en-GB" sz="1800" dirty="0"/>
          </a:p>
          <a:p>
            <a:r>
              <a:rPr lang="en-GB" sz="2000" dirty="0" smtClean="0"/>
              <a:t>Ramp-induced quench?</a:t>
            </a:r>
          </a:p>
          <a:p>
            <a:pPr lvl="1"/>
            <a:r>
              <a:rPr lang="en-GB" sz="1800" dirty="0" smtClean="0"/>
              <a:t>“LHC </a:t>
            </a:r>
            <a:r>
              <a:rPr lang="en-GB" sz="1800" dirty="0"/>
              <a:t>dipoles could probably work up to 100 A/s (</a:t>
            </a:r>
            <a:r>
              <a:rPr lang="en-GB" sz="1800" dirty="0">
                <a:solidFill>
                  <a:srgbClr val="FF0000"/>
                </a:solidFill>
              </a:rPr>
              <a:t>10 times the nominal</a:t>
            </a:r>
            <a:r>
              <a:rPr lang="en-GB" sz="1800" dirty="0"/>
              <a:t>) from the dB/</a:t>
            </a:r>
            <a:r>
              <a:rPr lang="en-GB" sz="1800" dirty="0" err="1"/>
              <a:t>dt</a:t>
            </a:r>
            <a:r>
              <a:rPr lang="en-GB" sz="1800" dirty="0"/>
              <a:t> </a:t>
            </a:r>
            <a:r>
              <a:rPr lang="en-GB" sz="1800" dirty="0" smtClean="0"/>
              <a:t>capacity”</a:t>
            </a:r>
            <a:endParaRPr lang="en-GB" sz="1800" dirty="0"/>
          </a:p>
          <a:p>
            <a:r>
              <a:rPr lang="en-GB" sz="2000" dirty="0"/>
              <a:t>Effects on field </a:t>
            </a:r>
            <a:r>
              <a:rPr lang="en-GB" sz="2000" dirty="0" smtClean="0"/>
              <a:t>quality?</a:t>
            </a:r>
            <a:endParaRPr lang="en-GB" sz="2000" dirty="0"/>
          </a:p>
          <a:p>
            <a:pPr lvl="1"/>
            <a:r>
              <a:rPr lang="en-GB" sz="1800" dirty="0"/>
              <a:t>“negligible at 10 A/s, the </a:t>
            </a:r>
            <a:r>
              <a:rPr lang="en-GB" sz="1800" dirty="0" err="1"/>
              <a:t>interstrand</a:t>
            </a:r>
            <a:r>
              <a:rPr lang="en-GB" sz="1800" dirty="0"/>
              <a:t> resistance is about 5 times larger than lower acceptable limit. I would expect visible effects (requiring compensation) at </a:t>
            </a:r>
            <a:r>
              <a:rPr lang="en-GB" sz="1800" dirty="0">
                <a:solidFill>
                  <a:srgbClr val="FF0000"/>
                </a:solidFill>
              </a:rPr>
              <a:t>5 times the present ramp-rate</a:t>
            </a:r>
            <a:r>
              <a:rPr lang="en-GB" sz="1800" dirty="0"/>
              <a:t>, say 50 A/s</a:t>
            </a:r>
            <a:r>
              <a:rPr lang="en-GB" sz="1800" dirty="0" smtClean="0"/>
              <a:t>”</a:t>
            </a:r>
            <a:r>
              <a:rPr lang="en-GB" sz="2000" dirty="0"/>
              <a:t> </a:t>
            </a:r>
          </a:p>
          <a:p>
            <a:r>
              <a:rPr lang="en-GB" sz="2000" dirty="0" smtClean="0"/>
              <a:t>QPS sensitivity</a:t>
            </a:r>
            <a:r>
              <a:rPr lang="en-GB" sz="2000" dirty="0"/>
              <a:t>?</a:t>
            </a:r>
          </a:p>
          <a:p>
            <a:pPr lvl="1"/>
            <a:r>
              <a:rPr lang="en-GB" sz="1800" dirty="0" smtClean="0"/>
              <a:t>“</a:t>
            </a:r>
            <a:r>
              <a:rPr lang="en-GB" sz="1800" dirty="0" smtClean="0">
                <a:solidFill>
                  <a:srgbClr val="FF0000"/>
                </a:solidFill>
              </a:rPr>
              <a:t>this </a:t>
            </a:r>
            <a:r>
              <a:rPr lang="en-GB" sz="1800" dirty="0">
                <a:solidFill>
                  <a:srgbClr val="FF0000"/>
                </a:solidFill>
              </a:rPr>
              <a:t>would be a real bugger</a:t>
            </a:r>
            <a:r>
              <a:rPr lang="en-GB" sz="1800" dirty="0"/>
              <a:t>. At present thresholds are around 100 to 200 mV, but we have magnets for which aperture compensation does not work well, not really clear why. It may be possible to double the detection threshold, but not much more (i.e. ramps at 20 A/s). Doing better will require new detection </a:t>
            </a:r>
            <a:r>
              <a:rPr lang="en-GB" sz="1800" dirty="0" smtClean="0"/>
              <a:t>architecture”</a:t>
            </a:r>
            <a:endParaRPr lang="en-GB" sz="2000" dirty="0"/>
          </a:p>
        </p:txBody>
      </p:sp>
    </p:spTree>
    <p:extLst>
      <p:ext uri="{BB962C8B-B14F-4D97-AF65-F5344CB8AC3E}">
        <p14:creationId xmlns:p14="http://schemas.microsoft.com/office/powerpoint/2010/main" val="24049799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ramp-rate and cycling limits</a:t>
            </a:r>
            <a:endParaRPr lang="en-GB" dirty="0"/>
          </a:p>
        </p:txBody>
      </p:sp>
      <p:sp>
        <p:nvSpPr>
          <p:cNvPr id="3" name="Content Placeholder 2"/>
          <p:cNvSpPr>
            <a:spLocks noGrp="1"/>
          </p:cNvSpPr>
          <p:nvPr>
            <p:ph idx="1"/>
          </p:nvPr>
        </p:nvSpPr>
        <p:spPr>
          <a:xfrm>
            <a:off x="457200" y="990600"/>
            <a:ext cx="8229600" cy="4525963"/>
          </a:xfrm>
        </p:spPr>
        <p:txBody>
          <a:bodyPr/>
          <a:lstStyle/>
          <a:p>
            <a:r>
              <a:rPr lang="en-GB" sz="2000" dirty="0" smtClean="0"/>
              <a:t>Limitation </a:t>
            </a:r>
            <a:r>
              <a:rPr lang="en-GB" sz="2000" dirty="0"/>
              <a:t>on mechanical lifetime from </a:t>
            </a:r>
            <a:r>
              <a:rPr lang="en-GB" sz="2000" dirty="0" smtClean="0"/>
              <a:t>cycling?</a:t>
            </a:r>
            <a:endParaRPr lang="en-GB" sz="2000" dirty="0"/>
          </a:p>
          <a:p>
            <a:pPr lvl="1"/>
            <a:r>
              <a:rPr lang="en-GB" sz="1800" dirty="0" smtClean="0"/>
              <a:t>“Not </a:t>
            </a:r>
            <a:r>
              <a:rPr lang="en-GB" sz="1800" dirty="0"/>
              <a:t>that I know, but I guess that it should be </a:t>
            </a:r>
            <a:r>
              <a:rPr lang="en-GB" sz="1800" dirty="0" smtClean="0"/>
              <a:t>analysed”</a:t>
            </a:r>
          </a:p>
          <a:p>
            <a:r>
              <a:rPr lang="en-GB" sz="2000" dirty="0" smtClean="0"/>
              <a:t>Power </a:t>
            </a:r>
            <a:r>
              <a:rPr lang="en-GB" sz="2000" dirty="0"/>
              <a:t>loss into </a:t>
            </a:r>
            <a:r>
              <a:rPr lang="en-GB" sz="2000" dirty="0" err="1"/>
              <a:t>cryo</a:t>
            </a:r>
            <a:r>
              <a:rPr lang="en-GB" sz="2000" dirty="0"/>
              <a:t> system?</a:t>
            </a:r>
          </a:p>
          <a:p>
            <a:r>
              <a:rPr lang="en-GB" sz="2000" dirty="0"/>
              <a:t>Power drawn from network?</a:t>
            </a:r>
          </a:p>
          <a:p>
            <a:r>
              <a:rPr lang="en-GB" sz="2000" dirty="0" smtClean="0"/>
              <a:t>Eddy </a:t>
            </a:r>
            <a:r>
              <a:rPr lang="en-GB" sz="2000" dirty="0"/>
              <a:t>currents in </a:t>
            </a:r>
            <a:r>
              <a:rPr lang="en-GB" sz="2000" dirty="0" err="1"/>
              <a:t>beamscreen</a:t>
            </a:r>
            <a:r>
              <a:rPr lang="en-GB" sz="2000" dirty="0" smtClean="0"/>
              <a:t>?</a:t>
            </a:r>
          </a:p>
          <a:p>
            <a:pPr marL="0" indent="0">
              <a:buNone/>
            </a:pPr>
            <a:r>
              <a:rPr lang="en-GB" sz="1800" dirty="0"/>
              <a:t/>
            </a:r>
            <a:br>
              <a:rPr lang="en-GB" sz="1800" dirty="0"/>
            </a:br>
            <a:r>
              <a:rPr lang="en-GB" sz="1800" dirty="0" smtClean="0"/>
              <a:t>Additional factors:</a:t>
            </a:r>
            <a:endParaRPr lang="en-GB" sz="1800" dirty="0"/>
          </a:p>
          <a:p>
            <a:r>
              <a:rPr lang="en-GB" sz="1800" dirty="0" smtClean="0"/>
              <a:t>Two-quadrants </a:t>
            </a:r>
            <a:r>
              <a:rPr lang="en-GB" sz="1800" dirty="0"/>
              <a:t>power converters will be needed for all </a:t>
            </a:r>
            <a:r>
              <a:rPr lang="en-GB" sz="1800" dirty="0" smtClean="0"/>
              <a:t>circuits</a:t>
            </a:r>
          </a:p>
          <a:p>
            <a:r>
              <a:rPr lang="en-GB" sz="1800" dirty="0"/>
              <a:t>C</a:t>
            </a:r>
            <a:r>
              <a:rPr lang="en-GB" sz="1800" dirty="0" smtClean="0"/>
              <a:t>ompensation </a:t>
            </a:r>
            <a:r>
              <a:rPr lang="en-GB" sz="1800" dirty="0"/>
              <a:t>rate for the corrector circuits. Higher dB/</a:t>
            </a:r>
            <a:r>
              <a:rPr lang="en-GB" sz="1800" dirty="0" err="1"/>
              <a:t>dt</a:t>
            </a:r>
            <a:r>
              <a:rPr lang="en-GB" sz="1800" dirty="0"/>
              <a:t> will imply larger band for the correction controls, higher voltage power supplies. The QPS of the correctors is not compensated, and already at the </a:t>
            </a:r>
            <a:r>
              <a:rPr lang="en-GB" sz="1800" dirty="0" smtClean="0"/>
              <a:t>limit</a:t>
            </a:r>
            <a:endParaRPr lang="en-GB" sz="1800" dirty="0"/>
          </a:p>
          <a:p>
            <a:r>
              <a:rPr lang="en-GB" sz="1800" dirty="0"/>
              <a:t>E</a:t>
            </a:r>
            <a:r>
              <a:rPr lang="en-GB" sz="1800" dirty="0" smtClean="0"/>
              <a:t>lectrical </a:t>
            </a:r>
            <a:r>
              <a:rPr lang="en-GB" sz="1800" dirty="0"/>
              <a:t>lifetime at higher dielectric stress, not </a:t>
            </a:r>
            <a:r>
              <a:rPr lang="en-GB" sz="1800" dirty="0" smtClean="0"/>
              <a:t>known</a:t>
            </a:r>
            <a:endParaRPr lang="en-GB" sz="1800" dirty="0"/>
          </a:p>
          <a:p>
            <a:r>
              <a:rPr lang="en-GB" sz="1800" dirty="0"/>
              <a:t>N</a:t>
            </a:r>
            <a:r>
              <a:rPr lang="en-GB" sz="1800" dirty="0" smtClean="0"/>
              <a:t>o </a:t>
            </a:r>
            <a:r>
              <a:rPr lang="en-GB" sz="1800" dirty="0"/>
              <a:t>need for the complication of IR's, should be better to change the layout in those </a:t>
            </a:r>
            <a:r>
              <a:rPr lang="en-GB" sz="1800" dirty="0" smtClean="0"/>
              <a:t>areas</a:t>
            </a:r>
            <a:endParaRPr lang="en-GB" sz="1800" dirty="0"/>
          </a:p>
        </p:txBody>
      </p:sp>
    </p:spTree>
    <p:extLst>
      <p:ext uri="{BB962C8B-B14F-4D97-AF65-F5344CB8AC3E}">
        <p14:creationId xmlns:p14="http://schemas.microsoft.com/office/powerpoint/2010/main" val="26818997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ramp-rate and cycling limits</a:t>
            </a:r>
            <a:endParaRPr lang="en-GB" dirty="0"/>
          </a:p>
        </p:txBody>
      </p:sp>
      <p:sp>
        <p:nvSpPr>
          <p:cNvPr id="3" name="Content Placeholder 2"/>
          <p:cNvSpPr>
            <a:spLocks noGrp="1"/>
          </p:cNvSpPr>
          <p:nvPr>
            <p:ph idx="1"/>
          </p:nvPr>
        </p:nvSpPr>
        <p:spPr>
          <a:xfrm>
            <a:off x="457200" y="990600"/>
            <a:ext cx="8229600" cy="4525963"/>
          </a:xfrm>
        </p:spPr>
        <p:txBody>
          <a:bodyPr/>
          <a:lstStyle/>
          <a:p>
            <a:pPr marL="0" indent="0">
              <a:buNone/>
            </a:pPr>
            <a:r>
              <a:rPr lang="en-GB" sz="2000" dirty="0" smtClean="0"/>
              <a:t>What </a:t>
            </a:r>
            <a:r>
              <a:rPr lang="en-GB" sz="2000" dirty="0"/>
              <a:t>improvement could be gained by realistic upgrades and what is the associated cost, for example:</a:t>
            </a:r>
          </a:p>
          <a:p>
            <a:r>
              <a:rPr lang="en-GB" sz="2000" dirty="0" smtClean="0"/>
              <a:t>Extra </a:t>
            </a:r>
            <a:r>
              <a:rPr lang="en-GB" sz="2000" dirty="0"/>
              <a:t>powering </a:t>
            </a:r>
            <a:r>
              <a:rPr lang="en-GB" sz="2000" dirty="0" err="1"/>
              <a:t>sectorisation</a:t>
            </a:r>
            <a:r>
              <a:rPr lang="en-GB" sz="2000" dirty="0"/>
              <a:t> of the arcs (plus SC links etc</a:t>
            </a:r>
            <a:r>
              <a:rPr lang="en-GB" sz="2000" dirty="0" smtClean="0"/>
              <a:t>.)?</a:t>
            </a:r>
            <a:endParaRPr lang="en-GB" sz="2000" dirty="0"/>
          </a:p>
          <a:p>
            <a:pPr lvl="1"/>
            <a:r>
              <a:rPr lang="en-GB" sz="1800" dirty="0" smtClean="0"/>
              <a:t>“Additional </a:t>
            </a:r>
            <a:r>
              <a:rPr lang="en-GB" sz="1800" dirty="0"/>
              <a:t>components required (</a:t>
            </a:r>
            <a:r>
              <a:rPr lang="en-GB" sz="1800" dirty="0" err="1"/>
              <a:t>feedboxes</a:t>
            </a:r>
            <a:r>
              <a:rPr lang="en-GB" sz="1800" dirty="0"/>
              <a:t>, shuffling modules) will have to fit in the </a:t>
            </a:r>
            <a:r>
              <a:rPr lang="en-GB" sz="1800" dirty="0" smtClean="0"/>
              <a:t>space”</a:t>
            </a:r>
            <a:endParaRPr lang="en-GB" sz="1600" dirty="0"/>
          </a:p>
          <a:p>
            <a:r>
              <a:rPr lang="en-GB" sz="2000" dirty="0" err="1" smtClean="0"/>
              <a:t>Cryo</a:t>
            </a:r>
            <a:r>
              <a:rPr lang="en-GB" sz="2000" dirty="0" smtClean="0"/>
              <a:t> </a:t>
            </a:r>
            <a:r>
              <a:rPr lang="en-GB" sz="2000" dirty="0"/>
              <a:t>power </a:t>
            </a:r>
            <a:r>
              <a:rPr lang="en-GB" sz="2000" dirty="0" smtClean="0"/>
              <a:t>upgrade?</a:t>
            </a:r>
            <a:endParaRPr lang="en-GB" sz="2000" dirty="0"/>
          </a:p>
          <a:p>
            <a:pPr lvl="1"/>
            <a:r>
              <a:rPr lang="en-GB" sz="1800" dirty="0" smtClean="0"/>
              <a:t>“will </a:t>
            </a:r>
            <a:r>
              <a:rPr lang="en-GB" sz="1800" dirty="0"/>
              <a:t>be required, but some limits are "built-in" the system (e.g. pipe diameters and lengths, heat transfer surfaces, flow conditions</a:t>
            </a:r>
            <a:r>
              <a:rPr lang="en-GB" sz="1800" dirty="0" smtClean="0"/>
              <a:t>)”</a:t>
            </a:r>
          </a:p>
          <a:p>
            <a:r>
              <a:rPr lang="en-GB" sz="2000" dirty="0" smtClean="0"/>
              <a:t>Replacement </a:t>
            </a:r>
            <a:r>
              <a:rPr lang="en-GB" sz="2000" dirty="0"/>
              <a:t>of </a:t>
            </a:r>
            <a:r>
              <a:rPr lang="en-GB" sz="2000" dirty="0" err="1"/>
              <a:t>beamscreen</a:t>
            </a:r>
            <a:r>
              <a:rPr lang="en-GB" sz="2000" dirty="0"/>
              <a:t> e.g. with additional </a:t>
            </a:r>
            <a:r>
              <a:rPr lang="en-GB" sz="2000" dirty="0" err="1"/>
              <a:t>cryo</a:t>
            </a:r>
            <a:r>
              <a:rPr lang="en-GB" sz="2000" dirty="0"/>
              <a:t> capacity;</a:t>
            </a:r>
          </a:p>
          <a:p>
            <a:pPr lvl="1"/>
            <a:r>
              <a:rPr lang="en-GB" sz="1800" dirty="0" smtClean="0"/>
              <a:t>“means </a:t>
            </a:r>
            <a:r>
              <a:rPr lang="en-GB" sz="1800" dirty="0"/>
              <a:t>removing the complete LHC from its </a:t>
            </a:r>
            <a:r>
              <a:rPr lang="en-GB" sz="1800" dirty="0" smtClean="0"/>
              <a:t>feet”</a:t>
            </a:r>
            <a:endParaRPr lang="en-GB" sz="1800" dirty="0"/>
          </a:p>
          <a:p>
            <a:r>
              <a:rPr lang="en-GB" sz="2000" dirty="0" smtClean="0"/>
              <a:t>Additional </a:t>
            </a:r>
            <a:r>
              <a:rPr lang="en-GB" sz="2000" dirty="0"/>
              <a:t>correction </a:t>
            </a:r>
            <a:r>
              <a:rPr lang="en-GB" sz="2000" dirty="0" smtClean="0"/>
              <a:t>circuits/capacity?</a:t>
            </a:r>
          </a:p>
          <a:p>
            <a:r>
              <a:rPr lang="en-GB" sz="2000" dirty="0" smtClean="0"/>
              <a:t>New QPS?</a:t>
            </a:r>
            <a:endParaRPr lang="en-GB" sz="2000" dirty="0"/>
          </a:p>
        </p:txBody>
      </p:sp>
    </p:spTree>
    <p:extLst>
      <p:ext uri="{BB962C8B-B14F-4D97-AF65-F5344CB8AC3E}">
        <p14:creationId xmlns:p14="http://schemas.microsoft.com/office/powerpoint/2010/main" val="15843109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ramp-rate and cycling limits</a:t>
            </a:r>
            <a:endParaRPr lang="en-GB" dirty="0"/>
          </a:p>
        </p:txBody>
      </p:sp>
      <p:sp>
        <p:nvSpPr>
          <p:cNvPr id="3" name="Content Placeholder 2"/>
          <p:cNvSpPr>
            <a:spLocks noGrp="1"/>
          </p:cNvSpPr>
          <p:nvPr>
            <p:ph idx="1"/>
          </p:nvPr>
        </p:nvSpPr>
        <p:spPr>
          <a:xfrm>
            <a:off x="457200" y="990600"/>
            <a:ext cx="8229600" cy="4525963"/>
          </a:xfrm>
        </p:spPr>
        <p:txBody>
          <a:bodyPr/>
          <a:lstStyle/>
          <a:p>
            <a:pPr marL="0" indent="0">
              <a:buNone/>
            </a:pPr>
            <a:r>
              <a:rPr lang="en-GB" sz="2000" dirty="0" smtClean="0"/>
              <a:t>What </a:t>
            </a:r>
            <a:r>
              <a:rPr lang="en-GB" sz="2000" dirty="0"/>
              <a:t>also limits the overall cycle time for LHC, between 0.5 and 3.8 T, and what could be done about these:</a:t>
            </a:r>
          </a:p>
          <a:p>
            <a:r>
              <a:rPr lang="en-GB" sz="2000" dirty="0" smtClean="0"/>
              <a:t>Minimum </a:t>
            </a:r>
            <a:r>
              <a:rPr lang="en-GB" sz="2000" dirty="0"/>
              <a:t>essential </a:t>
            </a:r>
            <a:r>
              <a:rPr lang="en-GB" sz="2000" dirty="0" smtClean="0"/>
              <a:t>pre-cycle?</a:t>
            </a:r>
            <a:endParaRPr lang="en-GB" sz="2000" dirty="0"/>
          </a:p>
          <a:p>
            <a:pPr lvl="1"/>
            <a:r>
              <a:rPr lang="en-GB" sz="1800" dirty="0" smtClean="0"/>
              <a:t>“can </a:t>
            </a:r>
            <a:r>
              <a:rPr lang="en-GB" sz="1800" dirty="0"/>
              <a:t>be </a:t>
            </a:r>
            <a:r>
              <a:rPr lang="en-GB" sz="1800" dirty="0" smtClean="0"/>
              <a:t>removed”</a:t>
            </a:r>
            <a:endParaRPr lang="en-GB" sz="1600" dirty="0"/>
          </a:p>
          <a:p>
            <a:r>
              <a:rPr lang="en-GB" sz="2000" dirty="0" smtClean="0"/>
              <a:t>Persistent </a:t>
            </a:r>
            <a:r>
              <a:rPr lang="en-GB" sz="2000" dirty="0"/>
              <a:t>current decay </a:t>
            </a:r>
            <a:r>
              <a:rPr lang="en-GB" sz="2000" dirty="0" smtClean="0"/>
              <a:t>times?</a:t>
            </a:r>
          </a:p>
          <a:p>
            <a:r>
              <a:rPr lang="en-GB" sz="2000" dirty="0" smtClean="0"/>
              <a:t>Limits </a:t>
            </a:r>
            <a:r>
              <a:rPr lang="en-GB" sz="2000" dirty="0"/>
              <a:t>on d/</a:t>
            </a:r>
            <a:r>
              <a:rPr lang="en-GB" sz="2000" dirty="0" err="1"/>
              <a:t>dt</a:t>
            </a:r>
            <a:r>
              <a:rPr lang="en-GB" sz="2000" dirty="0"/>
              <a:t>(</a:t>
            </a:r>
            <a:r>
              <a:rPr lang="en-GB" sz="2000" dirty="0" err="1"/>
              <a:t>dI</a:t>
            </a:r>
            <a:r>
              <a:rPr lang="en-GB" sz="2000" dirty="0"/>
              <a:t>/</a:t>
            </a:r>
            <a:r>
              <a:rPr lang="en-GB" sz="2000" dirty="0" err="1"/>
              <a:t>dt</a:t>
            </a:r>
            <a:r>
              <a:rPr lang="en-GB" sz="2000" dirty="0"/>
              <a:t>) or d/</a:t>
            </a:r>
            <a:r>
              <a:rPr lang="en-GB" sz="2000" dirty="0" err="1"/>
              <a:t>dt</a:t>
            </a:r>
            <a:r>
              <a:rPr lang="en-GB" sz="2000" dirty="0"/>
              <a:t>(dB/</a:t>
            </a:r>
            <a:r>
              <a:rPr lang="en-GB" sz="2000" dirty="0" err="1"/>
              <a:t>dt</a:t>
            </a:r>
            <a:r>
              <a:rPr lang="en-GB" sz="2000" dirty="0" smtClean="0"/>
              <a:t>)?</a:t>
            </a:r>
          </a:p>
          <a:p>
            <a:pPr marL="0" indent="0">
              <a:buNone/>
            </a:pPr>
            <a:r>
              <a:rPr lang="en-GB" sz="2000" dirty="0" smtClean="0"/>
              <a:t> </a:t>
            </a:r>
            <a:r>
              <a:rPr lang="en-GB" sz="2000" dirty="0"/>
              <a:t> </a:t>
            </a:r>
          </a:p>
          <a:p>
            <a:pPr marL="0" indent="0">
              <a:buNone/>
            </a:pPr>
            <a:r>
              <a:rPr lang="en-GB" sz="2000" dirty="0" smtClean="0"/>
              <a:t>Could </a:t>
            </a:r>
            <a:r>
              <a:rPr lang="en-GB" sz="2000" dirty="0"/>
              <a:t>we be limited by the dipole/</a:t>
            </a:r>
            <a:r>
              <a:rPr lang="en-GB" sz="2000" dirty="0" err="1"/>
              <a:t>quadrupole</a:t>
            </a:r>
            <a:r>
              <a:rPr lang="en-GB" sz="2000" dirty="0"/>
              <a:t> </a:t>
            </a:r>
            <a:r>
              <a:rPr lang="en-GB" sz="2000" dirty="0" smtClean="0"/>
              <a:t>lifetime?</a:t>
            </a:r>
            <a:endParaRPr lang="en-GB" sz="2000" dirty="0"/>
          </a:p>
          <a:p>
            <a:r>
              <a:rPr lang="en-GB" sz="2000" dirty="0" smtClean="0"/>
              <a:t>What </a:t>
            </a:r>
            <a:r>
              <a:rPr lang="en-GB" sz="2000" dirty="0"/>
              <a:t>is the design lifetime of the dipoles/</a:t>
            </a:r>
            <a:r>
              <a:rPr lang="en-GB" sz="2000" dirty="0" err="1"/>
              <a:t>quadrupole</a:t>
            </a:r>
            <a:r>
              <a:rPr lang="en-GB" sz="2000" dirty="0"/>
              <a:t>?</a:t>
            </a:r>
          </a:p>
          <a:p>
            <a:r>
              <a:rPr lang="en-GB" sz="2000" dirty="0" smtClean="0"/>
              <a:t>Can </a:t>
            </a:r>
            <a:r>
              <a:rPr lang="en-GB" sz="2000" dirty="0"/>
              <a:t>we extrapolate already from the first years' operation to validate or refine this?</a:t>
            </a:r>
          </a:p>
          <a:p>
            <a:r>
              <a:rPr lang="en-GB" sz="2000" dirty="0" smtClean="0"/>
              <a:t>How </a:t>
            </a:r>
            <a:r>
              <a:rPr lang="en-GB" sz="2000" dirty="0"/>
              <a:t>many 'healthy' dipoles/</a:t>
            </a:r>
            <a:r>
              <a:rPr lang="en-GB" sz="2000" dirty="0" err="1"/>
              <a:t>quadrupoles</a:t>
            </a:r>
            <a:r>
              <a:rPr lang="en-GB" sz="2000" dirty="0"/>
              <a:t> would we expect to have at the end of HL-LHC operation?</a:t>
            </a:r>
          </a:p>
          <a:p>
            <a:r>
              <a:rPr lang="en-GB" sz="2000" dirty="0" smtClean="0"/>
              <a:t>Could </a:t>
            </a:r>
            <a:r>
              <a:rPr lang="en-GB" sz="2000" dirty="0"/>
              <a:t>we conceive of a new 3.2 </a:t>
            </a:r>
            <a:r>
              <a:rPr lang="en-GB" sz="2000" dirty="0" err="1"/>
              <a:t>TeV</a:t>
            </a:r>
            <a:r>
              <a:rPr lang="en-GB" sz="2000" dirty="0"/>
              <a:t> lattice running at </a:t>
            </a:r>
            <a:r>
              <a:rPr lang="en-GB" sz="2000" dirty="0" smtClean="0"/>
              <a:t>e.g. 4.2 T with 10</a:t>
            </a:r>
            <a:r>
              <a:rPr lang="en-GB" sz="2000" dirty="0"/>
              <a:t>% fewer dipoles, to be used as </a:t>
            </a:r>
            <a:r>
              <a:rPr lang="en-GB" sz="2000" dirty="0" smtClean="0"/>
              <a:t>spares/replacements,?</a:t>
            </a:r>
          </a:p>
          <a:p>
            <a:r>
              <a:rPr lang="en-GB" sz="2000" dirty="0" smtClean="0"/>
              <a:t>Can </a:t>
            </a:r>
            <a:r>
              <a:rPr lang="en-GB" sz="2000" dirty="0"/>
              <a:t>a refurbishment be foreseen</a:t>
            </a:r>
            <a:r>
              <a:rPr lang="en-GB" sz="2000" dirty="0" smtClean="0"/>
              <a:t>?</a:t>
            </a:r>
            <a:endParaRPr lang="en-GB" sz="2000" dirty="0"/>
          </a:p>
        </p:txBody>
      </p:sp>
    </p:spTree>
    <p:extLst>
      <p:ext uri="{BB962C8B-B14F-4D97-AF65-F5344CB8AC3E}">
        <p14:creationId xmlns:p14="http://schemas.microsoft.com/office/powerpoint/2010/main" val="2104962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assumptions</a:t>
            </a:r>
            <a:endParaRPr lang="en-GB" dirty="0"/>
          </a:p>
        </p:txBody>
      </p:sp>
      <p:sp>
        <p:nvSpPr>
          <p:cNvPr id="3" name="Content Placeholder 2"/>
          <p:cNvSpPr>
            <a:spLocks noGrp="1"/>
          </p:cNvSpPr>
          <p:nvPr>
            <p:ph idx="1"/>
          </p:nvPr>
        </p:nvSpPr>
        <p:spPr/>
        <p:txBody>
          <a:bodyPr/>
          <a:lstStyle/>
          <a:p>
            <a:r>
              <a:rPr lang="en-US" sz="2000" dirty="0" err="1" smtClean="0"/>
              <a:t>Maximise</a:t>
            </a:r>
            <a:r>
              <a:rPr lang="en-US" sz="2000" dirty="0" smtClean="0"/>
              <a:t> CERN facility reuse</a:t>
            </a:r>
          </a:p>
          <a:p>
            <a:pPr lvl="1"/>
            <a:r>
              <a:rPr lang="en-US" sz="1800" dirty="0"/>
              <a:t>A</a:t>
            </a:r>
            <a:r>
              <a:rPr lang="en-US" sz="1800" dirty="0" smtClean="0"/>
              <a:t>dd High Energy Booster (HEB) to present LHC injector complex</a:t>
            </a:r>
          </a:p>
          <a:p>
            <a:pPr lvl="1"/>
            <a:r>
              <a:rPr lang="en-US" sz="1800" dirty="0" smtClean="0"/>
              <a:t>Not considering (yet) an “SPL/PS2-like” option</a:t>
            </a:r>
          </a:p>
          <a:p>
            <a:r>
              <a:rPr lang="en-US" sz="2000" dirty="0" smtClean="0"/>
              <a:t>Take HL-LHC injector chain output for granted</a:t>
            </a:r>
          </a:p>
          <a:p>
            <a:pPr lvl="1"/>
            <a:r>
              <a:rPr lang="en-US" sz="1800" dirty="0" smtClean="0"/>
              <a:t>2.5e11 p+/bunch in 2 </a:t>
            </a:r>
            <a:r>
              <a:rPr lang="en-US" sz="1800" dirty="0" smtClean="0">
                <a:latin typeface="Symbol" charset="2"/>
                <a:cs typeface="Symbol" charset="2"/>
              </a:rPr>
              <a:t>m</a:t>
            </a:r>
            <a:r>
              <a:rPr lang="en-US" sz="1800" dirty="0" smtClean="0"/>
              <a:t>m </a:t>
            </a:r>
            <a:r>
              <a:rPr lang="en-US" sz="1800" dirty="0" err="1" smtClean="0">
                <a:latin typeface="Symbol" charset="2"/>
                <a:cs typeface="Symbol" charset="2"/>
              </a:rPr>
              <a:t>e</a:t>
            </a:r>
            <a:r>
              <a:rPr lang="en-US" sz="1800" baseline="-25000" dirty="0" err="1" smtClean="0"/>
              <a:t>xy</a:t>
            </a:r>
            <a:r>
              <a:rPr lang="en-US" sz="1800" dirty="0" smtClean="0"/>
              <a:t> at 25 ns</a:t>
            </a:r>
          </a:p>
          <a:p>
            <a:r>
              <a:rPr lang="en-US" sz="2000" dirty="0" smtClean="0"/>
              <a:t>FHC: 100 km collider length, 50 </a:t>
            </a:r>
            <a:r>
              <a:rPr lang="en-US" sz="2000" dirty="0" err="1" smtClean="0"/>
              <a:t>TeV</a:t>
            </a:r>
            <a:r>
              <a:rPr lang="en-US" sz="2000" dirty="0" smtClean="0"/>
              <a:t>/beam</a:t>
            </a:r>
          </a:p>
          <a:p>
            <a:pPr lvl="1"/>
            <a:r>
              <a:rPr lang="en-US" sz="1800" dirty="0" smtClean="0"/>
              <a:t>1e11 p+ per bunch, 25 ns spacing, need to fill ~11’000 bunches</a:t>
            </a:r>
          </a:p>
          <a:p>
            <a:r>
              <a:rPr lang="en-US" sz="2000" dirty="0" smtClean="0"/>
              <a:t>Evaluate all HEB designs with 2-in-1 magnets, for filling times</a:t>
            </a:r>
          </a:p>
          <a:p>
            <a:pPr lvl="1"/>
            <a:r>
              <a:rPr lang="en-US" sz="1800" dirty="0" smtClean="0"/>
              <a:t>May not be realistic for all options – important for transfer lines and layout, and eventually considerations like polarity reversal</a:t>
            </a:r>
          </a:p>
          <a:p>
            <a:r>
              <a:rPr lang="en-US" sz="2000" dirty="0" smtClean="0"/>
              <a:t>Filling times calculated assuming present injector complex cycle times (but increased PS batches in SPS from 4 to 8)</a:t>
            </a:r>
          </a:p>
          <a:p>
            <a:pPr lvl="1"/>
            <a:endParaRPr lang="en-US" sz="1800" dirty="0" smtClean="0"/>
          </a:p>
          <a:p>
            <a:endParaRPr lang="en-GB" sz="2000" dirty="0"/>
          </a:p>
        </p:txBody>
      </p:sp>
    </p:spTree>
    <p:extLst>
      <p:ext uri="{BB962C8B-B14F-4D97-AF65-F5344CB8AC3E}">
        <p14:creationId xmlns:p14="http://schemas.microsoft.com/office/powerpoint/2010/main" val="3722830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FHC injection considerations</a:t>
            </a:r>
            <a:endParaRPr lang="en-GB" dirty="0"/>
          </a:p>
        </p:txBody>
      </p:sp>
      <p:sp>
        <p:nvSpPr>
          <p:cNvPr id="3" name="Content Placeholder 2"/>
          <p:cNvSpPr>
            <a:spLocks noGrp="1"/>
          </p:cNvSpPr>
          <p:nvPr>
            <p:ph idx="1"/>
          </p:nvPr>
        </p:nvSpPr>
        <p:spPr/>
        <p:txBody>
          <a:bodyPr/>
          <a:lstStyle/>
          <a:p>
            <a:r>
              <a:rPr lang="en-US" sz="2400" dirty="0" smtClean="0"/>
              <a:t>Minimum filling time (on paper) should be of the order of 10 minutes</a:t>
            </a:r>
          </a:p>
          <a:p>
            <a:pPr lvl="1"/>
            <a:r>
              <a:rPr lang="en-US" sz="2000" dirty="0" smtClean="0"/>
              <a:t>Aim to keep this ‘in the shadow’ of the FHC cycle time</a:t>
            </a:r>
          </a:p>
          <a:p>
            <a:pPr lvl="1"/>
            <a:r>
              <a:rPr lang="en-US" sz="2000" dirty="0" smtClean="0"/>
              <a:t>To note: present LHC could fill both rings in under 10 minutes – on paper</a:t>
            </a:r>
          </a:p>
          <a:p>
            <a:r>
              <a:rPr lang="en-US" sz="2400" dirty="0" smtClean="0"/>
              <a:t>Injection energy between 1.8 and 3.2 </a:t>
            </a:r>
            <a:r>
              <a:rPr lang="en-US" sz="2400" dirty="0" err="1" smtClean="0"/>
              <a:t>TeV</a:t>
            </a:r>
            <a:endParaRPr lang="en-US" sz="2400" dirty="0" smtClean="0"/>
          </a:p>
          <a:p>
            <a:pPr lvl="1"/>
            <a:r>
              <a:rPr lang="en-US" sz="2000" dirty="0" smtClean="0"/>
              <a:t>3.2 </a:t>
            </a:r>
            <a:r>
              <a:rPr lang="en-US" sz="2000" dirty="0" err="1" smtClean="0"/>
              <a:t>TeV</a:t>
            </a:r>
            <a:r>
              <a:rPr lang="en-US" sz="2000" dirty="0" smtClean="0"/>
              <a:t> gives same field ratio (collision/injection) as present LHC – take this as ‘baseline’</a:t>
            </a:r>
          </a:p>
          <a:p>
            <a:pPr lvl="1"/>
            <a:r>
              <a:rPr lang="en-US" sz="2000" dirty="0" smtClean="0"/>
              <a:t>1.8 </a:t>
            </a:r>
            <a:r>
              <a:rPr lang="en-US" sz="2000" dirty="0" err="1" smtClean="0"/>
              <a:t>TeV</a:t>
            </a:r>
            <a:r>
              <a:rPr lang="en-US" sz="2000" dirty="0" smtClean="0"/>
              <a:t> gives same minimum field in T as present LHC</a:t>
            </a:r>
            <a:endParaRPr lang="en-GB" sz="2000" dirty="0"/>
          </a:p>
        </p:txBody>
      </p:sp>
    </p:spTree>
    <p:extLst>
      <p:ext uri="{BB962C8B-B14F-4D97-AF65-F5344CB8AC3E}">
        <p14:creationId xmlns:p14="http://schemas.microsoft.com/office/powerpoint/2010/main" val="2298392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Oval 46"/>
          <p:cNvSpPr/>
          <p:nvPr/>
        </p:nvSpPr>
        <p:spPr>
          <a:xfrm>
            <a:off x="4493787" y="2328024"/>
            <a:ext cx="1894043" cy="1962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dirty="0" smtClean="0"/>
              <a:t>An FHC injector chain</a:t>
            </a:r>
            <a:endParaRPr lang="en-GB" dirty="0"/>
          </a:p>
        </p:txBody>
      </p:sp>
      <p:sp>
        <p:nvSpPr>
          <p:cNvPr id="6" name="Rectangle 5"/>
          <p:cNvSpPr/>
          <p:nvPr/>
        </p:nvSpPr>
        <p:spPr>
          <a:xfrm>
            <a:off x="1575490" y="2124579"/>
            <a:ext cx="1877439" cy="30155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stCxn id="6" idx="1"/>
          </p:cNvCxnSpPr>
          <p:nvPr/>
        </p:nvCxnSpPr>
        <p:spPr>
          <a:xfrm flipV="1">
            <a:off x="1575490" y="2264011"/>
            <a:ext cx="2906950" cy="1134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856819" y="1472574"/>
            <a:ext cx="1417375" cy="584775"/>
          </a:xfrm>
          <a:prstGeom prst="rect">
            <a:avLst/>
          </a:prstGeom>
          <a:noFill/>
          <a:ln>
            <a:noFill/>
          </a:ln>
        </p:spPr>
        <p:txBody>
          <a:bodyPr wrap="none" rtlCol="0">
            <a:spAutoFit/>
          </a:bodyPr>
          <a:lstStyle/>
          <a:p>
            <a:pPr algn="ctr"/>
            <a:r>
              <a:rPr lang="en-US" dirty="0" smtClean="0"/>
              <a:t>LINAC4</a:t>
            </a:r>
          </a:p>
          <a:p>
            <a:pPr algn="ctr"/>
            <a:r>
              <a:rPr lang="en-US" sz="1400" dirty="0" smtClean="0"/>
              <a:t>0-160 MeV (H-)</a:t>
            </a:r>
            <a:endParaRPr lang="en-GB" sz="1400" dirty="0"/>
          </a:p>
        </p:txBody>
      </p:sp>
      <p:sp>
        <p:nvSpPr>
          <p:cNvPr id="17" name="Freeform 16"/>
          <p:cNvSpPr/>
          <p:nvPr/>
        </p:nvSpPr>
        <p:spPr>
          <a:xfrm>
            <a:off x="3628027" y="1985963"/>
            <a:ext cx="865761" cy="278047"/>
          </a:xfrm>
          <a:custGeom>
            <a:avLst/>
            <a:gdLst>
              <a:gd name="connsiteX0" fmla="*/ 0 w 865761"/>
              <a:gd name="connsiteY0" fmla="*/ 291830 h 291830"/>
              <a:gd name="connsiteX1" fmla="*/ 466927 w 865761"/>
              <a:gd name="connsiteY1" fmla="*/ 0 h 291830"/>
              <a:gd name="connsiteX2" fmla="*/ 865761 w 865761"/>
              <a:gd name="connsiteY2" fmla="*/ 0 h 291830"/>
            </a:gdLst>
            <a:ahLst/>
            <a:cxnLst>
              <a:cxn ang="0">
                <a:pos x="connsiteX0" y="connsiteY0"/>
              </a:cxn>
              <a:cxn ang="0">
                <a:pos x="connsiteX1" y="connsiteY1"/>
              </a:cxn>
              <a:cxn ang="0">
                <a:pos x="connsiteX2" y="connsiteY2"/>
              </a:cxn>
            </a:cxnLst>
            <a:rect l="l" t="t" r="r" b="b"/>
            <a:pathLst>
              <a:path w="865761" h="291830">
                <a:moveTo>
                  <a:pt x="0" y="291830"/>
                </a:moveTo>
                <a:lnTo>
                  <a:pt x="466927" y="0"/>
                </a:lnTo>
                <a:lnTo>
                  <a:pt x="865761"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eform 17"/>
          <p:cNvSpPr/>
          <p:nvPr/>
        </p:nvSpPr>
        <p:spPr>
          <a:xfrm>
            <a:off x="3625645" y="2118905"/>
            <a:ext cx="868142" cy="142165"/>
          </a:xfrm>
          <a:custGeom>
            <a:avLst/>
            <a:gdLst>
              <a:gd name="connsiteX0" fmla="*/ 0 w 865761"/>
              <a:gd name="connsiteY0" fmla="*/ 291830 h 291830"/>
              <a:gd name="connsiteX1" fmla="*/ 466927 w 865761"/>
              <a:gd name="connsiteY1" fmla="*/ 0 h 291830"/>
              <a:gd name="connsiteX2" fmla="*/ 865761 w 865761"/>
              <a:gd name="connsiteY2" fmla="*/ 0 h 291830"/>
              <a:gd name="connsiteX0" fmla="*/ 0 w 868142"/>
              <a:gd name="connsiteY0" fmla="*/ 265180 h 265180"/>
              <a:gd name="connsiteX1" fmla="*/ 469308 w 868142"/>
              <a:gd name="connsiteY1" fmla="*/ 0 h 265180"/>
              <a:gd name="connsiteX2" fmla="*/ 868142 w 868142"/>
              <a:gd name="connsiteY2" fmla="*/ 0 h 265180"/>
            </a:gdLst>
            <a:ahLst/>
            <a:cxnLst>
              <a:cxn ang="0">
                <a:pos x="connsiteX0" y="connsiteY0"/>
              </a:cxn>
              <a:cxn ang="0">
                <a:pos x="connsiteX1" y="connsiteY1"/>
              </a:cxn>
              <a:cxn ang="0">
                <a:pos x="connsiteX2" y="connsiteY2"/>
              </a:cxn>
            </a:cxnLst>
            <a:rect l="l" t="t" r="r" b="b"/>
            <a:pathLst>
              <a:path w="868142" h="265180">
                <a:moveTo>
                  <a:pt x="0" y="265180"/>
                </a:moveTo>
                <a:lnTo>
                  <a:pt x="469308" y="0"/>
                </a:lnTo>
                <a:lnTo>
                  <a:pt x="868142"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reeform 18"/>
          <p:cNvSpPr/>
          <p:nvPr/>
        </p:nvSpPr>
        <p:spPr>
          <a:xfrm flipV="1">
            <a:off x="3637756" y="2264010"/>
            <a:ext cx="865761" cy="165372"/>
          </a:xfrm>
          <a:custGeom>
            <a:avLst/>
            <a:gdLst>
              <a:gd name="connsiteX0" fmla="*/ 0 w 865761"/>
              <a:gd name="connsiteY0" fmla="*/ 291830 h 291830"/>
              <a:gd name="connsiteX1" fmla="*/ 466927 w 865761"/>
              <a:gd name="connsiteY1" fmla="*/ 0 h 291830"/>
              <a:gd name="connsiteX2" fmla="*/ 865761 w 865761"/>
              <a:gd name="connsiteY2" fmla="*/ 0 h 291830"/>
            </a:gdLst>
            <a:ahLst/>
            <a:cxnLst>
              <a:cxn ang="0">
                <a:pos x="connsiteX0" y="connsiteY0"/>
              </a:cxn>
              <a:cxn ang="0">
                <a:pos x="connsiteX1" y="connsiteY1"/>
              </a:cxn>
              <a:cxn ang="0">
                <a:pos x="connsiteX2" y="connsiteY2"/>
              </a:cxn>
            </a:cxnLst>
            <a:rect l="l" t="t" r="r" b="b"/>
            <a:pathLst>
              <a:path w="865761" h="291830">
                <a:moveTo>
                  <a:pt x="0" y="291830"/>
                </a:moveTo>
                <a:lnTo>
                  <a:pt x="466927" y="0"/>
                </a:lnTo>
                <a:lnTo>
                  <a:pt x="865761"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360268" y="1981200"/>
            <a:ext cx="881063" cy="4619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Connector 25"/>
          <p:cNvCxnSpPr/>
          <p:nvPr/>
        </p:nvCxnSpPr>
        <p:spPr>
          <a:xfrm flipV="1">
            <a:off x="6360268" y="2264111"/>
            <a:ext cx="1755842" cy="81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212950" y="1222999"/>
            <a:ext cx="1745991" cy="584775"/>
          </a:xfrm>
          <a:prstGeom prst="rect">
            <a:avLst/>
          </a:prstGeom>
          <a:noFill/>
          <a:ln>
            <a:noFill/>
          </a:ln>
        </p:spPr>
        <p:txBody>
          <a:bodyPr wrap="none" rtlCol="0">
            <a:spAutoFit/>
          </a:bodyPr>
          <a:lstStyle/>
          <a:p>
            <a:pPr algn="ctr"/>
            <a:r>
              <a:rPr lang="en-US" dirty="0" smtClean="0"/>
              <a:t>PSB</a:t>
            </a:r>
          </a:p>
          <a:p>
            <a:pPr algn="ctr"/>
            <a:r>
              <a:rPr lang="en-US" sz="1400" dirty="0" smtClean="0"/>
              <a:t>0.16 – 2 </a:t>
            </a:r>
            <a:r>
              <a:rPr lang="en-US" sz="1400" dirty="0" err="1" smtClean="0"/>
              <a:t>GeV</a:t>
            </a:r>
            <a:r>
              <a:rPr lang="en-US" sz="1400" dirty="0" smtClean="0"/>
              <a:t> (x13)</a:t>
            </a:r>
            <a:endParaRPr lang="en-GB" sz="1400" dirty="0"/>
          </a:p>
        </p:txBody>
      </p:sp>
      <p:sp>
        <p:nvSpPr>
          <p:cNvPr id="34" name="Oval 33"/>
          <p:cNvSpPr/>
          <p:nvPr/>
        </p:nvSpPr>
        <p:spPr>
          <a:xfrm>
            <a:off x="5181600" y="2743604"/>
            <a:ext cx="3276600" cy="609196"/>
          </a:xfrm>
          <a:prstGeom prst="ellipse">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285345" y="2895600"/>
            <a:ext cx="4800600" cy="1085850"/>
          </a:xfrm>
          <a:prstGeom prst="ellipse">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Arc 32"/>
          <p:cNvSpPr/>
          <p:nvPr/>
        </p:nvSpPr>
        <p:spPr>
          <a:xfrm>
            <a:off x="7391400" y="2264111"/>
            <a:ext cx="1297021" cy="958986"/>
          </a:xfrm>
          <a:prstGeom prst="arc">
            <a:avLst>
              <a:gd name="adj1" fmla="val 16128396"/>
              <a:gd name="adj2" fmla="val 3571849"/>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9" name="TextBox 38"/>
          <p:cNvSpPr txBox="1"/>
          <p:nvPr/>
        </p:nvSpPr>
        <p:spPr>
          <a:xfrm>
            <a:off x="6091492" y="2755814"/>
            <a:ext cx="1596912" cy="584775"/>
          </a:xfrm>
          <a:prstGeom prst="rect">
            <a:avLst/>
          </a:prstGeom>
          <a:noFill/>
          <a:ln>
            <a:noFill/>
          </a:ln>
        </p:spPr>
        <p:txBody>
          <a:bodyPr wrap="none" rtlCol="0">
            <a:spAutoFit/>
          </a:bodyPr>
          <a:lstStyle/>
          <a:p>
            <a:pPr algn="ctr"/>
            <a:r>
              <a:rPr lang="en-US" dirty="0" smtClean="0"/>
              <a:t>PS</a:t>
            </a:r>
          </a:p>
          <a:p>
            <a:pPr algn="ctr"/>
            <a:r>
              <a:rPr lang="en-US" sz="1400" dirty="0" smtClean="0"/>
              <a:t>2 – 26 </a:t>
            </a:r>
            <a:r>
              <a:rPr lang="en-US" sz="1400" dirty="0" err="1" smtClean="0"/>
              <a:t>GeV</a:t>
            </a:r>
            <a:r>
              <a:rPr lang="en-US" sz="1400" dirty="0" smtClean="0"/>
              <a:t> (x13)</a:t>
            </a:r>
            <a:endParaRPr lang="en-GB" sz="1400" dirty="0"/>
          </a:p>
        </p:txBody>
      </p:sp>
      <p:sp>
        <p:nvSpPr>
          <p:cNvPr id="40" name="TextBox 39"/>
          <p:cNvSpPr txBox="1"/>
          <p:nvPr/>
        </p:nvSpPr>
        <p:spPr>
          <a:xfrm>
            <a:off x="1788614" y="3125972"/>
            <a:ext cx="1795684" cy="584775"/>
          </a:xfrm>
          <a:prstGeom prst="rect">
            <a:avLst/>
          </a:prstGeom>
          <a:noFill/>
          <a:ln>
            <a:noFill/>
          </a:ln>
        </p:spPr>
        <p:txBody>
          <a:bodyPr wrap="none" rtlCol="0">
            <a:spAutoFit/>
          </a:bodyPr>
          <a:lstStyle/>
          <a:p>
            <a:pPr algn="ctr"/>
            <a:r>
              <a:rPr lang="en-US" dirty="0" smtClean="0"/>
              <a:t>SPS</a:t>
            </a:r>
          </a:p>
          <a:p>
            <a:pPr algn="ctr"/>
            <a:r>
              <a:rPr lang="en-US" sz="1400" dirty="0" smtClean="0"/>
              <a:t>26 – 450 </a:t>
            </a:r>
            <a:r>
              <a:rPr lang="en-US" sz="1400" dirty="0" err="1" smtClean="0"/>
              <a:t>GeV</a:t>
            </a:r>
            <a:r>
              <a:rPr lang="en-US" sz="1400" dirty="0" smtClean="0"/>
              <a:t> (x17)</a:t>
            </a:r>
            <a:endParaRPr lang="en-GB" sz="1400" dirty="0"/>
          </a:p>
        </p:txBody>
      </p:sp>
      <p:sp>
        <p:nvSpPr>
          <p:cNvPr id="41" name="Oval 40"/>
          <p:cNvSpPr/>
          <p:nvPr/>
        </p:nvSpPr>
        <p:spPr>
          <a:xfrm>
            <a:off x="258593" y="4419600"/>
            <a:ext cx="8762999" cy="1905000"/>
          </a:xfrm>
          <a:prstGeom prst="ellipse">
            <a:avLst/>
          </a:prstGeom>
          <a:solidFill>
            <a:schemeClr val="bg1"/>
          </a:solid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Connector 41"/>
          <p:cNvCxnSpPr/>
          <p:nvPr/>
        </p:nvCxnSpPr>
        <p:spPr>
          <a:xfrm flipV="1">
            <a:off x="685800" y="3981450"/>
            <a:ext cx="2667000" cy="97155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4482439" y="2177245"/>
            <a:ext cx="1894043" cy="1962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p:cNvSpPr/>
          <p:nvPr/>
        </p:nvSpPr>
        <p:spPr>
          <a:xfrm>
            <a:off x="4482438" y="2026873"/>
            <a:ext cx="1894043" cy="1962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4482440" y="1891902"/>
            <a:ext cx="1894043" cy="1962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p:cNvSpPr txBox="1"/>
          <p:nvPr/>
        </p:nvSpPr>
        <p:spPr>
          <a:xfrm>
            <a:off x="3657211" y="5079713"/>
            <a:ext cx="1841466" cy="584775"/>
          </a:xfrm>
          <a:prstGeom prst="rect">
            <a:avLst/>
          </a:prstGeom>
          <a:noFill/>
          <a:ln>
            <a:noFill/>
          </a:ln>
        </p:spPr>
        <p:txBody>
          <a:bodyPr wrap="none" rtlCol="0">
            <a:spAutoFit/>
          </a:bodyPr>
          <a:lstStyle/>
          <a:p>
            <a:pPr algn="ctr"/>
            <a:r>
              <a:rPr lang="en-US" b="1" dirty="0" smtClean="0"/>
              <a:t>HEB</a:t>
            </a:r>
          </a:p>
          <a:p>
            <a:pPr algn="ctr"/>
            <a:r>
              <a:rPr lang="en-US" sz="1400" b="1" dirty="0" smtClean="0"/>
              <a:t>0.450 – 3.2 </a:t>
            </a:r>
            <a:r>
              <a:rPr lang="en-US" sz="1400" b="1" dirty="0" err="1" smtClean="0"/>
              <a:t>TeV</a:t>
            </a:r>
            <a:r>
              <a:rPr lang="en-US" sz="1400" b="1" dirty="0" smtClean="0"/>
              <a:t> (x7)</a:t>
            </a:r>
            <a:endParaRPr lang="en-GB" sz="1400" b="1" dirty="0"/>
          </a:p>
        </p:txBody>
      </p:sp>
      <p:cxnSp>
        <p:nvCxnSpPr>
          <p:cNvPr id="50" name="Straight Connector 49"/>
          <p:cNvCxnSpPr/>
          <p:nvPr/>
        </p:nvCxnSpPr>
        <p:spPr>
          <a:xfrm flipV="1">
            <a:off x="7391400" y="5664488"/>
            <a:ext cx="1447800" cy="736312"/>
          </a:xfrm>
          <a:prstGeom prst="line">
            <a:avLst/>
          </a:prstGeom>
          <a:ln w="19050">
            <a:solidFill>
              <a:srgbClr val="FF0000"/>
            </a:solidFill>
            <a:headEnd type="triangle" w="lg" len="lg"/>
            <a:tailEnd type="non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7422340" y="6273225"/>
            <a:ext cx="1602619" cy="584775"/>
          </a:xfrm>
          <a:prstGeom prst="rect">
            <a:avLst/>
          </a:prstGeom>
          <a:noFill/>
          <a:ln>
            <a:noFill/>
          </a:ln>
        </p:spPr>
        <p:txBody>
          <a:bodyPr wrap="none" rtlCol="0">
            <a:spAutoFit/>
          </a:bodyPr>
          <a:lstStyle/>
          <a:p>
            <a:pPr algn="ctr"/>
            <a:r>
              <a:rPr lang="en-US" dirty="0" smtClean="0"/>
              <a:t>To FHC</a:t>
            </a:r>
          </a:p>
          <a:p>
            <a:pPr algn="ctr"/>
            <a:r>
              <a:rPr lang="en-US" sz="1400" dirty="0" smtClean="0"/>
              <a:t>3.2 - 50 </a:t>
            </a:r>
            <a:r>
              <a:rPr lang="en-US" sz="1400" dirty="0" err="1" smtClean="0"/>
              <a:t>TeV</a:t>
            </a:r>
            <a:r>
              <a:rPr lang="en-US" sz="1400" dirty="0" smtClean="0"/>
              <a:t> (x16)</a:t>
            </a:r>
            <a:endParaRPr lang="en-GB" sz="1400" dirty="0"/>
          </a:p>
        </p:txBody>
      </p:sp>
      <p:cxnSp>
        <p:nvCxnSpPr>
          <p:cNvPr id="63" name="Straight Connector 62"/>
          <p:cNvCxnSpPr/>
          <p:nvPr/>
        </p:nvCxnSpPr>
        <p:spPr>
          <a:xfrm flipH="1">
            <a:off x="4800600" y="3340589"/>
            <a:ext cx="1676400" cy="37015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335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 magnet technology options</a:t>
            </a:r>
            <a:endParaRPr lang="en-GB" dirty="0"/>
          </a:p>
        </p:txBody>
      </p:sp>
      <p:sp>
        <p:nvSpPr>
          <p:cNvPr id="5" name="Content Placeholder 4"/>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p:txBody>
      </p:sp>
      <p:graphicFrame>
        <p:nvGraphicFramePr>
          <p:cNvPr id="8" name="Object 7"/>
          <p:cNvGraphicFramePr>
            <a:graphicFrameLocks noChangeAspect="1"/>
          </p:cNvGraphicFramePr>
          <p:nvPr>
            <p:extLst>
              <p:ext uri="{D42A27DB-BD31-4B8C-83A1-F6EECF244321}">
                <p14:modId xmlns:p14="http://schemas.microsoft.com/office/powerpoint/2010/main" val="3466278960"/>
              </p:ext>
            </p:extLst>
          </p:nvPr>
        </p:nvGraphicFramePr>
        <p:xfrm>
          <a:off x="904266" y="1691904"/>
          <a:ext cx="7410409" cy="2880096"/>
        </p:xfrm>
        <a:graphic>
          <a:graphicData uri="http://schemas.openxmlformats.org/presentationml/2006/ole">
            <mc:AlternateContent xmlns:mc="http://schemas.openxmlformats.org/markup-compatibility/2006">
              <mc:Choice xmlns:v="urn:schemas-microsoft-com:vml" Requires="v">
                <p:oleObj spid="_x0000_s2073" name="Worksheet" r:id="rId4" imgW="4533911" imgH="1762057" progId="Excel.Sheet.12">
                  <p:embed/>
                </p:oleObj>
              </mc:Choice>
              <mc:Fallback>
                <p:oleObj name="Worksheet" r:id="rId4" imgW="4533911" imgH="1762057" progId="Excel.Sheet.12">
                  <p:embed/>
                  <p:pic>
                    <p:nvPicPr>
                      <p:cNvPr id="0" name=""/>
                      <p:cNvPicPr/>
                      <p:nvPr/>
                    </p:nvPicPr>
                    <p:blipFill>
                      <a:blip r:embed="rId5"/>
                      <a:stretch>
                        <a:fillRect/>
                      </a:stretch>
                    </p:blipFill>
                    <p:spPr>
                      <a:xfrm>
                        <a:off x="904266" y="1691904"/>
                        <a:ext cx="7410409" cy="2880096"/>
                      </a:xfrm>
                      <a:prstGeom prst="rect">
                        <a:avLst/>
                      </a:prstGeom>
                    </p:spPr>
                  </p:pic>
                </p:oleObj>
              </mc:Fallback>
            </mc:AlternateContent>
          </a:graphicData>
        </a:graphic>
      </p:graphicFrame>
    </p:spTree>
    <p:extLst>
      <p:ext uri="{BB962C8B-B14F-4D97-AF65-F5344CB8AC3E}">
        <p14:creationId xmlns:p14="http://schemas.microsoft.com/office/powerpoint/2010/main" val="2745688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Tunnels and magnetic lengths</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421646885"/>
              </p:ext>
            </p:extLst>
          </p:nvPr>
        </p:nvGraphicFramePr>
        <p:xfrm>
          <a:off x="1371600" y="1447800"/>
          <a:ext cx="5912097" cy="3677194"/>
        </p:xfrm>
        <a:graphic>
          <a:graphicData uri="http://schemas.openxmlformats.org/presentationml/2006/ole">
            <mc:AlternateContent xmlns:mc="http://schemas.openxmlformats.org/markup-compatibility/2006">
              <mc:Choice xmlns:v="urn:schemas-microsoft-com:vml" Requires="v">
                <p:oleObj spid="_x0000_s4121" name="Worksheet" r:id="rId4" imgW="4333743" imgH="2695643" progId="Excel.Sheet.12">
                  <p:embed/>
                </p:oleObj>
              </mc:Choice>
              <mc:Fallback>
                <p:oleObj name="Worksheet" r:id="rId4" imgW="4333743" imgH="2695643" progId="Excel.Sheet.12">
                  <p:embed/>
                  <p:pic>
                    <p:nvPicPr>
                      <p:cNvPr id="0" name=""/>
                      <p:cNvPicPr/>
                      <p:nvPr/>
                    </p:nvPicPr>
                    <p:blipFill>
                      <a:blip r:embed="rId5"/>
                      <a:stretch>
                        <a:fillRect/>
                      </a:stretch>
                    </p:blipFill>
                    <p:spPr>
                      <a:xfrm>
                        <a:off x="1371600" y="1447800"/>
                        <a:ext cx="5912097" cy="3677194"/>
                      </a:xfrm>
                      <a:prstGeom prst="rect">
                        <a:avLst/>
                      </a:prstGeom>
                    </p:spPr>
                  </p:pic>
                </p:oleObj>
              </mc:Fallback>
            </mc:AlternateContent>
          </a:graphicData>
        </a:graphic>
      </p:graphicFrame>
      <p:sp>
        <p:nvSpPr>
          <p:cNvPr id="5" name="Oval 4"/>
          <p:cNvSpPr/>
          <p:nvPr/>
        </p:nvSpPr>
        <p:spPr>
          <a:xfrm>
            <a:off x="4038600" y="3962400"/>
            <a:ext cx="34290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30576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 options – SPS tunnel</a:t>
            </a:r>
            <a:endParaRPr lang="en-GB" dirty="0"/>
          </a:p>
        </p:txBody>
      </p:sp>
      <p:sp>
        <p:nvSpPr>
          <p:cNvPr id="3" name="Content Placeholder 2"/>
          <p:cNvSpPr>
            <a:spLocks noGrp="1"/>
          </p:cNvSpPr>
          <p:nvPr>
            <p:ph idx="1"/>
          </p:nvPr>
        </p:nvSpPr>
        <p:spPr>
          <a:xfrm>
            <a:off x="0" y="914400"/>
            <a:ext cx="9144000" cy="4525963"/>
          </a:xfrm>
        </p:spPr>
        <p:txBody>
          <a:bodyPr/>
          <a:lstStyle/>
          <a:p>
            <a:pPr marL="0" indent="0">
              <a:buNone/>
            </a:pPr>
            <a:r>
              <a:rPr lang="en-US" sz="2400" dirty="0" smtClean="0"/>
              <a:t>SPS tunnel: SC low-field can reach 1.1 </a:t>
            </a:r>
            <a:r>
              <a:rPr lang="en-US" sz="2400" dirty="0" err="1" smtClean="0"/>
              <a:t>TeV</a:t>
            </a:r>
            <a:r>
              <a:rPr lang="en-US" sz="2400" dirty="0" smtClean="0"/>
              <a:t>, but ~3 </a:t>
            </a:r>
            <a:r>
              <a:rPr lang="en-US" sz="2400" dirty="0" err="1" smtClean="0"/>
              <a:t>TeV</a:t>
            </a:r>
            <a:r>
              <a:rPr lang="en-US" sz="2400" dirty="0" smtClean="0"/>
              <a:t> is tough</a:t>
            </a:r>
            <a:endParaRPr lang="en-GB" sz="2400" dirty="0"/>
          </a:p>
        </p:txBody>
      </p:sp>
      <p:graphicFrame>
        <p:nvGraphicFramePr>
          <p:cNvPr id="7" name="Object 6"/>
          <p:cNvGraphicFramePr>
            <a:graphicFrameLocks noChangeAspect="1"/>
          </p:cNvGraphicFramePr>
          <p:nvPr>
            <p:extLst>
              <p:ext uri="{D42A27DB-BD31-4B8C-83A1-F6EECF244321}">
                <p14:modId xmlns:p14="http://schemas.microsoft.com/office/powerpoint/2010/main" val="660859097"/>
              </p:ext>
            </p:extLst>
          </p:nvPr>
        </p:nvGraphicFramePr>
        <p:xfrm>
          <a:off x="107721" y="1371600"/>
          <a:ext cx="6902679" cy="5415318"/>
        </p:xfrm>
        <a:graphic>
          <a:graphicData uri="http://schemas.openxmlformats.org/presentationml/2006/ole">
            <mc:AlternateContent xmlns:mc="http://schemas.openxmlformats.org/markup-compatibility/2006">
              <mc:Choice xmlns:v="urn:schemas-microsoft-com:vml" Requires="v">
                <p:oleObj spid="_x0000_s5146" name="Worksheet" r:id="rId4" imgW="5657934" imgH="4438785" progId="Excel.Sheet.12">
                  <p:embed/>
                </p:oleObj>
              </mc:Choice>
              <mc:Fallback>
                <p:oleObj name="Worksheet" r:id="rId4" imgW="5657934" imgH="4438785" progId="Excel.Sheet.12">
                  <p:embed/>
                  <p:pic>
                    <p:nvPicPr>
                      <p:cNvPr id="0" name=""/>
                      <p:cNvPicPr/>
                      <p:nvPr/>
                    </p:nvPicPr>
                    <p:blipFill>
                      <a:blip r:embed="rId5"/>
                      <a:stretch>
                        <a:fillRect/>
                      </a:stretch>
                    </p:blipFill>
                    <p:spPr>
                      <a:xfrm>
                        <a:off x="107721" y="1371600"/>
                        <a:ext cx="6902679" cy="5415318"/>
                      </a:xfrm>
                      <a:prstGeom prst="rect">
                        <a:avLst/>
                      </a:prstGeom>
                    </p:spPr>
                  </p:pic>
                </p:oleObj>
              </mc:Fallback>
            </mc:AlternateContent>
          </a:graphicData>
        </a:graphic>
      </p:graphicFrame>
    </p:spTree>
    <p:extLst>
      <p:ext uri="{BB962C8B-B14F-4D97-AF65-F5344CB8AC3E}">
        <p14:creationId xmlns:p14="http://schemas.microsoft.com/office/powerpoint/2010/main" val="2968195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 in SPS tunnel specifics</a:t>
            </a:r>
            <a:endParaRPr lang="en-GB" dirty="0"/>
          </a:p>
        </p:txBody>
      </p:sp>
      <p:sp>
        <p:nvSpPr>
          <p:cNvPr id="3" name="Content Placeholder 2"/>
          <p:cNvSpPr>
            <a:spLocks noGrp="1"/>
          </p:cNvSpPr>
          <p:nvPr>
            <p:ph idx="1"/>
          </p:nvPr>
        </p:nvSpPr>
        <p:spPr>
          <a:xfrm>
            <a:off x="457200" y="914400"/>
            <a:ext cx="8229600" cy="4525963"/>
          </a:xfrm>
        </p:spPr>
        <p:txBody>
          <a:bodyPr/>
          <a:lstStyle/>
          <a:p>
            <a:r>
              <a:rPr lang="en-US" sz="2000" dirty="0" smtClean="0"/>
              <a:t>Reaching 3.2 </a:t>
            </a:r>
            <a:r>
              <a:rPr lang="en-US" sz="2000" dirty="0" err="1" smtClean="0"/>
              <a:t>TeV</a:t>
            </a:r>
            <a:r>
              <a:rPr lang="en-US" sz="2000" dirty="0" smtClean="0"/>
              <a:t> requires 15.6 T Nb</a:t>
            </a:r>
            <a:r>
              <a:rPr lang="en-US" sz="2000" baseline="-25000" dirty="0" smtClean="0"/>
              <a:t>3</a:t>
            </a:r>
            <a:r>
              <a:rPr lang="en-US" sz="2000" dirty="0" smtClean="0"/>
              <a:t>Sn SC dipoles</a:t>
            </a:r>
          </a:p>
          <a:p>
            <a:pPr lvl="1"/>
            <a:r>
              <a:rPr lang="en-US" sz="1800" dirty="0" smtClean="0"/>
              <a:t>14 HEB cycles to fill FCC…(23 us SPS length)</a:t>
            </a:r>
          </a:p>
          <a:p>
            <a:pPr lvl="1"/>
            <a:r>
              <a:rPr lang="en-US" sz="1800" dirty="0" smtClean="0"/>
              <a:t>Slow dipole ramp means </a:t>
            </a:r>
            <a:r>
              <a:rPr lang="en-US" sz="1800" dirty="0"/>
              <a:t>(</a:t>
            </a:r>
            <a:r>
              <a:rPr lang="en-US" sz="1800" dirty="0" smtClean="0"/>
              <a:t>min.) </a:t>
            </a:r>
            <a:r>
              <a:rPr lang="en-US" sz="1800" dirty="0" smtClean="0">
                <a:solidFill>
                  <a:srgbClr val="FF0000"/>
                </a:solidFill>
              </a:rPr>
              <a:t>4 hours </a:t>
            </a:r>
            <a:r>
              <a:rPr lang="en-US" sz="1800" dirty="0" smtClean="0"/>
              <a:t>to fill FCC</a:t>
            </a:r>
          </a:p>
          <a:p>
            <a:r>
              <a:rPr lang="en-US" sz="2000" dirty="0" smtClean="0"/>
              <a:t>Fast-ramping </a:t>
            </a:r>
            <a:r>
              <a:rPr lang="en-US" sz="2000" dirty="0" err="1" smtClean="0"/>
              <a:t>NbTi</a:t>
            </a:r>
            <a:r>
              <a:rPr lang="en-US" sz="2000" dirty="0" smtClean="0"/>
              <a:t> SC dipoles possible (</a:t>
            </a:r>
            <a:r>
              <a:rPr lang="en-US" sz="2000" i="1" dirty="0" smtClean="0"/>
              <a:t>à la </a:t>
            </a:r>
            <a:r>
              <a:rPr lang="en-US" sz="2000" dirty="0" smtClean="0"/>
              <a:t>SIS300), at 5 T </a:t>
            </a:r>
          </a:p>
          <a:p>
            <a:pPr lvl="1"/>
            <a:r>
              <a:rPr lang="en-US" sz="1800" dirty="0" smtClean="0"/>
              <a:t>Can reach only </a:t>
            </a:r>
            <a:r>
              <a:rPr lang="en-US" sz="1800" dirty="0" smtClean="0">
                <a:solidFill>
                  <a:srgbClr val="FF0000"/>
                </a:solidFill>
              </a:rPr>
              <a:t>1.1 </a:t>
            </a:r>
            <a:r>
              <a:rPr lang="en-US" sz="1800" dirty="0" err="1" smtClean="0">
                <a:solidFill>
                  <a:srgbClr val="FF0000"/>
                </a:solidFill>
              </a:rPr>
              <a:t>TeV</a:t>
            </a:r>
            <a:r>
              <a:rPr lang="en-US" sz="1800" dirty="0" smtClean="0">
                <a:solidFill>
                  <a:srgbClr val="FF0000"/>
                </a:solidFill>
              </a:rPr>
              <a:t> </a:t>
            </a:r>
            <a:r>
              <a:rPr lang="en-US" sz="1800" dirty="0" smtClean="0"/>
              <a:t>at extraction</a:t>
            </a:r>
          </a:p>
          <a:p>
            <a:pPr lvl="1"/>
            <a:r>
              <a:rPr lang="en-US" sz="1800" dirty="0" smtClean="0"/>
              <a:t>Min. filling time ~8 minutes (as for present LHC), dominated by pre-injectors where improvements might be possible</a:t>
            </a:r>
          </a:p>
          <a:p>
            <a:r>
              <a:rPr lang="en-US" sz="2000" dirty="0" smtClean="0"/>
              <a:t>High field (LHC) </a:t>
            </a:r>
            <a:r>
              <a:rPr lang="en-US" sz="2000" dirty="0" err="1" smtClean="0"/>
              <a:t>NbTi</a:t>
            </a:r>
            <a:r>
              <a:rPr lang="en-US" sz="2000" dirty="0" smtClean="0"/>
              <a:t> has </a:t>
            </a:r>
            <a:r>
              <a:rPr lang="en-US" sz="2000" u="sng" dirty="0" smtClean="0"/>
              <a:t>both disadvantages </a:t>
            </a:r>
          </a:p>
          <a:p>
            <a:pPr lvl="1"/>
            <a:r>
              <a:rPr lang="en-US" sz="1800" dirty="0" smtClean="0"/>
              <a:t>Only </a:t>
            </a:r>
            <a:r>
              <a:rPr lang="en-US" sz="1800" dirty="0" smtClean="0">
                <a:solidFill>
                  <a:srgbClr val="FF0000"/>
                </a:solidFill>
              </a:rPr>
              <a:t>2 </a:t>
            </a:r>
            <a:r>
              <a:rPr lang="en-US" sz="1800" dirty="0" err="1" smtClean="0">
                <a:solidFill>
                  <a:srgbClr val="FF0000"/>
                </a:solidFill>
              </a:rPr>
              <a:t>TeV</a:t>
            </a:r>
            <a:r>
              <a:rPr lang="en-US" sz="1800" dirty="0" smtClean="0">
                <a:solidFill>
                  <a:srgbClr val="FF0000"/>
                </a:solidFill>
              </a:rPr>
              <a:t> </a:t>
            </a:r>
            <a:r>
              <a:rPr lang="en-US" sz="1800" dirty="0" smtClean="0"/>
              <a:t>extraction energy</a:t>
            </a:r>
          </a:p>
          <a:p>
            <a:pPr lvl="1"/>
            <a:r>
              <a:rPr lang="en-US" sz="1800" dirty="0" smtClean="0"/>
              <a:t>Min. filling time </a:t>
            </a:r>
            <a:r>
              <a:rPr lang="en-US" sz="1800" dirty="0" smtClean="0">
                <a:solidFill>
                  <a:srgbClr val="FF0000"/>
                </a:solidFill>
              </a:rPr>
              <a:t>~25 minutes</a:t>
            </a:r>
            <a:r>
              <a:rPr lang="en-US" sz="1800" dirty="0" smtClean="0"/>
              <a:t>, limited by HEB ramp</a:t>
            </a:r>
          </a:p>
          <a:p>
            <a:r>
              <a:rPr lang="en-US" sz="2000" dirty="0" smtClean="0"/>
              <a:t>SPS tunnel fairly large (Ø4.1 m) but maybe non-negligible integration issues (ex. LSS3)</a:t>
            </a:r>
          </a:p>
          <a:p>
            <a:r>
              <a:rPr lang="en-US" sz="2000" dirty="0" smtClean="0"/>
              <a:t>Beam transfer to study – might need long new (SC?) lines</a:t>
            </a:r>
          </a:p>
          <a:p>
            <a:r>
              <a:rPr lang="en-US" sz="2000" dirty="0" smtClean="0"/>
              <a:t>Overall none of SPS tunnel options initially appear too promising</a:t>
            </a:r>
          </a:p>
          <a:p>
            <a:pPr lvl="1"/>
            <a:r>
              <a:rPr lang="en-US" sz="1800" dirty="0" smtClean="0"/>
              <a:t>But clear cost advantage of short ring with ~4.6 km dipole length</a:t>
            </a:r>
          </a:p>
          <a:p>
            <a:pPr lvl="1"/>
            <a:r>
              <a:rPr lang="en-US" sz="1800" dirty="0" smtClean="0"/>
              <a:t>Critical to get answer on </a:t>
            </a:r>
            <a:r>
              <a:rPr lang="en-US" sz="1800" dirty="0" smtClean="0">
                <a:solidFill>
                  <a:srgbClr val="FF0000"/>
                </a:solidFill>
              </a:rPr>
              <a:t>minimum FHC injection field</a:t>
            </a:r>
          </a:p>
          <a:p>
            <a:pPr lvl="1"/>
            <a:endParaRPr lang="en-GB" sz="1800" dirty="0"/>
          </a:p>
        </p:txBody>
      </p:sp>
    </p:spTree>
    <p:extLst>
      <p:ext uri="{BB962C8B-B14F-4D97-AF65-F5344CB8AC3E}">
        <p14:creationId xmlns:p14="http://schemas.microsoft.com/office/powerpoint/2010/main" val="1285715182"/>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4946</TotalTime>
  <Words>1600</Words>
  <Application>Microsoft Office PowerPoint</Application>
  <PresentationFormat>On-screen Show (4:3)</PresentationFormat>
  <Paragraphs>234</Paragraphs>
  <Slides>25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Default Design</vt:lpstr>
      <vt:lpstr>Worksheet</vt:lpstr>
      <vt:lpstr>Hadron Injector Considerations</vt:lpstr>
      <vt:lpstr>Outline</vt:lpstr>
      <vt:lpstr>Basic assumptions</vt:lpstr>
      <vt:lpstr>FHC injection considerations</vt:lpstr>
      <vt:lpstr>An FHC injector chain</vt:lpstr>
      <vt:lpstr>HEB magnet technology options</vt:lpstr>
      <vt:lpstr>Tunnels and magnetic lengths</vt:lpstr>
      <vt:lpstr>HEB options – SPS tunnel</vt:lpstr>
      <vt:lpstr>HEB in SPS tunnel specifics</vt:lpstr>
      <vt:lpstr>HEB options – LHC tunnel</vt:lpstr>
      <vt:lpstr>HEB in LHC tunnel specifics</vt:lpstr>
      <vt:lpstr>HEB options – Collider tunnel</vt:lpstr>
      <vt:lpstr>HEB in FHC tunnel specifics</vt:lpstr>
      <vt:lpstr>Conclusions</vt:lpstr>
      <vt:lpstr>Some specific topics for studies</vt:lpstr>
      <vt:lpstr>PowerPoint Presentation</vt:lpstr>
      <vt:lpstr>Comment on energy ranges</vt:lpstr>
      <vt:lpstr>Comment on energy ranges</vt:lpstr>
      <vt:lpstr>Another FHC injector chain…</vt:lpstr>
      <vt:lpstr>Direct space charge….</vt:lpstr>
      <vt:lpstr>PowerPoint Presentation</vt:lpstr>
      <vt:lpstr>LHC ramp-rate and cycling limits</vt:lpstr>
      <vt:lpstr>LHC ramp-rate and cycling limits</vt:lpstr>
      <vt:lpstr>LHC ramp-rate and cycling limits</vt:lpstr>
      <vt:lpstr>LHC ramp-rate and cycling limits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from LIU-SPS</dc:title>
  <dc:creator>goddard</dc:creator>
  <cp:lastModifiedBy>Brennan Goddard</cp:lastModifiedBy>
  <cp:revision>134</cp:revision>
  <cp:lastPrinted>2014-01-08T14:49:32Z</cp:lastPrinted>
  <dcterms:created xsi:type="dcterms:W3CDTF">2011-03-09T09:21:40Z</dcterms:created>
  <dcterms:modified xsi:type="dcterms:W3CDTF">2014-01-10T12:30:02Z</dcterms:modified>
</cp:coreProperties>
</file>