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2" r:id="rId5"/>
    <p:sldId id="259" r:id="rId6"/>
    <p:sldId id="261" r:id="rId7"/>
    <p:sldId id="263" r:id="rId8"/>
    <p:sldId id="264" r:id="rId9"/>
    <p:sldId id="265" r:id="rId10"/>
    <p:sldId id="260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98" autoAdjust="0"/>
    <p:restoredTop sz="94660"/>
  </p:normalViewPr>
  <p:slideViewPr>
    <p:cSldViewPr>
      <p:cViewPr varScale="1">
        <p:scale>
          <a:sx n="126" d="100"/>
          <a:sy n="126" d="100"/>
        </p:scale>
        <p:origin x="-126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EAA66D-04FD-4433-85CD-86313530AD77}" type="datetimeFigureOut">
              <a:rPr lang="en-GB" smtClean="0"/>
              <a:t>27/01/2014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B775B-1528-480C-AA10-37DA88C4FA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6902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FB775B-1528-480C-AA10-37DA88C4FA3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979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862E3-79E1-4A6D-B7C6-7F7CCF436034}" type="datetimeFigureOut">
              <a:rPr lang="en-GB" smtClean="0"/>
              <a:t>27/01/2014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0906C-5EF0-4049-8B77-D67A20021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7815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862E3-79E1-4A6D-B7C6-7F7CCF436034}" type="datetimeFigureOut">
              <a:rPr lang="en-GB" smtClean="0"/>
              <a:t>27/01/2014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0906C-5EF0-4049-8B77-D67A20021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2959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862E3-79E1-4A6D-B7C6-7F7CCF436034}" type="datetimeFigureOut">
              <a:rPr lang="en-GB" smtClean="0"/>
              <a:t>27/01/2014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0906C-5EF0-4049-8B77-D67A20021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143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862E3-79E1-4A6D-B7C6-7F7CCF436034}" type="datetimeFigureOut">
              <a:rPr lang="en-GB" smtClean="0"/>
              <a:t>27/01/2014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0906C-5EF0-4049-8B77-D67A20021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0695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862E3-79E1-4A6D-B7C6-7F7CCF436034}" type="datetimeFigureOut">
              <a:rPr lang="en-GB" smtClean="0"/>
              <a:t>27/01/2014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0906C-5EF0-4049-8B77-D67A20021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9976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862E3-79E1-4A6D-B7C6-7F7CCF436034}" type="datetimeFigureOut">
              <a:rPr lang="en-GB" smtClean="0"/>
              <a:t>27/01/2014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0906C-5EF0-4049-8B77-D67A20021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838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862E3-79E1-4A6D-B7C6-7F7CCF436034}" type="datetimeFigureOut">
              <a:rPr lang="en-GB" smtClean="0"/>
              <a:t>27/01/2014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0906C-5EF0-4049-8B77-D67A20021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9397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862E3-79E1-4A6D-B7C6-7F7CCF436034}" type="datetimeFigureOut">
              <a:rPr lang="en-GB" smtClean="0"/>
              <a:t>27/01/2014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0906C-5EF0-4049-8B77-D67A20021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3043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862E3-79E1-4A6D-B7C6-7F7CCF436034}" type="datetimeFigureOut">
              <a:rPr lang="en-GB" smtClean="0"/>
              <a:t>27/01/2014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0906C-5EF0-4049-8B77-D67A20021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778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862E3-79E1-4A6D-B7C6-7F7CCF436034}" type="datetimeFigureOut">
              <a:rPr lang="en-GB" smtClean="0"/>
              <a:t>27/01/2014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0906C-5EF0-4049-8B77-D67A20021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0793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862E3-79E1-4A6D-B7C6-7F7CCF436034}" type="datetimeFigureOut">
              <a:rPr lang="en-GB" smtClean="0"/>
              <a:t>27/01/2014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0906C-5EF0-4049-8B77-D67A20021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85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862E3-79E1-4A6D-B7C6-7F7CCF436034}" type="datetimeFigureOut">
              <a:rPr lang="en-GB" smtClean="0"/>
              <a:t>27/01/2014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0906C-5EF0-4049-8B77-D67A20021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9175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comment/1342402/0.3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hdphoto" Target="../media/hdphoto1.wdp"/><Relationship Id="rId7" Type="http://schemas.openxmlformats.org/officeDocument/2006/relationships/image" Target="../media/image6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/>
          <a:lstStyle/>
          <a:p>
            <a:r>
              <a:rPr lang="en-US" dirty="0" smtClean="0"/>
              <a:t>FCC-FHI 28/1/14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1628800"/>
            <a:ext cx="8064896" cy="1752600"/>
          </a:xfrm>
        </p:spPr>
        <p:txBody>
          <a:bodyPr/>
          <a:lstStyle/>
          <a:p>
            <a:r>
              <a:rPr lang="en-US" dirty="0" smtClean="0"/>
              <a:t>Requirements from Collider</a:t>
            </a:r>
          </a:p>
          <a:p>
            <a:r>
              <a:rPr lang="en-US" dirty="0" smtClean="0"/>
              <a:t>Draft parameters just available in EDMS:</a:t>
            </a:r>
          </a:p>
          <a:p>
            <a:r>
              <a:rPr lang="en-GB" u="sng" dirty="0">
                <a:hlinkClick r:id="rId2"/>
              </a:rPr>
              <a:t>https://edms.cern.ch/comment/1342402/0.3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97327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FHI study topics for Phase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Identify best options for HEB in addition to L4-PSB-PS-SPS:</a:t>
            </a:r>
          </a:p>
          <a:p>
            <a:pPr lvl="1"/>
            <a:r>
              <a:rPr lang="en-US" sz="2400" dirty="0" smtClean="0"/>
              <a:t>SPS tunnel (Nb3Sn)</a:t>
            </a:r>
          </a:p>
          <a:p>
            <a:pPr lvl="1"/>
            <a:r>
              <a:rPr lang="en-US" sz="2400" dirty="0" smtClean="0"/>
              <a:t>LHC tunnel (</a:t>
            </a:r>
            <a:r>
              <a:rPr lang="en-US" sz="2400" dirty="0" err="1" smtClean="0"/>
              <a:t>NbTi</a:t>
            </a:r>
            <a:r>
              <a:rPr lang="en-US" sz="2400" dirty="0" smtClean="0"/>
              <a:t> “low field”, or LHC reuse)</a:t>
            </a:r>
          </a:p>
          <a:p>
            <a:pPr lvl="1"/>
            <a:r>
              <a:rPr lang="en-US" sz="2400" dirty="0" smtClean="0"/>
              <a:t>Collider tunnel (</a:t>
            </a:r>
            <a:r>
              <a:rPr lang="en-US" sz="2400" dirty="0" err="1" smtClean="0"/>
              <a:t>Superferric</a:t>
            </a:r>
            <a:r>
              <a:rPr lang="en-US" sz="2400" dirty="0" smtClean="0"/>
              <a:t> or NC)</a:t>
            </a:r>
          </a:p>
          <a:p>
            <a:pPr lvl="1"/>
            <a:r>
              <a:rPr lang="en-US" sz="2400" dirty="0" smtClean="0"/>
              <a:t>Need to identify performance limits, achievable filling time, some idea of cost comparison, evaluate possible showstoppers, address operational issues (like power consumption and availability, think LHC as HEB…)</a:t>
            </a:r>
          </a:p>
          <a:p>
            <a:r>
              <a:rPr lang="en-US" sz="2800" dirty="0" smtClean="0"/>
              <a:t>Parallel: work out concept for “green field” injector complex (SCC, SPL/PS2/SPS+, …</a:t>
            </a:r>
          </a:p>
          <a:p>
            <a:pPr lvl="1"/>
            <a:endParaRPr lang="en-US" sz="2400" dirty="0"/>
          </a:p>
          <a:p>
            <a:pPr lvl="1"/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7773138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 ideas for specific study topics/clarifications</a:t>
            </a:r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000" dirty="0" smtClean="0"/>
              <a:t>Minimum injection energy (field) in FHC</a:t>
            </a:r>
          </a:p>
          <a:p>
            <a:pPr lvl="1"/>
            <a:r>
              <a:rPr lang="en-US" sz="1800" dirty="0" smtClean="0"/>
              <a:t>Key </a:t>
            </a:r>
            <a:r>
              <a:rPr lang="en-US" sz="1800" dirty="0" smtClean="0"/>
              <a:t>question for Injectors (e.g. 2 </a:t>
            </a:r>
            <a:r>
              <a:rPr lang="en-US" sz="1800" dirty="0" err="1" smtClean="0"/>
              <a:t>TeV</a:t>
            </a:r>
            <a:r>
              <a:rPr lang="en-US" sz="1800" dirty="0" smtClean="0"/>
              <a:t> opens other options for HEB</a:t>
            </a:r>
            <a:r>
              <a:rPr lang="en-US" sz="1800" dirty="0" smtClean="0"/>
              <a:t>...)</a:t>
            </a:r>
            <a:endParaRPr lang="en-US" sz="1800" dirty="0" smtClean="0"/>
          </a:p>
          <a:p>
            <a:r>
              <a:rPr lang="en-US" sz="2000" dirty="0" smtClean="0"/>
              <a:t>Maximum ‘flat-bottom’ time for FHC</a:t>
            </a:r>
          </a:p>
          <a:p>
            <a:pPr lvl="1"/>
            <a:r>
              <a:rPr lang="en-US" sz="1800" dirty="0" smtClean="0"/>
              <a:t>Need to know if target of ~</a:t>
            </a:r>
            <a:r>
              <a:rPr lang="en-US" sz="1800" dirty="0" smtClean="0"/>
              <a:t>10-30 </a:t>
            </a:r>
            <a:r>
              <a:rPr lang="en-US" sz="1800" dirty="0" smtClean="0"/>
              <a:t>minutes is adequate</a:t>
            </a:r>
          </a:p>
          <a:p>
            <a:r>
              <a:rPr lang="en-US" sz="2000" dirty="0" smtClean="0"/>
              <a:t>Main magnet parameters and technologies for </a:t>
            </a:r>
            <a:r>
              <a:rPr lang="en-US" sz="2000" dirty="0" smtClean="0"/>
              <a:t>different </a:t>
            </a:r>
            <a:r>
              <a:rPr lang="en-US" sz="2000" dirty="0" smtClean="0"/>
              <a:t>HEB options</a:t>
            </a:r>
          </a:p>
          <a:p>
            <a:pPr lvl="1"/>
            <a:r>
              <a:rPr lang="en-US" sz="1600" dirty="0" smtClean="0"/>
              <a:t>Apertures, peak field, ramp rate, field quality</a:t>
            </a:r>
            <a:endParaRPr lang="en-US" sz="1600" dirty="0" smtClean="0"/>
          </a:p>
          <a:p>
            <a:r>
              <a:rPr lang="en-US" sz="2000" dirty="0" smtClean="0"/>
              <a:t>Feasibility </a:t>
            </a:r>
            <a:r>
              <a:rPr lang="en-US" sz="2000" dirty="0"/>
              <a:t>of LHC reuse for HEB</a:t>
            </a:r>
          </a:p>
          <a:p>
            <a:pPr lvl="1"/>
            <a:r>
              <a:rPr lang="en-US" sz="1800" dirty="0"/>
              <a:t>Lattice design for simplified </a:t>
            </a:r>
            <a:r>
              <a:rPr lang="en-US" sz="1800" dirty="0" smtClean="0"/>
              <a:t>synchrotron</a:t>
            </a:r>
            <a:endParaRPr lang="en-US" sz="1800" dirty="0"/>
          </a:p>
          <a:p>
            <a:pPr lvl="1"/>
            <a:r>
              <a:rPr lang="en-US" sz="1800" dirty="0" smtClean="0"/>
              <a:t>Key question of ramping </a:t>
            </a:r>
            <a:r>
              <a:rPr lang="en-US" sz="1800" dirty="0"/>
              <a:t>at ~</a:t>
            </a:r>
            <a:r>
              <a:rPr lang="en-US" sz="1800" dirty="0" smtClean="0"/>
              <a:t>50 </a:t>
            </a:r>
            <a:r>
              <a:rPr lang="en-US" sz="1800" dirty="0"/>
              <a:t>A/</a:t>
            </a:r>
            <a:r>
              <a:rPr lang="en-US" sz="1800" dirty="0" smtClean="0"/>
              <a:t>s. </a:t>
            </a:r>
            <a:r>
              <a:rPr lang="en-US" sz="1800" dirty="0" smtClean="0"/>
              <a:t>Tests program??</a:t>
            </a:r>
            <a:endParaRPr lang="en-US" sz="1800" dirty="0"/>
          </a:p>
          <a:p>
            <a:pPr lvl="1"/>
            <a:r>
              <a:rPr lang="en-US" sz="1800" dirty="0" smtClean="0"/>
              <a:t>Availability (how often were there 4 consecutive LHC ramps??)</a:t>
            </a:r>
          </a:p>
          <a:p>
            <a:pPr lvl="1"/>
            <a:r>
              <a:rPr lang="en-US" sz="1800" dirty="0" smtClean="0"/>
              <a:t>Decommissioning </a:t>
            </a:r>
            <a:r>
              <a:rPr lang="en-US" sz="1800" dirty="0" smtClean="0"/>
              <a:t>feasibility (</a:t>
            </a:r>
            <a:r>
              <a:rPr lang="en-US" sz="1800" dirty="0" err="1" smtClean="0"/>
              <a:t>e,g</a:t>
            </a:r>
            <a:r>
              <a:rPr lang="en-US" sz="1800" dirty="0" smtClean="0"/>
              <a:t>, insertions)</a:t>
            </a:r>
            <a:endParaRPr lang="en-US" sz="1800" dirty="0"/>
          </a:p>
          <a:p>
            <a:r>
              <a:rPr lang="en-US" sz="2000" dirty="0" smtClean="0"/>
              <a:t>Feasibility of HEB in 100 km tunnel</a:t>
            </a:r>
          </a:p>
          <a:p>
            <a:pPr lvl="1"/>
            <a:r>
              <a:rPr lang="en-US" sz="1800" dirty="0" smtClean="0"/>
              <a:t>Beam dynamics at </a:t>
            </a:r>
            <a:r>
              <a:rPr lang="en-US" sz="1800" dirty="0" smtClean="0"/>
              <a:t>HEB 450 </a:t>
            </a:r>
            <a:r>
              <a:rPr lang="en-US" sz="1800" dirty="0" err="1" smtClean="0"/>
              <a:t>GeV</a:t>
            </a:r>
            <a:r>
              <a:rPr lang="en-US" sz="1800" dirty="0" smtClean="0"/>
              <a:t> injection energy</a:t>
            </a:r>
            <a:r>
              <a:rPr lang="en-US" sz="1800" dirty="0"/>
              <a:t> </a:t>
            </a:r>
            <a:r>
              <a:rPr lang="en-US" sz="1800" dirty="0" smtClean="0"/>
              <a:t>(</a:t>
            </a:r>
            <a:r>
              <a:rPr lang="en-US" sz="1800" dirty="0"/>
              <a:t>s</a:t>
            </a:r>
            <a:r>
              <a:rPr lang="en-US" sz="1800" dirty="0" smtClean="0"/>
              <a:t>pace charge, impedance, IBS, </a:t>
            </a:r>
            <a:r>
              <a:rPr lang="en-US" sz="1800" dirty="0" smtClean="0"/>
              <a:t>…)</a:t>
            </a:r>
          </a:p>
          <a:p>
            <a:pPr lvl="1"/>
            <a:r>
              <a:rPr lang="en-US" sz="1800" dirty="0" smtClean="0"/>
              <a:t>Basic </a:t>
            </a:r>
            <a:r>
              <a:rPr lang="en-US" sz="1800" dirty="0" smtClean="0"/>
              <a:t>lattice </a:t>
            </a:r>
            <a:r>
              <a:rPr lang="en-US" sz="1800" dirty="0" smtClean="0"/>
              <a:t>needed and repeat work done on collider by </a:t>
            </a:r>
            <a:r>
              <a:rPr lang="en-US" sz="1800" dirty="0" err="1" smtClean="0"/>
              <a:t>Mounet</a:t>
            </a:r>
            <a:r>
              <a:rPr lang="en-US" sz="1800" dirty="0" smtClean="0"/>
              <a:t> and Rumolo</a:t>
            </a:r>
            <a:endParaRPr lang="en-US" sz="1800" dirty="0" smtClean="0"/>
          </a:p>
          <a:p>
            <a:r>
              <a:rPr lang="en-US" sz="2000" dirty="0" smtClean="0"/>
              <a:t>Constraints on layout and transfer (FCC location, TLs, HEB extraction, …)</a:t>
            </a:r>
          </a:p>
          <a:p>
            <a:r>
              <a:rPr lang="en-US" sz="2000" dirty="0" smtClean="0"/>
              <a:t>Preliminary </a:t>
            </a:r>
            <a:r>
              <a:rPr lang="en-US" sz="2000" dirty="0" smtClean="0"/>
              <a:t>cost scaling </a:t>
            </a:r>
            <a:r>
              <a:rPr lang="en-US" sz="2000" dirty="0" smtClean="0"/>
              <a:t>(mainly for </a:t>
            </a:r>
            <a:r>
              <a:rPr lang="en-US" sz="2000" dirty="0" smtClean="0"/>
              <a:t>magnet </a:t>
            </a:r>
            <a:r>
              <a:rPr lang="en-US" sz="2000" dirty="0" smtClean="0"/>
              <a:t>systems) </a:t>
            </a:r>
            <a:r>
              <a:rPr lang="en-US" sz="2000" dirty="0" smtClean="0"/>
              <a:t>for all options</a:t>
            </a:r>
          </a:p>
          <a:p>
            <a:r>
              <a:rPr lang="en-US" sz="2000" dirty="0" smtClean="0"/>
              <a:t>Machine protection constraints (e.g. </a:t>
            </a:r>
            <a:r>
              <a:rPr lang="en-US" sz="2000" dirty="0" smtClean="0"/>
              <a:t>during transfer to Collider)</a:t>
            </a:r>
            <a:endParaRPr lang="en-US" sz="20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96722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Main FCC concepts (relevant for FHI)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Two FCC versions considered: Ring and Racetrack</a:t>
            </a:r>
          </a:p>
          <a:p>
            <a:r>
              <a:rPr lang="en-US" dirty="0" smtClean="0"/>
              <a:t>100 </a:t>
            </a:r>
            <a:r>
              <a:rPr lang="en-US" dirty="0" err="1" smtClean="0"/>
              <a:t>TeV</a:t>
            </a:r>
            <a:r>
              <a:rPr lang="en-US" dirty="0" smtClean="0"/>
              <a:t> target energy: circumference to follow magnet field. 83.1 km for 20 T, 99.7 km for 16 T</a:t>
            </a:r>
          </a:p>
          <a:p>
            <a:r>
              <a:rPr lang="en-US" dirty="0" smtClean="0"/>
              <a:t>Injection energy assumed at 3.3 </a:t>
            </a:r>
            <a:r>
              <a:rPr lang="en-US" dirty="0" err="1" smtClean="0"/>
              <a:t>TeV</a:t>
            </a:r>
            <a:endParaRPr lang="en-US" dirty="0" smtClean="0"/>
          </a:p>
          <a:p>
            <a:r>
              <a:rPr lang="en-US" dirty="0" smtClean="0"/>
              <a:t>25 ns baseline (5 ns option)</a:t>
            </a:r>
          </a:p>
          <a:p>
            <a:r>
              <a:rPr lang="en-US" dirty="0" smtClean="0"/>
              <a:t>Bunch charge 1e11 (0.2e11)</a:t>
            </a:r>
          </a:p>
          <a:p>
            <a:r>
              <a:rPr lang="en-US" dirty="0" smtClean="0"/>
              <a:t>Transverse emittance 2.2 </a:t>
            </a:r>
            <a:r>
              <a:rPr lang="en-US" dirty="0" err="1" smtClean="0"/>
              <a:t>urad</a:t>
            </a:r>
            <a:r>
              <a:rPr lang="en-US" dirty="0" smtClean="0"/>
              <a:t> (0.44 </a:t>
            </a:r>
            <a:r>
              <a:rPr lang="en-US" dirty="0" err="1" smtClean="0"/>
              <a:t>urad</a:t>
            </a:r>
            <a:r>
              <a:rPr lang="en-US" dirty="0" smtClean="0"/>
              <a:t>) </a:t>
            </a:r>
          </a:p>
          <a:p>
            <a:r>
              <a:rPr lang="en-US" dirty="0" smtClean="0"/>
              <a:t>400 MHz RF system (200 MHz option)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2638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Injector parameters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Should assume minimum filling time (both rings) of ~10 minutes (as for LHC)</a:t>
            </a:r>
          </a:p>
          <a:p>
            <a:pPr lvl="1"/>
            <a:r>
              <a:rPr lang="en-US" sz="2000" dirty="0" smtClean="0"/>
              <a:t>Will increase 2-3 times in reality</a:t>
            </a:r>
          </a:p>
          <a:p>
            <a:r>
              <a:rPr lang="en-US" sz="2400" dirty="0" smtClean="0"/>
              <a:t>Take LIU targets as baseline performance from SPS</a:t>
            </a:r>
          </a:p>
          <a:p>
            <a:r>
              <a:rPr lang="en-US" sz="2400" dirty="0" smtClean="0"/>
              <a:t>25 ns brightness and bunch intensity do not seem challenging</a:t>
            </a:r>
          </a:p>
          <a:p>
            <a:pPr lvl="1"/>
            <a:r>
              <a:rPr lang="en-US" sz="2000" dirty="0" smtClean="0"/>
              <a:t>Check loss in intensity/emittance increase in HEB?</a:t>
            </a:r>
          </a:p>
          <a:p>
            <a:pPr lvl="1"/>
            <a:r>
              <a:rPr lang="en-US" sz="2000" dirty="0" smtClean="0"/>
              <a:t>Minimum emittance ~0.8 um for 5 ns??</a:t>
            </a:r>
            <a:endParaRPr lang="en-GB" sz="2000" dirty="0"/>
          </a:p>
        </p:txBody>
      </p:sp>
      <p:grpSp>
        <p:nvGrpSpPr>
          <p:cNvPr id="10" name="Group 9"/>
          <p:cNvGrpSpPr/>
          <p:nvPr/>
        </p:nvGrpSpPr>
        <p:grpSpPr>
          <a:xfrm>
            <a:off x="5840301" y="3499833"/>
            <a:ext cx="3303699" cy="3316213"/>
            <a:chOff x="611560" y="3528070"/>
            <a:chExt cx="3303699" cy="3316213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0" y="3528070"/>
              <a:ext cx="3303699" cy="3316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Oval 4"/>
            <p:cNvSpPr/>
            <p:nvPr/>
          </p:nvSpPr>
          <p:spPr>
            <a:xfrm>
              <a:off x="1907704" y="4437112"/>
              <a:ext cx="72008" cy="72008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/>
            <p:cNvSpPr/>
            <p:nvPr/>
          </p:nvSpPr>
          <p:spPr>
            <a:xfrm>
              <a:off x="1187624" y="6021288"/>
              <a:ext cx="72008" cy="72008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1043608" y="3933056"/>
              <a:ext cx="1152128" cy="252028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 rot="17684377">
              <a:off x="938446" y="4992942"/>
              <a:ext cx="11817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rgbClr val="FF0000"/>
                  </a:solidFill>
                </a:rPr>
                <a:t>FCC 5 ns and 25 ns </a:t>
              </a:r>
              <a:endParaRPr lang="en-GB" sz="10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4505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212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60648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/>
              <a:t>Outline of kickoff meeting talk on Hadron Injectors – for discussion</a:t>
            </a:r>
          </a:p>
          <a:p>
            <a:pPr marL="0" indent="0" algn="ctr">
              <a:buNone/>
            </a:pPr>
            <a:endParaRPr lang="en-US" sz="4000" dirty="0"/>
          </a:p>
          <a:p>
            <a:pPr marL="0" indent="0" algn="ctr">
              <a:buNone/>
            </a:pPr>
            <a:endParaRPr lang="en-GB" sz="4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556791"/>
            <a:ext cx="6624736" cy="5242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2411760" y="2852936"/>
            <a:ext cx="2520280" cy="288032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49231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Hadron Injector Options: 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 smtClean="0"/>
              <a:t>Initial assumptions</a:t>
            </a:r>
          </a:p>
          <a:p>
            <a:pPr lvl="1"/>
            <a:r>
              <a:rPr lang="en-US" sz="2400" dirty="0" smtClean="0"/>
              <a:t>Requirements, </a:t>
            </a:r>
            <a:r>
              <a:rPr lang="en-US" sz="2400" dirty="0" smtClean="0"/>
              <a:t>constraints, existing pre-injector performance </a:t>
            </a:r>
            <a:endParaRPr lang="en-US" sz="2400" dirty="0" smtClean="0"/>
          </a:p>
          <a:p>
            <a:r>
              <a:rPr lang="en-US" sz="2800" dirty="0" smtClean="0"/>
              <a:t>Review of SSC injector design</a:t>
            </a:r>
          </a:p>
          <a:p>
            <a:r>
              <a:rPr lang="en-US" sz="2800" dirty="0" smtClean="0"/>
              <a:t>Hadron injector options for FCC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/>
              <a:t>Adding HEB to CERN complex: </a:t>
            </a:r>
            <a:r>
              <a:rPr lang="en-US" sz="2400" dirty="0" smtClean="0"/>
              <a:t>HEB </a:t>
            </a:r>
            <a:r>
              <a:rPr lang="en-US" sz="2400" dirty="0" smtClean="0"/>
              <a:t>tunnel options and features</a:t>
            </a:r>
          </a:p>
          <a:p>
            <a:pPr lvl="2"/>
            <a:r>
              <a:rPr lang="en-US" sz="2000" dirty="0" smtClean="0"/>
              <a:t>SPS</a:t>
            </a:r>
          </a:p>
          <a:p>
            <a:pPr lvl="2"/>
            <a:r>
              <a:rPr lang="en-US" sz="2000" dirty="0" smtClean="0"/>
              <a:t>LHC</a:t>
            </a:r>
          </a:p>
          <a:p>
            <a:pPr lvl="2"/>
            <a:r>
              <a:rPr lang="en-US" sz="2000" dirty="0" smtClean="0"/>
              <a:t>FHC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/>
              <a:t>F</a:t>
            </a:r>
            <a:r>
              <a:rPr lang="en-US" sz="2400" dirty="0" smtClean="0"/>
              <a:t>eatures of an “ideal” injector chain for FCC</a:t>
            </a:r>
          </a:p>
          <a:p>
            <a:r>
              <a:rPr lang="en-US" sz="2800" dirty="0" smtClean="0"/>
              <a:t>Initial study directions </a:t>
            </a:r>
            <a:r>
              <a:rPr lang="en-US" sz="2800" dirty="0" smtClean="0"/>
              <a:t>for </a:t>
            </a:r>
            <a:r>
              <a:rPr lang="en-US" sz="2800" dirty="0" smtClean="0"/>
              <a:t>Phase 1 feasibility investigation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499628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5910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Study Timeline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9953675"/>
              </p:ext>
            </p:extLst>
          </p:nvPr>
        </p:nvGraphicFramePr>
        <p:xfrm>
          <a:off x="457200" y="1325560"/>
          <a:ext cx="8226420" cy="48359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321"/>
                <a:gridCol w="411321"/>
                <a:gridCol w="411321"/>
                <a:gridCol w="411321"/>
                <a:gridCol w="411321"/>
                <a:gridCol w="411321"/>
                <a:gridCol w="411321"/>
                <a:gridCol w="411321"/>
                <a:gridCol w="411321"/>
                <a:gridCol w="411321"/>
                <a:gridCol w="411321"/>
                <a:gridCol w="411321"/>
                <a:gridCol w="411321"/>
                <a:gridCol w="411321"/>
                <a:gridCol w="411321"/>
                <a:gridCol w="411321"/>
                <a:gridCol w="411321"/>
                <a:gridCol w="411321"/>
                <a:gridCol w="411321"/>
                <a:gridCol w="411321"/>
              </a:tblGrid>
              <a:tr h="429591"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2014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2015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2016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2017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2018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2093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543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866774" y="2395151"/>
            <a:ext cx="1552576" cy="352425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Century Gothic" panose="020B0502020202020204" pitchFamily="34" charset="0"/>
              </a:rPr>
              <a:t>Explore</a:t>
            </a:r>
            <a:endParaRPr lang="en-GB" b="1" dirty="0">
              <a:latin typeface="Century Gothic" panose="020B050202020202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503701" y="3262259"/>
            <a:ext cx="2286783" cy="352425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Century Gothic" panose="020B0502020202020204" pitchFamily="34" charset="0"/>
              </a:rPr>
              <a:t>Study</a:t>
            </a:r>
            <a:endParaRPr lang="en-GB" b="1" dirty="0">
              <a:latin typeface="Century Gothic" panose="020B050202020202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972525" y="4128929"/>
            <a:ext cx="1857153" cy="352425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Century Gothic" panose="020B0502020202020204" pitchFamily="34" charset="0"/>
              </a:rPr>
              <a:t>Elaborate</a:t>
            </a:r>
            <a:endParaRPr lang="en-GB" b="1" dirty="0">
              <a:latin typeface="Century Gothic" panose="020B0502020202020204" pitchFamily="34" charset="0"/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2561685" y="2434354"/>
            <a:ext cx="3526500" cy="300674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tlCol="0" anchor="ctr"/>
          <a:lstStyle/>
          <a:p>
            <a:r>
              <a:rPr lang="en-GB" sz="1600" dirty="0" smtClean="0">
                <a:latin typeface="Century Gothic" panose="020B0502020202020204" pitchFamily="34" charset="0"/>
              </a:rPr>
              <a:t>Investigations of parameter space</a:t>
            </a:r>
            <a:endParaRPr lang="en-GB" sz="1600" dirty="0">
              <a:latin typeface="Century Gothic" panose="020B0502020202020204" pitchFamily="34" charset="0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4869468" y="3281641"/>
            <a:ext cx="2751015" cy="300674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tlCol="0" anchor="ctr"/>
          <a:lstStyle/>
          <a:p>
            <a:r>
              <a:rPr lang="en-GB" sz="1600" dirty="0" smtClean="0">
                <a:latin typeface="Century Gothic" panose="020B0502020202020204" pitchFamily="34" charset="0"/>
              </a:rPr>
              <a:t>Study few baseline options</a:t>
            </a:r>
            <a:endParaRPr lang="en-GB" sz="1600" dirty="0">
              <a:latin typeface="Century Gothic" panose="020B0502020202020204" pitchFamily="34" charset="0"/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6894414" y="4103143"/>
            <a:ext cx="2249586" cy="758025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tlCol="0" anchor="ctr"/>
          <a:lstStyle/>
          <a:p>
            <a:r>
              <a:rPr lang="en-GB" sz="1600" dirty="0" smtClean="0">
                <a:latin typeface="Century Gothic" panose="020B0502020202020204" pitchFamily="34" charset="0"/>
              </a:rPr>
              <a:t>Detailed conceptual</a:t>
            </a:r>
          </a:p>
          <a:p>
            <a:r>
              <a:rPr lang="en-GB" sz="1600" dirty="0" smtClean="0">
                <a:latin typeface="Century Gothic" panose="020B0502020202020204" pitchFamily="34" charset="0"/>
              </a:rPr>
              <a:t>design of re-scoped</a:t>
            </a:r>
          </a:p>
          <a:p>
            <a:r>
              <a:rPr lang="en-GB" sz="1600" dirty="0" smtClean="0">
                <a:latin typeface="Century Gothic" panose="020B0502020202020204" pitchFamily="34" charset="0"/>
              </a:rPr>
              <a:t>baseline</a:t>
            </a:r>
            <a:endParaRPr lang="en-GB" sz="1600" dirty="0">
              <a:latin typeface="Century Gothic" panose="020B0502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66774" y="6165304"/>
            <a:ext cx="2046266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DRAFT – NOT YET APPROVED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13942170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Study Timeline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6532060"/>
              </p:ext>
            </p:extLst>
          </p:nvPr>
        </p:nvGraphicFramePr>
        <p:xfrm>
          <a:off x="457200" y="1325560"/>
          <a:ext cx="8226420" cy="48359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321"/>
                <a:gridCol w="411321"/>
                <a:gridCol w="411321"/>
                <a:gridCol w="411321"/>
                <a:gridCol w="411321"/>
                <a:gridCol w="411321"/>
                <a:gridCol w="411321"/>
                <a:gridCol w="411321"/>
                <a:gridCol w="411321"/>
                <a:gridCol w="411321"/>
                <a:gridCol w="411321"/>
                <a:gridCol w="411321"/>
                <a:gridCol w="411321"/>
                <a:gridCol w="411321"/>
                <a:gridCol w="411321"/>
                <a:gridCol w="411321"/>
                <a:gridCol w="411321"/>
                <a:gridCol w="411321"/>
                <a:gridCol w="411321"/>
                <a:gridCol w="411321"/>
              </a:tblGrid>
              <a:tr h="429591"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2014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2015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2016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2017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2018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2093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543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866774" y="2395151"/>
            <a:ext cx="1552576" cy="352425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Century Gothic" panose="020B0502020202020204" pitchFamily="34" charset="0"/>
              </a:rPr>
              <a:t>Explore</a:t>
            </a:r>
            <a:endParaRPr lang="en-GB" b="1" dirty="0">
              <a:latin typeface="Century Gothic" panose="020B050202020202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503701" y="3262259"/>
            <a:ext cx="2278691" cy="352425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Century Gothic" panose="020B0502020202020204" pitchFamily="34" charset="0"/>
              </a:rPr>
              <a:t>Study</a:t>
            </a:r>
            <a:endParaRPr lang="en-GB" b="1" dirty="0">
              <a:latin typeface="Century Gothic" panose="020B050202020202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972525" y="4128929"/>
            <a:ext cx="1857153" cy="352425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Century Gothic" panose="020B0502020202020204" pitchFamily="34" charset="0"/>
              </a:rPr>
              <a:t>Elaborate</a:t>
            </a:r>
            <a:endParaRPr lang="en-GB" b="1" dirty="0">
              <a:latin typeface="Century Gothic" panose="020B050202020202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029449" y="5132442"/>
            <a:ext cx="1454367" cy="352425"/>
          </a:xfrm>
          <a:prstGeom prst="roundRect">
            <a:avLst/>
          </a:prstGeom>
          <a:solidFill>
            <a:srgbClr val="FFCCFF"/>
          </a:solidFill>
          <a:ln>
            <a:solidFill>
              <a:srgbClr val="CC0099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CC0099"/>
                </a:solidFill>
                <a:latin typeface="Century Gothic" panose="020B0502020202020204" pitchFamily="34" charset="0"/>
              </a:rPr>
              <a:t>Report</a:t>
            </a:r>
            <a:endParaRPr lang="en-GB" b="1" dirty="0">
              <a:solidFill>
                <a:srgbClr val="CC0099"/>
              </a:solidFill>
              <a:latin typeface="Century Gothic" panose="020B0502020202020204" pitchFamily="34" charset="0"/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909504" y="2070620"/>
            <a:ext cx="2765189" cy="300674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600" b="1" dirty="0" smtClean="0">
                <a:latin typeface="Century Gothic" panose="020B0502020202020204" pitchFamily="34" charset="0"/>
              </a:rPr>
              <a:t>Study plan, </a:t>
            </a:r>
            <a:r>
              <a:rPr lang="en-GB" sz="1600" dirty="0">
                <a:latin typeface="Century Gothic" panose="020B0502020202020204" pitchFamily="34" charset="0"/>
              </a:rPr>
              <a:t>d</a:t>
            </a:r>
            <a:r>
              <a:rPr lang="en-GB" sz="1600" dirty="0" smtClean="0">
                <a:latin typeface="Century Gothic" panose="020B0502020202020204" pitchFamily="34" charset="0"/>
              </a:rPr>
              <a:t>efine scope</a:t>
            </a:r>
            <a:endParaRPr lang="en-GB" sz="1600" dirty="0">
              <a:latin typeface="Century Gothic" panose="020B0502020202020204" pitchFamily="34" charset="0"/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1803162" y="3705997"/>
            <a:ext cx="2743200" cy="352425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GB" b="1" dirty="0" smtClean="0">
                <a:latin typeface="Century Gothic" panose="020B0502020202020204" pitchFamily="34" charset="0"/>
              </a:rPr>
              <a:t>Review, </a:t>
            </a:r>
            <a:r>
              <a:rPr lang="en-GB" dirty="0" smtClean="0">
                <a:latin typeface="Century Gothic" panose="020B0502020202020204" pitchFamily="34" charset="0"/>
              </a:rPr>
              <a:t>select</a:t>
            </a:r>
            <a:r>
              <a:rPr lang="en-GB" b="1" dirty="0">
                <a:latin typeface="Century Gothic" panose="020B0502020202020204" pitchFamily="34" charset="0"/>
              </a:rPr>
              <a:t> </a:t>
            </a:r>
            <a:r>
              <a:rPr lang="en-GB" dirty="0" smtClean="0">
                <a:latin typeface="Century Gothic" panose="020B0502020202020204" pitchFamily="34" charset="0"/>
              </a:rPr>
              <a:t>variants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3811424" y="4669147"/>
            <a:ext cx="2792338" cy="352425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GB" sz="1600" b="1" dirty="0" smtClean="0">
                <a:latin typeface="Century Gothic" panose="020B0502020202020204" pitchFamily="34" charset="0"/>
              </a:rPr>
              <a:t>Review, </a:t>
            </a:r>
            <a:r>
              <a:rPr lang="en-GB" sz="1600" dirty="0" smtClean="0">
                <a:latin typeface="Century Gothic" panose="020B0502020202020204" pitchFamily="34" charset="0"/>
              </a:rPr>
              <a:t>approve material</a:t>
            </a:r>
            <a:endParaRPr lang="en-GB" sz="1600" dirty="0">
              <a:latin typeface="Century Gothic" panose="020B0502020202020204" pitchFamily="34" charset="0"/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6629399" y="5637929"/>
            <a:ext cx="1600213" cy="352425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GB" sz="1600" dirty="0" smtClean="0">
                <a:latin typeface="Century Gothic" panose="020B0502020202020204" pitchFamily="34" charset="0"/>
              </a:rPr>
              <a:t>Release </a:t>
            </a:r>
            <a:r>
              <a:rPr lang="en-GB" sz="1600" b="1" dirty="0" smtClean="0">
                <a:latin typeface="Century Gothic" panose="020B0502020202020204" pitchFamily="34" charset="0"/>
              </a:rPr>
              <a:t>CDR</a:t>
            </a:r>
            <a:endParaRPr lang="en-GB" sz="1600" b="1" dirty="0">
              <a:latin typeface="Century Gothic" panose="020B0502020202020204" pitchFamily="34" charset="0"/>
            </a:endParaRPr>
          </a:p>
        </p:txBody>
      </p: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415800" y="1974696"/>
            <a:ext cx="540000" cy="540000"/>
            <a:chOff x="4333017" y="2114253"/>
            <a:chExt cx="1219048" cy="1219048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3017" y="2114253"/>
              <a:ext cx="1219048" cy="1219048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1566" y="2421324"/>
              <a:ext cx="361950" cy="609600"/>
            </a:xfrm>
            <a:prstGeom prst="rect">
              <a:avLst/>
            </a:prstGeom>
          </p:spPr>
        </p:pic>
      </p:grpSp>
      <p:sp>
        <p:nvSpPr>
          <p:cNvPr id="44" name="Rounded Rectangle 43"/>
          <p:cNvSpPr/>
          <p:nvPr/>
        </p:nvSpPr>
        <p:spPr>
          <a:xfrm>
            <a:off x="2605798" y="2840048"/>
            <a:ext cx="2567009" cy="352425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Century Gothic" panose="020B0502020202020204" pitchFamily="34" charset="0"/>
              </a:rPr>
              <a:t>Review, </a:t>
            </a:r>
            <a:r>
              <a:rPr lang="en-GB" dirty="0" smtClean="0">
                <a:latin typeface="Century Gothic" panose="020B0502020202020204" pitchFamily="34" charset="0"/>
              </a:rPr>
              <a:t>adjust scope</a:t>
            </a:r>
            <a:endParaRPr lang="en-GB" dirty="0">
              <a:latin typeface="Century Gothic" panose="020B0502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149350" y="2758699"/>
            <a:ext cx="540000" cy="540000"/>
            <a:chOff x="-1219048" y="3333377"/>
            <a:chExt cx="540000" cy="540000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219048" y="3333377"/>
              <a:ext cx="540000" cy="540000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1068453" y="3477510"/>
              <a:ext cx="238810" cy="239203"/>
            </a:xfrm>
            <a:prstGeom prst="rect">
              <a:avLst/>
            </a:prstGeom>
          </p:spPr>
        </p:pic>
      </p:grpSp>
      <p:grpSp>
        <p:nvGrpSpPr>
          <p:cNvPr id="34" name="Group 33"/>
          <p:cNvGrpSpPr/>
          <p:nvPr/>
        </p:nvGrpSpPr>
        <p:grpSpPr>
          <a:xfrm>
            <a:off x="4512691" y="3628998"/>
            <a:ext cx="540000" cy="540000"/>
            <a:chOff x="-1219048" y="3333377"/>
            <a:chExt cx="540000" cy="540000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219048" y="3333377"/>
              <a:ext cx="540000" cy="540000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1068453" y="3477510"/>
              <a:ext cx="238810" cy="239203"/>
            </a:xfrm>
            <a:prstGeom prst="rect">
              <a:avLst/>
            </a:prstGeom>
          </p:spPr>
        </p:pic>
      </p:grpSp>
      <p:grpSp>
        <p:nvGrpSpPr>
          <p:cNvPr id="24" name="Group 23"/>
          <p:cNvGrpSpPr>
            <a:grpSpLocks noChangeAspect="1"/>
          </p:cNvGrpSpPr>
          <p:nvPr/>
        </p:nvGrpSpPr>
        <p:grpSpPr>
          <a:xfrm>
            <a:off x="6552025" y="4592442"/>
            <a:ext cx="540000" cy="540000"/>
            <a:chOff x="4333017" y="2114253"/>
            <a:chExt cx="1219048" cy="1219048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3017" y="2114253"/>
              <a:ext cx="1219048" cy="1219048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1566" y="2421324"/>
              <a:ext cx="361950" cy="609600"/>
            </a:xfrm>
            <a:prstGeom prst="rect">
              <a:avLst/>
            </a:prstGeom>
          </p:spPr>
        </p:pic>
      </p:grpSp>
      <p:grpSp>
        <p:nvGrpSpPr>
          <p:cNvPr id="40" name="Group 39"/>
          <p:cNvGrpSpPr/>
          <p:nvPr/>
        </p:nvGrpSpPr>
        <p:grpSpPr>
          <a:xfrm>
            <a:off x="8208490" y="5544142"/>
            <a:ext cx="540000" cy="540000"/>
            <a:chOff x="6234726" y="2760924"/>
            <a:chExt cx="540000" cy="540000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4726" y="2760924"/>
              <a:ext cx="540000" cy="540000"/>
            </a:xfrm>
            <a:prstGeom prst="rect">
              <a:avLst/>
            </a:prstGeom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0100" y="2877214"/>
              <a:ext cx="252000" cy="252000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866774" y="6165304"/>
            <a:ext cx="2046266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DRAFT – NOT YET APPROVED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26466826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605</Words>
  <Application>Microsoft Office PowerPoint</Application>
  <PresentationFormat>On-screen Show (4:3)</PresentationFormat>
  <Paragraphs>129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FCC-FHI 28/1/14</vt:lpstr>
      <vt:lpstr>Main FCC concepts (relevant for FHI)</vt:lpstr>
      <vt:lpstr>Injector parameters</vt:lpstr>
      <vt:lpstr>PowerPoint Presentation</vt:lpstr>
      <vt:lpstr>PowerPoint Presentation</vt:lpstr>
      <vt:lpstr>Hadron Injector Options: Outline</vt:lpstr>
      <vt:lpstr>PowerPoint Presentation</vt:lpstr>
      <vt:lpstr>Study Timeline</vt:lpstr>
      <vt:lpstr>Study Timeline</vt:lpstr>
      <vt:lpstr>Main FHI study topics for Phase 1</vt:lpstr>
      <vt:lpstr>Some ideas for specific study topics/clarifications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FCC-FHI 28/1/14</dc:title>
  <dc:creator>Brennan Goddard</dc:creator>
  <cp:lastModifiedBy>Brennan Goddard</cp:lastModifiedBy>
  <cp:revision>7</cp:revision>
  <dcterms:created xsi:type="dcterms:W3CDTF">2014-01-27T14:57:57Z</dcterms:created>
  <dcterms:modified xsi:type="dcterms:W3CDTF">2014-01-27T16:15:37Z</dcterms:modified>
</cp:coreProperties>
</file>